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Average Salaries</a:t>
            </a:r>
            <a:r>
              <a:rPr lang="en-US" sz="1600" baseline="0" dirty="0"/>
              <a:t> per Department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5"/>
                <c:pt idx="0">
                  <c:v>CWA</c:v>
                </c:pt>
                <c:pt idx="1">
                  <c:v>CIT</c:v>
                </c:pt>
                <c:pt idx="2">
                  <c:v>AUD</c:v>
                </c:pt>
                <c:pt idx="3">
                  <c:v>CAD</c:v>
                </c:pt>
                <c:pt idx="4">
                  <c:v>CMD</c:v>
                </c:pt>
              </c:strCache>
              <c:extLst/>
            </c:strRef>
          </c:cat>
          <c:val>
            <c:numRef>
              <c:f>Sheet1!$B$2:$B$39</c:f>
              <c:numCache>
                <c:formatCode>0</c:formatCode>
                <c:ptCount val="5"/>
                <c:pt idx="0">
                  <c:v>77204.039999999994</c:v>
                </c:pt>
                <c:pt idx="1">
                  <c:v>85091.31</c:v>
                </c:pt>
                <c:pt idx="2">
                  <c:v>88504.13</c:v>
                </c:pt>
                <c:pt idx="3">
                  <c:v>93902.41</c:v>
                </c:pt>
                <c:pt idx="4">
                  <c:v>107711.81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E59-4E6A-B5D4-361F72026B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6780512"/>
        <c:axId val="606779552"/>
      </c:barChart>
      <c:catAx>
        <c:axId val="60678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79552"/>
        <c:crosses val="autoZero"/>
        <c:auto val="1"/>
        <c:lblAlgn val="ctr"/>
        <c:lblOffset val="100"/>
        <c:noMultiLvlLbl val="0"/>
      </c:catAx>
      <c:valAx>
        <c:axId val="60677955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8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Average Salaries</a:t>
            </a:r>
            <a:r>
              <a:rPr lang="en-US" sz="1600" baseline="0" dirty="0"/>
              <a:t> per Department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5"/>
                <c:pt idx="0">
                  <c:v>CCC</c:v>
                </c:pt>
                <c:pt idx="1">
                  <c:v>MUS</c:v>
                </c:pt>
                <c:pt idx="2">
                  <c:v>PAR</c:v>
                </c:pt>
                <c:pt idx="3">
                  <c:v>LIB</c:v>
                </c:pt>
                <c:pt idx="4">
                  <c:v>ECC</c:v>
                </c:pt>
              </c:strCache>
              <c:extLst/>
            </c:strRef>
          </c:cat>
          <c:val>
            <c:numRef>
              <c:f>Sheet1!$B$2:$B$39</c:f>
              <c:numCache>
                <c:formatCode>0</c:formatCode>
                <c:ptCount val="5"/>
                <c:pt idx="0">
                  <c:v>47720.639999999999</c:v>
                </c:pt>
                <c:pt idx="1">
                  <c:v>48815.839999999997</c:v>
                </c:pt>
                <c:pt idx="2">
                  <c:v>48997.58</c:v>
                </c:pt>
                <c:pt idx="3">
                  <c:v>51307.8</c:v>
                </c:pt>
                <c:pt idx="4">
                  <c:v>52211.51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6EB-44AC-8076-D2228E26A7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6780512"/>
        <c:axId val="606779552"/>
      </c:barChart>
      <c:catAx>
        <c:axId val="60678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79552"/>
        <c:crosses val="autoZero"/>
        <c:auto val="1"/>
        <c:lblAlgn val="ctr"/>
        <c:lblOffset val="100"/>
        <c:noMultiLvlLbl val="0"/>
      </c:catAx>
      <c:valAx>
        <c:axId val="60677955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8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Salary Comparisons Within Departments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Above_Average_Count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25"/>
                <c:pt idx="0">
                  <c:v>HSD</c:v>
                </c:pt>
                <c:pt idx="1">
                  <c:v>PWD</c:v>
                </c:pt>
                <c:pt idx="2">
                  <c:v>SHF</c:v>
                </c:pt>
                <c:pt idx="3">
                  <c:v>PAR</c:v>
                </c:pt>
                <c:pt idx="4">
                  <c:v>PUD</c:v>
                </c:pt>
                <c:pt idx="5">
                  <c:v>LIB</c:v>
                </c:pt>
                <c:pt idx="6">
                  <c:v>MUS</c:v>
                </c:pt>
                <c:pt idx="7">
                  <c:v>FIR</c:v>
                </c:pt>
                <c:pt idx="8">
                  <c:v>ECC</c:v>
                </c:pt>
                <c:pt idx="9">
                  <c:v>POL</c:v>
                </c:pt>
                <c:pt idx="10">
                  <c:v>CCC</c:v>
                </c:pt>
                <c:pt idx="11">
                  <c:v>PLN</c:v>
                </c:pt>
                <c:pt idx="12">
                  <c:v>CWA</c:v>
                </c:pt>
                <c:pt idx="13">
                  <c:v>COR</c:v>
                </c:pt>
                <c:pt idx="14">
                  <c:v>REA</c:v>
                </c:pt>
                <c:pt idx="15">
                  <c:v>EMS</c:v>
                </c:pt>
                <c:pt idx="16">
                  <c:v>HRD</c:v>
                </c:pt>
                <c:pt idx="17">
                  <c:v>HNP</c:v>
                </c:pt>
                <c:pt idx="18">
                  <c:v>TRE</c:v>
                </c:pt>
                <c:pt idx="19">
                  <c:v>FIN</c:v>
                </c:pt>
                <c:pt idx="20">
                  <c:v>CVB</c:v>
                </c:pt>
                <c:pt idx="21">
                  <c:v>ECO</c:v>
                </c:pt>
                <c:pt idx="22">
                  <c:v>COM</c:v>
                </c:pt>
                <c:pt idx="23">
                  <c:v>CIT</c:v>
                </c:pt>
                <c:pt idx="24">
                  <c:v>CAD</c:v>
                </c:pt>
              </c:strCache>
              <c:extLst/>
            </c:strRef>
          </c:cat>
          <c:val>
            <c:numRef>
              <c:f>Sheet1!$B$2:$B$39</c:f>
              <c:numCache>
                <c:formatCode>General</c:formatCode>
                <c:ptCount val="25"/>
                <c:pt idx="0">
                  <c:v>338</c:v>
                </c:pt>
                <c:pt idx="1">
                  <c:v>321</c:v>
                </c:pt>
                <c:pt idx="2">
                  <c:v>143</c:v>
                </c:pt>
                <c:pt idx="3">
                  <c:v>164</c:v>
                </c:pt>
                <c:pt idx="4">
                  <c:v>145</c:v>
                </c:pt>
                <c:pt idx="5">
                  <c:v>69</c:v>
                </c:pt>
                <c:pt idx="6">
                  <c:v>35</c:v>
                </c:pt>
                <c:pt idx="7">
                  <c:v>238</c:v>
                </c:pt>
                <c:pt idx="8">
                  <c:v>28</c:v>
                </c:pt>
                <c:pt idx="9">
                  <c:v>453</c:v>
                </c:pt>
                <c:pt idx="10">
                  <c:v>16</c:v>
                </c:pt>
                <c:pt idx="11">
                  <c:v>44</c:v>
                </c:pt>
                <c:pt idx="12">
                  <c:v>39</c:v>
                </c:pt>
                <c:pt idx="13">
                  <c:v>21</c:v>
                </c:pt>
                <c:pt idx="14">
                  <c:v>9</c:v>
                </c:pt>
                <c:pt idx="15">
                  <c:v>37</c:v>
                </c:pt>
                <c:pt idx="16">
                  <c:v>18</c:v>
                </c:pt>
                <c:pt idx="17">
                  <c:v>32</c:v>
                </c:pt>
                <c:pt idx="18">
                  <c:v>28</c:v>
                </c:pt>
                <c:pt idx="19">
                  <c:v>22</c:v>
                </c:pt>
                <c:pt idx="20">
                  <c:v>36</c:v>
                </c:pt>
                <c:pt idx="21">
                  <c:v>10</c:v>
                </c:pt>
                <c:pt idx="22">
                  <c:v>7</c:v>
                </c:pt>
                <c:pt idx="23">
                  <c:v>80</c:v>
                </c:pt>
                <c:pt idx="24">
                  <c:v>21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5FC-4E4A-A0D1-641F089DB4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Below_Average_Count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25"/>
                <c:pt idx="0">
                  <c:v>HSD</c:v>
                </c:pt>
                <c:pt idx="1">
                  <c:v>PWD</c:v>
                </c:pt>
                <c:pt idx="2">
                  <c:v>SHF</c:v>
                </c:pt>
                <c:pt idx="3">
                  <c:v>PAR</c:v>
                </c:pt>
                <c:pt idx="4">
                  <c:v>PUD</c:v>
                </c:pt>
                <c:pt idx="5">
                  <c:v>LIB</c:v>
                </c:pt>
                <c:pt idx="6">
                  <c:v>MUS</c:v>
                </c:pt>
                <c:pt idx="7">
                  <c:v>FIR</c:v>
                </c:pt>
                <c:pt idx="8">
                  <c:v>ECC</c:v>
                </c:pt>
                <c:pt idx="9">
                  <c:v>POL</c:v>
                </c:pt>
                <c:pt idx="10">
                  <c:v>CCC</c:v>
                </c:pt>
                <c:pt idx="11">
                  <c:v>PLN</c:v>
                </c:pt>
                <c:pt idx="12">
                  <c:v>CWA</c:v>
                </c:pt>
                <c:pt idx="13">
                  <c:v>COR</c:v>
                </c:pt>
                <c:pt idx="14">
                  <c:v>REA</c:v>
                </c:pt>
                <c:pt idx="15">
                  <c:v>EMS</c:v>
                </c:pt>
                <c:pt idx="16">
                  <c:v>HRD</c:v>
                </c:pt>
                <c:pt idx="17">
                  <c:v>HNP</c:v>
                </c:pt>
                <c:pt idx="18">
                  <c:v>TRE</c:v>
                </c:pt>
                <c:pt idx="19">
                  <c:v>FIN</c:v>
                </c:pt>
                <c:pt idx="20">
                  <c:v>CVB</c:v>
                </c:pt>
                <c:pt idx="21">
                  <c:v>ECO</c:v>
                </c:pt>
                <c:pt idx="22">
                  <c:v>COM</c:v>
                </c:pt>
                <c:pt idx="23">
                  <c:v>CIT</c:v>
                </c:pt>
                <c:pt idx="24">
                  <c:v>CAD</c:v>
                </c:pt>
              </c:strCache>
              <c:extLst/>
            </c:strRef>
          </c:cat>
          <c:val>
            <c:numRef>
              <c:f>Sheet1!$C$2:$C$39</c:f>
              <c:numCache>
                <c:formatCode>General</c:formatCode>
                <c:ptCount val="25"/>
                <c:pt idx="0">
                  <c:v>523</c:v>
                </c:pt>
                <c:pt idx="1">
                  <c:v>491</c:v>
                </c:pt>
                <c:pt idx="2">
                  <c:v>310</c:v>
                </c:pt>
                <c:pt idx="3">
                  <c:v>248</c:v>
                </c:pt>
                <c:pt idx="4">
                  <c:v>191</c:v>
                </c:pt>
                <c:pt idx="5">
                  <c:v>112</c:v>
                </c:pt>
                <c:pt idx="6">
                  <c:v>63</c:v>
                </c:pt>
                <c:pt idx="7">
                  <c:v>264</c:v>
                </c:pt>
                <c:pt idx="8">
                  <c:v>54</c:v>
                </c:pt>
                <c:pt idx="9">
                  <c:v>478</c:v>
                </c:pt>
                <c:pt idx="10">
                  <c:v>39</c:v>
                </c:pt>
                <c:pt idx="11">
                  <c:v>67</c:v>
                </c:pt>
                <c:pt idx="12">
                  <c:v>56</c:v>
                </c:pt>
                <c:pt idx="13">
                  <c:v>38</c:v>
                </c:pt>
                <c:pt idx="14">
                  <c:v>23</c:v>
                </c:pt>
                <c:pt idx="15">
                  <c:v>50</c:v>
                </c:pt>
                <c:pt idx="16">
                  <c:v>30</c:v>
                </c:pt>
                <c:pt idx="17">
                  <c:v>44</c:v>
                </c:pt>
                <c:pt idx="18">
                  <c:v>39</c:v>
                </c:pt>
                <c:pt idx="19">
                  <c:v>32</c:v>
                </c:pt>
                <c:pt idx="20">
                  <c:v>42</c:v>
                </c:pt>
                <c:pt idx="21">
                  <c:v>16</c:v>
                </c:pt>
                <c:pt idx="22">
                  <c:v>11</c:v>
                </c:pt>
                <c:pt idx="23">
                  <c:v>83</c:v>
                </c:pt>
                <c:pt idx="24">
                  <c:v>19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5FC-4E4A-A0D1-641F089DB4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9721056"/>
        <c:axId val="369725376"/>
      </c:barChart>
      <c:catAx>
        <c:axId val="36972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725376"/>
        <c:crosses val="autoZero"/>
        <c:auto val="1"/>
        <c:lblAlgn val="ctr"/>
        <c:lblOffset val="100"/>
        <c:noMultiLvlLbl val="0"/>
      </c:catAx>
      <c:valAx>
        <c:axId val="369725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employee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72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CV &amp; Outliers For each Department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Outliers_Count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CMD</c:v>
                </c:pt>
                <c:pt idx="1">
                  <c:v>AGR</c:v>
                </c:pt>
                <c:pt idx="2">
                  <c:v>CCC</c:v>
                </c:pt>
                <c:pt idx="3">
                  <c:v>GRD</c:v>
                </c:pt>
                <c:pt idx="4">
                  <c:v>CAD</c:v>
                </c:pt>
                <c:pt idx="5">
                  <c:v>CWA</c:v>
                </c:pt>
                <c:pt idx="6">
                  <c:v>CUL</c:v>
                </c:pt>
                <c:pt idx="7">
                  <c:v>MUS</c:v>
                </c:pt>
                <c:pt idx="8">
                  <c:v>CLK</c:v>
                </c:pt>
                <c:pt idx="9">
                  <c:v>COR</c:v>
                </c:pt>
                <c:pt idx="10">
                  <c:v>MSB</c:v>
                </c:pt>
                <c:pt idx="11">
                  <c:v>CIR</c:v>
                </c:pt>
                <c:pt idx="12">
                  <c:v>PWD</c:v>
                </c:pt>
                <c:pt idx="13">
                  <c:v>STR</c:v>
                </c:pt>
                <c:pt idx="14">
                  <c:v>AUD</c:v>
                </c:pt>
                <c:pt idx="15">
                  <c:v>TRE</c:v>
                </c:pt>
                <c:pt idx="16">
                  <c:v>OEM</c:v>
                </c:pt>
                <c:pt idx="17">
                  <c:v>PUD</c:v>
                </c:pt>
                <c:pt idx="18">
                  <c:v>FIN</c:v>
                </c:pt>
                <c:pt idx="19">
                  <c:v>PAR</c:v>
                </c:pt>
                <c:pt idx="20">
                  <c:v>REA</c:v>
                </c:pt>
                <c:pt idx="21">
                  <c:v>LIB</c:v>
                </c:pt>
                <c:pt idx="22">
                  <c:v>CVB</c:v>
                </c:pt>
                <c:pt idx="23">
                  <c:v>PHD</c:v>
                </c:pt>
                <c:pt idx="24">
                  <c:v>HRD</c:v>
                </c:pt>
                <c:pt idx="25">
                  <c:v>RMO</c:v>
                </c:pt>
                <c:pt idx="26">
                  <c:v>COM</c:v>
                </c:pt>
                <c:pt idx="27">
                  <c:v>PLN</c:v>
                </c:pt>
                <c:pt idx="28">
                  <c:v>HSD</c:v>
                </c:pt>
                <c:pt idx="29">
                  <c:v>ECO</c:v>
                </c:pt>
                <c:pt idx="30">
                  <c:v>ECC</c:v>
                </c:pt>
                <c:pt idx="31">
                  <c:v>EMS</c:v>
                </c:pt>
                <c:pt idx="32">
                  <c:v>SHF</c:v>
                </c:pt>
                <c:pt idx="33">
                  <c:v>POL</c:v>
                </c:pt>
                <c:pt idx="34">
                  <c:v>HNP</c:v>
                </c:pt>
                <c:pt idx="35">
                  <c:v>CIT</c:v>
                </c:pt>
                <c:pt idx="36">
                  <c:v>JUV</c:v>
                </c:pt>
                <c:pt idx="37">
                  <c:v>FIR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6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47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0</c:v>
                </c:pt>
                <c:pt idx="17">
                  <c:v>17</c:v>
                </c:pt>
                <c:pt idx="18">
                  <c:v>3</c:v>
                </c:pt>
                <c:pt idx="19">
                  <c:v>18</c:v>
                </c:pt>
                <c:pt idx="20">
                  <c:v>1</c:v>
                </c:pt>
                <c:pt idx="21">
                  <c:v>6</c:v>
                </c:pt>
                <c:pt idx="22">
                  <c:v>3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5</c:v>
                </c:pt>
                <c:pt idx="28">
                  <c:v>24</c:v>
                </c:pt>
                <c:pt idx="29">
                  <c:v>1</c:v>
                </c:pt>
                <c:pt idx="30">
                  <c:v>2</c:v>
                </c:pt>
                <c:pt idx="31">
                  <c:v>6</c:v>
                </c:pt>
                <c:pt idx="32">
                  <c:v>14</c:v>
                </c:pt>
                <c:pt idx="33">
                  <c:v>37</c:v>
                </c:pt>
                <c:pt idx="34">
                  <c:v>3</c:v>
                </c:pt>
                <c:pt idx="35">
                  <c:v>11</c:v>
                </c:pt>
                <c:pt idx="36">
                  <c:v>0</c:v>
                </c:pt>
                <c:pt idx="3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F-433A-8633-9804F6C20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73597040"/>
        <c:axId val="773584080"/>
      </c:bar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Coefficient_of_variation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Sheet1!$A$2:$A$39</c:f>
              <c:strCache>
                <c:ptCount val="38"/>
                <c:pt idx="0">
                  <c:v>CMD</c:v>
                </c:pt>
                <c:pt idx="1">
                  <c:v>AGR</c:v>
                </c:pt>
                <c:pt idx="2">
                  <c:v>CCC</c:v>
                </c:pt>
                <c:pt idx="3">
                  <c:v>GRD</c:v>
                </c:pt>
                <c:pt idx="4">
                  <c:v>CAD</c:v>
                </c:pt>
                <c:pt idx="5">
                  <c:v>CWA</c:v>
                </c:pt>
                <c:pt idx="6">
                  <c:v>CUL</c:v>
                </c:pt>
                <c:pt idx="7">
                  <c:v>MUS</c:v>
                </c:pt>
                <c:pt idx="8">
                  <c:v>CLK</c:v>
                </c:pt>
                <c:pt idx="9">
                  <c:v>COR</c:v>
                </c:pt>
                <c:pt idx="10">
                  <c:v>MSB</c:v>
                </c:pt>
                <c:pt idx="11">
                  <c:v>CIR</c:v>
                </c:pt>
                <c:pt idx="12">
                  <c:v>PWD</c:v>
                </c:pt>
                <c:pt idx="13">
                  <c:v>STR</c:v>
                </c:pt>
                <c:pt idx="14">
                  <c:v>AUD</c:v>
                </c:pt>
                <c:pt idx="15">
                  <c:v>TRE</c:v>
                </c:pt>
                <c:pt idx="16">
                  <c:v>OEM</c:v>
                </c:pt>
                <c:pt idx="17">
                  <c:v>PUD</c:v>
                </c:pt>
                <c:pt idx="18">
                  <c:v>FIN</c:v>
                </c:pt>
                <c:pt idx="19">
                  <c:v>PAR</c:v>
                </c:pt>
                <c:pt idx="20">
                  <c:v>REA</c:v>
                </c:pt>
                <c:pt idx="21">
                  <c:v>LIB</c:v>
                </c:pt>
                <c:pt idx="22">
                  <c:v>CVB</c:v>
                </c:pt>
                <c:pt idx="23">
                  <c:v>PHD</c:v>
                </c:pt>
                <c:pt idx="24">
                  <c:v>HRD</c:v>
                </c:pt>
                <c:pt idx="25">
                  <c:v>RMO</c:v>
                </c:pt>
                <c:pt idx="26">
                  <c:v>COM</c:v>
                </c:pt>
                <c:pt idx="27">
                  <c:v>PLN</c:v>
                </c:pt>
                <c:pt idx="28">
                  <c:v>HSD</c:v>
                </c:pt>
                <c:pt idx="29">
                  <c:v>ECO</c:v>
                </c:pt>
                <c:pt idx="30">
                  <c:v>ECC</c:v>
                </c:pt>
                <c:pt idx="31">
                  <c:v>EMS</c:v>
                </c:pt>
                <c:pt idx="32">
                  <c:v>SHF</c:v>
                </c:pt>
                <c:pt idx="33">
                  <c:v>POL</c:v>
                </c:pt>
                <c:pt idx="34">
                  <c:v>HNP</c:v>
                </c:pt>
                <c:pt idx="35">
                  <c:v>CIT</c:v>
                </c:pt>
                <c:pt idx="36">
                  <c:v>JUV</c:v>
                </c:pt>
                <c:pt idx="37">
                  <c:v>FIR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63.98</c:v>
                </c:pt>
                <c:pt idx="1">
                  <c:v>54.25</c:v>
                </c:pt>
                <c:pt idx="2">
                  <c:v>53.73</c:v>
                </c:pt>
                <c:pt idx="3">
                  <c:v>50.45</c:v>
                </c:pt>
                <c:pt idx="4">
                  <c:v>48.36</c:v>
                </c:pt>
                <c:pt idx="5">
                  <c:v>47.76</c:v>
                </c:pt>
                <c:pt idx="6">
                  <c:v>47.69</c:v>
                </c:pt>
                <c:pt idx="7">
                  <c:v>46.15</c:v>
                </c:pt>
                <c:pt idx="8">
                  <c:v>43.03</c:v>
                </c:pt>
                <c:pt idx="9">
                  <c:v>42.83</c:v>
                </c:pt>
                <c:pt idx="10">
                  <c:v>42.44</c:v>
                </c:pt>
                <c:pt idx="11">
                  <c:v>42.39</c:v>
                </c:pt>
                <c:pt idx="12">
                  <c:v>41.38</c:v>
                </c:pt>
                <c:pt idx="13">
                  <c:v>40.35</c:v>
                </c:pt>
                <c:pt idx="14">
                  <c:v>40.18</c:v>
                </c:pt>
                <c:pt idx="15">
                  <c:v>39.51</c:v>
                </c:pt>
                <c:pt idx="16">
                  <c:v>39.44</c:v>
                </c:pt>
                <c:pt idx="17">
                  <c:v>39.18</c:v>
                </c:pt>
                <c:pt idx="18">
                  <c:v>37.83</c:v>
                </c:pt>
                <c:pt idx="19">
                  <c:v>37.24</c:v>
                </c:pt>
                <c:pt idx="20">
                  <c:v>37.18</c:v>
                </c:pt>
                <c:pt idx="21">
                  <c:v>37.14</c:v>
                </c:pt>
                <c:pt idx="22">
                  <c:v>37.14</c:v>
                </c:pt>
                <c:pt idx="23">
                  <c:v>37.130000000000003</c:v>
                </c:pt>
                <c:pt idx="24">
                  <c:v>36.67</c:v>
                </c:pt>
                <c:pt idx="25">
                  <c:v>36.520000000000003</c:v>
                </c:pt>
                <c:pt idx="26">
                  <c:v>36.21</c:v>
                </c:pt>
                <c:pt idx="27">
                  <c:v>35.770000000000003</c:v>
                </c:pt>
                <c:pt idx="28">
                  <c:v>35.56</c:v>
                </c:pt>
                <c:pt idx="29">
                  <c:v>34.700000000000003</c:v>
                </c:pt>
                <c:pt idx="30">
                  <c:v>31.54</c:v>
                </c:pt>
                <c:pt idx="31">
                  <c:v>31.1</c:v>
                </c:pt>
                <c:pt idx="32">
                  <c:v>30.58</c:v>
                </c:pt>
                <c:pt idx="33">
                  <c:v>30.2</c:v>
                </c:pt>
                <c:pt idx="34">
                  <c:v>28.17</c:v>
                </c:pt>
                <c:pt idx="35">
                  <c:v>27.37</c:v>
                </c:pt>
                <c:pt idx="36">
                  <c:v>26.04</c:v>
                </c:pt>
                <c:pt idx="37">
                  <c:v>24.73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6F-433A-8633-9804F6C20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622960"/>
        <c:axId val="773610000"/>
      </c:lineChart>
      <c:catAx>
        <c:axId val="77359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84080"/>
        <c:crosses val="autoZero"/>
        <c:auto val="1"/>
        <c:lblAlgn val="ctr"/>
        <c:lblOffset val="100"/>
        <c:noMultiLvlLbl val="0"/>
      </c:catAx>
      <c:valAx>
        <c:axId val="773584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73597040"/>
        <c:crosses val="autoZero"/>
        <c:crossBetween val="between"/>
      </c:valAx>
      <c:valAx>
        <c:axId val="7736100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622960"/>
        <c:crosses val="max"/>
        <c:crossBetween val="between"/>
      </c:valAx>
      <c:catAx>
        <c:axId val="773622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3610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BDDE-9EA6-58DA-B95D-BDF67DAF8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1C2C-2099-9E91-AFBF-979888C8F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A9E26-440C-F630-68FE-546D6F85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E086-758B-A352-7737-5595445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A1F3-D376-3264-9A1E-C61AE8D7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7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F71D-9B6B-1267-6D3F-EDD2E7E4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33D74-1E75-669E-A88C-E5EC9A354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C345-80D9-2FE7-2D71-BFD43104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BD62-6A31-D8CB-020A-3841E44A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A509-2B3C-6840-77CE-989F48FF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A69EA-C852-FBD1-6A40-3634089D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6CAF-FEAC-6736-CB0F-FC4FA073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4E89-D966-1869-2F85-FE1CB526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54C8-D729-8AB7-B522-A1ECC717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CF86-E0AB-3372-35B1-58CC2C22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3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A32E-6102-EEFA-6088-09CB6588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EA8D-E9A9-BA50-DB4B-C22B514B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F194-D5D4-396B-AD1A-A6844065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186-2760-7FA2-334D-05DE5357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A5A6-FABA-E814-07A0-6DF6C02D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2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2FBB-D736-AAAB-8017-981D98B6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FE52D-8564-13E3-0B07-46B66CD0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8E60-6538-024E-D380-B9CF941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5679-D49B-1E5F-20EA-11A45E7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D135-90C8-045B-02C1-D8EBE486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013-271C-E36E-2B55-AC3A928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B85D-BB02-34F6-708C-98679938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97F8-D288-8690-31AF-D9626F23D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04F21-D8F3-FF9C-4667-8F7E94A3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438C0-B172-1B76-A985-5A552FA7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65CD9-FE5D-3EB6-D079-C2E202B7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2D94-CD87-1DA9-4DAE-7417177B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ECFD-4C85-CCFE-2222-3CC98264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4889-A23D-C6C6-F10C-5E21BB394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DF962-7952-62BA-0342-1FEBA2FBF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30787-1D88-2991-57F6-5C8B366DC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F4BF3-3E18-C536-B3F8-49E0604E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B4ED8-5BD1-33A7-6C08-A2B4B14E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6F9F2-CD10-B4B1-9F42-39842BD0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FAE-3D2F-2507-C8A2-D4A4C21D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DB4BE-6235-CE25-611C-77638B4E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97F7F-7798-0426-06DE-F4B09771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6115-AA30-D7BA-CEEF-7208736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42F81-153C-908E-9219-827B2C9D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7F857-A987-C7D2-EB6B-361EDD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D534-A55C-0E1F-640B-89566E01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F53-B59C-19FF-7968-79D20BF4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E13E-148F-896A-A5A2-4DEEA0C1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32AB7-9385-5184-E3F3-017E13F7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5799-F072-751F-9E22-5FB196E8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D597-9600-9BBF-0D0C-82AC2A8F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77627-6A16-3A7B-2C88-0A6A407B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8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DFAA-D475-CD73-16A5-5A070C24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A2BD3-650F-D8FB-B84C-6A23110CE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BE58-30CA-ACC1-B4C2-55064E40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F40A7-F1EE-C007-F5B2-C733447E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CDAD-36B1-ECD3-580B-D897F2F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5488A-3BC2-01D4-12F9-3913E55C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48915-AD33-E25A-8988-E7C52F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0B8C-DB72-33A7-C1C7-744F20F5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0AC9-4293-7911-5517-409177AC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02F1-329D-45D0-9841-64E0AE94DB4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0302-C2DA-92FD-ABAA-C6EA7FAC6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629A-2BCC-9763-F7BD-B94E5A3A0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A593-E765-4A89-BA9B-0B9F1E357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3DA4BB-1BF1-C1A1-BC60-A2F9138E9F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667"/>
            </a:avLst>
          </a:prstGeom>
          <a:gradFill>
            <a:gsLst>
              <a:gs pos="100000">
                <a:schemeClr val="bg2">
                  <a:lumMod val="10000"/>
                </a:schemeClr>
              </a:gs>
              <a:gs pos="8000">
                <a:srgbClr val="484848"/>
              </a:gs>
              <a:gs pos="0">
                <a:schemeClr val="tx1">
                  <a:lumMod val="50000"/>
                  <a:lumOff val="50000"/>
                </a:schemeClr>
              </a:gs>
            </a:gsLst>
            <a:lin ang="180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746D9-AD44-A08E-6069-08D37E556FBC}"/>
              </a:ext>
            </a:extLst>
          </p:cNvPr>
          <p:cNvSpPr txBox="1">
            <a:spLocks/>
          </p:cNvSpPr>
          <p:nvPr/>
        </p:nvSpPr>
        <p:spPr>
          <a:xfrm>
            <a:off x="1524000" y="1476324"/>
            <a:ext cx="9144000" cy="30956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Analyzing Departmental Salary Disparities</a:t>
            </a:r>
          </a:p>
        </p:txBody>
      </p:sp>
    </p:spTree>
    <p:extLst>
      <p:ext uri="{BB962C8B-B14F-4D97-AF65-F5344CB8AC3E}">
        <p14:creationId xmlns:p14="http://schemas.microsoft.com/office/powerpoint/2010/main" val="274155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bg2">
                <a:lumMod val="10000"/>
              </a:schemeClr>
            </a:gs>
            <a:gs pos="8000">
              <a:srgbClr val="484848"/>
            </a:gs>
            <a:gs pos="0">
              <a:schemeClr val="tx1">
                <a:lumMod val="50000"/>
                <a:lumOff val="50000"/>
              </a:schemeClr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3DA4BB-1BF1-C1A1-BC60-A2F9138E9F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667"/>
            </a:avLst>
          </a:prstGeom>
          <a:gradFill>
            <a:gsLst>
              <a:gs pos="100000">
                <a:schemeClr val="bg2">
                  <a:lumMod val="10000"/>
                </a:schemeClr>
              </a:gs>
              <a:gs pos="8000">
                <a:srgbClr val="484848"/>
              </a:gs>
              <a:gs pos="0">
                <a:schemeClr val="tx1">
                  <a:lumMod val="50000"/>
                  <a:lumOff val="50000"/>
                </a:schemeClr>
              </a:gs>
            </a:gsLst>
            <a:lin ang="180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1177-9140-235B-0510-C3B667AF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193071"/>
            <a:ext cx="10515600" cy="31510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Demonstrate the variance of average salaries within each Department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Identify Departments with salaries above and below the average within each department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Seek insights into salary disparities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E93A8-066D-B28F-E8F8-EE8CC855303B}"/>
              </a:ext>
            </a:extLst>
          </p:cNvPr>
          <p:cNvSpPr txBox="1"/>
          <p:nvPr/>
        </p:nvSpPr>
        <p:spPr>
          <a:xfrm>
            <a:off x="2788920" y="681037"/>
            <a:ext cx="661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Objectives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750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0687A62-4C15-B28F-4DFD-472041945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14309"/>
              </p:ext>
            </p:extLst>
          </p:nvPr>
        </p:nvGraphicFramePr>
        <p:xfrm>
          <a:off x="0" y="0"/>
          <a:ext cx="6095999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4">
            <a:extLst>
              <a:ext uri="{FF2B5EF4-FFF2-40B4-BE49-F238E27FC236}">
                <a16:creationId xmlns:a16="http://schemas.microsoft.com/office/drawing/2014/main" id="{517724B2-716A-1F13-3048-53BDC0170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434818"/>
              </p:ext>
            </p:extLst>
          </p:nvPr>
        </p:nvGraphicFramePr>
        <p:xfrm>
          <a:off x="6095999" y="0"/>
          <a:ext cx="6096002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3">
            <a:extLst>
              <a:ext uri="{FF2B5EF4-FFF2-40B4-BE49-F238E27FC236}">
                <a16:creationId xmlns:a16="http://schemas.microsoft.com/office/drawing/2014/main" id="{0AC2EAA5-634C-86DA-4CC4-0471A65949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4968499"/>
            <a:ext cx="6095998" cy="1754326"/>
          </a:xfrm>
          <a:prstGeom prst="rect">
            <a:avLst/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Average Salaries per Department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CWA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11E253D-8C8B-8E9C-335D-3F25C1C6AB8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5997" y="4968499"/>
            <a:ext cx="6095998" cy="1755648"/>
          </a:xfrm>
          <a:prstGeom prst="rect">
            <a:avLst/>
          </a:prstGeom>
          <a:solidFill>
            <a:schemeClr val="l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5 Average Salaries per Department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105008-DADB-B1FB-6BBD-DB7720C9B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030549"/>
              </p:ext>
            </p:extLst>
          </p:nvPr>
        </p:nvGraphicFramePr>
        <p:xfrm>
          <a:off x="0" y="0"/>
          <a:ext cx="12191999" cy="486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D4263BEC-C0A2-871E-8F8F-E50F45A94DF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4899248"/>
            <a:ext cx="12191997" cy="175432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Certain departments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exhibit a notable disparity, with significantly more employees earning below average salaries compared to those earning above average.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with significant salary disparities may need to review their compensation policies to ensure fair and equitable salary distributions.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597EA7B-2148-7FFB-6620-3FB3D18F4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606669"/>
              </p:ext>
            </p:extLst>
          </p:nvPr>
        </p:nvGraphicFramePr>
        <p:xfrm>
          <a:off x="0" y="-2"/>
          <a:ext cx="12192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A3572864-9B6A-64A2-D3AC-1CBF8EC482B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6" y="4585963"/>
            <a:ext cx="12192001" cy="2308324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CMD has a high CV, indicating a higher variation in salaries relative to the mean salary.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PWD and POL stand out with 47 and 37 outliers, respectively, indicating significant salary anomalies in these departments.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such as FIN, PAR, HSD also have a notable number of outliers (17, 18, and 24 respectively), indicating some inconsistencies in salaries.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with both high CV and a high number of outliers, like PWD and POL, show significant salary disparities and many exceptional cases.</a:t>
            </a:r>
          </a:p>
        </p:txBody>
      </p:sp>
    </p:spTree>
    <p:extLst>
      <p:ext uri="{BB962C8B-B14F-4D97-AF65-F5344CB8AC3E}">
        <p14:creationId xmlns:p14="http://schemas.microsoft.com/office/powerpoint/2010/main" val="406163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3DA4BB-1BF1-C1A1-BC60-A2F9138E9F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667"/>
            </a:avLst>
          </a:prstGeom>
          <a:gradFill>
            <a:gsLst>
              <a:gs pos="100000">
                <a:schemeClr val="bg2">
                  <a:lumMod val="10000"/>
                </a:schemeClr>
              </a:gs>
              <a:gs pos="8000">
                <a:srgbClr val="484848"/>
              </a:gs>
              <a:gs pos="0">
                <a:schemeClr val="tx1">
                  <a:lumMod val="50000"/>
                  <a:lumOff val="50000"/>
                </a:schemeClr>
              </a:gs>
            </a:gsLst>
            <a:lin ang="180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43B70-D25C-92E3-6B1B-EC4876D0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1177-9140-235B-0510-C3B667AF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significant difference in average salary between the highest paid department and the lowest paid department, with a spread of $59,991. 	</a:t>
            </a:r>
          </a:p>
          <a:p>
            <a:r>
              <a:rPr lang="en-US" dirty="0">
                <a:solidFill>
                  <a:schemeClr val="bg1"/>
                </a:solidFill>
              </a:rPr>
              <a:t>Departments with significant salary disparities may need to review their compensation policies to ensure fair and equitable salary distributions.</a:t>
            </a:r>
          </a:p>
          <a:p>
            <a:r>
              <a:rPr lang="en-US" dirty="0">
                <a:solidFill>
                  <a:schemeClr val="bg1"/>
                </a:solidFill>
              </a:rPr>
              <a:t>Consider implementing targeted salary adjustments in departments with a large proportion of below average salaries to reduce disparities.</a:t>
            </a:r>
          </a:p>
          <a:p>
            <a:r>
              <a:rPr lang="en-US" dirty="0">
                <a:solidFill>
                  <a:schemeClr val="bg1"/>
                </a:solidFill>
              </a:rPr>
              <a:t>Develop and implement clear salary bands for each role within departments. This will help standardize salaries and reduce variations.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4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Girges Daoud</dc:creator>
  <cp:lastModifiedBy>Girges Daoud</cp:lastModifiedBy>
  <cp:revision>3</cp:revision>
  <dcterms:created xsi:type="dcterms:W3CDTF">2024-07-10T19:17:03Z</dcterms:created>
  <dcterms:modified xsi:type="dcterms:W3CDTF">2024-07-14T06:14:11Z</dcterms:modified>
</cp:coreProperties>
</file>