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Arial" charset="1" panose="020B0502020202020204"/>
      <p:regular r:id="rId23"/>
    </p:embeddedFont>
    <p:embeddedFont>
      <p:font typeface="Garamond" charset="1" panose="02020404030301010803"/>
      <p:regular r:id="rId24"/>
    </p:embeddedFont>
    <p:embeddedFont>
      <p:font typeface="Arimo" charset="1" panose="020B0604020202020204"/>
      <p:regular r:id="rId25"/>
    </p:embeddedFont>
    <p:embeddedFont>
      <p:font typeface="Arimo Bold" charset="1" panose="020B0704020202020204"/>
      <p:regular r:id="rId26"/>
    </p:embeddedFont>
    <p:embeddedFont>
      <p:font typeface="Trebuchet MS Bold" charset="1" panose="020B0703020202020204"/>
      <p:regular r:id="rId27"/>
    </p:embeddedFont>
    <p:embeddedFont>
      <p:font typeface="Times New Roman" charset="1" panose="02030502070405020303"/>
      <p:regular r:id="rId28"/>
    </p:embeddedFont>
    <p:embeddedFont>
      <p:font typeface="ITC Bauhaus Bold" charset="1" panose="04020805020B02020C02"/>
      <p:regular r:id="rId29"/>
    </p:embeddedFont>
    <p:embeddedFont>
      <p:font typeface="Garamond Bold" charset="1" panose="02020804030307010803"/>
      <p:regular r:id="rId30"/>
    </p:embeddedFont>
    <p:embeddedFont>
      <p:font typeface="Garamond Bold Italics" charset="1" panose="02020804030301090803"/>
      <p:regular r:id="rId31"/>
    </p:embeddedFont>
    <p:embeddedFont>
      <p:font typeface="Centaur" charset="1" panose="02020503050405020304"/>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8.jpeg" Type="http://schemas.openxmlformats.org/officeDocument/2006/relationships/image"/><Relationship Id="rId5"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png" Type="http://schemas.openxmlformats.org/officeDocument/2006/relationships/image"/><Relationship Id="rId5"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8.png" Type="http://schemas.openxmlformats.org/officeDocument/2006/relationships/image"/><Relationship Id="rId8" Target="../media/image1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3.png" Type="http://schemas.openxmlformats.org/officeDocument/2006/relationships/image"/><Relationship Id="rId5"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4.png" Type="http://schemas.openxmlformats.org/officeDocument/2006/relationships/image"/><Relationship Id="rId5"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6.jpeg" Type="http://schemas.openxmlformats.org/officeDocument/2006/relationships/image"/><Relationship Id="rId5"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3238" cy="10284321"/>
            <a:chOff x="0" y="0"/>
            <a:chExt cx="24377650" cy="13712428"/>
          </a:xfrm>
        </p:grpSpPr>
        <p:sp>
          <p:nvSpPr>
            <p:cNvPr name="Freeform 3" id="3" descr="HD-PanelContent.png"/>
            <p:cNvSpPr/>
            <p:nvPr/>
          </p:nvSpPr>
          <p:spPr>
            <a:xfrm flipH="false" flipV="false" rot="0">
              <a:off x="0" y="0"/>
              <a:ext cx="24377650" cy="13712444"/>
            </a:xfrm>
            <a:custGeom>
              <a:avLst/>
              <a:gdLst/>
              <a:ahLst/>
              <a:cxnLst/>
              <a:rect r="r" b="b" t="t" l="l"/>
              <a:pathLst>
                <a:path h="13712444" w="24377650">
                  <a:moveTo>
                    <a:pt x="0" y="0"/>
                  </a:moveTo>
                  <a:lnTo>
                    <a:pt x="24377650" y="0"/>
                  </a:lnTo>
                  <a:lnTo>
                    <a:pt x="24377650" y="13712444"/>
                  </a:lnTo>
                  <a:lnTo>
                    <a:pt x="0" y="13712444"/>
                  </a:lnTo>
                  <a:lnTo>
                    <a:pt x="0" y="0"/>
                  </a:lnTo>
                  <a:close/>
                </a:path>
              </a:pathLst>
            </a:custGeom>
            <a:blipFill>
              <a:blip r:embed="rId3"/>
              <a:stretch>
                <a:fillRect l="0" t="0" r="0" b="0"/>
              </a:stretch>
            </a:blipFill>
          </p:spPr>
        </p:sp>
      </p:grpSp>
      <p:grpSp>
        <p:nvGrpSpPr>
          <p:cNvPr name="Group 4" id="4"/>
          <p:cNvGrpSpPr/>
          <p:nvPr/>
        </p:nvGrpSpPr>
        <p:grpSpPr>
          <a:xfrm rot="0">
            <a:off x="900112" y="902494"/>
            <a:ext cx="16483012" cy="8482012"/>
            <a:chOff x="0" y="0"/>
            <a:chExt cx="21977350" cy="11309350"/>
          </a:xfrm>
        </p:grpSpPr>
        <p:sp>
          <p:nvSpPr>
            <p:cNvPr name="Freeform 5" id="5"/>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name="Group 6" id="6"/>
          <p:cNvGrpSpPr>
            <a:grpSpLocks noChangeAspect="true"/>
          </p:cNvGrpSpPr>
          <p:nvPr/>
        </p:nvGrpSpPr>
        <p:grpSpPr>
          <a:xfrm rot="0">
            <a:off x="-23604" y="4730748"/>
            <a:ext cx="1165860" cy="909638"/>
            <a:chOff x="0" y="0"/>
            <a:chExt cx="1554480" cy="1212850"/>
          </a:xfrm>
        </p:grpSpPr>
        <p:sp>
          <p:nvSpPr>
            <p:cNvPr name="Freeform 7" id="7"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4"/>
              <a:stretch>
                <a:fillRect l="0" t="0" r="-315" b="0"/>
              </a:stretch>
            </a:blipFill>
          </p:spPr>
        </p:sp>
      </p:grpSp>
      <p:grpSp>
        <p:nvGrpSpPr>
          <p:cNvPr name="Group 8" id="8"/>
          <p:cNvGrpSpPr>
            <a:grpSpLocks noChangeAspect="true"/>
          </p:cNvGrpSpPr>
          <p:nvPr/>
        </p:nvGrpSpPr>
        <p:grpSpPr>
          <a:xfrm rot="0">
            <a:off x="17155479" y="4730748"/>
            <a:ext cx="1165860" cy="909638"/>
            <a:chOff x="0" y="0"/>
            <a:chExt cx="1554480" cy="1212850"/>
          </a:xfrm>
        </p:grpSpPr>
        <p:sp>
          <p:nvSpPr>
            <p:cNvPr name="Freeform 9" id="9"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4"/>
              <a:stretch>
                <a:fillRect l="0" t="0" r="-315" b="0"/>
              </a:stretch>
            </a:blipFill>
          </p:spPr>
        </p:sp>
      </p:grpSp>
      <p:sp>
        <p:nvSpPr>
          <p:cNvPr name="Freeform 10" id="10"/>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5629275" y="1785938"/>
            <a:ext cx="2500312" cy="2157412"/>
            <a:chOff x="0" y="0"/>
            <a:chExt cx="3333750" cy="2876550"/>
          </a:xfrm>
        </p:grpSpPr>
        <p:sp>
          <p:nvSpPr>
            <p:cNvPr name="Freeform 12" id="12"/>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13" id="13"/>
          <p:cNvGrpSpPr/>
          <p:nvPr/>
        </p:nvGrpSpPr>
        <p:grpSpPr>
          <a:xfrm rot="0">
            <a:off x="5700712" y="7843838"/>
            <a:ext cx="1085850" cy="928688"/>
            <a:chOff x="0" y="0"/>
            <a:chExt cx="1447800" cy="1238250"/>
          </a:xfrm>
        </p:grpSpPr>
        <p:sp>
          <p:nvSpPr>
            <p:cNvPr name="Freeform 14" id="14"/>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grpSp>
        <p:nvGrpSpPr>
          <p:cNvPr name="Group 15" id="15"/>
          <p:cNvGrpSpPr/>
          <p:nvPr/>
        </p:nvGrpSpPr>
        <p:grpSpPr>
          <a:xfrm rot="0">
            <a:off x="2285999" y="29498"/>
            <a:ext cx="11444288" cy="3810658"/>
            <a:chOff x="0" y="0"/>
            <a:chExt cx="15259050" cy="5080878"/>
          </a:xfrm>
        </p:grpSpPr>
        <p:sp>
          <p:nvSpPr>
            <p:cNvPr name="Freeform 16" id="16"/>
            <p:cNvSpPr/>
            <p:nvPr/>
          </p:nvSpPr>
          <p:spPr>
            <a:xfrm flipH="false" flipV="false" rot="0">
              <a:off x="0" y="0"/>
              <a:ext cx="15259050" cy="5080878"/>
            </a:xfrm>
            <a:custGeom>
              <a:avLst/>
              <a:gdLst/>
              <a:ahLst/>
              <a:cxnLst/>
              <a:rect r="r" b="b" t="t" l="l"/>
              <a:pathLst>
                <a:path h="5080878" w="15259050">
                  <a:moveTo>
                    <a:pt x="0" y="0"/>
                  </a:moveTo>
                  <a:lnTo>
                    <a:pt x="15259050" y="0"/>
                  </a:lnTo>
                  <a:lnTo>
                    <a:pt x="15259050" y="5080878"/>
                  </a:lnTo>
                  <a:lnTo>
                    <a:pt x="0" y="5080878"/>
                  </a:lnTo>
                  <a:close/>
                </a:path>
              </a:pathLst>
            </a:custGeom>
            <a:solidFill>
              <a:srgbClr val="000000">
                <a:alpha val="0"/>
              </a:srgbClr>
            </a:solidFill>
          </p:spPr>
        </p:sp>
        <p:sp>
          <p:nvSpPr>
            <p:cNvPr name="TextBox 17" id="17"/>
            <p:cNvSpPr txBox="true"/>
            <p:nvPr/>
          </p:nvSpPr>
          <p:spPr>
            <a:xfrm>
              <a:off x="0" y="-190500"/>
              <a:ext cx="15259050" cy="5271378"/>
            </a:xfrm>
            <a:prstGeom prst="rect">
              <a:avLst/>
            </a:prstGeom>
          </p:spPr>
          <p:txBody>
            <a:bodyPr anchor="ctr" rtlCol="false" tIns="0" lIns="0" bIns="0" rIns="0"/>
            <a:lstStyle/>
            <a:p>
              <a:pPr algn="ctr">
                <a:lnSpc>
                  <a:spcPts val="11880"/>
                </a:lnSpc>
              </a:pPr>
              <a:r>
                <a:rPr lang="en-US" sz="9900" b="true">
                  <a:solidFill>
                    <a:srgbClr val="0F0F0F"/>
                  </a:solidFill>
                  <a:latin typeface="Times New Roman Bold"/>
                  <a:ea typeface="Times New Roman Bold"/>
                  <a:cs typeface="Times New Roman Bold"/>
                  <a:sym typeface="Times New Roman Bold"/>
                </a:rPr>
                <a:t>Digital Portfolio </a:t>
              </a:r>
            </a:p>
            <a:p>
              <a:pPr algn="ctr">
                <a:lnSpc>
                  <a:spcPts val="11880"/>
                </a:lnSpc>
              </a:pPr>
            </a:p>
          </p:txBody>
        </p:sp>
      </p:grpSp>
      <p:grpSp>
        <p:nvGrpSpPr>
          <p:cNvPr name="Group 18" id="18"/>
          <p:cNvGrpSpPr/>
          <p:nvPr/>
        </p:nvGrpSpPr>
        <p:grpSpPr>
          <a:xfrm rot="0">
            <a:off x="15530852" y="8953500"/>
            <a:ext cx="814045" cy="419100"/>
            <a:chOff x="0" y="0"/>
            <a:chExt cx="1085394" cy="558800"/>
          </a:xfrm>
        </p:grpSpPr>
        <p:sp>
          <p:nvSpPr>
            <p:cNvPr name="Freeform 19" id="19"/>
            <p:cNvSpPr/>
            <p:nvPr/>
          </p:nvSpPr>
          <p:spPr>
            <a:xfrm flipH="false" flipV="false" rot="0">
              <a:off x="0" y="0"/>
              <a:ext cx="1085394" cy="558800"/>
            </a:xfrm>
            <a:custGeom>
              <a:avLst/>
              <a:gdLst/>
              <a:ahLst/>
              <a:cxnLst/>
              <a:rect r="r" b="b" t="t" l="l"/>
              <a:pathLst>
                <a:path h="558800" w="1085394">
                  <a:moveTo>
                    <a:pt x="0" y="0"/>
                  </a:moveTo>
                  <a:lnTo>
                    <a:pt x="1085394" y="0"/>
                  </a:lnTo>
                  <a:lnTo>
                    <a:pt x="1085394" y="558800"/>
                  </a:lnTo>
                  <a:lnTo>
                    <a:pt x="0" y="558800"/>
                  </a:lnTo>
                  <a:close/>
                </a:path>
              </a:pathLst>
            </a:custGeom>
            <a:solidFill>
              <a:srgbClr val="000000">
                <a:alpha val="0"/>
              </a:srgbClr>
            </a:solidFill>
          </p:spPr>
        </p:sp>
        <p:sp>
          <p:nvSpPr>
            <p:cNvPr name="TextBox 20" id="20"/>
            <p:cNvSpPr txBox="true"/>
            <p:nvPr/>
          </p:nvSpPr>
          <p:spPr>
            <a:xfrm>
              <a:off x="0" y="-9525"/>
              <a:ext cx="1085394" cy="568325"/>
            </a:xfrm>
            <a:prstGeom prst="rect">
              <a:avLst/>
            </a:prstGeom>
          </p:spPr>
          <p:txBody>
            <a:bodyPr anchor="ctr" rtlCol="false" tIns="0" lIns="0" bIns="0" rIns="0"/>
            <a:lstStyle/>
            <a:p>
              <a:pPr algn="r">
                <a:lnSpc>
                  <a:spcPts val="1980"/>
                </a:lnSpc>
              </a:pPr>
              <a:r>
                <a:rPr lang="en-US" sz="1650" spc="15">
                  <a:solidFill>
                    <a:srgbClr val="2D936B"/>
                  </a:solidFill>
                  <a:latin typeface="Trebuchet MS"/>
                  <a:ea typeface="Trebuchet MS"/>
                  <a:cs typeface="Trebuchet MS"/>
                  <a:sym typeface="Trebuchet MS"/>
                </a:rPr>
                <a:t>1</a:t>
              </a:r>
            </a:p>
          </p:txBody>
        </p:sp>
      </p:grpSp>
      <p:grpSp>
        <p:nvGrpSpPr>
          <p:cNvPr name="Group 21" id="21"/>
          <p:cNvGrpSpPr>
            <a:grpSpLocks noChangeAspect="true"/>
          </p:cNvGrpSpPr>
          <p:nvPr/>
        </p:nvGrpSpPr>
        <p:grpSpPr>
          <a:xfrm rot="0">
            <a:off x="1014412" y="9701212"/>
            <a:ext cx="3214688" cy="300038"/>
            <a:chOff x="0" y="0"/>
            <a:chExt cx="4286250" cy="400050"/>
          </a:xfrm>
        </p:grpSpPr>
        <p:sp>
          <p:nvSpPr>
            <p:cNvPr name="Freeform 22" id="2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7"/>
              <a:stretch>
                <a:fillRect l="-66666" t="0" r="-66666" b="0"/>
              </a:stretch>
            </a:blipFill>
          </p:spPr>
        </p:sp>
      </p:grpSp>
      <p:sp>
        <p:nvSpPr>
          <p:cNvPr name="TextBox 23" id="23"/>
          <p:cNvSpPr txBox="true"/>
          <p:nvPr/>
        </p:nvSpPr>
        <p:spPr>
          <a:xfrm rot="0">
            <a:off x="3923253" y="4940745"/>
            <a:ext cx="12733020" cy="4924574"/>
          </a:xfrm>
          <a:prstGeom prst="rect">
            <a:avLst/>
          </a:prstGeom>
        </p:spPr>
        <p:txBody>
          <a:bodyPr anchor="t" rtlCol="false" tIns="0" lIns="0" bIns="0" rIns="0">
            <a:spAutoFit/>
          </a:bodyPr>
          <a:lstStyle/>
          <a:p>
            <a:pPr algn="l">
              <a:lnSpc>
                <a:spcPts val="4320"/>
              </a:lnSpc>
            </a:pPr>
            <a:r>
              <a:rPr lang="en-US" sz="3600">
                <a:solidFill>
                  <a:srgbClr val="000000"/>
                </a:solidFill>
                <a:latin typeface="Arial"/>
                <a:ea typeface="Arial"/>
                <a:cs typeface="Arial"/>
                <a:sym typeface="Arial"/>
              </a:rPr>
              <a:t>STUDENT NAME: Govarthana Giri Raja S</a:t>
            </a:r>
          </a:p>
          <a:p>
            <a:pPr algn="l">
              <a:lnSpc>
                <a:spcPts val="4320"/>
              </a:lnSpc>
            </a:pPr>
            <a:r>
              <a:rPr lang="en-US" sz="3600">
                <a:solidFill>
                  <a:srgbClr val="000000"/>
                </a:solidFill>
                <a:latin typeface="Arial"/>
                <a:ea typeface="Arial"/>
                <a:cs typeface="Arial"/>
                <a:sym typeface="Arial"/>
              </a:rPr>
              <a:t>REGISTER NO AND NMID: B842A3E2CD97F5194B443E2EAD8BBAE6</a:t>
            </a:r>
          </a:p>
          <a:p>
            <a:pPr algn="l">
              <a:lnSpc>
                <a:spcPts val="5040"/>
              </a:lnSpc>
            </a:pPr>
            <a:r>
              <a:rPr lang="en-US" sz="4200">
                <a:solidFill>
                  <a:srgbClr val="000000"/>
                </a:solidFill>
                <a:latin typeface="Arial"/>
                <a:ea typeface="Arial"/>
                <a:cs typeface="Arial"/>
                <a:sym typeface="Arial"/>
              </a:rPr>
              <a:t>DEPARTMENT: Bachelor of Computer Applications</a:t>
            </a:r>
          </a:p>
          <a:p>
            <a:pPr algn="l">
              <a:lnSpc>
                <a:spcPts val="5040"/>
              </a:lnSpc>
            </a:pPr>
            <a:r>
              <a:rPr lang="en-US" sz="4200">
                <a:solidFill>
                  <a:srgbClr val="000000"/>
                </a:solidFill>
                <a:latin typeface="Arial"/>
                <a:ea typeface="Arial"/>
                <a:cs typeface="Arial"/>
                <a:sym typeface="Arial"/>
              </a:rPr>
              <a:t>COLLEGE: COLLEGE/ UNIVERSITY : Prince Shri Venkateshwara Arts and Science College</a:t>
            </a:r>
          </a:p>
          <a:p>
            <a:pPr algn="l">
              <a:lnSpc>
                <a:spcPts val="4320"/>
              </a:lnSpc>
            </a:pPr>
            <a:r>
              <a:rPr lang="en-US" sz="3600">
                <a:solidFill>
                  <a:srgbClr val="000000"/>
                </a:solidFill>
                <a:latin typeface="Garamond"/>
                <a:ea typeface="Garamond"/>
                <a:cs typeface="Garamond"/>
                <a:sym typeface="Garamon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3238" cy="10284321"/>
            <a:chOff x="0" y="0"/>
            <a:chExt cx="24377650" cy="13712428"/>
          </a:xfrm>
        </p:grpSpPr>
        <p:sp>
          <p:nvSpPr>
            <p:cNvPr name="Freeform 3" id="3" descr="HD-PanelContent.png"/>
            <p:cNvSpPr/>
            <p:nvPr/>
          </p:nvSpPr>
          <p:spPr>
            <a:xfrm flipH="false" flipV="false" rot="0">
              <a:off x="0" y="0"/>
              <a:ext cx="24377650" cy="13712444"/>
            </a:xfrm>
            <a:custGeom>
              <a:avLst/>
              <a:gdLst/>
              <a:ahLst/>
              <a:cxnLst/>
              <a:rect r="r" b="b" t="t" l="l"/>
              <a:pathLst>
                <a:path h="13712444" w="24377650">
                  <a:moveTo>
                    <a:pt x="0" y="0"/>
                  </a:moveTo>
                  <a:lnTo>
                    <a:pt x="24377650" y="0"/>
                  </a:lnTo>
                  <a:lnTo>
                    <a:pt x="24377650" y="13712444"/>
                  </a:lnTo>
                  <a:lnTo>
                    <a:pt x="0" y="13712444"/>
                  </a:lnTo>
                  <a:lnTo>
                    <a:pt x="0" y="0"/>
                  </a:lnTo>
                  <a:close/>
                </a:path>
              </a:pathLst>
            </a:custGeom>
            <a:blipFill>
              <a:blip r:embed="rId2"/>
              <a:stretch>
                <a:fillRect l="0" t="0" r="0" b="0"/>
              </a:stretch>
            </a:blipFill>
          </p:spPr>
        </p:sp>
      </p:grpSp>
      <p:grpSp>
        <p:nvGrpSpPr>
          <p:cNvPr name="Group 4" id="4"/>
          <p:cNvGrpSpPr/>
          <p:nvPr/>
        </p:nvGrpSpPr>
        <p:grpSpPr>
          <a:xfrm rot="0">
            <a:off x="900112" y="902494"/>
            <a:ext cx="16483012" cy="8482012"/>
            <a:chOff x="0" y="0"/>
            <a:chExt cx="21977350" cy="11309350"/>
          </a:xfrm>
        </p:grpSpPr>
        <p:sp>
          <p:nvSpPr>
            <p:cNvPr name="Freeform 5" id="5"/>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name="Group 6" id="6"/>
          <p:cNvGrpSpPr>
            <a:grpSpLocks noChangeAspect="true"/>
          </p:cNvGrpSpPr>
          <p:nvPr/>
        </p:nvGrpSpPr>
        <p:grpSpPr>
          <a:xfrm rot="0">
            <a:off x="-23604" y="4730748"/>
            <a:ext cx="1165860" cy="909638"/>
            <a:chOff x="0" y="0"/>
            <a:chExt cx="1554480" cy="1212850"/>
          </a:xfrm>
        </p:grpSpPr>
        <p:sp>
          <p:nvSpPr>
            <p:cNvPr name="Freeform 7" id="7"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grpSp>
        <p:nvGrpSpPr>
          <p:cNvPr name="Group 8" id="8"/>
          <p:cNvGrpSpPr>
            <a:grpSpLocks noChangeAspect="true"/>
          </p:cNvGrpSpPr>
          <p:nvPr/>
        </p:nvGrpSpPr>
        <p:grpSpPr>
          <a:xfrm rot="0">
            <a:off x="17155479" y="4730748"/>
            <a:ext cx="1165860" cy="909638"/>
            <a:chOff x="0" y="0"/>
            <a:chExt cx="1554480" cy="1212850"/>
          </a:xfrm>
        </p:grpSpPr>
        <p:sp>
          <p:nvSpPr>
            <p:cNvPr name="Freeform 9" id="9"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sp>
        <p:nvSpPr>
          <p:cNvPr name="AutoShape 10" id="10"/>
          <p:cNvSpPr/>
          <p:nvPr/>
        </p:nvSpPr>
        <p:spPr>
          <a:xfrm rot="5791">
            <a:off x="2082337" y="3632199"/>
            <a:ext cx="14134780" cy="0"/>
          </a:xfrm>
          <a:prstGeom prst="line">
            <a:avLst/>
          </a:prstGeom>
          <a:ln cap="rnd" w="9525">
            <a:solidFill>
              <a:srgbClr val="83992A"/>
            </a:solidFill>
            <a:prstDash val="solid"/>
            <a:headEnd type="none" len="sm" w="sm"/>
            <a:tailEnd type="none" len="sm" w="sm"/>
          </a:ln>
        </p:spPr>
      </p:sp>
      <p:sp>
        <p:nvSpPr>
          <p:cNvPr name="TextBox 11" id="11"/>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12" id="12"/>
          <p:cNvGrpSpPr/>
          <p:nvPr/>
        </p:nvGrpSpPr>
        <p:grpSpPr>
          <a:xfrm rot="0">
            <a:off x="16572927" y="8979693"/>
            <a:ext cx="685800" cy="685800"/>
            <a:chOff x="0" y="0"/>
            <a:chExt cx="914400" cy="914400"/>
          </a:xfrm>
        </p:grpSpPr>
        <p:sp>
          <p:nvSpPr>
            <p:cNvPr name="Freeform 13" id="1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4" id="14"/>
          <p:cNvGrpSpPr/>
          <p:nvPr/>
        </p:nvGrpSpPr>
        <p:grpSpPr>
          <a:xfrm rot="0">
            <a:off x="10044112" y="2543175"/>
            <a:ext cx="471488" cy="485775"/>
            <a:chOff x="0" y="0"/>
            <a:chExt cx="628650" cy="647700"/>
          </a:xfrm>
        </p:grpSpPr>
        <p:sp>
          <p:nvSpPr>
            <p:cNvPr name="Freeform 15" id="1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6" id="16"/>
          <p:cNvGrpSpPr/>
          <p:nvPr/>
        </p:nvGrpSpPr>
        <p:grpSpPr>
          <a:xfrm rot="0">
            <a:off x="16632934" y="9933597"/>
            <a:ext cx="271462" cy="271462"/>
            <a:chOff x="0" y="0"/>
            <a:chExt cx="361950" cy="361950"/>
          </a:xfrm>
        </p:grpSpPr>
        <p:sp>
          <p:nvSpPr>
            <p:cNvPr name="Freeform 17" id="1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18" id="18"/>
          <p:cNvGrpSpPr>
            <a:grpSpLocks noChangeAspect="true"/>
          </p:cNvGrpSpPr>
          <p:nvPr/>
        </p:nvGrpSpPr>
        <p:grpSpPr>
          <a:xfrm rot="0">
            <a:off x="100012" y="5072060"/>
            <a:ext cx="3700462" cy="5129212"/>
            <a:chOff x="0" y="0"/>
            <a:chExt cx="4933950" cy="6838950"/>
          </a:xfrm>
        </p:grpSpPr>
        <p:sp>
          <p:nvSpPr>
            <p:cNvPr name="Freeform 19" id="19"/>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4"/>
              <a:stretch>
                <a:fillRect l="0" t="-1428" r="0" b="-1428"/>
              </a:stretch>
            </a:blipFill>
          </p:spPr>
        </p:sp>
      </p:grpSp>
      <p:grpSp>
        <p:nvGrpSpPr>
          <p:cNvPr name="Group 20" id="20"/>
          <p:cNvGrpSpPr/>
          <p:nvPr/>
        </p:nvGrpSpPr>
        <p:grpSpPr>
          <a:xfrm rot="0">
            <a:off x="1109662" y="982407"/>
            <a:ext cx="12720638" cy="1006044"/>
            <a:chOff x="0" y="0"/>
            <a:chExt cx="16960850" cy="1341392"/>
          </a:xfrm>
        </p:grpSpPr>
        <p:sp>
          <p:nvSpPr>
            <p:cNvPr name="Freeform 21" id="21"/>
            <p:cNvSpPr/>
            <p:nvPr/>
          </p:nvSpPr>
          <p:spPr>
            <a:xfrm flipH="false" flipV="false" rot="0">
              <a:off x="0" y="0"/>
              <a:ext cx="16960850" cy="1341392"/>
            </a:xfrm>
            <a:custGeom>
              <a:avLst/>
              <a:gdLst/>
              <a:ahLst/>
              <a:cxnLst/>
              <a:rect r="r" b="b" t="t" l="l"/>
              <a:pathLst>
                <a:path h="1341392" w="16960850">
                  <a:moveTo>
                    <a:pt x="0" y="0"/>
                  </a:moveTo>
                  <a:lnTo>
                    <a:pt x="16960850" y="0"/>
                  </a:lnTo>
                  <a:lnTo>
                    <a:pt x="16960850" y="1341392"/>
                  </a:lnTo>
                  <a:lnTo>
                    <a:pt x="0" y="1341392"/>
                  </a:lnTo>
                  <a:close/>
                </a:path>
              </a:pathLst>
            </a:custGeom>
            <a:solidFill>
              <a:srgbClr val="000000">
                <a:alpha val="0"/>
              </a:srgbClr>
            </a:solidFill>
          </p:spPr>
        </p:sp>
        <p:sp>
          <p:nvSpPr>
            <p:cNvPr name="TextBox 22" id="22"/>
            <p:cNvSpPr txBox="true"/>
            <p:nvPr/>
          </p:nvSpPr>
          <p:spPr>
            <a:xfrm>
              <a:off x="0" y="-19050"/>
              <a:ext cx="16960850" cy="1360442"/>
            </a:xfrm>
            <a:prstGeom prst="rect">
              <a:avLst/>
            </a:prstGeom>
          </p:spPr>
          <p:txBody>
            <a:bodyPr anchor="ctr" rtlCol="false" tIns="0" lIns="0" bIns="0" rIns="0"/>
            <a:lstStyle/>
            <a:p>
              <a:pPr algn="ctr">
                <a:lnSpc>
                  <a:spcPts val="7650"/>
                </a:lnSpc>
              </a:pPr>
              <a:r>
                <a:rPr lang="en-US" sz="6375" spc="22">
                  <a:solidFill>
                    <a:srgbClr val="262626"/>
                  </a:solidFill>
                  <a:latin typeface="Garamond"/>
                  <a:ea typeface="Garamond"/>
                  <a:cs typeface="Garamond"/>
                  <a:sym typeface="Garamond"/>
                </a:rPr>
                <a:t>RESULTS AND SCREENSHOTS</a:t>
              </a:r>
            </a:p>
          </p:txBody>
        </p:sp>
      </p:grpSp>
      <p:sp>
        <p:nvSpPr>
          <p:cNvPr name="TextBox 23" id="23"/>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grpSp>
        <p:nvGrpSpPr>
          <p:cNvPr name="Group 24" id="24"/>
          <p:cNvGrpSpPr>
            <a:grpSpLocks noChangeAspect="true"/>
          </p:cNvGrpSpPr>
          <p:nvPr/>
        </p:nvGrpSpPr>
        <p:grpSpPr>
          <a:xfrm rot="0">
            <a:off x="4343400" y="2256555"/>
            <a:ext cx="13204059" cy="6799689"/>
            <a:chOff x="0" y="0"/>
            <a:chExt cx="17605412" cy="9066252"/>
          </a:xfrm>
        </p:grpSpPr>
        <p:sp>
          <p:nvSpPr>
            <p:cNvPr name="Freeform 25" id="25"/>
            <p:cNvSpPr/>
            <p:nvPr/>
          </p:nvSpPr>
          <p:spPr>
            <a:xfrm flipH="false" flipV="false" rot="0">
              <a:off x="0" y="0"/>
              <a:ext cx="17605375" cy="9066276"/>
            </a:xfrm>
            <a:custGeom>
              <a:avLst/>
              <a:gdLst/>
              <a:ahLst/>
              <a:cxnLst/>
              <a:rect r="r" b="b" t="t" l="l"/>
              <a:pathLst>
                <a:path h="9066276" w="17605375">
                  <a:moveTo>
                    <a:pt x="0" y="0"/>
                  </a:moveTo>
                  <a:lnTo>
                    <a:pt x="17605375" y="0"/>
                  </a:lnTo>
                  <a:lnTo>
                    <a:pt x="17605375" y="9066276"/>
                  </a:lnTo>
                  <a:lnTo>
                    <a:pt x="0" y="9066276"/>
                  </a:lnTo>
                  <a:lnTo>
                    <a:pt x="0" y="0"/>
                  </a:lnTo>
                  <a:close/>
                </a:path>
              </a:pathLst>
            </a:custGeom>
            <a:blipFill>
              <a:blip r:embed="rId5"/>
              <a:stretch>
                <a:fillRect l="-2322" t="0" r="-2322" b="0"/>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3238" cy="10284321"/>
            <a:chOff x="0" y="0"/>
            <a:chExt cx="24377650" cy="13712428"/>
          </a:xfrm>
        </p:grpSpPr>
        <p:sp>
          <p:nvSpPr>
            <p:cNvPr name="Freeform 3" id="3" descr="HD-PanelContent.png"/>
            <p:cNvSpPr/>
            <p:nvPr/>
          </p:nvSpPr>
          <p:spPr>
            <a:xfrm flipH="false" flipV="false" rot="0">
              <a:off x="0" y="0"/>
              <a:ext cx="24377650" cy="13712444"/>
            </a:xfrm>
            <a:custGeom>
              <a:avLst/>
              <a:gdLst/>
              <a:ahLst/>
              <a:cxnLst/>
              <a:rect r="r" b="b" t="t" l="l"/>
              <a:pathLst>
                <a:path h="13712444" w="24377650">
                  <a:moveTo>
                    <a:pt x="0" y="0"/>
                  </a:moveTo>
                  <a:lnTo>
                    <a:pt x="24377650" y="0"/>
                  </a:lnTo>
                  <a:lnTo>
                    <a:pt x="24377650" y="13712444"/>
                  </a:lnTo>
                  <a:lnTo>
                    <a:pt x="0" y="13712444"/>
                  </a:lnTo>
                  <a:lnTo>
                    <a:pt x="0" y="0"/>
                  </a:lnTo>
                  <a:close/>
                </a:path>
              </a:pathLst>
            </a:custGeom>
            <a:blipFill>
              <a:blip r:embed="rId2"/>
              <a:stretch>
                <a:fillRect l="0" t="0" r="0" b="0"/>
              </a:stretch>
            </a:blipFill>
          </p:spPr>
        </p:sp>
      </p:grpSp>
      <p:grpSp>
        <p:nvGrpSpPr>
          <p:cNvPr name="Group 4" id="4"/>
          <p:cNvGrpSpPr/>
          <p:nvPr/>
        </p:nvGrpSpPr>
        <p:grpSpPr>
          <a:xfrm rot="0">
            <a:off x="900112" y="902494"/>
            <a:ext cx="16483012" cy="8482012"/>
            <a:chOff x="0" y="0"/>
            <a:chExt cx="21977350" cy="11309350"/>
          </a:xfrm>
        </p:grpSpPr>
        <p:sp>
          <p:nvSpPr>
            <p:cNvPr name="Freeform 5" id="5"/>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name="Group 6" id="6"/>
          <p:cNvGrpSpPr>
            <a:grpSpLocks noChangeAspect="true"/>
          </p:cNvGrpSpPr>
          <p:nvPr/>
        </p:nvGrpSpPr>
        <p:grpSpPr>
          <a:xfrm rot="0">
            <a:off x="-23604" y="4730748"/>
            <a:ext cx="1165860" cy="909638"/>
            <a:chOff x="0" y="0"/>
            <a:chExt cx="1554480" cy="1212850"/>
          </a:xfrm>
        </p:grpSpPr>
        <p:sp>
          <p:nvSpPr>
            <p:cNvPr name="Freeform 7" id="7"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grpSp>
        <p:nvGrpSpPr>
          <p:cNvPr name="Group 8" id="8"/>
          <p:cNvGrpSpPr>
            <a:grpSpLocks noChangeAspect="true"/>
          </p:cNvGrpSpPr>
          <p:nvPr/>
        </p:nvGrpSpPr>
        <p:grpSpPr>
          <a:xfrm rot="0">
            <a:off x="17155479" y="4730748"/>
            <a:ext cx="1165860" cy="909638"/>
            <a:chOff x="0" y="0"/>
            <a:chExt cx="1554480" cy="1212850"/>
          </a:xfrm>
        </p:grpSpPr>
        <p:sp>
          <p:nvSpPr>
            <p:cNvPr name="Freeform 9" id="9"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sp>
        <p:nvSpPr>
          <p:cNvPr name="AutoShape 10" id="10"/>
          <p:cNvSpPr/>
          <p:nvPr/>
        </p:nvSpPr>
        <p:spPr>
          <a:xfrm rot="5791">
            <a:off x="2082337" y="3632199"/>
            <a:ext cx="14134780" cy="0"/>
          </a:xfrm>
          <a:prstGeom prst="line">
            <a:avLst/>
          </a:prstGeom>
          <a:ln cap="rnd" w="9525">
            <a:solidFill>
              <a:srgbClr val="83992A"/>
            </a:solidFill>
            <a:prstDash val="solid"/>
            <a:headEnd type="none" len="sm" w="sm"/>
            <a:tailEnd type="none" len="sm" w="sm"/>
          </a:ln>
        </p:spPr>
      </p:sp>
      <p:grpSp>
        <p:nvGrpSpPr>
          <p:cNvPr name="Group 11" id="11"/>
          <p:cNvGrpSpPr/>
          <p:nvPr/>
        </p:nvGrpSpPr>
        <p:grpSpPr>
          <a:xfrm rot="0">
            <a:off x="1943103" y="2812851"/>
            <a:ext cx="14401794" cy="482204"/>
            <a:chOff x="0" y="0"/>
            <a:chExt cx="19202392" cy="642938"/>
          </a:xfrm>
        </p:grpSpPr>
        <p:sp>
          <p:nvSpPr>
            <p:cNvPr name="Freeform 12" id="12"/>
            <p:cNvSpPr/>
            <p:nvPr/>
          </p:nvSpPr>
          <p:spPr>
            <a:xfrm flipH="false" flipV="false" rot="0">
              <a:off x="0" y="0"/>
              <a:ext cx="19202392" cy="642938"/>
            </a:xfrm>
            <a:custGeom>
              <a:avLst/>
              <a:gdLst/>
              <a:ahLst/>
              <a:cxnLst/>
              <a:rect r="r" b="b" t="t" l="l"/>
              <a:pathLst>
                <a:path h="642938" w="19202392">
                  <a:moveTo>
                    <a:pt x="0" y="0"/>
                  </a:moveTo>
                  <a:lnTo>
                    <a:pt x="19202392" y="0"/>
                  </a:lnTo>
                  <a:lnTo>
                    <a:pt x="19202392" y="642938"/>
                  </a:lnTo>
                  <a:lnTo>
                    <a:pt x="0" y="642938"/>
                  </a:lnTo>
                  <a:close/>
                </a:path>
              </a:pathLst>
            </a:custGeom>
            <a:solidFill>
              <a:srgbClr val="000000">
                <a:alpha val="0"/>
              </a:srgbClr>
            </a:solidFill>
          </p:spPr>
        </p:sp>
        <p:sp>
          <p:nvSpPr>
            <p:cNvPr name="TextBox 13" id="13"/>
            <p:cNvSpPr txBox="true"/>
            <p:nvPr/>
          </p:nvSpPr>
          <p:spPr>
            <a:xfrm>
              <a:off x="0" y="-9525"/>
              <a:ext cx="19202392" cy="652463"/>
            </a:xfrm>
            <a:prstGeom prst="rect">
              <a:avLst/>
            </a:prstGeom>
          </p:spPr>
          <p:txBody>
            <a:bodyPr anchor="ctr" rtlCol="false" tIns="0" lIns="0" bIns="0" rIns="0"/>
            <a:lstStyle/>
            <a:p>
              <a:pPr algn="ctr">
                <a:lnSpc>
                  <a:spcPts val="7128"/>
                </a:lnSpc>
              </a:pPr>
              <a:r>
                <a:rPr lang="en-US" sz="5940">
                  <a:solidFill>
                    <a:srgbClr val="262626"/>
                  </a:solidFill>
                  <a:latin typeface="Garamond"/>
                  <a:ea typeface="Garamond"/>
                  <a:cs typeface="Garamond"/>
                  <a:sym typeface="Garamond"/>
                </a:rPr>
                <a:t>GitHub link </a:t>
              </a:r>
            </a:p>
            <a:p>
              <a:pPr algn="ctr">
                <a:lnSpc>
                  <a:spcPts val="7128"/>
                </a:lnSpc>
              </a:pPr>
            </a:p>
          </p:txBody>
        </p:sp>
      </p:grpSp>
      <p:sp>
        <p:nvSpPr>
          <p:cNvPr name="TextBox 14" id="14"/>
          <p:cNvSpPr txBox="true"/>
          <p:nvPr/>
        </p:nvSpPr>
        <p:spPr>
          <a:xfrm rot="0">
            <a:off x="5509529" y="4054971"/>
            <a:ext cx="8992374" cy="462558"/>
          </a:xfrm>
          <a:prstGeom prst="rect">
            <a:avLst/>
          </a:prstGeom>
        </p:spPr>
        <p:txBody>
          <a:bodyPr anchor="t" rtlCol="false" tIns="0" lIns="0" bIns="0" rIns="0">
            <a:spAutoFit/>
          </a:bodyPr>
          <a:lstStyle/>
          <a:p>
            <a:pPr algn="l">
              <a:lnSpc>
                <a:spcPts val="3240"/>
              </a:lnSpc>
            </a:pPr>
            <a:r>
              <a:rPr lang="en-US" sz="2700">
                <a:solidFill>
                  <a:srgbClr val="000000"/>
                </a:solidFill>
                <a:latin typeface="Garamond"/>
                <a:ea typeface="Garamond"/>
                <a:cs typeface="Garamond"/>
                <a:sym typeface="Garamond"/>
              </a:rPr>
              <a:t>https://giri-9150.github.io/Giri-Raja/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3238" cy="10284321"/>
            <a:chOff x="0" y="0"/>
            <a:chExt cx="24377650" cy="13712428"/>
          </a:xfrm>
        </p:grpSpPr>
        <p:sp>
          <p:nvSpPr>
            <p:cNvPr name="Freeform 3" id="3" descr="HD-PanelContent.png"/>
            <p:cNvSpPr/>
            <p:nvPr/>
          </p:nvSpPr>
          <p:spPr>
            <a:xfrm flipH="false" flipV="false" rot="0">
              <a:off x="0" y="0"/>
              <a:ext cx="24377650" cy="13712444"/>
            </a:xfrm>
            <a:custGeom>
              <a:avLst/>
              <a:gdLst/>
              <a:ahLst/>
              <a:cxnLst/>
              <a:rect r="r" b="b" t="t" l="l"/>
              <a:pathLst>
                <a:path h="13712444" w="24377650">
                  <a:moveTo>
                    <a:pt x="0" y="0"/>
                  </a:moveTo>
                  <a:lnTo>
                    <a:pt x="24377650" y="0"/>
                  </a:lnTo>
                  <a:lnTo>
                    <a:pt x="24377650" y="13712444"/>
                  </a:lnTo>
                  <a:lnTo>
                    <a:pt x="0" y="13712444"/>
                  </a:lnTo>
                  <a:lnTo>
                    <a:pt x="0" y="0"/>
                  </a:lnTo>
                  <a:close/>
                </a:path>
              </a:pathLst>
            </a:custGeom>
            <a:blipFill>
              <a:blip r:embed="rId2"/>
              <a:stretch>
                <a:fillRect l="0" t="0" r="0" b="0"/>
              </a:stretch>
            </a:blipFill>
          </p:spPr>
        </p:sp>
      </p:grpSp>
      <p:grpSp>
        <p:nvGrpSpPr>
          <p:cNvPr name="Group 4" id="4"/>
          <p:cNvGrpSpPr/>
          <p:nvPr/>
        </p:nvGrpSpPr>
        <p:grpSpPr>
          <a:xfrm rot="0">
            <a:off x="900112" y="902494"/>
            <a:ext cx="16483012" cy="8482012"/>
            <a:chOff x="0" y="0"/>
            <a:chExt cx="21977350" cy="11309350"/>
          </a:xfrm>
        </p:grpSpPr>
        <p:sp>
          <p:nvSpPr>
            <p:cNvPr name="Freeform 5" id="5"/>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name="Group 6" id="6"/>
          <p:cNvGrpSpPr>
            <a:grpSpLocks noChangeAspect="true"/>
          </p:cNvGrpSpPr>
          <p:nvPr/>
        </p:nvGrpSpPr>
        <p:grpSpPr>
          <a:xfrm rot="0">
            <a:off x="-23604" y="4730748"/>
            <a:ext cx="1165860" cy="909638"/>
            <a:chOff x="0" y="0"/>
            <a:chExt cx="1554480" cy="1212850"/>
          </a:xfrm>
        </p:grpSpPr>
        <p:sp>
          <p:nvSpPr>
            <p:cNvPr name="Freeform 7" id="7"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grpSp>
        <p:nvGrpSpPr>
          <p:cNvPr name="Group 8" id="8"/>
          <p:cNvGrpSpPr>
            <a:grpSpLocks noChangeAspect="true"/>
          </p:cNvGrpSpPr>
          <p:nvPr/>
        </p:nvGrpSpPr>
        <p:grpSpPr>
          <a:xfrm rot="0">
            <a:off x="17155479" y="4730748"/>
            <a:ext cx="1165860" cy="909638"/>
            <a:chOff x="0" y="0"/>
            <a:chExt cx="1554480" cy="1212850"/>
          </a:xfrm>
        </p:grpSpPr>
        <p:sp>
          <p:nvSpPr>
            <p:cNvPr name="Freeform 9" id="9"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sp>
        <p:nvSpPr>
          <p:cNvPr name="AutoShape 10" id="10"/>
          <p:cNvSpPr/>
          <p:nvPr/>
        </p:nvSpPr>
        <p:spPr>
          <a:xfrm rot="5791">
            <a:off x="2082337" y="3632199"/>
            <a:ext cx="14134780" cy="0"/>
          </a:xfrm>
          <a:prstGeom prst="line">
            <a:avLst/>
          </a:prstGeom>
          <a:ln cap="rnd" w="9525">
            <a:solidFill>
              <a:srgbClr val="83992A"/>
            </a:solidFill>
            <a:prstDash val="solid"/>
            <a:headEnd type="none" len="sm" w="sm"/>
            <a:tailEnd type="none" len="sm" w="sm"/>
          </a:ln>
        </p:spPr>
      </p:sp>
      <p:grpSp>
        <p:nvGrpSpPr>
          <p:cNvPr name="Group 11" id="11"/>
          <p:cNvGrpSpPr/>
          <p:nvPr/>
        </p:nvGrpSpPr>
        <p:grpSpPr>
          <a:xfrm rot="0">
            <a:off x="14030325" y="8043862"/>
            <a:ext cx="685800" cy="685800"/>
            <a:chOff x="0" y="0"/>
            <a:chExt cx="914400" cy="914400"/>
          </a:xfrm>
        </p:grpSpPr>
        <p:sp>
          <p:nvSpPr>
            <p:cNvPr name="Freeform 12" id="12"/>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3" id="13"/>
          <p:cNvGrpSpPr/>
          <p:nvPr/>
        </p:nvGrpSpPr>
        <p:grpSpPr>
          <a:xfrm rot="0">
            <a:off x="10044112" y="2543175"/>
            <a:ext cx="471488" cy="485775"/>
            <a:chOff x="0" y="0"/>
            <a:chExt cx="628650" cy="647700"/>
          </a:xfrm>
        </p:grpSpPr>
        <p:sp>
          <p:nvSpPr>
            <p:cNvPr name="Freeform 14" id="14"/>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5" id="15"/>
          <p:cNvGrpSpPr/>
          <p:nvPr/>
        </p:nvGrpSpPr>
        <p:grpSpPr>
          <a:xfrm rot="0">
            <a:off x="14030325" y="8843962"/>
            <a:ext cx="271462" cy="271462"/>
            <a:chOff x="0" y="0"/>
            <a:chExt cx="361950" cy="361950"/>
          </a:xfrm>
        </p:grpSpPr>
        <p:sp>
          <p:nvSpPr>
            <p:cNvPr name="Freeform 16" id="1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17" id="17"/>
          <p:cNvGrpSpPr>
            <a:grpSpLocks noChangeAspect="true"/>
          </p:cNvGrpSpPr>
          <p:nvPr/>
        </p:nvGrpSpPr>
        <p:grpSpPr>
          <a:xfrm rot="0">
            <a:off x="2500312" y="9701212"/>
            <a:ext cx="114300" cy="266700"/>
            <a:chOff x="0" y="0"/>
            <a:chExt cx="152400" cy="355600"/>
          </a:xfrm>
        </p:grpSpPr>
        <p:sp>
          <p:nvSpPr>
            <p:cNvPr name="Freeform 18" id="18"/>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4"/>
              <a:stretch>
                <a:fillRect l="-66666" t="0" r="-66666" b="0"/>
              </a:stretch>
            </a:blipFill>
          </p:spPr>
        </p:sp>
      </p:grpSp>
      <p:grpSp>
        <p:nvGrpSpPr>
          <p:cNvPr name="Group 19" id="19"/>
          <p:cNvGrpSpPr/>
          <p:nvPr/>
        </p:nvGrpSpPr>
        <p:grpSpPr>
          <a:xfrm rot="0">
            <a:off x="4343400" y="228600"/>
            <a:ext cx="6868002" cy="1128193"/>
            <a:chOff x="0" y="0"/>
            <a:chExt cx="9157336" cy="1504258"/>
          </a:xfrm>
        </p:grpSpPr>
        <p:sp>
          <p:nvSpPr>
            <p:cNvPr name="Freeform 20" id="20"/>
            <p:cNvSpPr/>
            <p:nvPr/>
          </p:nvSpPr>
          <p:spPr>
            <a:xfrm flipH="false" flipV="false" rot="0">
              <a:off x="0" y="0"/>
              <a:ext cx="9157336" cy="1504258"/>
            </a:xfrm>
            <a:custGeom>
              <a:avLst/>
              <a:gdLst/>
              <a:ahLst/>
              <a:cxnLst/>
              <a:rect r="r" b="b" t="t" l="l"/>
              <a:pathLst>
                <a:path h="1504258" w="9157336">
                  <a:moveTo>
                    <a:pt x="0" y="0"/>
                  </a:moveTo>
                  <a:lnTo>
                    <a:pt x="9157336" y="0"/>
                  </a:lnTo>
                  <a:lnTo>
                    <a:pt x="9157336" y="1504258"/>
                  </a:lnTo>
                  <a:lnTo>
                    <a:pt x="0" y="1504258"/>
                  </a:lnTo>
                  <a:close/>
                </a:path>
              </a:pathLst>
            </a:custGeom>
            <a:solidFill>
              <a:srgbClr val="000000">
                <a:alpha val="0"/>
              </a:srgbClr>
            </a:solidFill>
          </p:spPr>
        </p:sp>
        <p:sp>
          <p:nvSpPr>
            <p:cNvPr name="TextBox 21" id="21"/>
            <p:cNvSpPr txBox="true"/>
            <p:nvPr/>
          </p:nvSpPr>
          <p:spPr>
            <a:xfrm>
              <a:off x="0" y="-19050"/>
              <a:ext cx="9157336" cy="1523308"/>
            </a:xfrm>
            <a:prstGeom prst="rect">
              <a:avLst/>
            </a:prstGeom>
          </p:spPr>
          <p:txBody>
            <a:bodyPr anchor="ctr" rtlCol="false" tIns="0" lIns="0" bIns="0" rIns="0"/>
            <a:lstStyle/>
            <a:p>
              <a:pPr algn="ctr">
                <a:lnSpc>
                  <a:spcPts val="7920"/>
                </a:lnSpc>
              </a:pPr>
              <a:r>
                <a:rPr lang="en-US" sz="6600">
                  <a:solidFill>
                    <a:srgbClr val="262626"/>
                  </a:solidFill>
                  <a:latin typeface="Garamond"/>
                  <a:ea typeface="Garamond"/>
                  <a:cs typeface="Garamond"/>
                  <a:sym typeface="Garamond"/>
                </a:rPr>
                <a:t>CONCLUSION</a:t>
              </a:r>
            </a:p>
          </p:txBody>
        </p:sp>
      </p:grpSp>
      <p:sp>
        <p:nvSpPr>
          <p:cNvPr name="TextBox 22" id="22"/>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sp>
        <p:nvSpPr>
          <p:cNvPr name="TextBox 23" id="23"/>
          <p:cNvSpPr txBox="true"/>
          <p:nvPr/>
        </p:nvSpPr>
        <p:spPr>
          <a:xfrm rot="0">
            <a:off x="1057689" y="2770946"/>
            <a:ext cx="12961620" cy="2597199"/>
          </a:xfrm>
          <a:prstGeom prst="rect">
            <a:avLst/>
          </a:prstGeom>
        </p:spPr>
        <p:txBody>
          <a:bodyPr anchor="t" rtlCol="false" tIns="0" lIns="0" bIns="0" rIns="0">
            <a:spAutoFit/>
          </a:bodyPr>
          <a:lstStyle/>
          <a:p>
            <a:pPr algn="l" marL="488632" indent="-244316" lvl="1">
              <a:lnSpc>
                <a:spcPts val="3240"/>
              </a:lnSpc>
              <a:buFont typeface="Arial"/>
              <a:buChar char="•"/>
            </a:pPr>
            <a:r>
              <a:rPr lang="en-US" sz="2700">
                <a:solidFill>
                  <a:srgbClr val="000000"/>
                </a:solidFill>
                <a:latin typeface="Centaur"/>
                <a:ea typeface="Centaur"/>
                <a:cs typeface="Centaur"/>
                <a:sym typeface="Centaur"/>
              </a:rPr>
              <a:t>improving a website’s authority, visibility, and ranking in search engines. Unlike On-Page SEO, which focuses only on internal elements, Off-Page SEO works externally to build credibility, trust, and popularity through backlinks, social engagement, and brand mentions.</a:t>
            </a:r>
          </a:p>
          <a:p>
            <a:pPr algn="l" marL="488632" indent="-244316" lvl="1">
              <a:lnSpc>
                <a:spcPts val="3240"/>
              </a:lnSpc>
            </a:pPr>
            <a:r>
              <a:rPr lang="en-US" sz="2700">
                <a:solidFill>
                  <a:srgbClr val="000000"/>
                </a:solidFill>
                <a:latin typeface="Centaur"/>
                <a:ea typeface="Centaur"/>
                <a:cs typeface="Centaur"/>
                <a:sym typeface="Centaur"/>
              </a:rPr>
              <a:t>By applying effective techniques such as link building, content marketing, influencer outreach, and reputation management, businesses can attract more targeted traffic, boost domain authority, and strengthen their brand image online.</a:t>
            </a:r>
          </a:p>
        </p:txBody>
      </p:sp>
      <p:sp>
        <p:nvSpPr>
          <p:cNvPr name="TextBox 24" id="24"/>
          <p:cNvSpPr txBox="true"/>
          <p:nvPr/>
        </p:nvSpPr>
        <p:spPr>
          <a:xfrm rot="0">
            <a:off x="891540" y="5670810"/>
            <a:ext cx="12744081" cy="1728103"/>
          </a:xfrm>
          <a:prstGeom prst="rect">
            <a:avLst/>
          </a:prstGeom>
        </p:spPr>
        <p:txBody>
          <a:bodyPr anchor="t" rtlCol="false" tIns="0" lIns="0" bIns="0" rIns="0">
            <a:spAutoFit/>
          </a:bodyPr>
          <a:lstStyle/>
          <a:p>
            <a:pPr algn="ctr" marL="488632" indent="-244316" lvl="1">
              <a:lnSpc>
                <a:spcPts val="3240"/>
              </a:lnSpc>
              <a:buFont typeface="Arial"/>
              <a:buChar char="•"/>
            </a:pPr>
            <a:r>
              <a:rPr lang="en-US" sz="2700">
                <a:solidFill>
                  <a:srgbClr val="000000"/>
                </a:solidFill>
                <a:latin typeface="Arimo"/>
                <a:ea typeface="Arimo"/>
                <a:cs typeface="Arimo"/>
                <a:sym typeface="Arimo"/>
              </a:rPr>
              <a:t>In today’s competitive digital world, Off-Page SEO is not just about getting links but about building relationships, trust, and long-term authority. When combined with On-Page SEO and Technical SEO, it forms a complete strategy that ensures sustainable growth, better search rankings, and higher online success.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914399" y="2057400"/>
            <a:ext cx="14058901" cy="1735914"/>
            <a:chOff x="0" y="0"/>
            <a:chExt cx="18745202" cy="2314552"/>
          </a:xfrm>
        </p:grpSpPr>
        <p:sp>
          <p:nvSpPr>
            <p:cNvPr name="Freeform 3" id="3"/>
            <p:cNvSpPr/>
            <p:nvPr/>
          </p:nvSpPr>
          <p:spPr>
            <a:xfrm flipH="false" flipV="false" rot="0">
              <a:off x="0" y="0"/>
              <a:ext cx="18745200" cy="2314575"/>
            </a:xfrm>
            <a:custGeom>
              <a:avLst/>
              <a:gdLst/>
              <a:ahLst/>
              <a:cxnLst/>
              <a:rect r="r" b="b" t="t" l="l"/>
              <a:pathLst>
                <a:path h="2314575" w="18745200">
                  <a:moveTo>
                    <a:pt x="18745200" y="0"/>
                  </a:moveTo>
                  <a:lnTo>
                    <a:pt x="0" y="0"/>
                  </a:lnTo>
                  <a:lnTo>
                    <a:pt x="0" y="2314575"/>
                  </a:lnTo>
                  <a:lnTo>
                    <a:pt x="18745200" y="2314575"/>
                  </a:lnTo>
                  <a:lnTo>
                    <a:pt x="18745200" y="0"/>
                  </a:lnTo>
                  <a:close/>
                </a:path>
              </a:pathLst>
            </a:custGeom>
            <a:solidFill>
              <a:srgbClr val="F1F1F1"/>
            </a:solidFill>
          </p:spPr>
        </p:sp>
        <p:sp>
          <p:nvSpPr>
            <p:cNvPr name="TextBox 4" id="4"/>
            <p:cNvSpPr txBox="true"/>
            <p:nvPr/>
          </p:nvSpPr>
          <p:spPr>
            <a:xfrm>
              <a:off x="0" y="-19050"/>
              <a:ext cx="18745202" cy="2333602"/>
            </a:xfrm>
            <a:prstGeom prst="rect">
              <a:avLst/>
            </a:prstGeom>
          </p:spPr>
          <p:txBody>
            <a:bodyPr anchor="t" rtlCol="false" tIns="50800" lIns="50800" bIns="50800" rIns="50800"/>
            <a:lstStyle/>
            <a:p>
              <a:pPr algn="r" marL="488632" indent="-244316" lvl="1">
                <a:lnSpc>
                  <a:spcPts val="3240"/>
                </a:lnSpc>
                <a:buFont typeface="Arial"/>
                <a:buChar char="•"/>
              </a:pPr>
              <a:r>
                <a:rPr lang="en-US" sz="2700">
                  <a:solidFill>
                    <a:srgbClr val="000000"/>
                  </a:solidFill>
                  <a:latin typeface="Arimo"/>
                  <a:ea typeface="Arimo"/>
                  <a:cs typeface="Arimo"/>
                  <a:sym typeface="Arimo"/>
                </a:rPr>
                <a:t>This project focuses on </a:t>
              </a:r>
              <a:r>
                <a:rPr lang="en-US" b="true" sz="2700">
                  <a:solidFill>
                    <a:srgbClr val="000000"/>
                  </a:solidFill>
                  <a:latin typeface="Arimo Bold"/>
                  <a:ea typeface="Arimo Bold"/>
                  <a:cs typeface="Arimo Bold"/>
                  <a:sym typeface="Arimo Bold"/>
                </a:rPr>
                <a:t>Off-Page SEO</a:t>
              </a:r>
              <a:r>
                <a:rPr lang="en-US" sz="2700">
                  <a:solidFill>
                    <a:srgbClr val="000000"/>
                  </a:solidFill>
                  <a:latin typeface="Arimo"/>
                  <a:ea typeface="Arimo"/>
                  <a:cs typeface="Arimo"/>
                  <a:sym typeface="Arimo"/>
                </a:rPr>
                <a:t>, a crucial technique in digital marketing that enhances a website’s authority, trust, and visibility beyond its internal structure. Off-Page SEO strategies involve building strong backlinks, promoting content through external platforms, increasing brand mentions,</a:t>
              </a:r>
            </a:p>
            <a:p>
              <a:pPr algn="r" marL="488632" indent="-244316" lvl="1">
                <a:lnSpc>
                  <a:spcPts val="3240"/>
                </a:lnSpc>
              </a:pPr>
              <a:r>
                <a:rPr lang="en-US" sz="2700">
                  <a:solidFill>
                    <a:srgbClr val="000000"/>
                  </a:solidFill>
                  <a:latin typeface="Arimo"/>
                  <a:ea typeface="Arimo"/>
                  <a:cs typeface="Arimo"/>
                  <a:sym typeface="Arimo"/>
                </a:rPr>
                <a:t>and engaging with online communities to drive organic traffic.</a:t>
              </a:r>
            </a:p>
          </p:txBody>
        </p:sp>
      </p:grpSp>
      <p:sp>
        <p:nvSpPr>
          <p:cNvPr name="Freeform 5" id="5"/>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6015038"/>
            <a:ext cx="671512" cy="4271962"/>
            <a:chOff x="0" y="0"/>
            <a:chExt cx="895350" cy="5695950"/>
          </a:xfrm>
        </p:grpSpPr>
        <p:sp>
          <p:nvSpPr>
            <p:cNvPr name="Freeform 7" id="7"/>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8" id="8"/>
          <p:cNvGrpSpPr/>
          <p:nvPr/>
        </p:nvGrpSpPr>
        <p:grpSpPr>
          <a:xfrm rot="0">
            <a:off x="14030325" y="8043862"/>
            <a:ext cx="685800" cy="685800"/>
            <a:chOff x="0" y="0"/>
            <a:chExt cx="914400" cy="914400"/>
          </a:xfrm>
        </p:grpSpPr>
        <p:sp>
          <p:nvSpPr>
            <p:cNvPr name="Freeform 9" id="9"/>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0" id="10"/>
          <p:cNvGrpSpPr/>
          <p:nvPr/>
        </p:nvGrpSpPr>
        <p:grpSpPr>
          <a:xfrm rot="0">
            <a:off x="10044112" y="2543175"/>
            <a:ext cx="471488" cy="485775"/>
            <a:chOff x="0" y="0"/>
            <a:chExt cx="628650" cy="647700"/>
          </a:xfrm>
        </p:grpSpPr>
        <p:sp>
          <p:nvSpPr>
            <p:cNvPr name="Freeform 11" id="11"/>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2" id="12"/>
          <p:cNvGrpSpPr/>
          <p:nvPr/>
        </p:nvGrpSpPr>
        <p:grpSpPr>
          <a:xfrm rot="0">
            <a:off x="14030325" y="8843962"/>
            <a:ext cx="271462" cy="271462"/>
            <a:chOff x="0" y="0"/>
            <a:chExt cx="361950" cy="361950"/>
          </a:xfrm>
        </p:grpSpPr>
        <p:sp>
          <p:nvSpPr>
            <p:cNvPr name="Freeform 13" id="1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14" id="14"/>
          <p:cNvGrpSpPr/>
          <p:nvPr/>
        </p:nvGrpSpPr>
        <p:grpSpPr>
          <a:xfrm rot="0">
            <a:off x="1109662" y="285750"/>
            <a:ext cx="7119938" cy="1006044"/>
            <a:chOff x="0" y="0"/>
            <a:chExt cx="9493250" cy="1341392"/>
          </a:xfrm>
        </p:grpSpPr>
        <p:sp>
          <p:nvSpPr>
            <p:cNvPr name="Freeform 15" id="15"/>
            <p:cNvSpPr/>
            <p:nvPr/>
          </p:nvSpPr>
          <p:spPr>
            <a:xfrm flipH="false" flipV="false" rot="0">
              <a:off x="0" y="0"/>
              <a:ext cx="9493250" cy="1341392"/>
            </a:xfrm>
            <a:custGeom>
              <a:avLst/>
              <a:gdLst/>
              <a:ahLst/>
              <a:cxnLst/>
              <a:rect r="r" b="b" t="t" l="l"/>
              <a:pathLst>
                <a:path h="1341392" w="9493250">
                  <a:moveTo>
                    <a:pt x="0" y="0"/>
                  </a:moveTo>
                  <a:lnTo>
                    <a:pt x="9493250" y="0"/>
                  </a:lnTo>
                  <a:lnTo>
                    <a:pt x="9493250" y="1341392"/>
                  </a:lnTo>
                  <a:lnTo>
                    <a:pt x="0" y="1341392"/>
                  </a:lnTo>
                  <a:close/>
                </a:path>
              </a:pathLst>
            </a:custGeom>
            <a:solidFill>
              <a:srgbClr val="000000">
                <a:alpha val="0"/>
              </a:srgbClr>
            </a:solidFill>
          </p:spPr>
        </p:sp>
        <p:sp>
          <p:nvSpPr>
            <p:cNvPr name="TextBox 16" id="16"/>
            <p:cNvSpPr txBox="true"/>
            <p:nvPr/>
          </p:nvSpPr>
          <p:spPr>
            <a:xfrm>
              <a:off x="0" y="-19050"/>
              <a:ext cx="9493250" cy="1360442"/>
            </a:xfrm>
            <a:prstGeom prst="rect">
              <a:avLst/>
            </a:prstGeom>
          </p:spPr>
          <p:txBody>
            <a:bodyPr anchor="ctr" rtlCol="false" tIns="0" lIns="0" bIns="0" rIns="0"/>
            <a:lstStyle/>
            <a:p>
              <a:pPr algn="ctr">
                <a:lnSpc>
                  <a:spcPts val="7650"/>
                </a:lnSpc>
              </a:pPr>
              <a:r>
                <a:rPr lang="en-US" sz="6375" spc="7">
                  <a:solidFill>
                    <a:srgbClr val="262626"/>
                  </a:solidFill>
                  <a:latin typeface="Garamond"/>
                  <a:ea typeface="Garamond"/>
                  <a:cs typeface="Garamond"/>
                  <a:sym typeface="Garamond"/>
                </a:rPr>
                <a:t>PROJECT TITLE</a:t>
              </a:r>
            </a:p>
          </p:txBody>
        </p:sp>
      </p:grpSp>
      <p:grpSp>
        <p:nvGrpSpPr>
          <p:cNvPr name="Group 17" id="17"/>
          <p:cNvGrpSpPr/>
          <p:nvPr/>
        </p:nvGrpSpPr>
        <p:grpSpPr>
          <a:xfrm rot="0">
            <a:off x="15530852" y="8953500"/>
            <a:ext cx="814045" cy="419100"/>
            <a:chOff x="0" y="0"/>
            <a:chExt cx="1085394" cy="558800"/>
          </a:xfrm>
        </p:grpSpPr>
        <p:sp>
          <p:nvSpPr>
            <p:cNvPr name="Freeform 18" id="18"/>
            <p:cNvSpPr/>
            <p:nvPr/>
          </p:nvSpPr>
          <p:spPr>
            <a:xfrm flipH="false" flipV="false" rot="0">
              <a:off x="0" y="0"/>
              <a:ext cx="1085394" cy="558800"/>
            </a:xfrm>
            <a:custGeom>
              <a:avLst/>
              <a:gdLst/>
              <a:ahLst/>
              <a:cxnLst/>
              <a:rect r="r" b="b" t="t" l="l"/>
              <a:pathLst>
                <a:path h="558800" w="1085394">
                  <a:moveTo>
                    <a:pt x="0" y="0"/>
                  </a:moveTo>
                  <a:lnTo>
                    <a:pt x="1085394" y="0"/>
                  </a:lnTo>
                  <a:lnTo>
                    <a:pt x="1085394" y="558800"/>
                  </a:lnTo>
                  <a:lnTo>
                    <a:pt x="0" y="558800"/>
                  </a:lnTo>
                  <a:close/>
                </a:path>
              </a:pathLst>
            </a:custGeom>
            <a:solidFill>
              <a:srgbClr val="000000">
                <a:alpha val="0"/>
              </a:srgbClr>
            </a:solidFill>
          </p:spPr>
        </p:sp>
        <p:sp>
          <p:nvSpPr>
            <p:cNvPr name="TextBox 19" id="19"/>
            <p:cNvSpPr txBox="true"/>
            <p:nvPr/>
          </p:nvSpPr>
          <p:spPr>
            <a:xfrm>
              <a:off x="0" y="-19050"/>
              <a:ext cx="1085394" cy="577850"/>
            </a:xfrm>
            <a:prstGeom prst="rect">
              <a:avLst/>
            </a:prstGeom>
          </p:spPr>
          <p:txBody>
            <a:bodyPr anchor="ctr" rtlCol="false" tIns="0" lIns="0" bIns="0" rIns="0"/>
            <a:lstStyle/>
            <a:p>
              <a:pPr algn="r">
                <a:lnSpc>
                  <a:spcPts val="1800"/>
                </a:lnSpc>
              </a:pPr>
              <a:r>
                <a:rPr lang="en-US" sz="1500" spc="15">
                  <a:solidFill>
                    <a:srgbClr val="000000"/>
                  </a:solidFill>
                  <a:latin typeface="Garamond"/>
                  <a:ea typeface="Garamond"/>
                  <a:cs typeface="Garamond"/>
                  <a:sym typeface="Garamond"/>
                </a:rPr>
                <a:t>2</a:t>
              </a:r>
            </a:p>
          </p:txBody>
        </p:sp>
      </p:grpSp>
      <p:grpSp>
        <p:nvGrpSpPr>
          <p:cNvPr name="Group 20" id="20"/>
          <p:cNvGrpSpPr>
            <a:grpSpLocks noChangeAspect="true"/>
          </p:cNvGrpSpPr>
          <p:nvPr/>
        </p:nvGrpSpPr>
        <p:grpSpPr>
          <a:xfrm rot="0">
            <a:off x="1010938" y="9640473"/>
            <a:ext cx="3214688" cy="300038"/>
            <a:chOff x="0" y="0"/>
            <a:chExt cx="4286250" cy="400050"/>
          </a:xfrm>
        </p:grpSpPr>
        <p:sp>
          <p:nvSpPr>
            <p:cNvPr name="Freeform 21" id="2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22" id="22"/>
          <p:cNvGrpSpPr>
            <a:grpSpLocks noChangeAspect="true"/>
          </p:cNvGrpSpPr>
          <p:nvPr/>
        </p:nvGrpSpPr>
        <p:grpSpPr>
          <a:xfrm rot="0">
            <a:off x="696613" y="9554748"/>
            <a:ext cx="5557838" cy="442912"/>
            <a:chOff x="0" y="0"/>
            <a:chExt cx="7410450" cy="590550"/>
          </a:xfrm>
        </p:grpSpPr>
        <p:sp>
          <p:nvSpPr>
            <p:cNvPr name="Freeform 23" id="23"/>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sp>
        <p:nvSpPr>
          <p:cNvPr name="TextBox 24" id="24"/>
          <p:cNvSpPr txBox="true"/>
          <p:nvPr/>
        </p:nvSpPr>
        <p:spPr>
          <a:xfrm rot="0">
            <a:off x="1042010" y="4804650"/>
            <a:ext cx="12813425" cy="2143602"/>
          </a:xfrm>
          <a:prstGeom prst="rect">
            <a:avLst/>
          </a:prstGeom>
        </p:spPr>
        <p:txBody>
          <a:bodyPr anchor="t" rtlCol="false" tIns="0" lIns="0" bIns="0" rIns="0">
            <a:spAutoFit/>
          </a:bodyPr>
          <a:lstStyle/>
          <a:p>
            <a:pPr algn="r" marL="488632" indent="-244316" lvl="1">
              <a:lnSpc>
                <a:spcPts val="3240"/>
              </a:lnSpc>
              <a:buFont typeface="Arial"/>
              <a:buChar char="•"/>
            </a:pPr>
            <a:r>
              <a:rPr lang="en-US" sz="2700">
                <a:solidFill>
                  <a:srgbClr val="000000"/>
                </a:solidFill>
                <a:latin typeface="Arimo"/>
                <a:ea typeface="Arimo"/>
                <a:cs typeface="Arimo"/>
                <a:sym typeface="Arimo"/>
              </a:rPr>
              <a:t>The project aims to study, design, and implement effective Off-Page SEO practices that improve </a:t>
            </a:r>
            <a:r>
              <a:rPr lang="en-US" b="true" sz="2700">
                <a:solidFill>
                  <a:srgbClr val="000000"/>
                </a:solidFill>
                <a:latin typeface="Arimo Bold"/>
                <a:ea typeface="Arimo Bold"/>
                <a:cs typeface="Arimo Bold"/>
                <a:sym typeface="Arimo Bold"/>
              </a:rPr>
              <a:t>search engine ranking, domain authority, and online presence</a:t>
            </a:r>
            <a:r>
              <a:rPr lang="en-US" sz="2700">
                <a:solidFill>
                  <a:srgbClr val="000000"/>
                </a:solidFill>
                <a:latin typeface="Arimo"/>
                <a:ea typeface="Arimo"/>
                <a:cs typeface="Arimo"/>
                <a:sym typeface="Arimo"/>
              </a:rPr>
              <a:t>. Through this title, the project emphasizes the importance of external factors in strengthening a website’s reputation and competitive edge in the digital world.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a:grpSpLocks noChangeAspect="true"/>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6"/>
              <a:stretch>
                <a:fillRect l="0" t="0" r="0" b="0"/>
              </a:stretch>
            </a:blipFill>
          </p:spPr>
        </p:sp>
      </p:grpSp>
      <p:grpSp>
        <p:nvGrpSpPr>
          <p:cNvPr name="Group 13" id="13"/>
          <p:cNvGrpSpPr>
            <a:grpSpLocks noChangeAspect="true"/>
          </p:cNvGrpSpPr>
          <p:nvPr/>
        </p:nvGrpSpPr>
        <p:grpSpPr>
          <a:xfrm rot="0">
            <a:off x="700088" y="9615488"/>
            <a:ext cx="5557838" cy="442912"/>
            <a:chOff x="0" y="0"/>
            <a:chExt cx="7410450" cy="590550"/>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7"/>
              <a:stretch>
                <a:fillRect l="0" t="-124" r="0" b="-124"/>
              </a:stretch>
            </a:blipFill>
          </p:spPr>
        </p:sp>
      </p:grpSp>
      <p:grpSp>
        <p:nvGrpSpPr>
          <p:cNvPr name="Group 15" id="15"/>
          <p:cNvGrpSpPr>
            <a:grpSpLocks noChangeAspect="true"/>
          </p:cNvGrpSpPr>
          <p:nvPr/>
        </p:nvGrpSpPr>
        <p:grpSpPr>
          <a:xfrm rot="0">
            <a:off x="71438" y="5729285"/>
            <a:ext cx="2600325" cy="4514847"/>
            <a:chOff x="0" y="0"/>
            <a:chExt cx="3467100" cy="6019796"/>
          </a:xfrm>
        </p:grpSpPr>
        <p:sp>
          <p:nvSpPr>
            <p:cNvPr name="Freeform 16" id="16"/>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8"/>
              <a:stretch>
                <a:fillRect l="-3" t="0" r="-3" b="0"/>
              </a:stretch>
            </a:blipFill>
          </p:spPr>
        </p:sp>
      </p:grpSp>
      <p:grpSp>
        <p:nvGrpSpPr>
          <p:cNvPr name="Group 17" id="17"/>
          <p:cNvGrpSpPr/>
          <p:nvPr/>
        </p:nvGrpSpPr>
        <p:grpSpPr>
          <a:xfrm rot="0">
            <a:off x="1109662" y="668082"/>
            <a:ext cx="3535680" cy="1137285"/>
            <a:chOff x="0" y="0"/>
            <a:chExt cx="4714240" cy="1516380"/>
          </a:xfrm>
        </p:grpSpPr>
        <p:sp>
          <p:nvSpPr>
            <p:cNvPr name="Freeform 18" id="18"/>
            <p:cNvSpPr/>
            <p:nvPr/>
          </p:nvSpPr>
          <p:spPr>
            <a:xfrm flipH="false" flipV="false" rot="0">
              <a:off x="0" y="0"/>
              <a:ext cx="4714240" cy="1516380"/>
            </a:xfrm>
            <a:custGeom>
              <a:avLst/>
              <a:gdLst/>
              <a:ahLst/>
              <a:cxnLst/>
              <a:rect r="r" b="b" t="t" l="l"/>
              <a:pathLst>
                <a:path h="1516380" w="4714240">
                  <a:moveTo>
                    <a:pt x="0" y="0"/>
                  </a:moveTo>
                  <a:lnTo>
                    <a:pt x="4714240" y="0"/>
                  </a:lnTo>
                  <a:lnTo>
                    <a:pt x="4714240" y="1516380"/>
                  </a:lnTo>
                  <a:lnTo>
                    <a:pt x="0" y="1516380"/>
                  </a:lnTo>
                  <a:close/>
                </a:path>
              </a:pathLst>
            </a:custGeom>
            <a:solidFill>
              <a:srgbClr val="000000">
                <a:alpha val="0"/>
              </a:srgbClr>
            </a:solidFill>
          </p:spPr>
        </p:sp>
        <p:sp>
          <p:nvSpPr>
            <p:cNvPr name="TextBox 19" id="19"/>
            <p:cNvSpPr txBox="true"/>
            <p:nvPr/>
          </p:nvSpPr>
          <p:spPr>
            <a:xfrm>
              <a:off x="0" y="-19050"/>
              <a:ext cx="4714240" cy="1535430"/>
            </a:xfrm>
            <a:prstGeom prst="rect">
              <a:avLst/>
            </a:prstGeom>
          </p:spPr>
          <p:txBody>
            <a:bodyPr anchor="ctr" rtlCol="false" tIns="0" lIns="0" bIns="0" rIns="0"/>
            <a:lstStyle/>
            <a:p>
              <a:pPr algn="ctr">
                <a:lnSpc>
                  <a:spcPts val="7920"/>
                </a:lnSpc>
              </a:pPr>
              <a:r>
                <a:rPr lang="en-US" sz="6600">
                  <a:solidFill>
                    <a:srgbClr val="262626"/>
                  </a:solidFill>
                  <a:latin typeface="Garamond"/>
                  <a:ea typeface="Garamond"/>
                  <a:cs typeface="Garamond"/>
                  <a:sym typeface="Garamond"/>
                </a:rPr>
                <a:t>AGENDA</a:t>
              </a:r>
            </a:p>
          </p:txBody>
        </p:sp>
      </p:grpSp>
      <p:grpSp>
        <p:nvGrpSpPr>
          <p:cNvPr name="Group 20" id="20"/>
          <p:cNvGrpSpPr/>
          <p:nvPr/>
        </p:nvGrpSpPr>
        <p:grpSpPr>
          <a:xfrm rot="0">
            <a:off x="15530852" y="8953500"/>
            <a:ext cx="814045" cy="419100"/>
            <a:chOff x="0" y="0"/>
            <a:chExt cx="1085394" cy="558800"/>
          </a:xfrm>
        </p:grpSpPr>
        <p:sp>
          <p:nvSpPr>
            <p:cNvPr name="Freeform 21" id="21"/>
            <p:cNvSpPr/>
            <p:nvPr/>
          </p:nvSpPr>
          <p:spPr>
            <a:xfrm flipH="false" flipV="false" rot="0">
              <a:off x="0" y="0"/>
              <a:ext cx="1085394" cy="558800"/>
            </a:xfrm>
            <a:custGeom>
              <a:avLst/>
              <a:gdLst/>
              <a:ahLst/>
              <a:cxnLst/>
              <a:rect r="r" b="b" t="t" l="l"/>
              <a:pathLst>
                <a:path h="558800" w="1085394">
                  <a:moveTo>
                    <a:pt x="0" y="0"/>
                  </a:moveTo>
                  <a:lnTo>
                    <a:pt x="1085394" y="0"/>
                  </a:lnTo>
                  <a:lnTo>
                    <a:pt x="1085394" y="558800"/>
                  </a:lnTo>
                  <a:lnTo>
                    <a:pt x="0" y="558800"/>
                  </a:lnTo>
                  <a:close/>
                </a:path>
              </a:pathLst>
            </a:custGeom>
            <a:solidFill>
              <a:srgbClr val="000000">
                <a:alpha val="0"/>
              </a:srgbClr>
            </a:solidFill>
          </p:spPr>
        </p:sp>
        <p:sp>
          <p:nvSpPr>
            <p:cNvPr name="TextBox 22" id="22"/>
            <p:cNvSpPr txBox="true"/>
            <p:nvPr/>
          </p:nvSpPr>
          <p:spPr>
            <a:xfrm>
              <a:off x="0" y="-19050"/>
              <a:ext cx="1085394" cy="577850"/>
            </a:xfrm>
            <a:prstGeom prst="rect">
              <a:avLst/>
            </a:prstGeom>
          </p:spPr>
          <p:txBody>
            <a:bodyPr anchor="ctr" rtlCol="false" tIns="0" lIns="0" bIns="0" rIns="0"/>
            <a:lstStyle/>
            <a:p>
              <a:pPr algn="r">
                <a:lnSpc>
                  <a:spcPts val="1800"/>
                </a:lnSpc>
              </a:pPr>
              <a:r>
                <a:rPr lang="en-US" sz="1500" spc="15">
                  <a:solidFill>
                    <a:srgbClr val="000000"/>
                  </a:solidFill>
                  <a:latin typeface="Garamond"/>
                  <a:ea typeface="Garamond"/>
                  <a:cs typeface="Garamond"/>
                  <a:sym typeface="Garamond"/>
                </a:rPr>
                <a:t>3</a:t>
              </a:r>
            </a:p>
          </p:txBody>
        </p:sp>
      </p:grpSp>
      <p:sp>
        <p:nvSpPr>
          <p:cNvPr name="TextBox 23" id="23"/>
          <p:cNvSpPr txBox="true"/>
          <p:nvPr/>
        </p:nvSpPr>
        <p:spPr>
          <a:xfrm rot="0">
            <a:off x="3856151" y="1522295"/>
            <a:ext cx="7360920" cy="724242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3238" cy="10284321"/>
            <a:chOff x="0" y="0"/>
            <a:chExt cx="24377650" cy="13712428"/>
          </a:xfrm>
        </p:grpSpPr>
        <p:sp>
          <p:nvSpPr>
            <p:cNvPr name="Freeform 3" id="3" descr="HD-PanelContent.png"/>
            <p:cNvSpPr/>
            <p:nvPr/>
          </p:nvSpPr>
          <p:spPr>
            <a:xfrm flipH="false" flipV="false" rot="0">
              <a:off x="0" y="0"/>
              <a:ext cx="24377650" cy="13712444"/>
            </a:xfrm>
            <a:custGeom>
              <a:avLst/>
              <a:gdLst/>
              <a:ahLst/>
              <a:cxnLst/>
              <a:rect r="r" b="b" t="t" l="l"/>
              <a:pathLst>
                <a:path h="13712444" w="24377650">
                  <a:moveTo>
                    <a:pt x="0" y="0"/>
                  </a:moveTo>
                  <a:lnTo>
                    <a:pt x="24377650" y="0"/>
                  </a:lnTo>
                  <a:lnTo>
                    <a:pt x="24377650" y="13712444"/>
                  </a:lnTo>
                  <a:lnTo>
                    <a:pt x="0" y="13712444"/>
                  </a:lnTo>
                  <a:lnTo>
                    <a:pt x="0" y="0"/>
                  </a:lnTo>
                  <a:close/>
                </a:path>
              </a:pathLst>
            </a:custGeom>
            <a:blipFill>
              <a:blip r:embed="rId2"/>
              <a:stretch>
                <a:fillRect l="0" t="0" r="0" b="0"/>
              </a:stretch>
            </a:blipFill>
          </p:spPr>
        </p:sp>
      </p:grpSp>
      <p:grpSp>
        <p:nvGrpSpPr>
          <p:cNvPr name="Group 4" id="4"/>
          <p:cNvGrpSpPr/>
          <p:nvPr/>
        </p:nvGrpSpPr>
        <p:grpSpPr>
          <a:xfrm rot="0">
            <a:off x="900112" y="902494"/>
            <a:ext cx="16483012" cy="8482012"/>
            <a:chOff x="0" y="0"/>
            <a:chExt cx="21977350" cy="11309350"/>
          </a:xfrm>
        </p:grpSpPr>
        <p:sp>
          <p:nvSpPr>
            <p:cNvPr name="Freeform 5" id="5"/>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name="Group 6" id="6"/>
          <p:cNvGrpSpPr>
            <a:grpSpLocks noChangeAspect="true"/>
          </p:cNvGrpSpPr>
          <p:nvPr/>
        </p:nvGrpSpPr>
        <p:grpSpPr>
          <a:xfrm rot="0">
            <a:off x="-23604" y="4730748"/>
            <a:ext cx="1165860" cy="909638"/>
            <a:chOff x="0" y="0"/>
            <a:chExt cx="1554480" cy="1212850"/>
          </a:xfrm>
        </p:grpSpPr>
        <p:sp>
          <p:nvSpPr>
            <p:cNvPr name="Freeform 7" id="7"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grpSp>
        <p:nvGrpSpPr>
          <p:cNvPr name="Group 8" id="8"/>
          <p:cNvGrpSpPr>
            <a:grpSpLocks noChangeAspect="true"/>
          </p:cNvGrpSpPr>
          <p:nvPr/>
        </p:nvGrpSpPr>
        <p:grpSpPr>
          <a:xfrm rot="0">
            <a:off x="17155479" y="4730748"/>
            <a:ext cx="1165860" cy="909638"/>
            <a:chOff x="0" y="0"/>
            <a:chExt cx="1554480" cy="1212850"/>
          </a:xfrm>
        </p:grpSpPr>
        <p:sp>
          <p:nvSpPr>
            <p:cNvPr name="Freeform 9" id="9"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sp>
        <p:nvSpPr>
          <p:cNvPr name="AutoShape 10" id="10"/>
          <p:cNvSpPr/>
          <p:nvPr/>
        </p:nvSpPr>
        <p:spPr>
          <a:xfrm rot="5791">
            <a:off x="2082337" y="3632199"/>
            <a:ext cx="14134780" cy="0"/>
          </a:xfrm>
          <a:prstGeom prst="line">
            <a:avLst/>
          </a:prstGeom>
          <a:ln cap="rnd" w="9525">
            <a:solidFill>
              <a:srgbClr val="83992A"/>
            </a:solidFill>
            <a:prstDash val="solid"/>
            <a:headEnd type="none" len="sm" w="sm"/>
            <a:tailEnd type="none" len="sm" w="sm"/>
          </a:ln>
        </p:spPr>
      </p:sp>
      <p:grpSp>
        <p:nvGrpSpPr>
          <p:cNvPr name="Group 11" id="11"/>
          <p:cNvGrpSpPr/>
          <p:nvPr/>
        </p:nvGrpSpPr>
        <p:grpSpPr>
          <a:xfrm rot="0">
            <a:off x="14030325" y="8043862"/>
            <a:ext cx="685800" cy="685800"/>
            <a:chOff x="0" y="0"/>
            <a:chExt cx="914400" cy="914400"/>
          </a:xfrm>
        </p:grpSpPr>
        <p:sp>
          <p:nvSpPr>
            <p:cNvPr name="Freeform 12" id="12"/>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3" id="13"/>
          <p:cNvGrpSpPr/>
          <p:nvPr/>
        </p:nvGrpSpPr>
        <p:grpSpPr>
          <a:xfrm rot="0">
            <a:off x="14030325" y="8843962"/>
            <a:ext cx="271462" cy="271462"/>
            <a:chOff x="0" y="0"/>
            <a:chExt cx="361950" cy="361950"/>
          </a:xfrm>
        </p:grpSpPr>
        <p:sp>
          <p:nvSpPr>
            <p:cNvPr name="Freeform 14" id="14"/>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15" id="15"/>
          <p:cNvGrpSpPr>
            <a:grpSpLocks noChangeAspect="true"/>
          </p:cNvGrpSpPr>
          <p:nvPr/>
        </p:nvGrpSpPr>
        <p:grpSpPr>
          <a:xfrm rot="0">
            <a:off x="11987212" y="4400550"/>
            <a:ext cx="4143375" cy="4886325"/>
            <a:chOff x="0" y="0"/>
            <a:chExt cx="5524500" cy="6515100"/>
          </a:xfrm>
        </p:grpSpPr>
        <p:sp>
          <p:nvSpPr>
            <p:cNvPr name="Freeform 16" id="16"/>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4"/>
              <a:stretch>
                <a:fillRect l="-21" t="0" r="-21" b="0"/>
              </a:stretch>
            </a:blipFill>
          </p:spPr>
        </p:sp>
      </p:grpSp>
      <p:grpSp>
        <p:nvGrpSpPr>
          <p:cNvPr name="Group 17" id="17"/>
          <p:cNvGrpSpPr/>
          <p:nvPr/>
        </p:nvGrpSpPr>
        <p:grpSpPr>
          <a:xfrm rot="0">
            <a:off x="10044112" y="2543175"/>
            <a:ext cx="471488" cy="485775"/>
            <a:chOff x="0" y="0"/>
            <a:chExt cx="628650" cy="647700"/>
          </a:xfrm>
        </p:grpSpPr>
        <p:sp>
          <p:nvSpPr>
            <p:cNvPr name="Freeform 18" id="1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9" id="19"/>
          <p:cNvGrpSpPr/>
          <p:nvPr/>
        </p:nvGrpSpPr>
        <p:grpSpPr>
          <a:xfrm rot="0">
            <a:off x="3603106" y="491490"/>
            <a:ext cx="8455343" cy="1017270"/>
            <a:chOff x="0" y="0"/>
            <a:chExt cx="11273790" cy="1356360"/>
          </a:xfrm>
        </p:grpSpPr>
        <p:sp>
          <p:nvSpPr>
            <p:cNvPr name="Freeform 20" id="20"/>
            <p:cNvSpPr/>
            <p:nvPr/>
          </p:nvSpPr>
          <p:spPr>
            <a:xfrm flipH="false" flipV="false" rot="0">
              <a:off x="0" y="0"/>
              <a:ext cx="11273790" cy="1356360"/>
            </a:xfrm>
            <a:custGeom>
              <a:avLst/>
              <a:gdLst/>
              <a:ahLst/>
              <a:cxnLst/>
              <a:rect r="r" b="b" t="t" l="l"/>
              <a:pathLst>
                <a:path h="1356360" w="11273790">
                  <a:moveTo>
                    <a:pt x="0" y="0"/>
                  </a:moveTo>
                  <a:lnTo>
                    <a:pt x="11273790" y="0"/>
                  </a:lnTo>
                  <a:lnTo>
                    <a:pt x="11273790" y="1356360"/>
                  </a:lnTo>
                  <a:lnTo>
                    <a:pt x="0" y="1356360"/>
                  </a:lnTo>
                  <a:close/>
                </a:path>
              </a:pathLst>
            </a:custGeom>
            <a:solidFill>
              <a:srgbClr val="000000">
                <a:alpha val="0"/>
              </a:srgbClr>
            </a:solidFill>
          </p:spPr>
        </p:sp>
        <p:sp>
          <p:nvSpPr>
            <p:cNvPr name="TextBox 21" id="21"/>
            <p:cNvSpPr txBox="true"/>
            <p:nvPr/>
          </p:nvSpPr>
          <p:spPr>
            <a:xfrm>
              <a:off x="0" y="-19050"/>
              <a:ext cx="11273790" cy="1375410"/>
            </a:xfrm>
            <a:prstGeom prst="rect">
              <a:avLst/>
            </a:prstGeom>
          </p:spPr>
          <p:txBody>
            <a:bodyPr anchor="ctr" rtlCol="false" tIns="0" lIns="0" bIns="0" rIns="0"/>
            <a:lstStyle/>
            <a:p>
              <a:pPr algn="ctr">
                <a:lnSpc>
                  <a:spcPts val="7650"/>
                </a:lnSpc>
              </a:pPr>
              <a:r>
                <a:rPr lang="en-US" sz="6375" spc="22">
                  <a:solidFill>
                    <a:srgbClr val="262626"/>
                  </a:solidFill>
                  <a:latin typeface="Garamond"/>
                  <a:ea typeface="Garamond"/>
                  <a:cs typeface="Garamond"/>
                  <a:sym typeface="Garamond"/>
                </a:rPr>
                <a:t>PROBLEM	STATEMENT</a:t>
              </a:r>
            </a:p>
          </p:txBody>
        </p:sp>
      </p:grpSp>
      <p:grpSp>
        <p:nvGrpSpPr>
          <p:cNvPr name="Group 22" id="22"/>
          <p:cNvGrpSpPr/>
          <p:nvPr/>
        </p:nvGrpSpPr>
        <p:grpSpPr>
          <a:xfrm rot="0">
            <a:off x="15530852" y="8953500"/>
            <a:ext cx="814045" cy="419100"/>
            <a:chOff x="0" y="0"/>
            <a:chExt cx="1085394" cy="558800"/>
          </a:xfrm>
        </p:grpSpPr>
        <p:sp>
          <p:nvSpPr>
            <p:cNvPr name="Freeform 23" id="23"/>
            <p:cNvSpPr/>
            <p:nvPr/>
          </p:nvSpPr>
          <p:spPr>
            <a:xfrm flipH="false" flipV="false" rot="0">
              <a:off x="0" y="0"/>
              <a:ext cx="1085394" cy="558800"/>
            </a:xfrm>
            <a:custGeom>
              <a:avLst/>
              <a:gdLst/>
              <a:ahLst/>
              <a:cxnLst/>
              <a:rect r="r" b="b" t="t" l="l"/>
              <a:pathLst>
                <a:path h="558800" w="1085394">
                  <a:moveTo>
                    <a:pt x="0" y="0"/>
                  </a:moveTo>
                  <a:lnTo>
                    <a:pt x="1085394" y="0"/>
                  </a:lnTo>
                  <a:lnTo>
                    <a:pt x="1085394" y="558800"/>
                  </a:lnTo>
                  <a:lnTo>
                    <a:pt x="0" y="558800"/>
                  </a:lnTo>
                  <a:close/>
                </a:path>
              </a:pathLst>
            </a:custGeom>
            <a:solidFill>
              <a:srgbClr val="000000">
                <a:alpha val="0"/>
              </a:srgbClr>
            </a:solidFill>
          </p:spPr>
        </p:sp>
        <p:sp>
          <p:nvSpPr>
            <p:cNvPr name="TextBox 24" id="24"/>
            <p:cNvSpPr txBox="true"/>
            <p:nvPr/>
          </p:nvSpPr>
          <p:spPr>
            <a:xfrm>
              <a:off x="0" y="-19050"/>
              <a:ext cx="1085394" cy="577850"/>
            </a:xfrm>
            <a:prstGeom prst="rect">
              <a:avLst/>
            </a:prstGeom>
          </p:spPr>
          <p:txBody>
            <a:bodyPr anchor="ctr" rtlCol="false" tIns="0" lIns="0" bIns="0" rIns="0"/>
            <a:lstStyle/>
            <a:p>
              <a:pPr algn="r">
                <a:lnSpc>
                  <a:spcPts val="1800"/>
                </a:lnSpc>
              </a:pPr>
              <a:r>
                <a:rPr lang="en-US" sz="1500" spc="15">
                  <a:solidFill>
                    <a:srgbClr val="000000"/>
                  </a:solidFill>
                  <a:latin typeface="Garamond"/>
                  <a:ea typeface="Garamond"/>
                  <a:cs typeface="Garamond"/>
                  <a:sym typeface="Garamond"/>
                </a:rPr>
                <a:t>4</a:t>
              </a:r>
            </a:p>
          </p:txBody>
        </p:sp>
      </p:grpSp>
      <p:grpSp>
        <p:nvGrpSpPr>
          <p:cNvPr name="Group 25" id="25"/>
          <p:cNvGrpSpPr>
            <a:grpSpLocks noChangeAspect="true"/>
          </p:cNvGrpSpPr>
          <p:nvPr/>
        </p:nvGrpSpPr>
        <p:grpSpPr>
          <a:xfrm rot="0">
            <a:off x="1014412" y="9701212"/>
            <a:ext cx="3214688" cy="300038"/>
            <a:chOff x="0" y="0"/>
            <a:chExt cx="4286250" cy="400050"/>
          </a:xfrm>
        </p:grpSpPr>
        <p:sp>
          <p:nvSpPr>
            <p:cNvPr name="Freeform 26" id="26"/>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27" id="27"/>
          <p:cNvSpPr txBox="true"/>
          <p:nvPr/>
        </p:nvSpPr>
        <p:spPr>
          <a:xfrm rot="0">
            <a:off x="1816542" y="2198370"/>
            <a:ext cx="8968494" cy="4221093"/>
          </a:xfrm>
          <a:prstGeom prst="rect">
            <a:avLst/>
          </a:prstGeom>
        </p:spPr>
        <p:txBody>
          <a:bodyPr anchor="t" rtlCol="false" tIns="0" lIns="0" bIns="0" rIns="0">
            <a:spAutoFit/>
          </a:bodyPr>
          <a:lstStyle/>
          <a:p>
            <a:pPr algn="l" marL="542925" indent="-271462" lvl="1">
              <a:lnSpc>
                <a:spcPts val="3600"/>
              </a:lnSpc>
              <a:buFont typeface="Arial"/>
              <a:buChar char="•"/>
            </a:pPr>
            <a:r>
              <a:rPr lang="en-US" b="true" sz="3000">
                <a:solidFill>
                  <a:srgbClr val="000000"/>
                </a:solidFill>
                <a:latin typeface="Arimo Bold"/>
                <a:ea typeface="Arimo Bold"/>
                <a:cs typeface="Arimo Bold"/>
                <a:sym typeface="Arimo Bold"/>
              </a:rPr>
              <a:t>In the digital era, having a well-structured and optimized website alone is not sufficient to achieve higher visibility in search engine results. While on-page SEO improves the technical and content-related aspects of a website, it does not fully address the challenge of building authority, credibility, and trust in the eyes of search engines</a:t>
            </a:r>
            <a:r>
              <a:rPr lang="en-US" sz="3000">
                <a:solidFill>
                  <a:srgbClr val="000000"/>
                </a:solidFill>
                <a:latin typeface="Arimo"/>
                <a:ea typeface="Arimo"/>
                <a:cs typeface="Arimo"/>
                <a:sym typeface="Arimo"/>
              </a:rPr>
              <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3238" cy="10284321"/>
            <a:chOff x="0" y="0"/>
            <a:chExt cx="24377650" cy="13712428"/>
          </a:xfrm>
        </p:grpSpPr>
        <p:sp>
          <p:nvSpPr>
            <p:cNvPr name="Freeform 3" id="3" descr="HD-PanelContent.png"/>
            <p:cNvSpPr/>
            <p:nvPr/>
          </p:nvSpPr>
          <p:spPr>
            <a:xfrm flipH="false" flipV="false" rot="0">
              <a:off x="0" y="0"/>
              <a:ext cx="24377650" cy="13712444"/>
            </a:xfrm>
            <a:custGeom>
              <a:avLst/>
              <a:gdLst/>
              <a:ahLst/>
              <a:cxnLst/>
              <a:rect r="r" b="b" t="t" l="l"/>
              <a:pathLst>
                <a:path h="13712444" w="24377650">
                  <a:moveTo>
                    <a:pt x="0" y="0"/>
                  </a:moveTo>
                  <a:lnTo>
                    <a:pt x="24377650" y="0"/>
                  </a:lnTo>
                  <a:lnTo>
                    <a:pt x="24377650" y="13712444"/>
                  </a:lnTo>
                  <a:lnTo>
                    <a:pt x="0" y="13712444"/>
                  </a:lnTo>
                  <a:lnTo>
                    <a:pt x="0" y="0"/>
                  </a:lnTo>
                  <a:close/>
                </a:path>
              </a:pathLst>
            </a:custGeom>
            <a:blipFill>
              <a:blip r:embed="rId2"/>
              <a:stretch>
                <a:fillRect l="0" t="0" r="0" b="0"/>
              </a:stretch>
            </a:blipFill>
          </p:spPr>
        </p:sp>
      </p:grpSp>
      <p:grpSp>
        <p:nvGrpSpPr>
          <p:cNvPr name="Group 4" id="4"/>
          <p:cNvGrpSpPr/>
          <p:nvPr/>
        </p:nvGrpSpPr>
        <p:grpSpPr>
          <a:xfrm rot="0">
            <a:off x="900112" y="902494"/>
            <a:ext cx="16483012" cy="8482012"/>
            <a:chOff x="0" y="0"/>
            <a:chExt cx="21977350" cy="11309350"/>
          </a:xfrm>
        </p:grpSpPr>
        <p:sp>
          <p:nvSpPr>
            <p:cNvPr name="Freeform 5" id="5"/>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name="Group 6" id="6"/>
          <p:cNvGrpSpPr>
            <a:grpSpLocks noChangeAspect="true"/>
          </p:cNvGrpSpPr>
          <p:nvPr/>
        </p:nvGrpSpPr>
        <p:grpSpPr>
          <a:xfrm rot="0">
            <a:off x="-23604" y="4730748"/>
            <a:ext cx="1165860" cy="909638"/>
            <a:chOff x="0" y="0"/>
            <a:chExt cx="1554480" cy="1212850"/>
          </a:xfrm>
        </p:grpSpPr>
        <p:sp>
          <p:nvSpPr>
            <p:cNvPr name="Freeform 7" id="7"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grpSp>
        <p:nvGrpSpPr>
          <p:cNvPr name="Group 8" id="8"/>
          <p:cNvGrpSpPr>
            <a:grpSpLocks noChangeAspect="true"/>
          </p:cNvGrpSpPr>
          <p:nvPr/>
        </p:nvGrpSpPr>
        <p:grpSpPr>
          <a:xfrm rot="0">
            <a:off x="17155479" y="4730748"/>
            <a:ext cx="1165860" cy="909638"/>
            <a:chOff x="0" y="0"/>
            <a:chExt cx="1554480" cy="1212850"/>
          </a:xfrm>
        </p:grpSpPr>
        <p:sp>
          <p:nvSpPr>
            <p:cNvPr name="Freeform 9" id="9"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sp>
        <p:nvSpPr>
          <p:cNvPr name="AutoShape 10" id="10"/>
          <p:cNvSpPr/>
          <p:nvPr/>
        </p:nvSpPr>
        <p:spPr>
          <a:xfrm rot="5791">
            <a:off x="2082337" y="3632199"/>
            <a:ext cx="14134780" cy="0"/>
          </a:xfrm>
          <a:prstGeom prst="line">
            <a:avLst/>
          </a:prstGeom>
          <a:ln cap="rnd" w="9525">
            <a:solidFill>
              <a:srgbClr val="83992A"/>
            </a:solidFill>
            <a:prstDash val="solid"/>
            <a:headEnd type="none" len="sm" w="sm"/>
            <a:tailEnd type="none" len="sm" w="sm"/>
          </a:ln>
        </p:spPr>
      </p:sp>
      <p:grpSp>
        <p:nvGrpSpPr>
          <p:cNvPr name="Group 11" id="11"/>
          <p:cNvGrpSpPr/>
          <p:nvPr/>
        </p:nvGrpSpPr>
        <p:grpSpPr>
          <a:xfrm rot="0">
            <a:off x="14030325" y="8043862"/>
            <a:ext cx="685800" cy="685800"/>
            <a:chOff x="0" y="0"/>
            <a:chExt cx="914400" cy="914400"/>
          </a:xfrm>
        </p:grpSpPr>
        <p:sp>
          <p:nvSpPr>
            <p:cNvPr name="Freeform 12" id="12"/>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3" id="13"/>
          <p:cNvGrpSpPr/>
          <p:nvPr/>
        </p:nvGrpSpPr>
        <p:grpSpPr>
          <a:xfrm rot="0">
            <a:off x="14030325" y="8843962"/>
            <a:ext cx="271462" cy="271462"/>
            <a:chOff x="0" y="0"/>
            <a:chExt cx="361950" cy="361950"/>
          </a:xfrm>
        </p:grpSpPr>
        <p:sp>
          <p:nvSpPr>
            <p:cNvPr name="Freeform 14" id="14"/>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15" id="15"/>
          <p:cNvGrpSpPr>
            <a:grpSpLocks noChangeAspect="true"/>
          </p:cNvGrpSpPr>
          <p:nvPr/>
        </p:nvGrpSpPr>
        <p:grpSpPr>
          <a:xfrm rot="0">
            <a:off x="12987338" y="3971925"/>
            <a:ext cx="5300662" cy="5715000"/>
            <a:chOff x="0" y="0"/>
            <a:chExt cx="7067550" cy="7620000"/>
          </a:xfrm>
        </p:grpSpPr>
        <p:sp>
          <p:nvSpPr>
            <p:cNvPr name="Freeform 16" id="16"/>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4"/>
              <a:stretch>
                <a:fillRect l="0" t="0" r="0" b="0"/>
              </a:stretch>
            </a:blipFill>
          </p:spPr>
        </p:sp>
      </p:grpSp>
      <p:grpSp>
        <p:nvGrpSpPr>
          <p:cNvPr name="Group 17" id="17"/>
          <p:cNvGrpSpPr/>
          <p:nvPr/>
        </p:nvGrpSpPr>
        <p:grpSpPr>
          <a:xfrm rot="0">
            <a:off x="10044112" y="2543175"/>
            <a:ext cx="471488" cy="485775"/>
            <a:chOff x="0" y="0"/>
            <a:chExt cx="628650" cy="647700"/>
          </a:xfrm>
        </p:grpSpPr>
        <p:sp>
          <p:nvSpPr>
            <p:cNvPr name="Freeform 18" id="1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9" id="19"/>
          <p:cNvGrpSpPr/>
          <p:nvPr/>
        </p:nvGrpSpPr>
        <p:grpSpPr>
          <a:xfrm rot="0">
            <a:off x="800100" y="285750"/>
            <a:ext cx="9372598" cy="1006044"/>
            <a:chOff x="0" y="0"/>
            <a:chExt cx="12496798" cy="1341392"/>
          </a:xfrm>
        </p:grpSpPr>
        <p:sp>
          <p:nvSpPr>
            <p:cNvPr name="Freeform 20" id="20"/>
            <p:cNvSpPr/>
            <p:nvPr/>
          </p:nvSpPr>
          <p:spPr>
            <a:xfrm flipH="false" flipV="false" rot="0">
              <a:off x="0" y="0"/>
              <a:ext cx="12496798" cy="1341392"/>
            </a:xfrm>
            <a:custGeom>
              <a:avLst/>
              <a:gdLst/>
              <a:ahLst/>
              <a:cxnLst/>
              <a:rect r="r" b="b" t="t" l="l"/>
              <a:pathLst>
                <a:path h="1341392" w="12496798">
                  <a:moveTo>
                    <a:pt x="0" y="0"/>
                  </a:moveTo>
                  <a:lnTo>
                    <a:pt x="12496798" y="0"/>
                  </a:lnTo>
                  <a:lnTo>
                    <a:pt x="12496798" y="1341392"/>
                  </a:lnTo>
                  <a:lnTo>
                    <a:pt x="0" y="1341392"/>
                  </a:lnTo>
                  <a:close/>
                </a:path>
              </a:pathLst>
            </a:custGeom>
            <a:solidFill>
              <a:srgbClr val="000000">
                <a:alpha val="0"/>
              </a:srgbClr>
            </a:solidFill>
          </p:spPr>
        </p:sp>
        <p:sp>
          <p:nvSpPr>
            <p:cNvPr name="TextBox 21" id="21"/>
            <p:cNvSpPr txBox="true"/>
            <p:nvPr/>
          </p:nvSpPr>
          <p:spPr>
            <a:xfrm>
              <a:off x="0" y="-19050"/>
              <a:ext cx="12496798" cy="1360442"/>
            </a:xfrm>
            <a:prstGeom prst="rect">
              <a:avLst/>
            </a:prstGeom>
          </p:spPr>
          <p:txBody>
            <a:bodyPr anchor="ctr" rtlCol="false" tIns="0" lIns="0" bIns="0" rIns="0"/>
            <a:lstStyle/>
            <a:p>
              <a:pPr algn="ctr">
                <a:lnSpc>
                  <a:spcPts val="7650"/>
                </a:lnSpc>
              </a:pPr>
              <a:r>
                <a:rPr lang="en-US" sz="6375" spc="7">
                  <a:solidFill>
                    <a:srgbClr val="262626"/>
                  </a:solidFill>
                  <a:latin typeface="Garamond"/>
                  <a:ea typeface="Garamond"/>
                  <a:cs typeface="Garamond"/>
                  <a:sym typeface="Garamond"/>
                </a:rPr>
                <a:t>PROJECT	OVERVIEW</a:t>
              </a:r>
            </a:p>
          </p:txBody>
        </p:sp>
      </p:grpSp>
      <p:grpSp>
        <p:nvGrpSpPr>
          <p:cNvPr name="Group 22" id="22"/>
          <p:cNvGrpSpPr/>
          <p:nvPr/>
        </p:nvGrpSpPr>
        <p:grpSpPr>
          <a:xfrm rot="0">
            <a:off x="15530852" y="8953500"/>
            <a:ext cx="814045" cy="419100"/>
            <a:chOff x="0" y="0"/>
            <a:chExt cx="1085394" cy="558800"/>
          </a:xfrm>
        </p:grpSpPr>
        <p:sp>
          <p:nvSpPr>
            <p:cNvPr name="Freeform 23" id="23"/>
            <p:cNvSpPr/>
            <p:nvPr/>
          </p:nvSpPr>
          <p:spPr>
            <a:xfrm flipH="false" flipV="false" rot="0">
              <a:off x="0" y="0"/>
              <a:ext cx="1085394" cy="558800"/>
            </a:xfrm>
            <a:custGeom>
              <a:avLst/>
              <a:gdLst/>
              <a:ahLst/>
              <a:cxnLst/>
              <a:rect r="r" b="b" t="t" l="l"/>
              <a:pathLst>
                <a:path h="558800" w="1085394">
                  <a:moveTo>
                    <a:pt x="0" y="0"/>
                  </a:moveTo>
                  <a:lnTo>
                    <a:pt x="1085394" y="0"/>
                  </a:lnTo>
                  <a:lnTo>
                    <a:pt x="1085394" y="558800"/>
                  </a:lnTo>
                  <a:lnTo>
                    <a:pt x="0" y="558800"/>
                  </a:lnTo>
                  <a:close/>
                </a:path>
              </a:pathLst>
            </a:custGeom>
            <a:solidFill>
              <a:srgbClr val="000000">
                <a:alpha val="0"/>
              </a:srgbClr>
            </a:solidFill>
          </p:spPr>
        </p:sp>
        <p:sp>
          <p:nvSpPr>
            <p:cNvPr name="TextBox 24" id="24"/>
            <p:cNvSpPr txBox="true"/>
            <p:nvPr/>
          </p:nvSpPr>
          <p:spPr>
            <a:xfrm>
              <a:off x="0" y="-19050"/>
              <a:ext cx="1085394" cy="577850"/>
            </a:xfrm>
            <a:prstGeom prst="rect">
              <a:avLst/>
            </a:prstGeom>
          </p:spPr>
          <p:txBody>
            <a:bodyPr anchor="ctr" rtlCol="false" tIns="0" lIns="0" bIns="0" rIns="0"/>
            <a:lstStyle/>
            <a:p>
              <a:pPr algn="r">
                <a:lnSpc>
                  <a:spcPts val="1800"/>
                </a:lnSpc>
              </a:pPr>
              <a:r>
                <a:rPr lang="en-US" sz="1500" spc="15">
                  <a:solidFill>
                    <a:srgbClr val="000000"/>
                  </a:solidFill>
                  <a:latin typeface="Garamond"/>
                  <a:ea typeface="Garamond"/>
                  <a:cs typeface="Garamond"/>
                  <a:sym typeface="Garamond"/>
                </a:rPr>
                <a:t>5</a:t>
              </a:r>
            </a:p>
          </p:txBody>
        </p:sp>
      </p:grpSp>
      <p:grpSp>
        <p:nvGrpSpPr>
          <p:cNvPr name="Group 25" id="25"/>
          <p:cNvGrpSpPr>
            <a:grpSpLocks noChangeAspect="true"/>
          </p:cNvGrpSpPr>
          <p:nvPr/>
        </p:nvGrpSpPr>
        <p:grpSpPr>
          <a:xfrm rot="0">
            <a:off x="1014412" y="9701212"/>
            <a:ext cx="3214688" cy="300038"/>
            <a:chOff x="0" y="0"/>
            <a:chExt cx="4286250" cy="400050"/>
          </a:xfrm>
        </p:grpSpPr>
        <p:sp>
          <p:nvSpPr>
            <p:cNvPr name="Freeform 26" id="26"/>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27" id="27"/>
          <p:cNvSpPr txBox="true"/>
          <p:nvPr/>
        </p:nvSpPr>
        <p:spPr>
          <a:xfrm rot="0">
            <a:off x="891540" y="2084070"/>
            <a:ext cx="12744081" cy="2974598"/>
          </a:xfrm>
          <a:prstGeom prst="rect">
            <a:avLst/>
          </a:prstGeom>
        </p:spPr>
        <p:txBody>
          <a:bodyPr anchor="t" rtlCol="false" tIns="0" lIns="0" bIns="0" rIns="0">
            <a:spAutoFit/>
          </a:bodyPr>
          <a:lstStyle/>
          <a:p>
            <a:pPr algn="l" marL="488632" indent="-244316" lvl="1">
              <a:lnSpc>
                <a:spcPts val="3240"/>
              </a:lnSpc>
              <a:buFont typeface="Arial"/>
              <a:buChar char="•"/>
            </a:pPr>
            <a:r>
              <a:rPr lang="en-US" sz="2700">
                <a:solidFill>
                  <a:srgbClr val="000000"/>
                </a:solidFill>
                <a:latin typeface="Arimo"/>
                <a:ea typeface="Arimo"/>
                <a:cs typeface="Arimo"/>
                <a:sym typeface="Arimo"/>
              </a:rPr>
              <a:t>This project focuses on the implementation and analysis of </a:t>
            </a:r>
            <a:r>
              <a:rPr lang="en-US" b="true" sz="2700">
                <a:solidFill>
                  <a:srgbClr val="000000"/>
                </a:solidFill>
                <a:latin typeface="Arimo Bold"/>
                <a:ea typeface="Arimo Bold"/>
                <a:cs typeface="Arimo Bold"/>
                <a:sym typeface="Arimo Bold"/>
              </a:rPr>
              <a:t>Off-Page SEO techniques</a:t>
            </a:r>
            <a:r>
              <a:rPr lang="en-US" sz="2700">
                <a:solidFill>
                  <a:srgbClr val="000000"/>
                </a:solidFill>
                <a:latin typeface="Arimo"/>
                <a:ea typeface="Arimo"/>
                <a:cs typeface="Arimo"/>
                <a:sym typeface="Arimo"/>
              </a:rPr>
              <a:t> to enhance a website’s online presence, authority, and ranking in search engines. While on-page SEO ensures proper optimization within the website, off-page SEO strategies strengthen the site’s credibility and trustworthiness through external signals such as backlinks, social engagement, and brand mentions.</a:t>
            </a:r>
          </a:p>
        </p:txBody>
      </p:sp>
      <p:sp>
        <p:nvSpPr>
          <p:cNvPr name="TextBox 28" id="28"/>
          <p:cNvSpPr txBox="true"/>
          <p:nvPr/>
        </p:nvSpPr>
        <p:spPr>
          <a:xfrm rot="0">
            <a:off x="1105854" y="5781440"/>
            <a:ext cx="11790045" cy="2974598"/>
          </a:xfrm>
          <a:prstGeom prst="rect">
            <a:avLst/>
          </a:prstGeom>
        </p:spPr>
        <p:txBody>
          <a:bodyPr anchor="t" rtlCol="false" tIns="0" lIns="0" bIns="0" rIns="0">
            <a:spAutoFit/>
          </a:bodyPr>
          <a:lstStyle/>
          <a:p>
            <a:pPr algn="l" marL="488632" indent="-244316" lvl="1">
              <a:lnSpc>
                <a:spcPts val="3240"/>
              </a:lnSpc>
              <a:buFont typeface="Arial"/>
              <a:buChar char="•"/>
            </a:pPr>
            <a:r>
              <a:rPr lang="en-US" sz="2700">
                <a:solidFill>
                  <a:srgbClr val="000000"/>
                </a:solidFill>
                <a:latin typeface="Arimo"/>
                <a:ea typeface="Arimo"/>
                <a:cs typeface="Arimo"/>
                <a:sym typeface="Arimo"/>
              </a:rPr>
              <a:t>The project explores various off-page SEO practices, including link building, social bookmarking, directory submission, article posting, forum participation, influencer outreach, and social media promotion. These methods are aimed at increasing referral traffic, improving search engine rankings, and establishing a strong digital reputation for the brand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3238" cy="10284321"/>
            <a:chOff x="0" y="0"/>
            <a:chExt cx="24377650" cy="13712428"/>
          </a:xfrm>
        </p:grpSpPr>
        <p:sp>
          <p:nvSpPr>
            <p:cNvPr name="Freeform 3" id="3" descr="HD-PanelContent.png"/>
            <p:cNvSpPr/>
            <p:nvPr/>
          </p:nvSpPr>
          <p:spPr>
            <a:xfrm flipH="false" flipV="false" rot="0">
              <a:off x="0" y="0"/>
              <a:ext cx="24377650" cy="13712444"/>
            </a:xfrm>
            <a:custGeom>
              <a:avLst/>
              <a:gdLst/>
              <a:ahLst/>
              <a:cxnLst/>
              <a:rect r="r" b="b" t="t" l="l"/>
              <a:pathLst>
                <a:path h="13712444" w="24377650">
                  <a:moveTo>
                    <a:pt x="0" y="0"/>
                  </a:moveTo>
                  <a:lnTo>
                    <a:pt x="24377650" y="0"/>
                  </a:lnTo>
                  <a:lnTo>
                    <a:pt x="24377650" y="13712444"/>
                  </a:lnTo>
                  <a:lnTo>
                    <a:pt x="0" y="13712444"/>
                  </a:lnTo>
                  <a:lnTo>
                    <a:pt x="0" y="0"/>
                  </a:lnTo>
                  <a:close/>
                </a:path>
              </a:pathLst>
            </a:custGeom>
            <a:blipFill>
              <a:blip r:embed="rId2"/>
              <a:stretch>
                <a:fillRect l="0" t="0" r="0" b="0"/>
              </a:stretch>
            </a:blipFill>
          </p:spPr>
        </p:sp>
      </p:grpSp>
      <p:grpSp>
        <p:nvGrpSpPr>
          <p:cNvPr name="Group 4" id="4"/>
          <p:cNvGrpSpPr/>
          <p:nvPr/>
        </p:nvGrpSpPr>
        <p:grpSpPr>
          <a:xfrm rot="0">
            <a:off x="900112" y="902494"/>
            <a:ext cx="16483012" cy="8482012"/>
            <a:chOff x="0" y="0"/>
            <a:chExt cx="21977350" cy="11309350"/>
          </a:xfrm>
        </p:grpSpPr>
        <p:sp>
          <p:nvSpPr>
            <p:cNvPr name="Freeform 5" id="5"/>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name="Group 6" id="6"/>
          <p:cNvGrpSpPr>
            <a:grpSpLocks noChangeAspect="true"/>
          </p:cNvGrpSpPr>
          <p:nvPr/>
        </p:nvGrpSpPr>
        <p:grpSpPr>
          <a:xfrm rot="0">
            <a:off x="-23604" y="4730748"/>
            <a:ext cx="1165860" cy="909638"/>
            <a:chOff x="0" y="0"/>
            <a:chExt cx="1554480" cy="1212850"/>
          </a:xfrm>
        </p:grpSpPr>
        <p:sp>
          <p:nvSpPr>
            <p:cNvPr name="Freeform 7" id="7"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grpSp>
        <p:nvGrpSpPr>
          <p:cNvPr name="Group 8" id="8"/>
          <p:cNvGrpSpPr>
            <a:grpSpLocks noChangeAspect="true"/>
          </p:cNvGrpSpPr>
          <p:nvPr/>
        </p:nvGrpSpPr>
        <p:grpSpPr>
          <a:xfrm rot="0">
            <a:off x="17155479" y="4730748"/>
            <a:ext cx="1165860" cy="909638"/>
            <a:chOff x="0" y="0"/>
            <a:chExt cx="1554480" cy="1212850"/>
          </a:xfrm>
        </p:grpSpPr>
        <p:sp>
          <p:nvSpPr>
            <p:cNvPr name="Freeform 9" id="9"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sp>
        <p:nvSpPr>
          <p:cNvPr name="AutoShape 10" id="10"/>
          <p:cNvSpPr/>
          <p:nvPr/>
        </p:nvSpPr>
        <p:spPr>
          <a:xfrm rot="5791">
            <a:off x="2082337" y="3632199"/>
            <a:ext cx="14134780" cy="0"/>
          </a:xfrm>
          <a:prstGeom prst="line">
            <a:avLst/>
          </a:prstGeom>
          <a:ln cap="rnd" w="9525">
            <a:solidFill>
              <a:srgbClr val="83992A"/>
            </a:solidFill>
            <a:prstDash val="solid"/>
            <a:headEnd type="none" len="sm" w="sm"/>
            <a:tailEnd type="none" len="sm" w="sm"/>
          </a:ln>
        </p:spPr>
      </p:sp>
      <p:grpSp>
        <p:nvGrpSpPr>
          <p:cNvPr name="Group 11" id="11"/>
          <p:cNvGrpSpPr/>
          <p:nvPr/>
        </p:nvGrpSpPr>
        <p:grpSpPr>
          <a:xfrm rot="0">
            <a:off x="14030325" y="8043862"/>
            <a:ext cx="685800" cy="685800"/>
            <a:chOff x="0" y="0"/>
            <a:chExt cx="914400" cy="914400"/>
          </a:xfrm>
        </p:grpSpPr>
        <p:sp>
          <p:nvSpPr>
            <p:cNvPr name="Freeform 12" id="12"/>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3" id="13"/>
          <p:cNvGrpSpPr/>
          <p:nvPr/>
        </p:nvGrpSpPr>
        <p:grpSpPr>
          <a:xfrm rot="0">
            <a:off x="10044112" y="2543175"/>
            <a:ext cx="471488" cy="485775"/>
            <a:chOff x="0" y="0"/>
            <a:chExt cx="628650" cy="647700"/>
          </a:xfrm>
        </p:grpSpPr>
        <p:sp>
          <p:nvSpPr>
            <p:cNvPr name="Freeform 14" id="14"/>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5" id="15"/>
          <p:cNvGrpSpPr/>
          <p:nvPr/>
        </p:nvGrpSpPr>
        <p:grpSpPr>
          <a:xfrm rot="0">
            <a:off x="14030325" y="8843962"/>
            <a:ext cx="271462" cy="271462"/>
            <a:chOff x="0" y="0"/>
            <a:chExt cx="361950" cy="361950"/>
          </a:xfrm>
        </p:grpSpPr>
        <p:sp>
          <p:nvSpPr>
            <p:cNvPr name="Freeform 16" id="1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17" id="17"/>
          <p:cNvGrpSpPr/>
          <p:nvPr/>
        </p:nvGrpSpPr>
        <p:grpSpPr>
          <a:xfrm rot="0">
            <a:off x="1049178" y="457202"/>
            <a:ext cx="11523822" cy="763671"/>
            <a:chOff x="0" y="0"/>
            <a:chExt cx="15365096" cy="1018228"/>
          </a:xfrm>
        </p:grpSpPr>
        <p:sp>
          <p:nvSpPr>
            <p:cNvPr name="Freeform 18" id="18"/>
            <p:cNvSpPr/>
            <p:nvPr/>
          </p:nvSpPr>
          <p:spPr>
            <a:xfrm flipH="false" flipV="false" rot="0">
              <a:off x="0" y="0"/>
              <a:ext cx="15365096" cy="1018228"/>
            </a:xfrm>
            <a:custGeom>
              <a:avLst/>
              <a:gdLst/>
              <a:ahLst/>
              <a:cxnLst/>
              <a:rect r="r" b="b" t="t" l="l"/>
              <a:pathLst>
                <a:path h="1018228" w="15365096">
                  <a:moveTo>
                    <a:pt x="0" y="0"/>
                  </a:moveTo>
                  <a:lnTo>
                    <a:pt x="15365096" y="0"/>
                  </a:lnTo>
                  <a:lnTo>
                    <a:pt x="15365096" y="1018228"/>
                  </a:lnTo>
                  <a:lnTo>
                    <a:pt x="0" y="1018228"/>
                  </a:lnTo>
                  <a:close/>
                </a:path>
              </a:pathLst>
            </a:custGeom>
            <a:solidFill>
              <a:srgbClr val="000000">
                <a:alpha val="0"/>
              </a:srgbClr>
            </a:solidFill>
          </p:spPr>
        </p:sp>
        <p:sp>
          <p:nvSpPr>
            <p:cNvPr name="TextBox 19" id="19"/>
            <p:cNvSpPr txBox="true"/>
            <p:nvPr/>
          </p:nvSpPr>
          <p:spPr>
            <a:xfrm>
              <a:off x="0" y="-9525"/>
              <a:ext cx="15365096" cy="1027753"/>
            </a:xfrm>
            <a:prstGeom prst="rect">
              <a:avLst/>
            </a:prstGeom>
          </p:spPr>
          <p:txBody>
            <a:bodyPr anchor="ctr" rtlCol="false" tIns="0" lIns="0" bIns="0" rIns="0"/>
            <a:lstStyle/>
            <a:p>
              <a:pPr algn="ctr">
                <a:lnSpc>
                  <a:spcPts val="5759"/>
                </a:lnSpc>
              </a:pPr>
              <a:r>
                <a:rPr lang="en-US" sz="4800" spc="-15">
                  <a:solidFill>
                    <a:srgbClr val="262626"/>
                  </a:solidFill>
                  <a:latin typeface="Garamond"/>
                  <a:ea typeface="Garamond"/>
                  <a:cs typeface="Garamond"/>
                  <a:sym typeface="Garamond"/>
                </a:rPr>
                <a:t>WHO ARE THE END USERS?</a:t>
              </a:r>
            </a:p>
          </p:txBody>
        </p:sp>
      </p:grpSp>
      <p:grpSp>
        <p:nvGrpSpPr>
          <p:cNvPr name="Group 20" id="20"/>
          <p:cNvGrpSpPr/>
          <p:nvPr/>
        </p:nvGrpSpPr>
        <p:grpSpPr>
          <a:xfrm rot="0">
            <a:off x="15530852" y="8953500"/>
            <a:ext cx="814045" cy="419100"/>
            <a:chOff x="0" y="0"/>
            <a:chExt cx="1085394" cy="558800"/>
          </a:xfrm>
        </p:grpSpPr>
        <p:sp>
          <p:nvSpPr>
            <p:cNvPr name="Freeform 21" id="21"/>
            <p:cNvSpPr/>
            <p:nvPr/>
          </p:nvSpPr>
          <p:spPr>
            <a:xfrm flipH="false" flipV="false" rot="0">
              <a:off x="0" y="0"/>
              <a:ext cx="1085394" cy="558800"/>
            </a:xfrm>
            <a:custGeom>
              <a:avLst/>
              <a:gdLst/>
              <a:ahLst/>
              <a:cxnLst/>
              <a:rect r="r" b="b" t="t" l="l"/>
              <a:pathLst>
                <a:path h="558800" w="1085394">
                  <a:moveTo>
                    <a:pt x="0" y="0"/>
                  </a:moveTo>
                  <a:lnTo>
                    <a:pt x="1085394" y="0"/>
                  </a:lnTo>
                  <a:lnTo>
                    <a:pt x="1085394" y="558800"/>
                  </a:lnTo>
                  <a:lnTo>
                    <a:pt x="0" y="558800"/>
                  </a:lnTo>
                  <a:close/>
                </a:path>
              </a:pathLst>
            </a:custGeom>
            <a:solidFill>
              <a:srgbClr val="000000">
                <a:alpha val="0"/>
              </a:srgbClr>
            </a:solidFill>
          </p:spPr>
        </p:sp>
        <p:sp>
          <p:nvSpPr>
            <p:cNvPr name="TextBox 22" id="22"/>
            <p:cNvSpPr txBox="true"/>
            <p:nvPr/>
          </p:nvSpPr>
          <p:spPr>
            <a:xfrm>
              <a:off x="0" y="-19050"/>
              <a:ext cx="1085394" cy="577850"/>
            </a:xfrm>
            <a:prstGeom prst="rect">
              <a:avLst/>
            </a:prstGeom>
          </p:spPr>
          <p:txBody>
            <a:bodyPr anchor="ctr" rtlCol="false" tIns="0" lIns="0" bIns="0" rIns="0"/>
            <a:lstStyle/>
            <a:p>
              <a:pPr algn="r">
                <a:lnSpc>
                  <a:spcPts val="1800"/>
                </a:lnSpc>
              </a:pPr>
              <a:r>
                <a:rPr lang="en-US" sz="1500" spc="15">
                  <a:solidFill>
                    <a:srgbClr val="000000"/>
                  </a:solidFill>
                  <a:latin typeface="Garamond"/>
                  <a:ea typeface="Garamond"/>
                  <a:cs typeface="Garamond"/>
                  <a:sym typeface="Garamond"/>
                </a:rPr>
                <a:t>6</a:t>
              </a:r>
            </a:p>
          </p:txBody>
        </p:sp>
      </p:grpSp>
      <p:grpSp>
        <p:nvGrpSpPr>
          <p:cNvPr name="Group 23" id="23"/>
          <p:cNvGrpSpPr>
            <a:grpSpLocks noChangeAspect="true"/>
          </p:cNvGrpSpPr>
          <p:nvPr/>
        </p:nvGrpSpPr>
        <p:grpSpPr>
          <a:xfrm rot="0">
            <a:off x="1085850" y="9258300"/>
            <a:ext cx="3271838" cy="728662"/>
            <a:chOff x="0" y="0"/>
            <a:chExt cx="4362450" cy="971550"/>
          </a:xfrm>
        </p:grpSpPr>
        <p:sp>
          <p:nvSpPr>
            <p:cNvPr name="Freeform 24" id="24"/>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4"/>
              <a:stretch>
                <a:fillRect l="0" t="0" r="0" b="0"/>
              </a:stretch>
            </a:blipFill>
          </p:spPr>
        </p:sp>
      </p:grpSp>
      <p:sp>
        <p:nvSpPr>
          <p:cNvPr name="TextBox 25" id="25"/>
          <p:cNvSpPr txBox="true"/>
          <p:nvPr/>
        </p:nvSpPr>
        <p:spPr>
          <a:xfrm rot="0">
            <a:off x="780466" y="1812609"/>
            <a:ext cx="13429881" cy="2143602"/>
          </a:xfrm>
          <a:prstGeom prst="rect">
            <a:avLst/>
          </a:prstGeom>
        </p:spPr>
        <p:txBody>
          <a:bodyPr anchor="t" rtlCol="false" tIns="0" lIns="0" bIns="0" rIns="0">
            <a:spAutoFit/>
          </a:bodyPr>
          <a:lstStyle/>
          <a:p>
            <a:pPr algn="l">
              <a:lnSpc>
                <a:spcPts val="3240"/>
              </a:lnSpc>
            </a:pPr>
            <a:r>
              <a:rPr lang="en-US" sz="2700">
                <a:solidFill>
                  <a:srgbClr val="000000"/>
                </a:solidFill>
                <a:latin typeface="Arimo"/>
                <a:ea typeface="Arimo"/>
                <a:cs typeface="Arimo"/>
                <a:sym typeface="Arimo"/>
              </a:rPr>
              <a:t>The end users of </a:t>
            </a:r>
            <a:r>
              <a:rPr lang="en-US" sz="2700" b="true">
                <a:solidFill>
                  <a:srgbClr val="000000"/>
                </a:solidFill>
                <a:latin typeface="Arimo Bold"/>
                <a:ea typeface="Arimo Bold"/>
                <a:cs typeface="Arimo Bold"/>
                <a:sym typeface="Arimo Bold"/>
              </a:rPr>
              <a:t>Off-Page SEO strategies</a:t>
            </a:r>
            <a:r>
              <a:rPr lang="en-US" sz="2700">
                <a:solidFill>
                  <a:srgbClr val="000000"/>
                </a:solidFill>
                <a:latin typeface="Arimo"/>
                <a:ea typeface="Arimo"/>
                <a:cs typeface="Arimo"/>
                <a:sym typeface="Arimo"/>
              </a:rPr>
              <a:t> are the businesses, organizations, and individuals who aim to improve their website’s </a:t>
            </a:r>
            <a:r>
              <a:rPr lang="en-US" sz="2700" b="true">
                <a:solidFill>
                  <a:srgbClr val="000000"/>
                </a:solidFill>
                <a:latin typeface="Arimo Bold"/>
                <a:ea typeface="Arimo Bold"/>
                <a:cs typeface="Arimo Bold"/>
                <a:sym typeface="Arimo Bold"/>
              </a:rPr>
              <a:t>visibility, credibility, and ranking</a:t>
            </a:r>
            <a:r>
              <a:rPr lang="en-US" sz="2700">
                <a:solidFill>
                  <a:srgbClr val="000000"/>
                </a:solidFill>
                <a:latin typeface="Arimo"/>
                <a:ea typeface="Arimo"/>
                <a:cs typeface="Arimo"/>
                <a:sym typeface="Arimo"/>
              </a:rPr>
              <a:t> on search engines. These users benefit from the traffic, brand awareness, and trust generated through external optimization efforts.</a:t>
            </a:r>
          </a:p>
        </p:txBody>
      </p:sp>
      <p:sp>
        <p:nvSpPr>
          <p:cNvPr name="TextBox 26" id="26"/>
          <p:cNvSpPr txBox="true"/>
          <p:nvPr/>
        </p:nvSpPr>
        <p:spPr>
          <a:xfrm rot="0">
            <a:off x="891540" y="4217670"/>
            <a:ext cx="12975908" cy="4360593"/>
          </a:xfrm>
          <a:prstGeom prst="rect">
            <a:avLst/>
          </a:prstGeom>
        </p:spPr>
        <p:txBody>
          <a:bodyPr anchor="t" rtlCol="false" tIns="0" lIns="0" bIns="0" rIns="0">
            <a:spAutoFit/>
          </a:bodyPr>
          <a:lstStyle/>
          <a:p>
            <a:pPr algn="l">
              <a:lnSpc>
                <a:spcPts val="3240"/>
              </a:lnSpc>
            </a:pPr>
            <a:r>
              <a:rPr lang="en-US" sz="2700" b="true">
                <a:solidFill>
                  <a:srgbClr val="000000"/>
                </a:solidFill>
                <a:latin typeface="ITC Bauhaus Bold"/>
                <a:ea typeface="ITC Bauhaus Bold"/>
                <a:cs typeface="ITC Bauhaus Bold"/>
                <a:sym typeface="ITC Bauhaus Bold"/>
              </a:rPr>
              <a:t>Key End Users:</a:t>
            </a:r>
          </a:p>
          <a:p>
            <a:pPr algn="l" marL="488632" indent="-244316" lvl="1">
              <a:lnSpc>
                <a:spcPts val="3240"/>
              </a:lnSpc>
              <a:buAutoNum type="arabicPeriod" startAt="1"/>
            </a:pPr>
            <a:r>
              <a:rPr lang="en-US" b="true" sz="2700">
                <a:solidFill>
                  <a:srgbClr val="000000"/>
                </a:solidFill>
                <a:latin typeface="Garamond Bold"/>
                <a:ea typeface="Garamond Bold"/>
                <a:cs typeface="Garamond Bold"/>
                <a:sym typeface="Garamond Bold"/>
              </a:rPr>
              <a:t>Businesses and Companies</a:t>
            </a:r>
          </a:p>
          <a:p>
            <a:pPr algn="l" marL="1174432" indent="-391478" lvl="2">
              <a:lnSpc>
                <a:spcPts val="3240"/>
              </a:lnSpc>
              <a:buAutoNum type="arabicPeriod" startAt="1"/>
            </a:pPr>
            <a:r>
              <a:rPr lang="en-US" sz="2700">
                <a:solidFill>
                  <a:srgbClr val="000000"/>
                </a:solidFill>
                <a:latin typeface="Garamond"/>
                <a:ea typeface="Garamond"/>
                <a:cs typeface="Garamond"/>
                <a:sym typeface="Garamond"/>
              </a:rPr>
              <a:t>E-commerce websites, startups, and enterprises that need higher visibility to attract potential customers and increase sales.</a:t>
            </a:r>
          </a:p>
          <a:p>
            <a:pPr algn="l" marL="488632" indent="-244316" lvl="1">
              <a:lnSpc>
                <a:spcPts val="3240"/>
              </a:lnSpc>
              <a:buAutoNum type="arabicPeriod" startAt="1"/>
            </a:pPr>
            <a:r>
              <a:rPr lang="en-US" b="true" sz="2700">
                <a:solidFill>
                  <a:srgbClr val="000000"/>
                </a:solidFill>
                <a:latin typeface="Garamond Bold"/>
                <a:ea typeface="Garamond Bold"/>
                <a:cs typeface="Garamond Bold"/>
                <a:sym typeface="Garamond Bold"/>
              </a:rPr>
              <a:t>Digital Marketers and SEO Professionals</a:t>
            </a:r>
          </a:p>
          <a:p>
            <a:pPr algn="l" marL="1174432" indent="-391478" lvl="2">
              <a:lnSpc>
                <a:spcPts val="3240"/>
              </a:lnSpc>
              <a:buAutoNum type="arabicPeriod" startAt="1"/>
            </a:pPr>
            <a:r>
              <a:rPr lang="en-US" sz="2700">
                <a:solidFill>
                  <a:srgbClr val="000000"/>
                </a:solidFill>
                <a:latin typeface="Garamond"/>
                <a:ea typeface="Garamond"/>
                <a:cs typeface="Garamond"/>
                <a:sym typeface="Garamond"/>
              </a:rPr>
              <a:t>Agencies and individuals who implement off-page SEO strategies on behalf of clients to boost online growth.</a:t>
            </a:r>
          </a:p>
          <a:p>
            <a:pPr algn="l" marL="488632" indent="-244316" lvl="1">
              <a:lnSpc>
                <a:spcPts val="3240"/>
              </a:lnSpc>
              <a:buAutoNum type="arabicPeriod" startAt="1"/>
            </a:pPr>
            <a:r>
              <a:rPr lang="en-US" b="true" sz="2700">
                <a:solidFill>
                  <a:srgbClr val="000000"/>
                </a:solidFill>
                <a:latin typeface="Garamond Bold"/>
                <a:ea typeface="Garamond Bold"/>
                <a:cs typeface="Garamond Bold"/>
                <a:sym typeface="Garamond Bold"/>
              </a:rPr>
              <a:t>Content Creators and Bloggers</a:t>
            </a:r>
          </a:p>
          <a:p>
            <a:pPr algn="l" marL="1174432" indent="-391478" lvl="2">
              <a:lnSpc>
                <a:spcPts val="3240"/>
              </a:lnSpc>
              <a:buAutoNum type="arabicPeriod" startAt="1"/>
            </a:pPr>
            <a:r>
              <a:rPr lang="en-US" sz="2700">
                <a:solidFill>
                  <a:srgbClr val="000000"/>
                </a:solidFill>
                <a:latin typeface="Garamond"/>
                <a:ea typeface="Garamond"/>
                <a:cs typeface="Garamond"/>
                <a:sym typeface="Garamond"/>
              </a:rPr>
              <a:t>Writers, bloggers, and publishers who require external promotion to reach wider audiences.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3238" cy="10284321"/>
            <a:chOff x="0" y="0"/>
            <a:chExt cx="24377650" cy="13712428"/>
          </a:xfrm>
        </p:grpSpPr>
        <p:sp>
          <p:nvSpPr>
            <p:cNvPr name="Freeform 3" id="3" descr="HD-PanelContent.png"/>
            <p:cNvSpPr/>
            <p:nvPr/>
          </p:nvSpPr>
          <p:spPr>
            <a:xfrm flipH="false" flipV="false" rot="0">
              <a:off x="0" y="0"/>
              <a:ext cx="24377650" cy="13712444"/>
            </a:xfrm>
            <a:custGeom>
              <a:avLst/>
              <a:gdLst/>
              <a:ahLst/>
              <a:cxnLst/>
              <a:rect r="r" b="b" t="t" l="l"/>
              <a:pathLst>
                <a:path h="13712444" w="24377650">
                  <a:moveTo>
                    <a:pt x="0" y="0"/>
                  </a:moveTo>
                  <a:lnTo>
                    <a:pt x="24377650" y="0"/>
                  </a:lnTo>
                  <a:lnTo>
                    <a:pt x="24377650" y="13712444"/>
                  </a:lnTo>
                  <a:lnTo>
                    <a:pt x="0" y="13712444"/>
                  </a:lnTo>
                  <a:lnTo>
                    <a:pt x="0" y="0"/>
                  </a:lnTo>
                  <a:close/>
                </a:path>
              </a:pathLst>
            </a:custGeom>
            <a:blipFill>
              <a:blip r:embed="rId2"/>
              <a:stretch>
                <a:fillRect l="0" t="0" r="0" b="0"/>
              </a:stretch>
            </a:blipFill>
          </p:spPr>
        </p:sp>
      </p:grpSp>
      <p:grpSp>
        <p:nvGrpSpPr>
          <p:cNvPr name="Group 4" id="4"/>
          <p:cNvGrpSpPr/>
          <p:nvPr/>
        </p:nvGrpSpPr>
        <p:grpSpPr>
          <a:xfrm rot="0">
            <a:off x="900112" y="902494"/>
            <a:ext cx="16483012" cy="8482012"/>
            <a:chOff x="0" y="0"/>
            <a:chExt cx="21977350" cy="11309350"/>
          </a:xfrm>
        </p:grpSpPr>
        <p:sp>
          <p:nvSpPr>
            <p:cNvPr name="Freeform 5" id="5"/>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name="Group 6" id="6"/>
          <p:cNvGrpSpPr>
            <a:grpSpLocks noChangeAspect="true"/>
          </p:cNvGrpSpPr>
          <p:nvPr/>
        </p:nvGrpSpPr>
        <p:grpSpPr>
          <a:xfrm rot="0">
            <a:off x="-23604" y="4730748"/>
            <a:ext cx="1165860" cy="909638"/>
            <a:chOff x="0" y="0"/>
            <a:chExt cx="1554480" cy="1212850"/>
          </a:xfrm>
        </p:grpSpPr>
        <p:sp>
          <p:nvSpPr>
            <p:cNvPr name="Freeform 7" id="7"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grpSp>
        <p:nvGrpSpPr>
          <p:cNvPr name="Group 8" id="8"/>
          <p:cNvGrpSpPr>
            <a:grpSpLocks noChangeAspect="true"/>
          </p:cNvGrpSpPr>
          <p:nvPr/>
        </p:nvGrpSpPr>
        <p:grpSpPr>
          <a:xfrm rot="0">
            <a:off x="17155479" y="4730748"/>
            <a:ext cx="1165860" cy="909638"/>
            <a:chOff x="0" y="0"/>
            <a:chExt cx="1554480" cy="1212850"/>
          </a:xfrm>
        </p:grpSpPr>
        <p:sp>
          <p:nvSpPr>
            <p:cNvPr name="Freeform 9" id="9"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sp>
        <p:nvSpPr>
          <p:cNvPr name="AutoShape 10" id="10"/>
          <p:cNvSpPr/>
          <p:nvPr/>
        </p:nvSpPr>
        <p:spPr>
          <a:xfrm rot="5791">
            <a:off x="2082337" y="3632199"/>
            <a:ext cx="14134780" cy="0"/>
          </a:xfrm>
          <a:prstGeom prst="line">
            <a:avLst/>
          </a:prstGeom>
          <a:ln cap="rnd" w="9525">
            <a:solidFill>
              <a:srgbClr val="83992A"/>
            </a:solidFill>
            <a:prstDash val="solid"/>
            <a:headEnd type="none" len="sm" w="sm"/>
            <a:tailEnd type="none" len="sm" w="sm"/>
          </a:ln>
        </p:spPr>
      </p:sp>
      <p:grpSp>
        <p:nvGrpSpPr>
          <p:cNvPr name="Group 11" id="11"/>
          <p:cNvGrpSpPr>
            <a:grpSpLocks noChangeAspect="true"/>
          </p:cNvGrpSpPr>
          <p:nvPr/>
        </p:nvGrpSpPr>
        <p:grpSpPr>
          <a:xfrm rot="0">
            <a:off x="0" y="2214562"/>
            <a:ext cx="4043361" cy="4872038"/>
            <a:chOff x="0" y="0"/>
            <a:chExt cx="5391148" cy="6496050"/>
          </a:xfrm>
        </p:grpSpPr>
        <p:sp>
          <p:nvSpPr>
            <p:cNvPr name="Freeform 12" id="12"/>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4"/>
              <a:stretch>
                <a:fillRect l="-13" t="0" r="-13" b="0"/>
              </a:stretch>
            </a:blipFill>
          </p:spPr>
        </p:sp>
      </p:grpSp>
      <p:grpSp>
        <p:nvGrpSpPr>
          <p:cNvPr name="Group 13" id="13"/>
          <p:cNvGrpSpPr/>
          <p:nvPr/>
        </p:nvGrpSpPr>
        <p:grpSpPr>
          <a:xfrm rot="0">
            <a:off x="14030325" y="8043862"/>
            <a:ext cx="685800" cy="685800"/>
            <a:chOff x="0" y="0"/>
            <a:chExt cx="914400" cy="914400"/>
          </a:xfrm>
        </p:grpSpPr>
        <p:sp>
          <p:nvSpPr>
            <p:cNvPr name="Freeform 14" id="1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5" id="15"/>
          <p:cNvGrpSpPr/>
          <p:nvPr/>
        </p:nvGrpSpPr>
        <p:grpSpPr>
          <a:xfrm rot="0">
            <a:off x="10044112" y="2543175"/>
            <a:ext cx="471488" cy="485775"/>
            <a:chOff x="0" y="0"/>
            <a:chExt cx="628650" cy="647700"/>
          </a:xfrm>
        </p:grpSpPr>
        <p:sp>
          <p:nvSpPr>
            <p:cNvPr name="Freeform 16" id="1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7" id="17"/>
          <p:cNvGrpSpPr/>
          <p:nvPr/>
        </p:nvGrpSpPr>
        <p:grpSpPr>
          <a:xfrm rot="0">
            <a:off x="14030325" y="8843962"/>
            <a:ext cx="271462" cy="271462"/>
            <a:chOff x="0" y="0"/>
            <a:chExt cx="361950" cy="361950"/>
          </a:xfrm>
        </p:grpSpPr>
        <p:sp>
          <p:nvSpPr>
            <p:cNvPr name="Freeform 18" id="1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19" id="19"/>
          <p:cNvGrpSpPr/>
          <p:nvPr/>
        </p:nvGrpSpPr>
        <p:grpSpPr>
          <a:xfrm rot="0">
            <a:off x="837248" y="1286827"/>
            <a:ext cx="14644688" cy="862965"/>
            <a:chOff x="0" y="0"/>
            <a:chExt cx="19526250" cy="1150620"/>
          </a:xfrm>
        </p:grpSpPr>
        <p:sp>
          <p:nvSpPr>
            <p:cNvPr name="Freeform 20" id="20"/>
            <p:cNvSpPr/>
            <p:nvPr/>
          </p:nvSpPr>
          <p:spPr>
            <a:xfrm flipH="false" flipV="false" rot="0">
              <a:off x="0" y="0"/>
              <a:ext cx="19526250" cy="1150620"/>
            </a:xfrm>
            <a:custGeom>
              <a:avLst/>
              <a:gdLst/>
              <a:ahLst/>
              <a:cxnLst/>
              <a:rect r="r" b="b" t="t" l="l"/>
              <a:pathLst>
                <a:path h="1150620" w="19526250">
                  <a:moveTo>
                    <a:pt x="0" y="0"/>
                  </a:moveTo>
                  <a:lnTo>
                    <a:pt x="19526250" y="0"/>
                  </a:lnTo>
                  <a:lnTo>
                    <a:pt x="19526250" y="1150620"/>
                  </a:lnTo>
                  <a:lnTo>
                    <a:pt x="0" y="1150620"/>
                  </a:lnTo>
                  <a:close/>
                </a:path>
              </a:pathLst>
            </a:custGeom>
            <a:solidFill>
              <a:srgbClr val="000000">
                <a:alpha val="0"/>
              </a:srgbClr>
            </a:solidFill>
          </p:spPr>
        </p:sp>
        <p:sp>
          <p:nvSpPr>
            <p:cNvPr name="TextBox 21" id="21"/>
            <p:cNvSpPr txBox="true"/>
            <p:nvPr/>
          </p:nvSpPr>
          <p:spPr>
            <a:xfrm>
              <a:off x="0" y="0"/>
              <a:ext cx="19526250" cy="1150620"/>
            </a:xfrm>
            <a:prstGeom prst="rect">
              <a:avLst/>
            </a:prstGeom>
          </p:spPr>
          <p:txBody>
            <a:bodyPr anchor="ctr" rtlCol="false" tIns="0" lIns="0" bIns="0" rIns="0"/>
            <a:lstStyle/>
            <a:p>
              <a:pPr algn="ctr">
                <a:lnSpc>
                  <a:spcPts val="6480"/>
                </a:lnSpc>
              </a:pPr>
              <a:r>
                <a:rPr lang="en-US" sz="5400" spc="15">
                  <a:solidFill>
                    <a:srgbClr val="262626"/>
                  </a:solidFill>
                  <a:latin typeface="Garamond"/>
                  <a:ea typeface="Garamond"/>
                  <a:cs typeface="Garamond"/>
                  <a:sym typeface="Garamond"/>
                </a:rPr>
                <a:t>TOOLS AND TECHNIQUES</a:t>
              </a:r>
            </a:p>
          </p:txBody>
        </p:sp>
      </p:grpSp>
      <p:grpSp>
        <p:nvGrpSpPr>
          <p:cNvPr name="Group 22" id="22"/>
          <p:cNvGrpSpPr/>
          <p:nvPr/>
        </p:nvGrpSpPr>
        <p:grpSpPr>
          <a:xfrm rot="0">
            <a:off x="15530852" y="8953500"/>
            <a:ext cx="814045" cy="419100"/>
            <a:chOff x="0" y="0"/>
            <a:chExt cx="1085394" cy="558800"/>
          </a:xfrm>
        </p:grpSpPr>
        <p:sp>
          <p:nvSpPr>
            <p:cNvPr name="Freeform 23" id="23"/>
            <p:cNvSpPr/>
            <p:nvPr/>
          </p:nvSpPr>
          <p:spPr>
            <a:xfrm flipH="false" flipV="false" rot="0">
              <a:off x="0" y="0"/>
              <a:ext cx="1085394" cy="558800"/>
            </a:xfrm>
            <a:custGeom>
              <a:avLst/>
              <a:gdLst/>
              <a:ahLst/>
              <a:cxnLst/>
              <a:rect r="r" b="b" t="t" l="l"/>
              <a:pathLst>
                <a:path h="558800" w="1085394">
                  <a:moveTo>
                    <a:pt x="0" y="0"/>
                  </a:moveTo>
                  <a:lnTo>
                    <a:pt x="1085394" y="0"/>
                  </a:lnTo>
                  <a:lnTo>
                    <a:pt x="1085394" y="558800"/>
                  </a:lnTo>
                  <a:lnTo>
                    <a:pt x="0" y="558800"/>
                  </a:lnTo>
                  <a:close/>
                </a:path>
              </a:pathLst>
            </a:custGeom>
            <a:solidFill>
              <a:srgbClr val="000000">
                <a:alpha val="0"/>
              </a:srgbClr>
            </a:solidFill>
          </p:spPr>
        </p:sp>
        <p:sp>
          <p:nvSpPr>
            <p:cNvPr name="TextBox 24" id="24"/>
            <p:cNvSpPr txBox="true"/>
            <p:nvPr/>
          </p:nvSpPr>
          <p:spPr>
            <a:xfrm>
              <a:off x="0" y="-19050"/>
              <a:ext cx="1085394" cy="577850"/>
            </a:xfrm>
            <a:prstGeom prst="rect">
              <a:avLst/>
            </a:prstGeom>
          </p:spPr>
          <p:txBody>
            <a:bodyPr anchor="ctr" rtlCol="false" tIns="0" lIns="0" bIns="0" rIns="0"/>
            <a:lstStyle/>
            <a:p>
              <a:pPr algn="r">
                <a:lnSpc>
                  <a:spcPts val="1800"/>
                </a:lnSpc>
              </a:pPr>
              <a:r>
                <a:rPr lang="en-US" sz="1500" spc="15">
                  <a:solidFill>
                    <a:srgbClr val="000000"/>
                  </a:solidFill>
                  <a:latin typeface="Garamond"/>
                  <a:ea typeface="Garamond"/>
                  <a:cs typeface="Garamond"/>
                  <a:sym typeface="Garamond"/>
                </a:rPr>
                <a:t>7</a:t>
              </a:r>
            </a:p>
          </p:txBody>
        </p:sp>
      </p:grpSp>
      <p:grpSp>
        <p:nvGrpSpPr>
          <p:cNvPr name="Group 25" id="25"/>
          <p:cNvGrpSpPr>
            <a:grpSpLocks noChangeAspect="true"/>
          </p:cNvGrpSpPr>
          <p:nvPr/>
        </p:nvGrpSpPr>
        <p:grpSpPr>
          <a:xfrm rot="0">
            <a:off x="1014412" y="9701212"/>
            <a:ext cx="3214688" cy="300038"/>
            <a:chOff x="0" y="0"/>
            <a:chExt cx="4286250" cy="400050"/>
          </a:xfrm>
        </p:grpSpPr>
        <p:sp>
          <p:nvSpPr>
            <p:cNvPr name="Freeform 26" id="26"/>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27" id="27"/>
          <p:cNvSpPr txBox="true"/>
          <p:nvPr/>
        </p:nvSpPr>
        <p:spPr>
          <a:xfrm rot="0">
            <a:off x="4134801" y="2241231"/>
            <a:ext cx="9500820" cy="10038071"/>
          </a:xfrm>
          <a:prstGeom prst="rect">
            <a:avLst/>
          </a:prstGeom>
        </p:spPr>
        <p:txBody>
          <a:bodyPr anchor="t" rtlCol="false" tIns="0" lIns="0" bIns="0" rIns="0">
            <a:spAutoFit/>
          </a:bodyPr>
          <a:lstStyle/>
          <a:p>
            <a:pPr algn="l">
              <a:lnSpc>
                <a:spcPts val="3240"/>
              </a:lnSpc>
            </a:pPr>
            <a:r>
              <a:rPr lang="en-US" sz="2700" b="true">
                <a:solidFill>
                  <a:srgbClr val="000000"/>
                </a:solidFill>
                <a:latin typeface="Arimo Bold"/>
                <a:ea typeface="Arimo Bold"/>
                <a:cs typeface="Arimo Bold"/>
                <a:sym typeface="Arimo Bold"/>
              </a:rPr>
              <a:t>Tools and Techniquues:</a:t>
            </a:r>
          </a:p>
          <a:p>
            <a:pPr algn="l">
              <a:lnSpc>
                <a:spcPts val="3240"/>
              </a:lnSpc>
            </a:pPr>
            <a:r>
              <a:rPr lang="en-US" sz="2700">
                <a:solidFill>
                  <a:srgbClr val="000000"/>
                </a:solidFill>
                <a:latin typeface="Arimo"/>
                <a:ea typeface="Arimo"/>
                <a:cs typeface="Arimo"/>
                <a:sym typeface="Arimo"/>
              </a:rPr>
              <a:t>To successfully implement off-page SEO strategies, various </a:t>
            </a:r>
            <a:r>
              <a:rPr lang="en-US" sz="2700" b="true">
                <a:solidFill>
                  <a:srgbClr val="000000"/>
                </a:solidFill>
                <a:latin typeface="Arimo Bold"/>
                <a:ea typeface="Arimo Bold"/>
                <a:cs typeface="Arimo Bold"/>
                <a:sym typeface="Arimo Bold"/>
              </a:rPr>
              <a:t>tools and techniques</a:t>
            </a:r>
            <a:r>
              <a:rPr lang="en-US" sz="2700">
                <a:solidFill>
                  <a:srgbClr val="000000"/>
                </a:solidFill>
                <a:latin typeface="Arimo"/>
                <a:ea typeface="Arimo"/>
                <a:cs typeface="Arimo"/>
                <a:sym typeface="Arimo"/>
              </a:rPr>
              <a:t> are used. These help in monitoring backlinks, tracking performance, analyzing competitors, and improving outreach activities.</a:t>
            </a:r>
          </a:p>
          <a:p>
            <a:pPr algn="l">
              <a:lnSpc>
                <a:spcPts val="3240"/>
              </a:lnSpc>
            </a:pPr>
            <a:r>
              <a:rPr lang="en-US" sz="2700" b="true">
                <a:solidFill>
                  <a:srgbClr val="000000"/>
                </a:solidFill>
                <a:latin typeface="Garamond Bold"/>
                <a:ea typeface="Garamond Bold"/>
                <a:cs typeface="Garamond Bold"/>
                <a:sym typeface="Garamond Bold"/>
              </a:rPr>
              <a:t>🔧 Tools Used in Off-Page SEO</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Google Search Console</a:t>
            </a:r>
          </a:p>
          <a:p>
            <a:pPr algn="l" marL="1174432" indent="-391478" lvl="2">
              <a:lnSpc>
                <a:spcPts val="3240"/>
              </a:lnSpc>
              <a:buAutoNum type="arabicPeriod" startAt="1"/>
            </a:pPr>
            <a:r>
              <a:rPr lang="en-US" sz="2700">
                <a:solidFill>
                  <a:srgbClr val="000000"/>
                </a:solidFill>
                <a:latin typeface="Arimo"/>
                <a:ea typeface="Arimo"/>
                <a:cs typeface="Arimo"/>
                <a:sym typeface="Arimo"/>
              </a:rPr>
              <a:t>Tracks website performance in Google search results.</a:t>
            </a:r>
          </a:p>
          <a:p>
            <a:pPr algn="l" marL="1174432" indent="-391478" lvl="2">
              <a:lnSpc>
                <a:spcPts val="3240"/>
              </a:lnSpc>
              <a:buAutoNum type="arabicPeriod" startAt="1"/>
            </a:pPr>
            <a:r>
              <a:rPr lang="en-US" sz="2700">
                <a:solidFill>
                  <a:srgbClr val="000000"/>
                </a:solidFill>
                <a:latin typeface="Arimo"/>
                <a:ea typeface="Arimo"/>
                <a:cs typeface="Arimo"/>
                <a:sym typeface="Arimo"/>
              </a:rPr>
              <a:t>Monitors backlinks, impressions, and indexing status.</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Ahrefs / SEMrush / Moz</a:t>
            </a:r>
          </a:p>
          <a:p>
            <a:pPr algn="l" marL="1174432" indent="-391478" lvl="2">
              <a:lnSpc>
                <a:spcPts val="3240"/>
              </a:lnSpc>
              <a:buAutoNum type="arabicPeriod" startAt="1"/>
            </a:pPr>
            <a:r>
              <a:rPr lang="en-US" sz="2700">
                <a:solidFill>
                  <a:srgbClr val="000000"/>
                </a:solidFill>
                <a:latin typeface="Arimo"/>
                <a:ea typeface="Arimo"/>
                <a:cs typeface="Arimo"/>
                <a:sym typeface="Arimo"/>
              </a:rPr>
              <a:t>Powerful SEO tools for backlink analysis, keyword research, and competitor monitoring.</a:t>
            </a:r>
          </a:p>
          <a:p>
            <a:pPr algn="l" marL="1174432" indent="-391478" lvl="2">
              <a:lnSpc>
                <a:spcPts val="3240"/>
              </a:lnSpc>
              <a:buAutoNum type="arabicPeriod" startAt="1"/>
            </a:pPr>
            <a:r>
              <a:rPr lang="en-US" sz="2700">
                <a:solidFill>
                  <a:srgbClr val="000000"/>
                </a:solidFill>
                <a:latin typeface="Arimo"/>
                <a:ea typeface="Arimo"/>
                <a:cs typeface="Arimo"/>
                <a:sym typeface="Arimo"/>
              </a:rPr>
              <a:t>Helps identify link-building opportunities.</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Ubersuggest</a:t>
            </a:r>
          </a:p>
          <a:p>
            <a:pPr algn="l" marL="1174432" indent="-391478" lvl="2">
              <a:lnSpc>
                <a:spcPts val="3240"/>
              </a:lnSpc>
              <a:buAutoNum type="arabicPeriod" startAt="1"/>
            </a:pPr>
            <a:r>
              <a:rPr lang="en-US" sz="2700">
                <a:solidFill>
                  <a:srgbClr val="000000"/>
                </a:solidFill>
                <a:latin typeface="Arimo"/>
                <a:ea typeface="Arimo"/>
                <a:cs typeface="Arimo"/>
                <a:sym typeface="Arimo"/>
              </a:rPr>
              <a:t>Provides keyword ideas, backlink data, and site audit reports.</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BuzzSumo</a:t>
            </a:r>
          </a:p>
          <a:p>
            <a:pPr algn="l" marL="1174432" indent="-391478" lvl="2">
              <a:lnSpc>
                <a:spcPts val="3240"/>
              </a:lnSpc>
              <a:buAutoNum type="arabicPeriod" startAt="1"/>
            </a:pPr>
            <a:r>
              <a:rPr lang="en-US" sz="2700">
                <a:solidFill>
                  <a:srgbClr val="000000"/>
                </a:solidFill>
                <a:latin typeface="Arimo"/>
                <a:ea typeface="Arimo"/>
                <a:cs typeface="Arimo"/>
                <a:sym typeface="Arimo"/>
              </a:rPr>
              <a:t>Identifies trending topics and popular content to support content marketing and outreach.</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3238" cy="10284321"/>
            <a:chOff x="0" y="0"/>
            <a:chExt cx="24377650" cy="13712428"/>
          </a:xfrm>
        </p:grpSpPr>
        <p:sp>
          <p:nvSpPr>
            <p:cNvPr name="Freeform 3" id="3" descr="HD-PanelContent.png"/>
            <p:cNvSpPr/>
            <p:nvPr/>
          </p:nvSpPr>
          <p:spPr>
            <a:xfrm flipH="false" flipV="false" rot="0">
              <a:off x="0" y="0"/>
              <a:ext cx="24377650" cy="13712444"/>
            </a:xfrm>
            <a:custGeom>
              <a:avLst/>
              <a:gdLst/>
              <a:ahLst/>
              <a:cxnLst/>
              <a:rect r="r" b="b" t="t" l="l"/>
              <a:pathLst>
                <a:path h="13712444" w="24377650">
                  <a:moveTo>
                    <a:pt x="0" y="0"/>
                  </a:moveTo>
                  <a:lnTo>
                    <a:pt x="24377650" y="0"/>
                  </a:lnTo>
                  <a:lnTo>
                    <a:pt x="24377650" y="13712444"/>
                  </a:lnTo>
                  <a:lnTo>
                    <a:pt x="0" y="13712444"/>
                  </a:lnTo>
                  <a:lnTo>
                    <a:pt x="0" y="0"/>
                  </a:lnTo>
                  <a:close/>
                </a:path>
              </a:pathLst>
            </a:custGeom>
            <a:blipFill>
              <a:blip r:embed="rId2"/>
              <a:stretch>
                <a:fillRect l="0" t="0" r="0" b="0"/>
              </a:stretch>
            </a:blipFill>
          </p:spPr>
        </p:sp>
      </p:grpSp>
      <p:grpSp>
        <p:nvGrpSpPr>
          <p:cNvPr name="Group 4" id="4"/>
          <p:cNvGrpSpPr/>
          <p:nvPr/>
        </p:nvGrpSpPr>
        <p:grpSpPr>
          <a:xfrm rot="0">
            <a:off x="900112" y="902494"/>
            <a:ext cx="16483012" cy="8482012"/>
            <a:chOff x="0" y="0"/>
            <a:chExt cx="21977350" cy="11309350"/>
          </a:xfrm>
        </p:grpSpPr>
        <p:sp>
          <p:nvSpPr>
            <p:cNvPr name="Freeform 5" id="5"/>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name="Group 6" id="6"/>
          <p:cNvGrpSpPr>
            <a:grpSpLocks noChangeAspect="true"/>
          </p:cNvGrpSpPr>
          <p:nvPr/>
        </p:nvGrpSpPr>
        <p:grpSpPr>
          <a:xfrm rot="0">
            <a:off x="-23604" y="4730748"/>
            <a:ext cx="1165860" cy="909638"/>
            <a:chOff x="0" y="0"/>
            <a:chExt cx="1554480" cy="1212850"/>
          </a:xfrm>
        </p:grpSpPr>
        <p:sp>
          <p:nvSpPr>
            <p:cNvPr name="Freeform 7" id="7"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grpSp>
        <p:nvGrpSpPr>
          <p:cNvPr name="Group 8" id="8"/>
          <p:cNvGrpSpPr>
            <a:grpSpLocks noChangeAspect="true"/>
          </p:cNvGrpSpPr>
          <p:nvPr/>
        </p:nvGrpSpPr>
        <p:grpSpPr>
          <a:xfrm rot="0">
            <a:off x="17155479" y="4730748"/>
            <a:ext cx="1165860" cy="909638"/>
            <a:chOff x="0" y="0"/>
            <a:chExt cx="1554480" cy="1212850"/>
          </a:xfrm>
        </p:grpSpPr>
        <p:sp>
          <p:nvSpPr>
            <p:cNvPr name="Freeform 9" id="9"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grpSp>
        <p:nvGrpSpPr>
          <p:cNvPr name="Group 10" id="10"/>
          <p:cNvGrpSpPr/>
          <p:nvPr/>
        </p:nvGrpSpPr>
        <p:grpSpPr>
          <a:xfrm rot="0">
            <a:off x="14030325" y="8843962"/>
            <a:ext cx="271462" cy="271462"/>
            <a:chOff x="0" y="0"/>
            <a:chExt cx="361950" cy="361950"/>
          </a:xfrm>
        </p:grpSpPr>
        <p:sp>
          <p:nvSpPr>
            <p:cNvPr name="Freeform 11" id="11"/>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12" id="12"/>
          <p:cNvGrpSpPr>
            <a:grpSpLocks noChangeAspect="true"/>
          </p:cNvGrpSpPr>
          <p:nvPr/>
        </p:nvGrpSpPr>
        <p:grpSpPr>
          <a:xfrm rot="0">
            <a:off x="2500312" y="9701212"/>
            <a:ext cx="114300" cy="266700"/>
            <a:chOff x="0" y="0"/>
            <a:chExt cx="152400" cy="355600"/>
          </a:xfrm>
        </p:grpSpPr>
        <p:sp>
          <p:nvSpPr>
            <p:cNvPr name="Freeform 13" id="13"/>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4"/>
              <a:stretch>
                <a:fillRect l="-66666" t="0" r="-66666" b="0"/>
              </a:stretch>
            </a:blipFill>
          </p:spPr>
        </p:sp>
      </p:grpSp>
      <p:sp>
        <p:nvSpPr>
          <p:cNvPr name="TextBox 14" id="14"/>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15" id="15"/>
          <p:cNvSpPr txBox="true"/>
          <p:nvPr/>
        </p:nvSpPr>
        <p:spPr>
          <a:xfrm rot="0">
            <a:off x="1109662" y="440530"/>
            <a:ext cx="13192125" cy="939717"/>
          </a:xfrm>
          <a:prstGeom prst="rect">
            <a:avLst/>
          </a:prstGeom>
        </p:spPr>
        <p:txBody>
          <a:bodyPr anchor="t" rtlCol="false" tIns="0" lIns="0" bIns="0" rIns="0">
            <a:spAutoFit/>
          </a:bodyPr>
          <a:lstStyle/>
          <a:p>
            <a:pPr algn="l">
              <a:lnSpc>
                <a:spcPts val="7200"/>
              </a:lnSpc>
            </a:pPr>
            <a:r>
              <a:rPr lang="en-US" b="true" sz="6000" spc="22">
                <a:solidFill>
                  <a:srgbClr val="000000"/>
                </a:solidFill>
                <a:latin typeface="Trebuchet MS Bold"/>
                <a:ea typeface="Trebuchet MS Bold"/>
                <a:cs typeface="Trebuchet MS Bold"/>
                <a:sym typeface="Trebuchet MS Bold"/>
              </a:rPr>
              <a:t>POTFOLIO DESIGN AND LAYOUT</a:t>
            </a:r>
          </a:p>
        </p:txBody>
      </p:sp>
      <p:grpSp>
        <p:nvGrpSpPr>
          <p:cNvPr name="Group 16" id="16"/>
          <p:cNvGrpSpPr/>
          <p:nvPr/>
        </p:nvGrpSpPr>
        <p:grpSpPr>
          <a:xfrm rot="0">
            <a:off x="15087600" y="787712"/>
            <a:ext cx="685800" cy="685800"/>
            <a:chOff x="0" y="0"/>
            <a:chExt cx="914400" cy="914400"/>
          </a:xfrm>
        </p:grpSpPr>
        <p:sp>
          <p:nvSpPr>
            <p:cNvPr name="Freeform 17" id="17"/>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18" id="18"/>
          <p:cNvSpPr txBox="true"/>
          <p:nvPr/>
        </p:nvSpPr>
        <p:spPr>
          <a:xfrm rot="0">
            <a:off x="1201102" y="1855469"/>
            <a:ext cx="12434519" cy="5467589"/>
          </a:xfrm>
          <a:prstGeom prst="rect">
            <a:avLst/>
          </a:prstGeom>
        </p:spPr>
        <p:txBody>
          <a:bodyPr anchor="t" rtlCol="false" tIns="0" lIns="0" bIns="0" rIns="0">
            <a:spAutoFit/>
          </a:bodyPr>
          <a:lstStyle/>
          <a:p>
            <a:pPr algn="l">
              <a:lnSpc>
                <a:spcPts val="3240"/>
              </a:lnSpc>
            </a:pPr>
            <a:r>
              <a:rPr lang="en-US" sz="2700">
                <a:solidFill>
                  <a:srgbClr val="000000"/>
                </a:solidFill>
                <a:latin typeface="Arimo"/>
                <a:ea typeface="Arimo"/>
                <a:cs typeface="Arimo"/>
                <a:sym typeface="Arimo"/>
              </a:rPr>
              <a:t>The </a:t>
            </a:r>
            <a:r>
              <a:rPr lang="en-US" sz="2700" b="true">
                <a:solidFill>
                  <a:srgbClr val="000000"/>
                </a:solidFill>
                <a:latin typeface="Arimo Bold"/>
                <a:ea typeface="Arimo Bold"/>
                <a:cs typeface="Arimo Bold"/>
                <a:sym typeface="Arimo Bold"/>
              </a:rPr>
              <a:t>portfolio design and layout</a:t>
            </a:r>
            <a:r>
              <a:rPr lang="en-US" sz="2700">
                <a:solidFill>
                  <a:srgbClr val="000000"/>
                </a:solidFill>
                <a:latin typeface="Arimo"/>
                <a:ea typeface="Arimo"/>
                <a:cs typeface="Arimo"/>
                <a:sym typeface="Arimo"/>
              </a:rPr>
              <a:t> for the Off-Page SEO project is structured to present the work in a clear, professional, and well-organized format. A proper design ensures that each section of the report is easy to navigate and highlights the key outcomes of the project effectively.</a:t>
            </a:r>
          </a:p>
          <a:p>
            <a:pPr algn="l">
              <a:lnSpc>
                <a:spcPts val="3240"/>
              </a:lnSpc>
            </a:pPr>
            <a:r>
              <a:rPr lang="en-US" sz="2700" b="true">
                <a:solidFill>
                  <a:srgbClr val="000000"/>
                </a:solidFill>
                <a:latin typeface="Arimo Bold"/>
                <a:ea typeface="Arimo Bold"/>
                <a:cs typeface="Arimo Bold"/>
                <a:sym typeface="Arimo Bold"/>
              </a:rPr>
              <a:t>Key Elements of the Portfolio Design</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Cover Page</a:t>
            </a:r>
          </a:p>
          <a:p>
            <a:pPr algn="l" marL="1174432" indent="-391478" lvl="2">
              <a:lnSpc>
                <a:spcPts val="3240"/>
              </a:lnSpc>
              <a:buAutoNum type="arabicPeriod" startAt="1"/>
            </a:pPr>
            <a:r>
              <a:rPr lang="en-US" sz="2700">
                <a:solidFill>
                  <a:srgbClr val="000000"/>
                </a:solidFill>
                <a:latin typeface="Arimo"/>
                <a:ea typeface="Arimo"/>
                <a:cs typeface="Arimo"/>
                <a:sym typeface="Arimo"/>
              </a:rPr>
              <a:t>Title of the project (Off-Page SEO).</a:t>
            </a:r>
          </a:p>
          <a:p>
            <a:pPr algn="l" marL="1174432" indent="-391478" lvl="2">
              <a:lnSpc>
                <a:spcPts val="3240"/>
              </a:lnSpc>
              <a:buAutoNum type="arabicPeriod" startAt="1"/>
            </a:pPr>
            <a:r>
              <a:rPr lang="en-US" sz="2700">
                <a:solidFill>
                  <a:srgbClr val="000000"/>
                </a:solidFill>
                <a:latin typeface="Arimo"/>
                <a:ea typeface="Arimo"/>
                <a:cs typeface="Arimo"/>
                <a:sym typeface="Arimo"/>
              </a:rPr>
              <a:t>Student/Author name, course, and institution details.</a:t>
            </a:r>
          </a:p>
          <a:p>
            <a:pPr algn="l" marL="1174432" indent="-391478" lvl="2">
              <a:lnSpc>
                <a:spcPts val="3240"/>
              </a:lnSpc>
              <a:buAutoNum type="arabicPeriod" startAt="1"/>
            </a:pPr>
            <a:r>
              <a:rPr lang="en-US" sz="2700">
                <a:solidFill>
                  <a:srgbClr val="000000"/>
                </a:solidFill>
                <a:latin typeface="Arimo"/>
                <a:ea typeface="Arimo"/>
                <a:cs typeface="Arimo"/>
                <a:sym typeface="Arimo"/>
              </a:rPr>
              <a:t>Date of submission.</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Table of Contents</a:t>
            </a:r>
          </a:p>
          <a:p>
            <a:pPr algn="l" marL="1174432" indent="-391478" lvl="2">
              <a:lnSpc>
                <a:spcPts val="3240"/>
              </a:lnSpc>
              <a:buAutoNum type="arabicPeriod" startAt="1"/>
            </a:pPr>
            <a:r>
              <a:rPr lang="en-US" sz="2700">
                <a:solidFill>
                  <a:srgbClr val="000000"/>
                </a:solidFill>
                <a:latin typeface="Arimo"/>
                <a:ea typeface="Arimo"/>
                <a:cs typeface="Arimo"/>
                <a:sym typeface="Arimo"/>
              </a:rPr>
              <a:t>A structured index of all sections (Problem Statement, Project Overview, Objectives, Tools &amp; Techniques, End Users, Results, Conclusion).</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Introduction Section</a:t>
            </a:r>
          </a:p>
          <a:p>
            <a:pPr algn="l" marL="1174432" indent="-391478" lvl="2">
              <a:lnSpc>
                <a:spcPts val="3240"/>
              </a:lnSpc>
              <a:buAutoNum type="arabicPeriod" startAt="1"/>
            </a:pPr>
            <a:r>
              <a:rPr lang="en-US" sz="2700">
                <a:solidFill>
                  <a:srgbClr val="000000"/>
                </a:solidFill>
                <a:latin typeface="Arimo"/>
                <a:ea typeface="Arimo"/>
                <a:cs typeface="Arimo"/>
                <a:sym typeface="Arimo"/>
              </a:rPr>
              <a:t>Brief description of SEO and the importance of Off-Page optimization.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3238" cy="10284321"/>
            <a:chOff x="0" y="0"/>
            <a:chExt cx="24377650" cy="13712428"/>
          </a:xfrm>
        </p:grpSpPr>
        <p:sp>
          <p:nvSpPr>
            <p:cNvPr name="Freeform 3" id="3" descr="HD-PanelContent.png"/>
            <p:cNvSpPr/>
            <p:nvPr/>
          </p:nvSpPr>
          <p:spPr>
            <a:xfrm flipH="false" flipV="false" rot="0">
              <a:off x="0" y="0"/>
              <a:ext cx="24377650" cy="13712444"/>
            </a:xfrm>
            <a:custGeom>
              <a:avLst/>
              <a:gdLst/>
              <a:ahLst/>
              <a:cxnLst/>
              <a:rect r="r" b="b" t="t" l="l"/>
              <a:pathLst>
                <a:path h="13712444" w="24377650">
                  <a:moveTo>
                    <a:pt x="0" y="0"/>
                  </a:moveTo>
                  <a:lnTo>
                    <a:pt x="24377650" y="0"/>
                  </a:lnTo>
                  <a:lnTo>
                    <a:pt x="24377650" y="13712444"/>
                  </a:lnTo>
                  <a:lnTo>
                    <a:pt x="0" y="13712444"/>
                  </a:lnTo>
                  <a:lnTo>
                    <a:pt x="0" y="0"/>
                  </a:lnTo>
                  <a:close/>
                </a:path>
              </a:pathLst>
            </a:custGeom>
            <a:blipFill>
              <a:blip r:embed="rId2"/>
              <a:stretch>
                <a:fillRect l="0" t="0" r="0" b="0"/>
              </a:stretch>
            </a:blipFill>
          </p:spPr>
        </p:sp>
      </p:grpSp>
      <p:grpSp>
        <p:nvGrpSpPr>
          <p:cNvPr name="Group 4" id="4"/>
          <p:cNvGrpSpPr/>
          <p:nvPr/>
        </p:nvGrpSpPr>
        <p:grpSpPr>
          <a:xfrm rot="0">
            <a:off x="900112" y="902494"/>
            <a:ext cx="16483012" cy="8482012"/>
            <a:chOff x="0" y="0"/>
            <a:chExt cx="21977350" cy="11309350"/>
          </a:xfrm>
        </p:grpSpPr>
        <p:sp>
          <p:nvSpPr>
            <p:cNvPr name="Freeform 5" id="5"/>
            <p:cNvSpPr/>
            <p:nvPr/>
          </p:nvSpPr>
          <p:spPr>
            <a:xfrm flipH="false" flipV="false" rot="0">
              <a:off x="0" y="0"/>
              <a:ext cx="21977350" cy="11309350"/>
            </a:xfrm>
            <a:custGeom>
              <a:avLst/>
              <a:gdLst/>
              <a:ahLst/>
              <a:cxnLst/>
              <a:rect r="r" b="b" t="t" l="l"/>
              <a:pathLst>
                <a:path h="11309350" w="21977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name="Group 6" id="6"/>
          <p:cNvGrpSpPr>
            <a:grpSpLocks noChangeAspect="true"/>
          </p:cNvGrpSpPr>
          <p:nvPr/>
        </p:nvGrpSpPr>
        <p:grpSpPr>
          <a:xfrm rot="0">
            <a:off x="-23604" y="4730748"/>
            <a:ext cx="1165860" cy="909638"/>
            <a:chOff x="0" y="0"/>
            <a:chExt cx="1554480" cy="1212850"/>
          </a:xfrm>
        </p:grpSpPr>
        <p:sp>
          <p:nvSpPr>
            <p:cNvPr name="Freeform 7" id="7"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grpSp>
        <p:nvGrpSpPr>
          <p:cNvPr name="Group 8" id="8"/>
          <p:cNvGrpSpPr>
            <a:grpSpLocks noChangeAspect="true"/>
          </p:cNvGrpSpPr>
          <p:nvPr/>
        </p:nvGrpSpPr>
        <p:grpSpPr>
          <a:xfrm rot="0">
            <a:off x="17155479" y="4730748"/>
            <a:ext cx="1165860" cy="909638"/>
            <a:chOff x="0" y="0"/>
            <a:chExt cx="1554480" cy="1212850"/>
          </a:xfrm>
        </p:grpSpPr>
        <p:sp>
          <p:nvSpPr>
            <p:cNvPr name="Freeform 9" id="9" descr="HDRibbonContent-UniformTrim.png"/>
            <p:cNvSpPr/>
            <p:nvPr/>
          </p:nvSpPr>
          <p:spPr>
            <a:xfrm flipH="false" flipV="false" rot="0">
              <a:off x="0" y="0"/>
              <a:ext cx="1554480" cy="1212850"/>
            </a:xfrm>
            <a:custGeom>
              <a:avLst/>
              <a:gdLst/>
              <a:ahLst/>
              <a:cxnLst/>
              <a:rect r="r" b="b" t="t" l="l"/>
              <a:pathLst>
                <a:path h="1212850" w="1554480">
                  <a:moveTo>
                    <a:pt x="0" y="0"/>
                  </a:moveTo>
                  <a:lnTo>
                    <a:pt x="1554480" y="0"/>
                  </a:lnTo>
                  <a:lnTo>
                    <a:pt x="1554480" y="1212850"/>
                  </a:lnTo>
                  <a:lnTo>
                    <a:pt x="0" y="1212850"/>
                  </a:lnTo>
                  <a:lnTo>
                    <a:pt x="0" y="0"/>
                  </a:lnTo>
                  <a:close/>
                </a:path>
              </a:pathLst>
            </a:custGeom>
            <a:blipFill>
              <a:blip r:embed="rId3"/>
              <a:stretch>
                <a:fillRect l="0" t="0" r="-315" b="0"/>
              </a:stretch>
            </a:blipFill>
          </p:spPr>
        </p:sp>
      </p:grpSp>
      <p:sp>
        <p:nvSpPr>
          <p:cNvPr name="AutoShape 10" id="10"/>
          <p:cNvSpPr/>
          <p:nvPr/>
        </p:nvSpPr>
        <p:spPr>
          <a:xfrm rot="5791">
            <a:off x="2082337" y="3632199"/>
            <a:ext cx="14134780" cy="0"/>
          </a:xfrm>
          <a:prstGeom prst="line">
            <a:avLst/>
          </a:prstGeom>
          <a:ln cap="rnd" w="9525">
            <a:solidFill>
              <a:srgbClr val="83992A"/>
            </a:solidFill>
            <a:prstDash val="solid"/>
            <a:headEnd type="none" len="sm" w="sm"/>
            <a:tailEnd type="none" len="sm" w="sm"/>
          </a:ln>
        </p:spPr>
      </p:sp>
      <p:grpSp>
        <p:nvGrpSpPr>
          <p:cNvPr name="Group 11" id="11"/>
          <p:cNvGrpSpPr/>
          <p:nvPr/>
        </p:nvGrpSpPr>
        <p:grpSpPr>
          <a:xfrm rot="0">
            <a:off x="1943103" y="1473198"/>
            <a:ext cx="14401794" cy="1955801"/>
            <a:chOff x="0" y="0"/>
            <a:chExt cx="19202392" cy="2607734"/>
          </a:xfrm>
        </p:grpSpPr>
        <p:sp>
          <p:nvSpPr>
            <p:cNvPr name="Freeform 12" id="12"/>
            <p:cNvSpPr/>
            <p:nvPr/>
          </p:nvSpPr>
          <p:spPr>
            <a:xfrm flipH="false" flipV="false" rot="0">
              <a:off x="0" y="0"/>
              <a:ext cx="19202392" cy="2607734"/>
            </a:xfrm>
            <a:custGeom>
              <a:avLst/>
              <a:gdLst/>
              <a:ahLst/>
              <a:cxnLst/>
              <a:rect r="r" b="b" t="t" l="l"/>
              <a:pathLst>
                <a:path h="2607734" w="19202392">
                  <a:moveTo>
                    <a:pt x="0" y="0"/>
                  </a:moveTo>
                  <a:lnTo>
                    <a:pt x="19202392" y="0"/>
                  </a:lnTo>
                  <a:lnTo>
                    <a:pt x="19202392" y="2607734"/>
                  </a:lnTo>
                  <a:lnTo>
                    <a:pt x="0" y="2607734"/>
                  </a:lnTo>
                  <a:close/>
                </a:path>
              </a:pathLst>
            </a:custGeom>
            <a:solidFill>
              <a:srgbClr val="000000">
                <a:alpha val="0"/>
              </a:srgbClr>
            </a:solidFill>
          </p:spPr>
        </p:sp>
        <p:sp>
          <p:nvSpPr>
            <p:cNvPr name="TextBox 13" id="13"/>
            <p:cNvSpPr txBox="true"/>
            <p:nvPr/>
          </p:nvSpPr>
          <p:spPr>
            <a:xfrm>
              <a:off x="0" y="-19050"/>
              <a:ext cx="19202392" cy="2626784"/>
            </a:xfrm>
            <a:prstGeom prst="rect">
              <a:avLst/>
            </a:prstGeom>
          </p:spPr>
          <p:txBody>
            <a:bodyPr anchor="ctr" rtlCol="false" tIns="0" lIns="0" bIns="0" rIns="0"/>
            <a:lstStyle/>
            <a:p>
              <a:pPr algn="ctr">
                <a:lnSpc>
                  <a:spcPts val="7920"/>
                </a:lnSpc>
              </a:pPr>
              <a:r>
                <a:rPr lang="en-US" sz="6600">
                  <a:solidFill>
                    <a:srgbClr val="262626"/>
                  </a:solidFill>
                  <a:latin typeface="Garamond"/>
                  <a:ea typeface="Garamond"/>
                  <a:cs typeface="Garamond"/>
                  <a:sym typeface="Garamond"/>
                </a:rPr>
                <a:t>FEATURES AND FUNCTIONALITY</a:t>
              </a:r>
            </a:p>
          </p:txBody>
        </p:sp>
      </p:grpSp>
      <p:sp>
        <p:nvSpPr>
          <p:cNvPr name="TextBox 14" id="14"/>
          <p:cNvSpPr txBox="true"/>
          <p:nvPr/>
        </p:nvSpPr>
        <p:spPr>
          <a:xfrm rot="0">
            <a:off x="1463040" y="2217420"/>
            <a:ext cx="12172581" cy="2955548"/>
          </a:xfrm>
          <a:prstGeom prst="rect">
            <a:avLst/>
          </a:prstGeom>
        </p:spPr>
        <p:txBody>
          <a:bodyPr anchor="t" rtlCol="false" tIns="0" lIns="0" bIns="0" rIns="0">
            <a:spAutoFit/>
          </a:bodyPr>
          <a:lstStyle/>
          <a:p>
            <a:pPr algn="l">
              <a:lnSpc>
                <a:spcPts val="3240"/>
              </a:lnSpc>
            </a:pPr>
            <a:r>
              <a:rPr lang="en-US" b="true" sz="2700" i="true">
                <a:solidFill>
                  <a:srgbClr val="000000"/>
                </a:solidFill>
                <a:latin typeface="Garamond Bold Italics"/>
                <a:ea typeface="Garamond Bold Italics"/>
                <a:cs typeface="Garamond Bold Italics"/>
                <a:sym typeface="Garamond Bold Italics"/>
              </a:rPr>
              <a:t>Features :</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Backlink Generation</a:t>
            </a:r>
            <a:r>
              <a:rPr lang="en-US" sz="2700">
                <a:solidFill>
                  <a:srgbClr val="000000"/>
                </a:solidFill>
                <a:latin typeface="Arimo"/>
                <a:ea typeface="Arimo"/>
                <a:cs typeface="Arimo"/>
                <a:sym typeface="Arimo"/>
              </a:rPr>
              <a:t> – Acquiring high-quality links from trusted websites.</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Content Promotion</a:t>
            </a:r>
            <a:r>
              <a:rPr lang="en-US" sz="2700">
                <a:solidFill>
                  <a:srgbClr val="000000"/>
                </a:solidFill>
                <a:latin typeface="Arimo"/>
                <a:ea typeface="Arimo"/>
                <a:cs typeface="Arimo"/>
                <a:sym typeface="Arimo"/>
              </a:rPr>
              <a:t> – Sharing blogs, articles, and infographics on external platforms.</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Brand Awareness</a:t>
            </a:r>
            <a:r>
              <a:rPr lang="en-US" sz="2700">
                <a:solidFill>
                  <a:srgbClr val="000000"/>
                </a:solidFill>
                <a:latin typeface="Arimo"/>
                <a:ea typeface="Arimo"/>
                <a:cs typeface="Arimo"/>
                <a:sym typeface="Arimo"/>
              </a:rPr>
              <a:t> – Expanding reach through social media engagement and influencer collaboration.</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Community Engagement</a:t>
            </a:r>
            <a:r>
              <a:rPr lang="en-US" sz="2700">
                <a:solidFill>
                  <a:srgbClr val="000000"/>
                </a:solidFill>
                <a:latin typeface="Arimo"/>
                <a:ea typeface="Arimo"/>
                <a:cs typeface="Arimo"/>
                <a:sym typeface="Arimo"/>
              </a:rPr>
              <a:t> – Active participation in forums, Q&amp;A platforms, and discussions.</a:t>
            </a:r>
          </a:p>
          <a:p>
            <a:pPr algn="l" marL="488632" indent="-244316" lvl="1">
              <a:lnSpc>
                <a:spcPts val="3240"/>
              </a:lnSpc>
              <a:buAutoNum type="arabicPeriod" startAt="1"/>
            </a:pPr>
            <a:r>
              <a:rPr lang="en-US" b="true" sz="2700">
                <a:solidFill>
                  <a:srgbClr val="000000"/>
                </a:solidFill>
                <a:latin typeface="Arimo Bold"/>
                <a:ea typeface="Arimo Bold"/>
                <a:cs typeface="Arimo Bold"/>
                <a:sym typeface="Arimo Bold"/>
              </a:rPr>
              <a:t>Authority Building</a:t>
            </a:r>
            <a:r>
              <a:rPr lang="en-US" sz="2700">
                <a:solidFill>
                  <a:srgbClr val="000000"/>
                </a:solidFill>
                <a:latin typeface="Arimo"/>
                <a:ea typeface="Arimo"/>
                <a:cs typeface="Arimo"/>
                <a:sym typeface="Arimo"/>
              </a:rPr>
              <a:t> – Improving Domain Authority (DA) and Page Authority (PA) through credible mentions.</a:t>
            </a:r>
          </a:p>
        </p:txBody>
      </p:sp>
      <p:sp>
        <p:nvSpPr>
          <p:cNvPr name="TextBox 15" id="15"/>
          <p:cNvSpPr txBox="true"/>
          <p:nvPr/>
        </p:nvSpPr>
        <p:spPr>
          <a:xfrm rot="0">
            <a:off x="1224438" y="5532120"/>
            <a:ext cx="11600022" cy="4617542"/>
          </a:xfrm>
          <a:prstGeom prst="rect">
            <a:avLst/>
          </a:prstGeom>
        </p:spPr>
        <p:txBody>
          <a:bodyPr anchor="t" rtlCol="false" tIns="0" lIns="0" bIns="0" rIns="0">
            <a:spAutoFit/>
          </a:bodyPr>
          <a:lstStyle/>
          <a:p>
            <a:pPr algn="l">
              <a:lnSpc>
                <a:spcPts val="3240"/>
              </a:lnSpc>
            </a:pPr>
            <a:r>
              <a:rPr lang="en-US" sz="2700" b="true">
                <a:solidFill>
                  <a:srgbClr val="000000"/>
                </a:solidFill>
                <a:latin typeface="Garamond Bold"/>
                <a:ea typeface="Garamond Bold"/>
                <a:cs typeface="Garamond Bold"/>
                <a:sym typeface="Garamond Bold"/>
              </a:rPr>
              <a:t>Functionality :</a:t>
            </a:r>
          </a:p>
          <a:p>
            <a:pPr algn="l" marL="488632" indent="-244316" lvl="1">
              <a:lnSpc>
                <a:spcPts val="3240"/>
              </a:lnSpc>
              <a:buAutoNum type="arabicPeriod" startAt="1"/>
            </a:pPr>
            <a:r>
              <a:rPr lang="en-US" b="true" sz="2700">
                <a:solidFill>
                  <a:srgbClr val="000000"/>
                </a:solidFill>
                <a:latin typeface="Garamond Bold"/>
                <a:ea typeface="Garamond Bold"/>
                <a:cs typeface="Garamond Bold"/>
                <a:sym typeface="Garamond Bold"/>
              </a:rPr>
              <a:t>Improves Search Engine Rankings</a:t>
            </a:r>
          </a:p>
          <a:p>
            <a:pPr algn="l" marL="1174432" indent="-391478" lvl="2">
              <a:lnSpc>
                <a:spcPts val="3240"/>
              </a:lnSpc>
              <a:buAutoNum type="arabicPeriod" startAt="1"/>
            </a:pPr>
            <a:r>
              <a:rPr lang="en-US" sz="2700">
                <a:solidFill>
                  <a:srgbClr val="000000"/>
                </a:solidFill>
                <a:latin typeface="Garamond"/>
                <a:ea typeface="Garamond"/>
                <a:cs typeface="Garamond"/>
                <a:sym typeface="Garamond"/>
              </a:rPr>
              <a:t>High-quality backlinks act as votes of confidence, signaling authority to search engines.</a:t>
            </a:r>
          </a:p>
          <a:p>
            <a:pPr algn="l" marL="488632" indent="-244316" lvl="1">
              <a:lnSpc>
                <a:spcPts val="3240"/>
              </a:lnSpc>
              <a:buAutoNum type="arabicPeriod" startAt="1"/>
            </a:pPr>
            <a:r>
              <a:rPr lang="en-US" b="true" sz="2700">
                <a:solidFill>
                  <a:srgbClr val="000000"/>
                </a:solidFill>
                <a:latin typeface="Garamond Bold"/>
                <a:ea typeface="Garamond Bold"/>
                <a:cs typeface="Garamond Bold"/>
                <a:sym typeface="Garamond Bold"/>
              </a:rPr>
              <a:t>Drives Referral Traffic</a:t>
            </a:r>
          </a:p>
          <a:p>
            <a:pPr algn="l" marL="1174432" indent="-391478" lvl="2">
              <a:lnSpc>
                <a:spcPts val="3240"/>
              </a:lnSpc>
              <a:buAutoNum type="arabicPeriod" startAt="1"/>
            </a:pPr>
            <a:r>
              <a:rPr lang="en-US" sz="2700">
                <a:solidFill>
                  <a:srgbClr val="000000"/>
                </a:solidFill>
                <a:latin typeface="Garamond"/>
                <a:ea typeface="Garamond"/>
                <a:cs typeface="Garamond"/>
                <a:sym typeface="Garamond"/>
              </a:rPr>
              <a:t>Links and mentions from external sites bring targeted visitors directly to the website.</a:t>
            </a:r>
          </a:p>
          <a:p>
            <a:pPr algn="l" marL="1174432" indent="-391478" lvl="2">
              <a:lnSpc>
                <a:spcPts val="3240"/>
              </a:lnSpc>
            </a:pPr>
            <a:r>
              <a:rPr lang="en-US" b="true" sz="2700">
                <a:solidFill>
                  <a:srgbClr val="000000"/>
                </a:solidFill>
                <a:latin typeface="Garamond Bold"/>
                <a:ea typeface="Garamond Bold"/>
                <a:cs typeface="Garamond Bold"/>
                <a:sym typeface="Garamond Bold"/>
              </a:rPr>
              <a:t>3.Increases Domain Authority</a:t>
            </a:r>
          </a:p>
          <a:p>
            <a:pPr algn="l" marL="1174432" indent="-391478" lvl="2">
              <a:lnSpc>
                <a:spcPts val="3240"/>
              </a:lnSpc>
            </a:pPr>
            <a:r>
              <a:rPr lang="en-US" sz="2700">
                <a:solidFill>
                  <a:srgbClr val="000000"/>
                </a:solidFill>
                <a:latin typeface="Garamond"/>
                <a:ea typeface="Garamond"/>
                <a:cs typeface="Garamond"/>
                <a:sym typeface="Garamond"/>
              </a:rPr>
              <a:t>Consistent off-page strategies improve the trustworthiness and ranking potential of a website.</a:t>
            </a:r>
          </a:p>
          <a:p>
            <a:pPr algn="l" marL="1174432" indent="-391478" lvl="2">
              <a:lnSpc>
                <a:spcPts val="324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DAGx5gsisvc</dc:identifier>
  <dcterms:modified xsi:type="dcterms:W3CDTF">2011-08-01T06:04:30Z</dcterms:modified>
  <cp:revision>1</cp:revision>
  <dc:title>ppt giri.pptx</dc:title>
</cp:coreProperties>
</file>