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al" panose="020B0604020202020204" pitchFamily="34" charset="0"/>
      <p:regular r:id="rId15"/>
    </p:embeddedFont>
    <p:embeddedFont>
      <p:font typeface="Arimo" panose="020B0604020202020204" pitchFamily="34" charset="0"/>
      <p:regular r:id="rId16"/>
    </p:embeddedFont>
    <p:embeddedFont>
      <p:font typeface="Arimo Bold" panose="020B0704020202020204" pitchFamily="34" charset="0"/>
      <p:regular r:id="rId17"/>
    </p:embeddedFont>
    <p:embeddedFont>
      <p:font typeface="Centaur" panose="02030504050205020304" pitchFamily="18" charset="0"/>
      <p:regular r:id="rId18"/>
    </p:embeddedFont>
    <p:embeddedFont>
      <p:font typeface="Garamond" panose="02020404030301010803" pitchFamily="18" charset="0"/>
      <p:regular r:id="rId19"/>
    </p:embeddedFont>
    <p:embeddedFont>
      <p:font typeface="Garamond Bold" panose="02020804030307010803" pitchFamily="18" charset="0"/>
      <p:regular r:id="rId20"/>
    </p:embeddedFont>
    <p:embeddedFont>
      <p:font typeface="Garamond Bold Italics" panose="02020804030301090803" pitchFamily="18" charset="0"/>
      <p:regular r:id="rId21"/>
    </p:embeddedFont>
    <p:embeddedFont>
      <p:font typeface="ITC Bauhaus Bold" pitchFamily="82" charset="0"/>
      <p:regular r:id="rId22"/>
    </p:embeddedFont>
    <p:embeddedFont>
      <p:font typeface="Times New Roman" panose="02020603050405020304" pitchFamily="18" charset="0"/>
      <p:regular r:id="rId23"/>
    </p:embeddedFont>
    <p:embeddedFont>
      <p:font typeface="Times New Roman Bold" panose="02030802070405020303" pitchFamily="18" charset="0"/>
      <p:regular r:id="rId24"/>
    </p:embeddedFont>
    <p:embeddedFont>
      <p:font typeface="Trebuchet MS" panose="020B0603020202020204" pitchFamily="34" charset="0"/>
      <p:regular r:id="rId25"/>
    </p:embeddedFont>
    <p:embeddedFont>
      <p:font typeface="Trebuchet MS Bold" panose="020B0703020202020204"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7.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19.png" /><Relationship Id="rId4" Type="http://schemas.openxmlformats.org/officeDocument/2006/relationships/image" Target="../media/image18.jpeg"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7.xml" /><Relationship Id="rId5" Type="http://schemas.openxmlformats.org/officeDocument/2006/relationships/image" Target="../media/image8.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8" Type="http://schemas.openxmlformats.org/officeDocument/2006/relationships/image" Target="../media/image12.jpeg" /><Relationship Id="rId3" Type="http://schemas.openxmlformats.org/officeDocument/2006/relationships/image" Target="../media/image7.svg" /><Relationship Id="rId7" Type="http://schemas.openxmlformats.org/officeDocument/2006/relationships/image" Target="../media/image8.png" /><Relationship Id="rId2" Type="http://schemas.openxmlformats.org/officeDocument/2006/relationships/image" Target="../media/image6.png" /><Relationship Id="rId1" Type="http://schemas.openxmlformats.org/officeDocument/2006/relationships/slideLayout" Target="../slideLayouts/slideLayout7.xml" /><Relationship Id="rId6" Type="http://schemas.openxmlformats.org/officeDocument/2006/relationships/image" Target="../media/image11.png" /><Relationship Id="rId5" Type="http://schemas.openxmlformats.org/officeDocument/2006/relationships/image" Target="../media/image10.svg" /><Relationship Id="rId4" Type="http://schemas.openxmlformats.org/officeDocument/2006/relationships/image" Target="../media/image9.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3.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4.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5.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6.jpe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3"/>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4"/>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4"/>
              <a:stretch>
                <a:fillRect l="-157" r="-157"/>
              </a:stretch>
            </a:blipFill>
          </p:spPr>
        </p:sp>
      </p:grpSp>
      <p:sp>
        <p:nvSpPr>
          <p:cNvPr id="10" name="Freeform 10"/>
          <p:cNvSpPr/>
          <p:nvPr/>
        </p:nvSpPr>
        <p:spPr>
          <a:xfrm>
            <a:off x="1314448" y="1485900"/>
            <a:ext cx="2614612" cy="2000250"/>
          </a:xfrm>
          <a:custGeom>
            <a:avLst/>
            <a:gdLst/>
            <a:ahLst/>
            <a:cxnLst/>
            <a:rect l="l" t="t" r="r" b="b"/>
            <a:pathLst>
              <a:path w="2614612" h="2000250">
                <a:moveTo>
                  <a:pt x="0" y="0"/>
                </a:moveTo>
                <a:lnTo>
                  <a:pt x="2614612" y="0"/>
                </a:lnTo>
                <a:lnTo>
                  <a:pt x="2614612" y="2000250"/>
                </a:lnTo>
                <a:lnTo>
                  <a:pt x="0" y="2000250"/>
                </a:lnTo>
                <a:lnTo>
                  <a:pt x="0" y="0"/>
                </a:lnTo>
                <a:close/>
              </a:path>
            </a:pathLst>
          </a:custGeom>
          <a:blipFill>
            <a:blip r:embed="rId5">
              <a:extLst>
                <a:ext uri="{96DAC541-7B7A-43D3-8B79-37D633B846F1}">
                  <asvg:svgBlip xmlns:asvg="http://schemas.microsoft.com/office/drawing/2016/SVG/main" r:embed="rId6"/>
                </a:ext>
              </a:extLst>
            </a:blip>
            <a:stretch>
              <a:fillRect l="-91" r="-91"/>
            </a:stretch>
          </a:blipFill>
        </p:spPr>
      </p:sp>
      <p:grpSp>
        <p:nvGrpSpPr>
          <p:cNvPr id="11" name="Group 11"/>
          <p:cNvGrpSpPr/>
          <p:nvPr/>
        </p:nvGrpSpPr>
        <p:grpSpPr>
          <a:xfrm>
            <a:off x="5629275" y="1785938"/>
            <a:ext cx="2500313" cy="2157413"/>
            <a:chOff x="0" y="0"/>
            <a:chExt cx="3333750" cy="2876550"/>
          </a:xfrm>
        </p:grpSpPr>
        <p:sp>
          <p:nvSpPr>
            <p:cNvPr id="12" name="Freeform 12"/>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13" name="Group 13"/>
          <p:cNvGrpSpPr/>
          <p:nvPr/>
        </p:nvGrpSpPr>
        <p:grpSpPr>
          <a:xfrm>
            <a:off x="5700712" y="7843838"/>
            <a:ext cx="1085850" cy="928687"/>
            <a:chOff x="0" y="0"/>
            <a:chExt cx="1447800" cy="1238250"/>
          </a:xfrm>
        </p:grpSpPr>
        <p:sp>
          <p:nvSpPr>
            <p:cNvPr id="14" name="Freeform 14"/>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grpSp>
        <p:nvGrpSpPr>
          <p:cNvPr id="15" name="Group 15"/>
          <p:cNvGrpSpPr/>
          <p:nvPr/>
        </p:nvGrpSpPr>
        <p:grpSpPr>
          <a:xfrm>
            <a:off x="2285999" y="-256252"/>
            <a:ext cx="11444288" cy="4096408"/>
            <a:chOff x="0" y="0"/>
            <a:chExt cx="15259051" cy="5461877"/>
          </a:xfrm>
        </p:grpSpPr>
        <p:sp>
          <p:nvSpPr>
            <p:cNvPr id="16" name="Freeform 16"/>
            <p:cNvSpPr/>
            <p:nvPr/>
          </p:nvSpPr>
          <p:spPr>
            <a:xfrm>
              <a:off x="0" y="0"/>
              <a:ext cx="15259050" cy="5461877"/>
            </a:xfrm>
            <a:custGeom>
              <a:avLst/>
              <a:gdLst/>
              <a:ahLst/>
              <a:cxnLst/>
              <a:rect l="l" t="t" r="r" b="b"/>
              <a:pathLst>
                <a:path w="15259050" h="5461877">
                  <a:moveTo>
                    <a:pt x="0" y="0"/>
                  </a:moveTo>
                  <a:lnTo>
                    <a:pt x="15259050" y="0"/>
                  </a:lnTo>
                  <a:lnTo>
                    <a:pt x="15259050" y="5461877"/>
                  </a:lnTo>
                  <a:lnTo>
                    <a:pt x="0" y="5461877"/>
                  </a:lnTo>
                  <a:close/>
                </a:path>
              </a:pathLst>
            </a:custGeom>
            <a:solidFill>
              <a:srgbClr val="000000">
                <a:alpha val="0"/>
              </a:srgbClr>
            </a:solidFill>
          </p:spPr>
        </p:sp>
        <p:sp>
          <p:nvSpPr>
            <p:cNvPr id="17" name="TextBox 17"/>
            <p:cNvSpPr txBox="1"/>
            <p:nvPr/>
          </p:nvSpPr>
          <p:spPr>
            <a:xfrm>
              <a:off x="0" y="-190500"/>
              <a:ext cx="15259051" cy="5652377"/>
            </a:xfrm>
            <a:prstGeom prst="rect">
              <a:avLst/>
            </a:prstGeom>
          </p:spPr>
          <p:txBody>
            <a:bodyPr lIns="0" tIns="0" rIns="0" bIns="0" rtlCol="0" anchor="ctr"/>
            <a:lstStyle/>
            <a:p>
              <a:pPr algn="ctr">
                <a:lnSpc>
                  <a:spcPts val="11880"/>
                </a:lnSpc>
              </a:pPr>
              <a:r>
                <a:rPr lang="en-US" sz="9900" b="1">
                  <a:solidFill>
                    <a:srgbClr val="0F0F0F"/>
                  </a:solidFill>
                  <a:latin typeface="Times New Roman Bold"/>
                  <a:ea typeface="Times New Roman Bold"/>
                  <a:cs typeface="Times New Roman Bold"/>
                  <a:sym typeface="Times New Roman Bold"/>
                </a:rPr>
                <a:t>Digital Portfolio </a:t>
              </a:r>
            </a:p>
            <a:p>
              <a:pPr algn="ctr">
                <a:lnSpc>
                  <a:spcPts val="11880"/>
                </a:lnSpc>
              </a:pPr>
              <a:endParaRPr lang="en-US" sz="9900" b="1">
                <a:solidFill>
                  <a:srgbClr val="0F0F0F"/>
                </a:solidFill>
                <a:latin typeface="Times New Roman Bold"/>
                <a:ea typeface="Times New Roman Bold"/>
                <a:cs typeface="Times New Roman Bold"/>
                <a:sym typeface="Times New Roman Bold"/>
              </a:endParaRPr>
            </a:p>
          </p:txBody>
        </p:sp>
      </p:grpSp>
      <p:grpSp>
        <p:nvGrpSpPr>
          <p:cNvPr id="18" name="Group 18"/>
          <p:cNvGrpSpPr/>
          <p:nvPr/>
        </p:nvGrpSpPr>
        <p:grpSpPr>
          <a:xfrm>
            <a:off x="15530852" y="8939212"/>
            <a:ext cx="814045" cy="433388"/>
            <a:chOff x="0" y="0"/>
            <a:chExt cx="1085393" cy="577850"/>
          </a:xfrm>
        </p:grpSpPr>
        <p:sp>
          <p:nvSpPr>
            <p:cNvPr id="19" name="Freeform 19"/>
            <p:cNvSpPr/>
            <p:nvPr/>
          </p:nvSpPr>
          <p:spPr>
            <a:xfrm>
              <a:off x="0" y="0"/>
              <a:ext cx="1085393" cy="577850"/>
            </a:xfrm>
            <a:custGeom>
              <a:avLst/>
              <a:gdLst/>
              <a:ahLst/>
              <a:cxnLst/>
              <a:rect l="l" t="t" r="r" b="b"/>
              <a:pathLst>
                <a:path w="1085393" h="577850">
                  <a:moveTo>
                    <a:pt x="0" y="0"/>
                  </a:moveTo>
                  <a:lnTo>
                    <a:pt x="1085393" y="0"/>
                  </a:lnTo>
                  <a:lnTo>
                    <a:pt x="1085393" y="577850"/>
                  </a:lnTo>
                  <a:lnTo>
                    <a:pt x="0" y="577850"/>
                  </a:lnTo>
                  <a:close/>
                </a:path>
              </a:pathLst>
            </a:custGeom>
            <a:solidFill>
              <a:srgbClr val="000000">
                <a:alpha val="0"/>
              </a:srgbClr>
            </a:solidFill>
          </p:spPr>
        </p:sp>
        <p:sp>
          <p:nvSpPr>
            <p:cNvPr id="20" name="TextBox 20"/>
            <p:cNvSpPr txBox="1"/>
            <p:nvPr/>
          </p:nvSpPr>
          <p:spPr>
            <a:xfrm>
              <a:off x="0" y="-9525"/>
              <a:ext cx="1085393" cy="587375"/>
            </a:xfrm>
            <a:prstGeom prst="rect">
              <a:avLst/>
            </a:prstGeom>
          </p:spPr>
          <p:txBody>
            <a:bodyPr lIns="0" tIns="0" rIns="0" bIns="0" rtlCol="0" anchor="ctr"/>
            <a:lstStyle/>
            <a:p>
              <a:pPr algn="r">
                <a:lnSpc>
                  <a:spcPts val="1980"/>
                </a:lnSpc>
              </a:pPr>
              <a:r>
                <a:rPr lang="en-US" sz="1650" spc="15">
                  <a:solidFill>
                    <a:srgbClr val="2D936B"/>
                  </a:solidFill>
                  <a:latin typeface="Trebuchet MS"/>
                  <a:ea typeface="Trebuchet MS"/>
                  <a:cs typeface="Trebuchet MS"/>
                  <a:sym typeface="Trebuchet MS"/>
                </a:rPr>
                <a:t>1</a:t>
              </a:r>
            </a:p>
          </p:txBody>
        </p:sp>
      </p:grpSp>
      <p:grpSp>
        <p:nvGrpSpPr>
          <p:cNvPr id="21" name="Group 21"/>
          <p:cNvGrpSpPr/>
          <p:nvPr/>
        </p:nvGrpSpPr>
        <p:grpSpPr>
          <a:xfrm>
            <a:off x="1014412" y="9701212"/>
            <a:ext cx="3214687" cy="300037"/>
            <a:chOff x="0" y="0"/>
            <a:chExt cx="4286250" cy="400050"/>
          </a:xfrm>
        </p:grpSpPr>
        <p:sp>
          <p:nvSpPr>
            <p:cNvPr id="22" name="Freeform 2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7"/>
              <a:stretch>
                <a:fillRect l="-66666" r="-66666"/>
              </a:stretch>
            </a:blipFill>
          </p:spPr>
        </p:sp>
      </p:grpSp>
      <p:sp>
        <p:nvSpPr>
          <p:cNvPr id="23" name="TextBox 23"/>
          <p:cNvSpPr txBox="1"/>
          <p:nvPr/>
        </p:nvSpPr>
        <p:spPr>
          <a:xfrm>
            <a:off x="3923253" y="4788345"/>
            <a:ext cx="12733020" cy="4770537"/>
          </a:xfrm>
          <a:prstGeom prst="rect">
            <a:avLst/>
          </a:prstGeom>
        </p:spPr>
        <p:txBody>
          <a:bodyPr lIns="0" tIns="0" rIns="0" bIns="0" rtlCol="0" anchor="t">
            <a:spAutoFit/>
          </a:bodyPr>
          <a:lstStyle/>
          <a:p>
            <a:pPr algn="l">
              <a:lnSpc>
                <a:spcPts val="4320"/>
              </a:lnSpc>
            </a:pPr>
            <a:r>
              <a:rPr lang="en-US" sz="3600" dirty="0">
                <a:solidFill>
                  <a:srgbClr val="000000"/>
                </a:solidFill>
                <a:latin typeface="Arial"/>
                <a:ea typeface="Arial"/>
                <a:cs typeface="Arial"/>
                <a:sym typeface="Arial"/>
              </a:rPr>
              <a:t>STUDENT NAME: </a:t>
            </a:r>
            <a:r>
              <a:rPr lang="en-US" sz="3600" dirty="0" err="1">
                <a:solidFill>
                  <a:srgbClr val="000000"/>
                </a:solidFill>
                <a:latin typeface="Arial"/>
                <a:ea typeface="Arial"/>
                <a:cs typeface="Arial"/>
                <a:sym typeface="Arial"/>
              </a:rPr>
              <a:t>Govarthana</a:t>
            </a:r>
            <a:r>
              <a:rPr lang="en-US" sz="3600" dirty="0">
                <a:solidFill>
                  <a:srgbClr val="000000"/>
                </a:solidFill>
                <a:latin typeface="Arial"/>
                <a:ea typeface="Arial"/>
                <a:cs typeface="Arial"/>
                <a:sym typeface="Arial"/>
              </a:rPr>
              <a:t> </a:t>
            </a:r>
            <a:r>
              <a:rPr lang="en-US" sz="3600" dirty="0" err="1">
                <a:solidFill>
                  <a:srgbClr val="000000"/>
                </a:solidFill>
                <a:latin typeface="Arial"/>
                <a:ea typeface="Arial"/>
                <a:cs typeface="Arial"/>
                <a:sym typeface="Arial"/>
              </a:rPr>
              <a:t>Giri</a:t>
            </a:r>
            <a:r>
              <a:rPr lang="en-US" sz="3600" dirty="0">
                <a:solidFill>
                  <a:srgbClr val="000000"/>
                </a:solidFill>
                <a:latin typeface="Arial"/>
                <a:ea typeface="Arial"/>
                <a:cs typeface="Arial"/>
                <a:sym typeface="Arial"/>
              </a:rPr>
              <a:t> Raja S</a:t>
            </a:r>
          </a:p>
          <a:p>
            <a:pPr algn="l">
              <a:lnSpc>
                <a:spcPts val="4320"/>
              </a:lnSpc>
            </a:pPr>
            <a:r>
              <a:rPr lang="en-US" sz="3600" dirty="0">
                <a:solidFill>
                  <a:srgbClr val="000000"/>
                </a:solidFill>
                <a:latin typeface="Arial"/>
                <a:ea typeface="Arial"/>
                <a:cs typeface="Arial"/>
                <a:sym typeface="Arial"/>
              </a:rPr>
              <a:t>REGISTER NO AND NMID:212400936 B842A3E2CD97F5194B443E2EAD8BBAE6</a:t>
            </a:r>
          </a:p>
          <a:p>
            <a:pPr algn="l">
              <a:lnSpc>
                <a:spcPts val="5040"/>
              </a:lnSpc>
            </a:pPr>
            <a:r>
              <a:rPr lang="en-US" sz="4200" dirty="0">
                <a:solidFill>
                  <a:srgbClr val="000000"/>
                </a:solidFill>
                <a:latin typeface="Arial"/>
                <a:ea typeface="Arial"/>
                <a:cs typeface="Arial"/>
                <a:sym typeface="Arial"/>
              </a:rPr>
              <a:t>DEPARTMENT: Bachelor of Computer Applications</a:t>
            </a:r>
          </a:p>
          <a:p>
            <a:pPr algn="l">
              <a:lnSpc>
                <a:spcPts val="5040"/>
              </a:lnSpc>
            </a:pPr>
            <a:r>
              <a:rPr lang="en-US" sz="4200" dirty="0">
                <a:solidFill>
                  <a:srgbClr val="000000"/>
                </a:solidFill>
                <a:latin typeface="Arial"/>
                <a:ea typeface="Arial"/>
                <a:cs typeface="Arial"/>
                <a:sym typeface="Arial"/>
              </a:rPr>
              <a:t>COLLEGE: COLLEGE/ UNIVERSITY : Prince Shri </a:t>
            </a:r>
            <a:r>
              <a:rPr lang="en-US" sz="4200" dirty="0" err="1">
                <a:solidFill>
                  <a:srgbClr val="000000"/>
                </a:solidFill>
                <a:latin typeface="Arial"/>
                <a:ea typeface="Arial"/>
                <a:cs typeface="Arial"/>
                <a:sym typeface="Arial"/>
              </a:rPr>
              <a:t>Venkateshwara</a:t>
            </a:r>
            <a:r>
              <a:rPr lang="en-US" sz="4200" dirty="0">
                <a:solidFill>
                  <a:srgbClr val="000000"/>
                </a:solidFill>
                <a:latin typeface="Arial"/>
                <a:ea typeface="Arial"/>
                <a:cs typeface="Arial"/>
                <a:sym typeface="Arial"/>
              </a:rPr>
              <a:t> Arts and Science </a:t>
            </a:r>
            <a:r>
              <a:rPr lang="en-GB" sz="4200" dirty="0">
                <a:solidFill>
                  <a:srgbClr val="000000"/>
                </a:solidFill>
                <a:latin typeface="Arial"/>
                <a:ea typeface="Arial"/>
                <a:cs typeface="Arial"/>
                <a:sym typeface="Arial"/>
              </a:rPr>
              <a:t>College/Madras University </a:t>
            </a:r>
            <a:endParaRPr lang="en-US" sz="4200" dirty="0">
              <a:solidFill>
                <a:srgbClr val="000000"/>
              </a:solidFill>
              <a:latin typeface="Arial"/>
              <a:ea typeface="Arial"/>
              <a:cs typeface="Arial"/>
              <a:sym typeface="Arial"/>
            </a:endParaRPr>
          </a:p>
          <a:p>
            <a:pPr algn="l">
              <a:lnSpc>
                <a:spcPts val="4320"/>
              </a:lnSpc>
            </a:pPr>
            <a:r>
              <a:rPr lang="en-US" sz="3600" dirty="0">
                <a:solidFill>
                  <a:srgbClr val="000000"/>
                </a:solidFill>
                <a:latin typeface="Garamond"/>
                <a:ea typeface="Garamond"/>
                <a:cs typeface="Garamond"/>
                <a:sym typeface="Garamon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13" name="Group 13"/>
          <p:cNvGrpSpPr/>
          <p:nvPr/>
        </p:nvGrpSpPr>
        <p:grpSpPr>
          <a:xfrm>
            <a:off x="16572927" y="8979693"/>
            <a:ext cx="685800" cy="685800"/>
            <a:chOff x="0" y="0"/>
            <a:chExt cx="914400" cy="914400"/>
          </a:xfrm>
        </p:grpSpPr>
        <p:sp>
          <p:nvSpPr>
            <p:cNvPr id="14" name="Freeform 1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 name="Group 15"/>
          <p:cNvGrpSpPr/>
          <p:nvPr/>
        </p:nvGrpSpPr>
        <p:grpSpPr>
          <a:xfrm>
            <a:off x="10044112" y="2543175"/>
            <a:ext cx="471487" cy="485775"/>
            <a:chOff x="0" y="0"/>
            <a:chExt cx="628650" cy="647700"/>
          </a:xfrm>
        </p:grpSpPr>
        <p:sp>
          <p:nvSpPr>
            <p:cNvPr id="16" name="Freeform 1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7" name="Group 17"/>
          <p:cNvGrpSpPr/>
          <p:nvPr/>
        </p:nvGrpSpPr>
        <p:grpSpPr>
          <a:xfrm>
            <a:off x="16632934" y="9933597"/>
            <a:ext cx="271463" cy="271463"/>
            <a:chOff x="0" y="0"/>
            <a:chExt cx="361950" cy="361950"/>
          </a:xfrm>
        </p:grpSpPr>
        <p:sp>
          <p:nvSpPr>
            <p:cNvPr id="18" name="Freeform 1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9" name="Group 19"/>
          <p:cNvGrpSpPr/>
          <p:nvPr/>
        </p:nvGrpSpPr>
        <p:grpSpPr>
          <a:xfrm>
            <a:off x="100012" y="5072060"/>
            <a:ext cx="3700463" cy="5129213"/>
            <a:chOff x="0" y="0"/>
            <a:chExt cx="4933950" cy="6838950"/>
          </a:xfrm>
        </p:grpSpPr>
        <p:sp>
          <p:nvSpPr>
            <p:cNvPr id="20" name="Freeform 20"/>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4"/>
              <a:stretch>
                <a:fillRect t="-1532" b="-1532"/>
              </a:stretch>
            </a:blipFill>
          </p:spPr>
        </p:sp>
      </p:grpSp>
      <p:grpSp>
        <p:nvGrpSpPr>
          <p:cNvPr id="21" name="Group 21"/>
          <p:cNvGrpSpPr/>
          <p:nvPr/>
        </p:nvGrpSpPr>
        <p:grpSpPr>
          <a:xfrm>
            <a:off x="1109662" y="953831"/>
            <a:ext cx="12720638" cy="1034620"/>
            <a:chOff x="0" y="0"/>
            <a:chExt cx="16960851" cy="1379493"/>
          </a:xfrm>
        </p:grpSpPr>
        <p:sp>
          <p:nvSpPr>
            <p:cNvPr id="22" name="Freeform 22"/>
            <p:cNvSpPr/>
            <p:nvPr/>
          </p:nvSpPr>
          <p:spPr>
            <a:xfrm>
              <a:off x="0" y="0"/>
              <a:ext cx="16960850" cy="1379493"/>
            </a:xfrm>
            <a:custGeom>
              <a:avLst/>
              <a:gdLst/>
              <a:ahLst/>
              <a:cxnLst/>
              <a:rect l="l" t="t" r="r" b="b"/>
              <a:pathLst>
                <a:path w="16960850" h="1379493">
                  <a:moveTo>
                    <a:pt x="0" y="0"/>
                  </a:moveTo>
                  <a:lnTo>
                    <a:pt x="16960850" y="0"/>
                  </a:lnTo>
                  <a:lnTo>
                    <a:pt x="16960850" y="1379493"/>
                  </a:lnTo>
                  <a:lnTo>
                    <a:pt x="0" y="1379493"/>
                  </a:lnTo>
                  <a:close/>
                </a:path>
              </a:pathLst>
            </a:custGeom>
            <a:solidFill>
              <a:srgbClr val="000000">
                <a:alpha val="0"/>
              </a:srgbClr>
            </a:solidFill>
          </p:spPr>
        </p:sp>
        <p:sp>
          <p:nvSpPr>
            <p:cNvPr id="23" name="TextBox 23"/>
            <p:cNvSpPr txBox="1"/>
            <p:nvPr/>
          </p:nvSpPr>
          <p:spPr>
            <a:xfrm>
              <a:off x="0" y="-19050"/>
              <a:ext cx="16960851" cy="1398543"/>
            </a:xfrm>
            <a:prstGeom prst="rect">
              <a:avLst/>
            </a:prstGeom>
          </p:spPr>
          <p:txBody>
            <a:bodyPr lIns="0" tIns="0" rIns="0" bIns="0" rtlCol="0" anchor="ctr"/>
            <a:lstStyle/>
            <a:p>
              <a:pPr algn="ctr">
                <a:lnSpc>
                  <a:spcPts val="7650"/>
                </a:lnSpc>
              </a:pPr>
              <a:r>
                <a:rPr lang="en-US" sz="6375" spc="22">
                  <a:solidFill>
                    <a:srgbClr val="262626"/>
                  </a:solidFill>
                  <a:latin typeface="Garamond"/>
                  <a:ea typeface="Garamond"/>
                  <a:cs typeface="Garamond"/>
                  <a:sym typeface="Garamond"/>
                </a:rPr>
                <a:t>RESULTS AND SCREENSHOTS</a:t>
              </a:r>
            </a:p>
          </p:txBody>
        </p:sp>
      </p:grpSp>
      <p:sp>
        <p:nvSpPr>
          <p:cNvPr id="24" name="TextBox 24"/>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id="25" name="Group 25"/>
          <p:cNvGrpSpPr/>
          <p:nvPr/>
        </p:nvGrpSpPr>
        <p:grpSpPr>
          <a:xfrm>
            <a:off x="4343400" y="2256555"/>
            <a:ext cx="13204031" cy="6799707"/>
            <a:chOff x="0" y="0"/>
            <a:chExt cx="17605375" cy="9066276"/>
          </a:xfrm>
        </p:grpSpPr>
        <p:sp>
          <p:nvSpPr>
            <p:cNvPr id="26" name="Freeform 26"/>
            <p:cNvSpPr/>
            <p:nvPr/>
          </p:nvSpPr>
          <p:spPr>
            <a:xfrm>
              <a:off x="0" y="0"/>
              <a:ext cx="17605375" cy="9066276"/>
            </a:xfrm>
            <a:custGeom>
              <a:avLst/>
              <a:gdLst/>
              <a:ahLst/>
              <a:cxnLst/>
              <a:rect l="l" t="t" r="r" b="b"/>
              <a:pathLst>
                <a:path w="17605375" h="9066276">
                  <a:moveTo>
                    <a:pt x="0" y="0"/>
                  </a:moveTo>
                  <a:lnTo>
                    <a:pt x="17605375" y="0"/>
                  </a:lnTo>
                  <a:lnTo>
                    <a:pt x="17605375" y="9066276"/>
                  </a:lnTo>
                  <a:lnTo>
                    <a:pt x="0" y="9066276"/>
                  </a:lnTo>
                  <a:lnTo>
                    <a:pt x="0" y="0"/>
                  </a:lnTo>
                  <a:close/>
                </a:path>
              </a:pathLst>
            </a:custGeom>
            <a:blipFill>
              <a:blip r:embed="rId5"/>
              <a:stretch>
                <a:fillRect l="-2322" r="-2322"/>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943103" y="2798563"/>
            <a:ext cx="14401794" cy="496492"/>
            <a:chOff x="0" y="0"/>
            <a:chExt cx="19202392" cy="661989"/>
          </a:xfrm>
        </p:grpSpPr>
        <p:sp>
          <p:nvSpPr>
            <p:cNvPr id="13" name="Freeform 13"/>
            <p:cNvSpPr/>
            <p:nvPr/>
          </p:nvSpPr>
          <p:spPr>
            <a:xfrm>
              <a:off x="0" y="0"/>
              <a:ext cx="19202392" cy="661989"/>
            </a:xfrm>
            <a:custGeom>
              <a:avLst/>
              <a:gdLst/>
              <a:ahLst/>
              <a:cxnLst/>
              <a:rect l="l" t="t" r="r" b="b"/>
              <a:pathLst>
                <a:path w="19202392" h="661989">
                  <a:moveTo>
                    <a:pt x="0" y="0"/>
                  </a:moveTo>
                  <a:lnTo>
                    <a:pt x="19202392" y="0"/>
                  </a:lnTo>
                  <a:lnTo>
                    <a:pt x="19202392" y="661989"/>
                  </a:lnTo>
                  <a:lnTo>
                    <a:pt x="0" y="661989"/>
                  </a:lnTo>
                  <a:close/>
                </a:path>
              </a:pathLst>
            </a:custGeom>
            <a:solidFill>
              <a:srgbClr val="000000">
                <a:alpha val="0"/>
              </a:srgbClr>
            </a:solidFill>
          </p:spPr>
        </p:sp>
        <p:sp>
          <p:nvSpPr>
            <p:cNvPr id="14" name="TextBox 14"/>
            <p:cNvSpPr txBox="1"/>
            <p:nvPr/>
          </p:nvSpPr>
          <p:spPr>
            <a:xfrm>
              <a:off x="0" y="-9525"/>
              <a:ext cx="19202392" cy="671514"/>
            </a:xfrm>
            <a:prstGeom prst="rect">
              <a:avLst/>
            </a:prstGeom>
          </p:spPr>
          <p:txBody>
            <a:bodyPr lIns="0" tIns="0" rIns="0" bIns="0" rtlCol="0" anchor="ctr"/>
            <a:lstStyle/>
            <a:p>
              <a:pPr algn="ctr">
                <a:lnSpc>
                  <a:spcPts val="7128"/>
                </a:lnSpc>
              </a:pPr>
              <a:r>
                <a:rPr lang="en-US" sz="5939">
                  <a:solidFill>
                    <a:srgbClr val="262626"/>
                  </a:solidFill>
                  <a:latin typeface="Garamond"/>
                  <a:ea typeface="Garamond"/>
                  <a:cs typeface="Garamond"/>
                  <a:sym typeface="Garamond"/>
                </a:rPr>
                <a:t>GitHub link </a:t>
              </a:r>
            </a:p>
            <a:p>
              <a:pPr algn="ctr">
                <a:lnSpc>
                  <a:spcPts val="7128"/>
                </a:lnSpc>
              </a:pPr>
              <a:endParaRPr lang="en-US" sz="5939">
                <a:solidFill>
                  <a:srgbClr val="262626"/>
                </a:solidFill>
                <a:latin typeface="Garamond"/>
                <a:ea typeface="Garamond"/>
                <a:cs typeface="Garamond"/>
                <a:sym typeface="Garamond"/>
              </a:endParaRPr>
            </a:p>
          </p:txBody>
        </p:sp>
      </p:grpSp>
      <p:sp>
        <p:nvSpPr>
          <p:cNvPr id="15" name="TextBox 15"/>
          <p:cNvSpPr txBox="1"/>
          <p:nvPr/>
        </p:nvSpPr>
        <p:spPr>
          <a:xfrm>
            <a:off x="5509529" y="4054971"/>
            <a:ext cx="8992374" cy="462558"/>
          </a:xfrm>
          <a:prstGeom prst="rect">
            <a:avLst/>
          </a:prstGeom>
        </p:spPr>
        <p:txBody>
          <a:bodyPr lIns="0" tIns="0" rIns="0" bIns="0" rtlCol="0" anchor="t">
            <a:spAutoFit/>
          </a:bodyPr>
          <a:lstStyle/>
          <a:p>
            <a:pPr algn="l">
              <a:lnSpc>
                <a:spcPts val="3240"/>
              </a:lnSpc>
            </a:pPr>
            <a:r>
              <a:rPr lang="en-US" sz="2700">
                <a:solidFill>
                  <a:srgbClr val="000000"/>
                </a:solidFill>
                <a:latin typeface="Garamond"/>
                <a:ea typeface="Garamond"/>
                <a:cs typeface="Garamond"/>
                <a:sym typeface="Garamond"/>
              </a:rPr>
              <a:t>https://giri-9150.github.io/Giri-Raja/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0044112" y="2543175"/>
            <a:ext cx="471487" cy="485775"/>
            <a:chOff x="0" y="0"/>
            <a:chExt cx="628650" cy="647700"/>
          </a:xfrm>
        </p:grpSpPr>
        <p:sp>
          <p:nvSpPr>
            <p:cNvPr id="15" name="Freeform 1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6" name="Group 16"/>
          <p:cNvGrpSpPr/>
          <p:nvPr/>
        </p:nvGrpSpPr>
        <p:grpSpPr>
          <a:xfrm>
            <a:off x="14030325" y="8843962"/>
            <a:ext cx="271463" cy="271463"/>
            <a:chOff x="0" y="0"/>
            <a:chExt cx="361950" cy="361950"/>
          </a:xfrm>
        </p:grpSpPr>
        <p:sp>
          <p:nvSpPr>
            <p:cNvPr id="17" name="Freeform 1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8" name="Group 18"/>
          <p:cNvGrpSpPr/>
          <p:nvPr/>
        </p:nvGrpSpPr>
        <p:grpSpPr>
          <a:xfrm>
            <a:off x="2500312" y="9701212"/>
            <a:ext cx="114300" cy="266700"/>
            <a:chOff x="0" y="0"/>
            <a:chExt cx="152400" cy="355600"/>
          </a:xfrm>
        </p:grpSpPr>
        <p:sp>
          <p:nvSpPr>
            <p:cNvPr id="19" name="Freeform 19"/>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4"/>
              <a:stretch>
                <a:fillRect l="-66666" r="-66666"/>
              </a:stretch>
            </a:blipFill>
          </p:spPr>
        </p:sp>
      </p:grpSp>
      <p:grpSp>
        <p:nvGrpSpPr>
          <p:cNvPr id="20" name="Group 20"/>
          <p:cNvGrpSpPr/>
          <p:nvPr/>
        </p:nvGrpSpPr>
        <p:grpSpPr>
          <a:xfrm>
            <a:off x="4343400" y="200026"/>
            <a:ext cx="6868002" cy="1156767"/>
            <a:chOff x="0" y="0"/>
            <a:chExt cx="9157336" cy="1542357"/>
          </a:xfrm>
        </p:grpSpPr>
        <p:sp>
          <p:nvSpPr>
            <p:cNvPr id="21" name="Freeform 21"/>
            <p:cNvSpPr/>
            <p:nvPr/>
          </p:nvSpPr>
          <p:spPr>
            <a:xfrm>
              <a:off x="0" y="0"/>
              <a:ext cx="9157336" cy="1542357"/>
            </a:xfrm>
            <a:custGeom>
              <a:avLst/>
              <a:gdLst/>
              <a:ahLst/>
              <a:cxnLst/>
              <a:rect l="l" t="t" r="r" b="b"/>
              <a:pathLst>
                <a:path w="9157336" h="1542357">
                  <a:moveTo>
                    <a:pt x="0" y="0"/>
                  </a:moveTo>
                  <a:lnTo>
                    <a:pt x="9157336" y="0"/>
                  </a:lnTo>
                  <a:lnTo>
                    <a:pt x="9157336" y="1542357"/>
                  </a:lnTo>
                  <a:lnTo>
                    <a:pt x="0" y="1542357"/>
                  </a:lnTo>
                  <a:close/>
                </a:path>
              </a:pathLst>
            </a:custGeom>
            <a:solidFill>
              <a:srgbClr val="000000">
                <a:alpha val="0"/>
              </a:srgbClr>
            </a:solidFill>
          </p:spPr>
        </p:sp>
        <p:sp>
          <p:nvSpPr>
            <p:cNvPr id="22" name="TextBox 22"/>
            <p:cNvSpPr txBox="1"/>
            <p:nvPr/>
          </p:nvSpPr>
          <p:spPr>
            <a:xfrm>
              <a:off x="0" y="-19050"/>
              <a:ext cx="9157336" cy="1561407"/>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CONCLUSION</a:t>
              </a:r>
            </a:p>
          </p:txBody>
        </p:sp>
      </p:grpSp>
      <p:sp>
        <p:nvSpPr>
          <p:cNvPr id="23" name="TextBox 23"/>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id="24" name="TextBox 24"/>
          <p:cNvSpPr txBox="1"/>
          <p:nvPr/>
        </p:nvSpPr>
        <p:spPr>
          <a:xfrm>
            <a:off x="1057689" y="2656646"/>
            <a:ext cx="12961620" cy="2711499"/>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Centaur"/>
                <a:ea typeface="Centaur"/>
                <a:cs typeface="Centaur"/>
                <a:sym typeface="Centaur"/>
              </a:rPr>
              <a:t>improving a website’s authority, visibility, and ranking in search engines. Unlike On-Page SEO, which focuses only on internal elements, Off-Page SEO works externally to build credibility, trust, and popularity through backlinks, social engagement, and brand mentions.</a:t>
            </a:r>
          </a:p>
          <a:p>
            <a:pPr marL="705802" lvl="3" indent="-176450" algn="l">
              <a:lnSpc>
                <a:spcPts val="3240"/>
              </a:lnSpc>
            </a:pPr>
            <a:r>
              <a:rPr lang="en-US" sz="2700">
                <a:solidFill>
                  <a:srgbClr val="000000"/>
                </a:solidFill>
                <a:latin typeface="Centaur"/>
                <a:ea typeface="Centaur"/>
                <a:cs typeface="Centaur"/>
                <a:sym typeface="Centaur"/>
              </a:rPr>
              <a:t>By applying effective techniques such as link building, content marketing, influencer outreach, and reputation management, businesses can attract more targeted traffic, boost domain authority, and strengthen their brand image online.</a:t>
            </a:r>
          </a:p>
        </p:txBody>
      </p:sp>
      <p:sp>
        <p:nvSpPr>
          <p:cNvPr id="25" name="TextBox 25"/>
          <p:cNvSpPr txBox="1"/>
          <p:nvPr/>
        </p:nvSpPr>
        <p:spPr>
          <a:xfrm>
            <a:off x="891540" y="5632710"/>
            <a:ext cx="12744081" cy="1766203"/>
          </a:xfrm>
          <a:prstGeom prst="rect">
            <a:avLst/>
          </a:prstGeom>
        </p:spPr>
        <p:txBody>
          <a:bodyPr lIns="0" tIns="0" rIns="0" bIns="0" rtlCol="0" anchor="t">
            <a:spAutoFit/>
          </a:bodyPr>
          <a:lstStyle/>
          <a:p>
            <a:pPr marL="705802" lvl="3" indent="-176450" algn="ctr">
              <a:lnSpc>
                <a:spcPts val="3240"/>
              </a:lnSpc>
              <a:buFont typeface="Arial"/>
              <a:buChar char="￭"/>
            </a:pPr>
            <a:r>
              <a:rPr lang="en-US" sz="2700">
                <a:solidFill>
                  <a:srgbClr val="000000"/>
                </a:solidFill>
                <a:latin typeface="Arimo"/>
                <a:ea typeface="Arimo"/>
                <a:cs typeface="Arimo"/>
                <a:sym typeface="Arimo"/>
              </a:rPr>
              <a:t>In today’s competitive digital world, Off-Page SEO is not just about getting links but about building relationships, trust, and long-term authority. When combined with On-Page SEO and Technical SEO, it forms a complete strategy that ensures sustainable growth, better search rankings, and higher online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914399" y="2057400"/>
            <a:ext cx="14058901" cy="1735931"/>
            <a:chOff x="0" y="0"/>
            <a:chExt cx="18745201" cy="2314575"/>
          </a:xfrm>
        </p:grpSpPr>
        <p:sp>
          <p:nvSpPr>
            <p:cNvPr id="3" name="Freeform 3"/>
            <p:cNvSpPr/>
            <p:nvPr/>
          </p:nvSpPr>
          <p:spPr>
            <a:xfrm>
              <a:off x="0" y="0"/>
              <a:ext cx="18745200" cy="2314575"/>
            </a:xfrm>
            <a:custGeom>
              <a:avLst/>
              <a:gdLst/>
              <a:ahLst/>
              <a:cxnLst/>
              <a:rect l="l" t="t" r="r" b="b"/>
              <a:pathLst>
                <a:path w="18745200" h="2314575">
                  <a:moveTo>
                    <a:pt x="18745200" y="0"/>
                  </a:moveTo>
                  <a:lnTo>
                    <a:pt x="0" y="0"/>
                  </a:lnTo>
                  <a:lnTo>
                    <a:pt x="0" y="2314575"/>
                  </a:lnTo>
                  <a:lnTo>
                    <a:pt x="18745200" y="2314575"/>
                  </a:lnTo>
                  <a:lnTo>
                    <a:pt x="18745200" y="0"/>
                  </a:lnTo>
                  <a:close/>
                </a:path>
              </a:pathLst>
            </a:custGeom>
            <a:solidFill>
              <a:srgbClr val="F1F1F1"/>
            </a:solidFill>
          </p:spPr>
        </p:sp>
      </p:grpSp>
      <p:sp>
        <p:nvSpPr>
          <p:cNvPr id="4" name="TextBox 4"/>
          <p:cNvSpPr txBox="1"/>
          <p:nvPr/>
        </p:nvSpPr>
        <p:spPr>
          <a:xfrm>
            <a:off x="965199" y="2055812"/>
            <a:ext cx="13957301" cy="1686701"/>
          </a:xfrm>
          <a:prstGeom prst="rect">
            <a:avLst/>
          </a:prstGeom>
        </p:spPr>
        <p:txBody>
          <a:bodyPr lIns="0" tIns="0" rIns="0" bIns="0" rtlCol="0" anchor="t">
            <a:spAutoFit/>
          </a:bodyPr>
          <a:lstStyle/>
          <a:p>
            <a:pPr marL="705802" lvl="3" indent="-176450" algn="r">
              <a:lnSpc>
                <a:spcPts val="3240"/>
              </a:lnSpc>
              <a:buFont typeface="Arial"/>
              <a:buChar char="￭"/>
            </a:pPr>
            <a:r>
              <a:rPr lang="en-US" sz="2700">
                <a:solidFill>
                  <a:srgbClr val="000000"/>
                </a:solidFill>
                <a:latin typeface="Arimo"/>
                <a:ea typeface="Arimo"/>
                <a:cs typeface="Arimo"/>
                <a:sym typeface="Arimo"/>
              </a:rPr>
              <a:t>This project focuses on </a:t>
            </a:r>
            <a:r>
              <a:rPr lang="en-US" sz="2700" b="1">
                <a:solidFill>
                  <a:srgbClr val="000000"/>
                </a:solidFill>
                <a:latin typeface="Arimo Bold"/>
                <a:ea typeface="Arimo Bold"/>
                <a:cs typeface="Arimo Bold"/>
                <a:sym typeface="Arimo Bold"/>
              </a:rPr>
              <a:t>Off-Page SEO</a:t>
            </a:r>
            <a:r>
              <a:rPr lang="en-US" sz="2700">
                <a:solidFill>
                  <a:srgbClr val="000000"/>
                </a:solidFill>
                <a:latin typeface="Arimo"/>
                <a:ea typeface="Arimo"/>
                <a:cs typeface="Arimo"/>
                <a:sym typeface="Arimo"/>
              </a:rPr>
              <a:t>, a crucial technique in digital marketing that enhances a website’s authority, trust, and visibility beyond its internal structure. Off-Page SEO strategies involve building strong backlinks, promoting content through external platforms, increasing brand mentions,</a:t>
            </a:r>
          </a:p>
          <a:p>
            <a:pPr marL="705802" lvl="3" indent="-176450" algn="r">
              <a:lnSpc>
                <a:spcPts val="3240"/>
              </a:lnSpc>
            </a:pPr>
            <a:r>
              <a:rPr lang="en-US" sz="2700">
                <a:solidFill>
                  <a:srgbClr val="000000"/>
                </a:solidFill>
                <a:latin typeface="Arimo"/>
                <a:ea typeface="Arimo"/>
                <a:cs typeface="Arimo"/>
                <a:sym typeface="Arimo"/>
              </a:rPr>
              <a:t>and engaging with online communities to drive organic traffic.</a:t>
            </a:r>
          </a:p>
        </p:txBody>
      </p:sp>
      <p:sp>
        <p:nvSpPr>
          <p:cNvPr id="5" name="Freeform 5"/>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r="-25"/>
            </a:stretch>
          </a:blipFill>
        </p:spPr>
      </p:sp>
      <p:grpSp>
        <p:nvGrpSpPr>
          <p:cNvPr id="6" name="Group 6"/>
          <p:cNvGrpSpPr/>
          <p:nvPr/>
        </p:nvGrpSpPr>
        <p:grpSpPr>
          <a:xfrm>
            <a:off x="0" y="6015038"/>
            <a:ext cx="671513" cy="4271963"/>
            <a:chOff x="0" y="0"/>
            <a:chExt cx="895350" cy="5695950"/>
          </a:xfrm>
        </p:grpSpPr>
        <p:sp>
          <p:nvSpPr>
            <p:cNvPr id="7" name="Freeform 7"/>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5490"/>
              </a:srgbClr>
            </a:solidFill>
          </p:spPr>
        </p:sp>
      </p:grpSp>
      <p:grpSp>
        <p:nvGrpSpPr>
          <p:cNvPr id="8" name="Group 8"/>
          <p:cNvGrpSpPr/>
          <p:nvPr/>
        </p:nvGrpSpPr>
        <p:grpSpPr>
          <a:xfrm>
            <a:off x="14030325" y="8043862"/>
            <a:ext cx="685800" cy="685800"/>
            <a:chOff x="0" y="0"/>
            <a:chExt cx="914400" cy="914400"/>
          </a:xfrm>
        </p:grpSpPr>
        <p:sp>
          <p:nvSpPr>
            <p:cNvPr id="9" name="Freeform 9"/>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 name="Group 10"/>
          <p:cNvGrpSpPr/>
          <p:nvPr/>
        </p:nvGrpSpPr>
        <p:grpSpPr>
          <a:xfrm>
            <a:off x="10044112" y="2543175"/>
            <a:ext cx="471487" cy="485775"/>
            <a:chOff x="0" y="0"/>
            <a:chExt cx="628650" cy="647700"/>
          </a:xfrm>
        </p:grpSpPr>
        <p:sp>
          <p:nvSpPr>
            <p:cNvPr id="11" name="Freeform 11"/>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2" name="Group 12"/>
          <p:cNvGrpSpPr/>
          <p:nvPr/>
        </p:nvGrpSpPr>
        <p:grpSpPr>
          <a:xfrm>
            <a:off x="14030325" y="8843962"/>
            <a:ext cx="271463" cy="271463"/>
            <a:chOff x="0" y="0"/>
            <a:chExt cx="361950" cy="361950"/>
          </a:xfrm>
        </p:grpSpPr>
        <p:sp>
          <p:nvSpPr>
            <p:cNvPr id="13" name="Freeform 1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4" name="Group 14"/>
          <p:cNvGrpSpPr/>
          <p:nvPr/>
        </p:nvGrpSpPr>
        <p:grpSpPr>
          <a:xfrm>
            <a:off x="1109662" y="257174"/>
            <a:ext cx="7119938" cy="1034620"/>
            <a:chOff x="0" y="0"/>
            <a:chExt cx="9493251" cy="1379493"/>
          </a:xfrm>
        </p:grpSpPr>
        <p:sp>
          <p:nvSpPr>
            <p:cNvPr id="15" name="Freeform 15"/>
            <p:cNvSpPr/>
            <p:nvPr/>
          </p:nvSpPr>
          <p:spPr>
            <a:xfrm>
              <a:off x="0" y="0"/>
              <a:ext cx="9493251" cy="1379493"/>
            </a:xfrm>
            <a:custGeom>
              <a:avLst/>
              <a:gdLst/>
              <a:ahLst/>
              <a:cxnLst/>
              <a:rect l="l" t="t" r="r" b="b"/>
              <a:pathLst>
                <a:path w="9493251" h="1379493">
                  <a:moveTo>
                    <a:pt x="0" y="0"/>
                  </a:moveTo>
                  <a:lnTo>
                    <a:pt x="9493251" y="0"/>
                  </a:lnTo>
                  <a:lnTo>
                    <a:pt x="9493251" y="1379493"/>
                  </a:lnTo>
                  <a:lnTo>
                    <a:pt x="0" y="1379493"/>
                  </a:lnTo>
                  <a:close/>
                </a:path>
              </a:pathLst>
            </a:custGeom>
            <a:solidFill>
              <a:srgbClr val="000000">
                <a:alpha val="0"/>
              </a:srgbClr>
            </a:solidFill>
          </p:spPr>
        </p:sp>
        <p:sp>
          <p:nvSpPr>
            <p:cNvPr id="16" name="TextBox 16"/>
            <p:cNvSpPr txBox="1"/>
            <p:nvPr/>
          </p:nvSpPr>
          <p:spPr>
            <a:xfrm>
              <a:off x="0" y="-19050"/>
              <a:ext cx="9493251" cy="1398543"/>
            </a:xfrm>
            <a:prstGeom prst="rect">
              <a:avLst/>
            </a:prstGeom>
          </p:spPr>
          <p:txBody>
            <a:bodyPr lIns="0" tIns="0" rIns="0" bIns="0" rtlCol="0" anchor="ctr"/>
            <a:lstStyle/>
            <a:p>
              <a:pPr algn="ctr">
                <a:lnSpc>
                  <a:spcPts val="7650"/>
                </a:lnSpc>
              </a:pPr>
              <a:r>
                <a:rPr lang="en-US" sz="6375" spc="7">
                  <a:solidFill>
                    <a:srgbClr val="262626"/>
                  </a:solidFill>
                  <a:latin typeface="Garamond"/>
                  <a:ea typeface="Garamond"/>
                  <a:cs typeface="Garamond"/>
                  <a:sym typeface="Garamond"/>
                </a:rPr>
                <a:t>PROJECT TITLE</a:t>
              </a:r>
            </a:p>
          </p:txBody>
        </p:sp>
      </p:grpSp>
      <p:grpSp>
        <p:nvGrpSpPr>
          <p:cNvPr id="17" name="Group 17"/>
          <p:cNvGrpSpPr/>
          <p:nvPr/>
        </p:nvGrpSpPr>
        <p:grpSpPr>
          <a:xfrm>
            <a:off x="15530852" y="8924924"/>
            <a:ext cx="814045" cy="447676"/>
            <a:chOff x="0" y="0"/>
            <a:chExt cx="1085393" cy="596901"/>
          </a:xfrm>
        </p:grpSpPr>
        <p:sp>
          <p:nvSpPr>
            <p:cNvPr id="18" name="Freeform 18"/>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19" name="TextBox 19"/>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2</a:t>
              </a:r>
            </a:p>
          </p:txBody>
        </p:sp>
      </p:grpSp>
      <p:grpSp>
        <p:nvGrpSpPr>
          <p:cNvPr id="20" name="Group 20"/>
          <p:cNvGrpSpPr/>
          <p:nvPr/>
        </p:nvGrpSpPr>
        <p:grpSpPr>
          <a:xfrm>
            <a:off x="1010938" y="9640473"/>
            <a:ext cx="3214687" cy="300037"/>
            <a:chOff x="0" y="0"/>
            <a:chExt cx="4286250" cy="400050"/>
          </a:xfrm>
        </p:grpSpPr>
        <p:sp>
          <p:nvSpPr>
            <p:cNvPr id="21" name="Freeform 21"/>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22" name="Group 22"/>
          <p:cNvGrpSpPr/>
          <p:nvPr/>
        </p:nvGrpSpPr>
        <p:grpSpPr>
          <a:xfrm>
            <a:off x="696613" y="9554748"/>
            <a:ext cx="5557837" cy="442913"/>
            <a:chOff x="0" y="0"/>
            <a:chExt cx="7410450" cy="590550"/>
          </a:xfrm>
        </p:grpSpPr>
        <p:sp>
          <p:nvSpPr>
            <p:cNvPr id="23" name="Freeform 23"/>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5"/>
              <a:stretch>
                <a:fillRect t="-124" b="-124"/>
              </a:stretch>
            </a:blipFill>
          </p:spPr>
        </p:sp>
      </p:grpSp>
      <p:sp>
        <p:nvSpPr>
          <p:cNvPr id="24" name="TextBox 24"/>
          <p:cNvSpPr txBox="1"/>
          <p:nvPr/>
        </p:nvSpPr>
        <p:spPr>
          <a:xfrm>
            <a:off x="1042010" y="4766550"/>
            <a:ext cx="12813425" cy="2181702"/>
          </a:xfrm>
          <a:prstGeom prst="rect">
            <a:avLst/>
          </a:prstGeom>
        </p:spPr>
        <p:txBody>
          <a:bodyPr lIns="0" tIns="0" rIns="0" bIns="0" rtlCol="0" anchor="t">
            <a:spAutoFit/>
          </a:bodyPr>
          <a:lstStyle/>
          <a:p>
            <a:pPr marL="705802" lvl="3" indent="-176450" algn="r">
              <a:lnSpc>
                <a:spcPts val="3240"/>
              </a:lnSpc>
              <a:buFont typeface="Arial"/>
              <a:buChar char="￭"/>
            </a:pPr>
            <a:r>
              <a:rPr lang="en-US" sz="2700">
                <a:solidFill>
                  <a:srgbClr val="000000"/>
                </a:solidFill>
                <a:latin typeface="Arimo"/>
                <a:ea typeface="Arimo"/>
                <a:cs typeface="Arimo"/>
                <a:sym typeface="Arimo"/>
              </a:rPr>
              <a:t>The project aims to study, design, and implement effective Off-Page SEO practices that improve </a:t>
            </a:r>
            <a:r>
              <a:rPr lang="en-US" sz="2700" b="1">
                <a:solidFill>
                  <a:srgbClr val="000000"/>
                </a:solidFill>
                <a:latin typeface="Arimo Bold"/>
                <a:ea typeface="Arimo Bold"/>
                <a:cs typeface="Arimo Bold"/>
                <a:sym typeface="Arimo Bold"/>
              </a:rPr>
              <a:t>search engine ranking, domain authority, and online presence</a:t>
            </a:r>
            <a:r>
              <a:rPr lang="en-US" sz="2700">
                <a:solidFill>
                  <a:srgbClr val="000000"/>
                </a:solidFill>
                <a:latin typeface="Arimo"/>
                <a:ea typeface="Arimo"/>
                <a:cs typeface="Arimo"/>
                <a:sym typeface="Arimo"/>
              </a:rPr>
              <a:t>. Through this title, the project emphasizes the importance of external factors in strengthening a website’s reputation and competitive edge in the digital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14300" y="42868"/>
            <a:ext cx="18722530" cy="10287000"/>
            <a:chOff x="0" y="0"/>
            <a:chExt cx="24963374"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r="-25"/>
            </a:stretch>
          </a:blipFill>
        </p:spPr>
      </p:sp>
      <p:grpSp>
        <p:nvGrpSpPr>
          <p:cNvPr id="5" name="Group 5"/>
          <p:cNvGrpSpPr/>
          <p:nvPr/>
        </p:nvGrpSpPr>
        <p:grpSpPr>
          <a:xfrm>
            <a:off x="0" y="6015038"/>
            <a:ext cx="671513" cy="4271963"/>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5490"/>
              </a:srgbClr>
            </a:solidFill>
          </p:spPr>
        </p:sp>
      </p:grpSp>
      <p:sp>
        <p:nvSpPr>
          <p:cNvPr id="7" name="TextBox 7"/>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6030575" y="9201150"/>
            <a:ext cx="371475" cy="371475"/>
            <a:chOff x="0" y="0"/>
            <a:chExt cx="495300" cy="495300"/>
          </a:xfrm>
        </p:grpSpPr>
        <p:sp>
          <p:nvSpPr>
            <p:cNvPr id="12" name="Freeform 12"/>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6"/>
              <a:stretch>
                <a:fillRect/>
              </a:stretch>
            </a:blipFill>
          </p:spPr>
        </p:sp>
      </p:grpSp>
      <p:grpSp>
        <p:nvGrpSpPr>
          <p:cNvPr id="13" name="Group 13"/>
          <p:cNvGrpSpPr/>
          <p:nvPr/>
        </p:nvGrpSpPr>
        <p:grpSpPr>
          <a:xfrm>
            <a:off x="700088" y="9615488"/>
            <a:ext cx="5557837" cy="442913"/>
            <a:chOff x="0" y="0"/>
            <a:chExt cx="7410450" cy="590550"/>
          </a:xfrm>
        </p:grpSpPr>
        <p:sp>
          <p:nvSpPr>
            <p:cNvPr id="14" name="Freeform 14"/>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7"/>
              <a:stretch>
                <a:fillRect t="-124" b="-124"/>
              </a:stretch>
            </a:blipFill>
          </p:spPr>
        </p:sp>
      </p:grpSp>
      <p:grpSp>
        <p:nvGrpSpPr>
          <p:cNvPr id="15" name="Group 15"/>
          <p:cNvGrpSpPr/>
          <p:nvPr/>
        </p:nvGrpSpPr>
        <p:grpSpPr>
          <a:xfrm>
            <a:off x="71438" y="5729285"/>
            <a:ext cx="2600325" cy="4514850"/>
            <a:chOff x="0" y="0"/>
            <a:chExt cx="3467100" cy="6019800"/>
          </a:xfrm>
        </p:grpSpPr>
        <p:sp>
          <p:nvSpPr>
            <p:cNvPr id="16" name="Freeform 16"/>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8"/>
              <a:stretch>
                <a:fillRect l="-72" r="-72"/>
              </a:stretch>
            </a:blipFill>
          </p:spPr>
        </p:sp>
      </p:grpSp>
      <p:grpSp>
        <p:nvGrpSpPr>
          <p:cNvPr id="17" name="Group 17"/>
          <p:cNvGrpSpPr/>
          <p:nvPr/>
        </p:nvGrpSpPr>
        <p:grpSpPr>
          <a:xfrm>
            <a:off x="1109662" y="639507"/>
            <a:ext cx="3535680" cy="1165859"/>
            <a:chOff x="0" y="0"/>
            <a:chExt cx="4714240" cy="1554479"/>
          </a:xfrm>
        </p:grpSpPr>
        <p:sp>
          <p:nvSpPr>
            <p:cNvPr id="18" name="Freeform 18"/>
            <p:cNvSpPr/>
            <p:nvPr/>
          </p:nvSpPr>
          <p:spPr>
            <a:xfrm>
              <a:off x="0" y="0"/>
              <a:ext cx="4714240" cy="1554479"/>
            </a:xfrm>
            <a:custGeom>
              <a:avLst/>
              <a:gdLst/>
              <a:ahLst/>
              <a:cxnLst/>
              <a:rect l="l" t="t" r="r" b="b"/>
              <a:pathLst>
                <a:path w="4714240" h="1554479">
                  <a:moveTo>
                    <a:pt x="0" y="0"/>
                  </a:moveTo>
                  <a:lnTo>
                    <a:pt x="4714240" y="0"/>
                  </a:lnTo>
                  <a:lnTo>
                    <a:pt x="4714240" y="1554479"/>
                  </a:lnTo>
                  <a:lnTo>
                    <a:pt x="0" y="1554479"/>
                  </a:lnTo>
                  <a:close/>
                </a:path>
              </a:pathLst>
            </a:custGeom>
            <a:solidFill>
              <a:srgbClr val="000000">
                <a:alpha val="0"/>
              </a:srgbClr>
            </a:solidFill>
          </p:spPr>
        </p:sp>
        <p:sp>
          <p:nvSpPr>
            <p:cNvPr id="19" name="TextBox 19"/>
            <p:cNvSpPr txBox="1"/>
            <p:nvPr/>
          </p:nvSpPr>
          <p:spPr>
            <a:xfrm>
              <a:off x="0" y="-19050"/>
              <a:ext cx="4714240" cy="1573529"/>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AGENDA</a:t>
              </a:r>
            </a:p>
          </p:txBody>
        </p:sp>
      </p:grpSp>
      <p:grpSp>
        <p:nvGrpSpPr>
          <p:cNvPr id="20" name="Group 20"/>
          <p:cNvGrpSpPr/>
          <p:nvPr/>
        </p:nvGrpSpPr>
        <p:grpSpPr>
          <a:xfrm>
            <a:off x="15530852" y="8924924"/>
            <a:ext cx="814045" cy="447676"/>
            <a:chOff x="0" y="0"/>
            <a:chExt cx="1085393" cy="596901"/>
          </a:xfrm>
        </p:grpSpPr>
        <p:sp>
          <p:nvSpPr>
            <p:cNvPr id="21" name="Freeform 21"/>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2" name="TextBox 22"/>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3</a:t>
              </a:r>
            </a:p>
          </p:txBody>
        </p:sp>
      </p:grpSp>
      <p:sp>
        <p:nvSpPr>
          <p:cNvPr id="23" name="TextBox 23"/>
          <p:cNvSpPr txBox="1"/>
          <p:nvPr/>
        </p:nvSpPr>
        <p:spPr>
          <a:xfrm>
            <a:off x="3856151" y="1350845"/>
            <a:ext cx="7360920" cy="7413873"/>
          </a:xfrm>
          <a:prstGeom prst="rect">
            <a:avLst/>
          </a:prstGeom>
        </p:spPr>
        <p:txBody>
          <a:bodyPr lIns="0" tIns="0" rIns="0" bIns="0" rtlCol="0" anchor="t">
            <a:spAutoFit/>
          </a:bodyPr>
          <a:lstStyle/>
          <a:p>
            <a:pPr algn="l">
              <a:lnSpc>
                <a:spcPts val="5040"/>
              </a:lnSpc>
            </a:pPr>
            <a:endParaRP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Tools and Technologies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Portfolio design and Layout</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Features and Functionality</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Results and Screenshots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Github Link</a:t>
            </a:r>
          </a:p>
          <a:p>
            <a:pPr marL="1097915" lvl="3" indent="-274479"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4030325" y="8843962"/>
            <a:ext cx="271463" cy="271463"/>
            <a:chOff x="0" y="0"/>
            <a:chExt cx="361950" cy="361950"/>
          </a:xfrm>
        </p:grpSpPr>
        <p:sp>
          <p:nvSpPr>
            <p:cNvPr id="15" name="Freeform 1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6" name="Group 16"/>
          <p:cNvGrpSpPr/>
          <p:nvPr/>
        </p:nvGrpSpPr>
        <p:grpSpPr>
          <a:xfrm>
            <a:off x="11987212" y="4400550"/>
            <a:ext cx="4143375" cy="4886325"/>
            <a:chOff x="0" y="0"/>
            <a:chExt cx="5524500" cy="6515100"/>
          </a:xfrm>
        </p:grpSpPr>
        <p:sp>
          <p:nvSpPr>
            <p:cNvPr id="17" name="Freeform 17"/>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4"/>
              <a:stretch>
                <a:fillRect l="-42" r="-42"/>
              </a:stretch>
            </a:blipFill>
          </p:spPr>
        </p:sp>
      </p:grpSp>
      <p:grpSp>
        <p:nvGrpSpPr>
          <p:cNvPr id="18" name="Group 18"/>
          <p:cNvGrpSpPr/>
          <p:nvPr/>
        </p:nvGrpSpPr>
        <p:grpSpPr>
          <a:xfrm>
            <a:off x="10044112" y="2543175"/>
            <a:ext cx="471487" cy="485775"/>
            <a:chOff x="0" y="0"/>
            <a:chExt cx="628650" cy="647700"/>
          </a:xfrm>
        </p:grpSpPr>
        <p:sp>
          <p:nvSpPr>
            <p:cNvPr id="19" name="Freeform 1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0" name="Group 20"/>
          <p:cNvGrpSpPr/>
          <p:nvPr/>
        </p:nvGrpSpPr>
        <p:grpSpPr>
          <a:xfrm>
            <a:off x="3603106" y="462915"/>
            <a:ext cx="8455343" cy="1045846"/>
            <a:chOff x="0" y="0"/>
            <a:chExt cx="11273791" cy="1394461"/>
          </a:xfrm>
        </p:grpSpPr>
        <p:sp>
          <p:nvSpPr>
            <p:cNvPr id="21" name="Freeform 21"/>
            <p:cNvSpPr/>
            <p:nvPr/>
          </p:nvSpPr>
          <p:spPr>
            <a:xfrm>
              <a:off x="0" y="0"/>
              <a:ext cx="11273791" cy="1394461"/>
            </a:xfrm>
            <a:custGeom>
              <a:avLst/>
              <a:gdLst/>
              <a:ahLst/>
              <a:cxnLst/>
              <a:rect l="l" t="t" r="r" b="b"/>
              <a:pathLst>
                <a:path w="11273791" h="1394461">
                  <a:moveTo>
                    <a:pt x="0" y="0"/>
                  </a:moveTo>
                  <a:lnTo>
                    <a:pt x="11273791" y="0"/>
                  </a:lnTo>
                  <a:lnTo>
                    <a:pt x="11273791" y="1394461"/>
                  </a:lnTo>
                  <a:lnTo>
                    <a:pt x="0" y="1394461"/>
                  </a:lnTo>
                  <a:close/>
                </a:path>
              </a:pathLst>
            </a:custGeom>
            <a:solidFill>
              <a:srgbClr val="000000">
                <a:alpha val="0"/>
              </a:srgbClr>
            </a:solidFill>
          </p:spPr>
        </p:sp>
        <p:sp>
          <p:nvSpPr>
            <p:cNvPr id="22" name="TextBox 22"/>
            <p:cNvSpPr txBox="1"/>
            <p:nvPr/>
          </p:nvSpPr>
          <p:spPr>
            <a:xfrm>
              <a:off x="0" y="-19050"/>
              <a:ext cx="11273791" cy="1413511"/>
            </a:xfrm>
            <a:prstGeom prst="rect">
              <a:avLst/>
            </a:prstGeom>
          </p:spPr>
          <p:txBody>
            <a:bodyPr lIns="0" tIns="0" rIns="0" bIns="0" rtlCol="0" anchor="ctr"/>
            <a:lstStyle/>
            <a:p>
              <a:pPr algn="ctr">
                <a:lnSpc>
                  <a:spcPts val="7650"/>
                </a:lnSpc>
              </a:pPr>
              <a:r>
                <a:rPr lang="en-US" sz="6375" spc="22">
                  <a:solidFill>
                    <a:srgbClr val="262626"/>
                  </a:solidFill>
                  <a:latin typeface="Garamond"/>
                  <a:ea typeface="Garamond"/>
                  <a:cs typeface="Garamond"/>
                  <a:sym typeface="Garamond"/>
                </a:rPr>
                <a:t>PROBLEM	STATEMENT</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4</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1816542" y="2160270"/>
            <a:ext cx="8968494" cy="4259193"/>
          </a:xfrm>
          <a:prstGeom prst="rect">
            <a:avLst/>
          </a:prstGeom>
        </p:spPr>
        <p:txBody>
          <a:bodyPr lIns="0" tIns="0" rIns="0" bIns="0" rtlCol="0" anchor="t">
            <a:spAutoFit/>
          </a:bodyPr>
          <a:lstStyle/>
          <a:p>
            <a:pPr marL="784225" lvl="3" indent="-196056" algn="l">
              <a:lnSpc>
                <a:spcPts val="3600"/>
              </a:lnSpc>
              <a:buFont typeface="Arial"/>
              <a:buChar char="￭"/>
            </a:pPr>
            <a:r>
              <a:rPr lang="en-US" sz="3000" b="1">
                <a:solidFill>
                  <a:srgbClr val="000000"/>
                </a:solidFill>
                <a:latin typeface="Arimo Bold"/>
                <a:ea typeface="Arimo Bold"/>
                <a:cs typeface="Arimo Bold"/>
                <a:sym typeface="Arimo Bold"/>
              </a:rPr>
              <a:t>In the digital era, having a well-structured and optimized website alone is not sufficient to achieve higher visibility in search engine results. While on-page SEO improves the technical and content-related aspects of a website, it does not fully address the challenge of building authority, credibility, and trust in the eyes of search engines</a:t>
            </a:r>
            <a:r>
              <a:rPr lang="en-US" sz="3000">
                <a:solidFill>
                  <a:srgbClr val="000000"/>
                </a:solidFill>
                <a:latin typeface="Arimo"/>
                <a:ea typeface="Arimo"/>
                <a:cs typeface="Arimo"/>
                <a:sym typeface="Arimo"/>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4030325" y="8843962"/>
            <a:ext cx="271463" cy="271463"/>
            <a:chOff x="0" y="0"/>
            <a:chExt cx="361950" cy="361950"/>
          </a:xfrm>
        </p:grpSpPr>
        <p:sp>
          <p:nvSpPr>
            <p:cNvPr id="15" name="Freeform 1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6" name="Group 16"/>
          <p:cNvGrpSpPr/>
          <p:nvPr/>
        </p:nvGrpSpPr>
        <p:grpSpPr>
          <a:xfrm>
            <a:off x="12987338" y="3971925"/>
            <a:ext cx="5300663" cy="5715000"/>
            <a:chOff x="0" y="0"/>
            <a:chExt cx="7067550" cy="7620000"/>
          </a:xfrm>
        </p:grpSpPr>
        <p:sp>
          <p:nvSpPr>
            <p:cNvPr id="17" name="Freeform 17"/>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4"/>
              <a:stretch>
                <a:fillRect/>
              </a:stretch>
            </a:blipFill>
          </p:spPr>
        </p:sp>
      </p:grpSp>
      <p:grpSp>
        <p:nvGrpSpPr>
          <p:cNvPr id="18" name="Group 18"/>
          <p:cNvGrpSpPr/>
          <p:nvPr/>
        </p:nvGrpSpPr>
        <p:grpSpPr>
          <a:xfrm>
            <a:off x="10044112" y="2543175"/>
            <a:ext cx="471487" cy="485775"/>
            <a:chOff x="0" y="0"/>
            <a:chExt cx="628650" cy="647700"/>
          </a:xfrm>
        </p:grpSpPr>
        <p:sp>
          <p:nvSpPr>
            <p:cNvPr id="19" name="Freeform 1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0" name="Group 20"/>
          <p:cNvGrpSpPr/>
          <p:nvPr/>
        </p:nvGrpSpPr>
        <p:grpSpPr>
          <a:xfrm>
            <a:off x="800100" y="257174"/>
            <a:ext cx="9372598" cy="1034620"/>
            <a:chOff x="0" y="0"/>
            <a:chExt cx="12496797" cy="1379493"/>
          </a:xfrm>
        </p:grpSpPr>
        <p:sp>
          <p:nvSpPr>
            <p:cNvPr id="21" name="Freeform 21"/>
            <p:cNvSpPr/>
            <p:nvPr/>
          </p:nvSpPr>
          <p:spPr>
            <a:xfrm>
              <a:off x="0" y="0"/>
              <a:ext cx="12496798" cy="1379493"/>
            </a:xfrm>
            <a:custGeom>
              <a:avLst/>
              <a:gdLst/>
              <a:ahLst/>
              <a:cxnLst/>
              <a:rect l="l" t="t" r="r" b="b"/>
              <a:pathLst>
                <a:path w="12496798" h="1379493">
                  <a:moveTo>
                    <a:pt x="0" y="0"/>
                  </a:moveTo>
                  <a:lnTo>
                    <a:pt x="12496798" y="0"/>
                  </a:lnTo>
                  <a:lnTo>
                    <a:pt x="12496798" y="1379493"/>
                  </a:lnTo>
                  <a:lnTo>
                    <a:pt x="0" y="1379493"/>
                  </a:lnTo>
                  <a:close/>
                </a:path>
              </a:pathLst>
            </a:custGeom>
            <a:solidFill>
              <a:srgbClr val="000000">
                <a:alpha val="0"/>
              </a:srgbClr>
            </a:solidFill>
          </p:spPr>
        </p:sp>
        <p:sp>
          <p:nvSpPr>
            <p:cNvPr id="22" name="TextBox 22"/>
            <p:cNvSpPr txBox="1"/>
            <p:nvPr/>
          </p:nvSpPr>
          <p:spPr>
            <a:xfrm>
              <a:off x="0" y="-19050"/>
              <a:ext cx="12496797" cy="1398543"/>
            </a:xfrm>
            <a:prstGeom prst="rect">
              <a:avLst/>
            </a:prstGeom>
          </p:spPr>
          <p:txBody>
            <a:bodyPr lIns="0" tIns="0" rIns="0" bIns="0" rtlCol="0" anchor="ctr"/>
            <a:lstStyle/>
            <a:p>
              <a:pPr algn="ctr">
                <a:lnSpc>
                  <a:spcPts val="7650"/>
                </a:lnSpc>
              </a:pPr>
              <a:r>
                <a:rPr lang="en-US" sz="6375" spc="7">
                  <a:solidFill>
                    <a:srgbClr val="262626"/>
                  </a:solidFill>
                  <a:latin typeface="Garamond"/>
                  <a:ea typeface="Garamond"/>
                  <a:cs typeface="Garamond"/>
                  <a:sym typeface="Garamond"/>
                </a:rPr>
                <a:t>PROJECT	OVERVIEW</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5</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891540" y="2045970"/>
            <a:ext cx="12744081" cy="3012698"/>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Arimo"/>
                <a:ea typeface="Arimo"/>
                <a:cs typeface="Arimo"/>
                <a:sym typeface="Arimo"/>
              </a:rPr>
              <a:t>This project focuses on the implementation and analysis of </a:t>
            </a:r>
            <a:r>
              <a:rPr lang="en-US" sz="2700" b="1">
                <a:solidFill>
                  <a:srgbClr val="000000"/>
                </a:solidFill>
                <a:latin typeface="Arimo Bold"/>
                <a:ea typeface="Arimo Bold"/>
                <a:cs typeface="Arimo Bold"/>
                <a:sym typeface="Arimo Bold"/>
              </a:rPr>
              <a:t>Off-Page SEO techniques</a:t>
            </a:r>
            <a:r>
              <a:rPr lang="en-US" sz="2700">
                <a:solidFill>
                  <a:srgbClr val="000000"/>
                </a:solidFill>
                <a:latin typeface="Arimo"/>
                <a:ea typeface="Arimo"/>
                <a:cs typeface="Arimo"/>
                <a:sym typeface="Arimo"/>
              </a:rPr>
              <a:t> to enhance a website’s online presence, authority, and ranking in search engines. While on-page SEO ensures proper optimization within the website, off-page SEO strategies strengthen the site’s credibility and trustworthiness through external signals such as backlinks, social engagement, and brand mentions.</a:t>
            </a:r>
          </a:p>
        </p:txBody>
      </p:sp>
      <p:sp>
        <p:nvSpPr>
          <p:cNvPr id="29" name="TextBox 29"/>
          <p:cNvSpPr txBox="1"/>
          <p:nvPr/>
        </p:nvSpPr>
        <p:spPr>
          <a:xfrm>
            <a:off x="1105854" y="5743340"/>
            <a:ext cx="11790045" cy="3012698"/>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Arimo"/>
                <a:ea typeface="Arimo"/>
                <a:cs typeface="Arimo"/>
                <a:sym typeface="Arimo"/>
              </a:rPr>
              <a:t>The project explores various off-page SEO practices, including link building, social bookmarking, directory submission, article posting, forum participation, influencer outreach, and social media promotion. These methods are aimed at increasing referral traffic, improving search engine rankings, and establishing a strong digital reputation for the brand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0044112" y="2543175"/>
            <a:ext cx="471487" cy="485775"/>
            <a:chOff x="0" y="0"/>
            <a:chExt cx="628650" cy="647700"/>
          </a:xfrm>
        </p:grpSpPr>
        <p:sp>
          <p:nvSpPr>
            <p:cNvPr id="15" name="Freeform 1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6" name="Group 16"/>
          <p:cNvGrpSpPr/>
          <p:nvPr/>
        </p:nvGrpSpPr>
        <p:grpSpPr>
          <a:xfrm>
            <a:off x="14030325" y="8843962"/>
            <a:ext cx="271463" cy="271463"/>
            <a:chOff x="0" y="0"/>
            <a:chExt cx="361950" cy="361950"/>
          </a:xfrm>
        </p:grpSpPr>
        <p:sp>
          <p:nvSpPr>
            <p:cNvPr id="17" name="Freeform 1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8" name="Group 18"/>
          <p:cNvGrpSpPr/>
          <p:nvPr/>
        </p:nvGrpSpPr>
        <p:grpSpPr>
          <a:xfrm>
            <a:off x="1049178" y="442914"/>
            <a:ext cx="11523822" cy="777959"/>
            <a:chOff x="0" y="0"/>
            <a:chExt cx="15365096" cy="1037278"/>
          </a:xfrm>
        </p:grpSpPr>
        <p:sp>
          <p:nvSpPr>
            <p:cNvPr id="19" name="Freeform 19"/>
            <p:cNvSpPr/>
            <p:nvPr/>
          </p:nvSpPr>
          <p:spPr>
            <a:xfrm>
              <a:off x="0" y="0"/>
              <a:ext cx="15365096" cy="1037278"/>
            </a:xfrm>
            <a:custGeom>
              <a:avLst/>
              <a:gdLst/>
              <a:ahLst/>
              <a:cxnLst/>
              <a:rect l="l" t="t" r="r" b="b"/>
              <a:pathLst>
                <a:path w="15365096" h="1037278">
                  <a:moveTo>
                    <a:pt x="0" y="0"/>
                  </a:moveTo>
                  <a:lnTo>
                    <a:pt x="15365096" y="0"/>
                  </a:lnTo>
                  <a:lnTo>
                    <a:pt x="15365096" y="1037278"/>
                  </a:lnTo>
                  <a:lnTo>
                    <a:pt x="0" y="1037278"/>
                  </a:lnTo>
                  <a:close/>
                </a:path>
              </a:pathLst>
            </a:custGeom>
            <a:solidFill>
              <a:srgbClr val="000000">
                <a:alpha val="0"/>
              </a:srgbClr>
            </a:solidFill>
          </p:spPr>
        </p:sp>
        <p:sp>
          <p:nvSpPr>
            <p:cNvPr id="20" name="TextBox 20"/>
            <p:cNvSpPr txBox="1"/>
            <p:nvPr/>
          </p:nvSpPr>
          <p:spPr>
            <a:xfrm>
              <a:off x="0" y="-9525"/>
              <a:ext cx="15365096" cy="1046803"/>
            </a:xfrm>
            <a:prstGeom prst="rect">
              <a:avLst/>
            </a:prstGeom>
          </p:spPr>
          <p:txBody>
            <a:bodyPr lIns="0" tIns="0" rIns="0" bIns="0" rtlCol="0" anchor="ctr"/>
            <a:lstStyle/>
            <a:p>
              <a:pPr algn="ctr">
                <a:lnSpc>
                  <a:spcPts val="5759"/>
                </a:lnSpc>
              </a:pPr>
              <a:r>
                <a:rPr lang="en-US" sz="4800" spc="-15">
                  <a:solidFill>
                    <a:srgbClr val="262626"/>
                  </a:solidFill>
                  <a:latin typeface="Garamond"/>
                  <a:ea typeface="Garamond"/>
                  <a:cs typeface="Garamond"/>
                  <a:sym typeface="Garamond"/>
                </a:rPr>
                <a:t>WHO ARE THE END USERS?</a:t>
              </a:r>
            </a:p>
          </p:txBody>
        </p:sp>
      </p:grpSp>
      <p:grpSp>
        <p:nvGrpSpPr>
          <p:cNvPr id="21" name="Group 21"/>
          <p:cNvGrpSpPr/>
          <p:nvPr/>
        </p:nvGrpSpPr>
        <p:grpSpPr>
          <a:xfrm>
            <a:off x="15530852" y="8924924"/>
            <a:ext cx="814045" cy="447676"/>
            <a:chOff x="0" y="0"/>
            <a:chExt cx="1085393" cy="596901"/>
          </a:xfrm>
        </p:grpSpPr>
        <p:sp>
          <p:nvSpPr>
            <p:cNvPr id="22" name="Freeform 22"/>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3" name="TextBox 23"/>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6</a:t>
              </a:r>
            </a:p>
          </p:txBody>
        </p:sp>
      </p:grpSp>
      <p:grpSp>
        <p:nvGrpSpPr>
          <p:cNvPr id="24" name="Group 24"/>
          <p:cNvGrpSpPr/>
          <p:nvPr/>
        </p:nvGrpSpPr>
        <p:grpSpPr>
          <a:xfrm>
            <a:off x="1085850" y="9258300"/>
            <a:ext cx="3271837" cy="728663"/>
            <a:chOff x="0" y="0"/>
            <a:chExt cx="4362450" cy="971550"/>
          </a:xfrm>
        </p:grpSpPr>
        <p:sp>
          <p:nvSpPr>
            <p:cNvPr id="25" name="Freeform 25"/>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4"/>
              <a:stretch>
                <a:fillRect/>
              </a:stretch>
            </a:blipFill>
          </p:spPr>
        </p:sp>
      </p:grpSp>
      <p:sp>
        <p:nvSpPr>
          <p:cNvPr id="26" name="TextBox 26"/>
          <p:cNvSpPr txBox="1"/>
          <p:nvPr/>
        </p:nvSpPr>
        <p:spPr>
          <a:xfrm>
            <a:off x="780466" y="1774509"/>
            <a:ext cx="13429881" cy="2181702"/>
          </a:xfrm>
          <a:prstGeom prst="rect">
            <a:avLst/>
          </a:prstGeom>
        </p:spPr>
        <p:txBody>
          <a:bodyPr lIns="0" tIns="0" rIns="0" bIns="0" rtlCol="0" anchor="t">
            <a:spAutoFit/>
          </a:bodyPr>
          <a:lstStyle/>
          <a:p>
            <a:pPr algn="l">
              <a:lnSpc>
                <a:spcPts val="3240"/>
              </a:lnSpc>
            </a:pPr>
            <a:r>
              <a:rPr lang="en-US" sz="2700">
                <a:solidFill>
                  <a:srgbClr val="000000"/>
                </a:solidFill>
                <a:latin typeface="Arimo"/>
                <a:ea typeface="Arimo"/>
                <a:cs typeface="Arimo"/>
                <a:sym typeface="Arimo"/>
              </a:rPr>
              <a:t>The end users of </a:t>
            </a:r>
            <a:r>
              <a:rPr lang="en-US" sz="2700" b="1">
                <a:solidFill>
                  <a:srgbClr val="000000"/>
                </a:solidFill>
                <a:latin typeface="Arimo Bold"/>
                <a:ea typeface="Arimo Bold"/>
                <a:cs typeface="Arimo Bold"/>
                <a:sym typeface="Arimo Bold"/>
              </a:rPr>
              <a:t>Off-Page SEO strategies</a:t>
            </a:r>
            <a:r>
              <a:rPr lang="en-US" sz="2700">
                <a:solidFill>
                  <a:srgbClr val="000000"/>
                </a:solidFill>
                <a:latin typeface="Arimo"/>
                <a:ea typeface="Arimo"/>
                <a:cs typeface="Arimo"/>
                <a:sym typeface="Arimo"/>
              </a:rPr>
              <a:t> are the businesses, organizations, and individuals who aim to improve their website’s </a:t>
            </a:r>
            <a:r>
              <a:rPr lang="en-US" sz="2700" b="1">
                <a:solidFill>
                  <a:srgbClr val="000000"/>
                </a:solidFill>
                <a:latin typeface="Arimo Bold"/>
                <a:ea typeface="Arimo Bold"/>
                <a:cs typeface="Arimo Bold"/>
                <a:sym typeface="Arimo Bold"/>
              </a:rPr>
              <a:t>visibility, credibility, and ranking</a:t>
            </a:r>
            <a:r>
              <a:rPr lang="en-US" sz="2700">
                <a:solidFill>
                  <a:srgbClr val="000000"/>
                </a:solidFill>
                <a:latin typeface="Arimo"/>
                <a:ea typeface="Arimo"/>
                <a:cs typeface="Arimo"/>
                <a:sym typeface="Arimo"/>
              </a:rPr>
              <a:t> on search engines. These users benefit from the traffic, brand awareness, and trust generated through external optimization efforts.</a:t>
            </a:r>
          </a:p>
        </p:txBody>
      </p:sp>
      <p:sp>
        <p:nvSpPr>
          <p:cNvPr id="27" name="TextBox 27"/>
          <p:cNvSpPr txBox="1"/>
          <p:nvPr/>
        </p:nvSpPr>
        <p:spPr>
          <a:xfrm>
            <a:off x="891540" y="4103370"/>
            <a:ext cx="12975908" cy="4474893"/>
          </a:xfrm>
          <a:prstGeom prst="rect">
            <a:avLst/>
          </a:prstGeom>
        </p:spPr>
        <p:txBody>
          <a:bodyPr lIns="0" tIns="0" rIns="0" bIns="0" rtlCol="0" anchor="t">
            <a:spAutoFit/>
          </a:bodyPr>
          <a:lstStyle/>
          <a:p>
            <a:pPr algn="l">
              <a:lnSpc>
                <a:spcPts val="3240"/>
              </a:lnSpc>
            </a:pPr>
            <a:r>
              <a:rPr lang="en-US" sz="2700" b="1">
                <a:solidFill>
                  <a:srgbClr val="000000"/>
                </a:solidFill>
                <a:latin typeface="ITC Bauhaus Bold"/>
                <a:ea typeface="ITC Bauhaus Bold"/>
                <a:cs typeface="ITC Bauhaus Bold"/>
                <a:sym typeface="ITC Bauhaus Bold"/>
              </a:rPr>
              <a:t>Key End Users: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Businesses and Companies</a:t>
            </a:r>
          </a:p>
          <a:p>
            <a:pPr marL="1157287" lvl="4" indent="-231457" algn="l">
              <a:lnSpc>
                <a:spcPts val="3240"/>
              </a:lnSpc>
              <a:buAutoNum type="arabicPeriod"/>
            </a:pPr>
            <a:r>
              <a:rPr lang="en-US" sz="2700">
                <a:solidFill>
                  <a:srgbClr val="000000"/>
                </a:solidFill>
                <a:latin typeface="Garamond"/>
                <a:ea typeface="Garamond"/>
                <a:cs typeface="Garamond"/>
                <a:sym typeface="Garamond"/>
              </a:rPr>
              <a:t>E-commerce websites, startups, and enterprises that need higher visibility to attract potential customers and increase sales.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Digital Marketers and SEO Professionals</a:t>
            </a:r>
          </a:p>
          <a:p>
            <a:pPr marL="1157287" lvl="4" indent="-231457" algn="l">
              <a:lnSpc>
                <a:spcPts val="3240"/>
              </a:lnSpc>
              <a:buAutoNum type="arabicPeriod"/>
            </a:pPr>
            <a:r>
              <a:rPr lang="en-US" sz="2700">
                <a:solidFill>
                  <a:srgbClr val="000000"/>
                </a:solidFill>
                <a:latin typeface="Garamond"/>
                <a:ea typeface="Garamond"/>
                <a:cs typeface="Garamond"/>
                <a:sym typeface="Garamond"/>
              </a:rPr>
              <a:t>Agencies and individuals who implement off-page SEO strategies on behalf of clients to boost online growth.</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Content Creators and Bloggers</a:t>
            </a:r>
          </a:p>
          <a:p>
            <a:pPr marL="1157287" lvl="4" indent="-231457" algn="l">
              <a:lnSpc>
                <a:spcPts val="3240"/>
              </a:lnSpc>
              <a:buAutoNum type="arabicPeriod"/>
            </a:pPr>
            <a:r>
              <a:rPr lang="en-US" sz="2700">
                <a:solidFill>
                  <a:srgbClr val="000000"/>
                </a:solidFill>
                <a:latin typeface="Garamond"/>
                <a:ea typeface="Garamond"/>
                <a:cs typeface="Garamond"/>
                <a:sym typeface="Garamond"/>
              </a:rPr>
              <a:t>Writers, bloggers, and publishers who require external promotion to reach wider audiences.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0" y="2214562"/>
            <a:ext cx="4043362" cy="4872037"/>
            <a:chOff x="0" y="0"/>
            <a:chExt cx="5391149" cy="6496050"/>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4"/>
              <a:stretch>
                <a:fillRect t="-34" b="-34"/>
              </a:stretch>
            </a:blipFill>
          </p:spPr>
        </p:sp>
      </p:grpSp>
      <p:grpSp>
        <p:nvGrpSpPr>
          <p:cNvPr id="14" name="Group 14"/>
          <p:cNvGrpSpPr/>
          <p:nvPr/>
        </p:nvGrpSpPr>
        <p:grpSpPr>
          <a:xfrm>
            <a:off x="14030325" y="8043862"/>
            <a:ext cx="685800" cy="685800"/>
            <a:chOff x="0" y="0"/>
            <a:chExt cx="914400" cy="914400"/>
          </a:xfrm>
        </p:grpSpPr>
        <p:sp>
          <p:nvSpPr>
            <p:cNvPr id="15" name="Freeform 15"/>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6" name="Group 16"/>
          <p:cNvGrpSpPr/>
          <p:nvPr/>
        </p:nvGrpSpPr>
        <p:grpSpPr>
          <a:xfrm>
            <a:off x="10044112" y="2543175"/>
            <a:ext cx="471487" cy="485775"/>
            <a:chOff x="0" y="0"/>
            <a:chExt cx="628650" cy="647700"/>
          </a:xfrm>
        </p:grpSpPr>
        <p:sp>
          <p:nvSpPr>
            <p:cNvPr id="17" name="Freeform 17"/>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8" name="Group 18"/>
          <p:cNvGrpSpPr/>
          <p:nvPr/>
        </p:nvGrpSpPr>
        <p:grpSpPr>
          <a:xfrm>
            <a:off x="14030325" y="8843962"/>
            <a:ext cx="271463" cy="271463"/>
            <a:chOff x="0" y="0"/>
            <a:chExt cx="361950" cy="361950"/>
          </a:xfrm>
        </p:grpSpPr>
        <p:sp>
          <p:nvSpPr>
            <p:cNvPr id="19" name="Freeform 19"/>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0" name="Group 20"/>
          <p:cNvGrpSpPr/>
          <p:nvPr/>
        </p:nvGrpSpPr>
        <p:grpSpPr>
          <a:xfrm>
            <a:off x="837248" y="1286827"/>
            <a:ext cx="14644688" cy="862965"/>
            <a:chOff x="0" y="0"/>
            <a:chExt cx="19526251" cy="1150620"/>
          </a:xfrm>
        </p:grpSpPr>
        <p:sp>
          <p:nvSpPr>
            <p:cNvPr id="21" name="Freeform 21"/>
            <p:cNvSpPr/>
            <p:nvPr/>
          </p:nvSpPr>
          <p:spPr>
            <a:xfrm>
              <a:off x="0" y="0"/>
              <a:ext cx="19526250" cy="1150620"/>
            </a:xfrm>
            <a:custGeom>
              <a:avLst/>
              <a:gdLst/>
              <a:ahLst/>
              <a:cxnLst/>
              <a:rect l="l" t="t" r="r" b="b"/>
              <a:pathLst>
                <a:path w="19526250" h="1150620">
                  <a:moveTo>
                    <a:pt x="0" y="0"/>
                  </a:moveTo>
                  <a:lnTo>
                    <a:pt x="19526250" y="0"/>
                  </a:lnTo>
                  <a:lnTo>
                    <a:pt x="19526250" y="1150620"/>
                  </a:lnTo>
                  <a:lnTo>
                    <a:pt x="0" y="1150620"/>
                  </a:lnTo>
                  <a:close/>
                </a:path>
              </a:pathLst>
            </a:custGeom>
            <a:solidFill>
              <a:srgbClr val="000000">
                <a:alpha val="0"/>
              </a:srgbClr>
            </a:solidFill>
          </p:spPr>
        </p:sp>
        <p:sp>
          <p:nvSpPr>
            <p:cNvPr id="22" name="TextBox 22"/>
            <p:cNvSpPr txBox="1"/>
            <p:nvPr/>
          </p:nvSpPr>
          <p:spPr>
            <a:xfrm>
              <a:off x="0" y="0"/>
              <a:ext cx="19526251" cy="1150620"/>
            </a:xfrm>
            <a:prstGeom prst="rect">
              <a:avLst/>
            </a:prstGeom>
          </p:spPr>
          <p:txBody>
            <a:bodyPr lIns="0" tIns="0" rIns="0" bIns="0" rtlCol="0" anchor="ctr"/>
            <a:lstStyle/>
            <a:p>
              <a:pPr algn="ctr">
                <a:lnSpc>
                  <a:spcPts val="6480"/>
                </a:lnSpc>
              </a:pPr>
              <a:r>
                <a:rPr lang="en-US" sz="5400" spc="15">
                  <a:solidFill>
                    <a:srgbClr val="262626"/>
                  </a:solidFill>
                  <a:latin typeface="Garamond"/>
                  <a:ea typeface="Garamond"/>
                  <a:cs typeface="Garamond"/>
                  <a:sym typeface="Garamond"/>
                </a:rPr>
                <a:t>TOOLS AND TECHNIQUES</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7</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4134801" y="2203131"/>
            <a:ext cx="9500820" cy="10076171"/>
          </a:xfrm>
          <a:prstGeom prst="rect">
            <a:avLst/>
          </a:prstGeom>
        </p:spPr>
        <p:txBody>
          <a:bodyPr lIns="0" tIns="0" rIns="0" bIns="0" rtlCol="0" anchor="t">
            <a:spAutoFit/>
          </a:bodyPr>
          <a:lstStyle/>
          <a:p>
            <a:pPr algn="l">
              <a:lnSpc>
                <a:spcPts val="3240"/>
              </a:lnSpc>
            </a:pPr>
            <a:r>
              <a:rPr lang="en-US" sz="2700" b="1">
                <a:solidFill>
                  <a:srgbClr val="000000"/>
                </a:solidFill>
                <a:latin typeface="Arimo Bold"/>
                <a:ea typeface="Arimo Bold"/>
                <a:cs typeface="Arimo Bold"/>
                <a:sym typeface="Arimo Bold"/>
              </a:rPr>
              <a:t>Tools and Techniquues:</a:t>
            </a:r>
          </a:p>
          <a:p>
            <a:pPr algn="l">
              <a:lnSpc>
                <a:spcPts val="3240"/>
              </a:lnSpc>
            </a:pPr>
            <a:r>
              <a:rPr lang="en-US" sz="2700">
                <a:solidFill>
                  <a:srgbClr val="000000"/>
                </a:solidFill>
                <a:latin typeface="Arimo"/>
                <a:ea typeface="Arimo"/>
                <a:cs typeface="Arimo"/>
                <a:sym typeface="Arimo"/>
              </a:rPr>
              <a:t>To successfully implement off-page SEO strategies, various </a:t>
            </a:r>
            <a:r>
              <a:rPr lang="en-US" sz="2700" b="1">
                <a:solidFill>
                  <a:srgbClr val="000000"/>
                </a:solidFill>
                <a:latin typeface="Arimo Bold"/>
                <a:ea typeface="Arimo Bold"/>
                <a:cs typeface="Arimo Bold"/>
                <a:sym typeface="Arimo Bold"/>
              </a:rPr>
              <a:t>tools and techniques</a:t>
            </a:r>
            <a:r>
              <a:rPr lang="en-US" sz="2700">
                <a:solidFill>
                  <a:srgbClr val="000000"/>
                </a:solidFill>
                <a:latin typeface="Arimo"/>
                <a:ea typeface="Arimo"/>
                <a:cs typeface="Arimo"/>
                <a:sym typeface="Arimo"/>
              </a:rPr>
              <a:t> are used. These help in monitoring backlinks, tracking performance, analyzing competitors, and improving outreach activities.</a:t>
            </a:r>
          </a:p>
          <a:p>
            <a:pPr algn="l">
              <a:lnSpc>
                <a:spcPts val="3240"/>
              </a:lnSpc>
            </a:pPr>
            <a:r>
              <a:rPr lang="en-US" sz="2700" b="1">
                <a:solidFill>
                  <a:srgbClr val="000000"/>
                </a:solidFill>
                <a:latin typeface="Garamond Bold"/>
                <a:ea typeface="Garamond Bold"/>
                <a:cs typeface="Garamond Bold"/>
                <a:sym typeface="Garamond Bold"/>
              </a:rPr>
              <a:t>🔧 Tools Used in Off-Page SEO</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Google Search Console</a:t>
            </a:r>
          </a:p>
          <a:p>
            <a:pPr marL="1157287" lvl="4" indent="-231457" algn="l">
              <a:lnSpc>
                <a:spcPts val="3240"/>
              </a:lnSpc>
              <a:buAutoNum type="arabicPeriod"/>
            </a:pPr>
            <a:r>
              <a:rPr lang="en-US" sz="2700">
                <a:solidFill>
                  <a:srgbClr val="000000"/>
                </a:solidFill>
                <a:latin typeface="Arimo"/>
                <a:ea typeface="Arimo"/>
                <a:cs typeface="Arimo"/>
                <a:sym typeface="Arimo"/>
              </a:rPr>
              <a:t>Tracks website performance in Google search results.</a:t>
            </a:r>
          </a:p>
          <a:p>
            <a:pPr marL="1157287" lvl="4" indent="-231457" algn="l">
              <a:lnSpc>
                <a:spcPts val="3240"/>
              </a:lnSpc>
              <a:buAutoNum type="arabicPeriod"/>
            </a:pPr>
            <a:r>
              <a:rPr lang="en-US" sz="2700">
                <a:solidFill>
                  <a:srgbClr val="000000"/>
                </a:solidFill>
                <a:latin typeface="Arimo"/>
                <a:ea typeface="Arimo"/>
                <a:cs typeface="Arimo"/>
                <a:sym typeface="Arimo"/>
              </a:rPr>
              <a:t>Monitors backlinks, impressions, and indexing status.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Ahrefs / SEMrush / Moz</a:t>
            </a:r>
          </a:p>
          <a:p>
            <a:pPr marL="1157287" lvl="4" indent="-231457" algn="l">
              <a:lnSpc>
                <a:spcPts val="3240"/>
              </a:lnSpc>
              <a:buAutoNum type="arabicPeriod"/>
            </a:pPr>
            <a:r>
              <a:rPr lang="en-US" sz="2700">
                <a:solidFill>
                  <a:srgbClr val="000000"/>
                </a:solidFill>
                <a:latin typeface="Arimo"/>
                <a:ea typeface="Arimo"/>
                <a:cs typeface="Arimo"/>
                <a:sym typeface="Arimo"/>
              </a:rPr>
              <a:t>Powerful SEO tools for backlink analysis, keyword research, and competitor monitoring.</a:t>
            </a:r>
          </a:p>
          <a:p>
            <a:pPr marL="1157287" lvl="4" indent="-231457" algn="l">
              <a:lnSpc>
                <a:spcPts val="3240"/>
              </a:lnSpc>
              <a:buAutoNum type="arabicPeriod"/>
            </a:pPr>
            <a:r>
              <a:rPr lang="en-US" sz="2700">
                <a:solidFill>
                  <a:srgbClr val="000000"/>
                </a:solidFill>
                <a:latin typeface="Arimo"/>
                <a:ea typeface="Arimo"/>
                <a:cs typeface="Arimo"/>
                <a:sym typeface="Arimo"/>
              </a:rPr>
              <a:t>Helps identify link-building opportunities.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Ubersuggest</a:t>
            </a:r>
          </a:p>
          <a:p>
            <a:pPr marL="1157287" lvl="4" indent="-231457" algn="l">
              <a:lnSpc>
                <a:spcPts val="3240"/>
              </a:lnSpc>
              <a:buAutoNum type="arabicPeriod"/>
            </a:pPr>
            <a:r>
              <a:rPr lang="en-US" sz="2700">
                <a:solidFill>
                  <a:srgbClr val="000000"/>
                </a:solidFill>
                <a:latin typeface="Arimo"/>
                <a:ea typeface="Arimo"/>
                <a:cs typeface="Arimo"/>
                <a:sym typeface="Arimo"/>
              </a:rPr>
              <a:t>Provides keyword ideas, backlink data, and site audit reports.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BuzzSumo</a:t>
            </a:r>
          </a:p>
          <a:p>
            <a:pPr marL="1157287" lvl="4" indent="-231457" algn="l">
              <a:lnSpc>
                <a:spcPts val="3240"/>
              </a:lnSpc>
              <a:buAutoNum type="arabicPeriod"/>
            </a:pPr>
            <a:r>
              <a:rPr lang="en-US" sz="2700">
                <a:solidFill>
                  <a:srgbClr val="000000"/>
                </a:solidFill>
                <a:latin typeface="Arimo"/>
                <a:ea typeface="Arimo"/>
                <a:cs typeface="Arimo"/>
                <a:sym typeface="Arimo"/>
              </a:rPr>
              <a:t>Identifies trending topics and popular content to support content marketing and outreach.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a:off x="14030325" y="8843962"/>
            <a:ext cx="271463" cy="271463"/>
            <a:chOff x="0" y="0"/>
            <a:chExt cx="361950" cy="361950"/>
          </a:xfrm>
        </p:grpSpPr>
        <p:sp>
          <p:nvSpPr>
            <p:cNvPr id="11" name="Freeform 11"/>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2" name="Group 12"/>
          <p:cNvGrpSpPr/>
          <p:nvPr/>
        </p:nvGrpSpPr>
        <p:grpSpPr>
          <a:xfrm>
            <a:off x="2500312" y="9701212"/>
            <a:ext cx="114300" cy="266700"/>
            <a:chOff x="0" y="0"/>
            <a:chExt cx="152400" cy="355600"/>
          </a:xfrm>
        </p:grpSpPr>
        <p:sp>
          <p:nvSpPr>
            <p:cNvPr id="13" name="Freeform 13"/>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4"/>
              <a:stretch>
                <a:fillRect l="-66666" r="-66666"/>
              </a:stretch>
            </a:blipFill>
          </p:spPr>
        </p:sp>
      </p:grpSp>
      <p:sp>
        <p:nvSpPr>
          <p:cNvPr id="14" name="TextBox 14"/>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15" name="TextBox 15"/>
          <p:cNvSpPr txBox="1"/>
          <p:nvPr/>
        </p:nvSpPr>
        <p:spPr>
          <a:xfrm>
            <a:off x="1109662" y="421480"/>
            <a:ext cx="13192125" cy="958767"/>
          </a:xfrm>
          <a:prstGeom prst="rect">
            <a:avLst/>
          </a:prstGeom>
        </p:spPr>
        <p:txBody>
          <a:bodyPr lIns="0" tIns="0" rIns="0" bIns="0" rtlCol="0" anchor="t">
            <a:spAutoFit/>
          </a:bodyPr>
          <a:lstStyle/>
          <a:p>
            <a:pPr algn="l">
              <a:lnSpc>
                <a:spcPts val="7200"/>
              </a:lnSpc>
            </a:pPr>
            <a:r>
              <a:rPr lang="en-US" sz="6000" b="1" spc="21">
                <a:solidFill>
                  <a:srgbClr val="000000"/>
                </a:solidFill>
                <a:latin typeface="Trebuchet MS Bold"/>
                <a:ea typeface="Trebuchet MS Bold"/>
                <a:cs typeface="Trebuchet MS Bold"/>
                <a:sym typeface="Trebuchet MS Bold"/>
              </a:rPr>
              <a:t>POTFOLIO DESIGN AND LAYOUT</a:t>
            </a:r>
          </a:p>
        </p:txBody>
      </p:sp>
      <p:grpSp>
        <p:nvGrpSpPr>
          <p:cNvPr id="16" name="Group 16"/>
          <p:cNvGrpSpPr/>
          <p:nvPr/>
        </p:nvGrpSpPr>
        <p:grpSpPr>
          <a:xfrm>
            <a:off x="15087600" y="787712"/>
            <a:ext cx="685800" cy="685800"/>
            <a:chOff x="0" y="0"/>
            <a:chExt cx="914400" cy="914400"/>
          </a:xfrm>
        </p:grpSpPr>
        <p:sp>
          <p:nvSpPr>
            <p:cNvPr id="17" name="Freeform 17"/>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8" name="TextBox 18"/>
          <p:cNvSpPr txBox="1"/>
          <p:nvPr/>
        </p:nvSpPr>
        <p:spPr>
          <a:xfrm>
            <a:off x="1201102" y="1817369"/>
            <a:ext cx="12434519" cy="5505689"/>
          </a:xfrm>
          <a:prstGeom prst="rect">
            <a:avLst/>
          </a:prstGeom>
        </p:spPr>
        <p:txBody>
          <a:bodyPr lIns="0" tIns="0" rIns="0" bIns="0" rtlCol="0" anchor="t">
            <a:spAutoFit/>
          </a:bodyPr>
          <a:lstStyle/>
          <a:p>
            <a:pPr algn="l">
              <a:lnSpc>
                <a:spcPts val="3240"/>
              </a:lnSpc>
            </a:pPr>
            <a:r>
              <a:rPr lang="en-US" sz="2700">
                <a:solidFill>
                  <a:srgbClr val="000000"/>
                </a:solidFill>
                <a:latin typeface="Arimo"/>
                <a:ea typeface="Arimo"/>
                <a:cs typeface="Arimo"/>
                <a:sym typeface="Arimo"/>
              </a:rPr>
              <a:t>The </a:t>
            </a:r>
            <a:r>
              <a:rPr lang="en-US" sz="2700" b="1">
                <a:solidFill>
                  <a:srgbClr val="000000"/>
                </a:solidFill>
                <a:latin typeface="Arimo Bold"/>
                <a:ea typeface="Arimo Bold"/>
                <a:cs typeface="Arimo Bold"/>
                <a:sym typeface="Arimo Bold"/>
              </a:rPr>
              <a:t>portfolio design and layout</a:t>
            </a:r>
            <a:r>
              <a:rPr lang="en-US" sz="2700">
                <a:solidFill>
                  <a:srgbClr val="000000"/>
                </a:solidFill>
                <a:latin typeface="Arimo"/>
                <a:ea typeface="Arimo"/>
                <a:cs typeface="Arimo"/>
                <a:sym typeface="Arimo"/>
              </a:rPr>
              <a:t> for the Off-Page SEO project is structured to present the work in a clear, professional, and well-organized format. A proper design ensures that each section of the report is easy to navigate and highlights the key outcomes of the project effectively.</a:t>
            </a:r>
          </a:p>
          <a:p>
            <a:pPr algn="l">
              <a:lnSpc>
                <a:spcPts val="3240"/>
              </a:lnSpc>
            </a:pPr>
            <a:r>
              <a:rPr lang="en-US" sz="2700" b="1">
                <a:solidFill>
                  <a:srgbClr val="000000"/>
                </a:solidFill>
                <a:latin typeface="Arimo Bold"/>
                <a:ea typeface="Arimo Bold"/>
                <a:cs typeface="Arimo Bold"/>
                <a:sym typeface="Arimo Bold"/>
              </a:rPr>
              <a:t>Key Elements of the Portfolio Design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Cover Page</a:t>
            </a:r>
          </a:p>
          <a:p>
            <a:pPr marL="1157287" lvl="4" indent="-231457" algn="l">
              <a:lnSpc>
                <a:spcPts val="3240"/>
              </a:lnSpc>
              <a:buAutoNum type="arabicPeriod"/>
            </a:pPr>
            <a:r>
              <a:rPr lang="en-US" sz="2700">
                <a:solidFill>
                  <a:srgbClr val="000000"/>
                </a:solidFill>
                <a:latin typeface="Arimo"/>
                <a:ea typeface="Arimo"/>
                <a:cs typeface="Arimo"/>
                <a:sym typeface="Arimo"/>
              </a:rPr>
              <a:t>Title of the project (Off-Page SEO).</a:t>
            </a:r>
          </a:p>
          <a:p>
            <a:pPr marL="1157287" lvl="4" indent="-231457" algn="l">
              <a:lnSpc>
                <a:spcPts val="3240"/>
              </a:lnSpc>
              <a:buAutoNum type="arabicPeriod"/>
            </a:pPr>
            <a:r>
              <a:rPr lang="en-US" sz="2700">
                <a:solidFill>
                  <a:srgbClr val="000000"/>
                </a:solidFill>
                <a:latin typeface="Arimo"/>
                <a:ea typeface="Arimo"/>
                <a:cs typeface="Arimo"/>
                <a:sym typeface="Arimo"/>
              </a:rPr>
              <a:t>Student/Author name, course, and institution details.</a:t>
            </a:r>
          </a:p>
          <a:p>
            <a:pPr marL="1157287" lvl="4" indent="-231457" algn="l">
              <a:lnSpc>
                <a:spcPts val="3240"/>
              </a:lnSpc>
              <a:buAutoNum type="arabicPeriod"/>
            </a:pPr>
            <a:r>
              <a:rPr lang="en-US" sz="2700">
                <a:solidFill>
                  <a:srgbClr val="000000"/>
                </a:solidFill>
                <a:latin typeface="Arimo"/>
                <a:ea typeface="Arimo"/>
                <a:cs typeface="Arimo"/>
                <a:sym typeface="Arimo"/>
              </a:rPr>
              <a:t>Date of submission.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Table of Contents</a:t>
            </a:r>
          </a:p>
          <a:p>
            <a:pPr marL="1157287" lvl="4" indent="-231457" algn="l">
              <a:lnSpc>
                <a:spcPts val="3240"/>
              </a:lnSpc>
              <a:buAutoNum type="arabicPeriod"/>
            </a:pPr>
            <a:r>
              <a:rPr lang="en-US" sz="2700">
                <a:solidFill>
                  <a:srgbClr val="000000"/>
                </a:solidFill>
                <a:latin typeface="Arimo"/>
                <a:ea typeface="Arimo"/>
                <a:cs typeface="Arimo"/>
                <a:sym typeface="Arimo"/>
              </a:rPr>
              <a:t>A structured index of all sections (Problem Statement, Project Overview, Objectives, Tools &amp; Techniques, End Users, Results, Conclusion).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Introduction Section</a:t>
            </a:r>
          </a:p>
          <a:p>
            <a:pPr marL="1157287" lvl="4" indent="-231457" algn="l">
              <a:lnSpc>
                <a:spcPts val="3240"/>
              </a:lnSpc>
              <a:buAutoNum type="arabicPeriod"/>
            </a:pPr>
            <a:r>
              <a:rPr lang="en-US" sz="2700">
                <a:solidFill>
                  <a:srgbClr val="000000"/>
                </a:solidFill>
                <a:latin typeface="Arimo"/>
                <a:ea typeface="Arimo"/>
                <a:cs typeface="Arimo"/>
                <a:sym typeface="Arimo"/>
              </a:rPr>
              <a:t>Brief description of SEO and the importance of Off-Page optimization.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943103" y="1444622"/>
            <a:ext cx="14401794" cy="1984377"/>
            <a:chOff x="0" y="0"/>
            <a:chExt cx="19202392" cy="2645835"/>
          </a:xfrm>
        </p:grpSpPr>
        <p:sp>
          <p:nvSpPr>
            <p:cNvPr id="13" name="Freeform 13"/>
            <p:cNvSpPr/>
            <p:nvPr/>
          </p:nvSpPr>
          <p:spPr>
            <a:xfrm>
              <a:off x="0" y="0"/>
              <a:ext cx="19202392" cy="2645835"/>
            </a:xfrm>
            <a:custGeom>
              <a:avLst/>
              <a:gdLst/>
              <a:ahLst/>
              <a:cxnLst/>
              <a:rect l="l" t="t" r="r" b="b"/>
              <a:pathLst>
                <a:path w="19202392" h="2645835">
                  <a:moveTo>
                    <a:pt x="0" y="0"/>
                  </a:moveTo>
                  <a:lnTo>
                    <a:pt x="19202392" y="0"/>
                  </a:lnTo>
                  <a:lnTo>
                    <a:pt x="19202392" y="2645835"/>
                  </a:lnTo>
                  <a:lnTo>
                    <a:pt x="0" y="2645835"/>
                  </a:lnTo>
                  <a:close/>
                </a:path>
              </a:pathLst>
            </a:custGeom>
            <a:solidFill>
              <a:srgbClr val="000000">
                <a:alpha val="0"/>
              </a:srgbClr>
            </a:solidFill>
          </p:spPr>
        </p:sp>
        <p:sp>
          <p:nvSpPr>
            <p:cNvPr id="14" name="TextBox 14"/>
            <p:cNvSpPr txBox="1"/>
            <p:nvPr/>
          </p:nvSpPr>
          <p:spPr>
            <a:xfrm>
              <a:off x="0" y="-19050"/>
              <a:ext cx="19202392" cy="2664885"/>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FEATURES AND FUNCTIONALITY</a:t>
              </a:r>
            </a:p>
          </p:txBody>
        </p:sp>
      </p:grpSp>
      <p:sp>
        <p:nvSpPr>
          <p:cNvPr id="15" name="TextBox 15"/>
          <p:cNvSpPr txBox="1"/>
          <p:nvPr/>
        </p:nvSpPr>
        <p:spPr>
          <a:xfrm>
            <a:off x="1463040" y="2217420"/>
            <a:ext cx="12172581" cy="2955548"/>
          </a:xfrm>
          <a:prstGeom prst="rect">
            <a:avLst/>
          </a:prstGeom>
        </p:spPr>
        <p:txBody>
          <a:bodyPr lIns="0" tIns="0" rIns="0" bIns="0" rtlCol="0" anchor="t">
            <a:spAutoFit/>
          </a:bodyPr>
          <a:lstStyle/>
          <a:p>
            <a:pPr algn="l">
              <a:lnSpc>
                <a:spcPts val="3240"/>
              </a:lnSpc>
            </a:pPr>
            <a:r>
              <a:rPr lang="en-US" sz="2700" b="1" i="1">
                <a:solidFill>
                  <a:srgbClr val="000000"/>
                </a:solidFill>
                <a:latin typeface="Garamond Bold Italics"/>
                <a:ea typeface="Garamond Bold Italics"/>
                <a:cs typeface="Garamond Bold Italics"/>
                <a:sym typeface="Garamond Bold Italics"/>
              </a:rPr>
              <a:t>Features :</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Backlink Generation</a:t>
            </a:r>
            <a:r>
              <a:rPr lang="en-US" sz="2700">
                <a:solidFill>
                  <a:srgbClr val="000000"/>
                </a:solidFill>
                <a:latin typeface="Arimo"/>
                <a:ea typeface="Arimo"/>
                <a:cs typeface="Arimo"/>
                <a:sym typeface="Arimo"/>
              </a:rPr>
              <a:t> – Acquiring high-quality links from trusted websites.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Content Promotion</a:t>
            </a:r>
            <a:r>
              <a:rPr lang="en-US" sz="2700">
                <a:solidFill>
                  <a:srgbClr val="000000"/>
                </a:solidFill>
                <a:latin typeface="Arimo"/>
                <a:ea typeface="Arimo"/>
                <a:cs typeface="Arimo"/>
                <a:sym typeface="Arimo"/>
              </a:rPr>
              <a:t> – Sharing blogs, articles, and infographics on external platforms.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Brand Awareness</a:t>
            </a:r>
            <a:r>
              <a:rPr lang="en-US" sz="2700">
                <a:solidFill>
                  <a:srgbClr val="000000"/>
                </a:solidFill>
                <a:latin typeface="Arimo"/>
                <a:ea typeface="Arimo"/>
                <a:cs typeface="Arimo"/>
                <a:sym typeface="Arimo"/>
              </a:rPr>
              <a:t> – Expanding reach through social media engagement and influencer collaboration.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Community Engagement</a:t>
            </a:r>
            <a:r>
              <a:rPr lang="en-US" sz="2700">
                <a:solidFill>
                  <a:srgbClr val="000000"/>
                </a:solidFill>
                <a:latin typeface="Arimo"/>
                <a:ea typeface="Arimo"/>
                <a:cs typeface="Arimo"/>
                <a:sym typeface="Arimo"/>
              </a:rPr>
              <a:t> – Active participation in forums, Q&amp;A platforms, and discussions.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Authority Building</a:t>
            </a:r>
            <a:r>
              <a:rPr lang="en-US" sz="2700">
                <a:solidFill>
                  <a:srgbClr val="000000"/>
                </a:solidFill>
                <a:latin typeface="Arimo"/>
                <a:ea typeface="Arimo"/>
                <a:cs typeface="Arimo"/>
                <a:sym typeface="Arimo"/>
              </a:rPr>
              <a:t> – Improving Domain Authority (DA) and Page Authority (PA) through credible mentions.</a:t>
            </a:r>
          </a:p>
        </p:txBody>
      </p:sp>
      <p:sp>
        <p:nvSpPr>
          <p:cNvPr id="16" name="TextBox 16"/>
          <p:cNvSpPr txBox="1"/>
          <p:nvPr/>
        </p:nvSpPr>
        <p:spPr>
          <a:xfrm>
            <a:off x="1224438" y="5532120"/>
            <a:ext cx="11600022" cy="4617542"/>
          </a:xfrm>
          <a:prstGeom prst="rect">
            <a:avLst/>
          </a:prstGeom>
        </p:spPr>
        <p:txBody>
          <a:bodyPr lIns="0" tIns="0" rIns="0" bIns="0" rtlCol="0" anchor="t">
            <a:spAutoFit/>
          </a:bodyPr>
          <a:lstStyle/>
          <a:p>
            <a:pPr algn="l">
              <a:lnSpc>
                <a:spcPts val="3240"/>
              </a:lnSpc>
            </a:pPr>
            <a:r>
              <a:rPr lang="en-US" sz="2700" b="1">
                <a:solidFill>
                  <a:srgbClr val="000000"/>
                </a:solidFill>
                <a:latin typeface="Garamond Bold"/>
                <a:ea typeface="Garamond Bold"/>
                <a:cs typeface="Garamond Bold"/>
                <a:sym typeface="Garamond Bold"/>
              </a:rPr>
              <a:t>Functionality :</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Improves Search Engine Rankings</a:t>
            </a:r>
          </a:p>
          <a:p>
            <a:pPr marL="1157287" lvl="4" indent="-231457" algn="l">
              <a:lnSpc>
                <a:spcPts val="3240"/>
              </a:lnSpc>
              <a:buAutoNum type="arabicPeriod"/>
            </a:pPr>
            <a:r>
              <a:rPr lang="en-US" sz="2700">
                <a:solidFill>
                  <a:srgbClr val="000000"/>
                </a:solidFill>
                <a:latin typeface="Garamond"/>
                <a:ea typeface="Garamond"/>
                <a:cs typeface="Garamond"/>
                <a:sym typeface="Garamond"/>
              </a:rPr>
              <a:t>High-quality backlinks act as votes of confidence, signaling authority to search engines.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Drives Referral Traffic</a:t>
            </a:r>
          </a:p>
          <a:p>
            <a:pPr marL="1157287" lvl="4" indent="-231457" algn="l">
              <a:lnSpc>
                <a:spcPts val="3240"/>
              </a:lnSpc>
              <a:buAutoNum type="arabicPeriod"/>
            </a:pPr>
            <a:r>
              <a:rPr lang="en-US" sz="2700">
                <a:solidFill>
                  <a:srgbClr val="000000"/>
                </a:solidFill>
                <a:latin typeface="Garamond"/>
                <a:ea typeface="Garamond"/>
                <a:cs typeface="Garamond"/>
                <a:sym typeface="Garamond"/>
              </a:rPr>
              <a:t>Links and mentions from external sites bring targeted visitors directly to the website.</a:t>
            </a:r>
          </a:p>
          <a:p>
            <a:pPr marL="1157287" lvl="4" indent="-231457" algn="l">
              <a:lnSpc>
                <a:spcPts val="3240"/>
              </a:lnSpc>
            </a:pPr>
            <a:r>
              <a:rPr lang="en-US" sz="2700" b="1">
                <a:solidFill>
                  <a:srgbClr val="000000"/>
                </a:solidFill>
                <a:latin typeface="Garamond Bold"/>
                <a:ea typeface="Garamond Bold"/>
                <a:cs typeface="Garamond Bold"/>
                <a:sym typeface="Garamond Bold"/>
              </a:rPr>
              <a:t>3.Increases Domain Authority</a:t>
            </a:r>
          </a:p>
          <a:p>
            <a:pPr marL="1157287" lvl="4" indent="-231457" algn="l">
              <a:lnSpc>
                <a:spcPts val="3240"/>
              </a:lnSpc>
            </a:pPr>
            <a:r>
              <a:rPr lang="en-US" sz="2700">
                <a:solidFill>
                  <a:srgbClr val="000000"/>
                </a:solidFill>
                <a:latin typeface="Garamond"/>
                <a:ea typeface="Garamond"/>
                <a:cs typeface="Garamond"/>
                <a:sym typeface="Garamond"/>
              </a:rPr>
              <a:t>Consistent off-page strategies improve the trustworthiness and ranking potential of a website.</a:t>
            </a:r>
          </a:p>
          <a:p>
            <a:pPr marL="1157287" lvl="4" indent="-231457" algn="l">
              <a:lnSpc>
                <a:spcPts val="3240"/>
              </a:lnSpc>
            </a:pPr>
            <a:endParaRPr lang="en-US" sz="2700">
              <a:solidFill>
                <a:srgbClr val="000000"/>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DOC-20250903-WA0005._20250904_123657_0000.pptx</dc:title>
  <cp:lastModifiedBy>Deva PRASATH</cp:lastModifiedBy>
  <cp:revision>3</cp:revision>
  <dcterms:created xsi:type="dcterms:W3CDTF">2006-08-16T00:00:00Z</dcterms:created>
  <dcterms:modified xsi:type="dcterms:W3CDTF">2025-09-15T11:56:51Z</dcterms:modified>
  <dc:identifier>DAGx_1A8e2A</dc:identifier>
</cp:coreProperties>
</file>