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76" r:id="rId13"/>
    <p:sldId id="277" r:id="rId14"/>
    <p:sldId id="274" r:id="rId15"/>
    <p:sldId id="269" r:id="rId16"/>
    <p:sldId id="270" r:id="rId17"/>
    <p:sldId id="271" r:id="rId18"/>
    <p:sldId id="278" r:id="rId19"/>
    <p:sldId id="279" r:id="rId20"/>
    <p:sldId id="266" r:id="rId21"/>
    <p:sldId id="280" r:id="rId22"/>
    <p:sldId id="281" r:id="rId23"/>
    <p:sldId id="282" r:id="rId24"/>
    <p:sldId id="283" r:id="rId25"/>
    <p:sldId id="284" r:id="rId26"/>
    <p:sldId id="285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28302-BC35-4FFE-9C86-2200C488E859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5"/>
            <p14:sldId id="265"/>
            <p14:sldId id="276"/>
            <p14:sldId id="277"/>
            <p14:sldId id="274"/>
            <p14:sldId id="269"/>
            <p14:sldId id="270"/>
            <p14:sldId id="271"/>
            <p14:sldId id="278"/>
            <p14:sldId id="279"/>
            <p14:sldId id="266"/>
            <p14:sldId id="280"/>
            <p14:sldId id="281"/>
            <p14:sldId id="282"/>
            <p14:sldId id="283"/>
            <p14:sldId id="284"/>
            <p14:sldId id="28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3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4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8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5FE8-D7FB-450C-9EC5-251372A192B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DFF9-DF69-4E60-8760-E58281CD6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75BE9D-51BA-3D3E-4028-E8CCD99F3CF9}"/>
              </a:ext>
            </a:extLst>
          </p:cNvPr>
          <p:cNvSpPr txBox="1"/>
          <p:nvPr/>
        </p:nvSpPr>
        <p:spPr>
          <a:xfrm>
            <a:off x="437883" y="2"/>
            <a:ext cx="11475076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 DISCOVERY IN D2D COMMUNICATION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</a:t>
            </a:r>
            <a:endParaRPr lang="en-IN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8225195" y="1586163"/>
            <a:ext cx="31854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Boopalan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Sakthivel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Murugan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0991" y="1554015"/>
            <a:ext cx="497070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Devarajsamy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ME.,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 /IT 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44CABB5-222A-0CE1-5B7B-F9E8AAE5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55" y="3680277"/>
            <a:ext cx="3333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54548" y="5401690"/>
            <a:ext cx="4984124" cy="11866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discovery</a:t>
            </a:r>
          </a:p>
        </p:txBody>
      </p:sp>
      <p:sp>
        <p:nvSpPr>
          <p:cNvPr id="9" name="Oval 8"/>
          <p:cNvSpPr/>
          <p:nvPr/>
        </p:nvSpPr>
        <p:spPr>
          <a:xfrm>
            <a:off x="7701568" y="2533736"/>
            <a:ext cx="4069724" cy="12603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energy efficient</a:t>
            </a:r>
          </a:p>
        </p:txBody>
      </p:sp>
      <p:sp>
        <p:nvSpPr>
          <p:cNvPr id="10" name="Oval 9"/>
          <p:cNvSpPr/>
          <p:nvPr/>
        </p:nvSpPr>
        <p:spPr>
          <a:xfrm>
            <a:off x="6808631" y="5401690"/>
            <a:ext cx="5383369" cy="11466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path is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7026" y="2695834"/>
            <a:ext cx="3434366" cy="9361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High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327301" y="136452"/>
            <a:ext cx="3181082" cy="179537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>
            <a:endCxn id="9" idx="0"/>
          </p:cNvCxnSpPr>
          <p:nvPr/>
        </p:nvCxnSpPr>
        <p:spPr>
          <a:xfrm>
            <a:off x="5915696" y="2202286"/>
            <a:ext cx="3820734" cy="3314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1" idx="0"/>
          </p:cNvCxnSpPr>
          <p:nvPr/>
        </p:nvCxnSpPr>
        <p:spPr>
          <a:xfrm rot="10800000" flipV="1">
            <a:off x="2494210" y="2202286"/>
            <a:ext cx="3421487" cy="4935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2"/>
          </p:cNvCxnSpPr>
          <p:nvPr/>
        </p:nvCxnSpPr>
        <p:spPr>
          <a:xfrm rot="5400000">
            <a:off x="4680396" y="3167131"/>
            <a:ext cx="2472746" cy="21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0" idx="0"/>
          </p:cNvCxnSpPr>
          <p:nvPr/>
        </p:nvCxnSpPr>
        <p:spPr>
          <a:xfrm>
            <a:off x="5915695" y="4404578"/>
            <a:ext cx="3584621" cy="9971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8" idx="0"/>
          </p:cNvCxnSpPr>
          <p:nvPr/>
        </p:nvCxnSpPr>
        <p:spPr>
          <a:xfrm rot="10800000" flipV="1">
            <a:off x="2646611" y="4404578"/>
            <a:ext cx="3269085" cy="9971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3D754-FA11-77CB-AF82-D3C5853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98" y="-159657"/>
            <a:ext cx="8534400" cy="129177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PROPOSED SYSTEM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EFE7D-3E6C-25A5-B5E7-F98BFAEC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2" y="838025"/>
            <a:ext cx="11103430" cy="591191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PSO(particle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swarm optimization) is used as the proposed methodology in our system 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provide high efficiency system infrastructure with the help </a:t>
            </a:r>
            <a:r>
              <a:rPr lang="en-US" sz="2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2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resulting that in band , out band , energy efficiency , discovery latency , mobility , 5g are enhanced resulting in various 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communication between the various devices are optimized so that the communication is enhanced with the high level of security. 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CB0B30-4D9F-3D45-2663-C284C37A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04" y="3714700"/>
            <a:ext cx="5574202" cy="27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BBF09-0BFF-49D0-8642-FF03526D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92C00A-1E75-408A-866A-FAA4CD65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amount required to discovery an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08BA88-FC67-4AA9-AEE8-CE700ABB3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3619500"/>
            <a:ext cx="4514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68B67-3D90-437C-B468-19013274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0E142E-D2FE-4A12-BD0E-6E9A488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Intel i3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– 4 GB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250 MB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– Windows 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 Net Beans IDE 8.3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– Weka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488CA5-CB30-4E9F-A5F1-2E2A998D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4210050"/>
            <a:ext cx="45148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3E1F1E-436D-426F-9BB1-F3A4484CB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1690688"/>
            <a:ext cx="2724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3D754-FA11-77CB-AF82-D3C5853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55" y="-188687"/>
            <a:ext cx="8534400" cy="15292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EFE7D-3E6C-25A5-B5E7-F98BFAEC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84" y="910595"/>
            <a:ext cx="11523215" cy="56367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Clusters Formation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And Ch-density</a:t>
            </a:r>
            <a:endParaRPr lang="en-I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During Each Round For Selecting The Cluster Heads(data Sensing)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Formation Required After Each Rotation Of Cluster Head (Intra Routing And Extra Routing)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Cluster Heads Over The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0F956-DFA1-1ACD-49EE-6B81393D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9173"/>
            <a:ext cx="10515600" cy="936086"/>
          </a:xfrm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Clusters Formation</a:t>
            </a:r>
            <a:b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3E7319-2F51-40B4-6BF3-929822F2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5259"/>
            <a:ext cx="10892270" cy="3461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distribution of the cluster sizes is highly uneven between the clusters: four clusters (25% of the total clusters) have a size more than double that of the other clusters.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the CHs of those large clusters may encounter traffic congestion. 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worth noting that, because of the border effects, than nodes in the border’s vicinity.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3" t="27433" r="13852" b="38432"/>
          <a:stretch/>
        </p:blipFill>
        <p:spPr>
          <a:xfrm>
            <a:off x="4254546" y="4093029"/>
            <a:ext cx="4323398" cy="2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5508C-738C-3177-B417-322CC41C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6" y="646668"/>
            <a:ext cx="10515600" cy="1009651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And Ch-density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2E0CB-A5D7-2B69-3C0B-62CF5504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56319"/>
            <a:ext cx="10812371" cy="399495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clustering is a robust technique used to organize ad hoc deployed wireless nodes to form a communication network.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in energy constrained ad hoc deployed wireless sensor networks.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reliability is directly connected to the redundancies associated with the nodes within a cluster.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of the cluster area is consider to the boundary 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with the highest fitness to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a 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4A076E-1CDB-8DEF-3D75-21D6A1CF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82494"/>
            <a:ext cx="10515600" cy="142042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Formation Required After Each Rotation Of Cluster Head (Intra Routing And Extra Routing)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53C4B1-C8DB-46B0-156D-E5104E8C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217"/>
            <a:ext cx="10515600" cy="4758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minimum number of hops might constitute such a metric that could be used to compute a shortest path through a network.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intra routing the each sub nodes is connected to the internal connection with the user nodes in each and every clusters.</a:t>
            </a:r>
          </a:p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Exterior Gateway Protocol (EGP) is a Routing Protocol which is used to find network path information between different networks.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31BF59-2327-1E26-EFB1-8FABF290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53" y="4367982"/>
            <a:ext cx="7143750" cy="20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CD0BA-A118-C225-A44E-63AD5C89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8848" cy="14605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During Each Round For Selecting The Cluster </a:t>
            </a:r>
            <a:r>
              <a:rPr lang="en-US" sz="4000" b="1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 (data </a:t>
            </a:r>
            <a:r>
              <a:rPr lang="en-US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Sensing)</a:t>
            </a:r>
            <a:br>
              <a:rPr lang="en-US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181CC3-FE19-7839-3B08-621D40C0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module the user node(c1,c2.,) and the normal nodes (n1,n2.,) all these nodes sense the nearest server for the device to device communication with the minimum a highest efficient </a:t>
            </a:r>
            <a:r>
              <a:rPr lang="en-US" sz="2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user node will be connected to the each nodes which comes under the network base station.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2E1250-092C-8375-E3A2-8780539D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4" y="4001294"/>
            <a:ext cx="6953250" cy="23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6FECEF-04CE-32B8-39A1-9DABFC19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3" y="500061"/>
            <a:ext cx="113849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Cluster Heads Over The Network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4DF2FD-F245-00B6-6665-31FC00A1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distribution of cluster heads over the network is the measurement of performance in Wireless sensor network 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performance of energy in each nodes are calculated. 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each channel the nodes and the connectivity of the base station is done efficient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BD637B-4659-6952-8BA7-05435C8096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0" y="3951239"/>
            <a:ext cx="2215308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CCD71-D389-FEDE-73D0-CC9275C3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5" y="-174172"/>
            <a:ext cx="11140844" cy="1668579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295589-C7B3-1794-CB30-AB3585CC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45218"/>
            <a:ext cx="11140844" cy="46696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Device-to-Device (D2D) correspondence in cell networks is characterized as immediate correspondence between two versatile clients without navigating the Base Station (BS) or center organization.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D2D correspondence is by and large non-straightforward to the cell organization and it can happen on the cell frequencies (i.e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in band) or unlicensed range (i.e.,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outband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a conventional cell organization, all interchanges should go through the BS regardless of whether conveying parties are in range for vicinity based D2D correspondence.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Correspondence voice call and text informing in which clients are only occasionally close enough for direct correspondence.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EB03B-D975-13A9-3326-578EAB8D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355" y="-304800"/>
            <a:ext cx="8534400" cy="159526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SYSTEMFLOW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967639"/>
            <a:ext cx="8781142" cy="55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58C8D-C15C-2B21-8026-478C2C01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Network</a:t>
            </a:r>
            <a:endParaRPr lang="en-IN" sz="3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FB71D4A-5DE0-010A-27F7-3F1A30B1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EDFB94-1A39-1137-D0B4-F9CBE94C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Data</a:t>
            </a:r>
            <a:endParaRPr lang="en-IN" sz="3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54C617D-CCBF-D209-8972-C16468F9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85512-1481-AE68-4975-74AEA9F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Routing Protocol</a:t>
            </a:r>
            <a:endParaRPr lang="en-IN" sz="3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CF06C42-CBE2-6E71-2A7D-BD3BBFE3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57F94-0A53-13EE-2343-3EE3E91B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Routing Protocol</a:t>
            </a:r>
            <a:endParaRPr lang="en-IN" sz="3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4AC86FF-E743-9827-4231-92DB0621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E81DE-E112-119B-8EA7-E3FB4562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Performance In Routing Protocol</a:t>
            </a:r>
            <a:endParaRPr lang="en-IN" sz="3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5DB528C-22D5-69F0-548E-0B3357565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6281-0D03-19D2-2022-B1E5C26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3B7C8-050D-C813-8278-64E5201B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862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scenarios and taxonomy classify DD protocols, and highlight the distinctions between algorithms.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mobility aware algorithms is to exploit and understand the mobility pattern for further optimization</a:t>
            </a:r>
            <a:r>
              <a:rPr lang="en-IN" sz="2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algorithms and protocols are compared for in-band and out-band under these principles and discovery latency, energy efficiency, mobility are assessed. </a:t>
            </a:r>
            <a:endParaRPr lang="en-IN" sz="2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quantitative analysis are made among different DD algorithms and procedures to enhance the scope of survey article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274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E3C4B-5C09-C153-9928-314BC3C0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726" y="0"/>
            <a:ext cx="8534400" cy="14736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3C371-68D2-9AEF-D7F9-36F9236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51" y="830293"/>
            <a:ext cx="11077166" cy="377301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Andrew. S Buzzi.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M,Cisco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S,”What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5G”?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IEEE.J.SEI.Areas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; vol 32 ,no.6 ,pp 1065-1082 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june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Chour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 ,  Nasser. Y,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Artail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 ,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Kachouh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A, and A. Al-Dubai, ‘‘VANET aided D2D discovery: Delay analysis and performance,’’ IEEE Trans.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Technol., vol. 66, no. 9, pp. 8059–8071, Sep. 2019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Duan.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X,Liu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X, and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Yaacoub.k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“Wireless device connecting” IEEE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Surveys Tuts., vol. 14, no. 4, pp. 833–868, 4rd Quart., 2019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Jameel. F, Hamid K, 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Jabeen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S,Zeadally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S, and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Javed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 .A, ‘‘A survey of device-to-device communications: Research issues and challenges,’’ IEEE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Surveys Tuts., vol. 20, no. 3, pp. 2133–2168, 3rd Quart., 2019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Khoshkholgh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M. </a:t>
            </a:r>
            <a:r>
              <a:rPr lang="en-US" sz="19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G,Zhang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9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Y,Chen.C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9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Kand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 </a:t>
            </a:r>
            <a:r>
              <a:rPr lang="en-US" sz="19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Gjessing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‘‘Connectivity of cognitive device-to-device communications underlying cellular networks,’’ IEEE J. Sel. Areas </a:t>
            </a:r>
            <a:r>
              <a:rPr lang="en-US" sz="19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vol. 33, no. 1, pp. 81–99, Jan. 2019.</a:t>
            </a:r>
            <a:endParaRPr lang="en-IN" sz="19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13C371-68D2-9AEF-D7F9-36F92369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3" y="595086"/>
            <a:ext cx="11117943" cy="6262914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Kwon. T, ‘‘Green random access for wireless peer discovery,’’ IEEE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19, no. 12, pp. 183–186, Feb. 2020.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Sheng. G 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F,”Peer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communication”,IEE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Network,vol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23, no. 1,pp. 112-119, May.2022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Wang. M “Device Discovery in Routing”, IEE Wireless Network,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31, no.5, pp. 112-117, Nov 2021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Yang. K. W, X. Hu. You, ‘‘Device discovery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multihop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cellular networks with its application in LTE,’’ IEEE Wireless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21, no. 5, pp. 24–34, Oct. 2020.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 , Zhou. K,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 analysis” IEEE Wireless Network, Vol. 6, no. 6,pp. 67-73,Nov 2018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55005-B7B7-82CF-FA5D-4F78E5A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49" y="1115547"/>
            <a:ext cx="11204620" cy="1163475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Multi-Hop Routing Protocol for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D2D Communications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185DE2-1E65-CA88-B6FA-3C61E845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2583652"/>
            <a:ext cx="11204620" cy="170501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Ahmed </a:t>
            </a:r>
            <a:r>
              <a:rPr lang="en-IN" sz="2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achieve an effective utilization of available resources, reduce latency, improve data rates, and increase system capacity, D2D communication utilizes nearby communicating devices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7589" y="4288663"/>
            <a:ext cx="98265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D2D communications,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Source Routing (DSR)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40A017-B7F7-CA99-1D77-3250314C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75" y="4169252"/>
            <a:ext cx="5178833" cy="2520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217" y="103031"/>
            <a:ext cx="1074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849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82B5B-3A63-9512-4E3A-AF56EE0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5" y="365125"/>
            <a:ext cx="11230376" cy="171225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Signal Design and Its Application to Peer-to-Peer Communications in OFDMA Cellular Networks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3C0E8-3CD4-8D86-1268-228303AE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5" y="2386470"/>
            <a:ext cx="11230376" cy="176052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Michael. Wang, and C. Jiang </a:t>
            </a:r>
            <a:r>
              <a:rPr lang="en-IN" sz="2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Proposes a unique discovery signal as an enabler of peer-to-peer (P2P) communication which overlays a cellular network and shares its resources.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8225" y="3889419"/>
            <a:ext cx="4958365" cy="189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networks,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discovery signals,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OFDMA cellular networks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8" y="3889419"/>
            <a:ext cx="4109381" cy="28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550C8A-68E3-C1C9-8CC7-00896E84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64" y="922717"/>
            <a:ext cx="11261313" cy="1209675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on Device-to-Device Communication in Cellular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B9461C-DCBF-21D1-0461-28F7227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5" y="1990724"/>
            <a:ext cx="11261312" cy="4418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Member, IEEE,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Qing Wang,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Member, IEEE,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Vincenzo Mancuso,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Member, IEEE </a:t>
            </a:r>
            <a:r>
              <a:rPr lang="en-IN" sz="2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Device-to-Device (D2D) communication was initially proposed in cellular networks as a new paradigm to enhance network performance.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0009" y="0"/>
            <a:ext cx="580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77564" y="4068971"/>
            <a:ext cx="45031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Device-to-Device communication,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networks,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LTE-A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69" y="3708400"/>
            <a:ext cx="569786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CECB2-46A4-B366-8CF2-0218D422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832393"/>
            <a:ext cx="11060945" cy="13573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Random Access for Wireless Peer Discovery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5846C8-C541-8386-7C94-2253A0AC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3334"/>
            <a:ext cx="11060945" cy="202100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Taesoo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Kwon,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Member, IEEE </a:t>
            </a:r>
            <a:r>
              <a:rPr lang="en-IN" sz="2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letter investigates the joint design problem of transmission probability (v) and transmit power (p) in random access-based wireless peer discovery (RA-WPD) operations, in terms of reducing the power consumption of the peers.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5029" y="232229"/>
            <a:ext cx="6821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8389" y="3736675"/>
            <a:ext cx="2901051" cy="3078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discovery,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saving,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control,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geometry,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D2D networks.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A900BD0-2FB3-4CA2-3446-59D2E071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18" y="3429000"/>
            <a:ext cx="5491538" cy="32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0BD086-30A0-9492-9110-FBFF7531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2170238"/>
            <a:ext cx="10866268" cy="2285648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G.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Khoshkholgh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 Zhang,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Member, IEEE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-Cheng Chen,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Fellow, IEEE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Kang G. Shin,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Fellow, IEEE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Gjessing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such device-to-device (D2D) communications create a new type of interference in cellular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5218" y="0"/>
            <a:ext cx="5800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8543" y="742497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of Cognitive Device-to-Device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Underlying Cellular Networks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1191" y="4238325"/>
            <a:ext cx="4323620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probability,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threshold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percolation,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4" y="4024267"/>
            <a:ext cx="2931885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CF35D-A5BE-02C4-8FE5-FEB53292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971"/>
            <a:ext cx="10912702" cy="1649697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Service Discovery In Mobile Social Networks: Survey And Perspectives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59657A-6E0B-3A02-E5DF-4DB63EE5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54326"/>
            <a:ext cx="10912702" cy="30716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social networks represent a convergence between mobile communications and service-oriented paradigms, which are supported by the large availability and heterogeneity of resources and services offered by recent mobile devices.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the service-oriented nature of MSN is in the capability of sharing resources and services among devices that lie in proximity and that opportunistically interact.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9781" y="0"/>
            <a:ext cx="55743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87" y="4463415"/>
            <a:ext cx="4561114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3" y="4463415"/>
            <a:ext cx="425704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8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D7A5-D762-2704-3227-F3AD4D0A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98" y="-96104"/>
            <a:ext cx="8534400" cy="12308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466EC8-D409-DF34-7B4D-66BC9504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63" y="917077"/>
            <a:ext cx="11505459" cy="30598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existing system the other methodologies like the wireless position estimation , neighbor route discovery , out band , energy efficiency , discovery latency , mobility , 5g enhanced. 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methods gave the opportunity to lead the future industrial research either in one or more categories.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Results in loss in energy and excessive time delay . 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45" y="2147973"/>
            <a:ext cx="6455877" cy="47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1625</Words>
  <Application>Microsoft Office PowerPoint</Application>
  <PresentationFormat>Widescreen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A Novel Multi-Hop Routing Protocol for D2D Communications in 5G</vt:lpstr>
      <vt:lpstr>LITERATURE REVIEW  Discovery Signal Design and Its Application to Peer-to-Peer Communications in OFDMA Cellular Networks </vt:lpstr>
      <vt:lpstr>A Survey on Device-to-Device Communication in Cellular Networks</vt:lpstr>
      <vt:lpstr>Green Random Access for Wireless Peer Discovery</vt:lpstr>
      <vt:lpstr>Connectivity of Cognitive Device-to-Device Communications Underlying Cellular Networks</vt:lpstr>
      <vt:lpstr>On Service Discovery In Mobile Social Networks: Survey And Perspectives</vt:lpstr>
      <vt:lpstr>EXISTING SYSTEM</vt:lpstr>
      <vt:lpstr>PowerPoint Presentation</vt:lpstr>
      <vt:lpstr>PROPOSED SYSTEM </vt:lpstr>
      <vt:lpstr>Advantage of Proposed System</vt:lpstr>
      <vt:lpstr>System Requirement</vt:lpstr>
      <vt:lpstr>LIST OF MODULES</vt:lpstr>
      <vt:lpstr> Clusters Formation </vt:lpstr>
      <vt:lpstr>Number Of Clusters And Ch-density </vt:lpstr>
      <vt:lpstr>Cluster Formation Required After Each Rotation Of Cluster Head (Intra Routing And Extra Routing) </vt:lpstr>
      <vt:lpstr>Clustering During Each Round For Selecting The Cluster Heads (data Sensing) </vt:lpstr>
      <vt:lpstr>Distribution Of Cluster Heads Over The Network </vt:lpstr>
      <vt:lpstr>SYSTEMFLOW DIAGRAM</vt:lpstr>
      <vt:lpstr>OUTPUT Creating An Network</vt:lpstr>
      <vt:lpstr>Sense Data</vt:lpstr>
      <vt:lpstr>Intra Routing Protocol</vt:lpstr>
      <vt:lpstr>Extra Routing Protocol</vt:lpstr>
      <vt:lpstr>Testing Performance In Routing Protocol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Dheeran Giri</dc:creator>
  <cp:lastModifiedBy>Microsoft account</cp:lastModifiedBy>
  <cp:revision>59</cp:revision>
  <dcterms:created xsi:type="dcterms:W3CDTF">2023-03-04T09:41:30Z</dcterms:created>
  <dcterms:modified xsi:type="dcterms:W3CDTF">2023-04-20T12:18:08Z</dcterms:modified>
</cp:coreProperties>
</file>