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90" r:id="rId1"/>
  </p:sldMasterIdLst>
  <p:notesMasterIdLst>
    <p:notesMasterId r:id="rId15"/>
  </p:notesMasterIdLst>
  <p:sldIdLst>
    <p:sldId id="256" r:id="rId2"/>
    <p:sldId id="272" r:id="rId3"/>
    <p:sldId id="271"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vin naresh" initials="kn" lastIdx="0" clrIdx="0">
    <p:extLst>
      <p:ext uri="{19B8F6BF-5375-455C-9EA6-DF929625EA0E}">
        <p15:presenceInfo xmlns:p15="http://schemas.microsoft.com/office/powerpoint/2012/main" userId="kavin nares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7" d="100"/>
          <a:sy n="47" d="100"/>
        </p:scale>
        <p:origin x="1027"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commentAuthors" Target="commentAuthors.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kavin\Downloads\Employee_Dataset%20(2)%20(Recovered)%20kavin%20(4).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kavin\Downloads\Employee_Dataset%20(2)%20(Recovered)%20kavin%20(4).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(2) (Recovered) kavin (4).xlsx]Sheet4!PivotTable3</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pivotFmt>
      <c:pivotFmt>
        <c:idx val="1"/>
        <c:spPr>
          <a:solidFill>
            <a:schemeClr val="accent6"/>
          </a:solidFill>
          <a:ln>
            <a:noFill/>
          </a:ln>
          <a:effectLst/>
        </c:spPr>
        <c:marker>
          <c:symbol val="none"/>
        </c:marker>
      </c:pivotFmt>
      <c:pivotFmt>
        <c:idx val="2"/>
        <c:spPr>
          <a:solidFill>
            <a:schemeClr val="accent6"/>
          </a:solidFill>
          <a:ln>
            <a:noFill/>
          </a:ln>
          <a:effectLst/>
        </c:spPr>
        <c:marker>
          <c:symbol val="none"/>
        </c:marker>
      </c:pivotFmt>
      <c:pivotFmt>
        <c:idx val="3"/>
        <c:spPr>
          <a:solidFill>
            <a:schemeClr val="accent6"/>
          </a:solidFill>
          <a:ln>
            <a:noFill/>
          </a:ln>
          <a:effectLst/>
        </c:spPr>
        <c:marker>
          <c:symbol val="none"/>
        </c:marker>
      </c:pivotFmt>
      <c:pivotFmt>
        <c:idx val="4"/>
        <c:spPr>
          <a:solidFill>
            <a:schemeClr val="accent6"/>
          </a:solidFill>
          <a:ln>
            <a:noFill/>
          </a:ln>
          <a:effectLst/>
        </c:spPr>
        <c:marker>
          <c:symbol val="none"/>
        </c:marker>
      </c:pivotFmt>
      <c:pivotFmt>
        <c:idx val="5"/>
        <c:spPr>
          <a:solidFill>
            <a:schemeClr val="accent6"/>
          </a:solidFill>
          <a:ln>
            <a:noFill/>
          </a:ln>
          <a:effectLst/>
        </c:spPr>
        <c:marker>
          <c:symbol val="none"/>
        </c:marker>
      </c:pivotFmt>
      <c:pivotFmt>
        <c:idx val="6"/>
        <c:spPr>
          <a:solidFill>
            <a:schemeClr val="accent6"/>
          </a:solidFill>
          <a:ln>
            <a:noFill/>
          </a:ln>
          <a:effectLst/>
        </c:spPr>
        <c:marker>
          <c:symbol val="none"/>
        </c:marker>
      </c:pivotFmt>
      <c:pivotFmt>
        <c:idx val="7"/>
        <c:spPr>
          <a:solidFill>
            <a:schemeClr val="accent6"/>
          </a:solidFill>
          <a:ln>
            <a:noFill/>
          </a:ln>
          <a:effectLst/>
        </c:spPr>
        <c:marker>
          <c:symbol val="none"/>
        </c:marker>
      </c:pivotFmt>
      <c:pivotFmt>
        <c:idx val="8"/>
        <c:spPr>
          <a:solidFill>
            <a:schemeClr val="accent6"/>
          </a:solidFill>
          <a:ln>
            <a:noFill/>
          </a:ln>
          <a:effectLst/>
        </c:spPr>
        <c:marker>
          <c:symbol val="none"/>
        </c:marker>
      </c:pivotFmt>
      <c:pivotFmt>
        <c:idx val="9"/>
        <c:spPr>
          <a:solidFill>
            <a:schemeClr val="accent6"/>
          </a:solidFill>
          <a:ln>
            <a:noFill/>
          </a:ln>
          <a:effectLst/>
        </c:spPr>
        <c:marker>
          <c:symbol val="none"/>
        </c:marker>
      </c:pivotFmt>
      <c:pivotFmt>
        <c:idx val="10"/>
        <c:spPr>
          <a:solidFill>
            <a:schemeClr val="accent6"/>
          </a:solidFill>
          <a:ln>
            <a:noFill/>
          </a:ln>
          <a:effectLst/>
        </c:spPr>
        <c:marker>
          <c:symbol val="none"/>
        </c:marker>
      </c:pivotFmt>
      <c:pivotFmt>
        <c:idx val="11"/>
        <c:spPr>
          <a:solidFill>
            <a:schemeClr val="accent6"/>
          </a:solidFill>
          <a:ln>
            <a:noFill/>
          </a:ln>
          <a:effectLst/>
        </c:spPr>
        <c:marker>
          <c:symbol val="none"/>
        </c:marker>
      </c:pivotFmt>
      <c:pivotFmt>
        <c:idx val="12"/>
        <c:spPr>
          <a:solidFill>
            <a:schemeClr val="accent6"/>
          </a:solidFill>
          <a:ln>
            <a:noFill/>
          </a:ln>
          <a:effectLst/>
        </c:spPr>
        <c:marker>
          <c:symbol val="none"/>
        </c:marker>
      </c:pivotFmt>
      <c:pivotFmt>
        <c:idx val="13"/>
        <c:spPr>
          <a:solidFill>
            <a:schemeClr val="accent6"/>
          </a:solidFill>
          <a:ln>
            <a:noFill/>
          </a:ln>
          <a:effectLst/>
        </c:spPr>
        <c:marker>
          <c:symbol val="none"/>
        </c:marker>
      </c:pivotFmt>
    </c:pivotFmts>
    <c:plotArea>
      <c:layout>
        <c:manualLayout>
          <c:layoutTarget val="inner"/>
          <c:xMode val="edge"/>
          <c:yMode val="edge"/>
          <c:x val="0.12466799037673798"/>
          <c:y val="0.14048517520215634"/>
          <c:w val="0.78206711257280603"/>
          <c:h val="0.5389748922894072"/>
        </c:manualLayout>
      </c:layout>
      <c:barChart>
        <c:barDir val="col"/>
        <c:grouping val="clustered"/>
        <c:varyColors val="0"/>
        <c:ser>
          <c:idx val="0"/>
          <c:order val="0"/>
          <c:tx>
            <c:strRef>
              <c:f>Sheet4!$B$3:$B$4</c:f>
              <c:strCache>
                <c:ptCount val="1"/>
                <c:pt idx="0">
                  <c:v>Female</c:v>
                </c:pt>
              </c:strCache>
            </c:strRef>
          </c:tx>
          <c:spPr>
            <a:solidFill>
              <a:schemeClr val="accent6"/>
            </a:solidFill>
            <a:ln>
              <a:noFill/>
            </a:ln>
            <a:effectLst/>
          </c:spPr>
          <c:invertIfNegative val="0"/>
          <c:cat>
            <c:strRef>
              <c:f>Sheet4!$A$5:$A$16</c:f>
              <c:strCache>
                <c:ptCount val="11"/>
                <c:pt idx="0">
                  <c:v>Accounting</c:v>
                </c:pt>
                <c:pt idx="1">
                  <c:v>Business Development</c:v>
                </c:pt>
                <c:pt idx="2">
                  <c:v>Human Resources</c:v>
                </c:pt>
                <c:pt idx="3">
                  <c:v>Legal</c:v>
                </c:pt>
                <c:pt idx="4">
                  <c:v>NULL</c:v>
                </c:pt>
                <c:pt idx="5">
                  <c:v>Product Management</c:v>
                </c:pt>
                <c:pt idx="6">
                  <c:v>Research and Development</c:v>
                </c:pt>
                <c:pt idx="7">
                  <c:v>Sales</c:v>
                </c:pt>
                <c:pt idx="8">
                  <c:v>Services</c:v>
                </c:pt>
                <c:pt idx="9">
                  <c:v>Support</c:v>
                </c:pt>
                <c:pt idx="10">
                  <c:v>Training</c:v>
                </c:pt>
              </c:strCache>
            </c:strRef>
          </c:cat>
          <c:val>
            <c:numRef>
              <c:f>Sheet4!$B$5:$B$16</c:f>
              <c:numCache>
                <c:formatCode>General</c:formatCode>
                <c:ptCount val="11"/>
                <c:pt idx="0">
                  <c:v>152607.64000000001</c:v>
                </c:pt>
                <c:pt idx="1">
                  <c:v>172792.41</c:v>
                </c:pt>
                <c:pt idx="2">
                  <c:v>166193.15999999997</c:v>
                </c:pt>
                <c:pt idx="3">
                  <c:v>31042.51</c:v>
                </c:pt>
                <c:pt idx="4">
                  <c:v>51165.37</c:v>
                </c:pt>
                <c:pt idx="5">
                  <c:v>67818.14</c:v>
                </c:pt>
                <c:pt idx="6">
                  <c:v>99683.67</c:v>
                </c:pt>
                <c:pt idx="7">
                  <c:v>84598.88</c:v>
                </c:pt>
                <c:pt idx="8">
                  <c:v>73487.16</c:v>
                </c:pt>
                <c:pt idx="9">
                  <c:v>204410.21</c:v>
                </c:pt>
                <c:pt idx="10">
                  <c:v>194315.7</c:v>
                </c:pt>
              </c:numCache>
            </c:numRef>
          </c:val>
          <c:extLst>
            <c:ext xmlns:c16="http://schemas.microsoft.com/office/drawing/2014/chart" uri="{C3380CC4-5D6E-409C-BE32-E72D297353CC}">
              <c16:uniqueId val="{00000000-B0F2-47E6-A68E-6303442BC706}"/>
            </c:ext>
          </c:extLst>
        </c:ser>
        <c:dLbls>
          <c:showLegendKey val="0"/>
          <c:showVal val="0"/>
          <c:showCatName val="0"/>
          <c:showSerName val="0"/>
          <c:showPercent val="0"/>
          <c:showBubbleSize val="0"/>
        </c:dLbls>
        <c:gapWidth val="219"/>
        <c:overlap val="-27"/>
        <c:axId val="125740544"/>
        <c:axId val="125742080"/>
      </c:barChart>
      <c:catAx>
        <c:axId val="125740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742080"/>
        <c:crosses val="autoZero"/>
        <c:auto val="1"/>
        <c:lblAlgn val="ctr"/>
        <c:lblOffset val="100"/>
        <c:noMultiLvlLbl val="0"/>
      </c:catAx>
      <c:valAx>
        <c:axId val="1257420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7405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95000"/>
          <a:lumOff val="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(2) (Recovered) kavin (4).xlsx]Sheet4!PivotTable3</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pivotFmt>
      <c:pivotFmt>
        <c:idx val="1"/>
        <c:spPr>
          <a:solidFill>
            <a:schemeClr val="accent6"/>
          </a:solidFill>
          <a:ln>
            <a:noFill/>
          </a:ln>
          <a:effectLst/>
        </c:spPr>
        <c:marker>
          <c:symbol val="none"/>
        </c:marker>
      </c:pivotFmt>
      <c:pivotFmt>
        <c:idx val="2"/>
        <c:spPr>
          <a:solidFill>
            <a:schemeClr val="accent6"/>
          </a:solidFill>
          <a:ln>
            <a:noFill/>
          </a:ln>
          <a:effectLst/>
        </c:spPr>
        <c:marker>
          <c:symbol val="none"/>
        </c:marker>
      </c:pivotFmt>
      <c:pivotFmt>
        <c:idx val="3"/>
        <c:spPr>
          <a:solidFill>
            <a:schemeClr val="accent6"/>
          </a:solidFill>
          <a:ln>
            <a:noFill/>
          </a:ln>
          <a:effectLst/>
        </c:spPr>
        <c:marker>
          <c:symbol val="none"/>
        </c:marker>
      </c:pivotFmt>
      <c:pivotFmt>
        <c:idx val="4"/>
        <c:spPr>
          <a:solidFill>
            <a:schemeClr val="accent6"/>
          </a:solidFill>
          <a:ln>
            <a:noFill/>
          </a:ln>
          <a:effectLst/>
        </c:spPr>
        <c:marker>
          <c:symbol val="none"/>
        </c:marker>
      </c:pivotFmt>
      <c:pivotFmt>
        <c:idx val="5"/>
        <c:spPr>
          <a:solidFill>
            <a:schemeClr val="accent6"/>
          </a:solidFill>
          <a:ln>
            <a:noFill/>
          </a:ln>
          <a:effectLst/>
        </c:spPr>
        <c:marker>
          <c:symbol val="none"/>
        </c:marker>
      </c:pivotFmt>
      <c:pivotFmt>
        <c:idx val="6"/>
        <c:spPr>
          <a:solidFill>
            <a:schemeClr val="accent6"/>
          </a:solidFill>
          <a:ln>
            <a:noFill/>
          </a:ln>
          <a:effectLst/>
        </c:spPr>
        <c:marker>
          <c:symbol val="none"/>
        </c:marker>
      </c:pivotFmt>
      <c:pivotFmt>
        <c:idx val="7"/>
        <c:spPr>
          <a:solidFill>
            <a:schemeClr val="accent6"/>
          </a:solidFill>
          <a:ln>
            <a:noFill/>
          </a:ln>
          <a:effectLst/>
        </c:spPr>
        <c:marker>
          <c:symbol val="none"/>
        </c:marker>
      </c:pivotFmt>
      <c:pivotFmt>
        <c:idx val="8"/>
        <c:spPr>
          <a:solidFill>
            <a:schemeClr val="accent6"/>
          </a:solidFill>
          <a:ln>
            <a:noFill/>
          </a:ln>
          <a:effectLst/>
        </c:spPr>
        <c:marker>
          <c:symbol val="none"/>
        </c:marker>
      </c:pivotFmt>
      <c:pivotFmt>
        <c:idx val="9"/>
        <c:spPr>
          <a:solidFill>
            <a:schemeClr val="accent6"/>
          </a:solidFill>
          <a:ln>
            <a:noFill/>
          </a:ln>
          <a:effectLst/>
        </c:spPr>
        <c:marker>
          <c:symbol val="none"/>
        </c:marker>
      </c:pivotFmt>
      <c:pivotFmt>
        <c:idx val="10"/>
        <c:spPr>
          <a:solidFill>
            <a:schemeClr val="accent6"/>
          </a:solidFill>
          <a:ln>
            <a:noFill/>
          </a:ln>
          <a:effectLst/>
        </c:spPr>
        <c:marker>
          <c:symbol val="none"/>
        </c:marker>
      </c:pivotFmt>
      <c:pivotFmt>
        <c:idx val="11"/>
        <c:spPr>
          <a:solidFill>
            <a:schemeClr val="accent6"/>
          </a:solidFill>
          <a:ln>
            <a:noFill/>
          </a:ln>
          <a:effectLst/>
        </c:spPr>
        <c:marker>
          <c:symbol val="none"/>
        </c:marker>
      </c:pivotFmt>
      <c:pivotFmt>
        <c:idx val="12"/>
        <c:spPr>
          <a:solidFill>
            <a:schemeClr val="accent6"/>
          </a:solidFill>
          <a:ln>
            <a:noFill/>
          </a:ln>
          <a:effectLst/>
        </c:spPr>
        <c:marker>
          <c:symbol val="none"/>
        </c:marker>
      </c:pivotFmt>
      <c:pivotFmt>
        <c:idx val="13"/>
        <c:spPr>
          <a:solidFill>
            <a:schemeClr val="accent6"/>
          </a:solidFill>
          <a:ln>
            <a:noFill/>
          </a:ln>
          <a:effectLst/>
        </c:spPr>
        <c:marker>
          <c:symbol val="none"/>
        </c:marker>
      </c:pivotFmt>
    </c:pivotFmts>
    <c:plotArea>
      <c:layout/>
      <c:barChart>
        <c:barDir val="col"/>
        <c:grouping val="clustered"/>
        <c:varyColors val="0"/>
        <c:ser>
          <c:idx val="0"/>
          <c:order val="0"/>
          <c:tx>
            <c:strRef>
              <c:f>Sheet4!$B$3:$B$4</c:f>
              <c:strCache>
                <c:ptCount val="1"/>
                <c:pt idx="0">
                  <c:v>Male</c:v>
                </c:pt>
              </c:strCache>
            </c:strRef>
          </c:tx>
          <c:spPr>
            <a:solidFill>
              <a:schemeClr val="accent6"/>
            </a:solidFill>
            <a:ln>
              <a:noFill/>
            </a:ln>
            <a:effectLst/>
          </c:spPr>
          <c:invertIfNegative val="0"/>
          <c:cat>
            <c:strRef>
              <c:f>Sheet4!$A$5:$A$15</c:f>
              <c:strCache>
                <c:ptCount val="10"/>
                <c:pt idx="0">
                  <c:v>Accounting</c:v>
                </c:pt>
                <c:pt idx="1">
                  <c:v>Business Development</c:v>
                </c:pt>
                <c:pt idx="2">
                  <c:v>Engineering</c:v>
                </c:pt>
                <c:pt idx="3">
                  <c:v>Human Resources</c:v>
                </c:pt>
                <c:pt idx="4">
                  <c:v>Legal</c:v>
                </c:pt>
                <c:pt idx="5">
                  <c:v>Marketing</c:v>
                </c:pt>
                <c:pt idx="6">
                  <c:v>Product Management</c:v>
                </c:pt>
                <c:pt idx="7">
                  <c:v>Services</c:v>
                </c:pt>
                <c:pt idx="8">
                  <c:v>Support</c:v>
                </c:pt>
                <c:pt idx="9">
                  <c:v>Training</c:v>
                </c:pt>
              </c:strCache>
            </c:strRef>
          </c:cat>
          <c:val>
            <c:numRef>
              <c:f>Sheet4!$B$5:$B$15</c:f>
              <c:numCache>
                <c:formatCode>General</c:formatCode>
                <c:ptCount val="10"/>
                <c:pt idx="0">
                  <c:v>57419.35</c:v>
                </c:pt>
                <c:pt idx="1">
                  <c:v>109548.34</c:v>
                </c:pt>
                <c:pt idx="2">
                  <c:v>183397.77</c:v>
                </c:pt>
                <c:pt idx="3">
                  <c:v>72876.91</c:v>
                </c:pt>
                <c:pt idx="4">
                  <c:v>72843.23</c:v>
                </c:pt>
                <c:pt idx="5">
                  <c:v>31816.57</c:v>
                </c:pt>
                <c:pt idx="6">
                  <c:v>213550.28</c:v>
                </c:pt>
                <c:pt idx="7">
                  <c:v>47646.95</c:v>
                </c:pt>
                <c:pt idx="8">
                  <c:v>95017.1</c:v>
                </c:pt>
                <c:pt idx="9">
                  <c:v>305124.25</c:v>
                </c:pt>
              </c:numCache>
            </c:numRef>
          </c:val>
          <c:extLst>
            <c:ext xmlns:c16="http://schemas.microsoft.com/office/drawing/2014/chart" uri="{C3380CC4-5D6E-409C-BE32-E72D297353CC}">
              <c16:uniqueId val="{00000000-73F4-433B-8D51-2F05F81549F6}"/>
            </c:ext>
          </c:extLst>
        </c:ser>
        <c:dLbls>
          <c:showLegendKey val="0"/>
          <c:showVal val="0"/>
          <c:showCatName val="0"/>
          <c:showSerName val="0"/>
          <c:showPercent val="0"/>
          <c:showBubbleSize val="0"/>
        </c:dLbls>
        <c:gapWidth val="219"/>
        <c:overlap val="-27"/>
        <c:axId val="156610944"/>
        <c:axId val="156612480"/>
      </c:barChart>
      <c:catAx>
        <c:axId val="156610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6612480"/>
        <c:crosses val="autoZero"/>
        <c:auto val="1"/>
        <c:lblAlgn val="ctr"/>
        <c:lblOffset val="100"/>
        <c:noMultiLvlLbl val="0"/>
      </c:catAx>
      <c:valAx>
        <c:axId val="1566124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66109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95000"/>
          <a:lumOff val="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8</a:t>
            </a:fld>
            <a:endParaRPr lang="en-IN"/>
          </a:p>
        </p:txBody>
      </p:sp>
    </p:spTree>
    <p:extLst>
      <p:ext uri="{BB962C8B-B14F-4D97-AF65-F5344CB8AC3E}">
        <p14:creationId xmlns:p14="http://schemas.microsoft.com/office/powerpoint/2010/main" val="3060055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8263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9/3/2024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237155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9544671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0157128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8142952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9842533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4387324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4450697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412246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028633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395439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194216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677689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343213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039018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841353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297959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D8BD707-D9CF-40AE-B4C6-C98DA3205C09}" type="datetimeFigureOut">
              <a:rPr lang="en-US" smtClean="0"/>
              <a:t>9/3/2024</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703004184"/>
      </p:ext>
    </p:extLst>
  </p:cSld>
  <p:clrMap bg1="dk1" tx1="lt1" bg2="dk2" tx2="lt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 id="2147483902" r:id="rId12"/>
    <p:sldLayoutId id="2147483903" r:id="rId13"/>
    <p:sldLayoutId id="2147483904" r:id="rId14"/>
    <p:sldLayoutId id="2147483905" r:id="rId15"/>
    <p:sldLayoutId id="2147483906" r:id="rId16"/>
    <p:sldLayoutId id="214748390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7.pn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2.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3.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jp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6.jp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1" y="119062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7"/>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50105"/>
            <a:ext cx="9982200" cy="297132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12"/>
          </p:nvPr>
        </p:nvSpPr>
        <p:spPr>
          <a:xfrm>
            <a:off x="10160000" y="5681941"/>
            <a:ext cx="1016000" cy="376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7"/>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901181" y="3073186"/>
            <a:ext cx="8610600" cy="1938992"/>
          </a:xfrm>
          <a:prstGeom prst="rect">
            <a:avLst/>
          </a:prstGeom>
          <a:noFill/>
        </p:spPr>
        <p:txBody>
          <a:bodyPr wrap="square" rtlCol="0">
            <a:spAutoFit/>
          </a:bodyPr>
          <a:lstStyle/>
          <a:p>
            <a:r>
              <a:rPr lang="en-US" sz="2400" dirty="0"/>
              <a:t>STUDENT NAME:  </a:t>
            </a:r>
            <a:r>
              <a:rPr lang="en-GB" sz="2400" dirty="0" err="1"/>
              <a:t>S.Giri</a:t>
            </a:r>
            <a:endParaRPr lang="en-GB" sz="2400" dirty="0"/>
          </a:p>
          <a:p>
            <a:r>
              <a:rPr lang="en-US" sz="2400" dirty="0"/>
              <a:t>REGISTER NO: 221</a:t>
            </a:r>
            <a:r>
              <a:rPr lang="en-GB" sz="2400" dirty="0"/>
              <a:t>3111042058</a:t>
            </a:r>
          </a:p>
          <a:p>
            <a:r>
              <a:rPr lang="en-US" sz="2400" dirty="0"/>
              <a:t>DEPARTMENT: B.COM(</a:t>
            </a:r>
            <a:r>
              <a:rPr lang="en-GB" sz="2400" dirty="0"/>
              <a:t>CORPORATE SECRETARYSHIP)</a:t>
            </a:r>
            <a:endParaRPr lang="en-US" sz="2400" dirty="0"/>
          </a:p>
          <a:p>
            <a:r>
              <a:rPr lang="en-US" sz="2400" dirty="0"/>
              <a:t>COLLEGE: GOVERNMENT ARTS COLLEAGE NANDANAM</a:t>
            </a:r>
          </a:p>
          <a:p>
            <a:r>
              <a:rPr lang="en-US" sz="2400" dirty="0"/>
              <a:t>NM ID :</a:t>
            </a:r>
            <a:r>
              <a:rPr lang="en-GB" sz="2400"/>
              <a:t> 36C18490DA0939CA7244BFDC17E8DFCC</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9" y="6473338"/>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8"/>
            <a:ext cx="3303904"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838200" y="1292543"/>
            <a:ext cx="8001000" cy="3970318"/>
          </a:xfrm>
          <a:prstGeom prst="rect">
            <a:avLst/>
          </a:prstGeom>
          <a:noFill/>
        </p:spPr>
        <p:txBody>
          <a:bodyPr wrap="square" rtlCol="0">
            <a:spAutoFit/>
          </a:bodyPr>
          <a:lstStyle/>
          <a:p>
            <a:pPr marL="342900" indent="-342900">
              <a:buFont typeface="Wingdings" panose="05000000000000000000" pitchFamily="2" charset="2"/>
              <a:buChar char="Ø"/>
            </a:pPr>
            <a:r>
              <a:rPr lang="en-IN" sz="2800" dirty="0"/>
              <a:t>Collection of data from kaggle.com</a:t>
            </a:r>
          </a:p>
          <a:p>
            <a:pPr marL="342900" indent="-342900">
              <a:buFont typeface="Wingdings" panose="05000000000000000000" pitchFamily="2" charset="2"/>
              <a:buChar char="Ø"/>
            </a:pPr>
            <a:r>
              <a:rPr lang="en-IN" sz="2800" dirty="0"/>
              <a:t>Selection of data</a:t>
            </a:r>
          </a:p>
          <a:p>
            <a:pPr marL="342900" indent="-342900">
              <a:buFont typeface="Wingdings" panose="05000000000000000000" pitchFamily="2" charset="2"/>
              <a:buChar char="Ø"/>
            </a:pPr>
            <a:r>
              <a:rPr lang="en-IN" sz="2800" dirty="0"/>
              <a:t>Selection of analysis (salary, department and employee type)</a:t>
            </a:r>
          </a:p>
          <a:p>
            <a:pPr marL="342900" indent="-342900">
              <a:buFont typeface="Wingdings" panose="05000000000000000000" pitchFamily="2" charset="2"/>
              <a:buChar char="Ø"/>
            </a:pPr>
            <a:r>
              <a:rPr lang="en-IN" sz="2800" dirty="0"/>
              <a:t>Uses of various techniques in the excel (pivot table , slicers , pie chart </a:t>
            </a:r>
            <a:r>
              <a:rPr lang="en-IN" sz="2800" dirty="0" err="1"/>
              <a:t>etc</a:t>
            </a:r>
            <a:r>
              <a:rPr lang="en-IN" sz="2800" dirty="0"/>
              <a:t>)</a:t>
            </a:r>
          </a:p>
          <a:p>
            <a:pPr marL="342900" indent="-342900">
              <a:buFont typeface="Wingdings" panose="05000000000000000000" pitchFamily="2" charset="2"/>
              <a:buChar char="Ø"/>
            </a:pPr>
            <a:r>
              <a:rPr lang="en-IN" sz="2800" dirty="0"/>
              <a:t>Clearing unwanted </a:t>
            </a:r>
            <a:r>
              <a:rPr lang="en-IN" sz="2800" dirty="0" err="1"/>
              <a:t>datas</a:t>
            </a:r>
            <a:endParaRPr lang="en-IN" sz="2800" dirty="0"/>
          </a:p>
          <a:p>
            <a:pPr marL="342900" indent="-342900">
              <a:buFont typeface="Wingdings" panose="05000000000000000000" pitchFamily="2" charset="2"/>
              <a:buChar char="Ø"/>
            </a:pPr>
            <a:r>
              <a:rPr lang="en-IN" sz="2800" dirty="0"/>
              <a:t>Using graph charts </a:t>
            </a:r>
          </a:p>
          <a:p>
            <a:pPr marL="342900" indent="-342900">
              <a:buFont typeface="Wingdings" panose="05000000000000000000" pitchFamily="2" charset="2"/>
              <a:buChar char="Ø"/>
            </a:pPr>
            <a:r>
              <a:rPr lang="en-IN" sz="2800" dirty="0"/>
              <a:t>Finding result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299172"/>
            <a:ext cx="2437131" cy="844462"/>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8"/>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p:cNvGraphicFramePr>
            <a:graphicFrameLocks/>
          </p:cNvGraphicFramePr>
          <p:nvPr>
            <p:extLst>
              <p:ext uri="{D42A27DB-BD31-4B8C-83A1-F6EECF244321}">
                <p14:modId xmlns:p14="http://schemas.microsoft.com/office/powerpoint/2010/main" val="4057662318"/>
              </p:ext>
            </p:extLst>
          </p:nvPr>
        </p:nvGraphicFramePr>
        <p:xfrm>
          <a:off x="1447801" y="1295400"/>
          <a:ext cx="6615599" cy="3657601"/>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2133600" y="5353051"/>
            <a:ext cx="5278016" cy="707886"/>
          </a:xfrm>
          <a:prstGeom prst="rect">
            <a:avLst/>
          </a:prstGeom>
          <a:noFill/>
        </p:spPr>
        <p:txBody>
          <a:bodyPr wrap="square" rtlCol="0">
            <a:spAutoFit/>
          </a:bodyPr>
          <a:lstStyle/>
          <a:p>
            <a:r>
              <a:rPr lang="en-IN" sz="2000" dirty="0"/>
              <a:t>Sum of salaries of the female employees in all department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Result</a:t>
            </a:r>
          </a:p>
        </p:txBody>
      </p:sp>
      <p:graphicFrame>
        <p:nvGraphicFramePr>
          <p:cNvPr id="3" name="Chart 2"/>
          <p:cNvGraphicFramePr>
            <a:graphicFrameLocks/>
          </p:cNvGraphicFramePr>
          <p:nvPr>
            <p:extLst>
              <p:ext uri="{D42A27DB-BD31-4B8C-83A1-F6EECF244321}">
                <p14:modId xmlns:p14="http://schemas.microsoft.com/office/powerpoint/2010/main" val="685074855"/>
              </p:ext>
            </p:extLst>
          </p:nvPr>
        </p:nvGraphicFramePr>
        <p:xfrm>
          <a:off x="1828800" y="1600200"/>
          <a:ext cx="6629400" cy="35052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1676400" y="5561968"/>
            <a:ext cx="6629400" cy="769441"/>
          </a:xfrm>
          <a:prstGeom prst="rect">
            <a:avLst/>
          </a:prstGeom>
          <a:noFill/>
        </p:spPr>
        <p:txBody>
          <a:bodyPr wrap="square" rtlCol="0">
            <a:spAutoFit/>
          </a:bodyPr>
          <a:lstStyle/>
          <a:p>
            <a:r>
              <a:rPr lang="en-IN" sz="2200" dirty="0"/>
              <a:t>Sum of salaries of the male employees  in all departments</a:t>
            </a:r>
          </a:p>
        </p:txBody>
      </p:sp>
    </p:spTree>
    <p:extLst>
      <p:ext uri="{BB962C8B-B14F-4D97-AF65-F5344CB8AC3E}">
        <p14:creationId xmlns:p14="http://schemas.microsoft.com/office/powerpoint/2010/main" val="1919169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33400" y="1905001"/>
            <a:ext cx="9144000" cy="2785378"/>
          </a:xfrm>
          <a:prstGeom prst="rect">
            <a:avLst/>
          </a:prstGeom>
          <a:noFill/>
        </p:spPr>
        <p:txBody>
          <a:bodyPr wrap="square" rtlCol="0">
            <a:spAutoFit/>
          </a:bodyPr>
          <a:lstStyle/>
          <a:p>
            <a:r>
              <a:rPr lang="en-IN" sz="2500" dirty="0"/>
              <a:t>It was a wonderful learning experience for me while preparing on this project. This project has developed my thinking skills related to this project. Here I have come to the end of this project , in this project I have a taken a data from kaggle.com and analysed it and prepared a pivot table and slicers in a excel sheet about the salaries in the basis of gender and various department in the company. So it is very easy to understand about the salary basis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0" y="762000"/>
            <a:ext cx="9042400" cy="1219200"/>
          </a:xfrm>
        </p:spPr>
        <p:txBody>
          <a:bodyPr/>
          <a:lstStyle/>
          <a:p>
            <a:r>
              <a:rPr lang="en-US" dirty="0"/>
              <a:t>PROJECT TITLE</a:t>
            </a:r>
          </a:p>
        </p:txBody>
      </p:sp>
      <p:sp>
        <p:nvSpPr>
          <p:cNvPr id="4" name="TextBox 3"/>
          <p:cNvSpPr txBox="1"/>
          <p:nvPr/>
        </p:nvSpPr>
        <p:spPr>
          <a:xfrm>
            <a:off x="1143000" y="2590800"/>
            <a:ext cx="9144000" cy="1323439"/>
          </a:xfrm>
          <a:prstGeom prst="rect">
            <a:avLst/>
          </a:prstGeom>
          <a:noFill/>
        </p:spPr>
        <p:txBody>
          <a:bodyPr wrap="square" rtlCol="0">
            <a:spAutoFit/>
          </a:bodyPr>
          <a:lstStyle/>
          <a:p>
            <a:r>
              <a:rPr lang="en-US" sz="4000" dirty="0"/>
              <a:t>Employees Performance  Analysis using Excel</a:t>
            </a:r>
          </a:p>
        </p:txBody>
      </p:sp>
    </p:spTree>
    <p:extLst>
      <p:ext uri="{BB962C8B-B14F-4D97-AF65-F5344CB8AC3E}">
        <p14:creationId xmlns:p14="http://schemas.microsoft.com/office/powerpoint/2010/main" val="1208371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0" y="838200"/>
            <a:ext cx="9042400" cy="1295400"/>
          </a:xfrm>
        </p:spPr>
        <p:txBody>
          <a:bodyPr/>
          <a:lstStyle/>
          <a:p>
            <a:r>
              <a:rPr lang="en-US" dirty="0"/>
              <a:t>AGENDA</a:t>
            </a:r>
          </a:p>
        </p:txBody>
      </p:sp>
      <p:sp>
        <p:nvSpPr>
          <p:cNvPr id="5" name="TextBox 4"/>
          <p:cNvSpPr txBox="1"/>
          <p:nvPr/>
        </p:nvSpPr>
        <p:spPr>
          <a:xfrm>
            <a:off x="1143000" y="1945605"/>
            <a:ext cx="8991600" cy="3816429"/>
          </a:xfrm>
          <a:prstGeom prst="rect">
            <a:avLst/>
          </a:prstGeom>
          <a:noFill/>
        </p:spPr>
        <p:txBody>
          <a:bodyPr wrap="square" rtlCol="0">
            <a:spAutoFit/>
          </a:bodyPr>
          <a:lstStyle/>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Problem Statement</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Project Overview</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End Users</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Our Solution and Proposition</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Modeling Approach</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Results and Discussion</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Conclusion</a:t>
            </a:r>
          </a:p>
          <a:p>
            <a:endParaRPr lang="en-US" dirty="0"/>
          </a:p>
        </p:txBody>
      </p:sp>
    </p:spTree>
    <p:extLst>
      <p:ext uri="{BB962C8B-B14F-4D97-AF65-F5344CB8AC3E}">
        <p14:creationId xmlns:p14="http://schemas.microsoft.com/office/powerpoint/2010/main" val="1287240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1"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7201" y="304801"/>
            <a:ext cx="7677151" cy="299440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r>
              <a:rPr lang="en-IN" sz="4250" spc="10" dirty="0"/>
              <a:t>  </a:t>
            </a:r>
            <a:br>
              <a:rPr lang="en-IN" sz="4250" spc="10" dirty="0"/>
            </a:br>
            <a:br>
              <a:rPr lang="en-IN" sz="4250" spc="10" dirty="0"/>
            </a:br>
            <a:br>
              <a:rPr lang="en-IN" sz="4250" spc="10" dirty="0"/>
            </a:br>
            <a:r>
              <a:rPr lang="en-IN" sz="2200" spc="10" dirty="0"/>
              <a:t>The aim of this project is to address the problem that is difficult to evaluate employee performance and to know the sum of salaries of the employees in department wise</a:t>
            </a:r>
            <a:endParaRPr sz="1600" dirty="0"/>
          </a:p>
        </p:txBody>
      </p:sp>
      <p:sp>
        <p:nvSpPr>
          <p:cNvPr id="10" name="object 10"/>
          <p:cNvSpPr txBox="1">
            <a:spLocks noGrp="1"/>
          </p:cNvSpPr>
          <p:nvPr>
            <p:ph type="sldNum" sz="quarter" idx="12"/>
          </p:nvPr>
        </p:nvSpPr>
        <p:spPr>
          <a:xfrm>
            <a:off x="10160000" y="5681941"/>
            <a:ext cx="1016000" cy="376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7"/>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6"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6" y="837111"/>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xfrm>
            <a:off x="10160000" y="5681941"/>
            <a:ext cx="1016000" cy="376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7"/>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156966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In this project I have analysed the salary of the employees in the basis of gender and the department wise and also analysed about the employee type in the company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23901" y="914402"/>
            <a:ext cx="5014595" cy="3956211"/>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br>
              <a:rPr lang="en-IN" sz="3200" spc="5" dirty="0"/>
            </a:br>
            <a:br>
              <a:rPr lang="en-IN" sz="3200" spc="5" dirty="0"/>
            </a:br>
            <a:br>
              <a:rPr lang="en-IN" sz="3200" spc="5" dirty="0"/>
            </a:br>
            <a:r>
              <a:rPr lang="en-IN" sz="3200" spc="5" dirty="0"/>
              <a:t>1.</a:t>
            </a:r>
            <a:r>
              <a:rPr lang="en-IN" sz="3200" b="0" spc="5" dirty="0"/>
              <a:t>Management of the company</a:t>
            </a:r>
            <a:br>
              <a:rPr lang="en-IN" sz="3200" b="0" spc="5" dirty="0"/>
            </a:br>
            <a:r>
              <a:rPr lang="en-IN" sz="3200" b="0" spc="5" dirty="0"/>
              <a:t>2.Statistical department</a:t>
            </a:r>
            <a:br>
              <a:rPr lang="en-IN" sz="3200" b="0" spc="5" dirty="0"/>
            </a:br>
            <a:r>
              <a:rPr lang="en-IN" sz="3200" b="0" spc="5" dirty="0"/>
              <a:t>3.Financial </a:t>
            </a:r>
            <a:r>
              <a:rPr lang="en-IN" sz="3200" b="0" spc="5" dirty="0" err="1"/>
              <a:t>departmenmts</a:t>
            </a:r>
            <a:endParaRPr lang="en-IN" sz="3200" b="0" dirty="0"/>
          </a:p>
        </p:txBody>
      </p:sp>
      <p:sp>
        <p:nvSpPr>
          <p:cNvPr id="8" name="object 8"/>
          <p:cNvSpPr txBox="1">
            <a:spLocks noGrp="1"/>
          </p:cNvSpPr>
          <p:nvPr>
            <p:ph type="sldNum" sz="quarter" idx="12"/>
          </p:nvPr>
        </p:nvSpPr>
        <p:spPr>
          <a:xfrm>
            <a:off x="10160000" y="5681941"/>
            <a:ext cx="1016000" cy="376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1" y="6172202"/>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 y="1476377"/>
            <a:ext cx="2695575" cy="3248025"/>
          </a:xfrm>
          <a:prstGeom prst="rect">
            <a:avLst/>
          </a:prstGeom>
        </p:spPr>
      </p:pic>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6" y="865732"/>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xfrm>
            <a:off x="10160000" y="5681941"/>
            <a:ext cx="1016000" cy="376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7"/>
            <a:ext cx="2143125" cy="200025"/>
          </a:xfrm>
          <a:prstGeom prst="rect">
            <a:avLst/>
          </a:prstGeom>
        </p:spPr>
      </p:pic>
      <p:sp>
        <p:nvSpPr>
          <p:cNvPr id="8" name="TextBox 7"/>
          <p:cNvSpPr txBox="1"/>
          <p:nvPr/>
        </p:nvSpPr>
        <p:spPr>
          <a:xfrm>
            <a:off x="3276600" y="2209802"/>
            <a:ext cx="5410200" cy="2462213"/>
          </a:xfrm>
          <a:prstGeom prst="rect">
            <a:avLst/>
          </a:prstGeom>
          <a:noFill/>
        </p:spPr>
        <p:txBody>
          <a:bodyPr wrap="square" rtlCol="0">
            <a:spAutoFit/>
          </a:bodyPr>
          <a:lstStyle/>
          <a:p>
            <a:pPr marL="285750" indent="-285750">
              <a:buFont typeface="Wingdings" panose="05000000000000000000" pitchFamily="2" charset="2"/>
              <a:buChar char="q"/>
            </a:pPr>
            <a:r>
              <a:rPr lang="en-IN" sz="2200" dirty="0"/>
              <a:t>I have used various techniques in excel like</a:t>
            </a:r>
          </a:p>
          <a:p>
            <a:pPr marL="285750" indent="-285750">
              <a:buFont typeface="Wingdings" panose="05000000000000000000" pitchFamily="2" charset="2"/>
              <a:buChar char="q"/>
            </a:pPr>
            <a:r>
              <a:rPr lang="en-IN" sz="2200" dirty="0"/>
              <a:t>Conditional formulating : to finding null values </a:t>
            </a:r>
          </a:p>
          <a:p>
            <a:pPr marL="285750" indent="-285750">
              <a:buFont typeface="Wingdings" panose="05000000000000000000" pitchFamily="2" charset="2"/>
              <a:buChar char="q"/>
            </a:pPr>
            <a:r>
              <a:rPr lang="en-IN" sz="2200" dirty="0"/>
              <a:t>Pivot table : to make the data in presentable and neat </a:t>
            </a:r>
            <a:r>
              <a:rPr lang="en-IN" sz="2200" dirty="0" err="1"/>
              <a:t>maner</a:t>
            </a:r>
            <a:r>
              <a:rPr lang="en-IN" sz="2200" dirty="0"/>
              <a:t>  </a:t>
            </a:r>
          </a:p>
          <a:p>
            <a:pPr marL="285750" indent="-285750">
              <a:buFont typeface="Wingdings" panose="05000000000000000000" pitchFamily="2" charset="2"/>
              <a:buChar char="q"/>
            </a:pPr>
            <a:r>
              <a:rPr lang="en-IN" sz="2200" dirty="0"/>
              <a:t>Alignment to centre the data so that it will look nice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3" y="348121"/>
            <a:ext cx="10730652" cy="1477328"/>
          </a:xfrm>
        </p:spPr>
        <p:txBody>
          <a:bodyPr>
            <a:normAutofit/>
          </a:bodyPr>
          <a:lstStyle/>
          <a:p>
            <a:r>
              <a:rPr lang="en-IN" dirty="0"/>
              <a:t>Dataset Description</a:t>
            </a:r>
            <a:br>
              <a:rPr lang="en-IN" dirty="0"/>
            </a:br>
            <a:endParaRPr lang="en-IN" dirty="0"/>
          </a:p>
        </p:txBody>
      </p:sp>
      <p:sp>
        <p:nvSpPr>
          <p:cNvPr id="11" name="TextBox 10"/>
          <p:cNvSpPr txBox="1"/>
          <p:nvPr/>
        </p:nvSpPr>
        <p:spPr>
          <a:xfrm>
            <a:off x="990600" y="1428127"/>
            <a:ext cx="6400800" cy="3108543"/>
          </a:xfrm>
          <a:prstGeom prst="rect">
            <a:avLst/>
          </a:prstGeom>
          <a:noFill/>
        </p:spPr>
        <p:txBody>
          <a:bodyPr wrap="square" rtlCol="0">
            <a:spAutoFit/>
          </a:bodyPr>
          <a:lstStyle/>
          <a:p>
            <a:pPr marL="285750" indent="-285750">
              <a:buFont typeface="Wingdings" panose="05000000000000000000" pitchFamily="2" charset="2"/>
              <a:buChar char="v"/>
            </a:pPr>
            <a:r>
              <a:rPr lang="en-IN" sz="2200" dirty="0"/>
              <a:t>In this I have used the data which I have collected from kaggle.com</a:t>
            </a:r>
          </a:p>
          <a:p>
            <a:pPr marL="285750" indent="-285750">
              <a:buFont typeface="Wingdings" panose="05000000000000000000" pitchFamily="2" charset="2"/>
              <a:buChar char="v"/>
            </a:pPr>
            <a:r>
              <a:rPr lang="en-IN" sz="2200" dirty="0"/>
              <a:t>The data which are all used in my project are as follows; </a:t>
            </a:r>
          </a:p>
          <a:p>
            <a:pPr marL="400050" indent="-400050">
              <a:buFont typeface="+mj-lt"/>
              <a:buAutoNum type="romanLcPeriod"/>
            </a:pPr>
            <a:r>
              <a:rPr lang="en-IN" dirty="0"/>
              <a:t>Employee id : alpha numeric</a:t>
            </a:r>
          </a:p>
          <a:p>
            <a:pPr marL="400050" indent="-400050">
              <a:buFont typeface="+mj-lt"/>
              <a:buAutoNum type="romanLcPeriod"/>
            </a:pPr>
            <a:r>
              <a:rPr lang="en-IN" dirty="0"/>
              <a:t>Name :   alphabets                  </a:t>
            </a:r>
          </a:p>
          <a:p>
            <a:pPr marL="400050" indent="-400050">
              <a:buFont typeface="+mj-lt"/>
              <a:buAutoNum type="romanLcPeriod"/>
            </a:pPr>
            <a:r>
              <a:rPr lang="en-IN" dirty="0"/>
              <a:t>Gender : alphabets</a:t>
            </a:r>
          </a:p>
          <a:p>
            <a:pPr marL="400050" indent="-400050">
              <a:buFont typeface="+mj-lt"/>
              <a:buAutoNum type="romanLcPeriod"/>
            </a:pPr>
            <a:r>
              <a:rPr lang="en-IN" dirty="0"/>
              <a:t>Salary : numeric</a:t>
            </a:r>
          </a:p>
          <a:p>
            <a:pPr marL="400050" indent="-400050">
              <a:buFont typeface="+mj-lt"/>
              <a:buAutoNum type="romanLcPeriod"/>
            </a:pPr>
            <a:r>
              <a:rPr lang="en-IN" dirty="0"/>
              <a:t>Employee type :alphabets</a:t>
            </a:r>
          </a:p>
          <a:p>
            <a:pPr marL="400050" indent="-400050">
              <a:buFont typeface="+mj-lt"/>
              <a:buAutoNum type="romanLcPeriod"/>
            </a:pPr>
            <a:r>
              <a:rPr lang="en-IN" dirty="0"/>
              <a:t>Work location :alphabets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6" y="6486038"/>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7" y="3381375"/>
            <a:ext cx="2466975" cy="3419475"/>
          </a:xfrm>
          <a:prstGeom prst="rect">
            <a:avLst/>
          </a:prstGeom>
        </p:spPr>
      </p:pic>
      <p:sp>
        <p:nvSpPr>
          <p:cNvPr id="7" name="object 7"/>
          <p:cNvSpPr txBox="1">
            <a:spLocks noGrp="1"/>
          </p:cNvSpPr>
          <p:nvPr>
            <p:ph type="title"/>
          </p:nvPr>
        </p:nvSpPr>
        <p:spPr>
          <a:xfrm>
            <a:off x="739777"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5"/>
            <a:ext cx="8534019"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496328" y="2409825"/>
            <a:ext cx="6723872" cy="1815882"/>
          </a:xfrm>
          <a:prstGeom prst="rect">
            <a:avLst/>
          </a:prstGeom>
          <a:solidFill>
            <a:schemeClr val="accent1">
              <a:lumMod val="40000"/>
              <a:lumOff val="60000"/>
            </a:schemeClr>
          </a:solidFill>
        </p:spPr>
        <p:txBody>
          <a:bodyPr wrap="square" rtlCol="0">
            <a:spAutoFit/>
          </a:bodyPr>
          <a:lstStyle/>
          <a:p>
            <a:r>
              <a:rPr lang="en-IN" sz="2800" dirty="0"/>
              <a:t>In this project I have used picot chart and slicers in the separate excel sheet so it makes very easy to understand for the users who are going to use it </a:t>
            </a:r>
          </a:p>
        </p:txBody>
      </p:sp>
    </p:spTree>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410</TotalTime>
  <Words>470</Words>
  <Application>Microsoft Office PowerPoint</Application>
  <PresentationFormat>Widescreen</PresentationFormat>
  <Paragraphs>66</Paragraphs>
  <Slides>13</Slides>
  <Notes>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Slice</vt:lpstr>
      <vt:lpstr>Employee Data Analysis using Excel  </vt:lpstr>
      <vt:lpstr>PROJECT TITLE</vt:lpstr>
      <vt:lpstr>AGENDA</vt:lpstr>
      <vt:lpstr>PROBLEM STATEMENT     The aim of this project is to address the problem that is difficult to evaluate employee performance and to know the sum of salaries of the employees in department wise</vt:lpstr>
      <vt:lpstr>PROJECT OVERVIEW</vt:lpstr>
      <vt:lpstr>WHO ARE THE END USERS?    1.Management of the company 2.Statistical department 3.Financial departmenmts</vt:lpstr>
      <vt:lpstr>OUR SOLUTION AND ITS VALUE PROPOSITION</vt:lpstr>
      <vt:lpstr>Dataset Description </vt:lpstr>
      <vt:lpstr>THE "WOW" IN OUR SOLUTION</vt:lpstr>
      <vt:lpstr>PowerPoint Presentation</vt:lpstr>
      <vt:lpstr>RESULTS</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hemasri14082004@gmail.com</cp:lastModifiedBy>
  <cp:revision>42</cp:revision>
  <dcterms:created xsi:type="dcterms:W3CDTF">2024-03-29T15:07:22Z</dcterms:created>
  <dcterms:modified xsi:type="dcterms:W3CDTF">2024-09-03T10:49:19Z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