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a:rPr>
              <a:t>Chart</a:t>
            </a:r>
            <a:r>
              <a:rPr kumimoji="0" lang="en-IN" sz="1400" b="0" i="0" u="none" strike="noStrike" kern="1200" cap="none" spc="0" normalizeH="0" baseline="0" noProof="0" dirty="0">
                <a:ln>
                  <a:noFill/>
                </a:ln>
                <a:solidFill>
                  <a:prstClr val="black">
                    <a:lumMod val="65000"/>
                    <a:lumOff val="35000"/>
                  </a:prstClr>
                </a:solidFill>
                <a:effectLst/>
                <a:uLnTx/>
                <a:uFillTx/>
                <a:latin typeface="Calibri"/>
              </a:rPr>
              <a:t>: current </a:t>
            </a:r>
            <a:r>
              <a:rPr kumimoji="0" lang="en-IN" sz="1400" b="0" i="0" u="none" strike="noStrike" kern="1200" cap="none" spc="0" normalizeH="0" baseline="0" noProof="0">
                <a:ln>
                  <a:noFill/>
                </a:ln>
                <a:solidFill>
                  <a:prstClr val="black">
                    <a:lumMod val="65000"/>
                    <a:lumOff val="35000"/>
                  </a:prstClr>
                </a:solidFill>
                <a:effectLst/>
                <a:uLnTx/>
                <a:uFillTx/>
                <a:latin typeface="Calibri"/>
              </a:rPr>
              <a:t>employee rating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multiLvlStrRef>
              <c:f>'[SALES DATA FOR III B.COM CS - A &amp; B.xlsx]CREDIT RATING'!$A$67:$F$71</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Jocelyn</c:v>
                  </c:pt>
                  <c:pt idx="1">
                    <c:v>Marques</c:v>
                  </c:pt>
                  <c:pt idx="2">
                    <c:v>Rohan</c:v>
                  </c:pt>
                  <c:pt idx="3">
                    <c:v>Emmanuel</c:v>
                  </c:pt>
                  <c:pt idx="4">
                    <c:v>Clayton</c:v>
                  </c:pt>
                </c:lvl>
                <c:lvl>
                  <c:pt idx="0">
                    <c:v>3521</c:v>
                  </c:pt>
                  <c:pt idx="1">
                    <c:v>3522</c:v>
                  </c:pt>
                  <c:pt idx="2">
                    <c:v>3523</c:v>
                  </c:pt>
                  <c:pt idx="3">
                    <c:v>3524</c:v>
                  </c:pt>
                  <c:pt idx="4">
                    <c:v>3525</c:v>
                  </c:pt>
                </c:lvl>
                <c:lvl>
                  <c:pt idx="0">
                    <c:v>1</c:v>
                  </c:pt>
                  <c:pt idx="1">
                    <c:v>2</c:v>
                  </c:pt>
                  <c:pt idx="2">
                    <c:v>3</c:v>
                  </c:pt>
                  <c:pt idx="3">
                    <c:v>4</c:v>
                  </c:pt>
                  <c:pt idx="4">
                    <c:v>5</c:v>
                  </c:pt>
                </c:lvl>
                <c:lvl>
                  <c:pt idx="0">
                    <c:v>14</c:v>
                  </c:pt>
                </c:lvl>
              </c:multiLvlStrCache>
            </c:multiLvlStrRef>
          </c:cat>
          <c:val>
            <c:numRef>
              <c:f>'[SALES DATA FOR III B.COM CS - A &amp; B.xlsx]CREDIT RATING'!$G$67:$G$71</c:f>
              <c:numCache>
                <c:formatCode>General</c:formatCode>
                <c:ptCount val="5"/>
                <c:pt idx="0">
                  <c:v>4</c:v>
                </c:pt>
                <c:pt idx="1">
                  <c:v>1</c:v>
                </c:pt>
                <c:pt idx="2">
                  <c:v>2</c:v>
                </c:pt>
                <c:pt idx="3">
                  <c:v>2</c:v>
                </c:pt>
                <c:pt idx="4">
                  <c:v>2</c:v>
                </c:pt>
              </c:numCache>
            </c:numRef>
          </c:val>
          <c:extLst>
            <c:ext xmlns:c16="http://schemas.microsoft.com/office/drawing/2014/chart" uri="{C3380CC4-5D6E-409C-BE32-E72D297353CC}">
              <c16:uniqueId val="{00000000-AB93-0648-9DF8-4099EF1C855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Interpretation for employees ID compare with fully meet’s 3521 increase other then all are decreased</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721685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71587" y="2959566"/>
            <a:ext cx="9322254" cy="1938992"/>
          </a:xfrm>
          <a:prstGeom prst="rect">
            <a:avLst/>
          </a:prstGeom>
          <a:noFill/>
        </p:spPr>
        <p:txBody>
          <a:bodyPr wrap="square" rtlCol="0">
            <a:spAutoFit/>
          </a:bodyPr>
          <a:lstStyle/>
          <a:p>
            <a:r>
              <a:rPr lang="en-US" sz="2400" dirty="0"/>
              <a:t>STUDENT NAME:</a:t>
            </a:r>
            <a:r>
              <a:rPr lang="en-IN" sz="2400" dirty="0"/>
              <a:t> GIRIDHARAN V </a:t>
            </a:r>
            <a:endParaRPr lang="en-US" sz="2400" dirty="0"/>
          </a:p>
          <a:p>
            <a:r>
              <a:rPr lang="en-US" sz="2400" dirty="0"/>
              <a:t>REGISTER NO:</a:t>
            </a:r>
            <a:r>
              <a:rPr lang="en-IN" sz="2400" dirty="0"/>
              <a:t>122202666</a:t>
            </a:r>
            <a:endParaRPr lang="en-US" sz="2400" dirty="0"/>
          </a:p>
          <a:p>
            <a:r>
              <a:rPr lang="en-US" sz="2400" dirty="0"/>
              <a:t>DEPARTMENT:</a:t>
            </a:r>
            <a:r>
              <a:rPr lang="en-IN" sz="2400" dirty="0" err="1"/>
              <a:t>Bcom</a:t>
            </a:r>
            <a:r>
              <a:rPr lang="en-IN" sz="2400" dirty="0"/>
              <a:t>(corporate </a:t>
            </a:r>
            <a:r>
              <a:rPr lang="en-IN" sz="2400" dirty="0" err="1"/>
              <a:t>Secretaryship</a:t>
            </a:r>
            <a:r>
              <a:rPr lang="en-IN" sz="2400" dirty="0"/>
              <a:t>)</a:t>
            </a:r>
            <a:endParaRPr lang="en-US" sz="2400" dirty="0"/>
          </a:p>
          <a:p>
            <a:r>
              <a:rPr lang="en-US" sz="2400" dirty="0"/>
              <a:t>COLLEGE</a:t>
            </a:r>
            <a:r>
              <a:rPr lang="en-IN" sz="2400" dirty="0"/>
              <a:t>: THIRUTHANGAL NADAR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Chart 14">
            <a:extLst>
              <a:ext uri="{FF2B5EF4-FFF2-40B4-BE49-F238E27FC236}">
                <a16:creationId xmlns:a16="http://schemas.microsoft.com/office/drawing/2014/main" id="{3E998493-3F1F-13BA-A173-77F629B4E4D3}"/>
              </a:ext>
            </a:extLst>
          </p:cNvPr>
          <p:cNvGraphicFramePr>
            <a:graphicFrameLocks/>
          </p:cNvGraphicFramePr>
          <p:nvPr>
            <p:extLst>
              <p:ext uri="{D42A27DB-BD31-4B8C-83A1-F6EECF244321}">
                <p14:modId xmlns:p14="http://schemas.microsoft.com/office/powerpoint/2010/main" val="2568829829"/>
              </p:ext>
            </p:extLst>
          </p:nvPr>
        </p:nvGraphicFramePr>
        <p:xfrm>
          <a:off x="4916714" y="533666"/>
          <a:ext cx="5297715" cy="46288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Table 10">
            <a:extLst>
              <a:ext uri="{FF2B5EF4-FFF2-40B4-BE49-F238E27FC236}">
                <a16:creationId xmlns:a16="http://schemas.microsoft.com/office/drawing/2014/main" id="{8F953783-7078-248E-D300-82E274F908D8}"/>
              </a:ext>
            </a:extLst>
          </p:cNvPr>
          <p:cNvGraphicFramePr/>
          <p:nvPr>
            <p:extLst>
              <p:ext uri="{D42A27DB-BD31-4B8C-83A1-F6EECF244321}">
                <p14:modId xmlns:p14="http://schemas.microsoft.com/office/powerpoint/2010/main" val="455589803"/>
              </p:ext>
            </p:extLst>
          </p:nvPr>
        </p:nvGraphicFramePr>
        <p:xfrm>
          <a:off x="632573" y="1800943"/>
          <a:ext cx="4406901" cy="2967720"/>
        </p:xfrm>
        <a:graphic>
          <a:graphicData uri="http://schemas.openxmlformats.org/drawingml/2006/table">
            <a:tbl>
              <a:tblPr>
                <a:tableStyleId>{5C22544A-7EE6-4342-B048-85BDC9FD1C3A}</a:tableStyleId>
              </a:tblPr>
              <a:tblGrid>
                <a:gridCol w="379708">
                  <a:extLst>
                    <a:ext uri="{9D8B030D-6E8A-4147-A177-3AD203B41FA5}">
                      <a16:colId xmlns:a16="http://schemas.microsoft.com/office/drawing/2014/main" val="4179538527"/>
                    </a:ext>
                  </a:extLst>
                </a:gridCol>
                <a:gridCol w="736402">
                  <a:extLst>
                    <a:ext uri="{9D8B030D-6E8A-4147-A177-3AD203B41FA5}">
                      <a16:colId xmlns:a16="http://schemas.microsoft.com/office/drawing/2014/main" val="2244365127"/>
                    </a:ext>
                  </a:extLst>
                </a:gridCol>
                <a:gridCol w="908995">
                  <a:extLst>
                    <a:ext uri="{9D8B030D-6E8A-4147-A177-3AD203B41FA5}">
                      <a16:colId xmlns:a16="http://schemas.microsoft.com/office/drawing/2014/main" val="308034001"/>
                    </a:ext>
                  </a:extLst>
                </a:gridCol>
                <a:gridCol w="1070082">
                  <a:extLst>
                    <a:ext uri="{9D8B030D-6E8A-4147-A177-3AD203B41FA5}">
                      <a16:colId xmlns:a16="http://schemas.microsoft.com/office/drawing/2014/main" val="1475425246"/>
                    </a:ext>
                  </a:extLst>
                </a:gridCol>
                <a:gridCol w="1311714">
                  <a:extLst>
                    <a:ext uri="{9D8B030D-6E8A-4147-A177-3AD203B41FA5}">
                      <a16:colId xmlns:a16="http://schemas.microsoft.com/office/drawing/2014/main" val="796853934"/>
                    </a:ext>
                  </a:extLst>
                </a:gridCol>
              </a:tblGrid>
              <a:tr h="593544">
                <a:tc>
                  <a:txBody>
                    <a:bodyPr/>
                    <a:lstStyle/>
                    <a:p>
                      <a:pPr algn="ctr" fontAlgn="b"/>
                      <a:r>
                        <a:rPr lang="en-IN" sz="1100" u="none" strike="noStrike">
                          <a:effectLst/>
                        </a:rPr>
                        <a:t>3521</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Jocelyn</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Sales</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dirty="0">
                          <a:effectLst/>
                        </a:rPr>
                        <a:t>Fully Meets</a:t>
                      </a:r>
                      <a:endParaRPr lang="en-IN" sz="1100" b="0" i="0" u="none" strike="noStrike" dirty="0">
                        <a:effectLst/>
                        <a:latin typeface="Calibri" panose="020F0502020204030204" pitchFamily="34" charset="0"/>
                      </a:endParaRPr>
                    </a:p>
                  </a:txBody>
                  <a:tcPr marL="4549" marR="4549" marT="4549" anchor="b"/>
                </a:tc>
                <a:tc>
                  <a:txBody>
                    <a:bodyPr/>
                    <a:lstStyle/>
                    <a:p>
                      <a:pPr algn="ctr" fontAlgn="b"/>
                      <a:r>
                        <a:rPr lang="en-IN" sz="1100" u="none" strike="noStrike">
                          <a:effectLst/>
                        </a:rPr>
                        <a:t>4</a:t>
                      </a:r>
                      <a:endParaRPr lang="en-IN" sz="1100" b="0" i="0" u="none" strike="noStrike">
                        <a:effectLst/>
                        <a:latin typeface="Calibri" panose="020F0502020204030204" pitchFamily="34" charset="0"/>
                      </a:endParaRPr>
                    </a:p>
                  </a:txBody>
                  <a:tcPr marL="4549" marR="4549" marT="4549" anchor="b"/>
                </a:tc>
                <a:extLst>
                  <a:ext uri="{0D108BD9-81ED-4DB2-BD59-A6C34878D82A}">
                    <a16:rowId xmlns:a16="http://schemas.microsoft.com/office/drawing/2014/main" val="3929008703"/>
                  </a:ext>
                </a:extLst>
              </a:tr>
              <a:tr h="593544">
                <a:tc>
                  <a:txBody>
                    <a:bodyPr/>
                    <a:lstStyle/>
                    <a:p>
                      <a:pPr algn="ctr" fontAlgn="b"/>
                      <a:r>
                        <a:rPr lang="en-IN" sz="1100" u="none" strike="noStrike">
                          <a:effectLst/>
                        </a:rPr>
                        <a:t>3522</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Marques</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Sales</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Fully Meets</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1</a:t>
                      </a:r>
                      <a:endParaRPr lang="en-IN" sz="1100" b="0" i="0" u="none" strike="noStrike">
                        <a:effectLst/>
                        <a:latin typeface="Calibri" panose="020F0502020204030204" pitchFamily="34" charset="0"/>
                      </a:endParaRPr>
                    </a:p>
                  </a:txBody>
                  <a:tcPr marL="4549" marR="4549" marT="4549" anchor="b"/>
                </a:tc>
                <a:extLst>
                  <a:ext uri="{0D108BD9-81ED-4DB2-BD59-A6C34878D82A}">
                    <a16:rowId xmlns:a16="http://schemas.microsoft.com/office/drawing/2014/main" val="3909229409"/>
                  </a:ext>
                </a:extLst>
              </a:tr>
              <a:tr h="593544">
                <a:tc>
                  <a:txBody>
                    <a:bodyPr/>
                    <a:lstStyle/>
                    <a:p>
                      <a:pPr algn="ctr" fontAlgn="b"/>
                      <a:r>
                        <a:rPr lang="en-IN" sz="1100" u="none" strike="noStrike">
                          <a:effectLst/>
                        </a:rPr>
                        <a:t>3523</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Rohan</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Sales</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dirty="0">
                          <a:effectLst/>
                        </a:rPr>
                        <a:t>Fully Meets</a:t>
                      </a:r>
                      <a:endParaRPr lang="en-IN" sz="1100" b="0" i="0" u="none" strike="noStrike" dirty="0">
                        <a:effectLst/>
                        <a:latin typeface="Calibri" panose="020F0502020204030204" pitchFamily="34" charset="0"/>
                      </a:endParaRPr>
                    </a:p>
                  </a:txBody>
                  <a:tcPr marL="4549" marR="4549" marT="4549" anchor="b"/>
                </a:tc>
                <a:tc>
                  <a:txBody>
                    <a:bodyPr/>
                    <a:lstStyle/>
                    <a:p>
                      <a:pPr algn="ctr" fontAlgn="b"/>
                      <a:r>
                        <a:rPr lang="en-IN" sz="1100" u="none" strike="noStrike">
                          <a:effectLst/>
                        </a:rPr>
                        <a:t>2</a:t>
                      </a:r>
                      <a:endParaRPr lang="en-IN" sz="1100" b="0" i="0" u="none" strike="noStrike">
                        <a:effectLst/>
                        <a:latin typeface="Calibri" panose="020F0502020204030204" pitchFamily="34" charset="0"/>
                      </a:endParaRPr>
                    </a:p>
                  </a:txBody>
                  <a:tcPr marL="4549" marR="4549" marT="4549" anchor="b"/>
                </a:tc>
                <a:extLst>
                  <a:ext uri="{0D108BD9-81ED-4DB2-BD59-A6C34878D82A}">
                    <a16:rowId xmlns:a16="http://schemas.microsoft.com/office/drawing/2014/main" val="3193033946"/>
                  </a:ext>
                </a:extLst>
              </a:tr>
              <a:tr h="593544">
                <a:tc>
                  <a:txBody>
                    <a:bodyPr/>
                    <a:lstStyle/>
                    <a:p>
                      <a:pPr algn="ctr" fontAlgn="b"/>
                      <a:r>
                        <a:rPr lang="en-IN" sz="1100" u="none" strike="noStrike">
                          <a:effectLst/>
                        </a:rPr>
                        <a:t>3524</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Emmanuel</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Sales</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dirty="0">
                          <a:effectLst/>
                        </a:rPr>
                        <a:t>Fully Meets</a:t>
                      </a:r>
                      <a:endParaRPr lang="en-IN" sz="1100" b="0" i="0" u="none" strike="noStrike" dirty="0">
                        <a:effectLst/>
                        <a:latin typeface="Calibri" panose="020F0502020204030204" pitchFamily="34" charset="0"/>
                      </a:endParaRPr>
                    </a:p>
                  </a:txBody>
                  <a:tcPr marL="4549" marR="4549" marT="4549" anchor="b"/>
                </a:tc>
                <a:tc>
                  <a:txBody>
                    <a:bodyPr/>
                    <a:lstStyle/>
                    <a:p>
                      <a:pPr algn="ctr" fontAlgn="b"/>
                      <a:r>
                        <a:rPr lang="en-IN" sz="1100" u="none" strike="noStrike" dirty="0">
                          <a:effectLst/>
                        </a:rPr>
                        <a:t>2</a:t>
                      </a:r>
                      <a:endParaRPr lang="en-IN" sz="1100" b="0" i="0" u="none" strike="noStrike" dirty="0">
                        <a:effectLst/>
                        <a:latin typeface="Calibri" panose="020F0502020204030204" pitchFamily="34" charset="0"/>
                      </a:endParaRPr>
                    </a:p>
                  </a:txBody>
                  <a:tcPr marL="4549" marR="4549" marT="4549" anchor="b"/>
                </a:tc>
                <a:extLst>
                  <a:ext uri="{0D108BD9-81ED-4DB2-BD59-A6C34878D82A}">
                    <a16:rowId xmlns:a16="http://schemas.microsoft.com/office/drawing/2014/main" val="1330105708"/>
                  </a:ext>
                </a:extLst>
              </a:tr>
              <a:tr h="593544">
                <a:tc>
                  <a:txBody>
                    <a:bodyPr/>
                    <a:lstStyle/>
                    <a:p>
                      <a:pPr algn="ctr" fontAlgn="b"/>
                      <a:r>
                        <a:rPr lang="en-IN" sz="1100" u="none" strike="noStrike">
                          <a:effectLst/>
                        </a:rPr>
                        <a:t>3525</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a:effectLst/>
                        </a:rPr>
                        <a:t>Clayton</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dirty="0">
                          <a:effectLst/>
                        </a:rPr>
                        <a:t>Sales</a:t>
                      </a:r>
                      <a:endParaRPr lang="en-IN" sz="1100" b="0" i="0" u="none" strike="noStrike" dirty="0">
                        <a:effectLst/>
                        <a:latin typeface="Calibri" panose="020F0502020204030204" pitchFamily="34" charset="0"/>
                      </a:endParaRPr>
                    </a:p>
                  </a:txBody>
                  <a:tcPr marL="4549" marR="4549" marT="4549" anchor="b"/>
                </a:tc>
                <a:tc>
                  <a:txBody>
                    <a:bodyPr/>
                    <a:lstStyle/>
                    <a:p>
                      <a:pPr algn="ctr" fontAlgn="b"/>
                      <a:r>
                        <a:rPr lang="en-IN" sz="1100" u="none" strike="noStrike">
                          <a:effectLst/>
                        </a:rPr>
                        <a:t>Fully Meets</a:t>
                      </a:r>
                      <a:endParaRPr lang="en-IN" sz="1100" b="0" i="0" u="none" strike="noStrike">
                        <a:effectLst/>
                        <a:latin typeface="Calibri" panose="020F0502020204030204" pitchFamily="34" charset="0"/>
                      </a:endParaRPr>
                    </a:p>
                  </a:txBody>
                  <a:tcPr marL="4549" marR="4549" marT="4549" anchor="b"/>
                </a:tc>
                <a:tc>
                  <a:txBody>
                    <a:bodyPr/>
                    <a:lstStyle/>
                    <a:p>
                      <a:pPr algn="ctr" fontAlgn="b"/>
                      <a:r>
                        <a:rPr lang="en-IN" sz="1100" u="none" strike="noStrike" dirty="0">
                          <a:effectLst/>
                        </a:rPr>
                        <a:t>2</a:t>
                      </a:r>
                      <a:endParaRPr lang="en-IN" sz="1100" b="0" i="0" u="none" strike="noStrike" dirty="0">
                        <a:effectLst/>
                        <a:latin typeface="Calibri" panose="020F0502020204030204" pitchFamily="34" charset="0"/>
                      </a:endParaRPr>
                    </a:p>
                  </a:txBody>
                  <a:tcPr marL="4549" marR="4549" marT="4549" anchor="b"/>
                </a:tc>
                <a:extLst>
                  <a:ext uri="{0D108BD9-81ED-4DB2-BD59-A6C34878D82A}">
                    <a16:rowId xmlns:a16="http://schemas.microsoft.com/office/drawing/2014/main" val="901970233"/>
                  </a:ext>
                </a:extLst>
              </a:tr>
            </a:tbl>
          </a:graphicData>
        </a:graphic>
      </p:graphicFrame>
      <p:sp>
        <p:nvSpPr>
          <p:cNvPr id="16" name="TextBox 15">
            <a:extLst>
              <a:ext uri="{FF2B5EF4-FFF2-40B4-BE49-F238E27FC236}">
                <a16:creationId xmlns:a16="http://schemas.microsoft.com/office/drawing/2014/main" id="{3EA61424-172F-3484-E80F-1B01296DEDBB}"/>
              </a:ext>
            </a:extLst>
          </p:cNvPr>
          <p:cNvSpPr txBox="1"/>
          <p:nvPr/>
        </p:nvSpPr>
        <p:spPr>
          <a:xfrm>
            <a:off x="3045733" y="5434310"/>
            <a:ext cx="6100534" cy="923330"/>
          </a:xfrm>
          <a:prstGeom prst="rect">
            <a:avLst/>
          </a:prstGeom>
          <a:noFill/>
        </p:spPr>
        <p:txBody>
          <a:bodyPr wrap="square">
            <a:spAutoFit/>
          </a:bodyPr>
          <a:lstStyle/>
          <a:p>
            <a:r>
              <a:rPr lang="en-IN" dirty="0"/>
              <a:t>For the employee ID 3521 compared are Fully meet the performance score are the more and value this other are less than employee ID are 3522,3523,3524,3525</a:t>
            </a:r>
            <a:endParaRPr lang="en-US" dirty="0"/>
          </a:p>
        </p:txBody>
      </p:sp>
      <p:graphicFrame>
        <p:nvGraphicFramePr>
          <p:cNvPr id="23" name="Table 22">
            <a:extLst>
              <a:ext uri="{FF2B5EF4-FFF2-40B4-BE49-F238E27FC236}">
                <a16:creationId xmlns:a16="http://schemas.microsoft.com/office/drawing/2014/main" id="{DD5768EF-8366-21C3-FF34-4EA448538139}"/>
              </a:ext>
            </a:extLst>
          </p:cNvPr>
          <p:cNvGraphicFramePr/>
          <p:nvPr>
            <p:extLst>
              <p:ext uri="{D42A27DB-BD31-4B8C-83A1-F6EECF244321}">
                <p14:modId xmlns:p14="http://schemas.microsoft.com/office/powerpoint/2010/main" val="321144055"/>
              </p:ext>
            </p:extLst>
          </p:nvPr>
        </p:nvGraphicFramePr>
        <p:xfrm>
          <a:off x="632573" y="1415394"/>
          <a:ext cx="4406901" cy="385549"/>
        </p:xfrm>
        <a:graphic>
          <a:graphicData uri="http://schemas.openxmlformats.org/drawingml/2006/table">
            <a:tbl>
              <a:tblPr>
                <a:tableStyleId>{5C22544A-7EE6-4342-B048-85BDC9FD1C3A}</a:tableStyleId>
              </a:tblPr>
              <a:tblGrid>
                <a:gridCol w="379706">
                  <a:extLst>
                    <a:ext uri="{9D8B030D-6E8A-4147-A177-3AD203B41FA5}">
                      <a16:colId xmlns:a16="http://schemas.microsoft.com/office/drawing/2014/main" val="2922946329"/>
                    </a:ext>
                  </a:extLst>
                </a:gridCol>
                <a:gridCol w="736401">
                  <a:extLst>
                    <a:ext uri="{9D8B030D-6E8A-4147-A177-3AD203B41FA5}">
                      <a16:colId xmlns:a16="http://schemas.microsoft.com/office/drawing/2014/main" val="2989038668"/>
                    </a:ext>
                  </a:extLst>
                </a:gridCol>
                <a:gridCol w="908995">
                  <a:extLst>
                    <a:ext uri="{9D8B030D-6E8A-4147-A177-3AD203B41FA5}">
                      <a16:colId xmlns:a16="http://schemas.microsoft.com/office/drawing/2014/main" val="4208043920"/>
                    </a:ext>
                  </a:extLst>
                </a:gridCol>
                <a:gridCol w="1070084">
                  <a:extLst>
                    <a:ext uri="{9D8B030D-6E8A-4147-A177-3AD203B41FA5}">
                      <a16:colId xmlns:a16="http://schemas.microsoft.com/office/drawing/2014/main" val="2578906570"/>
                    </a:ext>
                  </a:extLst>
                </a:gridCol>
                <a:gridCol w="1311715">
                  <a:extLst>
                    <a:ext uri="{9D8B030D-6E8A-4147-A177-3AD203B41FA5}">
                      <a16:colId xmlns:a16="http://schemas.microsoft.com/office/drawing/2014/main" val="1037898338"/>
                    </a:ext>
                  </a:extLst>
                </a:gridCol>
              </a:tblGrid>
              <a:tr h="0">
                <a:tc>
                  <a:txBody>
                    <a:bodyPr/>
                    <a:lstStyle/>
                    <a:p>
                      <a:pPr algn="l" fontAlgn="b"/>
                      <a:r>
                        <a:rPr lang="en-IN" sz="1100" u="none" strike="noStrike">
                          <a:effectLst/>
                        </a:rPr>
                        <a:t>EmpID</a:t>
                      </a:r>
                      <a:endParaRPr lang="en-IN" sz="1100" b="1" i="0" u="none" strike="noStrike">
                        <a:effectLst/>
                        <a:latin typeface="Calibri" panose="020F0502020204030204" pitchFamily="34" charset="0"/>
                      </a:endParaRPr>
                    </a:p>
                  </a:txBody>
                  <a:tcPr marL="4549" marR="4549" marT="4549" anchor="b"/>
                </a:tc>
                <a:tc>
                  <a:txBody>
                    <a:bodyPr/>
                    <a:lstStyle/>
                    <a:p>
                      <a:pPr algn="l" fontAlgn="b"/>
                      <a:r>
                        <a:rPr lang="en-IN" sz="1100" u="none" strike="noStrike">
                          <a:effectLst/>
                        </a:rPr>
                        <a:t>FirstName</a:t>
                      </a:r>
                      <a:endParaRPr lang="en-IN" sz="1100" b="1" i="0" u="none" strike="noStrike">
                        <a:effectLst/>
                        <a:latin typeface="Calibri" panose="020F0502020204030204" pitchFamily="34" charset="0"/>
                      </a:endParaRPr>
                    </a:p>
                  </a:txBody>
                  <a:tcPr marL="4549" marR="4549" marT="4549" anchor="b"/>
                </a:tc>
                <a:tc>
                  <a:txBody>
                    <a:bodyPr/>
                    <a:lstStyle/>
                    <a:p>
                      <a:pPr algn="l" fontAlgn="b"/>
                      <a:r>
                        <a:rPr lang="en-IN" sz="1100" u="none" strike="noStrike" dirty="0" err="1">
                          <a:effectLst/>
                        </a:rPr>
                        <a:t>DepartmentType</a:t>
                      </a:r>
                      <a:endParaRPr lang="en-IN" sz="1100" b="1" i="0" u="none" strike="noStrike" dirty="0">
                        <a:effectLst/>
                        <a:latin typeface="Calibri" panose="020F0502020204030204" pitchFamily="34" charset="0"/>
                      </a:endParaRPr>
                    </a:p>
                  </a:txBody>
                  <a:tcPr marL="4549" marR="4549" marT="4549" anchor="b"/>
                </a:tc>
                <a:tc>
                  <a:txBody>
                    <a:bodyPr/>
                    <a:lstStyle/>
                    <a:p>
                      <a:pPr algn="l" fontAlgn="b"/>
                      <a:r>
                        <a:rPr lang="en-IN" sz="1100" u="none" strike="noStrike" dirty="0">
                          <a:effectLst/>
                        </a:rPr>
                        <a:t>Performance Score</a:t>
                      </a:r>
                      <a:endParaRPr lang="en-IN" sz="1100" b="1" i="0" u="none" strike="noStrike" dirty="0">
                        <a:effectLst/>
                        <a:latin typeface="Calibri" panose="020F0502020204030204" pitchFamily="34" charset="0"/>
                      </a:endParaRPr>
                    </a:p>
                  </a:txBody>
                  <a:tcPr marL="4549" marR="4549" marT="4549" anchor="b"/>
                </a:tc>
                <a:tc>
                  <a:txBody>
                    <a:bodyPr/>
                    <a:lstStyle/>
                    <a:p>
                      <a:pPr algn="l" fontAlgn="b"/>
                      <a:r>
                        <a:rPr lang="en-IN" sz="1100" u="none" strike="noStrike" dirty="0">
                          <a:effectLst/>
                        </a:rPr>
                        <a:t>Current Employee Rating</a:t>
                      </a:r>
                      <a:endParaRPr lang="en-IN" sz="1100" b="1" i="0" u="none" strike="noStrike" dirty="0">
                        <a:effectLst/>
                        <a:latin typeface="Calibri" panose="020F0502020204030204" pitchFamily="34" charset="0"/>
                      </a:endParaRPr>
                    </a:p>
                  </a:txBody>
                  <a:tcPr marL="4549" marR="4549" marT="4549" anchor="b"/>
                </a:tc>
                <a:extLst>
                  <a:ext uri="{0D108BD9-81ED-4DB2-BD59-A6C34878D82A}">
                    <a16:rowId xmlns:a16="http://schemas.microsoft.com/office/drawing/2014/main" val="224277825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giridharan1666@gmail.com</cp:lastModifiedBy>
  <cp:revision>19</cp:revision>
  <dcterms:created xsi:type="dcterms:W3CDTF">2024-03-29T15:07:22Z</dcterms:created>
  <dcterms:modified xsi:type="dcterms:W3CDTF">2024-08-31T04:48:03Z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