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57" r:id="rId3"/>
    <p:sldId id="258" r:id="rId4"/>
    <p:sldId id="269" r:id="rId5"/>
    <p:sldId id="259" r:id="rId6"/>
    <p:sldId id="260" r:id="rId7"/>
    <p:sldId id="261" r:id="rId8"/>
    <p:sldId id="262" r:id="rId9"/>
    <p:sldId id="263" r:id="rId10"/>
    <p:sldId id="264" r:id="rId11"/>
    <p:sldId id="265" r:id="rId12"/>
    <p:sldId id="266" r:id="rId13"/>
    <p:sldId id="267" r:id="rId14"/>
    <p:sldId id="268"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69C712-3563-4351-B49B-30A686D223C4}" v="1422" dt="2021-01-06T17:06:45.397"/>
    <p1510:client id="{5E06E3DD-CDD4-063F-95A0-85707A59F450}" v="48" dt="2021-01-07T08:33:29.731"/>
    <p1510:client id="{C0DCCF4B-4324-4D53-28DE-B36EC6DBBCDE}" v="3" dt="2021-01-07T03:45:51.4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55244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04932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32436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59677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01185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2239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58742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37793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21691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32444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22414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1/7/2021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759365463"/>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64614" y="1783959"/>
            <a:ext cx="4087306" cy="2889114"/>
          </a:xfrm>
        </p:spPr>
        <p:txBody>
          <a:bodyPr anchor="b">
            <a:normAutofit/>
          </a:bodyPr>
          <a:lstStyle/>
          <a:p>
            <a:pPr algn="l"/>
            <a:r>
              <a:rPr lang="en-US" sz="4200">
                <a:latin typeface="Algerian"/>
                <a:cs typeface="Calibri Light"/>
              </a:rPr>
              <a:t>EMPLOYEE MANAGEMENT SYSTEM</a:t>
            </a:r>
            <a:endParaRPr lang="en-US" sz="4200">
              <a:latin typeface="Algerian"/>
            </a:endParaRPr>
          </a:p>
        </p:txBody>
      </p:sp>
      <p:sp>
        <p:nvSpPr>
          <p:cNvPr id="3" name="Subtitle 2"/>
          <p:cNvSpPr>
            <a:spLocks noGrp="1"/>
          </p:cNvSpPr>
          <p:nvPr>
            <p:ph type="subTitle" idx="1"/>
          </p:nvPr>
        </p:nvSpPr>
        <p:spPr>
          <a:xfrm>
            <a:off x="7464612" y="4750893"/>
            <a:ext cx="4087305" cy="1147863"/>
          </a:xfrm>
        </p:spPr>
        <p:txBody>
          <a:bodyPr vert="horz" lIns="91440" tIns="45720" rIns="91440" bIns="45720" rtlCol="0" anchor="t">
            <a:normAutofit/>
          </a:bodyPr>
          <a:lstStyle/>
          <a:p>
            <a:pPr algn="l"/>
            <a:r>
              <a:rPr lang="en-US" sz="2000">
                <a:cs typeface="Calibri"/>
              </a:rPr>
              <a:t>PROJECT 11</a:t>
            </a:r>
            <a:endParaRPr lang="en-US" sz="2000"/>
          </a:p>
        </p:txBody>
      </p:sp>
      <p:sp>
        <p:nvSpPr>
          <p:cNvPr id="10" name="Freeform: Shape 12">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3">
            <a:extLst>
              <a:ext uri="{FF2B5EF4-FFF2-40B4-BE49-F238E27FC236}">
                <a16:creationId xmlns:a16="http://schemas.microsoft.com/office/drawing/2014/main" id="{5719FD2A-6423-4755-BD13-1C3EE5B86DD5}"/>
              </a:ext>
            </a:extLst>
          </p:cNvPr>
          <p:cNvPicPr>
            <a:picLocks noChangeAspect="1"/>
          </p:cNvPicPr>
          <p:nvPr/>
        </p:nvPicPr>
        <p:blipFill rotWithShape="1">
          <a:blip r:embed="rId2"/>
          <a:srcRect t="2073" r="-1" b="35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0"/>
            <a:ext cx="10910292" cy="6858000"/>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63C11A00-A2A3-417C-B33D-DC753ED7C3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3964" t="3964" r="3964" b="3964"/>
          <a:stretch>
            <a:fillRect/>
          </a:stretch>
        </p:blipFill>
        <p:spPr>
          <a:xfrm>
            <a:off x="0" y="1"/>
            <a:ext cx="12192000" cy="6857998"/>
          </a:xfrm>
          <a:custGeom>
            <a:avLst/>
            <a:gdLst>
              <a:gd name="connsiteX0" fmla="*/ 0 w 12192000"/>
              <a:gd name="connsiteY0" fmla="*/ 0 h 6857998"/>
              <a:gd name="connsiteX1" fmla="*/ 12192000 w 12192000"/>
              <a:gd name="connsiteY1" fmla="*/ 0 h 6857998"/>
              <a:gd name="connsiteX2" fmla="*/ 12192000 w 12192000"/>
              <a:gd name="connsiteY2" fmla="*/ 6857998 h 6857998"/>
              <a:gd name="connsiteX3" fmla="*/ 0 w 12192000"/>
              <a:gd name="connsiteY3" fmla="*/ 6857998 h 6857998"/>
            </a:gdLst>
            <a:ahLst/>
            <a:cxnLst>
              <a:cxn ang="0">
                <a:pos x="connsiteX0" y="connsiteY0"/>
              </a:cxn>
              <a:cxn ang="0">
                <a:pos x="connsiteX1" y="connsiteY1"/>
              </a:cxn>
              <a:cxn ang="0">
                <a:pos x="connsiteX2" y="connsiteY2"/>
              </a:cxn>
              <a:cxn ang="0">
                <a:pos x="connsiteX3" y="connsiteY3"/>
              </a:cxn>
            </a:cxnLst>
            <a:rect l="l" t="t" r="r" b="b"/>
            <a:pathLst>
              <a:path w="12192000" h="6857998">
                <a:moveTo>
                  <a:pt x="0" y="0"/>
                </a:moveTo>
                <a:lnTo>
                  <a:pt x="12192000" y="0"/>
                </a:lnTo>
                <a:lnTo>
                  <a:pt x="12192000" y="6857998"/>
                </a:lnTo>
                <a:lnTo>
                  <a:pt x="0" y="6857998"/>
                </a:lnTo>
                <a:close/>
              </a:path>
            </a:pathLst>
          </a:custGeom>
        </p:spPr>
      </p:pic>
      <p:sp>
        <p:nvSpPr>
          <p:cNvPr id="2" name="Title 1">
            <a:extLst>
              <a:ext uri="{FF2B5EF4-FFF2-40B4-BE49-F238E27FC236}">
                <a16:creationId xmlns:a16="http://schemas.microsoft.com/office/drawing/2014/main" id="{AE051D34-43E0-47BE-AE92-7519E309FB67}"/>
              </a:ext>
            </a:extLst>
          </p:cNvPr>
          <p:cNvSpPr>
            <a:spLocks noGrp="1"/>
          </p:cNvSpPr>
          <p:nvPr>
            <p:ph type="title"/>
          </p:nvPr>
        </p:nvSpPr>
        <p:spPr>
          <a:xfrm>
            <a:off x="2618437" y="991262"/>
            <a:ext cx="6955124" cy="1066802"/>
          </a:xfrm>
        </p:spPr>
        <p:txBody>
          <a:bodyPr>
            <a:normAutofit/>
          </a:bodyPr>
          <a:lstStyle/>
          <a:p>
            <a:pPr algn="ctr"/>
            <a:r>
              <a:rPr lang="en-US" sz="4000">
                <a:solidFill>
                  <a:srgbClr val="FFFFFF"/>
                </a:solidFill>
              </a:rPr>
              <a:t>algorithm</a:t>
            </a:r>
          </a:p>
        </p:txBody>
      </p:sp>
      <p:sp>
        <p:nvSpPr>
          <p:cNvPr id="3" name="Content Placeholder 2">
            <a:extLst>
              <a:ext uri="{FF2B5EF4-FFF2-40B4-BE49-F238E27FC236}">
                <a16:creationId xmlns:a16="http://schemas.microsoft.com/office/drawing/2014/main" id="{20EFA8C7-879C-414D-BFBC-C4654A153874}"/>
              </a:ext>
            </a:extLst>
          </p:cNvPr>
          <p:cNvSpPr>
            <a:spLocks noGrp="1"/>
          </p:cNvSpPr>
          <p:nvPr>
            <p:ph idx="1"/>
          </p:nvPr>
        </p:nvSpPr>
        <p:spPr>
          <a:xfrm>
            <a:off x="2618437" y="2371725"/>
            <a:ext cx="6955124" cy="3038475"/>
          </a:xfrm>
        </p:spPr>
        <p:txBody>
          <a:bodyPr vert="horz" lIns="0" tIns="0" rIns="0" bIns="0" rtlCol="0" anchor="t">
            <a:normAutofit/>
          </a:bodyPr>
          <a:lstStyle/>
          <a:p>
            <a:r>
              <a:rPr lang="en-IN" sz="1300">
                <a:solidFill>
                  <a:srgbClr val="FFFFFF"/>
                </a:solidFill>
                <a:ea typeface="+mn-lt"/>
                <a:cs typeface="+mn-lt"/>
              </a:rPr>
              <a:t>Step5.5.1:Input x //1.Add 2.Remove 3.Edit</a:t>
            </a:r>
            <a:endParaRPr lang="en-US" sz="1300">
              <a:solidFill>
                <a:srgbClr val="FFFFFF"/>
              </a:solidFill>
              <a:ea typeface="+mn-lt"/>
              <a:cs typeface="+mn-lt"/>
            </a:endParaRPr>
          </a:p>
          <a:p>
            <a:r>
              <a:rPr lang="en-IN" sz="1300">
                <a:solidFill>
                  <a:srgbClr val="FFFFFF"/>
                </a:solidFill>
                <a:ea typeface="+mn-lt"/>
                <a:cs typeface="+mn-lt"/>
              </a:rPr>
              <a:t>   Step5.5.2:If(x==1)</a:t>
            </a:r>
            <a:endParaRPr lang="en-US" sz="1300">
              <a:solidFill>
                <a:srgbClr val="FFFFFF"/>
              </a:solidFill>
              <a:ea typeface="+mn-lt"/>
              <a:cs typeface="+mn-lt"/>
            </a:endParaRPr>
          </a:p>
          <a:p>
            <a:r>
              <a:rPr lang="en-IN" sz="1300">
                <a:solidFill>
                  <a:srgbClr val="FFFFFF"/>
                </a:solidFill>
                <a:ea typeface="+mn-lt"/>
                <a:cs typeface="+mn-lt"/>
              </a:rPr>
              <a:t>     Step5.5.2.1:Input name[userno]</a:t>
            </a:r>
            <a:endParaRPr lang="en-US" sz="1300">
              <a:solidFill>
                <a:srgbClr val="FFFFFF"/>
              </a:solidFill>
              <a:ea typeface="+mn-lt"/>
              <a:cs typeface="+mn-lt"/>
            </a:endParaRPr>
          </a:p>
          <a:p>
            <a:r>
              <a:rPr lang="en-IN" sz="1300">
                <a:solidFill>
                  <a:srgbClr val="FFFFFF"/>
                </a:solidFill>
                <a:ea typeface="+mn-lt"/>
                <a:cs typeface="+mn-lt"/>
              </a:rPr>
              <a:t>   Step5.5.3:If(x==2)</a:t>
            </a:r>
            <a:endParaRPr lang="en-US" sz="1300">
              <a:solidFill>
                <a:srgbClr val="FFFFFF"/>
              </a:solidFill>
              <a:ea typeface="+mn-lt"/>
              <a:cs typeface="+mn-lt"/>
            </a:endParaRPr>
          </a:p>
          <a:p>
            <a:r>
              <a:rPr lang="en-IN" sz="1300">
                <a:solidFill>
                  <a:srgbClr val="FFFFFF"/>
                </a:solidFill>
                <a:ea typeface="+mn-lt"/>
                <a:cs typeface="+mn-lt"/>
              </a:rPr>
              <a:t>     Step5.5.3.1:Name[userno]=0</a:t>
            </a:r>
            <a:endParaRPr lang="en-US" sz="1300">
              <a:solidFill>
                <a:srgbClr val="FFFFFF"/>
              </a:solidFill>
              <a:ea typeface="+mn-lt"/>
              <a:cs typeface="+mn-lt"/>
            </a:endParaRPr>
          </a:p>
          <a:p>
            <a:r>
              <a:rPr lang="en-IN" sz="1300">
                <a:solidFill>
                  <a:srgbClr val="FFFFFF"/>
                </a:solidFill>
                <a:ea typeface="+mn-lt"/>
                <a:cs typeface="+mn-lt"/>
              </a:rPr>
              <a:t>   Step5.5.4:If(x==3)</a:t>
            </a:r>
            <a:endParaRPr lang="en-US" sz="1300">
              <a:solidFill>
                <a:srgbClr val="FFFFFF"/>
              </a:solidFill>
              <a:ea typeface="+mn-lt"/>
              <a:cs typeface="+mn-lt"/>
            </a:endParaRPr>
          </a:p>
          <a:p>
            <a:r>
              <a:rPr lang="en-IN" sz="1300">
                <a:solidFill>
                  <a:srgbClr val="FFFFFF"/>
                </a:solidFill>
                <a:ea typeface="+mn-lt"/>
                <a:cs typeface="+mn-lt"/>
              </a:rPr>
              <a:t>     Step5.5.4.1:Input name[userno]</a:t>
            </a:r>
            <a:endParaRPr lang="en-US" sz="1300">
              <a:solidFill>
                <a:srgbClr val="FFFFFF"/>
              </a:solidFill>
              <a:ea typeface="+mn-lt"/>
              <a:cs typeface="+mn-lt"/>
            </a:endParaRPr>
          </a:p>
          <a:p>
            <a:r>
              <a:rPr lang="en-IN" sz="1300">
                <a:solidFill>
                  <a:srgbClr val="FFFFFF"/>
                </a:solidFill>
                <a:ea typeface="+mn-lt"/>
                <a:cs typeface="+mn-lt"/>
              </a:rPr>
              <a:t>Step5.6:If(choice==3)</a:t>
            </a:r>
            <a:endParaRPr lang="en-US" sz="1300">
              <a:solidFill>
                <a:srgbClr val="FFFFFF"/>
              </a:solidFill>
              <a:ea typeface="+mn-lt"/>
              <a:cs typeface="+mn-lt"/>
            </a:endParaRPr>
          </a:p>
          <a:p>
            <a:r>
              <a:rPr lang="en-IN" sz="1300">
                <a:solidFill>
                  <a:srgbClr val="FFFFFF"/>
                </a:solidFill>
                <a:ea typeface="+mn-lt"/>
                <a:cs typeface="+mn-lt"/>
              </a:rPr>
              <a:t>   Step5.6.1:Input y //1.Allowance 2.Advance 3.Loan</a:t>
            </a:r>
            <a:endParaRPr lang="en-US" sz="1300">
              <a:solidFill>
                <a:srgbClr val="FFFFFF"/>
              </a:solidFill>
              <a:ea typeface="+mn-lt"/>
              <a:cs typeface="+mn-lt"/>
            </a:endParaRPr>
          </a:p>
          <a:p>
            <a:r>
              <a:rPr lang="en-IN" sz="1300">
                <a:solidFill>
                  <a:srgbClr val="FFFFFF"/>
                </a:solidFill>
                <a:ea typeface="+mn-lt"/>
                <a:cs typeface="+mn-lt"/>
              </a:rPr>
              <a:t>   Step5.6.2:If(y==1)</a:t>
            </a:r>
            <a:endParaRPr lang="en-US" sz="1300">
              <a:solidFill>
                <a:srgbClr val="FFFFFF"/>
              </a:solidFill>
              <a:ea typeface="+mn-lt"/>
              <a:cs typeface="+mn-lt"/>
            </a:endParaRPr>
          </a:p>
          <a:p>
            <a:endParaRPr lang="en-US" sz="1300">
              <a:solidFill>
                <a:srgbClr val="FFFFFF"/>
              </a:solidFill>
            </a:endParaRPr>
          </a:p>
        </p:txBody>
      </p:sp>
    </p:spTree>
    <p:extLst>
      <p:ext uri="{BB962C8B-B14F-4D97-AF65-F5344CB8AC3E}">
        <p14:creationId xmlns:p14="http://schemas.microsoft.com/office/powerpoint/2010/main" val="28902256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0"/>
            <a:ext cx="10910292" cy="6858000"/>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63C11A00-A2A3-417C-B33D-DC753ED7C3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3964" t="3964" r="3964" b="3964"/>
          <a:stretch>
            <a:fillRect/>
          </a:stretch>
        </p:blipFill>
        <p:spPr>
          <a:xfrm>
            <a:off x="0" y="1"/>
            <a:ext cx="12192000" cy="6857998"/>
          </a:xfrm>
          <a:custGeom>
            <a:avLst/>
            <a:gdLst>
              <a:gd name="connsiteX0" fmla="*/ 0 w 12192000"/>
              <a:gd name="connsiteY0" fmla="*/ 0 h 6857998"/>
              <a:gd name="connsiteX1" fmla="*/ 12192000 w 12192000"/>
              <a:gd name="connsiteY1" fmla="*/ 0 h 6857998"/>
              <a:gd name="connsiteX2" fmla="*/ 12192000 w 12192000"/>
              <a:gd name="connsiteY2" fmla="*/ 6857998 h 6857998"/>
              <a:gd name="connsiteX3" fmla="*/ 0 w 12192000"/>
              <a:gd name="connsiteY3" fmla="*/ 6857998 h 6857998"/>
            </a:gdLst>
            <a:ahLst/>
            <a:cxnLst>
              <a:cxn ang="0">
                <a:pos x="connsiteX0" y="connsiteY0"/>
              </a:cxn>
              <a:cxn ang="0">
                <a:pos x="connsiteX1" y="connsiteY1"/>
              </a:cxn>
              <a:cxn ang="0">
                <a:pos x="connsiteX2" y="connsiteY2"/>
              </a:cxn>
              <a:cxn ang="0">
                <a:pos x="connsiteX3" y="connsiteY3"/>
              </a:cxn>
            </a:cxnLst>
            <a:rect l="l" t="t" r="r" b="b"/>
            <a:pathLst>
              <a:path w="12192000" h="6857998">
                <a:moveTo>
                  <a:pt x="0" y="0"/>
                </a:moveTo>
                <a:lnTo>
                  <a:pt x="12192000" y="0"/>
                </a:lnTo>
                <a:lnTo>
                  <a:pt x="12192000" y="6857998"/>
                </a:lnTo>
                <a:lnTo>
                  <a:pt x="0" y="6857998"/>
                </a:lnTo>
                <a:close/>
              </a:path>
            </a:pathLst>
          </a:custGeom>
        </p:spPr>
      </p:pic>
      <p:sp>
        <p:nvSpPr>
          <p:cNvPr id="2" name="Title 1">
            <a:extLst>
              <a:ext uri="{FF2B5EF4-FFF2-40B4-BE49-F238E27FC236}">
                <a16:creationId xmlns:a16="http://schemas.microsoft.com/office/drawing/2014/main" id="{41E57BAA-CEF6-4193-8912-3908A946B0D1}"/>
              </a:ext>
            </a:extLst>
          </p:cNvPr>
          <p:cNvSpPr>
            <a:spLocks noGrp="1"/>
          </p:cNvSpPr>
          <p:nvPr>
            <p:ph type="title"/>
          </p:nvPr>
        </p:nvSpPr>
        <p:spPr>
          <a:xfrm>
            <a:off x="2618437" y="991262"/>
            <a:ext cx="6955124" cy="1066802"/>
          </a:xfrm>
        </p:spPr>
        <p:txBody>
          <a:bodyPr>
            <a:normAutofit/>
          </a:bodyPr>
          <a:lstStyle/>
          <a:p>
            <a:pPr algn="ctr"/>
            <a:r>
              <a:rPr lang="en-US" sz="4000">
                <a:solidFill>
                  <a:srgbClr val="FFFFFF"/>
                </a:solidFill>
              </a:rPr>
              <a:t>algorithm</a:t>
            </a:r>
          </a:p>
        </p:txBody>
      </p:sp>
      <p:sp>
        <p:nvSpPr>
          <p:cNvPr id="3" name="Content Placeholder 2">
            <a:extLst>
              <a:ext uri="{FF2B5EF4-FFF2-40B4-BE49-F238E27FC236}">
                <a16:creationId xmlns:a16="http://schemas.microsoft.com/office/drawing/2014/main" id="{969C464C-4341-49FF-898B-6B80F3511AEE}"/>
              </a:ext>
            </a:extLst>
          </p:cNvPr>
          <p:cNvSpPr>
            <a:spLocks noGrp="1"/>
          </p:cNvSpPr>
          <p:nvPr>
            <p:ph idx="1"/>
          </p:nvPr>
        </p:nvSpPr>
        <p:spPr>
          <a:xfrm>
            <a:off x="2618437" y="2371725"/>
            <a:ext cx="6955124" cy="3038475"/>
          </a:xfrm>
        </p:spPr>
        <p:txBody>
          <a:bodyPr vert="horz" lIns="0" tIns="0" rIns="0" bIns="0" rtlCol="0" anchor="t">
            <a:normAutofit/>
          </a:bodyPr>
          <a:lstStyle/>
          <a:p>
            <a:r>
              <a:rPr lang="en-IN" sz="1300">
                <a:solidFill>
                  <a:srgbClr val="FFFFFF"/>
                </a:solidFill>
                <a:ea typeface="+mn-lt"/>
                <a:cs typeface="+mn-lt"/>
              </a:rPr>
              <a:t> Step5.6.2.1:Input salary[userno]</a:t>
            </a:r>
            <a:endParaRPr lang="en-US" sz="1300">
              <a:solidFill>
                <a:srgbClr val="FFFFFF"/>
              </a:solidFill>
              <a:ea typeface="+mn-lt"/>
              <a:cs typeface="+mn-lt"/>
            </a:endParaRPr>
          </a:p>
          <a:p>
            <a:r>
              <a:rPr lang="en-IN" sz="1300">
                <a:solidFill>
                  <a:srgbClr val="FFFFFF"/>
                </a:solidFill>
                <a:ea typeface="+mn-lt"/>
                <a:cs typeface="+mn-lt"/>
              </a:rPr>
              <a:t>   Step5.6.3:If(y==2)</a:t>
            </a:r>
            <a:endParaRPr lang="en-US" sz="1300">
              <a:solidFill>
                <a:srgbClr val="FFFFFF"/>
              </a:solidFill>
              <a:ea typeface="+mn-lt"/>
              <a:cs typeface="+mn-lt"/>
            </a:endParaRPr>
          </a:p>
          <a:p>
            <a:r>
              <a:rPr lang="en-IN" sz="1300">
                <a:solidFill>
                  <a:srgbClr val="FFFFFF"/>
                </a:solidFill>
                <a:ea typeface="+mn-lt"/>
                <a:cs typeface="+mn-lt"/>
              </a:rPr>
              <a:t>     Step5.6.3.1:Input advance[userno]</a:t>
            </a:r>
            <a:endParaRPr lang="en-US" sz="1300">
              <a:solidFill>
                <a:srgbClr val="FFFFFF"/>
              </a:solidFill>
              <a:ea typeface="+mn-lt"/>
              <a:cs typeface="+mn-lt"/>
            </a:endParaRPr>
          </a:p>
          <a:p>
            <a:r>
              <a:rPr lang="en-IN" sz="1300">
                <a:solidFill>
                  <a:srgbClr val="FFFFFF"/>
                </a:solidFill>
                <a:ea typeface="+mn-lt"/>
                <a:cs typeface="+mn-lt"/>
              </a:rPr>
              <a:t>   Step5.6.4:If(y==3)</a:t>
            </a:r>
            <a:endParaRPr lang="en-US" sz="1300">
              <a:solidFill>
                <a:srgbClr val="FFFFFF"/>
              </a:solidFill>
              <a:ea typeface="+mn-lt"/>
              <a:cs typeface="+mn-lt"/>
            </a:endParaRPr>
          </a:p>
          <a:p>
            <a:r>
              <a:rPr lang="en-IN" sz="1300">
                <a:solidFill>
                  <a:srgbClr val="FFFFFF"/>
                </a:solidFill>
                <a:ea typeface="+mn-lt"/>
                <a:cs typeface="+mn-lt"/>
              </a:rPr>
              <a:t>     Step5.6.4.1:Input loan[userno]</a:t>
            </a:r>
            <a:endParaRPr lang="en-US" sz="1300">
              <a:solidFill>
                <a:srgbClr val="FFFFFF"/>
              </a:solidFill>
              <a:ea typeface="+mn-lt"/>
              <a:cs typeface="+mn-lt"/>
            </a:endParaRPr>
          </a:p>
          <a:p>
            <a:r>
              <a:rPr lang="en-IN" sz="1300">
                <a:solidFill>
                  <a:srgbClr val="FFFFFF"/>
                </a:solidFill>
                <a:ea typeface="+mn-lt"/>
                <a:cs typeface="+mn-lt"/>
              </a:rPr>
              <a:t>            Step5.6.4.2:Net_salary[userno]=salary[userno]+advance[userno]+ loan[user   no]</a:t>
            </a:r>
            <a:endParaRPr lang="en-US" sz="1300">
              <a:solidFill>
                <a:srgbClr val="FFFFFF"/>
              </a:solidFill>
              <a:ea typeface="+mn-lt"/>
              <a:cs typeface="+mn-lt"/>
            </a:endParaRPr>
          </a:p>
          <a:p>
            <a:r>
              <a:rPr lang="en-IN" sz="1300">
                <a:solidFill>
                  <a:srgbClr val="FFFFFF"/>
                </a:solidFill>
                <a:ea typeface="+mn-lt"/>
                <a:cs typeface="+mn-lt"/>
              </a:rPr>
              <a:t>Step5.7:If(choice==4)</a:t>
            </a:r>
            <a:endParaRPr lang="en-US" sz="1300">
              <a:solidFill>
                <a:srgbClr val="FFFFFF"/>
              </a:solidFill>
              <a:ea typeface="+mn-lt"/>
              <a:cs typeface="+mn-lt"/>
            </a:endParaRPr>
          </a:p>
          <a:p>
            <a:r>
              <a:rPr lang="en-IN" sz="1300">
                <a:solidFill>
                  <a:srgbClr val="FFFFFF"/>
                </a:solidFill>
                <a:ea typeface="+mn-lt"/>
                <a:cs typeface="+mn-lt"/>
              </a:rPr>
              <a:t>   Step5.7.1:Input y //1.Entry 2.Exit</a:t>
            </a:r>
            <a:endParaRPr lang="en-US" sz="1300">
              <a:solidFill>
                <a:srgbClr val="FFFFFF"/>
              </a:solidFill>
              <a:ea typeface="+mn-lt"/>
              <a:cs typeface="+mn-lt"/>
            </a:endParaRPr>
          </a:p>
          <a:p>
            <a:r>
              <a:rPr lang="en-IN" sz="1300">
                <a:solidFill>
                  <a:srgbClr val="FFFFFF"/>
                </a:solidFill>
                <a:ea typeface="+mn-lt"/>
                <a:cs typeface="+mn-lt"/>
              </a:rPr>
              <a:t>   Step5.7.2:If(y==1)</a:t>
            </a:r>
            <a:endParaRPr lang="en-US" sz="1300">
              <a:solidFill>
                <a:srgbClr val="FFFFFF"/>
              </a:solidFill>
              <a:ea typeface="+mn-lt"/>
              <a:cs typeface="+mn-lt"/>
            </a:endParaRPr>
          </a:p>
          <a:p>
            <a:r>
              <a:rPr lang="en-IN" sz="1300">
                <a:solidFill>
                  <a:srgbClr val="FFFFFF"/>
                </a:solidFill>
                <a:ea typeface="+mn-lt"/>
                <a:cs typeface="+mn-lt"/>
              </a:rPr>
              <a:t>     Step5.7.2.1:Attendance[userno]=attendance[userno]+1</a:t>
            </a:r>
            <a:endParaRPr lang="en-US" sz="1300">
              <a:solidFill>
                <a:srgbClr val="FFFFFF"/>
              </a:solidFill>
              <a:ea typeface="+mn-lt"/>
              <a:cs typeface="+mn-lt"/>
            </a:endParaRPr>
          </a:p>
          <a:p>
            <a:endParaRPr lang="en-US" sz="1300">
              <a:solidFill>
                <a:srgbClr val="FFFFFF"/>
              </a:solidFill>
            </a:endParaRPr>
          </a:p>
        </p:txBody>
      </p:sp>
    </p:spTree>
    <p:extLst>
      <p:ext uri="{BB962C8B-B14F-4D97-AF65-F5344CB8AC3E}">
        <p14:creationId xmlns:p14="http://schemas.microsoft.com/office/powerpoint/2010/main" val="650528461"/>
      </p:ext>
    </p:extLst>
  </p:cSld>
  <p:clrMapOvr>
    <a:overrideClrMapping bg1="dk1" tx1="lt1" bg2="dk2" tx2="lt2" accent1="accent1" accent2="accent2" accent3="accent3" accent4="accent4" accent5="accent5" accent6="accent6" hlink="hlink" folHlink="folHlink"/>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164D969-46F1-44FC-B488-3FA68C6775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707"/>
            <a:ext cx="12188952" cy="6656293"/>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F3003D4E-E9FF-4669-90E7-7CED081587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20008" r="8214" b="57101"/>
          <a:stretch/>
        </p:blipFill>
        <p:spPr>
          <a:xfrm flipV="1">
            <a:off x="2" y="1"/>
            <a:ext cx="12191999" cy="1878950"/>
          </a:xfrm>
          <a:custGeom>
            <a:avLst/>
            <a:gdLst>
              <a:gd name="connsiteX0" fmla="*/ 0 w 12191999"/>
              <a:gd name="connsiteY0" fmla="*/ 1878950 h 1878950"/>
              <a:gd name="connsiteX1" fmla="*/ 12191999 w 12191999"/>
              <a:gd name="connsiteY1" fmla="*/ 1878950 h 1878950"/>
              <a:gd name="connsiteX2" fmla="*/ 12191999 w 12191999"/>
              <a:gd name="connsiteY2" fmla="*/ 0 h 1878950"/>
              <a:gd name="connsiteX3" fmla="*/ 0 w 12191999"/>
              <a:gd name="connsiteY3" fmla="*/ 0 h 1878950"/>
            </a:gdLst>
            <a:ahLst/>
            <a:cxnLst>
              <a:cxn ang="0">
                <a:pos x="connsiteX0" y="connsiteY0"/>
              </a:cxn>
              <a:cxn ang="0">
                <a:pos x="connsiteX1" y="connsiteY1"/>
              </a:cxn>
              <a:cxn ang="0">
                <a:pos x="connsiteX2" y="connsiteY2"/>
              </a:cxn>
              <a:cxn ang="0">
                <a:pos x="connsiteX3" y="connsiteY3"/>
              </a:cxn>
            </a:cxnLst>
            <a:rect l="l" t="t" r="r" b="b"/>
            <a:pathLst>
              <a:path w="12191999" h="1878950">
                <a:moveTo>
                  <a:pt x="0" y="1878950"/>
                </a:moveTo>
                <a:lnTo>
                  <a:pt x="12191999" y="1878950"/>
                </a:lnTo>
                <a:lnTo>
                  <a:pt x="12191999" y="0"/>
                </a:lnTo>
                <a:lnTo>
                  <a:pt x="0" y="0"/>
                </a:lnTo>
                <a:close/>
              </a:path>
            </a:pathLst>
          </a:custGeom>
        </p:spPr>
      </p:pic>
      <p:pic>
        <p:nvPicPr>
          <p:cNvPr id="12" name="Picture 11">
            <a:extLst>
              <a:ext uri="{FF2B5EF4-FFF2-40B4-BE49-F238E27FC236}">
                <a16:creationId xmlns:a16="http://schemas.microsoft.com/office/drawing/2014/main" id="{A7D98261-3895-4FB5-B9CE-26FAF63573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1" r="8214" b="80325"/>
          <a:stretch/>
        </p:blipFill>
        <p:spPr>
          <a:xfrm flipV="1">
            <a:off x="0" y="4914024"/>
            <a:ext cx="12191999" cy="1614974"/>
          </a:xfrm>
          <a:custGeom>
            <a:avLst/>
            <a:gdLst>
              <a:gd name="connsiteX0" fmla="*/ 0 w 12191999"/>
              <a:gd name="connsiteY0" fmla="*/ 1614974 h 1614974"/>
              <a:gd name="connsiteX1" fmla="*/ 12191999 w 12191999"/>
              <a:gd name="connsiteY1" fmla="*/ 1614974 h 1614974"/>
              <a:gd name="connsiteX2" fmla="*/ 12191999 w 12191999"/>
              <a:gd name="connsiteY2" fmla="*/ 0 h 1614974"/>
              <a:gd name="connsiteX3" fmla="*/ 0 w 12191999"/>
              <a:gd name="connsiteY3" fmla="*/ 0 h 1614974"/>
            </a:gdLst>
            <a:ahLst/>
            <a:cxnLst>
              <a:cxn ang="0">
                <a:pos x="connsiteX0" y="connsiteY0"/>
              </a:cxn>
              <a:cxn ang="0">
                <a:pos x="connsiteX1" y="connsiteY1"/>
              </a:cxn>
              <a:cxn ang="0">
                <a:pos x="connsiteX2" y="connsiteY2"/>
              </a:cxn>
              <a:cxn ang="0">
                <a:pos x="connsiteX3" y="connsiteY3"/>
              </a:cxn>
            </a:cxnLst>
            <a:rect l="l" t="t" r="r" b="b"/>
            <a:pathLst>
              <a:path w="12191999" h="1614974">
                <a:moveTo>
                  <a:pt x="0" y="1614974"/>
                </a:moveTo>
                <a:lnTo>
                  <a:pt x="12191999" y="1614974"/>
                </a:lnTo>
                <a:lnTo>
                  <a:pt x="12191999" y="0"/>
                </a:lnTo>
                <a:lnTo>
                  <a:pt x="0" y="0"/>
                </a:lnTo>
                <a:close/>
              </a:path>
            </a:pathLst>
          </a:custGeom>
        </p:spPr>
      </p:pic>
      <p:sp>
        <p:nvSpPr>
          <p:cNvPr id="2" name="Title 1">
            <a:extLst>
              <a:ext uri="{FF2B5EF4-FFF2-40B4-BE49-F238E27FC236}">
                <a16:creationId xmlns:a16="http://schemas.microsoft.com/office/drawing/2014/main" id="{5920A300-02DD-4D76-BAA2-375FDB75B4BB}"/>
              </a:ext>
            </a:extLst>
          </p:cNvPr>
          <p:cNvSpPr>
            <a:spLocks noGrp="1"/>
          </p:cNvSpPr>
          <p:nvPr>
            <p:ph type="title"/>
          </p:nvPr>
        </p:nvSpPr>
        <p:spPr>
          <a:xfrm>
            <a:off x="805661" y="1401859"/>
            <a:ext cx="3510845" cy="4054282"/>
          </a:xfrm>
        </p:spPr>
        <p:txBody>
          <a:bodyPr>
            <a:normAutofit/>
          </a:bodyPr>
          <a:lstStyle/>
          <a:p>
            <a:r>
              <a:rPr lang="en-US" sz="4000">
                <a:solidFill>
                  <a:srgbClr val="FFFFFF"/>
                </a:solidFill>
              </a:rPr>
              <a:t>algorithm</a:t>
            </a:r>
          </a:p>
        </p:txBody>
      </p:sp>
      <p:sp>
        <p:nvSpPr>
          <p:cNvPr id="3" name="Content Placeholder 2">
            <a:extLst>
              <a:ext uri="{FF2B5EF4-FFF2-40B4-BE49-F238E27FC236}">
                <a16:creationId xmlns:a16="http://schemas.microsoft.com/office/drawing/2014/main" id="{DF971387-95B9-4F86-A16D-69A26D688812}"/>
              </a:ext>
            </a:extLst>
          </p:cNvPr>
          <p:cNvSpPr>
            <a:spLocks noGrp="1"/>
          </p:cNvSpPr>
          <p:nvPr>
            <p:ph idx="1"/>
          </p:nvPr>
        </p:nvSpPr>
        <p:spPr>
          <a:xfrm>
            <a:off x="5257800" y="1553134"/>
            <a:ext cx="6128539" cy="3751732"/>
          </a:xfrm>
        </p:spPr>
        <p:txBody>
          <a:bodyPr vert="horz" lIns="0" tIns="0" rIns="0" bIns="0" rtlCol="0" anchor="ctr">
            <a:normAutofit/>
          </a:bodyPr>
          <a:lstStyle/>
          <a:p>
            <a:r>
              <a:rPr lang="en-IN" sz="1400">
                <a:solidFill>
                  <a:srgbClr val="FFFFFF"/>
                </a:solidFill>
                <a:ea typeface="+mn-lt"/>
                <a:cs typeface="+mn-lt"/>
              </a:rPr>
              <a:t>Step5.7.3:If(y==2)</a:t>
            </a:r>
            <a:endParaRPr lang="en-US" sz="1400">
              <a:solidFill>
                <a:srgbClr val="FFFFFF"/>
              </a:solidFill>
              <a:ea typeface="+mn-lt"/>
              <a:cs typeface="+mn-lt"/>
            </a:endParaRPr>
          </a:p>
          <a:p>
            <a:r>
              <a:rPr lang="en-IN" sz="1400">
                <a:solidFill>
                  <a:srgbClr val="FFFFFF"/>
                </a:solidFill>
                <a:ea typeface="+mn-lt"/>
                <a:cs typeface="+mn-lt"/>
              </a:rPr>
              <a:t>     Step5.7.3.1:Exit[userno]=exit[userno]+1</a:t>
            </a:r>
            <a:endParaRPr lang="en-US" sz="1400">
              <a:solidFill>
                <a:srgbClr val="FFFFFF"/>
              </a:solidFill>
              <a:ea typeface="+mn-lt"/>
              <a:cs typeface="+mn-lt"/>
            </a:endParaRPr>
          </a:p>
          <a:p>
            <a:r>
              <a:rPr lang="en-IN" sz="1400">
                <a:solidFill>
                  <a:srgbClr val="FFFFFF"/>
                </a:solidFill>
                <a:ea typeface="+mn-lt"/>
                <a:cs typeface="+mn-lt"/>
              </a:rPr>
              <a:t>Step5.8:If (choice == 5)</a:t>
            </a:r>
            <a:endParaRPr lang="en-US" sz="1400">
              <a:solidFill>
                <a:srgbClr val="FFFFFF"/>
              </a:solidFill>
              <a:ea typeface="+mn-lt"/>
              <a:cs typeface="+mn-lt"/>
            </a:endParaRPr>
          </a:p>
          <a:p>
            <a:r>
              <a:rPr lang="en-IN" sz="1400">
                <a:solidFill>
                  <a:srgbClr val="FFFFFF"/>
                </a:solidFill>
                <a:ea typeface="+mn-lt"/>
                <a:cs typeface="+mn-lt"/>
              </a:rPr>
              <a:t>   Step5.8.1:Input event_name,event_date,event_time</a:t>
            </a:r>
            <a:endParaRPr lang="en-US" sz="1400">
              <a:solidFill>
                <a:srgbClr val="FFFFFF"/>
              </a:solidFill>
              <a:ea typeface="+mn-lt"/>
              <a:cs typeface="+mn-lt"/>
            </a:endParaRPr>
          </a:p>
          <a:p>
            <a:r>
              <a:rPr lang="en-IN" sz="1400">
                <a:solidFill>
                  <a:srgbClr val="FFFFFF"/>
                </a:solidFill>
                <a:ea typeface="+mn-lt"/>
                <a:cs typeface="+mn-lt"/>
              </a:rPr>
              <a:t>Step5.9:If (choice == 6)</a:t>
            </a:r>
            <a:endParaRPr lang="en-US" sz="1400">
              <a:solidFill>
                <a:srgbClr val="FFFFFF"/>
              </a:solidFill>
              <a:ea typeface="+mn-lt"/>
              <a:cs typeface="+mn-lt"/>
            </a:endParaRPr>
          </a:p>
          <a:p>
            <a:endParaRPr lang="en-US" sz="1400">
              <a:solidFill>
                <a:srgbClr val="FFFFFF"/>
              </a:solidFill>
              <a:ea typeface="+mn-lt"/>
              <a:cs typeface="+mn-lt"/>
            </a:endParaRPr>
          </a:p>
          <a:p>
            <a:r>
              <a:rPr lang="en-IN" sz="1400">
                <a:solidFill>
                  <a:srgbClr val="FFFFFF"/>
                </a:solidFill>
                <a:ea typeface="+mn-lt"/>
                <a:cs typeface="+mn-lt"/>
              </a:rPr>
              <a:t>   Step5.9.1:Input x //1.Granted 2.Total 3.Remaining</a:t>
            </a:r>
            <a:endParaRPr lang="en-US" sz="1400">
              <a:solidFill>
                <a:srgbClr val="FFFFFF"/>
              </a:solidFill>
              <a:ea typeface="+mn-lt"/>
              <a:cs typeface="+mn-lt"/>
            </a:endParaRPr>
          </a:p>
          <a:p>
            <a:r>
              <a:rPr lang="en-IN" sz="1400">
                <a:solidFill>
                  <a:srgbClr val="FFFFFF"/>
                </a:solidFill>
                <a:ea typeface="+mn-lt"/>
                <a:cs typeface="+mn-lt"/>
              </a:rPr>
              <a:t>   Step5.9.2:If(x==1)</a:t>
            </a:r>
            <a:endParaRPr lang="en-US" sz="1400">
              <a:solidFill>
                <a:srgbClr val="FFFFFF"/>
              </a:solidFill>
              <a:ea typeface="+mn-lt"/>
              <a:cs typeface="+mn-lt"/>
            </a:endParaRPr>
          </a:p>
          <a:p>
            <a:r>
              <a:rPr lang="en-IN" sz="1400">
                <a:solidFill>
                  <a:srgbClr val="FFFFFF"/>
                </a:solidFill>
                <a:ea typeface="+mn-lt"/>
                <a:cs typeface="+mn-lt"/>
              </a:rPr>
              <a:t>     Step5.9.2.1:If(leave==1)</a:t>
            </a:r>
            <a:endParaRPr lang="en-US" sz="1400">
              <a:solidFill>
                <a:srgbClr val="FFFFFF"/>
              </a:solidFill>
              <a:ea typeface="+mn-lt"/>
              <a:cs typeface="+mn-lt"/>
            </a:endParaRPr>
          </a:p>
          <a:p>
            <a:r>
              <a:rPr lang="en-IN" sz="1400">
                <a:solidFill>
                  <a:srgbClr val="FFFFFF"/>
                </a:solidFill>
                <a:ea typeface="+mn-lt"/>
                <a:cs typeface="+mn-lt"/>
              </a:rPr>
              <a:t>     Step5.9.2.1.1:Granted[userno]=granted[userno]+1</a:t>
            </a:r>
            <a:endParaRPr lang="en-US" sz="1400">
              <a:solidFill>
                <a:srgbClr val="FFFFFF"/>
              </a:solidFill>
              <a:ea typeface="+mn-lt"/>
              <a:cs typeface="+mn-lt"/>
            </a:endParaRPr>
          </a:p>
          <a:p>
            <a:r>
              <a:rPr lang="en-IN" sz="1400">
                <a:solidFill>
                  <a:srgbClr val="FFFFFF"/>
                </a:solidFill>
                <a:ea typeface="+mn-lt"/>
                <a:cs typeface="+mn-lt"/>
              </a:rPr>
              <a:t>     Step5.9.2.1.2:Print granted</a:t>
            </a:r>
            <a:endParaRPr lang="en-US" sz="1400">
              <a:solidFill>
                <a:srgbClr val="FFFFFF"/>
              </a:solidFill>
              <a:ea typeface="+mn-lt"/>
              <a:cs typeface="+mn-lt"/>
            </a:endParaRPr>
          </a:p>
          <a:p>
            <a:r>
              <a:rPr lang="en-IN" sz="1400">
                <a:solidFill>
                  <a:srgbClr val="FFFFFF"/>
                </a:solidFill>
                <a:ea typeface="+mn-lt"/>
                <a:cs typeface="+mn-lt"/>
              </a:rPr>
              <a:t>     Step5.9.2.1.3:Remaining[userno]=total-granted[userno]</a:t>
            </a:r>
            <a:endParaRPr lang="en-US" sz="1400">
              <a:solidFill>
                <a:srgbClr val="FFFFFF"/>
              </a:solidFill>
              <a:ea typeface="+mn-lt"/>
              <a:cs typeface="+mn-lt"/>
            </a:endParaRPr>
          </a:p>
          <a:p>
            <a:endParaRPr lang="en-US" sz="1400">
              <a:solidFill>
                <a:srgbClr val="FFFFFF"/>
              </a:solidFill>
            </a:endParaRPr>
          </a:p>
        </p:txBody>
      </p:sp>
      <p:sp>
        <p:nvSpPr>
          <p:cNvPr id="14" name="Rectangle 13">
            <a:extLst>
              <a:ext uri="{FF2B5EF4-FFF2-40B4-BE49-F238E27FC236}">
                <a16:creationId xmlns:a16="http://schemas.microsoft.com/office/drawing/2014/main" id="{9E0A01E6-95B9-424D-93AE-19F4928DF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44454"/>
            <a:ext cx="12188952" cy="81354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25830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81708" y="0"/>
            <a:ext cx="10910292" cy="6858000"/>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196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595E59CC-7059-4455-9789-EDFBBE8F5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1" t="7983" r="60644" b="14447"/>
          <a:stretch/>
        </p:blipFill>
        <p:spPr>
          <a:xfrm>
            <a:off x="2777490" y="2"/>
            <a:ext cx="6185757" cy="6857999"/>
          </a:xfrm>
          <a:custGeom>
            <a:avLst/>
            <a:gdLst>
              <a:gd name="connsiteX0" fmla="*/ 0 w 9414510"/>
              <a:gd name="connsiteY0" fmla="*/ 0 h 6857999"/>
              <a:gd name="connsiteX1" fmla="*/ 9414510 w 9414510"/>
              <a:gd name="connsiteY1" fmla="*/ 0 h 6857999"/>
              <a:gd name="connsiteX2" fmla="*/ 9414510 w 9414510"/>
              <a:gd name="connsiteY2" fmla="*/ 6857999 h 6857999"/>
              <a:gd name="connsiteX3" fmla="*/ 0 w 941451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9414510" h="6857999">
                <a:moveTo>
                  <a:pt x="0" y="0"/>
                </a:moveTo>
                <a:lnTo>
                  <a:pt x="9414510" y="0"/>
                </a:lnTo>
                <a:lnTo>
                  <a:pt x="9414510" y="6857999"/>
                </a:lnTo>
                <a:lnTo>
                  <a:pt x="0" y="6857999"/>
                </a:lnTo>
                <a:close/>
              </a:path>
            </a:pathLst>
          </a:custGeom>
        </p:spPr>
      </p:pic>
      <p:sp>
        <p:nvSpPr>
          <p:cNvPr id="2" name="Title 1">
            <a:extLst>
              <a:ext uri="{FF2B5EF4-FFF2-40B4-BE49-F238E27FC236}">
                <a16:creationId xmlns:a16="http://schemas.microsoft.com/office/drawing/2014/main" id="{CE6D2CA6-603A-4366-9543-3A743A80D6F3}"/>
              </a:ext>
            </a:extLst>
          </p:cNvPr>
          <p:cNvSpPr>
            <a:spLocks noGrp="1"/>
          </p:cNvSpPr>
          <p:nvPr>
            <p:ph type="title"/>
          </p:nvPr>
        </p:nvSpPr>
        <p:spPr>
          <a:xfrm>
            <a:off x="640080" y="1243013"/>
            <a:ext cx="3855720" cy="4371974"/>
          </a:xfrm>
        </p:spPr>
        <p:txBody>
          <a:bodyPr>
            <a:normAutofit/>
          </a:bodyPr>
          <a:lstStyle/>
          <a:p>
            <a:r>
              <a:rPr lang="en-US">
                <a:solidFill>
                  <a:srgbClr val="3F3F3F"/>
                </a:solidFill>
              </a:rPr>
              <a:t>algorithm</a:t>
            </a:r>
          </a:p>
        </p:txBody>
      </p:sp>
      <p:sp>
        <p:nvSpPr>
          <p:cNvPr id="3" name="Content Placeholder 2">
            <a:extLst>
              <a:ext uri="{FF2B5EF4-FFF2-40B4-BE49-F238E27FC236}">
                <a16:creationId xmlns:a16="http://schemas.microsoft.com/office/drawing/2014/main" id="{600B176E-2475-4751-BFEE-A51D7A380F62}"/>
              </a:ext>
            </a:extLst>
          </p:cNvPr>
          <p:cNvSpPr>
            <a:spLocks noGrp="1"/>
          </p:cNvSpPr>
          <p:nvPr>
            <p:ph idx="1"/>
          </p:nvPr>
        </p:nvSpPr>
        <p:spPr>
          <a:xfrm>
            <a:off x="6305550" y="1032987"/>
            <a:ext cx="5246370" cy="4792027"/>
          </a:xfrm>
        </p:spPr>
        <p:txBody>
          <a:bodyPr vert="horz" lIns="0" tIns="0" rIns="0" bIns="0" rtlCol="0" anchor="ctr">
            <a:normAutofit/>
          </a:bodyPr>
          <a:lstStyle/>
          <a:p>
            <a:r>
              <a:rPr lang="en-IN" sz="2400">
                <a:solidFill>
                  <a:srgbClr val="FFFFFF"/>
                </a:solidFill>
                <a:ea typeface="+mn-lt"/>
                <a:cs typeface="+mn-lt"/>
              </a:rPr>
              <a:t>  Step5.9.3:If(x==2)</a:t>
            </a:r>
            <a:endParaRPr lang="en-US" sz="2400">
              <a:solidFill>
                <a:srgbClr val="FFFFFF"/>
              </a:solidFill>
              <a:ea typeface="+mn-lt"/>
              <a:cs typeface="+mn-lt"/>
            </a:endParaRPr>
          </a:p>
          <a:p>
            <a:r>
              <a:rPr lang="en-IN" sz="2400">
                <a:solidFill>
                  <a:srgbClr val="FFFFFF"/>
                </a:solidFill>
                <a:ea typeface="+mn-lt"/>
                <a:cs typeface="+mn-lt"/>
              </a:rPr>
              <a:t>     Step5.9.3.1:Print total</a:t>
            </a:r>
            <a:endParaRPr lang="en-US" sz="2400">
              <a:solidFill>
                <a:srgbClr val="FFFFFF"/>
              </a:solidFill>
              <a:ea typeface="+mn-lt"/>
              <a:cs typeface="+mn-lt"/>
            </a:endParaRPr>
          </a:p>
          <a:p>
            <a:r>
              <a:rPr lang="en-IN" sz="2400">
                <a:solidFill>
                  <a:srgbClr val="FFFFFF"/>
                </a:solidFill>
                <a:ea typeface="+mn-lt"/>
                <a:cs typeface="+mn-lt"/>
              </a:rPr>
              <a:t>   Step5.9.4:If(x==3)</a:t>
            </a:r>
            <a:endParaRPr lang="en-US" sz="2400">
              <a:solidFill>
                <a:srgbClr val="FFFFFF"/>
              </a:solidFill>
              <a:ea typeface="+mn-lt"/>
              <a:cs typeface="+mn-lt"/>
            </a:endParaRPr>
          </a:p>
          <a:p>
            <a:r>
              <a:rPr lang="en-IN" sz="2400">
                <a:solidFill>
                  <a:srgbClr val="FFFFFF"/>
                </a:solidFill>
                <a:ea typeface="+mn-lt"/>
                <a:cs typeface="+mn-lt"/>
              </a:rPr>
              <a:t>     Step5.9.4.1:Print remaining</a:t>
            </a:r>
            <a:endParaRPr lang="en-US" sz="2400">
              <a:solidFill>
                <a:srgbClr val="FFFFFF"/>
              </a:solidFill>
              <a:ea typeface="+mn-lt"/>
              <a:cs typeface="+mn-lt"/>
            </a:endParaRPr>
          </a:p>
          <a:p>
            <a:r>
              <a:rPr lang="en-IN" sz="2400">
                <a:solidFill>
                  <a:srgbClr val="FFFFFF"/>
                </a:solidFill>
                <a:ea typeface="+mn-lt"/>
                <a:cs typeface="+mn-lt"/>
              </a:rPr>
              <a:t>Step5.10:If (choice == 7)</a:t>
            </a:r>
            <a:endParaRPr lang="en-US" sz="2400">
              <a:solidFill>
                <a:srgbClr val="FFFFFF"/>
              </a:solidFill>
              <a:ea typeface="+mn-lt"/>
              <a:cs typeface="+mn-lt"/>
            </a:endParaRPr>
          </a:p>
          <a:p>
            <a:r>
              <a:rPr lang="en-IN" sz="2400">
                <a:solidFill>
                  <a:srgbClr val="FFFFFF"/>
                </a:solidFill>
                <a:ea typeface="+mn-lt"/>
                <a:cs typeface="+mn-lt"/>
              </a:rPr>
              <a:t>// training record</a:t>
            </a:r>
            <a:endParaRPr lang="en-US" sz="2400">
              <a:solidFill>
                <a:srgbClr val="FFFFFF"/>
              </a:solidFill>
              <a:ea typeface="+mn-lt"/>
              <a:cs typeface="+mn-lt"/>
            </a:endParaRPr>
          </a:p>
          <a:p>
            <a:r>
              <a:rPr lang="en-IN" sz="2400">
                <a:solidFill>
                  <a:srgbClr val="FFFFFF"/>
                </a:solidFill>
                <a:ea typeface="+mn-lt"/>
                <a:cs typeface="+mn-lt"/>
              </a:rPr>
              <a:t>Step5.11:If (choice == 8)</a:t>
            </a:r>
            <a:endParaRPr lang="en-US" sz="2400">
              <a:solidFill>
                <a:srgbClr val="FFFFFF"/>
              </a:solidFill>
              <a:ea typeface="+mn-lt"/>
              <a:cs typeface="+mn-lt"/>
            </a:endParaRPr>
          </a:p>
          <a:p>
            <a:r>
              <a:rPr lang="en-IN" sz="2400">
                <a:solidFill>
                  <a:srgbClr val="FFFFFF"/>
                </a:solidFill>
                <a:ea typeface="+mn-lt"/>
                <a:cs typeface="+mn-lt"/>
              </a:rPr>
              <a:t>   Step5.11.1:Input x //1.Work History 2.Promotion</a:t>
            </a:r>
            <a:endParaRPr lang="en-US" sz="2400">
              <a:solidFill>
                <a:srgbClr val="FFFFFF"/>
              </a:solidFill>
              <a:ea typeface="+mn-lt"/>
              <a:cs typeface="+mn-lt"/>
            </a:endParaRPr>
          </a:p>
          <a:p>
            <a:r>
              <a:rPr lang="en-IN" sz="2400">
                <a:solidFill>
                  <a:srgbClr val="FFFFFF"/>
                </a:solidFill>
                <a:ea typeface="+mn-lt"/>
                <a:cs typeface="+mn-lt"/>
              </a:rPr>
              <a:t>  Step5.11.2: If(x==1)</a:t>
            </a:r>
            <a:endParaRPr lang="en-US" sz="2400">
              <a:solidFill>
                <a:srgbClr val="FFFFFF"/>
              </a:solidFill>
              <a:ea typeface="+mn-lt"/>
              <a:cs typeface="+mn-lt"/>
            </a:endParaRPr>
          </a:p>
          <a:p>
            <a:endParaRPr lang="en-US" sz="2400">
              <a:solidFill>
                <a:srgbClr val="FFFFFF"/>
              </a:solidFill>
            </a:endParaRPr>
          </a:p>
        </p:txBody>
      </p:sp>
    </p:spTree>
    <p:extLst>
      <p:ext uri="{BB962C8B-B14F-4D97-AF65-F5344CB8AC3E}">
        <p14:creationId xmlns:p14="http://schemas.microsoft.com/office/powerpoint/2010/main" val="16772504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81708" y="0"/>
            <a:ext cx="10910292" cy="6858000"/>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196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595E59CC-7059-4455-9789-EDFBBE8F5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1" t="7983" r="60644" b="14447"/>
          <a:stretch/>
        </p:blipFill>
        <p:spPr>
          <a:xfrm>
            <a:off x="2777490" y="2"/>
            <a:ext cx="6185757" cy="6857999"/>
          </a:xfrm>
          <a:custGeom>
            <a:avLst/>
            <a:gdLst>
              <a:gd name="connsiteX0" fmla="*/ 0 w 9414510"/>
              <a:gd name="connsiteY0" fmla="*/ 0 h 6857999"/>
              <a:gd name="connsiteX1" fmla="*/ 9414510 w 9414510"/>
              <a:gd name="connsiteY1" fmla="*/ 0 h 6857999"/>
              <a:gd name="connsiteX2" fmla="*/ 9414510 w 9414510"/>
              <a:gd name="connsiteY2" fmla="*/ 6857999 h 6857999"/>
              <a:gd name="connsiteX3" fmla="*/ 0 w 941451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9414510" h="6857999">
                <a:moveTo>
                  <a:pt x="0" y="0"/>
                </a:moveTo>
                <a:lnTo>
                  <a:pt x="9414510" y="0"/>
                </a:lnTo>
                <a:lnTo>
                  <a:pt x="9414510" y="6857999"/>
                </a:lnTo>
                <a:lnTo>
                  <a:pt x="0" y="6857999"/>
                </a:lnTo>
                <a:close/>
              </a:path>
            </a:pathLst>
          </a:custGeom>
        </p:spPr>
      </p:pic>
      <p:sp>
        <p:nvSpPr>
          <p:cNvPr id="2" name="Title 1">
            <a:extLst>
              <a:ext uri="{FF2B5EF4-FFF2-40B4-BE49-F238E27FC236}">
                <a16:creationId xmlns:a16="http://schemas.microsoft.com/office/drawing/2014/main" id="{D3BAE255-D1FD-4F59-A246-32EBE6C18D85}"/>
              </a:ext>
            </a:extLst>
          </p:cNvPr>
          <p:cNvSpPr>
            <a:spLocks noGrp="1"/>
          </p:cNvSpPr>
          <p:nvPr>
            <p:ph type="title"/>
          </p:nvPr>
        </p:nvSpPr>
        <p:spPr>
          <a:xfrm>
            <a:off x="640080" y="1243013"/>
            <a:ext cx="3855720" cy="4371974"/>
          </a:xfrm>
        </p:spPr>
        <p:txBody>
          <a:bodyPr>
            <a:normAutofit/>
          </a:bodyPr>
          <a:lstStyle/>
          <a:p>
            <a:r>
              <a:rPr lang="en-US">
                <a:solidFill>
                  <a:srgbClr val="3F3F3F"/>
                </a:solidFill>
              </a:rPr>
              <a:t>algorithm</a:t>
            </a:r>
          </a:p>
        </p:txBody>
      </p:sp>
      <p:sp>
        <p:nvSpPr>
          <p:cNvPr id="3" name="Content Placeholder 2">
            <a:extLst>
              <a:ext uri="{FF2B5EF4-FFF2-40B4-BE49-F238E27FC236}">
                <a16:creationId xmlns:a16="http://schemas.microsoft.com/office/drawing/2014/main" id="{C741A309-93E8-40DB-BBFE-39322A03D7A2}"/>
              </a:ext>
            </a:extLst>
          </p:cNvPr>
          <p:cNvSpPr>
            <a:spLocks noGrp="1"/>
          </p:cNvSpPr>
          <p:nvPr>
            <p:ph idx="1"/>
          </p:nvPr>
        </p:nvSpPr>
        <p:spPr>
          <a:xfrm>
            <a:off x="6305550" y="1032987"/>
            <a:ext cx="5246370" cy="4792027"/>
          </a:xfrm>
        </p:spPr>
        <p:txBody>
          <a:bodyPr vert="horz" lIns="0" tIns="0" rIns="0" bIns="0" rtlCol="0" anchor="ctr">
            <a:normAutofit/>
          </a:bodyPr>
          <a:lstStyle/>
          <a:p>
            <a:r>
              <a:rPr lang="en-IN" sz="2400">
                <a:solidFill>
                  <a:srgbClr val="FFFFFF"/>
                </a:solidFill>
                <a:ea typeface="+mn-lt"/>
                <a:cs typeface="+mn-lt"/>
              </a:rPr>
              <a:t> Step5.11.2.1:Input work history[userno]</a:t>
            </a:r>
            <a:endParaRPr lang="en-US" sz="2400">
              <a:solidFill>
                <a:srgbClr val="FFFFFF"/>
              </a:solidFill>
              <a:ea typeface="+mn-lt"/>
              <a:cs typeface="+mn-lt"/>
            </a:endParaRPr>
          </a:p>
          <a:p>
            <a:r>
              <a:rPr lang="en-IN" sz="2400">
                <a:solidFill>
                  <a:srgbClr val="FFFFFF"/>
                </a:solidFill>
                <a:ea typeface="+mn-lt"/>
                <a:cs typeface="+mn-lt"/>
              </a:rPr>
              <a:t>   Step5.11.3:If(x==2)</a:t>
            </a:r>
            <a:endParaRPr lang="en-US" sz="2400">
              <a:solidFill>
                <a:srgbClr val="FFFFFF"/>
              </a:solidFill>
              <a:ea typeface="+mn-lt"/>
              <a:cs typeface="+mn-lt"/>
            </a:endParaRPr>
          </a:p>
          <a:p>
            <a:r>
              <a:rPr lang="en-IN" sz="2400">
                <a:solidFill>
                  <a:srgbClr val="FFFFFF"/>
                </a:solidFill>
                <a:ea typeface="+mn-lt"/>
                <a:cs typeface="+mn-lt"/>
              </a:rPr>
              <a:t>     Step5.11.3.1:Salary[userno] =salary[userno]+(salary[userno]/2)</a:t>
            </a:r>
            <a:endParaRPr lang="en-US" sz="2400">
              <a:solidFill>
                <a:srgbClr val="FFFFFF"/>
              </a:solidFill>
              <a:ea typeface="+mn-lt"/>
              <a:cs typeface="+mn-lt"/>
            </a:endParaRPr>
          </a:p>
          <a:p>
            <a:r>
              <a:rPr lang="en-IN" sz="2400">
                <a:solidFill>
                  <a:srgbClr val="FFFFFF"/>
                </a:solidFill>
                <a:ea typeface="+mn-lt"/>
                <a:cs typeface="+mn-lt"/>
              </a:rPr>
              <a:t>Step5.12:Input log</a:t>
            </a:r>
            <a:endParaRPr lang="en-US" sz="2400">
              <a:solidFill>
                <a:srgbClr val="FFFFFF"/>
              </a:solidFill>
              <a:ea typeface="+mn-lt"/>
              <a:cs typeface="+mn-lt"/>
            </a:endParaRPr>
          </a:p>
          <a:p>
            <a:r>
              <a:rPr lang="en-IN" sz="2400">
                <a:solidFill>
                  <a:srgbClr val="FFFFFF"/>
                </a:solidFill>
                <a:ea typeface="+mn-lt"/>
                <a:cs typeface="+mn-lt"/>
              </a:rPr>
              <a:t>Step5.13:If(log==1)</a:t>
            </a:r>
            <a:endParaRPr lang="en-US" sz="2400">
              <a:solidFill>
                <a:srgbClr val="FFFFFF"/>
              </a:solidFill>
              <a:ea typeface="+mn-lt"/>
              <a:cs typeface="+mn-lt"/>
            </a:endParaRPr>
          </a:p>
          <a:p>
            <a:r>
              <a:rPr lang="en-IN" sz="2400">
                <a:solidFill>
                  <a:srgbClr val="FFFFFF"/>
                </a:solidFill>
                <a:ea typeface="+mn-lt"/>
                <a:cs typeface="+mn-lt"/>
              </a:rPr>
              <a:t>Step5.13.1:Goto step 3</a:t>
            </a:r>
            <a:endParaRPr lang="en-US" sz="2400">
              <a:solidFill>
                <a:srgbClr val="FFFFFF"/>
              </a:solidFill>
              <a:ea typeface="+mn-lt"/>
              <a:cs typeface="+mn-lt"/>
            </a:endParaRPr>
          </a:p>
          <a:p>
            <a:r>
              <a:rPr lang="en-IN" sz="2400">
                <a:solidFill>
                  <a:srgbClr val="FFFFFF"/>
                </a:solidFill>
                <a:ea typeface="+mn-lt"/>
                <a:cs typeface="+mn-lt"/>
              </a:rPr>
              <a:t>Step6:If(ch==3)</a:t>
            </a:r>
            <a:endParaRPr lang="en-US" sz="2400">
              <a:solidFill>
                <a:srgbClr val="FFFFFF"/>
              </a:solidFill>
              <a:ea typeface="+mn-lt"/>
              <a:cs typeface="+mn-lt"/>
            </a:endParaRPr>
          </a:p>
          <a:p>
            <a:r>
              <a:rPr lang="en-IN" sz="2400">
                <a:solidFill>
                  <a:srgbClr val="FFFFFF"/>
                </a:solidFill>
                <a:ea typeface="+mn-lt"/>
                <a:cs typeface="+mn-lt"/>
              </a:rPr>
              <a:t>Step7:Stop</a:t>
            </a:r>
            <a:endParaRPr lang="en-US" sz="2400">
              <a:solidFill>
                <a:srgbClr val="FFFFFF"/>
              </a:solidFill>
              <a:ea typeface="+mn-lt"/>
              <a:cs typeface="+mn-lt"/>
            </a:endParaRPr>
          </a:p>
          <a:p>
            <a:endParaRPr lang="en-US" sz="2400">
              <a:solidFill>
                <a:srgbClr val="FFFFFF"/>
              </a:solidFill>
            </a:endParaRPr>
          </a:p>
        </p:txBody>
      </p:sp>
    </p:spTree>
    <p:extLst>
      <p:ext uri="{BB962C8B-B14F-4D97-AF65-F5344CB8AC3E}">
        <p14:creationId xmlns:p14="http://schemas.microsoft.com/office/powerpoint/2010/main" val="28488958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FB6A398-89C0-4036-9C3A-C1B340B4D754}"/>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kern="1200" spc="200">
                <a:solidFill>
                  <a:srgbClr val="FFFFFF"/>
                </a:solidFill>
                <a:latin typeface="+mj-lt"/>
                <a:ea typeface="+mj-ea"/>
                <a:cs typeface="+mj-cs"/>
              </a:rPr>
              <a:t>Thank you </a:t>
            </a:r>
          </a:p>
        </p:txBody>
      </p:sp>
    </p:spTree>
    <p:extLst>
      <p:ext uri="{BB962C8B-B14F-4D97-AF65-F5344CB8AC3E}">
        <p14:creationId xmlns:p14="http://schemas.microsoft.com/office/powerpoint/2010/main" val="238171953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C141A34-6CB2-4821-8008-D442F70AFFB1}"/>
              </a:ext>
            </a:extLst>
          </p:cNvPr>
          <p:cNvSpPr>
            <a:spLocks noGrp="1"/>
          </p:cNvSpPr>
          <p:nvPr>
            <p:ph type="title"/>
          </p:nvPr>
        </p:nvSpPr>
        <p:spPr>
          <a:xfrm>
            <a:off x="640079" y="2053641"/>
            <a:ext cx="3669161" cy="2760098"/>
          </a:xfrm>
        </p:spPr>
        <p:txBody>
          <a:bodyPr>
            <a:normAutofit/>
          </a:bodyPr>
          <a:lstStyle/>
          <a:p>
            <a:r>
              <a:rPr lang="en-US">
                <a:solidFill>
                  <a:srgbClr val="FFFFFF"/>
                </a:solidFill>
              </a:rPr>
              <a:t>MEMBERS IN THE PROJECT ARE</a:t>
            </a:r>
          </a:p>
        </p:txBody>
      </p:sp>
      <p:sp>
        <p:nvSpPr>
          <p:cNvPr id="3" name="Content Placeholder 2">
            <a:extLst>
              <a:ext uri="{FF2B5EF4-FFF2-40B4-BE49-F238E27FC236}">
                <a16:creationId xmlns:a16="http://schemas.microsoft.com/office/drawing/2014/main" id="{8B5EBF53-3A67-4D57-86A9-B2D66498E3C7}"/>
              </a:ext>
            </a:extLst>
          </p:cNvPr>
          <p:cNvSpPr>
            <a:spLocks noGrp="1"/>
          </p:cNvSpPr>
          <p:nvPr>
            <p:ph idx="1"/>
          </p:nvPr>
        </p:nvSpPr>
        <p:spPr>
          <a:xfrm>
            <a:off x="6090574" y="801866"/>
            <a:ext cx="5306084" cy="5230634"/>
          </a:xfrm>
        </p:spPr>
        <p:txBody>
          <a:bodyPr vert="horz" lIns="0" tIns="0" rIns="0" bIns="0" rtlCol="0" anchor="ctr">
            <a:normAutofit/>
          </a:bodyPr>
          <a:lstStyle/>
          <a:p>
            <a:r>
              <a:rPr lang="en-US" sz="2400">
                <a:solidFill>
                  <a:srgbClr val="000000"/>
                </a:solidFill>
              </a:rPr>
              <a:t>DUDDUKUNTA JAWAHAR REDDY (35611)</a:t>
            </a:r>
          </a:p>
          <a:p>
            <a:r>
              <a:rPr lang="en-US" sz="2400">
                <a:solidFill>
                  <a:srgbClr val="000000"/>
                </a:solidFill>
              </a:rPr>
              <a:t>GIRI PRASATH R (28868)</a:t>
            </a:r>
          </a:p>
          <a:p>
            <a:r>
              <a:rPr lang="en-US" sz="2400">
                <a:solidFill>
                  <a:srgbClr val="000000"/>
                </a:solidFill>
              </a:rPr>
              <a:t>GURU NITHYSH (10858)</a:t>
            </a:r>
          </a:p>
          <a:p>
            <a:r>
              <a:rPr lang="en-US" sz="2400">
                <a:solidFill>
                  <a:srgbClr val="000000"/>
                </a:solidFill>
              </a:rPr>
              <a:t>GUDA YASASWINI (18029)</a:t>
            </a:r>
          </a:p>
          <a:p>
            <a:r>
              <a:rPr lang="en-US" sz="2400">
                <a:solidFill>
                  <a:srgbClr val="000000"/>
                </a:solidFill>
              </a:rPr>
              <a:t>GADDE UDEY KIRAN (10966)</a:t>
            </a:r>
          </a:p>
        </p:txBody>
      </p:sp>
    </p:spTree>
    <p:extLst>
      <p:ext uri="{BB962C8B-B14F-4D97-AF65-F5344CB8AC3E}">
        <p14:creationId xmlns:p14="http://schemas.microsoft.com/office/powerpoint/2010/main" val="389094427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C0F86CC-D9F0-46ED-B38D-020199AE7E11}"/>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PROBLEM IDENTIFICATION </a:t>
            </a:r>
          </a:p>
        </p:txBody>
      </p:sp>
      <p:sp>
        <p:nvSpPr>
          <p:cNvPr id="3" name="Content Placeholder 2">
            <a:extLst>
              <a:ext uri="{FF2B5EF4-FFF2-40B4-BE49-F238E27FC236}">
                <a16:creationId xmlns:a16="http://schemas.microsoft.com/office/drawing/2014/main" id="{912766DA-6133-439F-B530-9A2A95FCAD46}"/>
              </a:ext>
            </a:extLst>
          </p:cNvPr>
          <p:cNvSpPr>
            <a:spLocks noGrp="1"/>
          </p:cNvSpPr>
          <p:nvPr>
            <p:ph idx="1"/>
          </p:nvPr>
        </p:nvSpPr>
        <p:spPr>
          <a:xfrm>
            <a:off x="1179226" y="3092970"/>
            <a:ext cx="9833548" cy="2693976"/>
          </a:xfrm>
        </p:spPr>
        <p:txBody>
          <a:bodyPr vert="horz" lIns="0" tIns="0" rIns="0" bIns="0" rtlCol="0">
            <a:normAutofit/>
          </a:bodyPr>
          <a:lstStyle/>
          <a:p>
            <a:r>
              <a:rPr lang="en-US" sz="2000">
                <a:solidFill>
                  <a:srgbClr val="000000"/>
                </a:solidFill>
              </a:rPr>
              <a:t>We have to design program for employee management in an organization. By giving access to two types of users 1. employee 2. Administrator and we have to provide the following options for the employee like login and logout facilities, To update the password facility,view and update personal information etc. And for the administartor also login and logout facility and additionally we have to give access to manage all details of employee.   </a:t>
            </a:r>
          </a:p>
        </p:txBody>
      </p:sp>
    </p:spTree>
    <p:extLst>
      <p:ext uri="{BB962C8B-B14F-4D97-AF65-F5344CB8AC3E}">
        <p14:creationId xmlns:p14="http://schemas.microsoft.com/office/powerpoint/2010/main" val="276946195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164D969-46F1-44FC-B488-3FA68C6775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707"/>
            <a:ext cx="12188952" cy="6656293"/>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F3003D4E-E9FF-4669-90E7-7CED081587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20008" r="8214" b="57101"/>
          <a:stretch/>
        </p:blipFill>
        <p:spPr>
          <a:xfrm flipV="1">
            <a:off x="2" y="1"/>
            <a:ext cx="12191999" cy="1878950"/>
          </a:xfrm>
          <a:custGeom>
            <a:avLst/>
            <a:gdLst>
              <a:gd name="connsiteX0" fmla="*/ 0 w 12191999"/>
              <a:gd name="connsiteY0" fmla="*/ 1878950 h 1878950"/>
              <a:gd name="connsiteX1" fmla="*/ 12191999 w 12191999"/>
              <a:gd name="connsiteY1" fmla="*/ 1878950 h 1878950"/>
              <a:gd name="connsiteX2" fmla="*/ 12191999 w 12191999"/>
              <a:gd name="connsiteY2" fmla="*/ 0 h 1878950"/>
              <a:gd name="connsiteX3" fmla="*/ 0 w 12191999"/>
              <a:gd name="connsiteY3" fmla="*/ 0 h 1878950"/>
            </a:gdLst>
            <a:ahLst/>
            <a:cxnLst>
              <a:cxn ang="0">
                <a:pos x="connsiteX0" y="connsiteY0"/>
              </a:cxn>
              <a:cxn ang="0">
                <a:pos x="connsiteX1" y="connsiteY1"/>
              </a:cxn>
              <a:cxn ang="0">
                <a:pos x="connsiteX2" y="connsiteY2"/>
              </a:cxn>
              <a:cxn ang="0">
                <a:pos x="connsiteX3" y="connsiteY3"/>
              </a:cxn>
            </a:cxnLst>
            <a:rect l="l" t="t" r="r" b="b"/>
            <a:pathLst>
              <a:path w="12191999" h="1878950">
                <a:moveTo>
                  <a:pt x="0" y="1878950"/>
                </a:moveTo>
                <a:lnTo>
                  <a:pt x="12191999" y="1878950"/>
                </a:lnTo>
                <a:lnTo>
                  <a:pt x="12191999" y="0"/>
                </a:lnTo>
                <a:lnTo>
                  <a:pt x="0" y="0"/>
                </a:lnTo>
                <a:close/>
              </a:path>
            </a:pathLst>
          </a:custGeom>
        </p:spPr>
      </p:pic>
      <p:pic>
        <p:nvPicPr>
          <p:cNvPr id="12" name="Picture 11">
            <a:extLst>
              <a:ext uri="{FF2B5EF4-FFF2-40B4-BE49-F238E27FC236}">
                <a16:creationId xmlns:a16="http://schemas.microsoft.com/office/drawing/2014/main" id="{A7D98261-3895-4FB5-B9CE-26FAF63573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1" r="8214" b="80325"/>
          <a:stretch/>
        </p:blipFill>
        <p:spPr>
          <a:xfrm flipV="1">
            <a:off x="0" y="4914024"/>
            <a:ext cx="12191999" cy="1614974"/>
          </a:xfrm>
          <a:custGeom>
            <a:avLst/>
            <a:gdLst>
              <a:gd name="connsiteX0" fmla="*/ 0 w 12191999"/>
              <a:gd name="connsiteY0" fmla="*/ 1614974 h 1614974"/>
              <a:gd name="connsiteX1" fmla="*/ 12191999 w 12191999"/>
              <a:gd name="connsiteY1" fmla="*/ 1614974 h 1614974"/>
              <a:gd name="connsiteX2" fmla="*/ 12191999 w 12191999"/>
              <a:gd name="connsiteY2" fmla="*/ 0 h 1614974"/>
              <a:gd name="connsiteX3" fmla="*/ 0 w 12191999"/>
              <a:gd name="connsiteY3" fmla="*/ 0 h 1614974"/>
            </a:gdLst>
            <a:ahLst/>
            <a:cxnLst>
              <a:cxn ang="0">
                <a:pos x="connsiteX0" y="connsiteY0"/>
              </a:cxn>
              <a:cxn ang="0">
                <a:pos x="connsiteX1" y="connsiteY1"/>
              </a:cxn>
              <a:cxn ang="0">
                <a:pos x="connsiteX2" y="connsiteY2"/>
              </a:cxn>
              <a:cxn ang="0">
                <a:pos x="connsiteX3" y="connsiteY3"/>
              </a:cxn>
            </a:cxnLst>
            <a:rect l="l" t="t" r="r" b="b"/>
            <a:pathLst>
              <a:path w="12191999" h="1614974">
                <a:moveTo>
                  <a:pt x="0" y="1614974"/>
                </a:moveTo>
                <a:lnTo>
                  <a:pt x="12191999" y="1614974"/>
                </a:lnTo>
                <a:lnTo>
                  <a:pt x="12191999" y="0"/>
                </a:lnTo>
                <a:lnTo>
                  <a:pt x="0" y="0"/>
                </a:lnTo>
                <a:close/>
              </a:path>
            </a:pathLst>
          </a:custGeom>
        </p:spPr>
      </p:pic>
      <p:sp>
        <p:nvSpPr>
          <p:cNvPr id="2" name="Title 1">
            <a:extLst>
              <a:ext uri="{FF2B5EF4-FFF2-40B4-BE49-F238E27FC236}">
                <a16:creationId xmlns:a16="http://schemas.microsoft.com/office/drawing/2014/main" id="{101E49FD-AE95-45AE-8349-E09120392366}"/>
              </a:ext>
            </a:extLst>
          </p:cNvPr>
          <p:cNvSpPr>
            <a:spLocks noGrp="1"/>
          </p:cNvSpPr>
          <p:nvPr>
            <p:ph type="title"/>
          </p:nvPr>
        </p:nvSpPr>
        <p:spPr>
          <a:xfrm>
            <a:off x="805661" y="1401859"/>
            <a:ext cx="3510845" cy="4054282"/>
          </a:xfrm>
        </p:spPr>
        <p:txBody>
          <a:bodyPr>
            <a:normAutofit/>
          </a:bodyPr>
          <a:lstStyle/>
          <a:p>
            <a:r>
              <a:rPr lang="en-IN" sz="4000">
                <a:solidFill>
                  <a:srgbClr val="FFFFFF"/>
                </a:solidFill>
                <a:ea typeface="+mj-lt"/>
                <a:cs typeface="+mj-lt"/>
              </a:rPr>
              <a:t>ANALYSIS</a:t>
            </a:r>
            <a:endParaRPr lang="en-US" sz="4000" b="0">
              <a:solidFill>
                <a:srgbClr val="FFFFFF"/>
              </a:solidFill>
              <a:ea typeface="+mj-lt"/>
              <a:cs typeface="+mj-lt"/>
            </a:endParaRPr>
          </a:p>
        </p:txBody>
      </p:sp>
      <p:sp>
        <p:nvSpPr>
          <p:cNvPr id="3" name="Content Placeholder 2">
            <a:extLst>
              <a:ext uri="{FF2B5EF4-FFF2-40B4-BE49-F238E27FC236}">
                <a16:creationId xmlns:a16="http://schemas.microsoft.com/office/drawing/2014/main" id="{793BC3A5-9542-4421-8417-71B770A57735}"/>
              </a:ext>
            </a:extLst>
          </p:cNvPr>
          <p:cNvSpPr>
            <a:spLocks noGrp="1"/>
          </p:cNvSpPr>
          <p:nvPr>
            <p:ph idx="1"/>
          </p:nvPr>
        </p:nvSpPr>
        <p:spPr>
          <a:xfrm>
            <a:off x="5257800" y="1553134"/>
            <a:ext cx="6128539" cy="3751732"/>
          </a:xfrm>
        </p:spPr>
        <p:txBody>
          <a:bodyPr vert="horz" lIns="0" tIns="0" rIns="0" bIns="0" rtlCol="0" anchor="ctr">
            <a:normAutofit/>
          </a:bodyPr>
          <a:lstStyle/>
          <a:p>
            <a:r>
              <a:rPr lang="en-IN" sz="2200">
                <a:solidFill>
                  <a:srgbClr val="FFFFFF"/>
                </a:solidFill>
                <a:ea typeface="+mn-lt"/>
                <a:cs typeface="+mn-lt"/>
              </a:rPr>
              <a:t>An employee management system is a platform where all work-related as well as important personal details of an employee is stored and managed in a secure way. By using this system, you can manage admin activities in an easier and quicker way. This project aims to simplify the task of maintaining records of the employees of Company. The objective of this project is to provide a comprehensive approach towards the management of employee information.</a:t>
            </a:r>
            <a:endParaRPr lang="en-US" sz="2200">
              <a:solidFill>
                <a:srgbClr val="FFFFFF"/>
              </a:solidFill>
              <a:ea typeface="+mn-lt"/>
              <a:cs typeface="+mn-lt"/>
            </a:endParaRPr>
          </a:p>
        </p:txBody>
      </p:sp>
      <p:sp>
        <p:nvSpPr>
          <p:cNvPr id="14" name="Rectangle 13">
            <a:extLst>
              <a:ext uri="{FF2B5EF4-FFF2-40B4-BE49-F238E27FC236}">
                <a16:creationId xmlns:a16="http://schemas.microsoft.com/office/drawing/2014/main" id="{9E0A01E6-95B9-424D-93AE-19F4928DF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44454"/>
            <a:ext cx="12188952" cy="81354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7449884"/>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71BFC-EFB1-4FEF-AAFA-4B6895E18373}"/>
              </a:ext>
            </a:extLst>
          </p:cNvPr>
          <p:cNvSpPr>
            <a:spLocks noGrp="1"/>
          </p:cNvSpPr>
          <p:nvPr>
            <p:ph type="title"/>
          </p:nvPr>
        </p:nvSpPr>
        <p:spPr/>
        <p:txBody>
          <a:bodyPr/>
          <a:lstStyle/>
          <a:p>
            <a:r>
              <a:rPr lang="en-US"/>
              <a:t>Problem decomposition</a:t>
            </a:r>
          </a:p>
        </p:txBody>
      </p:sp>
      <p:sp>
        <p:nvSpPr>
          <p:cNvPr id="4" name="Text Placeholder 3">
            <a:extLst>
              <a:ext uri="{FF2B5EF4-FFF2-40B4-BE49-F238E27FC236}">
                <a16:creationId xmlns:a16="http://schemas.microsoft.com/office/drawing/2014/main" id="{67F85CAE-9503-46EC-BFAA-02F018A997DB}"/>
              </a:ext>
            </a:extLst>
          </p:cNvPr>
          <p:cNvSpPr>
            <a:spLocks noGrp="1"/>
          </p:cNvSpPr>
          <p:nvPr>
            <p:ph type="body" idx="1"/>
          </p:nvPr>
        </p:nvSpPr>
        <p:spPr/>
        <p:txBody>
          <a:bodyPr/>
          <a:lstStyle/>
          <a:p>
            <a:r>
              <a:rPr lang="en-US"/>
              <a:t>Employee panal</a:t>
            </a:r>
          </a:p>
        </p:txBody>
      </p:sp>
      <p:sp>
        <p:nvSpPr>
          <p:cNvPr id="3" name="Content Placeholder 2">
            <a:extLst>
              <a:ext uri="{FF2B5EF4-FFF2-40B4-BE49-F238E27FC236}">
                <a16:creationId xmlns:a16="http://schemas.microsoft.com/office/drawing/2014/main" id="{7788133D-D942-4B61-B510-BD2646AE3B6B}"/>
              </a:ext>
            </a:extLst>
          </p:cNvPr>
          <p:cNvSpPr>
            <a:spLocks noGrp="1"/>
          </p:cNvSpPr>
          <p:nvPr>
            <p:ph sz="half" idx="2"/>
          </p:nvPr>
        </p:nvSpPr>
        <p:spPr/>
        <p:txBody>
          <a:bodyPr vert="horz" lIns="0" tIns="0" rIns="0" bIns="0" rtlCol="0" anchor="t">
            <a:normAutofit fontScale="70000" lnSpcReduction="20000"/>
          </a:bodyPr>
          <a:lstStyle/>
          <a:p>
            <a:r>
              <a:rPr lang="en-US">
                <a:ea typeface="+mn-lt"/>
                <a:cs typeface="+mn-lt"/>
              </a:rPr>
              <a:t>Login</a:t>
            </a:r>
          </a:p>
          <a:p>
            <a:r>
              <a:rPr lang="en-US">
                <a:ea typeface="+mn-lt"/>
                <a:cs typeface="+mn-lt"/>
              </a:rPr>
              <a:t>Update password</a:t>
            </a:r>
          </a:p>
          <a:p>
            <a:r>
              <a:rPr lang="en-US">
                <a:ea typeface="+mn-lt"/>
                <a:cs typeface="+mn-lt"/>
              </a:rPr>
              <a:t>Manage Personal Information (View &amp; Update)</a:t>
            </a:r>
          </a:p>
          <a:p>
            <a:r>
              <a:rPr lang="en-US">
                <a:ea typeface="+mn-lt"/>
                <a:cs typeface="+mn-lt"/>
              </a:rPr>
              <a:t>View Salary (Payments &amp; deductions, Net salary, duration)</a:t>
            </a:r>
          </a:p>
          <a:p>
            <a:r>
              <a:rPr lang="en-US">
                <a:ea typeface="+mn-lt"/>
                <a:cs typeface="+mn-lt"/>
              </a:rPr>
              <a:t>Manage Attendance (Entry &amp; Exit)</a:t>
            </a:r>
          </a:p>
          <a:p>
            <a:r>
              <a:rPr lang="en-US">
                <a:ea typeface="+mn-lt"/>
                <a:cs typeface="+mn-lt"/>
              </a:rPr>
              <a:t>View Events (Time, date &amp; description) •Manage Leave (Request) </a:t>
            </a:r>
          </a:p>
          <a:p>
            <a:r>
              <a:rPr lang="en-US">
                <a:ea typeface="+mn-lt"/>
                <a:cs typeface="+mn-lt"/>
              </a:rPr>
              <a:t>Logout</a:t>
            </a:r>
            <a:endParaRPr lang="en-US"/>
          </a:p>
        </p:txBody>
      </p:sp>
      <p:sp>
        <p:nvSpPr>
          <p:cNvPr id="5" name="Text Placeholder 4">
            <a:extLst>
              <a:ext uri="{FF2B5EF4-FFF2-40B4-BE49-F238E27FC236}">
                <a16:creationId xmlns:a16="http://schemas.microsoft.com/office/drawing/2014/main" id="{A72AE95A-3D85-49C8-89F1-647ACD4DF58D}"/>
              </a:ext>
            </a:extLst>
          </p:cNvPr>
          <p:cNvSpPr>
            <a:spLocks noGrp="1"/>
          </p:cNvSpPr>
          <p:nvPr>
            <p:ph type="body" sz="quarter" idx="3"/>
          </p:nvPr>
        </p:nvSpPr>
        <p:spPr/>
        <p:txBody>
          <a:bodyPr/>
          <a:lstStyle/>
          <a:p>
            <a:r>
              <a:rPr lang="en-US"/>
              <a:t>Administrator panel</a:t>
            </a:r>
          </a:p>
        </p:txBody>
      </p:sp>
      <p:sp>
        <p:nvSpPr>
          <p:cNvPr id="6" name="Content Placeholder 5">
            <a:extLst>
              <a:ext uri="{FF2B5EF4-FFF2-40B4-BE49-F238E27FC236}">
                <a16:creationId xmlns:a16="http://schemas.microsoft.com/office/drawing/2014/main" id="{3C99CB7E-F3E5-480F-8F6C-6B62AB39C663}"/>
              </a:ext>
            </a:extLst>
          </p:cNvPr>
          <p:cNvSpPr>
            <a:spLocks noGrp="1"/>
          </p:cNvSpPr>
          <p:nvPr>
            <p:ph sz="quarter" idx="4"/>
          </p:nvPr>
        </p:nvSpPr>
        <p:spPr/>
        <p:txBody>
          <a:bodyPr vert="horz" lIns="0" tIns="0" rIns="0" bIns="0" rtlCol="0" anchor="t">
            <a:normAutofit fontScale="47500" lnSpcReduction="20000"/>
          </a:bodyPr>
          <a:lstStyle/>
          <a:p>
            <a:r>
              <a:rPr lang="en-US">
                <a:ea typeface="+mn-lt"/>
                <a:cs typeface="+mn-lt"/>
              </a:rPr>
              <a:t>Login</a:t>
            </a:r>
          </a:p>
          <a:p>
            <a:r>
              <a:rPr lang="en-US">
                <a:ea typeface="+mn-lt"/>
                <a:cs typeface="+mn-lt"/>
              </a:rPr>
              <a:t>Add New User</a:t>
            </a:r>
          </a:p>
          <a:p>
            <a:r>
              <a:rPr lang="en-US">
                <a:ea typeface="+mn-lt"/>
                <a:cs typeface="+mn-lt"/>
              </a:rPr>
              <a:t>Manage Employee Personal Information (Add, Remove, Edit)</a:t>
            </a:r>
          </a:p>
          <a:p>
            <a:r>
              <a:rPr lang="en-US">
                <a:ea typeface="+mn-lt"/>
                <a:cs typeface="+mn-lt"/>
              </a:rPr>
              <a:t>Manage Employee Finance (Allowance, Advance/Due, Loan) </a:t>
            </a:r>
          </a:p>
          <a:p>
            <a:r>
              <a:rPr lang="en-US">
                <a:ea typeface="+mn-lt"/>
                <a:cs typeface="+mn-lt"/>
              </a:rPr>
              <a:t>Manage Employee Attendance (Entry &amp; Exit)</a:t>
            </a:r>
          </a:p>
          <a:p>
            <a:r>
              <a:rPr lang="en-US">
                <a:ea typeface="+mn-lt"/>
                <a:cs typeface="+mn-lt"/>
              </a:rPr>
              <a:t>Manage Employee Events (Time, date &amp; description)</a:t>
            </a:r>
          </a:p>
          <a:p>
            <a:r>
              <a:rPr lang="en-US">
                <a:ea typeface="+mn-lt"/>
                <a:cs typeface="+mn-lt"/>
              </a:rPr>
              <a:t>Manage Employee Leave (Granted, Date, Total, Remaining) </a:t>
            </a:r>
          </a:p>
          <a:p>
            <a:r>
              <a:rPr lang="en-US">
                <a:ea typeface="+mn-lt"/>
                <a:cs typeface="+mn-lt"/>
              </a:rPr>
              <a:t>Manage Employee Training Record </a:t>
            </a:r>
          </a:p>
          <a:p>
            <a:r>
              <a:rPr lang="en-US">
                <a:ea typeface="+mn-lt"/>
                <a:cs typeface="+mn-lt"/>
              </a:rPr>
              <a:t>Manage Employee Performance (Work history, Promotion)</a:t>
            </a:r>
          </a:p>
          <a:p>
            <a:r>
              <a:rPr lang="en-US">
                <a:ea typeface="+mn-lt"/>
                <a:cs typeface="+mn-lt"/>
              </a:rPr>
              <a:t>Logout</a:t>
            </a:r>
            <a:endParaRPr lang="en-US"/>
          </a:p>
        </p:txBody>
      </p:sp>
    </p:spTree>
    <p:extLst>
      <p:ext uri="{BB962C8B-B14F-4D97-AF65-F5344CB8AC3E}">
        <p14:creationId xmlns:p14="http://schemas.microsoft.com/office/powerpoint/2010/main" val="2764950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164D969-46F1-44FC-B488-3FA68C6775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707"/>
            <a:ext cx="12188952" cy="6656293"/>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F3003D4E-E9FF-4669-90E7-7CED081587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20008" r="8214" b="57101"/>
          <a:stretch/>
        </p:blipFill>
        <p:spPr>
          <a:xfrm flipV="1">
            <a:off x="2" y="1"/>
            <a:ext cx="12191999" cy="1878950"/>
          </a:xfrm>
          <a:custGeom>
            <a:avLst/>
            <a:gdLst>
              <a:gd name="connsiteX0" fmla="*/ 0 w 12191999"/>
              <a:gd name="connsiteY0" fmla="*/ 1878950 h 1878950"/>
              <a:gd name="connsiteX1" fmla="*/ 12191999 w 12191999"/>
              <a:gd name="connsiteY1" fmla="*/ 1878950 h 1878950"/>
              <a:gd name="connsiteX2" fmla="*/ 12191999 w 12191999"/>
              <a:gd name="connsiteY2" fmla="*/ 0 h 1878950"/>
              <a:gd name="connsiteX3" fmla="*/ 0 w 12191999"/>
              <a:gd name="connsiteY3" fmla="*/ 0 h 1878950"/>
            </a:gdLst>
            <a:ahLst/>
            <a:cxnLst>
              <a:cxn ang="0">
                <a:pos x="connsiteX0" y="connsiteY0"/>
              </a:cxn>
              <a:cxn ang="0">
                <a:pos x="connsiteX1" y="connsiteY1"/>
              </a:cxn>
              <a:cxn ang="0">
                <a:pos x="connsiteX2" y="connsiteY2"/>
              </a:cxn>
              <a:cxn ang="0">
                <a:pos x="connsiteX3" y="connsiteY3"/>
              </a:cxn>
            </a:cxnLst>
            <a:rect l="l" t="t" r="r" b="b"/>
            <a:pathLst>
              <a:path w="12191999" h="1878950">
                <a:moveTo>
                  <a:pt x="0" y="1878950"/>
                </a:moveTo>
                <a:lnTo>
                  <a:pt x="12191999" y="1878950"/>
                </a:lnTo>
                <a:lnTo>
                  <a:pt x="12191999" y="0"/>
                </a:lnTo>
                <a:lnTo>
                  <a:pt x="0" y="0"/>
                </a:lnTo>
                <a:close/>
              </a:path>
            </a:pathLst>
          </a:custGeom>
        </p:spPr>
      </p:pic>
      <p:pic>
        <p:nvPicPr>
          <p:cNvPr id="12" name="Picture 11">
            <a:extLst>
              <a:ext uri="{FF2B5EF4-FFF2-40B4-BE49-F238E27FC236}">
                <a16:creationId xmlns:a16="http://schemas.microsoft.com/office/drawing/2014/main" id="{A7D98261-3895-4FB5-B9CE-26FAF63573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1" r="8214" b="80325"/>
          <a:stretch/>
        </p:blipFill>
        <p:spPr>
          <a:xfrm flipV="1">
            <a:off x="0" y="4914024"/>
            <a:ext cx="12191999" cy="1614974"/>
          </a:xfrm>
          <a:custGeom>
            <a:avLst/>
            <a:gdLst>
              <a:gd name="connsiteX0" fmla="*/ 0 w 12191999"/>
              <a:gd name="connsiteY0" fmla="*/ 1614974 h 1614974"/>
              <a:gd name="connsiteX1" fmla="*/ 12191999 w 12191999"/>
              <a:gd name="connsiteY1" fmla="*/ 1614974 h 1614974"/>
              <a:gd name="connsiteX2" fmla="*/ 12191999 w 12191999"/>
              <a:gd name="connsiteY2" fmla="*/ 0 h 1614974"/>
              <a:gd name="connsiteX3" fmla="*/ 0 w 12191999"/>
              <a:gd name="connsiteY3" fmla="*/ 0 h 1614974"/>
            </a:gdLst>
            <a:ahLst/>
            <a:cxnLst>
              <a:cxn ang="0">
                <a:pos x="connsiteX0" y="connsiteY0"/>
              </a:cxn>
              <a:cxn ang="0">
                <a:pos x="connsiteX1" y="connsiteY1"/>
              </a:cxn>
              <a:cxn ang="0">
                <a:pos x="connsiteX2" y="connsiteY2"/>
              </a:cxn>
              <a:cxn ang="0">
                <a:pos x="connsiteX3" y="connsiteY3"/>
              </a:cxn>
            </a:cxnLst>
            <a:rect l="l" t="t" r="r" b="b"/>
            <a:pathLst>
              <a:path w="12191999" h="1614974">
                <a:moveTo>
                  <a:pt x="0" y="1614974"/>
                </a:moveTo>
                <a:lnTo>
                  <a:pt x="12191999" y="1614974"/>
                </a:lnTo>
                <a:lnTo>
                  <a:pt x="12191999" y="0"/>
                </a:lnTo>
                <a:lnTo>
                  <a:pt x="0" y="0"/>
                </a:lnTo>
                <a:close/>
              </a:path>
            </a:pathLst>
          </a:custGeom>
        </p:spPr>
      </p:pic>
      <p:sp>
        <p:nvSpPr>
          <p:cNvPr id="2" name="Title 1">
            <a:extLst>
              <a:ext uri="{FF2B5EF4-FFF2-40B4-BE49-F238E27FC236}">
                <a16:creationId xmlns:a16="http://schemas.microsoft.com/office/drawing/2014/main" id="{DA7FBC14-122B-4D3E-9811-A600E090BCE0}"/>
              </a:ext>
            </a:extLst>
          </p:cNvPr>
          <p:cNvSpPr>
            <a:spLocks noGrp="1"/>
          </p:cNvSpPr>
          <p:nvPr>
            <p:ph type="title"/>
          </p:nvPr>
        </p:nvSpPr>
        <p:spPr>
          <a:xfrm>
            <a:off x="805661" y="1401859"/>
            <a:ext cx="3510845" cy="4054282"/>
          </a:xfrm>
        </p:spPr>
        <p:txBody>
          <a:bodyPr>
            <a:normAutofit/>
          </a:bodyPr>
          <a:lstStyle/>
          <a:p>
            <a:r>
              <a:rPr lang="en-US" sz="4000">
                <a:solidFill>
                  <a:srgbClr val="FFFFFF"/>
                </a:solidFill>
              </a:rPr>
              <a:t>algorithm</a:t>
            </a:r>
          </a:p>
        </p:txBody>
      </p:sp>
      <p:sp>
        <p:nvSpPr>
          <p:cNvPr id="3" name="Content Placeholder 2">
            <a:extLst>
              <a:ext uri="{FF2B5EF4-FFF2-40B4-BE49-F238E27FC236}">
                <a16:creationId xmlns:a16="http://schemas.microsoft.com/office/drawing/2014/main" id="{B514A925-DE1B-41C8-9E8F-CBB9E1E13ACA}"/>
              </a:ext>
            </a:extLst>
          </p:cNvPr>
          <p:cNvSpPr>
            <a:spLocks noGrp="1"/>
          </p:cNvSpPr>
          <p:nvPr>
            <p:ph idx="1"/>
          </p:nvPr>
        </p:nvSpPr>
        <p:spPr>
          <a:xfrm>
            <a:off x="5257800" y="1553134"/>
            <a:ext cx="6128539" cy="3751732"/>
          </a:xfrm>
        </p:spPr>
        <p:txBody>
          <a:bodyPr vert="horz" lIns="0" tIns="0" rIns="0" bIns="0" rtlCol="0" anchor="ctr">
            <a:normAutofit/>
          </a:bodyPr>
          <a:lstStyle/>
          <a:p>
            <a:r>
              <a:rPr lang="en-IN" sz="2000">
                <a:solidFill>
                  <a:srgbClr val="FFFFFF"/>
                </a:solidFill>
                <a:ea typeface="+mn-lt"/>
                <a:cs typeface="+mn-lt"/>
              </a:rPr>
              <a:t>Step1:Start</a:t>
            </a:r>
            <a:endParaRPr lang="en-US" sz="2000">
              <a:solidFill>
                <a:srgbClr val="FFFFFF"/>
              </a:solidFill>
              <a:ea typeface="+mn-lt"/>
              <a:cs typeface="+mn-lt"/>
            </a:endParaRPr>
          </a:p>
          <a:p>
            <a:r>
              <a:rPr lang="en-IN" sz="2000">
                <a:solidFill>
                  <a:srgbClr val="FFFFFF"/>
                </a:solidFill>
                <a:ea typeface="+mn-lt"/>
                <a:cs typeface="+mn-lt"/>
              </a:rPr>
              <a:t>Step2:Declare…</a:t>
            </a:r>
            <a:endParaRPr lang="en-US" sz="2000">
              <a:solidFill>
                <a:srgbClr val="FFFFFF"/>
              </a:solidFill>
              <a:ea typeface="+mn-lt"/>
              <a:cs typeface="+mn-lt"/>
            </a:endParaRPr>
          </a:p>
          <a:p>
            <a:r>
              <a:rPr lang="en-IN" sz="2000">
                <a:solidFill>
                  <a:srgbClr val="FFFFFF"/>
                </a:solidFill>
                <a:ea typeface="+mn-lt"/>
                <a:cs typeface="+mn-lt"/>
              </a:rPr>
              <a:t>Step3:Input ch //1.User  2.Admin   3.Exit</a:t>
            </a:r>
            <a:endParaRPr lang="en-US" sz="2000">
              <a:solidFill>
                <a:srgbClr val="FFFFFF"/>
              </a:solidFill>
              <a:ea typeface="+mn-lt"/>
              <a:cs typeface="+mn-lt"/>
            </a:endParaRPr>
          </a:p>
          <a:p>
            <a:r>
              <a:rPr lang="en-IN" sz="2000">
                <a:solidFill>
                  <a:srgbClr val="FFFFFF"/>
                </a:solidFill>
                <a:ea typeface="+mn-lt"/>
                <a:cs typeface="+mn-lt"/>
              </a:rPr>
              <a:t>Step4:If (ch==1)</a:t>
            </a:r>
            <a:endParaRPr lang="en-US" sz="2000">
              <a:solidFill>
                <a:srgbClr val="FFFFFF"/>
              </a:solidFill>
              <a:ea typeface="+mn-lt"/>
              <a:cs typeface="+mn-lt"/>
            </a:endParaRPr>
          </a:p>
          <a:p>
            <a:r>
              <a:rPr lang="en-IN" sz="2000">
                <a:solidFill>
                  <a:srgbClr val="FFFFFF"/>
                </a:solidFill>
                <a:ea typeface="+mn-lt"/>
                <a:cs typeface="+mn-lt"/>
              </a:rPr>
              <a:t>Step4.1:Input userno and pass</a:t>
            </a:r>
            <a:endParaRPr lang="en-US" sz="2000">
              <a:solidFill>
                <a:srgbClr val="FFFFFF"/>
              </a:solidFill>
              <a:ea typeface="+mn-lt"/>
              <a:cs typeface="+mn-lt"/>
            </a:endParaRPr>
          </a:p>
          <a:p>
            <a:r>
              <a:rPr lang="en-IN" sz="2000">
                <a:solidFill>
                  <a:srgbClr val="FFFFFF"/>
                </a:solidFill>
                <a:ea typeface="+mn-lt"/>
                <a:cs typeface="+mn-lt"/>
              </a:rPr>
              <a:t>Step4.2:Print all the menu</a:t>
            </a:r>
            <a:endParaRPr lang="en-US" sz="2000">
              <a:solidFill>
                <a:srgbClr val="FFFFFF"/>
              </a:solidFill>
              <a:ea typeface="+mn-lt"/>
              <a:cs typeface="+mn-lt"/>
            </a:endParaRPr>
          </a:p>
          <a:p>
            <a:r>
              <a:rPr lang="en-IN" sz="2000">
                <a:solidFill>
                  <a:srgbClr val="FFFFFF"/>
                </a:solidFill>
                <a:ea typeface="+mn-lt"/>
                <a:cs typeface="+mn-lt"/>
              </a:rPr>
              <a:t>Step4.3:Input choice  //1.Update password 2.Manage Personal Information    3.View Salary 4. Manage Attendance  5.View Events 6.Manage Leave</a:t>
            </a:r>
            <a:endParaRPr lang="en-US" sz="2000">
              <a:solidFill>
                <a:srgbClr val="FFFFFF"/>
              </a:solidFill>
              <a:ea typeface="+mn-lt"/>
              <a:cs typeface="+mn-lt"/>
            </a:endParaRPr>
          </a:p>
          <a:p>
            <a:endParaRPr lang="en-US" sz="2000">
              <a:solidFill>
                <a:srgbClr val="FFFFFF"/>
              </a:solidFill>
            </a:endParaRPr>
          </a:p>
        </p:txBody>
      </p:sp>
      <p:sp>
        <p:nvSpPr>
          <p:cNvPr id="14" name="Rectangle 13">
            <a:extLst>
              <a:ext uri="{FF2B5EF4-FFF2-40B4-BE49-F238E27FC236}">
                <a16:creationId xmlns:a16="http://schemas.microsoft.com/office/drawing/2014/main" id="{9E0A01E6-95B9-424D-93AE-19F4928DF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44454"/>
            <a:ext cx="12188952" cy="81354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607719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3FFFA32-D9F4-4AF9-A025-CD128AC85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0967"/>
            <a:ext cx="12192000" cy="5497033"/>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2823A416-999C-4FA3-A853-0AE48404B5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0"/>
            <a:ext cx="12192000" cy="3049325"/>
            <a:chOff x="0" y="3808676"/>
            <a:chExt cx="12192000" cy="3049325"/>
          </a:xfrm>
        </p:grpSpPr>
        <p:pic>
          <p:nvPicPr>
            <p:cNvPr id="11" name="Picture 10">
              <a:extLst>
                <a:ext uri="{FF2B5EF4-FFF2-40B4-BE49-F238E27FC236}">
                  <a16:creationId xmlns:a16="http://schemas.microsoft.com/office/drawing/2014/main" id="{9362F656-1A8D-4BA3-BA72-92332E75DB9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t="45716" b="9820"/>
            <a:stretch>
              <a:fillRect/>
            </a:stretch>
          </p:blipFill>
          <p:spPr>
            <a:xfrm>
              <a:off x="0" y="3808676"/>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12" name="Oval 11">
              <a:extLst>
                <a:ext uri="{FF2B5EF4-FFF2-40B4-BE49-F238E27FC236}">
                  <a16:creationId xmlns:a16="http://schemas.microsoft.com/office/drawing/2014/main" id="{9338807D-FB66-4E3A-9CF0-786662C4A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7339" y="5375082"/>
              <a:ext cx="373711" cy="40551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EE099EE-34C4-4168-AF48-8BD20A3C868E}"/>
              </a:ext>
            </a:extLst>
          </p:cNvPr>
          <p:cNvSpPr>
            <a:spLocks noGrp="1"/>
          </p:cNvSpPr>
          <p:nvPr>
            <p:ph type="title"/>
          </p:nvPr>
        </p:nvSpPr>
        <p:spPr>
          <a:xfrm>
            <a:off x="1179226" y="448056"/>
            <a:ext cx="9833548" cy="1066802"/>
          </a:xfrm>
        </p:spPr>
        <p:txBody>
          <a:bodyPr>
            <a:normAutofit/>
          </a:bodyPr>
          <a:lstStyle/>
          <a:p>
            <a:r>
              <a:rPr lang="en-US" sz="4000">
                <a:solidFill>
                  <a:srgbClr val="3F3F3F"/>
                </a:solidFill>
              </a:rPr>
              <a:t>algorithm</a:t>
            </a:r>
          </a:p>
        </p:txBody>
      </p:sp>
      <p:sp>
        <p:nvSpPr>
          <p:cNvPr id="3" name="Content Placeholder 2">
            <a:extLst>
              <a:ext uri="{FF2B5EF4-FFF2-40B4-BE49-F238E27FC236}">
                <a16:creationId xmlns:a16="http://schemas.microsoft.com/office/drawing/2014/main" id="{A166F0B2-95BC-4286-B7AA-BB962617904B}"/>
              </a:ext>
            </a:extLst>
          </p:cNvPr>
          <p:cNvSpPr>
            <a:spLocks noGrp="1"/>
          </p:cNvSpPr>
          <p:nvPr>
            <p:ph idx="1"/>
          </p:nvPr>
        </p:nvSpPr>
        <p:spPr>
          <a:xfrm>
            <a:off x="1179226" y="3049325"/>
            <a:ext cx="9833548" cy="2945574"/>
          </a:xfrm>
        </p:spPr>
        <p:txBody>
          <a:bodyPr vert="horz" lIns="0" tIns="0" rIns="0" bIns="0" rtlCol="0" anchor="ctr">
            <a:normAutofit/>
          </a:bodyPr>
          <a:lstStyle/>
          <a:p>
            <a:r>
              <a:rPr lang="en-IN" sz="1300">
                <a:solidFill>
                  <a:srgbClr val="FFFFFF"/>
                </a:solidFill>
                <a:ea typeface="+mn-lt"/>
                <a:cs typeface="+mn-lt"/>
              </a:rPr>
              <a:t>Step4.4:If (choice == 1)</a:t>
            </a:r>
            <a:endParaRPr lang="en-US" sz="1300">
              <a:solidFill>
                <a:srgbClr val="FFFFFF"/>
              </a:solidFill>
              <a:ea typeface="+mn-lt"/>
              <a:cs typeface="+mn-lt"/>
            </a:endParaRPr>
          </a:p>
          <a:p>
            <a:r>
              <a:rPr lang="en-IN" sz="1300">
                <a:solidFill>
                  <a:srgbClr val="FFFFFF"/>
                </a:solidFill>
                <a:ea typeface="+mn-lt"/>
                <a:cs typeface="+mn-lt"/>
              </a:rPr>
              <a:t>   Step4.4.1:Input pass</a:t>
            </a:r>
            <a:endParaRPr lang="en-US" sz="1300">
              <a:solidFill>
                <a:srgbClr val="FFFFFF"/>
              </a:solidFill>
              <a:ea typeface="+mn-lt"/>
              <a:cs typeface="+mn-lt"/>
            </a:endParaRPr>
          </a:p>
          <a:p>
            <a:r>
              <a:rPr lang="en-IN" sz="1300">
                <a:solidFill>
                  <a:srgbClr val="FFFFFF"/>
                </a:solidFill>
                <a:ea typeface="+mn-lt"/>
                <a:cs typeface="+mn-lt"/>
              </a:rPr>
              <a:t>Step4.5:If (choice == 2)</a:t>
            </a:r>
            <a:endParaRPr lang="en-US" sz="1300">
              <a:solidFill>
                <a:srgbClr val="FFFFFF"/>
              </a:solidFill>
              <a:ea typeface="+mn-lt"/>
              <a:cs typeface="+mn-lt"/>
            </a:endParaRPr>
          </a:p>
          <a:p>
            <a:r>
              <a:rPr lang="en-IN" sz="1300">
                <a:solidFill>
                  <a:srgbClr val="FFFFFF"/>
                </a:solidFill>
                <a:ea typeface="+mn-lt"/>
                <a:cs typeface="+mn-lt"/>
              </a:rPr>
              <a:t>   Step4.5.1:Input x //1.View personal information 2.Update personal information</a:t>
            </a:r>
            <a:endParaRPr lang="en-US" sz="1300">
              <a:solidFill>
                <a:srgbClr val="FFFFFF"/>
              </a:solidFill>
              <a:ea typeface="+mn-lt"/>
              <a:cs typeface="+mn-lt"/>
            </a:endParaRPr>
          </a:p>
          <a:p>
            <a:r>
              <a:rPr lang="en-IN" sz="1300">
                <a:solidFill>
                  <a:srgbClr val="FFFFFF"/>
                </a:solidFill>
                <a:ea typeface="+mn-lt"/>
                <a:cs typeface="+mn-lt"/>
              </a:rPr>
              <a:t>   Step4.5.2:If (x==1)</a:t>
            </a:r>
            <a:endParaRPr lang="en-US" sz="1300">
              <a:solidFill>
                <a:srgbClr val="FFFFFF"/>
              </a:solidFill>
              <a:ea typeface="+mn-lt"/>
              <a:cs typeface="+mn-lt"/>
            </a:endParaRPr>
          </a:p>
          <a:p>
            <a:r>
              <a:rPr lang="en-IN" sz="1300">
                <a:solidFill>
                  <a:srgbClr val="FFFFFF"/>
                </a:solidFill>
                <a:ea typeface="+mn-lt"/>
                <a:cs typeface="+mn-lt"/>
              </a:rPr>
              <a:t>    Step4.5.2.1:Print name[userno]</a:t>
            </a:r>
            <a:endParaRPr lang="en-US" sz="1300">
              <a:solidFill>
                <a:srgbClr val="FFFFFF"/>
              </a:solidFill>
              <a:ea typeface="+mn-lt"/>
              <a:cs typeface="+mn-lt"/>
            </a:endParaRPr>
          </a:p>
          <a:p>
            <a:r>
              <a:rPr lang="en-IN" sz="1300">
                <a:solidFill>
                  <a:srgbClr val="FFFFFF"/>
                </a:solidFill>
                <a:ea typeface="+mn-lt"/>
                <a:cs typeface="+mn-lt"/>
              </a:rPr>
              <a:t>   Step4.5.3:If(x==2)</a:t>
            </a:r>
            <a:endParaRPr lang="en-US" sz="1300">
              <a:solidFill>
                <a:srgbClr val="FFFFFF"/>
              </a:solidFill>
              <a:ea typeface="+mn-lt"/>
              <a:cs typeface="+mn-lt"/>
            </a:endParaRPr>
          </a:p>
          <a:p>
            <a:r>
              <a:rPr lang="en-IN" sz="1300">
                <a:solidFill>
                  <a:srgbClr val="FFFFFF"/>
                </a:solidFill>
                <a:ea typeface="+mn-lt"/>
                <a:cs typeface="+mn-lt"/>
              </a:rPr>
              <a:t>    Step4.5.3.1:Input name[userno]</a:t>
            </a:r>
            <a:endParaRPr lang="en-US" sz="1300">
              <a:solidFill>
                <a:srgbClr val="FFFFFF"/>
              </a:solidFill>
              <a:ea typeface="+mn-lt"/>
              <a:cs typeface="+mn-lt"/>
            </a:endParaRPr>
          </a:p>
          <a:p>
            <a:r>
              <a:rPr lang="en-IN" sz="1300">
                <a:solidFill>
                  <a:srgbClr val="FFFFFF"/>
                </a:solidFill>
                <a:ea typeface="+mn-lt"/>
                <a:cs typeface="+mn-lt"/>
              </a:rPr>
              <a:t>Step4.6:If (choice == 3)</a:t>
            </a:r>
            <a:endParaRPr lang="en-US" sz="1300">
              <a:solidFill>
                <a:srgbClr val="FFFFFF"/>
              </a:solidFill>
              <a:ea typeface="+mn-lt"/>
              <a:cs typeface="+mn-lt"/>
            </a:endParaRPr>
          </a:p>
          <a:p>
            <a:r>
              <a:rPr lang="en-IN" sz="1300">
                <a:solidFill>
                  <a:srgbClr val="FFFFFF"/>
                </a:solidFill>
                <a:ea typeface="+mn-lt"/>
                <a:cs typeface="+mn-lt"/>
              </a:rPr>
              <a:t>   Step4.6.1:Print salary[userno], net_salary[userno], attendance[userno]</a:t>
            </a:r>
            <a:endParaRPr lang="en-US" sz="1300">
              <a:solidFill>
                <a:srgbClr val="FFFFFF"/>
              </a:solidFill>
              <a:ea typeface="+mn-lt"/>
              <a:cs typeface="+mn-lt"/>
            </a:endParaRPr>
          </a:p>
          <a:p>
            <a:endParaRPr lang="en-US" sz="1300">
              <a:solidFill>
                <a:srgbClr val="FFFFFF"/>
              </a:solidFill>
            </a:endParaRPr>
          </a:p>
        </p:txBody>
      </p:sp>
    </p:spTree>
    <p:extLst>
      <p:ext uri="{BB962C8B-B14F-4D97-AF65-F5344CB8AC3E}">
        <p14:creationId xmlns:p14="http://schemas.microsoft.com/office/powerpoint/2010/main" val="93971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81708" y="0"/>
            <a:ext cx="10910292" cy="6858000"/>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9">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196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595E59CC-7059-4455-9789-EDFBBE8F5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1" t="7983" r="60644" b="14447"/>
          <a:stretch/>
        </p:blipFill>
        <p:spPr>
          <a:xfrm>
            <a:off x="2777490" y="2"/>
            <a:ext cx="6185757" cy="6857999"/>
          </a:xfrm>
          <a:custGeom>
            <a:avLst/>
            <a:gdLst>
              <a:gd name="connsiteX0" fmla="*/ 0 w 9414510"/>
              <a:gd name="connsiteY0" fmla="*/ 0 h 6857999"/>
              <a:gd name="connsiteX1" fmla="*/ 9414510 w 9414510"/>
              <a:gd name="connsiteY1" fmla="*/ 0 h 6857999"/>
              <a:gd name="connsiteX2" fmla="*/ 9414510 w 9414510"/>
              <a:gd name="connsiteY2" fmla="*/ 6857999 h 6857999"/>
              <a:gd name="connsiteX3" fmla="*/ 0 w 941451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9414510" h="6857999">
                <a:moveTo>
                  <a:pt x="0" y="0"/>
                </a:moveTo>
                <a:lnTo>
                  <a:pt x="9414510" y="0"/>
                </a:lnTo>
                <a:lnTo>
                  <a:pt x="9414510" y="6857999"/>
                </a:lnTo>
                <a:lnTo>
                  <a:pt x="0" y="6857999"/>
                </a:lnTo>
                <a:close/>
              </a:path>
            </a:pathLst>
          </a:custGeom>
        </p:spPr>
      </p:pic>
      <p:sp>
        <p:nvSpPr>
          <p:cNvPr id="2" name="Title 1">
            <a:extLst>
              <a:ext uri="{FF2B5EF4-FFF2-40B4-BE49-F238E27FC236}">
                <a16:creationId xmlns:a16="http://schemas.microsoft.com/office/drawing/2014/main" id="{AE59E62C-33A4-4B7A-895B-137E1BBE3DF6}"/>
              </a:ext>
            </a:extLst>
          </p:cNvPr>
          <p:cNvSpPr>
            <a:spLocks noGrp="1"/>
          </p:cNvSpPr>
          <p:nvPr>
            <p:ph type="title"/>
          </p:nvPr>
        </p:nvSpPr>
        <p:spPr>
          <a:xfrm>
            <a:off x="640080" y="1243013"/>
            <a:ext cx="3855720" cy="4371974"/>
          </a:xfrm>
        </p:spPr>
        <p:txBody>
          <a:bodyPr>
            <a:normAutofit/>
          </a:bodyPr>
          <a:lstStyle/>
          <a:p>
            <a:r>
              <a:rPr lang="en-US">
                <a:solidFill>
                  <a:srgbClr val="3F3F3F"/>
                </a:solidFill>
              </a:rPr>
              <a:t>algorithm</a:t>
            </a:r>
          </a:p>
        </p:txBody>
      </p:sp>
      <p:sp>
        <p:nvSpPr>
          <p:cNvPr id="3" name="Content Placeholder 2">
            <a:extLst>
              <a:ext uri="{FF2B5EF4-FFF2-40B4-BE49-F238E27FC236}">
                <a16:creationId xmlns:a16="http://schemas.microsoft.com/office/drawing/2014/main" id="{CF22365A-0B69-4A68-9FC7-493352DD10AF}"/>
              </a:ext>
            </a:extLst>
          </p:cNvPr>
          <p:cNvSpPr>
            <a:spLocks noGrp="1"/>
          </p:cNvSpPr>
          <p:nvPr>
            <p:ph idx="1"/>
          </p:nvPr>
        </p:nvSpPr>
        <p:spPr>
          <a:xfrm>
            <a:off x="6305550" y="1032987"/>
            <a:ext cx="5246370" cy="4792027"/>
          </a:xfrm>
        </p:spPr>
        <p:txBody>
          <a:bodyPr vert="horz" lIns="0" tIns="0" rIns="0" bIns="0" rtlCol="0" anchor="ctr">
            <a:normAutofit/>
          </a:bodyPr>
          <a:lstStyle/>
          <a:p>
            <a:r>
              <a:rPr lang="en-IN" sz="1700">
                <a:solidFill>
                  <a:srgbClr val="FFFFFF"/>
                </a:solidFill>
                <a:ea typeface="+mn-lt"/>
                <a:cs typeface="+mn-lt"/>
              </a:rPr>
              <a:t>Step4.7:If (choice == 4)</a:t>
            </a:r>
            <a:endParaRPr lang="en-US" sz="1700">
              <a:solidFill>
                <a:srgbClr val="FFFFFF"/>
              </a:solidFill>
              <a:ea typeface="+mn-lt"/>
              <a:cs typeface="+mn-lt"/>
            </a:endParaRPr>
          </a:p>
          <a:p>
            <a:r>
              <a:rPr lang="en-IN" sz="1700">
                <a:solidFill>
                  <a:srgbClr val="FFFFFF"/>
                </a:solidFill>
                <a:ea typeface="+mn-lt"/>
                <a:cs typeface="+mn-lt"/>
              </a:rPr>
              <a:t>   Step4.7.1:Input y //1.Entry 2.Exit</a:t>
            </a:r>
            <a:endParaRPr lang="en-US" sz="1700">
              <a:solidFill>
                <a:srgbClr val="FFFFFF"/>
              </a:solidFill>
              <a:ea typeface="+mn-lt"/>
              <a:cs typeface="+mn-lt"/>
            </a:endParaRPr>
          </a:p>
          <a:p>
            <a:r>
              <a:rPr lang="en-IN" sz="1700">
                <a:solidFill>
                  <a:srgbClr val="FFFFFF"/>
                </a:solidFill>
                <a:ea typeface="+mn-lt"/>
                <a:cs typeface="+mn-lt"/>
              </a:rPr>
              <a:t>   Step4.7.2:If(y==1)</a:t>
            </a:r>
            <a:endParaRPr lang="en-US" sz="1700">
              <a:solidFill>
                <a:srgbClr val="FFFFFF"/>
              </a:solidFill>
              <a:ea typeface="+mn-lt"/>
              <a:cs typeface="+mn-lt"/>
            </a:endParaRPr>
          </a:p>
          <a:p>
            <a:r>
              <a:rPr lang="en-IN" sz="1700">
                <a:solidFill>
                  <a:srgbClr val="FFFFFF"/>
                </a:solidFill>
                <a:ea typeface="+mn-lt"/>
                <a:cs typeface="+mn-lt"/>
              </a:rPr>
              <a:t>     Step4.7.2.1:Attendance[userno]=attendance[userno]+1</a:t>
            </a:r>
            <a:endParaRPr lang="en-US" sz="1700">
              <a:solidFill>
                <a:srgbClr val="FFFFFF"/>
              </a:solidFill>
              <a:ea typeface="+mn-lt"/>
              <a:cs typeface="+mn-lt"/>
            </a:endParaRPr>
          </a:p>
          <a:p>
            <a:r>
              <a:rPr lang="en-IN" sz="1700">
                <a:solidFill>
                  <a:srgbClr val="FFFFFF"/>
                </a:solidFill>
                <a:ea typeface="+mn-lt"/>
                <a:cs typeface="+mn-lt"/>
              </a:rPr>
              <a:t>   Step4.7.3:If(y==2)</a:t>
            </a:r>
            <a:endParaRPr lang="en-US" sz="1700">
              <a:solidFill>
                <a:srgbClr val="FFFFFF"/>
              </a:solidFill>
              <a:ea typeface="+mn-lt"/>
              <a:cs typeface="+mn-lt"/>
            </a:endParaRPr>
          </a:p>
          <a:p>
            <a:r>
              <a:rPr lang="en-IN" sz="1700">
                <a:solidFill>
                  <a:srgbClr val="FFFFFF"/>
                </a:solidFill>
                <a:ea typeface="+mn-lt"/>
                <a:cs typeface="+mn-lt"/>
              </a:rPr>
              <a:t>     Step4.7.3.1:Exit[userno]=exit[userno]+1</a:t>
            </a:r>
            <a:endParaRPr lang="en-US" sz="1700">
              <a:solidFill>
                <a:srgbClr val="FFFFFF"/>
              </a:solidFill>
              <a:ea typeface="+mn-lt"/>
              <a:cs typeface="+mn-lt"/>
            </a:endParaRPr>
          </a:p>
          <a:p>
            <a:r>
              <a:rPr lang="en-IN" sz="1700">
                <a:solidFill>
                  <a:srgbClr val="FFFFFF"/>
                </a:solidFill>
                <a:ea typeface="+mn-lt"/>
                <a:cs typeface="+mn-lt"/>
              </a:rPr>
              <a:t>Step4.8:If (choice == 5)</a:t>
            </a:r>
            <a:endParaRPr lang="en-US" sz="1700">
              <a:solidFill>
                <a:srgbClr val="FFFFFF"/>
              </a:solidFill>
              <a:ea typeface="+mn-lt"/>
              <a:cs typeface="+mn-lt"/>
            </a:endParaRPr>
          </a:p>
          <a:p>
            <a:r>
              <a:rPr lang="en-IN" sz="1700">
                <a:solidFill>
                  <a:srgbClr val="FFFFFF"/>
                </a:solidFill>
                <a:ea typeface="+mn-lt"/>
                <a:cs typeface="+mn-lt"/>
              </a:rPr>
              <a:t>   Step4.8.1:Print event_name,event_date,event_time</a:t>
            </a:r>
            <a:endParaRPr lang="en-US" sz="1700">
              <a:solidFill>
                <a:srgbClr val="FFFFFF"/>
              </a:solidFill>
              <a:ea typeface="+mn-lt"/>
              <a:cs typeface="+mn-lt"/>
            </a:endParaRPr>
          </a:p>
          <a:p>
            <a:r>
              <a:rPr lang="en-IN" sz="1700">
                <a:solidFill>
                  <a:srgbClr val="FFFFFF"/>
                </a:solidFill>
                <a:ea typeface="+mn-lt"/>
                <a:cs typeface="+mn-lt"/>
              </a:rPr>
              <a:t>Step4.9:If (choice == 6)</a:t>
            </a:r>
            <a:endParaRPr lang="en-US" sz="1700">
              <a:solidFill>
                <a:srgbClr val="FFFFFF"/>
              </a:solidFill>
              <a:ea typeface="+mn-lt"/>
              <a:cs typeface="+mn-lt"/>
            </a:endParaRPr>
          </a:p>
          <a:p>
            <a:r>
              <a:rPr lang="en-IN" sz="1700">
                <a:solidFill>
                  <a:srgbClr val="FFFFFF"/>
                </a:solidFill>
                <a:ea typeface="+mn-lt"/>
                <a:cs typeface="+mn-lt"/>
              </a:rPr>
              <a:t>   Step4.9.1:Input leave[userno] // 1 for applying leave</a:t>
            </a:r>
            <a:endParaRPr lang="en-US" sz="1700">
              <a:solidFill>
                <a:srgbClr val="FFFFFF"/>
              </a:solidFill>
              <a:ea typeface="+mn-lt"/>
              <a:cs typeface="+mn-lt"/>
            </a:endParaRPr>
          </a:p>
          <a:p>
            <a:r>
              <a:rPr lang="en-IN" sz="1700">
                <a:solidFill>
                  <a:srgbClr val="FFFFFF"/>
                </a:solidFill>
                <a:ea typeface="+mn-lt"/>
                <a:cs typeface="+mn-lt"/>
              </a:rPr>
              <a:t>Step4.10:Input log // 1 for logout</a:t>
            </a:r>
            <a:endParaRPr lang="en-US" sz="1700">
              <a:solidFill>
                <a:srgbClr val="FFFFFF"/>
              </a:solidFill>
              <a:ea typeface="+mn-lt"/>
              <a:cs typeface="+mn-lt"/>
            </a:endParaRPr>
          </a:p>
          <a:p>
            <a:r>
              <a:rPr lang="en-IN" sz="1700">
                <a:solidFill>
                  <a:srgbClr val="FFFFFF"/>
                </a:solidFill>
                <a:ea typeface="+mn-lt"/>
                <a:cs typeface="+mn-lt"/>
              </a:rPr>
              <a:t>Step4.11:If(log==1)</a:t>
            </a:r>
            <a:endParaRPr lang="en-US" sz="1700">
              <a:solidFill>
                <a:srgbClr val="FFFFFF"/>
              </a:solidFill>
              <a:ea typeface="+mn-lt"/>
              <a:cs typeface="+mn-lt"/>
            </a:endParaRPr>
          </a:p>
          <a:p>
            <a:r>
              <a:rPr lang="en-IN" sz="1700">
                <a:solidFill>
                  <a:srgbClr val="FFFFFF"/>
                </a:solidFill>
                <a:ea typeface="+mn-lt"/>
                <a:cs typeface="+mn-lt"/>
              </a:rPr>
              <a:t>Step4.11.1:Goto step 3</a:t>
            </a:r>
            <a:endParaRPr lang="en-US" sz="1700">
              <a:solidFill>
                <a:srgbClr val="FFFFFF"/>
              </a:solidFill>
              <a:ea typeface="+mn-lt"/>
              <a:cs typeface="+mn-lt"/>
            </a:endParaRPr>
          </a:p>
          <a:p>
            <a:endParaRPr lang="en-US" sz="1700">
              <a:solidFill>
                <a:srgbClr val="FFFFFF"/>
              </a:solidFill>
            </a:endParaRPr>
          </a:p>
        </p:txBody>
      </p:sp>
    </p:spTree>
    <p:extLst>
      <p:ext uri="{BB962C8B-B14F-4D97-AF65-F5344CB8AC3E}">
        <p14:creationId xmlns:p14="http://schemas.microsoft.com/office/powerpoint/2010/main" val="1633000331"/>
      </p:ext>
    </p:extLst>
  </p:cSld>
  <p:clrMapOvr>
    <a:overrideClrMapping bg1="dk1" tx1="lt1" bg2="dk2" tx2="lt2" accent1="accent1" accent2="accent2" accent3="accent3" accent4="accent4" accent5="accent5" accent6="accent6" hlink="hlink" folHlink="folHlink"/>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164D969-46F1-44FC-B488-3FA68C6775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707"/>
            <a:ext cx="12188952" cy="6656293"/>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F3003D4E-E9FF-4669-90E7-7CED081587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20008" r="8214" b="57101"/>
          <a:stretch/>
        </p:blipFill>
        <p:spPr>
          <a:xfrm flipV="1">
            <a:off x="2" y="1"/>
            <a:ext cx="12191999" cy="1878950"/>
          </a:xfrm>
          <a:custGeom>
            <a:avLst/>
            <a:gdLst>
              <a:gd name="connsiteX0" fmla="*/ 0 w 12191999"/>
              <a:gd name="connsiteY0" fmla="*/ 1878950 h 1878950"/>
              <a:gd name="connsiteX1" fmla="*/ 12191999 w 12191999"/>
              <a:gd name="connsiteY1" fmla="*/ 1878950 h 1878950"/>
              <a:gd name="connsiteX2" fmla="*/ 12191999 w 12191999"/>
              <a:gd name="connsiteY2" fmla="*/ 0 h 1878950"/>
              <a:gd name="connsiteX3" fmla="*/ 0 w 12191999"/>
              <a:gd name="connsiteY3" fmla="*/ 0 h 1878950"/>
            </a:gdLst>
            <a:ahLst/>
            <a:cxnLst>
              <a:cxn ang="0">
                <a:pos x="connsiteX0" y="connsiteY0"/>
              </a:cxn>
              <a:cxn ang="0">
                <a:pos x="connsiteX1" y="connsiteY1"/>
              </a:cxn>
              <a:cxn ang="0">
                <a:pos x="connsiteX2" y="connsiteY2"/>
              </a:cxn>
              <a:cxn ang="0">
                <a:pos x="connsiteX3" y="connsiteY3"/>
              </a:cxn>
            </a:cxnLst>
            <a:rect l="l" t="t" r="r" b="b"/>
            <a:pathLst>
              <a:path w="12191999" h="1878950">
                <a:moveTo>
                  <a:pt x="0" y="1878950"/>
                </a:moveTo>
                <a:lnTo>
                  <a:pt x="12191999" y="1878950"/>
                </a:lnTo>
                <a:lnTo>
                  <a:pt x="12191999" y="0"/>
                </a:lnTo>
                <a:lnTo>
                  <a:pt x="0" y="0"/>
                </a:lnTo>
                <a:close/>
              </a:path>
            </a:pathLst>
          </a:custGeom>
        </p:spPr>
      </p:pic>
      <p:pic>
        <p:nvPicPr>
          <p:cNvPr id="12" name="Picture 11">
            <a:extLst>
              <a:ext uri="{FF2B5EF4-FFF2-40B4-BE49-F238E27FC236}">
                <a16:creationId xmlns:a16="http://schemas.microsoft.com/office/drawing/2014/main" id="{A7D98261-3895-4FB5-B9CE-26FAF63573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1" r="8214" b="80325"/>
          <a:stretch/>
        </p:blipFill>
        <p:spPr>
          <a:xfrm flipV="1">
            <a:off x="0" y="4914024"/>
            <a:ext cx="12191999" cy="1614974"/>
          </a:xfrm>
          <a:custGeom>
            <a:avLst/>
            <a:gdLst>
              <a:gd name="connsiteX0" fmla="*/ 0 w 12191999"/>
              <a:gd name="connsiteY0" fmla="*/ 1614974 h 1614974"/>
              <a:gd name="connsiteX1" fmla="*/ 12191999 w 12191999"/>
              <a:gd name="connsiteY1" fmla="*/ 1614974 h 1614974"/>
              <a:gd name="connsiteX2" fmla="*/ 12191999 w 12191999"/>
              <a:gd name="connsiteY2" fmla="*/ 0 h 1614974"/>
              <a:gd name="connsiteX3" fmla="*/ 0 w 12191999"/>
              <a:gd name="connsiteY3" fmla="*/ 0 h 1614974"/>
            </a:gdLst>
            <a:ahLst/>
            <a:cxnLst>
              <a:cxn ang="0">
                <a:pos x="connsiteX0" y="connsiteY0"/>
              </a:cxn>
              <a:cxn ang="0">
                <a:pos x="connsiteX1" y="connsiteY1"/>
              </a:cxn>
              <a:cxn ang="0">
                <a:pos x="connsiteX2" y="connsiteY2"/>
              </a:cxn>
              <a:cxn ang="0">
                <a:pos x="connsiteX3" y="connsiteY3"/>
              </a:cxn>
            </a:cxnLst>
            <a:rect l="l" t="t" r="r" b="b"/>
            <a:pathLst>
              <a:path w="12191999" h="1614974">
                <a:moveTo>
                  <a:pt x="0" y="1614974"/>
                </a:moveTo>
                <a:lnTo>
                  <a:pt x="12191999" y="1614974"/>
                </a:lnTo>
                <a:lnTo>
                  <a:pt x="12191999" y="0"/>
                </a:lnTo>
                <a:lnTo>
                  <a:pt x="0" y="0"/>
                </a:lnTo>
                <a:close/>
              </a:path>
            </a:pathLst>
          </a:custGeom>
        </p:spPr>
      </p:pic>
      <p:sp>
        <p:nvSpPr>
          <p:cNvPr id="2" name="Title 1">
            <a:extLst>
              <a:ext uri="{FF2B5EF4-FFF2-40B4-BE49-F238E27FC236}">
                <a16:creationId xmlns:a16="http://schemas.microsoft.com/office/drawing/2014/main" id="{B925336C-7BF1-45B8-B93F-832159759B65}"/>
              </a:ext>
            </a:extLst>
          </p:cNvPr>
          <p:cNvSpPr>
            <a:spLocks noGrp="1"/>
          </p:cNvSpPr>
          <p:nvPr>
            <p:ph type="title"/>
          </p:nvPr>
        </p:nvSpPr>
        <p:spPr>
          <a:xfrm>
            <a:off x="805661" y="1401859"/>
            <a:ext cx="3510845" cy="4054282"/>
          </a:xfrm>
        </p:spPr>
        <p:txBody>
          <a:bodyPr>
            <a:normAutofit/>
          </a:bodyPr>
          <a:lstStyle/>
          <a:p>
            <a:r>
              <a:rPr lang="en-US" sz="4000">
                <a:solidFill>
                  <a:srgbClr val="FFFFFF"/>
                </a:solidFill>
              </a:rPr>
              <a:t>algorithm</a:t>
            </a:r>
          </a:p>
        </p:txBody>
      </p:sp>
      <p:sp>
        <p:nvSpPr>
          <p:cNvPr id="3" name="Content Placeholder 2">
            <a:extLst>
              <a:ext uri="{FF2B5EF4-FFF2-40B4-BE49-F238E27FC236}">
                <a16:creationId xmlns:a16="http://schemas.microsoft.com/office/drawing/2014/main" id="{6861D817-7D70-4831-BE06-2126252C37BF}"/>
              </a:ext>
            </a:extLst>
          </p:cNvPr>
          <p:cNvSpPr>
            <a:spLocks noGrp="1"/>
          </p:cNvSpPr>
          <p:nvPr>
            <p:ph idx="1"/>
          </p:nvPr>
        </p:nvSpPr>
        <p:spPr>
          <a:xfrm>
            <a:off x="5257800" y="1553134"/>
            <a:ext cx="6128539" cy="3751732"/>
          </a:xfrm>
        </p:spPr>
        <p:txBody>
          <a:bodyPr vert="horz" lIns="0" tIns="0" rIns="0" bIns="0" rtlCol="0" anchor="ctr">
            <a:normAutofit/>
          </a:bodyPr>
          <a:lstStyle/>
          <a:p>
            <a:r>
              <a:rPr lang="en-IN" sz="1900">
                <a:solidFill>
                  <a:srgbClr val="FFFFFF"/>
                </a:solidFill>
                <a:ea typeface="+mn-lt"/>
                <a:cs typeface="+mn-lt"/>
              </a:rPr>
              <a:t>Step5:If(ch==2)</a:t>
            </a:r>
            <a:endParaRPr lang="en-US" sz="1900">
              <a:solidFill>
                <a:srgbClr val="FFFFFF"/>
              </a:solidFill>
              <a:ea typeface="+mn-lt"/>
              <a:cs typeface="+mn-lt"/>
            </a:endParaRPr>
          </a:p>
          <a:p>
            <a:r>
              <a:rPr lang="en-IN" sz="1900">
                <a:solidFill>
                  <a:srgbClr val="FFFFFF"/>
                </a:solidFill>
                <a:ea typeface="+mn-lt"/>
                <a:cs typeface="+mn-lt"/>
              </a:rPr>
              <a:t>Step5.1:Input admin,pass</a:t>
            </a:r>
            <a:endParaRPr lang="en-US" sz="1900">
              <a:solidFill>
                <a:srgbClr val="FFFFFF"/>
              </a:solidFill>
              <a:ea typeface="+mn-lt"/>
              <a:cs typeface="+mn-lt"/>
            </a:endParaRPr>
          </a:p>
          <a:p>
            <a:r>
              <a:rPr lang="en-IN" sz="1900">
                <a:solidFill>
                  <a:srgbClr val="FFFFFF"/>
                </a:solidFill>
                <a:ea typeface="+mn-lt"/>
                <a:cs typeface="+mn-lt"/>
              </a:rPr>
              <a:t>Step5.2:Print all the menu</a:t>
            </a:r>
            <a:endParaRPr lang="en-US" sz="1900">
              <a:solidFill>
                <a:srgbClr val="FFFFFF"/>
              </a:solidFill>
              <a:ea typeface="+mn-lt"/>
              <a:cs typeface="+mn-lt"/>
            </a:endParaRPr>
          </a:p>
          <a:p>
            <a:r>
              <a:rPr lang="en-IN" sz="1900">
                <a:solidFill>
                  <a:srgbClr val="FFFFFF"/>
                </a:solidFill>
                <a:ea typeface="+mn-lt"/>
                <a:cs typeface="+mn-lt"/>
              </a:rPr>
              <a:t>Step5.3:Input choice //1.Manage Employee Personal Information  2.Manage Employee Finance 3.Manage Employee Attendance 4.Manage Employee Events 5.Manage Employee Leave 6.Manage Employee Training Record 7.Manage Employee Performance</a:t>
            </a:r>
            <a:endParaRPr lang="en-US" sz="1900">
              <a:solidFill>
                <a:srgbClr val="FFFFFF"/>
              </a:solidFill>
              <a:ea typeface="+mn-lt"/>
              <a:cs typeface="+mn-lt"/>
            </a:endParaRPr>
          </a:p>
          <a:p>
            <a:r>
              <a:rPr lang="en-IN" sz="1900">
                <a:solidFill>
                  <a:srgbClr val="FFFFFF"/>
                </a:solidFill>
                <a:ea typeface="+mn-lt"/>
                <a:cs typeface="+mn-lt"/>
              </a:rPr>
              <a:t>Step5.4:If(choice==1)</a:t>
            </a:r>
            <a:endParaRPr lang="en-US" sz="1900">
              <a:solidFill>
                <a:srgbClr val="FFFFFF"/>
              </a:solidFill>
              <a:ea typeface="+mn-lt"/>
              <a:cs typeface="+mn-lt"/>
            </a:endParaRPr>
          </a:p>
          <a:p>
            <a:r>
              <a:rPr lang="en-IN" sz="1900">
                <a:solidFill>
                  <a:srgbClr val="FFFFFF"/>
                </a:solidFill>
                <a:ea typeface="+mn-lt"/>
                <a:cs typeface="+mn-lt"/>
              </a:rPr>
              <a:t>   Step5.4.1:Input userno,pass</a:t>
            </a:r>
            <a:endParaRPr lang="en-US" sz="1900">
              <a:solidFill>
                <a:srgbClr val="FFFFFF"/>
              </a:solidFill>
              <a:ea typeface="+mn-lt"/>
              <a:cs typeface="+mn-lt"/>
            </a:endParaRPr>
          </a:p>
          <a:p>
            <a:r>
              <a:rPr lang="en-IN" sz="1900">
                <a:solidFill>
                  <a:srgbClr val="FFFFFF"/>
                </a:solidFill>
                <a:ea typeface="+mn-lt"/>
                <a:cs typeface="+mn-lt"/>
              </a:rPr>
              <a:t>Step5.5:If(choice==2)</a:t>
            </a:r>
            <a:endParaRPr lang="en-US" sz="1900">
              <a:solidFill>
                <a:srgbClr val="FFFFFF"/>
              </a:solidFill>
              <a:ea typeface="+mn-lt"/>
              <a:cs typeface="+mn-lt"/>
            </a:endParaRPr>
          </a:p>
          <a:p>
            <a:endParaRPr lang="en-US" sz="1900">
              <a:solidFill>
                <a:srgbClr val="FFFFFF"/>
              </a:solidFill>
            </a:endParaRPr>
          </a:p>
        </p:txBody>
      </p:sp>
      <p:sp>
        <p:nvSpPr>
          <p:cNvPr id="14" name="Rectangle 13">
            <a:extLst>
              <a:ext uri="{FF2B5EF4-FFF2-40B4-BE49-F238E27FC236}">
                <a16:creationId xmlns:a16="http://schemas.microsoft.com/office/drawing/2014/main" id="{9E0A01E6-95B9-424D-93AE-19F4928DF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44454"/>
            <a:ext cx="12188952" cy="81354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506328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MANAGEMENT SYSTEM</vt:lpstr>
      <vt:lpstr>MEMBERS IN THE PROJECT ARE</vt:lpstr>
      <vt:lpstr>PROBLEM IDENTIFICATION </vt:lpstr>
      <vt:lpstr>ANALYSIS</vt:lpstr>
      <vt:lpstr>Problem decomposition</vt:lpstr>
      <vt:lpstr>algorithm</vt:lpstr>
      <vt:lpstr>algorithm</vt:lpstr>
      <vt:lpstr>algorithm</vt:lpstr>
      <vt:lpstr>algorithm</vt:lpstr>
      <vt:lpstr>algorithm</vt:lpstr>
      <vt:lpstr>algorithm</vt:lpstr>
      <vt:lpstr>algorithm</vt:lpstr>
      <vt:lpstr>algorithm</vt:lpstr>
      <vt:lpstr>algorithm</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245</cp:revision>
  <dcterms:created xsi:type="dcterms:W3CDTF">2021-01-06T15:30:42Z</dcterms:created>
  <dcterms:modified xsi:type="dcterms:W3CDTF">2021-01-07T08:38:55Z</dcterms:modified>
</cp:coreProperties>
</file>