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4" r:id="rId4"/>
    <p:sldId id="258" r:id="rId5"/>
    <p:sldId id="273" r:id="rId6"/>
    <p:sldId id="259" r:id="rId7"/>
    <p:sldId id="275" r:id="rId8"/>
    <p:sldId id="274" r:id="rId9"/>
    <p:sldId id="260" r:id="rId10"/>
    <p:sldId id="262" r:id="rId11"/>
    <p:sldId id="292" r:id="rId12"/>
    <p:sldId id="291" r:id="rId13"/>
    <p:sldId id="293" r:id="rId14"/>
    <p:sldId id="294" r:id="rId15"/>
    <p:sldId id="295" r:id="rId16"/>
    <p:sldId id="296" r:id="rId17"/>
    <p:sldId id="297" r:id="rId18"/>
    <p:sldId id="299" r:id="rId19"/>
    <p:sldId id="298" r:id="rId20"/>
    <p:sldId id="301" r:id="rId21"/>
    <p:sldId id="302" r:id="rId22"/>
    <p:sldId id="300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829ADE"/>
    <a:srgbClr val="F7FBFA"/>
    <a:srgbClr val="F4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05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4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8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26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9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68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9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2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0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1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8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EC77-4E12-42CF-98BA-711DBA3CCE2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5BEB95-95F6-49CF-BB8A-D9FA43F55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7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685799"/>
            <a:ext cx="10945368" cy="5129785"/>
          </a:xfrm>
          <a:noFill/>
        </p:spPr>
        <p:txBody>
          <a:bodyPr anchor="ctr"/>
          <a:lstStyle/>
          <a:p>
            <a:r>
              <a:rPr lang="en-US" sz="6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DIGICHROME ACADEMY</a:t>
            </a:r>
            <a:endParaRPr lang="en-IN" sz="66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04" y="6153912"/>
            <a:ext cx="160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2023-24</a:t>
            </a:r>
            <a:endParaRPr lang="en-IN" sz="2800" dirty="0"/>
          </a:p>
        </p:txBody>
      </p:sp>
      <p:sp>
        <p:nvSpPr>
          <p:cNvPr id="5" name="Heart 4"/>
          <p:cNvSpPr/>
          <p:nvPr/>
        </p:nvSpPr>
        <p:spPr>
          <a:xfrm>
            <a:off x="10305287" y="306563"/>
            <a:ext cx="1803293" cy="20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Heart 5"/>
          <p:cNvSpPr/>
          <p:nvPr/>
        </p:nvSpPr>
        <p:spPr>
          <a:xfrm>
            <a:off x="10330957" y="650103"/>
            <a:ext cx="1803293" cy="20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art 6"/>
          <p:cNvSpPr/>
          <p:nvPr/>
        </p:nvSpPr>
        <p:spPr>
          <a:xfrm>
            <a:off x="10337371" y="900921"/>
            <a:ext cx="1803293" cy="20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Heart 7"/>
          <p:cNvSpPr/>
          <p:nvPr/>
        </p:nvSpPr>
        <p:spPr>
          <a:xfrm>
            <a:off x="10340579" y="1161372"/>
            <a:ext cx="1803293" cy="20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984248" y="4427621"/>
            <a:ext cx="348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NEXT HIKES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7904" y="739408"/>
            <a:ext cx="9793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DRIVE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</a:p>
          <a:p>
            <a:pPr>
              <a:lnSpc>
                <a:spcPct val="200000"/>
              </a:lnSpc>
            </a:pPr>
            <a:endParaRPr lang="en-IN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" y="19144"/>
            <a:ext cx="12079982" cy="67778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539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0" y="17728"/>
            <a:ext cx="6187976" cy="672084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99" y="45720"/>
            <a:ext cx="5788361" cy="672084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7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4" y="8584"/>
            <a:ext cx="5989839" cy="67482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75" y="36576"/>
            <a:ext cx="6014969" cy="67482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014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" y="7520"/>
            <a:ext cx="5752058" cy="677676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776" y="35511"/>
            <a:ext cx="6339599" cy="67823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984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" y="8584"/>
            <a:ext cx="5520138" cy="67665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90" y="16166"/>
            <a:ext cx="6549942" cy="678697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572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8584"/>
            <a:ext cx="5650992" cy="67665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76" y="35511"/>
            <a:ext cx="6373367" cy="67676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733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5" y="8283"/>
            <a:ext cx="5671779" cy="677600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17" y="44659"/>
            <a:ext cx="6302683" cy="674018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623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7" y="17728"/>
            <a:ext cx="6288391" cy="672904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54864"/>
            <a:ext cx="5715000" cy="67025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29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3" y="20185"/>
            <a:ext cx="5934456" cy="67366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48936"/>
            <a:ext cx="6062471" cy="67450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570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904" y="6153912"/>
            <a:ext cx="160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2023-24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58368" y="1572768"/>
            <a:ext cx="1104595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– 02</a:t>
            </a:r>
          </a:p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ACQUISTION &amp; WRANGLING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4048" y="5532120"/>
            <a:ext cx="2523744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ANKUR KUMAR GIRI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0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" y="17728"/>
            <a:ext cx="6109317" cy="6757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75" y="73152"/>
            <a:ext cx="6199633" cy="671169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717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" y="8585"/>
            <a:ext cx="6000278" cy="67848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61898"/>
            <a:ext cx="6016752" cy="675952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914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" y="8584"/>
            <a:ext cx="5621329" cy="67482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15" y="36577"/>
            <a:ext cx="6426117" cy="67482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653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2" y="2185"/>
            <a:ext cx="5904145" cy="67912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455" y="30177"/>
            <a:ext cx="6108193" cy="67912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865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" y="9332"/>
            <a:ext cx="5589034" cy="677402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05" y="37323"/>
            <a:ext cx="6439823" cy="6764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208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27994"/>
            <a:ext cx="5285379" cy="67926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047" t="73814" r="42394"/>
          <a:stretch/>
        </p:blipFill>
        <p:spPr>
          <a:xfrm>
            <a:off x="7854697" y="585776"/>
            <a:ext cx="2340864" cy="242316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38544" y="3401568"/>
            <a:ext cx="5477256" cy="1107996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JAI HIND</a:t>
            </a:r>
            <a:endParaRPr lang="en-IN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112" y="201168"/>
            <a:ext cx="10597896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sz="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ACQUISITION IS THE PROCESS OF COLLECTING. MEASURING, AND RECORDING 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FROM VARIOUS SOURCES IN THE REAL WORLD. THIS DATA CAN COME FROM 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SENSORS, INSTRUMENTS, INDUSTRIAL EQUIPMENT, OR EVEN MANUAL INPUT. IT’S OFTEN USED IN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 RESEARCH, INDUSTRIAL MONITORING. AND CONTROL SYSTEM TO GATHER 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FOR ANALYSIS, VISUALIZATION, AND DECISION-MAKING.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WRANGLING, ALSO KNOWN AS DATA MUNGING, IS THE PROCESS OF CLEANING,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STRUCTURING. AND TRANSFORMING RAW DATA INTO A FORMAT SUITABLE FOR ANALYSIS. THIS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INVOLVES TASKS LIKE HANDLING MISSING VALUES, CORRECTING ERRORS,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STANDARDIZING FORMAT, AND INTEGRATING DATA FROM MULTIPLE SOURCES. DATA WRANGLING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CRUCIAL STEP IN THE DATA ANALYSIS PIPELINE, ENSURING THAT THE DATA IS ACCURATE,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CONSISTENT, AND READY FOR FURTHER ANALYSIS OR MODELING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3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828" y="372533"/>
            <a:ext cx="8534400" cy="71560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Acquistion &amp; Wrangling</a:t>
            </a:r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u="sng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039" y="2066544"/>
            <a:ext cx="92171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  <a:p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(COUNT.)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 OF DATA ACQUISTION &amp; WRANGLING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568" y="1133856"/>
            <a:ext cx="10341864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 algn="just"/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DATA ACQUISITION PROJECT, THE OBJECTIVES TYPICALLY REVOLVE AROUND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SPECIFIC DATA TO ACHIEVE A PARTICULAR GOAL OR SOLVE A PROBLEM. THESE OBJECTIVES COULD INCLUDE.</a:t>
            </a:r>
          </a:p>
          <a:p>
            <a:pPr algn="just">
              <a:lnSpc>
                <a:spcPct val="150000"/>
              </a:lnSpc>
            </a:pPr>
            <a:endParaRPr lang="en-US" sz="7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AND CAPTURING RELEVANT DATA SOURCES: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SOURCES OF DATA NECESSARY TO ADDRESS THE PROJECT’S GOALS.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 DATA COLLECTION METHODS: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PROTOCOLS AND SYSTEMS FOR COLLECTING DATA FROM THE IDENTIFIED SOURCES EFFICIENTLY AND ACCURATELY.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 DATA QUALITY: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PROCEDURES TO MAINTAIN DATA INTEGRITY, INCLUDING ERROR CHECKING, VALIDATION AND CLEANING.</a:t>
            </a:r>
          </a:p>
          <a:p>
            <a:pPr lvl="1" algn="just">
              <a:lnSpc>
                <a:spcPct val="200000"/>
              </a:lnSpc>
            </a:pPr>
            <a:endParaRPr lang="en-US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0624" y="192024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ACQUISITION</a:t>
            </a:r>
            <a:r>
              <a:rPr lang="en-IN" sz="24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568" y="1133856"/>
            <a:ext cx="9921240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 algn="just"/>
            <a:endParaRPr lang="en-US" b="1" dirty="0" smtClean="0"/>
          </a:p>
          <a:p>
            <a:pPr marL="342900" indent="-342900" algn="just">
              <a:lnSpc>
                <a:spcPct val="150000"/>
              </a:lnSpc>
              <a:buAutoNum type="arabicPeriod" startAt="4"/>
            </a:pPr>
            <a:r>
              <a:rPr lang="en-US" b="1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DATA STORAGE AND MANAGEMENT: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UP SYSTEMS FOR STORING, ORGANIZING, AND MANAGING THE COLLECTED DATA SECURELY.</a:t>
            </a:r>
          </a:p>
          <a:p>
            <a:pPr algn="just">
              <a:lnSpc>
                <a:spcPct val="150000"/>
              </a:lnSpc>
            </a:pPr>
            <a:endParaRPr lang="en-US" sz="1100" b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 startAt="5"/>
            </a:pPr>
            <a:r>
              <a:rPr lang="en-US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AND INTERPRETING DATA: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ACQUIRED DATA TO GAIN INSIGHTS, MAKE PREDICTIONS, OR SOLVE PROBLEMS RELEVANT TO THE PROJECT’S OBJECTIVES.</a:t>
            </a:r>
          </a:p>
          <a:p>
            <a:pPr algn="just">
              <a:lnSpc>
                <a:spcPct val="150000"/>
              </a:lnSpc>
            </a:pPr>
            <a:endParaRPr lang="en-US" sz="1100" b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 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COMMUNICATING FINDINGS: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PRESENT THE RESULTS OF THE DATA ANALYSIS IN A                           CLEAR AND UNDERSTANDABLE MANNER TO STAKEHOLDERS, DECISION-MAKERS, OR OTHER INTERESTED PARTIES. 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0624" y="192024"/>
            <a:ext cx="1143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ACQUISITION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813816"/>
            <a:ext cx="100401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1000" b="1" u="sng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 algn="just">
              <a:lnSpc>
                <a:spcPct val="150000"/>
              </a:lnSpc>
            </a:pPr>
            <a:endParaRPr lang="en-US" sz="12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WRANGLING, SOMETIMES REFERRED TO AS DATA MUNGING, IS THE PROCESS OF CLEANING, STRUCTURING, AND ENRICHING RAW DATA INTO A DESIRED FORMAT FOR BETTER DECISION-MAKING IN ANALYSIS. IT INVOLVES SEVERAL STEPS SUCH AS:</a:t>
            </a:r>
            <a:endParaRPr lang="en-IN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0624" y="192024"/>
            <a:ext cx="1143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 </a:t>
            </a:r>
            <a:endParaRPr lang="en-IN" sz="3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4128" y="3255264"/>
            <a:ext cx="10058400" cy="3392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AutoNum type="arabicPeriod"/>
              <a:tabLst>
                <a:tab pos="457200" algn="l"/>
              </a:tabLst>
            </a:pPr>
            <a:r>
              <a:rPr lang="en-IN" b="1" u="sng" dirty="0" smtClean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COLLECTION:</a:t>
            </a:r>
            <a:r>
              <a:rPr lang="en-IN" b="1" dirty="0" smtClean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GATHERING DATA FROM VARIOUS SOURCES SUCH AS DATABASES, APIS,           FILES, ETC.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AutoNum type="arabicPeriod"/>
              <a:tabLst>
                <a:tab pos="457200" algn="l"/>
              </a:tabLst>
            </a:pPr>
            <a:endParaRPr lang="en-IN" sz="6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AutoNum type="arabicPeriod" startAt="2"/>
              <a:tabLst>
                <a:tab pos="457200" algn="l"/>
              </a:tabLst>
            </a:pPr>
            <a:r>
              <a:rPr lang="en-IN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CLEANING: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IDENTIFYING AND CORRECTING ERRORS OR INCONSISTENCIES IN THE DATA, SUCH AS MISSING VALUES, DUPLICATES, OR OUTLIERS.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AutoNum type="arabicPeriod" startAt="2"/>
              <a:tabLst>
                <a:tab pos="457200" algn="l"/>
              </a:tabLst>
            </a:pPr>
            <a:endParaRPr lang="en-IN" sz="8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IN" b="1" dirty="0" smtClean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</a:t>
            </a:r>
            <a:r>
              <a:rPr lang="en-IN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b="1" u="sng" dirty="0" smtClean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TRANSFORMATION:</a:t>
            </a:r>
            <a:r>
              <a:rPr lang="en-IN" b="1" dirty="0" smtClean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RESTRUCTURING OR CONVERTING DATA INTO A MORE SUITABLE FORMAT FOR ANALYSIS. THIS MIGHT INCLUDE NORMALIZATION, AGGREGATION, OR RESHAPING DATA.</a:t>
            </a:r>
            <a:endParaRPr lang="en-IN" b="1" dirty="0">
              <a:solidFill>
                <a:schemeClr val="accent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3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4168" y="1176219"/>
            <a:ext cx="9427464" cy="495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 </a:t>
            </a:r>
            <a:endParaRPr lang="en-US" sz="2800" b="1" u="sng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endParaRPr lang="en-US" sz="1200" b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AutoNum type="arabicPeriod" startAt="4"/>
              <a:tabLst>
                <a:tab pos="457200" algn="l"/>
              </a:tabLst>
            </a:pPr>
            <a:r>
              <a:rPr lang="en-IN" b="1" u="sng" dirty="0" smtClean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ENRICHMENT:</a:t>
            </a:r>
            <a:r>
              <a:rPr lang="en-IN" b="1" dirty="0" smtClean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ENHANCING THE DATASET WITH ADDITIONAL INFORMATION, SUCH AS MERGING WITH OTHER DATASETS OR ADDING CALCULATED FIELDS.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endParaRPr lang="en-IN" sz="1050" b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AutoNum type="arabicPeriod" startAt="5"/>
              <a:tabLst>
                <a:tab pos="457200" algn="l"/>
              </a:tabLst>
            </a:pPr>
            <a:r>
              <a:rPr lang="en-IN" b="1" u="sng" dirty="0" smtClean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VALIDATION:</a:t>
            </a:r>
            <a:r>
              <a:rPr lang="en-IN" b="1" dirty="0" smtClean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CHECKING THE QUALITY AND INTEGRITY OF THE DATA TO ENSURE IT MEETS THE DESIRED STANDARDS AND IS SUITABLE FOR ANALYSIS.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AutoNum type="arabicPeriod" startAt="5"/>
              <a:tabLst>
                <a:tab pos="457200" algn="l"/>
              </a:tabLst>
            </a:pPr>
            <a:endParaRPr lang="en-IN" sz="1100" b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   </a:t>
            </a:r>
            <a:r>
              <a:rPr lang="en-IN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EXPLORATION: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EXPLORING THE CLEANED AND TRANSFORMED DATA TO GAIN INSIGHTS AND IDENTIFY PATTERNS OR RELATIONSHIPS.</a:t>
            </a:r>
            <a:endParaRPr lang="en-IN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24" y="192024"/>
            <a:ext cx="1143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 </a:t>
            </a:r>
          </a:p>
        </p:txBody>
      </p:sp>
    </p:spTree>
    <p:extLst>
      <p:ext uri="{BB962C8B-B14F-4D97-AF65-F5344CB8AC3E}">
        <p14:creationId xmlns:p14="http://schemas.microsoft.com/office/powerpoint/2010/main" val="18349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784" y="374904"/>
            <a:ext cx="112288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(COUNT.)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ACQUISITION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PROCESS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748</TotalTime>
  <Words>552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Times New Roman</vt:lpstr>
      <vt:lpstr>Wingdings</vt:lpstr>
      <vt:lpstr>Wingdings 3</vt:lpstr>
      <vt:lpstr>Wisp</vt:lpstr>
      <vt:lpstr>DIGICHROME ACADEMY</vt:lpstr>
      <vt:lpstr>PowerPoint Presentation</vt:lpstr>
      <vt:lpstr>PowerPoint Presentation</vt:lpstr>
      <vt:lpstr>       Data Acquistion &amp; Wrangling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Digichrome academy</dc:title>
  <dc:creator>272530</dc:creator>
  <cp:lastModifiedBy>272530</cp:lastModifiedBy>
  <cp:revision>53</cp:revision>
  <dcterms:created xsi:type="dcterms:W3CDTF">2024-02-26T04:13:57Z</dcterms:created>
  <dcterms:modified xsi:type="dcterms:W3CDTF">2024-04-30T07:39:56Z</dcterms:modified>
</cp:coreProperties>
</file>