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4"/>
  </p:sldMasterIdLst>
  <p:notesMasterIdLst>
    <p:notesMasterId r:id="rId27"/>
  </p:notesMasterIdLst>
  <p:sldIdLst>
    <p:sldId id="256" r:id="rId5"/>
    <p:sldId id="319" r:id="rId6"/>
    <p:sldId id="347" r:id="rId7"/>
    <p:sldId id="266" r:id="rId8"/>
    <p:sldId id="257" r:id="rId9"/>
    <p:sldId id="348" r:id="rId10"/>
    <p:sldId id="260" r:id="rId11"/>
    <p:sldId id="349" r:id="rId12"/>
    <p:sldId id="261" r:id="rId13"/>
    <p:sldId id="358" r:id="rId14"/>
    <p:sldId id="360" r:id="rId15"/>
    <p:sldId id="359" r:id="rId16"/>
    <p:sldId id="361" r:id="rId17"/>
    <p:sldId id="352" r:id="rId18"/>
    <p:sldId id="357" r:id="rId19"/>
    <p:sldId id="354" r:id="rId20"/>
    <p:sldId id="356" r:id="rId21"/>
    <p:sldId id="351" r:id="rId22"/>
    <p:sldId id="269" r:id="rId23"/>
    <p:sldId id="362" r:id="rId24"/>
    <p:sldId id="263" r:id="rId25"/>
    <p:sldId id="350"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Vidaloka"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C6AC6-A2B0-40EF-B26B-893F205036A7}" v="44" dt="2023-04-05T05:57:45.924"/>
    <p1510:client id="{65501A56-E8B3-0542-145E-E3CB80A480A7}" v="13" dt="2023-04-05T05:47:42.109"/>
    <p1510:client id="{E64B181B-8FC7-74BF-F0B0-1E13006BFA5E}" v="5" dt="2023-04-04T10:17:39.093"/>
  </p1510:revLst>
</p1510:revInfo>
</file>

<file path=ppt/tableStyles.xml><?xml version="1.0" encoding="utf-8"?>
<a:tblStyleLst xmlns:a="http://schemas.openxmlformats.org/drawingml/2006/main" def="{FC49FA3E-90E8-4E53-AB4B-64724BFC3FA8}">
  <a:tblStyle styleId="{FC49FA3E-90E8-4E53-AB4B-64724BFC3F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7.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446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50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69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999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86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194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84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367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183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083f33e91c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083f33e91c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734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1083f33e91c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1083f33e91c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273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90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51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marL="914400" lvl="1" indent="-317500" rtl="0">
              <a:lnSpc>
                <a:spcPct val="100000"/>
              </a:lnSpc>
              <a:spcBef>
                <a:spcPts val="0"/>
              </a:spcBef>
              <a:spcAft>
                <a:spcPts val="0"/>
              </a:spcAft>
              <a:buSzPts val="1400"/>
              <a:buChar char="○"/>
              <a:defRPr sz="3000">
                <a:latin typeface="Vidaloka"/>
                <a:ea typeface="Vidaloka"/>
                <a:cs typeface="Vidaloka"/>
                <a:sym typeface="Vidaloka"/>
              </a:defRPr>
            </a:lvl2pPr>
            <a:lvl3pPr marL="1371600" lvl="2" indent="-317500" rtl="0">
              <a:lnSpc>
                <a:spcPct val="100000"/>
              </a:lnSpc>
              <a:spcBef>
                <a:spcPts val="0"/>
              </a:spcBef>
              <a:spcAft>
                <a:spcPts val="0"/>
              </a:spcAft>
              <a:buSzPts val="1400"/>
              <a:buChar char="■"/>
              <a:defRPr sz="3000">
                <a:latin typeface="Vidaloka"/>
                <a:ea typeface="Vidaloka"/>
                <a:cs typeface="Vidaloka"/>
                <a:sym typeface="Vidaloka"/>
              </a:defRPr>
            </a:lvl3pPr>
            <a:lvl4pPr marL="1828800" lvl="3" indent="-317500" rtl="0">
              <a:lnSpc>
                <a:spcPct val="100000"/>
              </a:lnSpc>
              <a:spcBef>
                <a:spcPts val="0"/>
              </a:spcBef>
              <a:spcAft>
                <a:spcPts val="0"/>
              </a:spcAft>
              <a:buSzPts val="1400"/>
              <a:buChar char="●"/>
              <a:defRPr sz="3000">
                <a:latin typeface="Vidaloka"/>
                <a:ea typeface="Vidaloka"/>
                <a:cs typeface="Vidaloka"/>
                <a:sym typeface="Vidaloka"/>
              </a:defRPr>
            </a:lvl4pPr>
            <a:lvl5pPr marL="2286000" lvl="4" indent="-317500" rtl="0">
              <a:lnSpc>
                <a:spcPct val="100000"/>
              </a:lnSpc>
              <a:spcBef>
                <a:spcPts val="0"/>
              </a:spcBef>
              <a:spcAft>
                <a:spcPts val="0"/>
              </a:spcAft>
              <a:buSzPts val="1400"/>
              <a:buChar char="○"/>
              <a:defRPr sz="3000">
                <a:latin typeface="Vidaloka"/>
                <a:ea typeface="Vidaloka"/>
                <a:cs typeface="Vidaloka"/>
                <a:sym typeface="Vidaloka"/>
              </a:defRPr>
            </a:lvl5pPr>
            <a:lvl6pPr marL="2743200" lvl="5" indent="-317500" rtl="0">
              <a:lnSpc>
                <a:spcPct val="100000"/>
              </a:lnSpc>
              <a:spcBef>
                <a:spcPts val="0"/>
              </a:spcBef>
              <a:spcAft>
                <a:spcPts val="0"/>
              </a:spcAft>
              <a:buSzPts val="1400"/>
              <a:buChar char="■"/>
              <a:defRPr sz="3000">
                <a:latin typeface="Vidaloka"/>
                <a:ea typeface="Vidaloka"/>
                <a:cs typeface="Vidaloka"/>
                <a:sym typeface="Vidaloka"/>
              </a:defRPr>
            </a:lvl6pPr>
            <a:lvl7pPr marL="3200400" lvl="6" indent="-317500" rtl="0">
              <a:lnSpc>
                <a:spcPct val="100000"/>
              </a:lnSpc>
              <a:spcBef>
                <a:spcPts val="0"/>
              </a:spcBef>
              <a:spcAft>
                <a:spcPts val="0"/>
              </a:spcAft>
              <a:buSzPts val="1400"/>
              <a:buChar char="●"/>
              <a:defRPr sz="3000">
                <a:latin typeface="Vidaloka"/>
                <a:ea typeface="Vidaloka"/>
                <a:cs typeface="Vidaloka"/>
                <a:sym typeface="Vidaloka"/>
              </a:defRPr>
            </a:lvl7pPr>
            <a:lvl8pPr marL="3657600" lvl="7" indent="-317500" rtl="0">
              <a:lnSpc>
                <a:spcPct val="100000"/>
              </a:lnSpc>
              <a:spcBef>
                <a:spcPts val="0"/>
              </a:spcBef>
              <a:spcAft>
                <a:spcPts val="0"/>
              </a:spcAft>
              <a:buSzPts val="1400"/>
              <a:buChar char="○"/>
              <a:defRPr sz="3000">
                <a:latin typeface="Vidaloka"/>
                <a:ea typeface="Vidaloka"/>
                <a:cs typeface="Vidaloka"/>
                <a:sym typeface="Vidaloka"/>
              </a:defRPr>
            </a:lvl8pPr>
            <a:lvl9pPr marL="4114800" lvl="8" indent="-317500" rtl="0">
              <a:lnSpc>
                <a:spcPct val="100000"/>
              </a:lnSpc>
              <a:spcBef>
                <a:spcPts val="0"/>
              </a:spcBef>
              <a:spcAft>
                <a:spcPts val="0"/>
              </a:spcAft>
              <a:buSzPts val="1400"/>
              <a:buChar char="■"/>
              <a:defRPr sz="3000">
                <a:latin typeface="Vidaloka"/>
                <a:ea typeface="Vidaloka"/>
                <a:cs typeface="Vidaloka"/>
                <a:sym typeface="Vidalok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7" r:id="rId16"/>
    <p:sldLayoutId id="2147483668" r:id="rId17"/>
    <p:sldLayoutId id="2147483669" r:id="rId18"/>
    <p:sldLayoutId id="2147483670" r:id="rId19"/>
    <p:sldLayoutId id="2147483671" r:id="rId20"/>
    <p:sldLayoutId id="2147483673" r:id="rId21"/>
    <p:sldLayoutId id="2147483674" r:id="rId22"/>
    <p:sldLayoutId id="2147483675" r:id="rId23"/>
    <p:sldLayoutId id="2147483676" r:id="rId24"/>
    <p:sldLayoutId id="2147483677" r:id="rId25"/>
    <p:sldLayoutId id="2147483678" r:id="rId26"/>
    <p:sldLayoutId id="2147483679" r:id="rId27"/>
    <p:sldLayoutId id="2147483681" r:id="rId28"/>
    <p:sldLayoutId id="2147483682"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4" r:id="rId39"/>
    <p:sldLayoutId id="2147483696" r:id="rId40"/>
    <p:sldLayoutId id="2147483697" r:id="rId41"/>
    <p:sldLayoutId id="2147483698" r:id="rId42"/>
    <p:sldLayoutId id="2147483699" r:id="rId4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lab.research.google.com/drive/1l-Rqc8F71s4bgGnFqdkHTGjKvocLH0Pk?usp=sharing"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title"/>
          </p:nvPr>
        </p:nvSpPr>
        <p:spPr>
          <a:xfrm>
            <a:off x="1122500" y="1073000"/>
            <a:ext cx="6899100" cy="28566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US" sz="6000"/>
              <a:t>Scrap a Job </a:t>
            </a:r>
            <a:br>
              <a:rPr lang="en-US" sz="6000"/>
            </a:br>
            <a:r>
              <a:rPr lang="en-US" sz="6000"/>
              <a:t>Portal to </a:t>
            </a:r>
            <a:br>
              <a:rPr lang="en-US" sz="6000"/>
            </a:br>
            <a:r>
              <a:rPr lang="en-US" sz="6000"/>
              <a:t>  Predict Salary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958711" y="2488913"/>
            <a:ext cx="5233530" cy="924501"/>
          </a:xfrm>
          <a:prstGeom prst="rect">
            <a:avLst/>
          </a:prstGeom>
        </p:spPr>
        <p:txBody>
          <a:bodyPr spcFirstLastPara="1" wrap="square" lIns="91425" tIns="91425" rIns="91425" bIns="91425" anchor="t" anchorCtr="0">
            <a:noAutofit/>
          </a:bodyPr>
          <a:lstStyle/>
          <a:p>
            <a:pPr algn="ctr"/>
            <a:r>
              <a:rPr lang="en-US"/>
              <a:t>Objective</a:t>
            </a:r>
            <a:br>
              <a:rPr lang="en-US"/>
            </a:b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Tree>
    <p:extLst>
      <p:ext uri="{BB962C8B-B14F-4D97-AF65-F5344CB8AC3E}">
        <p14:creationId xmlns:p14="http://schemas.microsoft.com/office/powerpoint/2010/main" val="284326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114450" y="353875"/>
            <a:ext cx="5233530" cy="924501"/>
          </a:xfrm>
          <a:prstGeom prst="rect">
            <a:avLst/>
          </a:prstGeom>
        </p:spPr>
        <p:txBody>
          <a:bodyPr spcFirstLastPara="1" wrap="square" lIns="91425" tIns="91425" rIns="91425" bIns="91425" anchor="t" anchorCtr="0">
            <a:noAutofit/>
          </a:bodyPr>
          <a:lstStyle/>
          <a:p>
            <a:pPr algn="ctr"/>
            <a:r>
              <a:rPr lang="en-US" sz="3000"/>
              <a:t>Objectives</a:t>
            </a:r>
            <a:br>
              <a:rPr lang="en-US" sz="3000"/>
            </a:br>
            <a:endParaRPr lang="en-US" sz="3000"/>
          </a:p>
        </p:txBody>
      </p:sp>
      <p:sp>
        <p:nvSpPr>
          <p:cNvPr id="573" name="Google Shape;573;p69"/>
          <p:cNvSpPr txBox="1">
            <a:spLocks noGrp="1"/>
          </p:cNvSpPr>
          <p:nvPr>
            <p:ph type="title" idx="2"/>
          </p:nvPr>
        </p:nvSpPr>
        <p:spPr>
          <a:xfrm>
            <a:off x="641040" y="886276"/>
            <a:ext cx="8120712" cy="3878931"/>
          </a:xfrm>
          <a:prstGeom prst="rect">
            <a:avLst/>
          </a:prstGeom>
        </p:spPr>
        <p:txBody>
          <a:bodyPr spcFirstLastPara="1" wrap="square" lIns="91425" tIns="91425" rIns="91425" bIns="91425" anchor="t" anchorCtr="0">
            <a:noAutofit/>
          </a:bodyPr>
          <a:lstStyle/>
          <a:p>
            <a:r>
              <a:rPr lang="en" sz="1600" b="1">
                <a:latin typeface="Times New Roman"/>
              </a:rPr>
              <a:t>Collecting data on job postings</a:t>
            </a:r>
            <a:r>
              <a:rPr lang="en" sz="1600">
                <a:latin typeface="Times New Roman"/>
              </a:rPr>
              <a:t>: The primary objective of scraping a job portal is to collect data on job postings, including job titles, job descriptions, location, industry, and other relevant information.</a:t>
            </a:r>
            <a:endParaRPr lang="en-US" sz="1600">
              <a:latin typeface="Times New Roman"/>
            </a:endParaRPr>
          </a:p>
          <a:p>
            <a:r>
              <a:rPr lang="en" sz="1600" b="1">
                <a:latin typeface="Times New Roman"/>
              </a:rPr>
              <a:t>Extracting salary data:</a:t>
            </a:r>
            <a:r>
              <a:rPr lang="en" sz="1600">
                <a:latin typeface="Times New Roman"/>
              </a:rPr>
              <a:t> The second objective is to extract salary data from the job postings. This may involve identifying salary information in the job description or extracting salary data from structured fields in the job listing.</a:t>
            </a:r>
          </a:p>
          <a:p>
            <a:r>
              <a:rPr lang="en" sz="1600" b="1">
                <a:latin typeface="Times New Roman"/>
              </a:rPr>
              <a:t>Cleaning and organizing data:</a:t>
            </a:r>
            <a:r>
              <a:rPr lang="en" sz="1600">
                <a:latin typeface="Times New Roman"/>
              </a:rPr>
              <a:t> Once the data has been collected and extracted, it will need to be cleaned and organized for analysis. This may involve removing duplicates, standardizing job titles, and resolving inconsistencies in the data.</a:t>
            </a:r>
            <a:endParaRPr lang="en"/>
          </a:p>
          <a:p>
            <a:r>
              <a:rPr lang="en" sz="1600" b="1">
                <a:latin typeface="Times New Roman"/>
              </a:rPr>
              <a:t>Training a machine learning model:</a:t>
            </a:r>
            <a:r>
              <a:rPr lang="en" sz="1600">
                <a:latin typeface="Times New Roman"/>
              </a:rPr>
              <a:t> The final objective is to use the cleaned and organized data to train a machine learning model that can predict salaries based on job title, industry, location, and other factors. The model should be validated using a test </a:t>
            </a:r>
          </a:p>
          <a:p>
            <a:r>
              <a:rPr lang="en" sz="1600" b="1">
                <a:latin typeface="Times New Roman"/>
              </a:rPr>
              <a:t>User Interface: </a:t>
            </a:r>
            <a:r>
              <a:rPr lang="en" sz="1600">
                <a:latin typeface="Times New Roman"/>
              </a:rPr>
              <a:t>Making user friendly Ui such that anyone can easily understand and use our application</a:t>
            </a:r>
          </a:p>
        </p:txBody>
      </p:sp>
    </p:spTree>
    <p:extLst>
      <p:ext uri="{BB962C8B-B14F-4D97-AF65-F5344CB8AC3E}">
        <p14:creationId xmlns:p14="http://schemas.microsoft.com/office/powerpoint/2010/main" val="69299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958711" y="2488913"/>
            <a:ext cx="5233530" cy="924501"/>
          </a:xfrm>
          <a:prstGeom prst="rect">
            <a:avLst/>
          </a:prstGeom>
        </p:spPr>
        <p:txBody>
          <a:bodyPr spcFirstLastPara="1" wrap="square" lIns="91425" tIns="91425" rIns="91425" bIns="91425" anchor="t" anchorCtr="0">
            <a:noAutofit/>
          </a:bodyPr>
          <a:lstStyle/>
          <a:p>
            <a:pPr algn="ctr"/>
            <a:r>
              <a:rPr lang="en-US"/>
              <a:t>Innovation</a:t>
            </a:r>
            <a:br>
              <a:rPr lang="en-US"/>
            </a:b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a:t>
            </a:r>
            <a:endParaRPr/>
          </a:p>
        </p:txBody>
      </p:sp>
    </p:spTree>
    <p:extLst>
      <p:ext uri="{BB962C8B-B14F-4D97-AF65-F5344CB8AC3E}">
        <p14:creationId xmlns:p14="http://schemas.microsoft.com/office/powerpoint/2010/main" val="396002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9" name="Google Shape;572;p69">
            <a:extLst>
              <a:ext uri="{FF2B5EF4-FFF2-40B4-BE49-F238E27FC236}">
                <a16:creationId xmlns:a16="http://schemas.microsoft.com/office/drawing/2014/main" id="{891C1027-2E83-9244-CF56-D77E360B9B5C}"/>
              </a:ext>
            </a:extLst>
          </p:cNvPr>
          <p:cNvSpPr txBox="1">
            <a:spLocks noGrp="1"/>
          </p:cNvSpPr>
          <p:nvPr>
            <p:ph type="title"/>
          </p:nvPr>
        </p:nvSpPr>
        <p:spPr>
          <a:xfrm>
            <a:off x="-1079814" y="457784"/>
            <a:ext cx="5233530" cy="924501"/>
          </a:xfrm>
          <a:prstGeom prst="rect">
            <a:avLst/>
          </a:prstGeom>
        </p:spPr>
        <p:txBody>
          <a:bodyPr spcFirstLastPara="1" wrap="square" lIns="91425" tIns="91425" rIns="91425" bIns="91425" anchor="t" anchorCtr="0">
            <a:noAutofit/>
          </a:bodyPr>
          <a:lstStyle/>
          <a:p>
            <a:pPr algn="ctr"/>
            <a:r>
              <a:rPr lang="en-US" sz="3000"/>
              <a:t>Innovation</a:t>
            </a:r>
            <a:br>
              <a:rPr lang="en-US" sz="3000"/>
            </a:br>
            <a:endParaRPr lang="en-US" sz="3000"/>
          </a:p>
        </p:txBody>
      </p:sp>
      <p:sp>
        <p:nvSpPr>
          <p:cNvPr id="10" name="Google Shape;573;p69">
            <a:extLst>
              <a:ext uri="{FF2B5EF4-FFF2-40B4-BE49-F238E27FC236}">
                <a16:creationId xmlns:a16="http://schemas.microsoft.com/office/drawing/2014/main" id="{A80033EB-B069-052D-5FBF-C4DC22223B99}"/>
              </a:ext>
            </a:extLst>
          </p:cNvPr>
          <p:cNvSpPr txBox="1">
            <a:spLocks noGrp="1"/>
          </p:cNvSpPr>
          <p:nvPr>
            <p:ph type="title" idx="2"/>
          </p:nvPr>
        </p:nvSpPr>
        <p:spPr>
          <a:xfrm>
            <a:off x="641040" y="983258"/>
            <a:ext cx="8120712" cy="3878931"/>
          </a:xfrm>
          <a:prstGeom prst="rect">
            <a:avLst/>
          </a:prstGeom>
        </p:spPr>
        <p:txBody>
          <a:bodyPr spcFirstLastPara="1" wrap="square" lIns="91425" tIns="91425" rIns="91425" bIns="91425" anchor="t" anchorCtr="0">
            <a:noAutofit/>
          </a:bodyPr>
          <a:lstStyle/>
          <a:p>
            <a:r>
              <a:rPr lang="en" sz="1600"/>
              <a:t>Today's job seekers must rely on a variety of platforms to get results relevant to their location and skill sets. We developed a platform that scrapes the job data from many platforms and gives users results based on data such as required skills, location etc... In order to prevent the position from being filled or expiring, we have also ensured that the posting is scraped is listed on or before 14 days.</a:t>
            </a:r>
            <a:br>
              <a:rPr lang="en" sz="1600"/>
            </a:br>
            <a:br>
              <a:rPr lang="en" sz="1600"/>
            </a:br>
            <a:r>
              <a:rPr lang="en" sz="1600"/>
              <a:t>We also worked on a crucial topic related to pay negotiations. Many job seekers nowadays, especially recent graduates, are unaware of the salary range for the positions they are applying for. They are thereby missing the real potential payoff. The primary cause, they discovered, was that the job seeker was highly focused on his preparation and didn't have time to look at market trends or conduct salary research before accepting a position. The feature was created by us to assist numerous job seekers in identifying their possible payoff.</a:t>
            </a:r>
            <a:endParaRPr lang="en-US"/>
          </a:p>
          <a:p>
            <a:endParaRPr lang="en" sz="1600">
              <a:latin typeface="Times New Roman"/>
            </a:endParaRPr>
          </a:p>
        </p:txBody>
      </p:sp>
    </p:spTree>
    <p:extLst>
      <p:ext uri="{BB962C8B-B14F-4D97-AF65-F5344CB8AC3E}">
        <p14:creationId xmlns:p14="http://schemas.microsoft.com/office/powerpoint/2010/main" val="301760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958711" y="2488913"/>
            <a:ext cx="5233530" cy="924501"/>
          </a:xfrm>
          <a:prstGeom prst="rect">
            <a:avLst/>
          </a:prstGeom>
        </p:spPr>
        <p:txBody>
          <a:bodyPr spcFirstLastPara="1" wrap="square" lIns="91425" tIns="91425" rIns="91425" bIns="91425" anchor="t" anchorCtr="0">
            <a:noAutofit/>
          </a:bodyPr>
          <a:lstStyle/>
          <a:p>
            <a:pPr algn="ctr"/>
            <a:r>
              <a:rPr lang="en-US"/>
              <a:t>Use Case Diagram</a:t>
            </a:r>
            <a:br>
              <a:rPr lang="en-US"/>
            </a:b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06</a:t>
            </a:r>
            <a:endParaRPr/>
          </a:p>
        </p:txBody>
      </p:sp>
    </p:spTree>
    <p:extLst>
      <p:ext uri="{BB962C8B-B14F-4D97-AF65-F5344CB8AC3E}">
        <p14:creationId xmlns:p14="http://schemas.microsoft.com/office/powerpoint/2010/main" val="400936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2" name="Picture 2">
            <a:extLst>
              <a:ext uri="{FF2B5EF4-FFF2-40B4-BE49-F238E27FC236}">
                <a16:creationId xmlns:a16="http://schemas.microsoft.com/office/drawing/2014/main" id="{3887AE6D-0DBA-BADC-DF95-70A54EF6434F}"/>
              </a:ext>
            </a:extLst>
          </p:cNvPr>
          <p:cNvPicPr>
            <a:picLocks noChangeAspect="1"/>
          </p:cNvPicPr>
          <p:nvPr/>
        </p:nvPicPr>
        <p:blipFill>
          <a:blip r:embed="rId3"/>
          <a:stretch>
            <a:fillRect/>
          </a:stretch>
        </p:blipFill>
        <p:spPr>
          <a:xfrm>
            <a:off x="653143" y="118926"/>
            <a:ext cx="7690756" cy="4905648"/>
          </a:xfrm>
          <a:prstGeom prst="rect">
            <a:avLst/>
          </a:prstGeom>
        </p:spPr>
      </p:pic>
    </p:spTree>
    <p:extLst>
      <p:ext uri="{BB962C8B-B14F-4D97-AF65-F5344CB8AC3E}">
        <p14:creationId xmlns:p14="http://schemas.microsoft.com/office/powerpoint/2010/main" val="89416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958711" y="2488913"/>
            <a:ext cx="5233530" cy="924501"/>
          </a:xfrm>
          <a:prstGeom prst="rect">
            <a:avLst/>
          </a:prstGeom>
        </p:spPr>
        <p:txBody>
          <a:bodyPr spcFirstLastPara="1" wrap="square" lIns="91425" tIns="91425" rIns="91425" bIns="91425" anchor="t" anchorCtr="0">
            <a:noAutofit/>
          </a:bodyPr>
          <a:lstStyle/>
          <a:p>
            <a:pPr algn="ctr"/>
            <a:r>
              <a:rPr lang="en-US"/>
              <a:t>Class Diagram</a:t>
            </a:r>
            <a:br>
              <a:rPr lang="en-US"/>
            </a:b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07</a:t>
            </a:r>
            <a:endParaRPr/>
          </a:p>
        </p:txBody>
      </p:sp>
    </p:spTree>
    <p:extLst>
      <p:ext uri="{BB962C8B-B14F-4D97-AF65-F5344CB8AC3E}">
        <p14:creationId xmlns:p14="http://schemas.microsoft.com/office/powerpoint/2010/main" val="346004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6" name="Picture 6">
            <a:extLst>
              <a:ext uri="{FF2B5EF4-FFF2-40B4-BE49-F238E27FC236}">
                <a16:creationId xmlns:a16="http://schemas.microsoft.com/office/drawing/2014/main" id="{BF057182-AB75-8637-5060-EE1C23A08C6B}"/>
              </a:ext>
            </a:extLst>
          </p:cNvPr>
          <p:cNvPicPr>
            <a:picLocks noChangeAspect="1"/>
          </p:cNvPicPr>
          <p:nvPr/>
        </p:nvPicPr>
        <p:blipFill>
          <a:blip r:embed="rId3"/>
          <a:stretch>
            <a:fillRect/>
          </a:stretch>
        </p:blipFill>
        <p:spPr>
          <a:xfrm>
            <a:off x="416379" y="197501"/>
            <a:ext cx="8131628" cy="4740333"/>
          </a:xfrm>
          <a:prstGeom prst="rect">
            <a:avLst/>
          </a:prstGeom>
        </p:spPr>
      </p:pic>
    </p:spTree>
    <p:extLst>
      <p:ext uri="{BB962C8B-B14F-4D97-AF65-F5344CB8AC3E}">
        <p14:creationId xmlns:p14="http://schemas.microsoft.com/office/powerpoint/2010/main" val="384695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995575" y="2317463"/>
            <a:ext cx="3225116" cy="924501"/>
          </a:xfrm>
          <a:prstGeom prst="rect">
            <a:avLst/>
          </a:prstGeom>
        </p:spPr>
        <p:txBody>
          <a:bodyPr spcFirstLastPara="1" wrap="square" lIns="91425" tIns="91425" rIns="91425" bIns="91425" anchor="t" anchorCtr="0">
            <a:noAutofit/>
          </a:bodyPr>
          <a:lstStyle/>
          <a:p>
            <a:pPr algn="ctr"/>
            <a:r>
              <a:rPr lang="en-US"/>
              <a:t>Code</a:t>
            </a:r>
            <a:br>
              <a:rPr lang="en-US"/>
            </a:b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08</a:t>
            </a:r>
            <a:endParaRPr/>
          </a:p>
        </p:txBody>
      </p:sp>
    </p:spTree>
    <p:extLst>
      <p:ext uri="{BB962C8B-B14F-4D97-AF65-F5344CB8AC3E}">
        <p14:creationId xmlns:p14="http://schemas.microsoft.com/office/powerpoint/2010/main" val="43676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Web Scrapping</a:t>
            </a:r>
            <a:endParaRPr/>
          </a:p>
        </p:txBody>
      </p:sp>
      <p:sp>
        <p:nvSpPr>
          <p:cNvPr id="610" name="Google Shape;610;p72"/>
          <p:cNvSpPr txBox="1"/>
          <p:nvPr/>
        </p:nvSpPr>
        <p:spPr>
          <a:xfrm>
            <a:off x="785714" y="4287623"/>
            <a:ext cx="7046100" cy="32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202124"/>
                </a:solidFill>
                <a:latin typeface="Montserrat"/>
                <a:ea typeface="Montserrat"/>
                <a:cs typeface="Montserrat"/>
                <a:sym typeface="Montserrat"/>
              </a:rPr>
              <a:t>To Access Full Code </a:t>
            </a:r>
            <a:r>
              <a:rPr lang="en" sz="1000" b="1">
                <a:solidFill>
                  <a:srgbClr val="0070C0"/>
                </a:solidFill>
                <a:latin typeface="Montserrat"/>
                <a:ea typeface="Montserrat"/>
                <a:cs typeface="Montserrat"/>
                <a:sym typeface="Montserrat"/>
              </a:rPr>
              <a:t>click </a:t>
            </a:r>
            <a:r>
              <a:rPr lang="en" sz="1000" b="1" u="sng">
                <a:solidFill>
                  <a:srgbClr val="0070C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here</a:t>
            </a:r>
            <a:endParaRPr lang="en-US" sz="1000" b="1">
              <a:solidFill>
                <a:srgbClr val="0070C0"/>
              </a:solidFill>
              <a:latin typeface="Montserrat"/>
              <a:ea typeface="Montserrat"/>
              <a:cs typeface="Montserrat"/>
              <a:hlinkClick r:id="rId3">
                <a:extLst>
                  <a:ext uri="{A12FA001-AC4F-418D-AE19-62706E023703}">
                    <ahyp:hlinkClr xmlns:ahyp="http://schemas.microsoft.com/office/drawing/2018/hyperlinkcolor" val="tx"/>
                  </a:ext>
                </a:extLst>
              </a:hlinkClick>
            </a:endParaRPr>
          </a:p>
        </p:txBody>
      </p:sp>
      <p:pic>
        <p:nvPicPr>
          <p:cNvPr id="2" name="Picture 1" descr="Text&#10;&#10;Description automatically generated">
            <a:extLst>
              <a:ext uri="{FF2B5EF4-FFF2-40B4-BE49-F238E27FC236}">
                <a16:creationId xmlns:a16="http://schemas.microsoft.com/office/drawing/2014/main" id="{631A9D3F-8679-4C3C-4FD1-34591D72F6B2}"/>
              </a:ext>
            </a:extLst>
          </p:cNvPr>
          <p:cNvPicPr>
            <a:picLocks noChangeAspect="1"/>
          </p:cNvPicPr>
          <p:nvPr/>
        </p:nvPicPr>
        <p:blipFill>
          <a:blip r:embed="rId4"/>
          <a:stretch>
            <a:fillRect/>
          </a:stretch>
        </p:blipFill>
        <p:spPr>
          <a:xfrm>
            <a:off x="2524824" y="1159214"/>
            <a:ext cx="4329828" cy="29869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122"/>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J G Sukumar</a:t>
            </a:r>
            <a:endParaRPr/>
          </a:p>
        </p:txBody>
      </p:sp>
      <p:sp>
        <p:nvSpPr>
          <p:cNvPr id="1555" name="Google Shape;1555;p122"/>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sp>
        <p:nvSpPr>
          <p:cNvPr id="1557" name="Google Shape;1557;p122"/>
          <p:cNvSpPr txBox="1">
            <a:spLocks noGrp="1"/>
          </p:cNvSpPr>
          <p:nvPr>
            <p:ph type="subTitle" idx="5"/>
          </p:nvPr>
        </p:nvSpPr>
        <p:spPr>
          <a:xfrm>
            <a:off x="6064875" y="3398750"/>
            <a:ext cx="2126100" cy="7506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err="1"/>
              <a:t>Sambangi</a:t>
            </a:r>
            <a:br>
              <a:rPr lang="en"/>
            </a:br>
            <a:r>
              <a:rPr lang="en"/>
              <a:t>Nikhileswar</a:t>
            </a:r>
            <a:endParaRPr/>
          </a:p>
        </p:txBody>
      </p:sp>
      <p:sp>
        <p:nvSpPr>
          <p:cNvPr id="1559" name="Google Shape;1559;p122"/>
          <p:cNvSpPr txBox="1">
            <a:spLocks noGrp="1"/>
          </p:cNvSpPr>
          <p:nvPr>
            <p:ph type="subTitle" idx="3"/>
          </p:nvPr>
        </p:nvSpPr>
        <p:spPr>
          <a:xfrm>
            <a:off x="953025" y="3398750"/>
            <a:ext cx="2126100" cy="8130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Mohith Sai </a:t>
            </a:r>
            <a:br>
              <a:rPr lang="en"/>
            </a:br>
            <a:r>
              <a:rPr lang="en"/>
              <a:t>Ram Reddy</a:t>
            </a:r>
            <a:endParaRPr/>
          </a:p>
        </p:txBody>
      </p:sp>
      <p:pic>
        <p:nvPicPr>
          <p:cNvPr id="2" name="Picture 2">
            <a:extLst>
              <a:ext uri="{FF2B5EF4-FFF2-40B4-BE49-F238E27FC236}">
                <a16:creationId xmlns:a16="http://schemas.microsoft.com/office/drawing/2014/main" id="{5EB1D34E-98D3-3596-A64F-82D0F61E9BD9}"/>
              </a:ext>
            </a:extLst>
          </p:cNvPr>
          <p:cNvPicPr>
            <a:picLocks noChangeAspect="1"/>
          </p:cNvPicPr>
          <p:nvPr/>
        </p:nvPicPr>
        <p:blipFill>
          <a:blip r:embed="rId3"/>
          <a:stretch>
            <a:fillRect/>
          </a:stretch>
        </p:blipFill>
        <p:spPr>
          <a:xfrm>
            <a:off x="6165731" y="1447544"/>
            <a:ext cx="1796282" cy="1828733"/>
          </a:xfrm>
          <a:prstGeom prst="rect">
            <a:avLst/>
          </a:prstGeom>
        </p:spPr>
      </p:pic>
      <p:pic>
        <p:nvPicPr>
          <p:cNvPr id="3" name="Picture 3">
            <a:extLst>
              <a:ext uri="{FF2B5EF4-FFF2-40B4-BE49-F238E27FC236}">
                <a16:creationId xmlns:a16="http://schemas.microsoft.com/office/drawing/2014/main" id="{3806EA2E-87E7-013A-4BB1-358800848B5A}"/>
              </a:ext>
            </a:extLst>
          </p:cNvPr>
          <p:cNvPicPr>
            <a:picLocks noChangeAspect="1"/>
          </p:cNvPicPr>
          <p:nvPr/>
        </p:nvPicPr>
        <p:blipFill>
          <a:blip r:embed="rId4"/>
          <a:stretch>
            <a:fillRect/>
          </a:stretch>
        </p:blipFill>
        <p:spPr>
          <a:xfrm>
            <a:off x="3784121" y="1444116"/>
            <a:ext cx="1791420" cy="1834731"/>
          </a:xfrm>
          <a:prstGeom prst="rect">
            <a:avLst/>
          </a:prstGeom>
        </p:spPr>
      </p:pic>
      <p:pic>
        <p:nvPicPr>
          <p:cNvPr id="4" name="Picture 4" descr="A person sitting on a couch&#10;&#10;Description automatically generated">
            <a:extLst>
              <a:ext uri="{FF2B5EF4-FFF2-40B4-BE49-F238E27FC236}">
                <a16:creationId xmlns:a16="http://schemas.microsoft.com/office/drawing/2014/main" id="{716EFF67-6DE1-FE64-E8F0-D238E7F03C0E}"/>
              </a:ext>
            </a:extLst>
          </p:cNvPr>
          <p:cNvPicPr>
            <a:picLocks noChangeAspect="1"/>
          </p:cNvPicPr>
          <p:nvPr/>
        </p:nvPicPr>
        <p:blipFill>
          <a:blip r:embed="rId5"/>
          <a:stretch>
            <a:fillRect/>
          </a:stretch>
        </p:blipFill>
        <p:spPr>
          <a:xfrm>
            <a:off x="1248674" y="1439523"/>
            <a:ext cx="1794294" cy="17900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Job Search Portal</a:t>
            </a:r>
            <a:endParaRPr/>
          </a:p>
        </p:txBody>
      </p:sp>
      <p:pic>
        <p:nvPicPr>
          <p:cNvPr id="4" name="Picture 3" descr="Graphical user interface, text, application&#10;&#10;Description automatically generated">
            <a:extLst>
              <a:ext uri="{FF2B5EF4-FFF2-40B4-BE49-F238E27FC236}">
                <a16:creationId xmlns:a16="http://schemas.microsoft.com/office/drawing/2014/main" id="{BC5F903D-F1DA-1F48-82E7-F47C686D705A}"/>
              </a:ext>
            </a:extLst>
          </p:cNvPr>
          <p:cNvPicPr>
            <a:picLocks noChangeAspect="1"/>
          </p:cNvPicPr>
          <p:nvPr/>
        </p:nvPicPr>
        <p:blipFill>
          <a:blip r:embed="rId3"/>
          <a:stretch>
            <a:fillRect/>
          </a:stretch>
        </p:blipFill>
        <p:spPr>
          <a:xfrm>
            <a:off x="2599514" y="1222132"/>
            <a:ext cx="4249771" cy="3429584"/>
          </a:xfrm>
          <a:prstGeom prst="rect">
            <a:avLst/>
          </a:prstGeom>
        </p:spPr>
      </p:pic>
    </p:spTree>
    <p:extLst>
      <p:ext uri="{BB962C8B-B14F-4D97-AF65-F5344CB8AC3E}">
        <p14:creationId xmlns:p14="http://schemas.microsoft.com/office/powerpoint/2010/main" val="1622107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CSV Output:</a:t>
            </a:r>
            <a:endParaRPr/>
          </a:p>
        </p:txBody>
      </p:sp>
      <p:pic>
        <p:nvPicPr>
          <p:cNvPr id="5" name="Picture 4">
            <a:extLst>
              <a:ext uri="{FF2B5EF4-FFF2-40B4-BE49-F238E27FC236}">
                <a16:creationId xmlns:a16="http://schemas.microsoft.com/office/drawing/2014/main" id="{832099E1-E89F-3017-88F0-27D987831D70}"/>
              </a:ext>
            </a:extLst>
          </p:cNvPr>
          <p:cNvPicPr>
            <a:picLocks noChangeAspect="1"/>
          </p:cNvPicPr>
          <p:nvPr/>
        </p:nvPicPr>
        <p:blipFill>
          <a:blip r:embed="rId3"/>
          <a:stretch>
            <a:fillRect/>
          </a:stretch>
        </p:blipFill>
        <p:spPr>
          <a:xfrm>
            <a:off x="2459665" y="1134139"/>
            <a:ext cx="6166884" cy="2750289"/>
          </a:xfrm>
          <a:prstGeom prst="rect">
            <a:avLst/>
          </a:prstGeom>
        </p:spPr>
      </p:pic>
      <p:sp>
        <p:nvSpPr>
          <p:cNvPr id="6" name="TextBox 5">
            <a:extLst>
              <a:ext uri="{FF2B5EF4-FFF2-40B4-BE49-F238E27FC236}">
                <a16:creationId xmlns:a16="http://schemas.microsoft.com/office/drawing/2014/main" id="{54B482FC-242E-B567-E6EB-2061FDB15F9D}"/>
              </a:ext>
            </a:extLst>
          </p:cNvPr>
          <p:cNvSpPr txBox="1"/>
          <p:nvPr/>
        </p:nvSpPr>
        <p:spPr>
          <a:xfrm>
            <a:off x="191387" y="2094696"/>
            <a:ext cx="2268278" cy="954107"/>
          </a:xfrm>
          <a:prstGeom prst="rect">
            <a:avLst/>
          </a:prstGeom>
          <a:noFill/>
        </p:spPr>
        <p:txBody>
          <a:bodyPr wrap="square" rtlCol="0">
            <a:spAutoFit/>
          </a:bodyPr>
          <a:lstStyle/>
          <a:p>
            <a:r>
              <a:rPr lang="en-US"/>
              <a:t>Input:</a:t>
            </a:r>
          </a:p>
          <a:p>
            <a:r>
              <a:rPr lang="en-US"/>
              <a:t>       Skill : Python</a:t>
            </a:r>
          </a:p>
          <a:p>
            <a:r>
              <a:rPr lang="en-US"/>
              <a:t>       Location : Hyderabad</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pic>
        <p:nvPicPr>
          <p:cNvPr id="2" name="Picture 2" descr="A picture containing icon&#10;&#10;Description automatically generated">
            <a:extLst>
              <a:ext uri="{FF2B5EF4-FFF2-40B4-BE49-F238E27FC236}">
                <a16:creationId xmlns:a16="http://schemas.microsoft.com/office/drawing/2014/main" id="{E52C54AA-A7B5-8841-367B-5312776A4432}"/>
              </a:ext>
            </a:extLst>
          </p:cNvPr>
          <p:cNvPicPr>
            <a:picLocks noChangeAspect="1"/>
          </p:cNvPicPr>
          <p:nvPr/>
        </p:nvPicPr>
        <p:blipFill>
          <a:blip r:embed="rId3"/>
          <a:stretch>
            <a:fillRect/>
          </a:stretch>
        </p:blipFill>
        <p:spPr>
          <a:xfrm>
            <a:off x="2842674" y="971821"/>
            <a:ext cx="3329256" cy="33292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9" name="Google Shape;511;p62">
            <a:extLst>
              <a:ext uri="{FF2B5EF4-FFF2-40B4-BE49-F238E27FC236}">
                <a16:creationId xmlns:a16="http://schemas.microsoft.com/office/drawing/2014/main" id="{5FBB4783-3247-774C-2F76-86969AE53D83}"/>
              </a:ext>
            </a:extLst>
          </p:cNvPr>
          <p:cNvSpPr txBox="1">
            <a:spLocks noGrp="1"/>
          </p:cNvSpPr>
          <p:nvPr>
            <p:ph type="title"/>
          </p:nvPr>
        </p:nvSpPr>
        <p:spPr>
          <a:xfrm>
            <a:off x="266344"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Introduction</a:t>
            </a:r>
            <a:endParaRPr/>
          </a:p>
        </p:txBody>
      </p:sp>
      <p:sp>
        <p:nvSpPr>
          <p:cNvPr id="41" name="Google Shape;516;p62">
            <a:extLst>
              <a:ext uri="{FF2B5EF4-FFF2-40B4-BE49-F238E27FC236}">
                <a16:creationId xmlns:a16="http://schemas.microsoft.com/office/drawing/2014/main" id="{2322DB85-622B-A1EA-07A6-90B46D201557}"/>
              </a:ext>
            </a:extLst>
          </p:cNvPr>
          <p:cNvSpPr txBox="1">
            <a:spLocks noGrp="1"/>
          </p:cNvSpPr>
          <p:nvPr>
            <p:ph type="title" idx="2"/>
          </p:nvPr>
        </p:nvSpPr>
        <p:spPr>
          <a:xfrm>
            <a:off x="1028944"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1" name="Google Shape;511;p62">
            <a:extLst>
              <a:ext uri="{FF2B5EF4-FFF2-40B4-BE49-F238E27FC236}">
                <a16:creationId xmlns:a16="http://schemas.microsoft.com/office/drawing/2014/main" id="{D38E67C7-4B7F-D62A-4B4D-817E168237C6}"/>
              </a:ext>
            </a:extLst>
          </p:cNvPr>
          <p:cNvSpPr txBox="1">
            <a:spLocks/>
          </p:cNvSpPr>
          <p:nvPr/>
        </p:nvSpPr>
        <p:spPr>
          <a:xfrm>
            <a:off x="2401256" y="1624740"/>
            <a:ext cx="2336400" cy="894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US"/>
              <a:t>Problem Statement</a:t>
            </a:r>
          </a:p>
        </p:txBody>
      </p:sp>
      <p:sp>
        <p:nvSpPr>
          <p:cNvPr id="53" name="Google Shape;516;p62">
            <a:extLst>
              <a:ext uri="{FF2B5EF4-FFF2-40B4-BE49-F238E27FC236}">
                <a16:creationId xmlns:a16="http://schemas.microsoft.com/office/drawing/2014/main" id="{4C40FDA3-ABB3-A850-1B0D-F72BF51F1049}"/>
              </a:ext>
            </a:extLst>
          </p:cNvPr>
          <p:cNvSpPr txBox="1">
            <a:spLocks/>
          </p:cNvSpPr>
          <p:nvPr/>
        </p:nvSpPr>
        <p:spPr>
          <a:xfrm>
            <a:off x="3155456" y="1082759"/>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a:t>02</a:t>
            </a:r>
          </a:p>
        </p:txBody>
      </p:sp>
      <p:sp>
        <p:nvSpPr>
          <p:cNvPr id="54" name="Google Shape;511;p62">
            <a:extLst>
              <a:ext uri="{FF2B5EF4-FFF2-40B4-BE49-F238E27FC236}">
                <a16:creationId xmlns:a16="http://schemas.microsoft.com/office/drawing/2014/main" id="{D3660501-2052-591B-D630-D7B5E59891CA}"/>
              </a:ext>
            </a:extLst>
          </p:cNvPr>
          <p:cNvSpPr txBox="1">
            <a:spLocks/>
          </p:cNvSpPr>
          <p:nvPr/>
        </p:nvSpPr>
        <p:spPr>
          <a:xfrm>
            <a:off x="4519368" y="1677218"/>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US"/>
              <a:t>Motivation</a:t>
            </a:r>
          </a:p>
        </p:txBody>
      </p:sp>
      <p:sp>
        <p:nvSpPr>
          <p:cNvPr id="56" name="Google Shape;516;p62">
            <a:extLst>
              <a:ext uri="{FF2B5EF4-FFF2-40B4-BE49-F238E27FC236}">
                <a16:creationId xmlns:a16="http://schemas.microsoft.com/office/drawing/2014/main" id="{78F28B95-79C2-BEBD-9587-9D85978115F4}"/>
              </a:ext>
            </a:extLst>
          </p:cNvPr>
          <p:cNvSpPr txBox="1">
            <a:spLocks/>
          </p:cNvSpPr>
          <p:nvPr/>
        </p:nvSpPr>
        <p:spPr>
          <a:xfrm>
            <a:off x="5281968" y="1095325"/>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a:t>03</a:t>
            </a:r>
          </a:p>
        </p:txBody>
      </p:sp>
      <p:sp>
        <p:nvSpPr>
          <p:cNvPr id="57" name="Google Shape;511;p62">
            <a:extLst>
              <a:ext uri="{FF2B5EF4-FFF2-40B4-BE49-F238E27FC236}">
                <a16:creationId xmlns:a16="http://schemas.microsoft.com/office/drawing/2014/main" id="{1EBD646A-191D-A08C-7DB9-2F224CF28DDD}"/>
              </a:ext>
            </a:extLst>
          </p:cNvPr>
          <p:cNvSpPr txBox="1">
            <a:spLocks/>
          </p:cNvSpPr>
          <p:nvPr/>
        </p:nvSpPr>
        <p:spPr>
          <a:xfrm>
            <a:off x="6645880" y="1668025"/>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US"/>
              <a:t>Objective</a:t>
            </a:r>
          </a:p>
        </p:txBody>
      </p:sp>
      <p:sp>
        <p:nvSpPr>
          <p:cNvPr id="59" name="Google Shape;516;p62">
            <a:extLst>
              <a:ext uri="{FF2B5EF4-FFF2-40B4-BE49-F238E27FC236}">
                <a16:creationId xmlns:a16="http://schemas.microsoft.com/office/drawing/2014/main" id="{FAF2CA69-A894-9489-3F66-AB146871A389}"/>
              </a:ext>
            </a:extLst>
          </p:cNvPr>
          <p:cNvSpPr txBox="1">
            <a:spLocks/>
          </p:cNvSpPr>
          <p:nvPr/>
        </p:nvSpPr>
        <p:spPr>
          <a:xfrm>
            <a:off x="7408480" y="1086132"/>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a:t>04</a:t>
            </a:r>
          </a:p>
        </p:txBody>
      </p:sp>
      <p:sp>
        <p:nvSpPr>
          <p:cNvPr id="60" name="Google Shape;511;p62">
            <a:extLst>
              <a:ext uri="{FF2B5EF4-FFF2-40B4-BE49-F238E27FC236}">
                <a16:creationId xmlns:a16="http://schemas.microsoft.com/office/drawing/2014/main" id="{B36C622C-91EE-AAA5-3BFB-A26650216C50}"/>
              </a:ext>
            </a:extLst>
          </p:cNvPr>
          <p:cNvSpPr txBox="1">
            <a:spLocks/>
          </p:cNvSpPr>
          <p:nvPr/>
        </p:nvSpPr>
        <p:spPr>
          <a:xfrm>
            <a:off x="266344" y="3313789"/>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US"/>
              <a:t>Innovation</a:t>
            </a:r>
          </a:p>
        </p:txBody>
      </p:sp>
      <p:sp>
        <p:nvSpPr>
          <p:cNvPr id="62" name="Google Shape;516;p62">
            <a:extLst>
              <a:ext uri="{FF2B5EF4-FFF2-40B4-BE49-F238E27FC236}">
                <a16:creationId xmlns:a16="http://schemas.microsoft.com/office/drawing/2014/main" id="{1ECD7A82-2865-76A9-2003-AED9CDD08A4B}"/>
              </a:ext>
            </a:extLst>
          </p:cNvPr>
          <p:cNvSpPr txBox="1">
            <a:spLocks/>
          </p:cNvSpPr>
          <p:nvPr/>
        </p:nvSpPr>
        <p:spPr>
          <a:xfrm>
            <a:off x="1028944" y="2731896"/>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a:t>05</a:t>
            </a:r>
          </a:p>
        </p:txBody>
      </p:sp>
      <p:sp>
        <p:nvSpPr>
          <p:cNvPr id="63" name="Google Shape;511;p62">
            <a:extLst>
              <a:ext uri="{FF2B5EF4-FFF2-40B4-BE49-F238E27FC236}">
                <a16:creationId xmlns:a16="http://schemas.microsoft.com/office/drawing/2014/main" id="{6C656E25-D692-6B2C-F7A8-638CE6F0EB7F}"/>
              </a:ext>
            </a:extLst>
          </p:cNvPr>
          <p:cNvSpPr txBox="1">
            <a:spLocks/>
          </p:cNvSpPr>
          <p:nvPr/>
        </p:nvSpPr>
        <p:spPr>
          <a:xfrm>
            <a:off x="2401256" y="3303974"/>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US"/>
              <a:t>Use Case</a:t>
            </a:r>
          </a:p>
        </p:txBody>
      </p:sp>
      <p:sp>
        <p:nvSpPr>
          <p:cNvPr id="449" name="Google Shape;516;p62">
            <a:extLst>
              <a:ext uri="{FF2B5EF4-FFF2-40B4-BE49-F238E27FC236}">
                <a16:creationId xmlns:a16="http://schemas.microsoft.com/office/drawing/2014/main" id="{4E70E1A0-4C23-3F3A-0742-5220BFA96425}"/>
              </a:ext>
            </a:extLst>
          </p:cNvPr>
          <p:cNvSpPr txBox="1">
            <a:spLocks/>
          </p:cNvSpPr>
          <p:nvPr/>
        </p:nvSpPr>
        <p:spPr>
          <a:xfrm>
            <a:off x="3163856" y="272208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a:t>06</a:t>
            </a:r>
          </a:p>
        </p:txBody>
      </p:sp>
      <p:sp>
        <p:nvSpPr>
          <p:cNvPr id="450" name="Google Shape;511;p62">
            <a:extLst>
              <a:ext uri="{FF2B5EF4-FFF2-40B4-BE49-F238E27FC236}">
                <a16:creationId xmlns:a16="http://schemas.microsoft.com/office/drawing/2014/main" id="{CE7839BB-9910-9385-FB0B-14CB9EDE9456}"/>
              </a:ext>
            </a:extLst>
          </p:cNvPr>
          <p:cNvSpPr txBox="1">
            <a:spLocks/>
          </p:cNvSpPr>
          <p:nvPr/>
        </p:nvSpPr>
        <p:spPr>
          <a:xfrm>
            <a:off x="4519368" y="3287071"/>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US"/>
              <a:t>Class Diagram</a:t>
            </a:r>
          </a:p>
        </p:txBody>
      </p:sp>
      <p:sp>
        <p:nvSpPr>
          <p:cNvPr id="452" name="Google Shape;516;p62">
            <a:extLst>
              <a:ext uri="{FF2B5EF4-FFF2-40B4-BE49-F238E27FC236}">
                <a16:creationId xmlns:a16="http://schemas.microsoft.com/office/drawing/2014/main" id="{8A6EA5B7-1583-B3B4-4C4B-0DBE37485921}"/>
              </a:ext>
            </a:extLst>
          </p:cNvPr>
          <p:cNvSpPr txBox="1">
            <a:spLocks/>
          </p:cNvSpPr>
          <p:nvPr/>
        </p:nvSpPr>
        <p:spPr>
          <a:xfrm>
            <a:off x="5281968" y="2705178"/>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a:t>07</a:t>
            </a:r>
          </a:p>
        </p:txBody>
      </p:sp>
      <p:sp>
        <p:nvSpPr>
          <p:cNvPr id="453" name="Google Shape;511;p62">
            <a:extLst>
              <a:ext uri="{FF2B5EF4-FFF2-40B4-BE49-F238E27FC236}">
                <a16:creationId xmlns:a16="http://schemas.microsoft.com/office/drawing/2014/main" id="{FA9D6C07-C440-30DA-C595-2CAF2B9128A6}"/>
              </a:ext>
            </a:extLst>
          </p:cNvPr>
          <p:cNvSpPr txBox="1">
            <a:spLocks/>
          </p:cNvSpPr>
          <p:nvPr/>
        </p:nvSpPr>
        <p:spPr>
          <a:xfrm>
            <a:off x="6654280" y="3234151"/>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US"/>
              <a:t>Code</a:t>
            </a:r>
          </a:p>
        </p:txBody>
      </p:sp>
      <p:sp>
        <p:nvSpPr>
          <p:cNvPr id="455" name="Google Shape;516;p62">
            <a:extLst>
              <a:ext uri="{FF2B5EF4-FFF2-40B4-BE49-F238E27FC236}">
                <a16:creationId xmlns:a16="http://schemas.microsoft.com/office/drawing/2014/main" id="{D4E45687-2EC4-1272-0FBC-F58D05EFD0BD}"/>
              </a:ext>
            </a:extLst>
          </p:cNvPr>
          <p:cNvSpPr txBox="1">
            <a:spLocks/>
          </p:cNvSpPr>
          <p:nvPr/>
        </p:nvSpPr>
        <p:spPr>
          <a:xfrm>
            <a:off x="7416880" y="2652258"/>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a:t>08</a:t>
            </a:r>
          </a:p>
        </p:txBody>
      </p:sp>
    </p:spTree>
    <p:extLst>
      <p:ext uri="{BB962C8B-B14F-4D97-AF65-F5344CB8AC3E}">
        <p14:creationId xmlns:p14="http://schemas.microsoft.com/office/powerpoint/2010/main" val="400052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Introduction:</a:t>
            </a:r>
            <a:endParaRPr/>
          </a:p>
        </p:txBody>
      </p:sp>
      <p:sp>
        <p:nvSpPr>
          <p:cNvPr id="4" name="Google Shape;489;p60">
            <a:extLst>
              <a:ext uri="{FF2B5EF4-FFF2-40B4-BE49-F238E27FC236}">
                <a16:creationId xmlns:a16="http://schemas.microsoft.com/office/drawing/2014/main" id="{9D407979-C63D-2089-8779-4BF54C89726F}"/>
              </a:ext>
            </a:extLst>
          </p:cNvPr>
          <p:cNvSpPr txBox="1">
            <a:spLocks noGrp="1"/>
          </p:cNvSpPr>
          <p:nvPr>
            <p:ph type="body" idx="1"/>
          </p:nvPr>
        </p:nvSpPr>
        <p:spPr>
          <a:xfrm>
            <a:off x="851794" y="1113598"/>
            <a:ext cx="7904278" cy="3493038"/>
          </a:xfrm>
          <a:prstGeom prst="rect">
            <a:avLst/>
          </a:prstGeom>
        </p:spPr>
        <p:txBody>
          <a:bodyPr spcFirstLastPara="1" wrap="square" lIns="91425" tIns="91425" rIns="91425" bIns="91425" anchor="t" anchorCtr="0">
            <a:noAutofit/>
          </a:bodyPr>
          <a:lstStyle/>
          <a:p>
            <a:pPr marL="158750" indent="0">
              <a:buSzPts val="1100"/>
              <a:buNone/>
            </a:pPr>
            <a:r>
              <a:rPr lang="en-US" sz="1300">
                <a:solidFill>
                  <a:schemeClr val="dk1"/>
                </a:solidFill>
                <a:latin typeface="Times New Roman"/>
              </a:rPr>
              <a:t>Determining an appropriate salary for a job can be a challenging task for </a:t>
            </a:r>
          </a:p>
          <a:p>
            <a:pPr marL="158750" indent="0">
              <a:buSzPts val="1100"/>
              <a:buNone/>
            </a:pPr>
            <a:r>
              <a:rPr lang="en-US" sz="1300">
                <a:solidFill>
                  <a:schemeClr val="dk1"/>
                </a:solidFill>
                <a:latin typeface="Times New Roman"/>
              </a:rPr>
              <a:t>both job seekers and employers. This project proposes a solution to predict the salary of </a:t>
            </a:r>
          </a:p>
          <a:p>
            <a:pPr marL="158750" lvl="0" indent="0" algn="l" rtl="0">
              <a:spcBef>
                <a:spcPts val="0"/>
              </a:spcBef>
              <a:spcAft>
                <a:spcPts val="0"/>
              </a:spcAft>
              <a:buClr>
                <a:schemeClr val="dk1"/>
              </a:buClr>
              <a:buSzPts val="1100"/>
              <a:buNone/>
            </a:pPr>
            <a:r>
              <a:rPr lang="en-US" sz="1300">
                <a:solidFill>
                  <a:schemeClr val="dk1"/>
                </a:solidFill>
                <a:latin typeface="Times New Roman"/>
              </a:rPr>
              <a:t>a job posting by scraping a job portal:</a:t>
            </a:r>
          </a:p>
          <a:p>
            <a:pPr marL="158750" lvl="0" indent="0" algn="l" rtl="0">
              <a:spcBef>
                <a:spcPts val="0"/>
              </a:spcBef>
              <a:spcAft>
                <a:spcPts val="0"/>
              </a:spcAft>
              <a:buClr>
                <a:schemeClr val="dk1"/>
              </a:buClr>
              <a:buSzPts val="1100"/>
              <a:buNone/>
            </a:pPr>
            <a:endParaRPr lang="en-US" sz="1300">
              <a:solidFill>
                <a:schemeClr val="dk1"/>
              </a:solidFill>
              <a:latin typeface="Times New Roman"/>
            </a:endParaRPr>
          </a:p>
          <a:p>
            <a:pPr marL="330200" lvl="0" indent="-171450" algn="l" rtl="0">
              <a:spcBef>
                <a:spcPts val="0"/>
              </a:spcBef>
              <a:spcAft>
                <a:spcPts val="0"/>
              </a:spcAft>
              <a:buClr>
                <a:schemeClr val="dk1"/>
              </a:buClr>
              <a:buSzPts val="1100"/>
              <a:buFont typeface="Arial" panose="020B0604020202020204" pitchFamily="34" charset="0"/>
              <a:buChar char="•"/>
            </a:pPr>
            <a:r>
              <a:rPr lang="en-US" sz="1300">
                <a:solidFill>
                  <a:schemeClr val="dk1"/>
                </a:solidFill>
                <a:latin typeface="Times New Roman"/>
              </a:rPr>
              <a:t>Job portals and career websites are a valuable source of information about the job market, providing data on job titles, locations, and salaries.</a:t>
            </a:r>
          </a:p>
          <a:p>
            <a:pPr marL="330200" lvl="0" indent="-171450" algn="l" rtl="0">
              <a:spcBef>
                <a:spcPts val="0"/>
              </a:spcBef>
              <a:spcAft>
                <a:spcPts val="0"/>
              </a:spcAft>
              <a:buClr>
                <a:schemeClr val="dk1"/>
              </a:buClr>
              <a:buSzPts val="1100"/>
              <a:buFont typeface="Arial" panose="020B0604020202020204" pitchFamily="34" charset="0"/>
              <a:buChar char="•"/>
            </a:pPr>
            <a:endParaRPr lang="en-US" sz="1300">
              <a:solidFill>
                <a:schemeClr val="dk1"/>
              </a:solidFill>
              <a:latin typeface="Times New Roman"/>
            </a:endParaRPr>
          </a:p>
          <a:p>
            <a:pPr marL="330200" lvl="0" indent="-171450" algn="l" rtl="0">
              <a:spcBef>
                <a:spcPts val="0"/>
              </a:spcBef>
              <a:spcAft>
                <a:spcPts val="0"/>
              </a:spcAft>
              <a:buClr>
                <a:schemeClr val="dk1"/>
              </a:buClr>
              <a:buSzPts val="1100"/>
              <a:buFont typeface="Arial" panose="020B0604020202020204" pitchFamily="34" charset="0"/>
              <a:buChar char="•"/>
            </a:pPr>
            <a:r>
              <a:rPr lang="en-US" sz="1300">
                <a:solidFill>
                  <a:schemeClr val="dk1"/>
                </a:solidFill>
                <a:latin typeface="Times New Roman"/>
              </a:rPr>
              <a:t>However, collecting and analyzing this data can be time-consuming and tedious if done manually for aspirant from multiple websites</a:t>
            </a:r>
          </a:p>
          <a:p>
            <a:pPr marL="330200" lvl="0" indent="-171450" algn="l" rtl="0">
              <a:spcBef>
                <a:spcPts val="0"/>
              </a:spcBef>
              <a:spcAft>
                <a:spcPts val="0"/>
              </a:spcAft>
              <a:buClr>
                <a:schemeClr val="dk1"/>
              </a:buClr>
              <a:buSzPts val="1100"/>
              <a:buFont typeface="Arial" panose="020B0604020202020204" pitchFamily="34" charset="0"/>
              <a:buChar char="•"/>
            </a:pPr>
            <a:endParaRPr lang="en-US" sz="1300">
              <a:solidFill>
                <a:schemeClr val="dk1"/>
              </a:solidFill>
              <a:latin typeface="Times New Roman"/>
            </a:endParaRPr>
          </a:p>
          <a:p>
            <a:pPr marL="330200" indent="-171450">
              <a:buSzPts val="1100"/>
              <a:buFont typeface="Arial" panose="020B0604020202020204" pitchFamily="34" charset="0"/>
              <a:buChar char="•"/>
            </a:pPr>
            <a:r>
              <a:rPr lang="en-US" sz="1300">
                <a:solidFill>
                  <a:schemeClr val="dk1"/>
                </a:solidFill>
                <a:latin typeface="Times New Roman"/>
              </a:rPr>
              <a:t>By using web scraping tool we collect job-related data,  locations, organizations and can gain insights into job market trends, demand and other useful information which can be stored in a database, and trained and tested to a machine learning models to predict salaries</a:t>
            </a:r>
          </a:p>
          <a:p>
            <a:pPr marL="158750" lvl="0" indent="0" algn="l" rtl="0">
              <a:spcBef>
                <a:spcPts val="0"/>
              </a:spcBef>
              <a:spcAft>
                <a:spcPts val="0"/>
              </a:spcAft>
              <a:buClr>
                <a:schemeClr val="dk1"/>
              </a:buClr>
              <a:buSzPts val="1100"/>
              <a:buNone/>
            </a:pPr>
            <a:endParaRPr lang="en-US" sz="1300">
              <a:solidFill>
                <a:schemeClr val="dk1"/>
              </a:solidFill>
              <a:latin typeface="Times New Roman"/>
            </a:endParaRPr>
          </a:p>
          <a:p>
            <a:pPr marL="330200" indent="-171450">
              <a:buSzPts val="1100"/>
              <a:buFont typeface="Arial" panose="020B0604020202020204" pitchFamily="34" charset="0"/>
              <a:buChar char="•"/>
            </a:pPr>
            <a:r>
              <a:rPr lang="en-US" sz="1300">
                <a:solidFill>
                  <a:schemeClr val="dk1"/>
                </a:solidFill>
                <a:latin typeface="Times New Roman"/>
              </a:rPr>
              <a:t>In this Project, we will explore the process of scraping a job portal to predict salary, and  helping employer or job seeker by providing relevant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995575" y="2317463"/>
            <a:ext cx="3152850" cy="1658792"/>
          </a:xfrm>
          <a:prstGeom prst="rect">
            <a:avLst/>
          </a:prstGeom>
        </p:spPr>
        <p:txBody>
          <a:bodyPr spcFirstLastPara="1" wrap="square" lIns="91425" tIns="91425" rIns="91425" bIns="91425" anchor="t" anchorCtr="0">
            <a:noAutofit/>
          </a:bodyPr>
          <a:lstStyle/>
          <a:p>
            <a:pPr algn="ctr"/>
            <a:r>
              <a:rPr lang="en-US"/>
              <a:t>Problem Statement</a:t>
            </a:r>
            <a:br>
              <a:rPr lang="en-US"/>
            </a:b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Tree>
    <p:extLst>
      <p:ext uri="{BB962C8B-B14F-4D97-AF65-F5344CB8AC3E}">
        <p14:creationId xmlns:p14="http://schemas.microsoft.com/office/powerpoint/2010/main" val="241775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7" name="Google Shape;540;p64">
            <a:extLst>
              <a:ext uri="{FF2B5EF4-FFF2-40B4-BE49-F238E27FC236}">
                <a16:creationId xmlns:a16="http://schemas.microsoft.com/office/drawing/2014/main" id="{811D3C44-F067-6BDF-B498-6BF29C77D734}"/>
              </a:ext>
            </a:extLst>
          </p:cNvPr>
          <p:cNvSpPr txBox="1">
            <a:spLocks noGrp="1"/>
          </p:cNvSpPr>
          <p:nvPr>
            <p:ph type="title"/>
          </p:nvPr>
        </p:nvSpPr>
        <p:spPr>
          <a:xfrm>
            <a:off x="440454" y="794055"/>
            <a:ext cx="4323000"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Problem Statement:</a:t>
            </a:r>
          </a:p>
        </p:txBody>
      </p:sp>
      <p:sp>
        <p:nvSpPr>
          <p:cNvPr id="8" name="Google Shape;489;p60">
            <a:extLst>
              <a:ext uri="{FF2B5EF4-FFF2-40B4-BE49-F238E27FC236}">
                <a16:creationId xmlns:a16="http://schemas.microsoft.com/office/drawing/2014/main" id="{ACDB4D5A-67BF-FFED-B4A5-47A906C12545}"/>
              </a:ext>
            </a:extLst>
          </p:cNvPr>
          <p:cNvSpPr txBox="1">
            <a:spLocks/>
          </p:cNvSpPr>
          <p:nvPr/>
        </p:nvSpPr>
        <p:spPr>
          <a:xfrm>
            <a:off x="855652" y="1655069"/>
            <a:ext cx="5161925" cy="3416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r>
              <a:rPr lang="en-US" sz="1300">
                <a:latin typeface="Times New Roman"/>
              </a:rPr>
              <a:t>To develop a model to predict salary for job listings on a job portal by scraping data.</a:t>
            </a:r>
            <a:endParaRPr lang="en-US">
              <a:latin typeface="Times New Roman"/>
            </a:endParaRPr>
          </a:p>
          <a:p>
            <a:pPr marL="0" indent="0"/>
            <a:endParaRPr lang="en-US" sz="1300">
              <a:latin typeface="Times New Roman"/>
            </a:endParaRPr>
          </a:p>
          <a:p>
            <a:pPr marL="0" indent="0"/>
            <a:r>
              <a:rPr lang="en-US" sz="1300">
                <a:latin typeface="Times New Roman"/>
              </a:rPr>
              <a:t>The model will provide accurate salary estimates for job seekers and help employers offer competitive salaries. </a:t>
            </a:r>
          </a:p>
        </p:txBody>
      </p:sp>
      <p:pic>
        <p:nvPicPr>
          <p:cNvPr id="3" name="Picture 3" descr="A picture containing text, vector graphics&#10;&#10;Description automatically generated">
            <a:extLst>
              <a:ext uri="{FF2B5EF4-FFF2-40B4-BE49-F238E27FC236}">
                <a16:creationId xmlns:a16="http://schemas.microsoft.com/office/drawing/2014/main" id="{619CF28E-69FC-5BFC-77BB-CB71F6A8C665}"/>
              </a:ext>
            </a:extLst>
          </p:cNvPr>
          <p:cNvPicPr>
            <a:picLocks noChangeAspect="1"/>
          </p:cNvPicPr>
          <p:nvPr/>
        </p:nvPicPr>
        <p:blipFill>
          <a:blip r:embed="rId3"/>
          <a:stretch>
            <a:fillRect/>
          </a:stretch>
        </p:blipFill>
        <p:spPr>
          <a:xfrm>
            <a:off x="6111815" y="909071"/>
            <a:ext cx="2743200" cy="33253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995575" y="2317463"/>
            <a:ext cx="3225116" cy="924501"/>
          </a:xfrm>
          <a:prstGeom prst="rect">
            <a:avLst/>
          </a:prstGeom>
        </p:spPr>
        <p:txBody>
          <a:bodyPr spcFirstLastPara="1" wrap="square" lIns="91425" tIns="91425" rIns="91425" bIns="91425" anchor="t" anchorCtr="0">
            <a:noAutofit/>
          </a:bodyPr>
          <a:lstStyle/>
          <a:p>
            <a:pPr algn="ctr"/>
            <a:r>
              <a:rPr lang="en-US"/>
              <a:t>Motivation</a:t>
            </a:r>
            <a:br>
              <a:rPr lang="en-US"/>
            </a:b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Tree>
    <p:extLst>
      <p:ext uri="{BB962C8B-B14F-4D97-AF65-F5344CB8AC3E}">
        <p14:creationId xmlns:p14="http://schemas.microsoft.com/office/powerpoint/2010/main" val="21137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2" name="Google Shape;572;p69">
            <a:extLst>
              <a:ext uri="{FF2B5EF4-FFF2-40B4-BE49-F238E27FC236}">
                <a16:creationId xmlns:a16="http://schemas.microsoft.com/office/drawing/2014/main" id="{FE37E52A-391C-6CEA-CD11-7CE9012876AF}"/>
              </a:ext>
            </a:extLst>
          </p:cNvPr>
          <p:cNvSpPr txBox="1">
            <a:spLocks/>
          </p:cNvSpPr>
          <p:nvPr/>
        </p:nvSpPr>
        <p:spPr>
          <a:xfrm>
            <a:off x="51484" y="597913"/>
            <a:ext cx="3225116" cy="924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ctr"/>
            <a:r>
              <a:rPr lang="en-US"/>
              <a:t>Motivation</a:t>
            </a:r>
            <a:br>
              <a:rPr lang="en-US"/>
            </a:br>
            <a:endParaRPr lang="en-US"/>
          </a:p>
        </p:txBody>
      </p:sp>
      <p:sp>
        <p:nvSpPr>
          <p:cNvPr id="3" name="TextBox 2">
            <a:extLst>
              <a:ext uri="{FF2B5EF4-FFF2-40B4-BE49-F238E27FC236}">
                <a16:creationId xmlns:a16="http://schemas.microsoft.com/office/drawing/2014/main" id="{1E07D933-A2D5-6FB7-5AAC-EBC64E1C28AA}"/>
              </a:ext>
            </a:extLst>
          </p:cNvPr>
          <p:cNvSpPr txBox="1"/>
          <p:nvPr/>
        </p:nvSpPr>
        <p:spPr>
          <a:xfrm>
            <a:off x="838919" y="1200150"/>
            <a:ext cx="78543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solidFill>
                  <a:srgbClr val="374151"/>
                </a:solidFill>
                <a:latin typeface="Times New Roman"/>
              </a:rPr>
              <a:t>The motivation for scraping a job portal to predict salary from a job seeker's perspective is to provide job seekers with accurate salary estimates based on relevant job-related data</a:t>
            </a:r>
            <a:endParaRPr lang="en-US">
              <a:latin typeface="Times New Roman"/>
            </a:endParaRPr>
          </a:p>
          <a:p>
            <a:pPr marL="285750" indent="-285750">
              <a:buFont typeface="Arial,Sans-Serif"/>
              <a:buChar char="•"/>
            </a:pPr>
            <a:endParaRPr lang="en-US">
              <a:latin typeface="Times New Roman"/>
            </a:endParaRPr>
          </a:p>
          <a:p>
            <a:pPr marL="285750" indent="-285750">
              <a:buFont typeface="Arial,Sans-Serif"/>
              <a:buChar char="•"/>
            </a:pPr>
            <a:r>
              <a:rPr lang="en-US">
                <a:solidFill>
                  <a:srgbClr val="374151"/>
                </a:solidFill>
                <a:latin typeface="Times New Roman"/>
              </a:rPr>
              <a:t>Accurate salary estimates can help job seekers identify job opportunities that offer competitive salaries that match their skills, experience, and qualifications. This can help job seekers achieve their career objectives and maximize their earning potential</a:t>
            </a:r>
            <a:endParaRPr lang="en-US">
              <a:latin typeface="Times New Roman"/>
            </a:endParaRPr>
          </a:p>
          <a:p>
            <a:pPr marL="285750" indent="-285750">
              <a:buFont typeface="Arial,Sans-Serif"/>
              <a:buChar char="•"/>
            </a:pPr>
            <a:endParaRPr lang="en-US">
              <a:latin typeface="Times New Roman"/>
            </a:endParaRPr>
          </a:p>
          <a:p>
            <a:pPr marL="285750" indent="-285750">
              <a:buFont typeface="Arial,Sans-Serif"/>
              <a:buChar char="•"/>
            </a:pPr>
            <a:r>
              <a:rPr lang="en-US">
                <a:solidFill>
                  <a:srgbClr val="374151"/>
                </a:solidFill>
                <a:latin typeface="Times New Roman"/>
              </a:rPr>
              <a:t>Especially for aspiring job seekers, it is necessary to spend time brushing up on abilities and preparing for interviews. Searching for a job on various platforms requires a significant amount of time and energy. They would need a lot of time to analyze expected salary for a certain position because they were new to their pitch. So, we decided to create a tool to assist.</a:t>
            </a:r>
            <a:endParaRPr lang="en-US">
              <a:latin typeface="Times New Roman"/>
            </a:endParaRPr>
          </a:p>
          <a:p>
            <a:pPr>
              <a:buChar char="•"/>
            </a:pPr>
            <a:endParaRPr lang="en-US">
              <a:solidFill>
                <a:srgbClr val="374151"/>
              </a:solidFill>
              <a:latin typeface="Times New Roman"/>
            </a:endParaRP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5CD8440837E14597F1F893CF095E19" ma:contentTypeVersion="14" ma:contentTypeDescription="Create a new document." ma:contentTypeScope="" ma:versionID="01f690e083b6e4762f8ca8fa4f377bfa">
  <xsd:schema xmlns:xsd="http://www.w3.org/2001/XMLSchema" xmlns:xs="http://www.w3.org/2001/XMLSchema" xmlns:p="http://schemas.microsoft.com/office/2006/metadata/properties" xmlns:ns3="eadf95b4-58c6-417b-b8cd-ac3b80f78c8e" xmlns:ns4="2c03f6f1-c232-4f4f-9f3f-e742ccc241fa" targetNamespace="http://schemas.microsoft.com/office/2006/metadata/properties" ma:root="true" ma:fieldsID="b0b6f046f0354ac6073d1b7067e392ba" ns3:_="" ns4:_="">
    <xsd:import namespace="eadf95b4-58c6-417b-b8cd-ac3b80f78c8e"/>
    <xsd:import namespace="2c03f6f1-c232-4f4f-9f3f-e742ccc24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f95b4-58c6-417b-b8cd-ac3b80f78c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c03f6f1-c232-4f4f-9f3f-e742ccc241f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adf95b4-58c6-417b-b8cd-ac3b80f78c8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705C98-D810-4E56-8965-A20767F244A8}">
  <ds:schemaRefs>
    <ds:schemaRef ds:uri="2c03f6f1-c232-4f4f-9f3f-e742ccc241fa"/>
    <ds:schemaRef ds:uri="eadf95b4-58c6-417b-b8cd-ac3b80f78c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BB72A76-4189-414F-8A7F-C6E3997D095F}">
  <ds:schemaRefs>
    <ds:schemaRef ds:uri="2c03f6f1-c232-4f4f-9f3f-e742ccc241fa"/>
    <ds:schemaRef ds:uri="eadf95b4-58c6-417b-b8cd-ac3b80f78c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1F442C2-98DB-4603-8029-6985769127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Minimalist Business Slides XL by Slidesgo</vt:lpstr>
      <vt:lpstr>Scrap a Job  Portal to    Predict Salary</vt:lpstr>
      <vt:lpstr>Our team</vt:lpstr>
      <vt:lpstr>Table of contents</vt:lpstr>
      <vt:lpstr>Introduction</vt:lpstr>
      <vt:lpstr>Introduction:</vt:lpstr>
      <vt:lpstr>Problem Statement </vt:lpstr>
      <vt:lpstr>Problem Statement:</vt:lpstr>
      <vt:lpstr>Motivation </vt:lpstr>
      <vt:lpstr>PowerPoint Presentation</vt:lpstr>
      <vt:lpstr>Objective </vt:lpstr>
      <vt:lpstr>Objectives </vt:lpstr>
      <vt:lpstr>Innovation </vt:lpstr>
      <vt:lpstr>Innovation </vt:lpstr>
      <vt:lpstr>Use Case Diagram </vt:lpstr>
      <vt:lpstr>PowerPoint Presentation</vt:lpstr>
      <vt:lpstr>Class Diagram </vt:lpstr>
      <vt:lpstr>PowerPoint Presentation</vt:lpstr>
      <vt:lpstr>Code </vt:lpstr>
      <vt:lpstr>Web Scrapping</vt:lpstr>
      <vt:lpstr>Job Search Portal</vt:lpstr>
      <vt:lpstr>CSV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 a Job  Portal to    Predict Salary</dc:title>
  <cp:revision>2</cp:revision>
  <dcterms:modified xsi:type="dcterms:W3CDTF">2023-05-18T18:57:07Z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0x0101004D5CD8440837E14597F1F893CF095E19</vt:lpwstr>
  </property>
</Properties>
</file>