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70" r:id="rId8"/>
    <p:sldId id="274" r:id="rId9"/>
    <p:sldId id="262" r:id="rId10"/>
    <p:sldId id="272" r:id="rId11"/>
    <p:sldId id="273" r:id="rId12"/>
    <p:sldId id="265" r:id="rId13"/>
    <p:sldId id="271" r:id="rId14"/>
    <p:sldId id="267" r:id="rId15"/>
  </p:sldIdLst>
  <p:sldSz cx="9144000" cy="6858000" type="screen4x3"/>
  <p:notesSz cx="6858000" cy="9144000"/>
  <p:embeddedFontLst>
    <p:embeddedFont>
      <p:font typeface="Gill Sans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hArB1NTPkjj1dGLG+TkFrhIS3+p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Bhargav Karnati" initials="SK" lastIdx="3" clrIdx="0">
    <p:extLst>
      <p:ext uri="{19B8F6BF-5375-455C-9EA6-DF929625EA0E}">
        <p15:presenceInfo xmlns:p15="http://schemas.microsoft.com/office/powerpoint/2012/main" userId="391861e7279a1f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88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6F3471-C58A-4B46-A0B0-8018F6B2CF3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5285482-544B-4E0E-89CD-5602FEF33712}">
      <dgm:prSet phldrT="[Text]"/>
      <dgm:spPr/>
      <dgm:t>
        <a:bodyPr/>
        <a:lstStyle/>
        <a:p>
          <a:pPr>
            <a:buSzPts val="1800"/>
            <a:buChar char="•"/>
          </a:pPr>
          <a:r>
            <a:rPr lang="en-IN" b="1" dirty="0"/>
            <a:t>Data Pipeline &amp; Storage</a:t>
          </a:r>
          <a:endParaRPr lang="en-IN" dirty="0"/>
        </a:p>
      </dgm:t>
    </dgm:pt>
    <dgm:pt modelId="{C0562C9D-10D5-4836-8C3E-B66C5A457BB3}" type="parTrans" cxnId="{28FC5467-FD5F-4BDA-9AE4-AD6E8DD5B20C}">
      <dgm:prSet/>
      <dgm:spPr/>
      <dgm:t>
        <a:bodyPr/>
        <a:lstStyle/>
        <a:p>
          <a:endParaRPr lang="en-IN"/>
        </a:p>
      </dgm:t>
    </dgm:pt>
    <dgm:pt modelId="{BB2D238F-57FA-41FE-B434-C177A5F0F6E3}" type="sibTrans" cxnId="{28FC5467-FD5F-4BDA-9AE4-AD6E8DD5B20C}">
      <dgm:prSet/>
      <dgm:spPr/>
      <dgm:t>
        <a:bodyPr/>
        <a:lstStyle/>
        <a:p>
          <a:endParaRPr lang="en-IN"/>
        </a:p>
      </dgm:t>
    </dgm:pt>
    <dgm:pt modelId="{01022CC0-D87F-4A45-98E2-E5D223479F3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Automated scraper → AWS S3 → Cleaning &amp; transformation → Historical records for trend analysis</a:t>
          </a:r>
        </a:p>
      </dgm:t>
    </dgm:pt>
    <dgm:pt modelId="{C83ACEF9-514A-4A66-93CE-A48E66413413}" type="parTrans" cxnId="{7188212E-8DCF-44D1-A055-E3473572A15A}">
      <dgm:prSet/>
      <dgm:spPr/>
      <dgm:t>
        <a:bodyPr/>
        <a:lstStyle/>
        <a:p>
          <a:endParaRPr lang="en-IN"/>
        </a:p>
      </dgm:t>
    </dgm:pt>
    <dgm:pt modelId="{6B188D1A-EE27-4F55-ADB0-0655C89E9033}" type="sibTrans" cxnId="{7188212E-8DCF-44D1-A055-E3473572A15A}">
      <dgm:prSet/>
      <dgm:spPr/>
      <dgm:t>
        <a:bodyPr/>
        <a:lstStyle/>
        <a:p>
          <a:endParaRPr lang="en-IN"/>
        </a:p>
      </dgm:t>
    </dgm:pt>
    <dgm:pt modelId="{B7422F6B-A7FC-4BAE-AA0A-B36445195669}">
      <dgm:prSet/>
      <dgm:spPr/>
      <dgm:t>
        <a:bodyPr/>
        <a:lstStyle/>
        <a:p>
          <a:r>
            <a:rPr lang="en-US" b="1"/>
            <a:t>NLP for Resume–Job Matching</a:t>
          </a:r>
          <a:endParaRPr lang="en-US"/>
        </a:p>
      </dgm:t>
    </dgm:pt>
    <dgm:pt modelId="{D8E8607B-DE16-4BBA-BD27-AFE5FFB469E4}" type="parTrans" cxnId="{84B0F23D-170F-4ABC-8AF2-EB103C5BCA0B}">
      <dgm:prSet/>
      <dgm:spPr/>
      <dgm:t>
        <a:bodyPr/>
        <a:lstStyle/>
        <a:p>
          <a:endParaRPr lang="en-IN"/>
        </a:p>
      </dgm:t>
    </dgm:pt>
    <dgm:pt modelId="{E11C0045-35DE-45E2-AF96-278DEBB83FF7}" type="sibTrans" cxnId="{84B0F23D-170F-4ABC-8AF2-EB103C5BCA0B}">
      <dgm:prSet/>
      <dgm:spPr/>
      <dgm:t>
        <a:bodyPr/>
        <a:lstStyle/>
        <a:p>
          <a:endParaRPr lang="en-IN"/>
        </a:p>
      </dgm:t>
    </dgm:pt>
    <dgm:pt modelId="{9D1C9C8E-FFBB-4B1D-A36F-A7E42952905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Skill extraction (NER) + </a:t>
          </a:r>
          <a:r>
            <a:rPr lang="en-IN" dirty="0" err="1"/>
            <a:t>preprocessing</a:t>
          </a:r>
          <a:endParaRPr lang="en-IN" dirty="0"/>
        </a:p>
      </dgm:t>
    </dgm:pt>
    <dgm:pt modelId="{3B489CF1-BCAA-4918-97D3-34DB68F25801}" type="parTrans" cxnId="{CD9BA599-FDC5-4A3D-8974-8F075B8305A8}">
      <dgm:prSet/>
      <dgm:spPr/>
      <dgm:t>
        <a:bodyPr/>
        <a:lstStyle/>
        <a:p>
          <a:endParaRPr lang="en-IN"/>
        </a:p>
      </dgm:t>
    </dgm:pt>
    <dgm:pt modelId="{02EDCEDF-E028-4161-95B3-6AC6DEAAD475}" type="sibTrans" cxnId="{CD9BA599-FDC5-4A3D-8974-8F075B8305A8}">
      <dgm:prSet/>
      <dgm:spPr/>
      <dgm:t>
        <a:bodyPr/>
        <a:lstStyle/>
        <a:p>
          <a:endParaRPr lang="en-IN"/>
        </a:p>
      </dgm:t>
    </dgm:pt>
    <dgm:pt modelId="{61380106-7E48-443C-8137-852340FA58F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Semantic similarity via BERT embeddings + cosine similarity</a:t>
          </a:r>
        </a:p>
      </dgm:t>
    </dgm:pt>
    <dgm:pt modelId="{A98D0CB0-459C-4452-AD18-6245BA329560}" type="parTrans" cxnId="{76C648D2-F9E7-4F2B-94DF-90ACA29C89D3}">
      <dgm:prSet/>
      <dgm:spPr/>
      <dgm:t>
        <a:bodyPr/>
        <a:lstStyle/>
        <a:p>
          <a:endParaRPr lang="en-IN"/>
        </a:p>
      </dgm:t>
    </dgm:pt>
    <dgm:pt modelId="{806CADC8-AD33-4EE0-B541-95673A2BE1DA}" type="sibTrans" cxnId="{76C648D2-F9E7-4F2B-94DF-90ACA29C89D3}">
      <dgm:prSet/>
      <dgm:spPr/>
      <dgm:t>
        <a:bodyPr/>
        <a:lstStyle/>
        <a:p>
          <a:endParaRPr lang="en-IN"/>
        </a:p>
      </dgm:t>
    </dgm:pt>
    <dgm:pt modelId="{ACB9277E-DB64-41AE-B9B5-B385A830B7B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Baseline: TF-IDF + Logistic Regression for comparison</a:t>
          </a:r>
        </a:p>
      </dgm:t>
    </dgm:pt>
    <dgm:pt modelId="{E85590DE-25FD-44E0-A0FA-EEC02C315CB6}" type="parTrans" cxnId="{DD80C800-A112-4C19-B374-7D66F2D1695E}">
      <dgm:prSet/>
      <dgm:spPr/>
      <dgm:t>
        <a:bodyPr/>
        <a:lstStyle/>
        <a:p>
          <a:endParaRPr lang="en-IN"/>
        </a:p>
      </dgm:t>
    </dgm:pt>
    <dgm:pt modelId="{01C7080D-8FB0-482F-933A-A66DF73F4B30}" type="sibTrans" cxnId="{DD80C800-A112-4C19-B374-7D66F2D1695E}">
      <dgm:prSet/>
      <dgm:spPr/>
      <dgm:t>
        <a:bodyPr/>
        <a:lstStyle/>
        <a:p>
          <a:endParaRPr lang="en-IN"/>
        </a:p>
      </dgm:t>
    </dgm:pt>
    <dgm:pt modelId="{C0BF7AED-3978-427A-8122-761B267F553C}">
      <dgm:prSet/>
      <dgm:spPr/>
      <dgm:t>
        <a:bodyPr/>
        <a:lstStyle/>
        <a:p>
          <a:r>
            <a:rPr lang="en-IN" b="1"/>
            <a:t>ML Classification &amp; Forecasting</a:t>
          </a:r>
          <a:endParaRPr lang="en-IN"/>
        </a:p>
      </dgm:t>
    </dgm:pt>
    <dgm:pt modelId="{CA388E4C-10A0-4DA7-8BE1-1D21592DDB72}" type="parTrans" cxnId="{49ED211E-B9C4-4A11-8925-A53768122C22}">
      <dgm:prSet/>
      <dgm:spPr/>
      <dgm:t>
        <a:bodyPr/>
        <a:lstStyle/>
        <a:p>
          <a:endParaRPr lang="en-IN"/>
        </a:p>
      </dgm:t>
    </dgm:pt>
    <dgm:pt modelId="{F2D2D92E-5BA0-4E0D-83DD-7FCB431B04B5}" type="sibTrans" cxnId="{49ED211E-B9C4-4A11-8925-A53768122C22}">
      <dgm:prSet/>
      <dgm:spPr/>
      <dgm:t>
        <a:bodyPr/>
        <a:lstStyle/>
        <a:p>
          <a:endParaRPr lang="en-IN"/>
        </a:p>
      </dgm:t>
    </dgm:pt>
    <dgm:pt modelId="{69E22053-1FA5-4552-BD12-0B014F2AA42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Binary classification: Predict “good fit” vs. “not fit”</a:t>
          </a:r>
        </a:p>
      </dgm:t>
    </dgm:pt>
    <dgm:pt modelId="{A89E22F6-3751-493C-A0E3-E136DDF32C3F}" type="parTrans" cxnId="{2F203DCA-3307-4F86-B6BE-1FE802AE827C}">
      <dgm:prSet/>
      <dgm:spPr/>
      <dgm:t>
        <a:bodyPr/>
        <a:lstStyle/>
        <a:p>
          <a:endParaRPr lang="en-IN"/>
        </a:p>
      </dgm:t>
    </dgm:pt>
    <dgm:pt modelId="{27340473-5C2E-49C7-82A2-6F72DC7B9B8B}" type="sibTrans" cxnId="{2F203DCA-3307-4F86-B6BE-1FE802AE827C}">
      <dgm:prSet/>
      <dgm:spPr/>
      <dgm:t>
        <a:bodyPr/>
        <a:lstStyle/>
        <a:p>
          <a:endParaRPr lang="en-IN"/>
        </a:p>
      </dgm:t>
    </dgm:pt>
    <dgm:pt modelId="{E9040F5B-BA78-42B1-8213-D7F9FD3EA05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Forecast skill demand with ARIMA &amp; Prophet → evaluate with RMSE / MAPE</a:t>
          </a:r>
        </a:p>
      </dgm:t>
    </dgm:pt>
    <dgm:pt modelId="{0BB3BEB2-61BE-4DB6-AF58-7845CCF8835B}" type="parTrans" cxnId="{D74F9A80-945E-4CC8-A05A-99F857B9EE46}">
      <dgm:prSet/>
      <dgm:spPr/>
      <dgm:t>
        <a:bodyPr/>
        <a:lstStyle/>
        <a:p>
          <a:endParaRPr lang="en-IN"/>
        </a:p>
      </dgm:t>
    </dgm:pt>
    <dgm:pt modelId="{D798BF89-AEE9-47C4-8FFA-E97BA1BC91A0}" type="sibTrans" cxnId="{D74F9A80-945E-4CC8-A05A-99F857B9EE46}">
      <dgm:prSet/>
      <dgm:spPr/>
      <dgm:t>
        <a:bodyPr/>
        <a:lstStyle/>
        <a:p>
          <a:endParaRPr lang="en-IN"/>
        </a:p>
      </dgm:t>
    </dgm:pt>
    <dgm:pt modelId="{17705859-FADD-429D-A694-7DEF6FA6D299}">
      <dgm:prSet/>
      <dgm:spPr/>
      <dgm:t>
        <a:bodyPr/>
        <a:lstStyle/>
        <a:p>
          <a:r>
            <a:rPr lang="en-IN" b="1"/>
            <a:t>Evaluation &amp; Metrics</a:t>
          </a:r>
          <a:endParaRPr lang="en-IN"/>
        </a:p>
      </dgm:t>
    </dgm:pt>
    <dgm:pt modelId="{3A42DE8D-90B7-4268-A3D0-B40F6BC5FDA0}" type="parTrans" cxnId="{F9C863B3-4502-41ED-BD59-DE3ADEB3713D}">
      <dgm:prSet/>
      <dgm:spPr/>
      <dgm:t>
        <a:bodyPr/>
        <a:lstStyle/>
        <a:p>
          <a:endParaRPr lang="en-IN"/>
        </a:p>
      </dgm:t>
    </dgm:pt>
    <dgm:pt modelId="{2CDF67AE-A296-40FA-9E2C-14A7F8626648}" type="sibTrans" cxnId="{F9C863B3-4502-41ED-BD59-DE3ADEB3713D}">
      <dgm:prSet/>
      <dgm:spPr/>
      <dgm:t>
        <a:bodyPr/>
        <a:lstStyle/>
        <a:p>
          <a:endParaRPr lang="en-IN"/>
        </a:p>
      </dgm:t>
    </dgm:pt>
    <dgm:pt modelId="{09C3BBCC-DB06-4372-9BAD-2F3A7C2D7EE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Matching: </a:t>
          </a:r>
          <a:r>
            <a:rPr lang="en-US" dirty="0" err="1"/>
            <a:t>Precision@K</a:t>
          </a:r>
          <a:r>
            <a:rPr lang="en-US" dirty="0"/>
            <a:t>, </a:t>
          </a:r>
          <a:r>
            <a:rPr lang="en-US" dirty="0" err="1"/>
            <a:t>Recall@K</a:t>
          </a:r>
          <a:r>
            <a:rPr lang="en-US" dirty="0"/>
            <a:t>, F1-score</a:t>
          </a:r>
        </a:p>
      </dgm:t>
    </dgm:pt>
    <dgm:pt modelId="{53DD8FA6-2970-481B-8B84-658C5DB97BA7}" type="parTrans" cxnId="{694F1553-B3F9-4452-AF8E-AAC0FC609B11}">
      <dgm:prSet/>
      <dgm:spPr/>
      <dgm:t>
        <a:bodyPr/>
        <a:lstStyle/>
        <a:p>
          <a:endParaRPr lang="en-IN"/>
        </a:p>
      </dgm:t>
    </dgm:pt>
    <dgm:pt modelId="{56FF7741-2916-469B-8EBF-FF9335EDA5A5}" type="sibTrans" cxnId="{694F1553-B3F9-4452-AF8E-AAC0FC609B11}">
      <dgm:prSet/>
      <dgm:spPr/>
      <dgm:t>
        <a:bodyPr/>
        <a:lstStyle/>
        <a:p>
          <a:endParaRPr lang="en-IN"/>
        </a:p>
      </dgm:t>
    </dgm:pt>
    <dgm:pt modelId="{BEDC3570-C475-43BB-9558-F04DE0CDC5D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Forecasting: RMSE, MAE, MAPE</a:t>
          </a:r>
        </a:p>
      </dgm:t>
    </dgm:pt>
    <dgm:pt modelId="{C0FDC27D-1539-4BF1-98DB-B00C7B2B5201}" type="parTrans" cxnId="{AC274427-7950-4CCC-9D63-0EAD2D4D8AD0}">
      <dgm:prSet/>
      <dgm:spPr/>
      <dgm:t>
        <a:bodyPr/>
        <a:lstStyle/>
        <a:p>
          <a:endParaRPr lang="en-IN"/>
        </a:p>
      </dgm:t>
    </dgm:pt>
    <dgm:pt modelId="{329017EF-9081-4738-B5E7-0D5C52323457}" type="sibTrans" cxnId="{AC274427-7950-4CCC-9D63-0EAD2D4D8AD0}">
      <dgm:prSet/>
      <dgm:spPr/>
      <dgm:t>
        <a:bodyPr/>
        <a:lstStyle/>
        <a:p>
          <a:endParaRPr lang="en-IN"/>
        </a:p>
      </dgm:t>
    </dgm:pt>
    <dgm:pt modelId="{D32F01AA-FE6A-4176-929F-821D3DE7353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Dashboard: interpretability &amp; user feedback</a:t>
          </a:r>
        </a:p>
      </dgm:t>
    </dgm:pt>
    <dgm:pt modelId="{C42938FA-7AF2-45B6-B794-7CD6E4576C94}" type="parTrans" cxnId="{37496B30-55C1-4A63-AF38-A525424AA3A2}">
      <dgm:prSet/>
      <dgm:spPr/>
      <dgm:t>
        <a:bodyPr/>
        <a:lstStyle/>
        <a:p>
          <a:endParaRPr lang="en-IN"/>
        </a:p>
      </dgm:t>
    </dgm:pt>
    <dgm:pt modelId="{20F7D7AB-5772-4956-9A06-0865313E040D}" type="sibTrans" cxnId="{37496B30-55C1-4A63-AF38-A525424AA3A2}">
      <dgm:prSet/>
      <dgm:spPr/>
      <dgm:t>
        <a:bodyPr/>
        <a:lstStyle/>
        <a:p>
          <a:endParaRPr lang="en-IN"/>
        </a:p>
      </dgm:t>
    </dgm:pt>
    <dgm:pt modelId="{377703A5-0367-4BCC-A385-282F276485F4}">
      <dgm:prSet/>
      <dgm:spPr/>
      <dgm:t>
        <a:bodyPr/>
        <a:lstStyle/>
        <a:p>
          <a:r>
            <a:rPr lang="en-IN" b="1"/>
            <a:t>Interactive Dashboard</a:t>
          </a:r>
          <a:endParaRPr lang="en-IN"/>
        </a:p>
      </dgm:t>
    </dgm:pt>
    <dgm:pt modelId="{98E9877B-0175-4098-B46D-83EC89323B92}" type="parTrans" cxnId="{B7C50D95-278D-43FD-BE99-A786A97F9502}">
      <dgm:prSet/>
      <dgm:spPr/>
      <dgm:t>
        <a:bodyPr/>
        <a:lstStyle/>
        <a:p>
          <a:endParaRPr lang="en-IN"/>
        </a:p>
      </dgm:t>
    </dgm:pt>
    <dgm:pt modelId="{F656DF14-7F8F-4B63-BADA-986DDC86DE03}" type="sibTrans" cxnId="{B7C50D95-278D-43FD-BE99-A786A97F9502}">
      <dgm:prSet/>
      <dgm:spPr/>
      <dgm:t>
        <a:bodyPr/>
        <a:lstStyle/>
        <a:p>
          <a:endParaRPr lang="en-IN"/>
        </a:p>
      </dgm:t>
    </dgm:pt>
    <dgm:pt modelId="{02ED0AC0-ECC7-43A2-99CA-2547B9AFBA4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Tableau/Power BI implementation</a:t>
          </a:r>
        </a:p>
      </dgm:t>
    </dgm:pt>
    <dgm:pt modelId="{F059ED3B-4829-4DC9-AAE7-A36DB8047BB8}" type="parTrans" cxnId="{D92CAAA2-46B9-4707-AD6A-2EC386F71804}">
      <dgm:prSet/>
      <dgm:spPr/>
      <dgm:t>
        <a:bodyPr/>
        <a:lstStyle/>
        <a:p>
          <a:endParaRPr lang="en-IN"/>
        </a:p>
      </dgm:t>
    </dgm:pt>
    <dgm:pt modelId="{F2BCC44E-F1EB-431F-9A81-7BE23DB87D01}" type="sibTrans" cxnId="{D92CAAA2-46B9-4707-AD6A-2EC386F71804}">
      <dgm:prSet/>
      <dgm:spPr/>
      <dgm:t>
        <a:bodyPr/>
        <a:lstStyle/>
        <a:p>
          <a:endParaRPr lang="en-IN"/>
        </a:p>
      </dgm:t>
    </dgm:pt>
    <dgm:pt modelId="{F4882F6C-E156-4719-8D2F-5CE632DCC83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Real-time updates &amp; personalized insights</a:t>
          </a:r>
        </a:p>
      </dgm:t>
    </dgm:pt>
    <dgm:pt modelId="{E2FCF9E3-13A8-43C2-99E9-F4F53050A385}" type="parTrans" cxnId="{1B419866-1B3F-416C-9627-71D772E9DDA6}">
      <dgm:prSet/>
      <dgm:spPr/>
      <dgm:t>
        <a:bodyPr/>
        <a:lstStyle/>
        <a:p>
          <a:endParaRPr lang="en-IN"/>
        </a:p>
      </dgm:t>
    </dgm:pt>
    <dgm:pt modelId="{89EFECE7-2EBB-4547-AFAA-E7238B8746D4}" type="sibTrans" cxnId="{1B419866-1B3F-416C-9627-71D772E9DDA6}">
      <dgm:prSet/>
      <dgm:spPr/>
      <dgm:t>
        <a:bodyPr/>
        <a:lstStyle/>
        <a:p>
          <a:endParaRPr lang="en-IN"/>
        </a:p>
      </dgm:t>
    </dgm:pt>
    <dgm:pt modelId="{0D59BBC3-E88B-40D9-A7C1-80FA261AF0D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Visuals: salary trends, skill demand, geographic distribution</a:t>
          </a:r>
        </a:p>
      </dgm:t>
    </dgm:pt>
    <dgm:pt modelId="{AF1E3F34-1654-4921-8A1E-2AB1E7DFBB43}" type="parTrans" cxnId="{410A5CC6-1164-45DE-9311-A61122E3DCC8}">
      <dgm:prSet/>
      <dgm:spPr/>
      <dgm:t>
        <a:bodyPr/>
        <a:lstStyle/>
        <a:p>
          <a:endParaRPr lang="en-IN"/>
        </a:p>
      </dgm:t>
    </dgm:pt>
    <dgm:pt modelId="{083109CF-3909-4909-A4E8-E957F21502C7}" type="sibTrans" cxnId="{410A5CC6-1164-45DE-9311-A61122E3DCC8}">
      <dgm:prSet/>
      <dgm:spPr/>
      <dgm:t>
        <a:bodyPr/>
        <a:lstStyle/>
        <a:p>
          <a:endParaRPr lang="en-IN"/>
        </a:p>
      </dgm:t>
    </dgm:pt>
    <dgm:pt modelId="{217DF1A3-B07E-4428-BB7D-7263228C2FF1}" type="pres">
      <dgm:prSet presAssocID="{B16F3471-C58A-4B46-A0B0-8018F6B2CF39}" presName="linearFlow" presStyleCnt="0">
        <dgm:presLayoutVars>
          <dgm:dir/>
          <dgm:animLvl val="lvl"/>
          <dgm:resizeHandles val="exact"/>
        </dgm:presLayoutVars>
      </dgm:prSet>
      <dgm:spPr/>
    </dgm:pt>
    <dgm:pt modelId="{611EC739-D156-4A28-8F48-FE8F3CBDBFA2}" type="pres">
      <dgm:prSet presAssocID="{C5285482-544B-4E0E-89CD-5602FEF33712}" presName="composite" presStyleCnt="0"/>
      <dgm:spPr/>
    </dgm:pt>
    <dgm:pt modelId="{A29272C4-254C-43E0-BEFE-DECCD3F7F9C1}" type="pres">
      <dgm:prSet presAssocID="{C5285482-544B-4E0E-89CD-5602FEF33712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A1CF5EDC-0752-4E09-90BE-7846FE48E298}" type="pres">
      <dgm:prSet presAssocID="{C5285482-544B-4E0E-89CD-5602FEF33712}" presName="descendantText" presStyleLbl="alignAcc1" presStyleIdx="0" presStyleCnt="5" custLinFactNeighborX="0" custLinFactNeighborY="1276">
        <dgm:presLayoutVars>
          <dgm:bulletEnabled val="1"/>
        </dgm:presLayoutVars>
      </dgm:prSet>
      <dgm:spPr/>
    </dgm:pt>
    <dgm:pt modelId="{07CE5525-D401-4D67-85D1-D0A4883CC4D8}" type="pres">
      <dgm:prSet presAssocID="{BB2D238F-57FA-41FE-B434-C177A5F0F6E3}" presName="sp" presStyleCnt="0"/>
      <dgm:spPr/>
    </dgm:pt>
    <dgm:pt modelId="{42716C6D-585A-439B-A218-35068AA4919E}" type="pres">
      <dgm:prSet presAssocID="{B7422F6B-A7FC-4BAE-AA0A-B36445195669}" presName="composite" presStyleCnt="0"/>
      <dgm:spPr/>
    </dgm:pt>
    <dgm:pt modelId="{D819B6C7-9B41-44E0-934B-09AC6CF74762}" type="pres">
      <dgm:prSet presAssocID="{B7422F6B-A7FC-4BAE-AA0A-B36445195669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F38A1F58-C647-4C45-A1B7-AC804D5F5E9E}" type="pres">
      <dgm:prSet presAssocID="{B7422F6B-A7FC-4BAE-AA0A-B36445195669}" presName="descendantText" presStyleLbl="alignAcc1" presStyleIdx="1" presStyleCnt="5">
        <dgm:presLayoutVars>
          <dgm:bulletEnabled val="1"/>
        </dgm:presLayoutVars>
      </dgm:prSet>
      <dgm:spPr/>
    </dgm:pt>
    <dgm:pt modelId="{5B7B42A2-A1E5-485E-AEBD-3292C389CECC}" type="pres">
      <dgm:prSet presAssocID="{E11C0045-35DE-45E2-AF96-278DEBB83FF7}" presName="sp" presStyleCnt="0"/>
      <dgm:spPr/>
    </dgm:pt>
    <dgm:pt modelId="{DC3CE170-0370-4C1F-AF38-F2F04883BE7B}" type="pres">
      <dgm:prSet presAssocID="{C0BF7AED-3978-427A-8122-761B267F553C}" presName="composite" presStyleCnt="0"/>
      <dgm:spPr/>
    </dgm:pt>
    <dgm:pt modelId="{B6721E47-3261-49B3-A318-A0DA4C621A30}" type="pres">
      <dgm:prSet presAssocID="{C0BF7AED-3978-427A-8122-761B267F553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ED3AD178-593B-4C33-9872-4CA3345008B6}" type="pres">
      <dgm:prSet presAssocID="{C0BF7AED-3978-427A-8122-761B267F553C}" presName="descendantText" presStyleLbl="alignAcc1" presStyleIdx="2" presStyleCnt="5">
        <dgm:presLayoutVars>
          <dgm:bulletEnabled val="1"/>
        </dgm:presLayoutVars>
      </dgm:prSet>
      <dgm:spPr/>
    </dgm:pt>
    <dgm:pt modelId="{5406B0C8-61E6-48F2-8EEE-F59E040BDFA3}" type="pres">
      <dgm:prSet presAssocID="{F2D2D92E-5BA0-4E0D-83DD-7FCB431B04B5}" presName="sp" presStyleCnt="0"/>
      <dgm:spPr/>
    </dgm:pt>
    <dgm:pt modelId="{E4866DA5-13FB-42F5-B166-F3492D67FB34}" type="pres">
      <dgm:prSet presAssocID="{17705859-FADD-429D-A694-7DEF6FA6D299}" presName="composite" presStyleCnt="0"/>
      <dgm:spPr/>
    </dgm:pt>
    <dgm:pt modelId="{87DA0239-1735-4C8F-8158-DA58FD5BB6B7}" type="pres">
      <dgm:prSet presAssocID="{17705859-FADD-429D-A694-7DEF6FA6D299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DE57E892-A668-4E88-B7E5-C76665C4DC07}" type="pres">
      <dgm:prSet presAssocID="{17705859-FADD-429D-A694-7DEF6FA6D299}" presName="descendantText" presStyleLbl="alignAcc1" presStyleIdx="3" presStyleCnt="5">
        <dgm:presLayoutVars>
          <dgm:bulletEnabled val="1"/>
        </dgm:presLayoutVars>
      </dgm:prSet>
      <dgm:spPr/>
    </dgm:pt>
    <dgm:pt modelId="{763AE0DB-E9CB-4F3B-894D-F21FBF5B77DE}" type="pres">
      <dgm:prSet presAssocID="{2CDF67AE-A296-40FA-9E2C-14A7F8626648}" presName="sp" presStyleCnt="0"/>
      <dgm:spPr/>
    </dgm:pt>
    <dgm:pt modelId="{7F07CB83-F600-45BF-AE6B-093AA4447E72}" type="pres">
      <dgm:prSet presAssocID="{377703A5-0367-4BCC-A385-282F276485F4}" presName="composite" presStyleCnt="0"/>
      <dgm:spPr/>
    </dgm:pt>
    <dgm:pt modelId="{EAE36B5B-9178-4F73-A629-47BFEE15EEAE}" type="pres">
      <dgm:prSet presAssocID="{377703A5-0367-4BCC-A385-282F276485F4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4491C723-3FFA-4465-A403-CA8EF4FAC82D}" type="pres">
      <dgm:prSet presAssocID="{377703A5-0367-4BCC-A385-282F276485F4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DD80C800-A112-4C19-B374-7D66F2D1695E}" srcId="{B7422F6B-A7FC-4BAE-AA0A-B36445195669}" destId="{ACB9277E-DB64-41AE-B9B5-B385A830B7BF}" srcOrd="2" destOrd="0" parTransId="{E85590DE-25FD-44E0-A0FA-EEC02C315CB6}" sibTransId="{01C7080D-8FB0-482F-933A-A66DF73F4B30}"/>
    <dgm:cxn modelId="{7A8F8F0D-EAB8-4F75-8361-692897762378}" type="presOf" srcId="{17705859-FADD-429D-A694-7DEF6FA6D299}" destId="{87DA0239-1735-4C8F-8158-DA58FD5BB6B7}" srcOrd="0" destOrd="0" presId="urn:microsoft.com/office/officeart/2005/8/layout/chevron2"/>
    <dgm:cxn modelId="{E76CE414-3538-4A7D-96B6-85B15A16502B}" type="presOf" srcId="{F4882F6C-E156-4719-8D2F-5CE632DCC833}" destId="{4491C723-3FFA-4465-A403-CA8EF4FAC82D}" srcOrd="0" destOrd="1" presId="urn:microsoft.com/office/officeart/2005/8/layout/chevron2"/>
    <dgm:cxn modelId="{49ED211E-B9C4-4A11-8925-A53768122C22}" srcId="{B16F3471-C58A-4B46-A0B0-8018F6B2CF39}" destId="{C0BF7AED-3978-427A-8122-761B267F553C}" srcOrd="2" destOrd="0" parTransId="{CA388E4C-10A0-4DA7-8BE1-1D21592DDB72}" sibTransId="{F2D2D92E-5BA0-4E0D-83DD-7FCB431B04B5}"/>
    <dgm:cxn modelId="{AC274427-7950-4CCC-9D63-0EAD2D4D8AD0}" srcId="{17705859-FADD-429D-A694-7DEF6FA6D299}" destId="{BEDC3570-C475-43BB-9558-F04DE0CDC5DB}" srcOrd="1" destOrd="0" parTransId="{C0FDC27D-1539-4BF1-98DB-B00C7B2B5201}" sibTransId="{329017EF-9081-4738-B5E7-0D5C52323457}"/>
    <dgm:cxn modelId="{7188212E-8DCF-44D1-A055-E3473572A15A}" srcId="{C5285482-544B-4E0E-89CD-5602FEF33712}" destId="{01022CC0-D87F-4A45-98E2-E5D223479F3A}" srcOrd="0" destOrd="0" parTransId="{C83ACEF9-514A-4A66-93CE-A48E66413413}" sibTransId="{6B188D1A-EE27-4F55-ADB0-0655C89E9033}"/>
    <dgm:cxn modelId="{37496B30-55C1-4A63-AF38-A525424AA3A2}" srcId="{17705859-FADD-429D-A694-7DEF6FA6D299}" destId="{D32F01AA-FE6A-4176-929F-821D3DE73538}" srcOrd="2" destOrd="0" parTransId="{C42938FA-7AF2-45B6-B794-7CD6E4576C94}" sibTransId="{20F7D7AB-5772-4956-9A06-0865313E040D}"/>
    <dgm:cxn modelId="{853F5F33-BBE6-47BB-865F-902ACCB25ECD}" type="presOf" srcId="{9D1C9C8E-FFBB-4B1D-A36F-A7E42952905B}" destId="{F38A1F58-C647-4C45-A1B7-AC804D5F5E9E}" srcOrd="0" destOrd="0" presId="urn:microsoft.com/office/officeart/2005/8/layout/chevron2"/>
    <dgm:cxn modelId="{84B0F23D-170F-4ABC-8AF2-EB103C5BCA0B}" srcId="{B16F3471-C58A-4B46-A0B0-8018F6B2CF39}" destId="{B7422F6B-A7FC-4BAE-AA0A-B36445195669}" srcOrd="1" destOrd="0" parTransId="{D8E8607B-DE16-4BBA-BD27-AFE5FFB469E4}" sibTransId="{E11C0045-35DE-45E2-AF96-278DEBB83FF7}"/>
    <dgm:cxn modelId="{44A22040-0900-4E5E-BDD9-890445AD2E91}" type="presOf" srcId="{02ED0AC0-ECC7-43A2-99CA-2547B9AFBA45}" destId="{4491C723-3FFA-4465-A403-CA8EF4FAC82D}" srcOrd="0" destOrd="0" presId="urn:microsoft.com/office/officeart/2005/8/layout/chevron2"/>
    <dgm:cxn modelId="{47658C5B-EECA-4A6B-9E8C-A4FFF45430E2}" type="presOf" srcId="{09C3BBCC-DB06-4372-9BAD-2F3A7C2D7EE6}" destId="{DE57E892-A668-4E88-B7E5-C76665C4DC07}" srcOrd="0" destOrd="0" presId="urn:microsoft.com/office/officeart/2005/8/layout/chevron2"/>
    <dgm:cxn modelId="{1B419866-1B3F-416C-9627-71D772E9DDA6}" srcId="{377703A5-0367-4BCC-A385-282F276485F4}" destId="{F4882F6C-E156-4719-8D2F-5CE632DCC833}" srcOrd="1" destOrd="0" parTransId="{E2FCF9E3-13A8-43C2-99E9-F4F53050A385}" sibTransId="{89EFECE7-2EBB-4547-AFAA-E7238B8746D4}"/>
    <dgm:cxn modelId="{28FC5467-FD5F-4BDA-9AE4-AD6E8DD5B20C}" srcId="{B16F3471-C58A-4B46-A0B0-8018F6B2CF39}" destId="{C5285482-544B-4E0E-89CD-5602FEF33712}" srcOrd="0" destOrd="0" parTransId="{C0562C9D-10D5-4836-8C3E-B66C5A457BB3}" sibTransId="{BB2D238F-57FA-41FE-B434-C177A5F0F6E3}"/>
    <dgm:cxn modelId="{694F1553-B3F9-4452-AF8E-AAC0FC609B11}" srcId="{17705859-FADD-429D-A694-7DEF6FA6D299}" destId="{09C3BBCC-DB06-4372-9BAD-2F3A7C2D7EE6}" srcOrd="0" destOrd="0" parTransId="{53DD8FA6-2970-481B-8B84-658C5DB97BA7}" sibTransId="{56FF7741-2916-469B-8EBF-FF9335EDA5A5}"/>
    <dgm:cxn modelId="{59CBEB75-2093-4DF5-A585-4F714CAF1A3B}" type="presOf" srcId="{B7422F6B-A7FC-4BAE-AA0A-B36445195669}" destId="{D819B6C7-9B41-44E0-934B-09AC6CF74762}" srcOrd="0" destOrd="0" presId="urn:microsoft.com/office/officeart/2005/8/layout/chevron2"/>
    <dgm:cxn modelId="{4ABA5B7A-1112-4BDE-B262-513C0070F418}" type="presOf" srcId="{377703A5-0367-4BCC-A385-282F276485F4}" destId="{EAE36B5B-9178-4F73-A629-47BFEE15EEAE}" srcOrd="0" destOrd="0" presId="urn:microsoft.com/office/officeart/2005/8/layout/chevron2"/>
    <dgm:cxn modelId="{D74F9A80-945E-4CC8-A05A-99F857B9EE46}" srcId="{C0BF7AED-3978-427A-8122-761B267F553C}" destId="{E9040F5B-BA78-42B1-8213-D7F9FD3EA05D}" srcOrd="1" destOrd="0" parTransId="{0BB3BEB2-61BE-4DB6-AF58-7845CCF8835B}" sibTransId="{D798BF89-AEE9-47C4-8FFA-E97BA1BC91A0}"/>
    <dgm:cxn modelId="{2CE33A93-9A2C-4D73-BE61-1514462CFE2E}" type="presOf" srcId="{69E22053-1FA5-4552-BD12-0B014F2AA42D}" destId="{ED3AD178-593B-4C33-9872-4CA3345008B6}" srcOrd="0" destOrd="0" presId="urn:microsoft.com/office/officeart/2005/8/layout/chevron2"/>
    <dgm:cxn modelId="{B7C50D95-278D-43FD-BE99-A786A97F9502}" srcId="{B16F3471-C58A-4B46-A0B0-8018F6B2CF39}" destId="{377703A5-0367-4BCC-A385-282F276485F4}" srcOrd="4" destOrd="0" parTransId="{98E9877B-0175-4098-B46D-83EC89323B92}" sibTransId="{F656DF14-7F8F-4B63-BADA-986DDC86DE03}"/>
    <dgm:cxn modelId="{26726897-ACEB-43D5-A49D-B68C63D3A587}" type="presOf" srcId="{ACB9277E-DB64-41AE-B9B5-B385A830B7BF}" destId="{F38A1F58-C647-4C45-A1B7-AC804D5F5E9E}" srcOrd="0" destOrd="2" presId="urn:microsoft.com/office/officeart/2005/8/layout/chevron2"/>
    <dgm:cxn modelId="{CD9BA599-FDC5-4A3D-8974-8F075B8305A8}" srcId="{B7422F6B-A7FC-4BAE-AA0A-B36445195669}" destId="{9D1C9C8E-FFBB-4B1D-A36F-A7E42952905B}" srcOrd="0" destOrd="0" parTransId="{3B489CF1-BCAA-4918-97D3-34DB68F25801}" sibTransId="{02EDCEDF-E028-4161-95B3-6AC6DEAAD475}"/>
    <dgm:cxn modelId="{DF8F489B-1D59-4D60-83A4-8BDE8DE2EE5C}" type="presOf" srcId="{0D59BBC3-E88B-40D9-A7C1-80FA261AF0DB}" destId="{4491C723-3FFA-4465-A403-CA8EF4FAC82D}" srcOrd="0" destOrd="2" presId="urn:microsoft.com/office/officeart/2005/8/layout/chevron2"/>
    <dgm:cxn modelId="{6C412A9D-34F1-4F49-AFE5-95247056B0AE}" type="presOf" srcId="{B16F3471-C58A-4B46-A0B0-8018F6B2CF39}" destId="{217DF1A3-B07E-4428-BB7D-7263228C2FF1}" srcOrd="0" destOrd="0" presId="urn:microsoft.com/office/officeart/2005/8/layout/chevron2"/>
    <dgm:cxn modelId="{D92CAAA2-46B9-4707-AD6A-2EC386F71804}" srcId="{377703A5-0367-4BCC-A385-282F276485F4}" destId="{02ED0AC0-ECC7-43A2-99CA-2547B9AFBA45}" srcOrd="0" destOrd="0" parTransId="{F059ED3B-4829-4DC9-AAE7-A36DB8047BB8}" sibTransId="{F2BCC44E-F1EB-431F-9A81-7BE23DB87D01}"/>
    <dgm:cxn modelId="{6E9202A8-6DB1-41F3-94BA-7F9A71D0396D}" type="presOf" srcId="{BEDC3570-C475-43BB-9558-F04DE0CDC5DB}" destId="{DE57E892-A668-4E88-B7E5-C76665C4DC07}" srcOrd="0" destOrd="1" presId="urn:microsoft.com/office/officeart/2005/8/layout/chevron2"/>
    <dgm:cxn modelId="{F9C863B3-4502-41ED-BD59-DE3ADEB3713D}" srcId="{B16F3471-C58A-4B46-A0B0-8018F6B2CF39}" destId="{17705859-FADD-429D-A694-7DEF6FA6D299}" srcOrd="3" destOrd="0" parTransId="{3A42DE8D-90B7-4268-A3D0-B40F6BC5FDA0}" sibTransId="{2CDF67AE-A296-40FA-9E2C-14A7F8626648}"/>
    <dgm:cxn modelId="{410A5CC6-1164-45DE-9311-A61122E3DCC8}" srcId="{377703A5-0367-4BCC-A385-282F276485F4}" destId="{0D59BBC3-E88B-40D9-A7C1-80FA261AF0DB}" srcOrd="2" destOrd="0" parTransId="{AF1E3F34-1654-4921-8A1E-2AB1E7DFBB43}" sibTransId="{083109CF-3909-4909-A4E8-E957F21502C7}"/>
    <dgm:cxn modelId="{B97D18C8-575B-4620-BACD-373A9F61040E}" type="presOf" srcId="{01022CC0-D87F-4A45-98E2-E5D223479F3A}" destId="{A1CF5EDC-0752-4E09-90BE-7846FE48E298}" srcOrd="0" destOrd="0" presId="urn:microsoft.com/office/officeart/2005/8/layout/chevron2"/>
    <dgm:cxn modelId="{2F203DCA-3307-4F86-B6BE-1FE802AE827C}" srcId="{C0BF7AED-3978-427A-8122-761B267F553C}" destId="{69E22053-1FA5-4552-BD12-0B014F2AA42D}" srcOrd="0" destOrd="0" parTransId="{A89E22F6-3751-493C-A0E3-E136DDF32C3F}" sibTransId="{27340473-5C2E-49C7-82A2-6F72DC7B9B8B}"/>
    <dgm:cxn modelId="{76C648D2-F9E7-4F2B-94DF-90ACA29C89D3}" srcId="{B7422F6B-A7FC-4BAE-AA0A-B36445195669}" destId="{61380106-7E48-443C-8137-852340FA58F3}" srcOrd="1" destOrd="0" parTransId="{A98D0CB0-459C-4452-AD18-6245BA329560}" sibTransId="{806CADC8-AD33-4EE0-B541-95673A2BE1DA}"/>
    <dgm:cxn modelId="{F5D5BFD2-53DB-46EF-BC50-9E817050C058}" type="presOf" srcId="{D32F01AA-FE6A-4176-929F-821D3DE73538}" destId="{DE57E892-A668-4E88-B7E5-C76665C4DC07}" srcOrd="0" destOrd="2" presId="urn:microsoft.com/office/officeart/2005/8/layout/chevron2"/>
    <dgm:cxn modelId="{7C7946D5-6773-4B49-9A21-71F35B893AEB}" type="presOf" srcId="{C5285482-544B-4E0E-89CD-5602FEF33712}" destId="{A29272C4-254C-43E0-BEFE-DECCD3F7F9C1}" srcOrd="0" destOrd="0" presId="urn:microsoft.com/office/officeart/2005/8/layout/chevron2"/>
    <dgm:cxn modelId="{29F55ADC-0ED7-4D3C-8E5C-08046AF231C4}" type="presOf" srcId="{C0BF7AED-3978-427A-8122-761B267F553C}" destId="{B6721E47-3261-49B3-A318-A0DA4C621A30}" srcOrd="0" destOrd="0" presId="urn:microsoft.com/office/officeart/2005/8/layout/chevron2"/>
    <dgm:cxn modelId="{3843E9EA-E4EF-4030-8C92-D67C7ED0D460}" type="presOf" srcId="{61380106-7E48-443C-8137-852340FA58F3}" destId="{F38A1F58-C647-4C45-A1B7-AC804D5F5E9E}" srcOrd="0" destOrd="1" presId="urn:microsoft.com/office/officeart/2005/8/layout/chevron2"/>
    <dgm:cxn modelId="{B00C6CF8-4B91-483D-A43F-D961071E4683}" type="presOf" srcId="{E9040F5B-BA78-42B1-8213-D7F9FD3EA05D}" destId="{ED3AD178-593B-4C33-9872-4CA3345008B6}" srcOrd="0" destOrd="1" presId="urn:microsoft.com/office/officeart/2005/8/layout/chevron2"/>
    <dgm:cxn modelId="{3267876D-B8A7-4048-BBF4-688D90336F33}" type="presParOf" srcId="{217DF1A3-B07E-4428-BB7D-7263228C2FF1}" destId="{611EC739-D156-4A28-8F48-FE8F3CBDBFA2}" srcOrd="0" destOrd="0" presId="urn:microsoft.com/office/officeart/2005/8/layout/chevron2"/>
    <dgm:cxn modelId="{FB65EC69-86A7-42E2-B397-EFB6BB9C99FB}" type="presParOf" srcId="{611EC739-D156-4A28-8F48-FE8F3CBDBFA2}" destId="{A29272C4-254C-43E0-BEFE-DECCD3F7F9C1}" srcOrd="0" destOrd="0" presId="urn:microsoft.com/office/officeart/2005/8/layout/chevron2"/>
    <dgm:cxn modelId="{48CF3C81-67A0-4782-BB1C-B6471F59D422}" type="presParOf" srcId="{611EC739-D156-4A28-8F48-FE8F3CBDBFA2}" destId="{A1CF5EDC-0752-4E09-90BE-7846FE48E298}" srcOrd="1" destOrd="0" presId="urn:microsoft.com/office/officeart/2005/8/layout/chevron2"/>
    <dgm:cxn modelId="{BD0BDD36-D8EF-4A9E-B63A-2C3945FD78E8}" type="presParOf" srcId="{217DF1A3-B07E-4428-BB7D-7263228C2FF1}" destId="{07CE5525-D401-4D67-85D1-D0A4883CC4D8}" srcOrd="1" destOrd="0" presId="urn:microsoft.com/office/officeart/2005/8/layout/chevron2"/>
    <dgm:cxn modelId="{2B6FA9AE-3AEE-46F2-B416-87A2A62BF840}" type="presParOf" srcId="{217DF1A3-B07E-4428-BB7D-7263228C2FF1}" destId="{42716C6D-585A-439B-A218-35068AA4919E}" srcOrd="2" destOrd="0" presId="urn:microsoft.com/office/officeart/2005/8/layout/chevron2"/>
    <dgm:cxn modelId="{00F17BB0-1B16-4B17-B4B0-8ECDA6B8F683}" type="presParOf" srcId="{42716C6D-585A-439B-A218-35068AA4919E}" destId="{D819B6C7-9B41-44E0-934B-09AC6CF74762}" srcOrd="0" destOrd="0" presId="urn:microsoft.com/office/officeart/2005/8/layout/chevron2"/>
    <dgm:cxn modelId="{7B3230DF-37EC-42FE-BD9F-72DF3F39B5C5}" type="presParOf" srcId="{42716C6D-585A-439B-A218-35068AA4919E}" destId="{F38A1F58-C647-4C45-A1B7-AC804D5F5E9E}" srcOrd="1" destOrd="0" presId="urn:microsoft.com/office/officeart/2005/8/layout/chevron2"/>
    <dgm:cxn modelId="{BA0547DD-10AB-47FE-974F-360A51509B1D}" type="presParOf" srcId="{217DF1A3-B07E-4428-BB7D-7263228C2FF1}" destId="{5B7B42A2-A1E5-485E-AEBD-3292C389CECC}" srcOrd="3" destOrd="0" presId="urn:microsoft.com/office/officeart/2005/8/layout/chevron2"/>
    <dgm:cxn modelId="{714A60C4-C9AC-456E-A916-89D4909F9BEF}" type="presParOf" srcId="{217DF1A3-B07E-4428-BB7D-7263228C2FF1}" destId="{DC3CE170-0370-4C1F-AF38-F2F04883BE7B}" srcOrd="4" destOrd="0" presId="urn:microsoft.com/office/officeart/2005/8/layout/chevron2"/>
    <dgm:cxn modelId="{81B34325-BF58-4760-8788-AD671802386E}" type="presParOf" srcId="{DC3CE170-0370-4C1F-AF38-F2F04883BE7B}" destId="{B6721E47-3261-49B3-A318-A0DA4C621A30}" srcOrd="0" destOrd="0" presId="urn:microsoft.com/office/officeart/2005/8/layout/chevron2"/>
    <dgm:cxn modelId="{F3ACEBEB-5184-4C29-8AAE-F0A41D565874}" type="presParOf" srcId="{DC3CE170-0370-4C1F-AF38-F2F04883BE7B}" destId="{ED3AD178-593B-4C33-9872-4CA3345008B6}" srcOrd="1" destOrd="0" presId="urn:microsoft.com/office/officeart/2005/8/layout/chevron2"/>
    <dgm:cxn modelId="{8C6557B6-7F75-44A0-BDD1-7709C13BE96E}" type="presParOf" srcId="{217DF1A3-B07E-4428-BB7D-7263228C2FF1}" destId="{5406B0C8-61E6-48F2-8EEE-F59E040BDFA3}" srcOrd="5" destOrd="0" presId="urn:microsoft.com/office/officeart/2005/8/layout/chevron2"/>
    <dgm:cxn modelId="{6C6E6AD4-E05F-4F41-89A4-24953657DC76}" type="presParOf" srcId="{217DF1A3-B07E-4428-BB7D-7263228C2FF1}" destId="{E4866DA5-13FB-42F5-B166-F3492D67FB34}" srcOrd="6" destOrd="0" presId="urn:microsoft.com/office/officeart/2005/8/layout/chevron2"/>
    <dgm:cxn modelId="{3A7EA4B2-7774-4BE4-8471-B99CF2992C79}" type="presParOf" srcId="{E4866DA5-13FB-42F5-B166-F3492D67FB34}" destId="{87DA0239-1735-4C8F-8158-DA58FD5BB6B7}" srcOrd="0" destOrd="0" presId="urn:microsoft.com/office/officeart/2005/8/layout/chevron2"/>
    <dgm:cxn modelId="{A046CA39-E622-49B4-9559-ACA77811707E}" type="presParOf" srcId="{E4866DA5-13FB-42F5-B166-F3492D67FB34}" destId="{DE57E892-A668-4E88-B7E5-C76665C4DC07}" srcOrd="1" destOrd="0" presId="urn:microsoft.com/office/officeart/2005/8/layout/chevron2"/>
    <dgm:cxn modelId="{0DF72FF8-C7F1-4082-90E5-9F2B87B59860}" type="presParOf" srcId="{217DF1A3-B07E-4428-BB7D-7263228C2FF1}" destId="{763AE0DB-E9CB-4F3B-894D-F21FBF5B77DE}" srcOrd="7" destOrd="0" presId="urn:microsoft.com/office/officeart/2005/8/layout/chevron2"/>
    <dgm:cxn modelId="{E77584AE-480E-4314-AA13-90BC8B428F78}" type="presParOf" srcId="{217DF1A3-B07E-4428-BB7D-7263228C2FF1}" destId="{7F07CB83-F600-45BF-AE6B-093AA4447E72}" srcOrd="8" destOrd="0" presId="urn:microsoft.com/office/officeart/2005/8/layout/chevron2"/>
    <dgm:cxn modelId="{DF814525-EDB7-4EF7-B9EA-D7FCF2155CD7}" type="presParOf" srcId="{7F07CB83-F600-45BF-AE6B-093AA4447E72}" destId="{EAE36B5B-9178-4F73-A629-47BFEE15EEAE}" srcOrd="0" destOrd="0" presId="urn:microsoft.com/office/officeart/2005/8/layout/chevron2"/>
    <dgm:cxn modelId="{19785F06-C417-4BFC-88CE-D5FEA060EAA1}" type="presParOf" srcId="{7F07CB83-F600-45BF-AE6B-093AA4447E72}" destId="{4491C723-3FFA-4465-A403-CA8EF4FAC82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28EE3D-D859-4A33-B41B-F312F728FED8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2E1B834-7947-4EE7-A198-D0F718D07357}">
      <dgm:prSet phldrT="[Text]"/>
      <dgm:spPr/>
      <dgm:t>
        <a:bodyPr/>
        <a:lstStyle/>
        <a:p>
          <a:pPr>
            <a:buSzPts val="1800"/>
            <a:buChar char="•"/>
          </a:pPr>
          <a:r>
            <a:rPr lang="it-IT" b="1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rPr>
            <a:t>Week</a:t>
          </a:r>
          <a:r>
            <a:rPr lang="it-IT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rPr>
            <a:t> 5–6</a:t>
          </a:r>
          <a:r>
            <a:rPr lang="it-IT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rPr>
            <a:t>:</a:t>
          </a:r>
          <a:endParaRPr lang="en-IN" dirty="0"/>
        </a:p>
      </dgm:t>
    </dgm:pt>
    <dgm:pt modelId="{D2F588E9-DD82-4EDA-9C31-3F2F37F94425}" type="parTrans" cxnId="{CC5882D4-371A-4AFF-A78C-B93EC651C7CE}">
      <dgm:prSet/>
      <dgm:spPr/>
      <dgm:t>
        <a:bodyPr/>
        <a:lstStyle/>
        <a:p>
          <a:endParaRPr lang="en-IN"/>
        </a:p>
      </dgm:t>
    </dgm:pt>
    <dgm:pt modelId="{08F7D100-23E6-4996-9FB7-058EA3C5B038}" type="sibTrans" cxnId="{CC5882D4-371A-4AFF-A78C-B93EC651C7CE}">
      <dgm:prSet/>
      <dgm:spPr/>
      <dgm:t>
        <a:bodyPr/>
        <a:lstStyle/>
        <a:p>
          <a:endParaRPr lang="en-IN"/>
        </a:p>
      </dgm:t>
    </dgm:pt>
    <dgm:pt modelId="{E5B3E6EC-BC89-4604-8F05-0D653F18F952}">
      <dgm:prSet phldrT="[Text]"/>
      <dgm:spPr/>
      <dgm:t>
        <a:bodyPr/>
        <a:lstStyle/>
        <a:p>
          <a:pPr>
            <a:buSzPts val="1800"/>
            <a:buChar char="•"/>
          </a:pPr>
          <a:r>
            <a:rPr lang="it-IT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rPr>
            <a:t>Finalize data pipeline, continue scraping.</a:t>
          </a:r>
          <a:endParaRPr lang="en-IN" dirty="0"/>
        </a:p>
      </dgm:t>
    </dgm:pt>
    <dgm:pt modelId="{27A59DAB-0B1D-4703-A6DD-977FD27BDDF4}" type="parTrans" cxnId="{817E36B6-8401-4CA3-8658-42D17B1A7C5A}">
      <dgm:prSet/>
      <dgm:spPr/>
      <dgm:t>
        <a:bodyPr/>
        <a:lstStyle/>
        <a:p>
          <a:endParaRPr lang="en-IN"/>
        </a:p>
      </dgm:t>
    </dgm:pt>
    <dgm:pt modelId="{7375F0B1-13AF-4700-8E6F-185945A104E2}" type="sibTrans" cxnId="{817E36B6-8401-4CA3-8658-42D17B1A7C5A}">
      <dgm:prSet/>
      <dgm:spPr/>
      <dgm:t>
        <a:bodyPr/>
        <a:lstStyle/>
        <a:p>
          <a:endParaRPr lang="en-IN"/>
        </a:p>
      </dgm:t>
    </dgm:pt>
    <dgm:pt modelId="{B75E2467-2E26-4008-9C6A-9AC7EA4027F4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rPr>
            <a:t>Week</a:t>
          </a:r>
          <a:r>
            <a:rPr lang="en-US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rPr>
            <a:t> 7–8</a:t>
          </a:r>
          <a:r>
            <a:rPr lang="en-US" dirty="0">
              <a:solidFill>
                <a:schemeClr val="accent1"/>
              </a:solidFill>
              <a:latin typeface="Gill Sans"/>
              <a:ea typeface="Gill Sans"/>
              <a:cs typeface="Gill Sans"/>
              <a:sym typeface="Gill Sans"/>
            </a:rPr>
            <a:t>:</a:t>
          </a:r>
          <a:endParaRPr lang="en-US" dirty="0"/>
        </a:p>
      </dgm:t>
    </dgm:pt>
    <dgm:pt modelId="{714956EA-29CC-4A24-B15C-CE9AE3D8ED7C}" type="parTrans" cxnId="{2826A9FC-5215-4EAB-8B47-5B90F9958BAC}">
      <dgm:prSet/>
      <dgm:spPr/>
      <dgm:t>
        <a:bodyPr/>
        <a:lstStyle/>
        <a:p>
          <a:endParaRPr lang="en-IN"/>
        </a:p>
      </dgm:t>
    </dgm:pt>
    <dgm:pt modelId="{CF0CC6C6-DFD4-4C04-B944-8154521910A1}" type="sibTrans" cxnId="{2826A9FC-5215-4EAB-8B47-5B90F9958BAC}">
      <dgm:prSet/>
      <dgm:spPr/>
      <dgm:t>
        <a:bodyPr/>
        <a:lstStyle/>
        <a:p>
          <a:endParaRPr lang="en-IN"/>
        </a:p>
      </dgm:t>
    </dgm:pt>
    <dgm:pt modelId="{0498B8CA-101F-4CA7-9F4D-C3D540581DA5}">
      <dgm:prSet/>
      <dgm:spPr/>
      <dgm:t>
        <a:bodyPr/>
        <a:lstStyle/>
        <a:p>
          <a:r>
            <a:rPr lang="en-US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rPr>
            <a:t>Implement NLP models for skill extraction and job matching.</a:t>
          </a:r>
          <a:endParaRPr lang="en-US" dirty="0"/>
        </a:p>
      </dgm:t>
    </dgm:pt>
    <dgm:pt modelId="{BDC34B7D-01E7-4639-8C95-637CC0E3A896}" type="parTrans" cxnId="{370A52C4-F144-4335-BAEC-C332C3C930E6}">
      <dgm:prSet/>
      <dgm:spPr/>
      <dgm:t>
        <a:bodyPr/>
        <a:lstStyle/>
        <a:p>
          <a:endParaRPr lang="en-IN"/>
        </a:p>
      </dgm:t>
    </dgm:pt>
    <dgm:pt modelId="{0A4D1B4B-7873-4CD5-98F9-4A556C1F7247}" type="sibTrans" cxnId="{370A52C4-F144-4335-BAEC-C332C3C930E6}">
      <dgm:prSet/>
      <dgm:spPr/>
      <dgm:t>
        <a:bodyPr/>
        <a:lstStyle/>
        <a:p>
          <a:endParaRPr lang="en-IN"/>
        </a:p>
      </dgm:t>
    </dgm:pt>
    <dgm:pt modelId="{5FBBDD25-3E7D-4573-9EB0-CA193E05412F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rPr>
            <a:t>Week</a:t>
          </a:r>
          <a:r>
            <a:rPr lang="en-US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rPr>
            <a:t> 9–10</a:t>
          </a:r>
          <a:r>
            <a:rPr lang="en-US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rPr>
            <a:t>:</a:t>
          </a:r>
          <a:endParaRPr lang="en-US" dirty="0"/>
        </a:p>
      </dgm:t>
    </dgm:pt>
    <dgm:pt modelId="{ACD2DBDE-B303-4CAE-B776-08CCA07FA6E9}" type="parTrans" cxnId="{0775CD18-021E-478B-BAB0-CBBB1EFF2E87}">
      <dgm:prSet/>
      <dgm:spPr/>
      <dgm:t>
        <a:bodyPr/>
        <a:lstStyle/>
        <a:p>
          <a:endParaRPr lang="en-IN"/>
        </a:p>
      </dgm:t>
    </dgm:pt>
    <dgm:pt modelId="{2995C0C7-8CB8-4D72-817E-F07C94497645}" type="sibTrans" cxnId="{0775CD18-021E-478B-BAB0-CBBB1EFF2E87}">
      <dgm:prSet/>
      <dgm:spPr/>
      <dgm:t>
        <a:bodyPr/>
        <a:lstStyle/>
        <a:p>
          <a:endParaRPr lang="en-IN"/>
        </a:p>
      </dgm:t>
    </dgm:pt>
    <dgm:pt modelId="{0F6893A3-6316-4839-95A3-404BB6842E76}">
      <dgm:prSet/>
      <dgm:spPr/>
      <dgm:t>
        <a:bodyPr/>
        <a:lstStyle/>
        <a:p>
          <a:r>
            <a:rPr lang="en-US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rPr>
            <a:t>Build classification &amp; forecasting models.</a:t>
          </a:r>
          <a:endParaRPr lang="en-US" dirty="0"/>
        </a:p>
      </dgm:t>
    </dgm:pt>
    <dgm:pt modelId="{EB7B9F52-063B-447A-8A8E-7F8125B98E4E}" type="parTrans" cxnId="{7A87679D-23A4-40C9-9187-3E31388C142F}">
      <dgm:prSet/>
      <dgm:spPr/>
      <dgm:t>
        <a:bodyPr/>
        <a:lstStyle/>
        <a:p>
          <a:endParaRPr lang="en-IN"/>
        </a:p>
      </dgm:t>
    </dgm:pt>
    <dgm:pt modelId="{613D0243-59B9-4B6F-AED4-CD5D561DF04C}" type="sibTrans" cxnId="{7A87679D-23A4-40C9-9187-3E31388C142F}">
      <dgm:prSet/>
      <dgm:spPr/>
      <dgm:t>
        <a:bodyPr/>
        <a:lstStyle/>
        <a:p>
          <a:endParaRPr lang="en-IN"/>
        </a:p>
      </dgm:t>
    </dgm:pt>
    <dgm:pt modelId="{88710566-A08A-44C4-A9B9-45C132F4E80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rPr>
            <a:t>Week</a:t>
          </a:r>
          <a:r>
            <a:rPr lang="en-US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rPr>
            <a:t> 11–12</a:t>
          </a:r>
          <a:r>
            <a:rPr lang="en-US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rPr>
            <a:t>:</a:t>
          </a:r>
          <a:endParaRPr lang="en-US" dirty="0"/>
        </a:p>
      </dgm:t>
    </dgm:pt>
    <dgm:pt modelId="{E2FBB6AB-250E-472C-9695-AA545BC43140}" type="parTrans" cxnId="{8EC5DCFB-AAA4-465C-8796-054F77AACFDB}">
      <dgm:prSet/>
      <dgm:spPr/>
      <dgm:t>
        <a:bodyPr/>
        <a:lstStyle/>
        <a:p>
          <a:endParaRPr lang="en-IN"/>
        </a:p>
      </dgm:t>
    </dgm:pt>
    <dgm:pt modelId="{C22954DC-13AD-40CA-B480-987E8DF7C0F7}" type="sibTrans" cxnId="{8EC5DCFB-AAA4-465C-8796-054F77AACFDB}">
      <dgm:prSet/>
      <dgm:spPr/>
      <dgm:t>
        <a:bodyPr/>
        <a:lstStyle/>
        <a:p>
          <a:endParaRPr lang="en-IN"/>
        </a:p>
      </dgm:t>
    </dgm:pt>
    <dgm:pt modelId="{0C054E00-57E9-4595-8AB7-B0CA7D42170F}">
      <dgm:prSet/>
      <dgm:spPr/>
      <dgm:t>
        <a:bodyPr/>
        <a:lstStyle/>
        <a:p>
          <a:r>
            <a:rPr lang="en-US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rPr>
            <a:t>Develop an interactive dashboard in Tableau/Power BI.</a:t>
          </a:r>
          <a:endParaRPr lang="en-US" dirty="0"/>
        </a:p>
      </dgm:t>
    </dgm:pt>
    <dgm:pt modelId="{13300E93-4A45-4125-A609-9FBBEA17C48C}" type="parTrans" cxnId="{02945769-EAC3-4183-931C-5A07E0DE82DD}">
      <dgm:prSet/>
      <dgm:spPr/>
      <dgm:t>
        <a:bodyPr/>
        <a:lstStyle/>
        <a:p>
          <a:endParaRPr lang="en-IN"/>
        </a:p>
      </dgm:t>
    </dgm:pt>
    <dgm:pt modelId="{268D3481-EAF8-43C7-8A84-B75221700B33}" type="sibTrans" cxnId="{02945769-EAC3-4183-931C-5A07E0DE82DD}">
      <dgm:prSet/>
      <dgm:spPr/>
      <dgm:t>
        <a:bodyPr/>
        <a:lstStyle/>
        <a:p>
          <a:endParaRPr lang="en-IN"/>
        </a:p>
      </dgm:t>
    </dgm:pt>
    <dgm:pt modelId="{CCD3EDD5-9F80-4FC2-AE58-B3D71391491B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rPr>
            <a:t>Week</a:t>
          </a:r>
          <a:r>
            <a:rPr lang="en-US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rPr>
            <a:t> 13+:</a:t>
          </a:r>
          <a:endParaRPr lang="en-US" dirty="0">
            <a:solidFill>
              <a:schemeClr val="tx1"/>
            </a:solidFill>
          </a:endParaRPr>
        </a:p>
      </dgm:t>
    </dgm:pt>
    <dgm:pt modelId="{404C2C08-5B7C-460B-B3D6-01216281E3E4}" type="parTrans" cxnId="{CF07474D-8ACB-44EA-AA95-317206A06E26}">
      <dgm:prSet/>
      <dgm:spPr/>
      <dgm:t>
        <a:bodyPr/>
        <a:lstStyle/>
        <a:p>
          <a:endParaRPr lang="en-IN"/>
        </a:p>
      </dgm:t>
    </dgm:pt>
    <dgm:pt modelId="{A0297825-1198-4E0C-B146-72DF5D66C746}" type="sibTrans" cxnId="{CF07474D-8ACB-44EA-AA95-317206A06E26}">
      <dgm:prSet/>
      <dgm:spPr/>
      <dgm:t>
        <a:bodyPr/>
        <a:lstStyle/>
        <a:p>
          <a:endParaRPr lang="en-IN"/>
        </a:p>
      </dgm:t>
    </dgm:pt>
    <dgm:pt modelId="{57E83B97-DF97-451A-BB27-80505B36EB4F}">
      <dgm:prSet/>
      <dgm:spPr/>
      <dgm:t>
        <a:bodyPr/>
        <a:lstStyle/>
        <a:p>
          <a:r>
            <a:rPr lang="en-US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rPr>
            <a:t>Testing, refinement, final report &amp; presentation</a:t>
          </a:r>
          <a:endParaRPr lang="en-US" dirty="0"/>
        </a:p>
      </dgm:t>
    </dgm:pt>
    <dgm:pt modelId="{618E401C-CC07-4ED0-B82F-BCE1C3263F03}" type="parTrans" cxnId="{C9702FC8-0EB1-4990-B482-A6252F2F3AF1}">
      <dgm:prSet/>
      <dgm:spPr/>
      <dgm:t>
        <a:bodyPr/>
        <a:lstStyle/>
        <a:p>
          <a:endParaRPr lang="en-IN"/>
        </a:p>
      </dgm:t>
    </dgm:pt>
    <dgm:pt modelId="{DA366360-B0AF-4CE0-B22A-90B3ADD2FC0B}" type="sibTrans" cxnId="{C9702FC8-0EB1-4990-B482-A6252F2F3AF1}">
      <dgm:prSet/>
      <dgm:spPr/>
      <dgm:t>
        <a:bodyPr/>
        <a:lstStyle/>
        <a:p>
          <a:endParaRPr lang="en-IN"/>
        </a:p>
      </dgm:t>
    </dgm:pt>
    <dgm:pt modelId="{88A3ADCE-96B2-446A-AF6E-C71D21CBDB94}" type="pres">
      <dgm:prSet presAssocID="{1528EE3D-D859-4A33-B41B-F312F728FED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2B4597A-AAAA-4B73-9552-1BA768048D55}" type="pres">
      <dgm:prSet presAssocID="{82E1B834-7947-4EE7-A198-D0F718D07357}" presName="Accent1" presStyleCnt="0"/>
      <dgm:spPr/>
    </dgm:pt>
    <dgm:pt modelId="{EA5008D1-2F3F-4527-BC10-C4A49FDBA377}" type="pres">
      <dgm:prSet presAssocID="{82E1B834-7947-4EE7-A198-D0F718D07357}" presName="Accent" presStyleLbl="node1" presStyleIdx="0" presStyleCnt="5"/>
      <dgm:spPr/>
    </dgm:pt>
    <dgm:pt modelId="{2B3A5D51-99A3-420B-834E-B604CA50BE2A}" type="pres">
      <dgm:prSet presAssocID="{82E1B834-7947-4EE7-A198-D0F718D07357}" presName="Child1" presStyleLbl="revTx" presStyleIdx="0" presStyleCnt="10" custScaleX="161437" custLinFactNeighborX="23365" custLinFactNeighborY="526">
        <dgm:presLayoutVars>
          <dgm:chMax val="0"/>
          <dgm:chPref val="0"/>
          <dgm:bulletEnabled val="1"/>
        </dgm:presLayoutVars>
      </dgm:prSet>
      <dgm:spPr/>
    </dgm:pt>
    <dgm:pt modelId="{26526848-CD82-4C6B-AD23-C5765142D555}" type="pres">
      <dgm:prSet presAssocID="{82E1B834-7947-4EE7-A198-D0F718D07357}" presName="Parent1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62B43CE2-D510-46AF-A82B-14C55CFBFFA6}" type="pres">
      <dgm:prSet presAssocID="{B75E2467-2E26-4008-9C6A-9AC7EA4027F4}" presName="Accent2" presStyleCnt="0"/>
      <dgm:spPr/>
    </dgm:pt>
    <dgm:pt modelId="{1A0DBD97-830F-428D-BF3B-8F09EE627E6A}" type="pres">
      <dgm:prSet presAssocID="{B75E2467-2E26-4008-9C6A-9AC7EA4027F4}" presName="Accent" presStyleLbl="node1" presStyleIdx="1" presStyleCnt="5"/>
      <dgm:spPr/>
    </dgm:pt>
    <dgm:pt modelId="{50E15186-D559-47A7-88C6-3757517765E6}" type="pres">
      <dgm:prSet presAssocID="{B75E2467-2E26-4008-9C6A-9AC7EA4027F4}" presName="Child2" presStyleLbl="revTx" presStyleIdx="2" presStyleCnt="10" custScaleX="291821" custLinFactNeighborX="95446" custLinFactNeighborY="-1507">
        <dgm:presLayoutVars>
          <dgm:chMax val="0"/>
          <dgm:chPref val="0"/>
          <dgm:bulletEnabled val="1"/>
        </dgm:presLayoutVars>
      </dgm:prSet>
      <dgm:spPr/>
    </dgm:pt>
    <dgm:pt modelId="{CF58A871-9D1E-41C5-B532-772823939E47}" type="pres">
      <dgm:prSet presAssocID="{B75E2467-2E26-4008-9C6A-9AC7EA4027F4}" presName="Parent2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6C3DFD1B-7D18-4C4C-B007-1D61F811F9B7}" type="pres">
      <dgm:prSet presAssocID="{5FBBDD25-3E7D-4573-9EB0-CA193E05412F}" presName="Accent3" presStyleCnt="0"/>
      <dgm:spPr/>
    </dgm:pt>
    <dgm:pt modelId="{7A8C733C-71C0-4D91-A4CC-F1FD8E99EABE}" type="pres">
      <dgm:prSet presAssocID="{5FBBDD25-3E7D-4573-9EB0-CA193E05412F}" presName="Accent" presStyleLbl="node1" presStyleIdx="2" presStyleCnt="5"/>
      <dgm:spPr/>
    </dgm:pt>
    <dgm:pt modelId="{627C8D3C-A6C9-4093-B59A-3105240399E5}" type="pres">
      <dgm:prSet presAssocID="{5FBBDD25-3E7D-4573-9EB0-CA193E05412F}" presName="Child3" presStyleLbl="revTx" presStyleIdx="4" presStyleCnt="10" custScaleX="177479" custLinFactNeighborX="34773" custLinFactNeighborY="-1577">
        <dgm:presLayoutVars>
          <dgm:chMax val="0"/>
          <dgm:chPref val="0"/>
          <dgm:bulletEnabled val="1"/>
        </dgm:presLayoutVars>
      </dgm:prSet>
      <dgm:spPr/>
    </dgm:pt>
    <dgm:pt modelId="{80982366-CF83-427D-A57D-0D69B2A864C5}" type="pres">
      <dgm:prSet presAssocID="{5FBBDD25-3E7D-4573-9EB0-CA193E05412F}" presName="Parent3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C8F05980-F8A1-4CAA-A878-2E2685E6E1DC}" type="pres">
      <dgm:prSet presAssocID="{88710566-A08A-44C4-A9B9-45C132F4E803}" presName="Accent4" presStyleCnt="0"/>
      <dgm:spPr/>
    </dgm:pt>
    <dgm:pt modelId="{8FCF60E8-9BF7-480E-87D2-C6BF3FD270C4}" type="pres">
      <dgm:prSet presAssocID="{88710566-A08A-44C4-A9B9-45C132F4E803}" presName="Accent" presStyleLbl="node1" presStyleIdx="3" presStyleCnt="5"/>
      <dgm:spPr/>
    </dgm:pt>
    <dgm:pt modelId="{BD1F8A53-A8CA-4F29-B2E3-7225FFAAC765}" type="pres">
      <dgm:prSet presAssocID="{88710566-A08A-44C4-A9B9-45C132F4E803}" presName="Child4" presStyleLbl="revTx" presStyleIdx="6" presStyleCnt="10" custScaleX="196057" custLinFactNeighborX="42894" custLinFactNeighborY="107">
        <dgm:presLayoutVars>
          <dgm:chMax val="0"/>
          <dgm:chPref val="0"/>
          <dgm:bulletEnabled val="1"/>
        </dgm:presLayoutVars>
      </dgm:prSet>
      <dgm:spPr/>
    </dgm:pt>
    <dgm:pt modelId="{0421DD63-4075-480A-928C-D1A39A07D9C7}" type="pres">
      <dgm:prSet presAssocID="{88710566-A08A-44C4-A9B9-45C132F4E803}" presName="Parent4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86BDCB85-FFB0-4165-908E-BCC69D447A9E}" type="pres">
      <dgm:prSet presAssocID="{CCD3EDD5-9F80-4FC2-AE58-B3D71391491B}" presName="Accent5" presStyleCnt="0"/>
      <dgm:spPr/>
    </dgm:pt>
    <dgm:pt modelId="{24604641-7729-4C6E-8DD2-B915336B0488}" type="pres">
      <dgm:prSet presAssocID="{CCD3EDD5-9F80-4FC2-AE58-B3D71391491B}" presName="Accent" presStyleLbl="node1" presStyleIdx="4" presStyleCnt="5"/>
      <dgm:spPr/>
    </dgm:pt>
    <dgm:pt modelId="{B1C46FDB-B2A9-4000-849E-245BC17167ED}" type="pres">
      <dgm:prSet presAssocID="{CCD3EDD5-9F80-4FC2-AE58-B3D71391491B}" presName="Child5" presStyleLbl="revTx" presStyleIdx="8" presStyleCnt="10" custScaleX="185849" custLinFactNeighborX="39407" custLinFactNeighborY="-3326">
        <dgm:presLayoutVars>
          <dgm:chMax val="0"/>
          <dgm:chPref val="0"/>
          <dgm:bulletEnabled val="1"/>
        </dgm:presLayoutVars>
      </dgm:prSet>
      <dgm:spPr/>
    </dgm:pt>
    <dgm:pt modelId="{2C8E3E9E-3852-4AC7-A523-D1EAB969AB33}" type="pres">
      <dgm:prSet presAssocID="{CCD3EDD5-9F80-4FC2-AE58-B3D71391491B}" presName="Parent5" presStyleLbl="revTx" presStyleIdx="9" presStyleCnt="10">
        <dgm:presLayoutVars>
          <dgm:chMax val="1"/>
          <dgm:chPref val="1"/>
          <dgm:bulletEnabled val="1"/>
        </dgm:presLayoutVars>
      </dgm:prSet>
      <dgm:spPr/>
    </dgm:pt>
  </dgm:ptLst>
  <dgm:cxnLst>
    <dgm:cxn modelId="{A10A7410-763D-46EA-B6DE-F345C2ED27BB}" type="presOf" srcId="{0498B8CA-101F-4CA7-9F4D-C3D540581DA5}" destId="{50E15186-D559-47A7-88C6-3757517765E6}" srcOrd="0" destOrd="0" presId="urn:microsoft.com/office/officeart/2009/layout/CircleArrowProcess"/>
    <dgm:cxn modelId="{0775CD18-021E-478B-BAB0-CBBB1EFF2E87}" srcId="{1528EE3D-D859-4A33-B41B-F312F728FED8}" destId="{5FBBDD25-3E7D-4573-9EB0-CA193E05412F}" srcOrd="2" destOrd="0" parTransId="{ACD2DBDE-B303-4CAE-B776-08CCA07FA6E9}" sibTransId="{2995C0C7-8CB8-4D72-817E-F07C94497645}"/>
    <dgm:cxn modelId="{EAE9C828-0371-4919-B551-646E6A1E249E}" type="presOf" srcId="{0C054E00-57E9-4595-8AB7-B0CA7D42170F}" destId="{BD1F8A53-A8CA-4F29-B2E3-7225FFAAC765}" srcOrd="0" destOrd="0" presId="urn:microsoft.com/office/officeart/2009/layout/CircleArrowProcess"/>
    <dgm:cxn modelId="{E0AF8160-04C2-4C43-9C2F-8FEC5BDD5308}" type="presOf" srcId="{88710566-A08A-44C4-A9B9-45C132F4E803}" destId="{0421DD63-4075-480A-928C-D1A39A07D9C7}" srcOrd="0" destOrd="0" presId="urn:microsoft.com/office/officeart/2009/layout/CircleArrowProcess"/>
    <dgm:cxn modelId="{E7D01865-8F1B-4C7E-A779-F6F7542E5E15}" type="presOf" srcId="{E5B3E6EC-BC89-4604-8F05-0D653F18F952}" destId="{2B3A5D51-99A3-420B-834E-B604CA50BE2A}" srcOrd="0" destOrd="0" presId="urn:microsoft.com/office/officeart/2009/layout/CircleArrowProcess"/>
    <dgm:cxn modelId="{02945769-EAC3-4183-931C-5A07E0DE82DD}" srcId="{88710566-A08A-44C4-A9B9-45C132F4E803}" destId="{0C054E00-57E9-4595-8AB7-B0CA7D42170F}" srcOrd="0" destOrd="0" parTransId="{13300E93-4A45-4125-A609-9FBBEA17C48C}" sibTransId="{268D3481-EAF8-43C7-8A84-B75221700B33}"/>
    <dgm:cxn modelId="{CF07474D-8ACB-44EA-AA95-317206A06E26}" srcId="{1528EE3D-D859-4A33-B41B-F312F728FED8}" destId="{CCD3EDD5-9F80-4FC2-AE58-B3D71391491B}" srcOrd="4" destOrd="0" parTransId="{404C2C08-5B7C-460B-B3D6-01216281E3E4}" sibTransId="{A0297825-1198-4E0C-B146-72DF5D66C746}"/>
    <dgm:cxn modelId="{4B0BD54F-B4DF-4C9B-9696-6871E50474B6}" type="presOf" srcId="{82E1B834-7947-4EE7-A198-D0F718D07357}" destId="{26526848-CD82-4C6B-AD23-C5765142D555}" srcOrd="0" destOrd="0" presId="urn:microsoft.com/office/officeart/2009/layout/CircleArrowProcess"/>
    <dgm:cxn modelId="{C9D54F59-E633-4C3F-9D58-4599A0E3CA7B}" type="presOf" srcId="{1528EE3D-D859-4A33-B41B-F312F728FED8}" destId="{88A3ADCE-96B2-446A-AF6E-C71D21CBDB94}" srcOrd="0" destOrd="0" presId="urn:microsoft.com/office/officeart/2009/layout/CircleArrowProcess"/>
    <dgm:cxn modelId="{DB657B86-FD2B-4CBC-8BA3-43BEF936E825}" type="presOf" srcId="{5FBBDD25-3E7D-4573-9EB0-CA193E05412F}" destId="{80982366-CF83-427D-A57D-0D69B2A864C5}" srcOrd="0" destOrd="0" presId="urn:microsoft.com/office/officeart/2009/layout/CircleArrowProcess"/>
    <dgm:cxn modelId="{7A87679D-23A4-40C9-9187-3E31388C142F}" srcId="{5FBBDD25-3E7D-4573-9EB0-CA193E05412F}" destId="{0F6893A3-6316-4839-95A3-404BB6842E76}" srcOrd="0" destOrd="0" parTransId="{EB7B9F52-063B-447A-8A8E-7F8125B98E4E}" sibTransId="{613D0243-59B9-4B6F-AED4-CD5D561DF04C}"/>
    <dgm:cxn modelId="{05425F9E-AFCE-4F61-86A7-70957FA7577E}" type="presOf" srcId="{0F6893A3-6316-4839-95A3-404BB6842E76}" destId="{627C8D3C-A6C9-4093-B59A-3105240399E5}" srcOrd="0" destOrd="0" presId="urn:microsoft.com/office/officeart/2009/layout/CircleArrowProcess"/>
    <dgm:cxn modelId="{88C491AD-3544-45AD-AB7B-3A9033CC585E}" type="presOf" srcId="{57E83B97-DF97-451A-BB27-80505B36EB4F}" destId="{B1C46FDB-B2A9-4000-849E-245BC17167ED}" srcOrd="0" destOrd="0" presId="urn:microsoft.com/office/officeart/2009/layout/CircleArrowProcess"/>
    <dgm:cxn modelId="{817E36B6-8401-4CA3-8658-42D17B1A7C5A}" srcId="{82E1B834-7947-4EE7-A198-D0F718D07357}" destId="{E5B3E6EC-BC89-4604-8F05-0D653F18F952}" srcOrd="0" destOrd="0" parTransId="{27A59DAB-0B1D-4703-A6DD-977FD27BDDF4}" sibTransId="{7375F0B1-13AF-4700-8E6F-185945A104E2}"/>
    <dgm:cxn modelId="{4B4BC2C1-5E4B-4C93-A0F8-908F3C8CAC6D}" type="presOf" srcId="{CCD3EDD5-9F80-4FC2-AE58-B3D71391491B}" destId="{2C8E3E9E-3852-4AC7-A523-D1EAB969AB33}" srcOrd="0" destOrd="0" presId="urn:microsoft.com/office/officeart/2009/layout/CircleArrowProcess"/>
    <dgm:cxn modelId="{370A52C4-F144-4335-BAEC-C332C3C930E6}" srcId="{B75E2467-2E26-4008-9C6A-9AC7EA4027F4}" destId="{0498B8CA-101F-4CA7-9F4D-C3D540581DA5}" srcOrd="0" destOrd="0" parTransId="{BDC34B7D-01E7-4639-8C95-637CC0E3A896}" sibTransId="{0A4D1B4B-7873-4CD5-98F9-4A556C1F7247}"/>
    <dgm:cxn modelId="{C9702FC8-0EB1-4990-B482-A6252F2F3AF1}" srcId="{CCD3EDD5-9F80-4FC2-AE58-B3D71391491B}" destId="{57E83B97-DF97-451A-BB27-80505B36EB4F}" srcOrd="0" destOrd="0" parTransId="{618E401C-CC07-4ED0-B82F-BCE1C3263F03}" sibTransId="{DA366360-B0AF-4CE0-B22A-90B3ADD2FC0B}"/>
    <dgm:cxn modelId="{CC5882D4-371A-4AFF-A78C-B93EC651C7CE}" srcId="{1528EE3D-D859-4A33-B41B-F312F728FED8}" destId="{82E1B834-7947-4EE7-A198-D0F718D07357}" srcOrd="0" destOrd="0" parTransId="{D2F588E9-DD82-4EDA-9C31-3F2F37F94425}" sibTransId="{08F7D100-23E6-4996-9FB7-058EA3C5B038}"/>
    <dgm:cxn modelId="{A70BF1F5-8FE8-471B-88D1-2F30DE2E8C4C}" type="presOf" srcId="{B75E2467-2E26-4008-9C6A-9AC7EA4027F4}" destId="{CF58A871-9D1E-41C5-B532-772823939E47}" srcOrd="0" destOrd="0" presId="urn:microsoft.com/office/officeart/2009/layout/CircleArrowProcess"/>
    <dgm:cxn modelId="{8EC5DCFB-AAA4-465C-8796-054F77AACFDB}" srcId="{1528EE3D-D859-4A33-B41B-F312F728FED8}" destId="{88710566-A08A-44C4-A9B9-45C132F4E803}" srcOrd="3" destOrd="0" parTransId="{E2FBB6AB-250E-472C-9695-AA545BC43140}" sibTransId="{C22954DC-13AD-40CA-B480-987E8DF7C0F7}"/>
    <dgm:cxn modelId="{2826A9FC-5215-4EAB-8B47-5B90F9958BAC}" srcId="{1528EE3D-D859-4A33-B41B-F312F728FED8}" destId="{B75E2467-2E26-4008-9C6A-9AC7EA4027F4}" srcOrd="1" destOrd="0" parTransId="{714956EA-29CC-4A24-B15C-CE9AE3D8ED7C}" sibTransId="{CF0CC6C6-DFD4-4C04-B944-8154521910A1}"/>
    <dgm:cxn modelId="{36A8F521-8798-40BF-B0E7-2A623AE23A3F}" type="presParOf" srcId="{88A3ADCE-96B2-446A-AF6E-C71D21CBDB94}" destId="{22B4597A-AAAA-4B73-9552-1BA768048D55}" srcOrd="0" destOrd="0" presId="urn:microsoft.com/office/officeart/2009/layout/CircleArrowProcess"/>
    <dgm:cxn modelId="{8973C32C-F92B-4B2F-84DF-43F5CE500392}" type="presParOf" srcId="{22B4597A-AAAA-4B73-9552-1BA768048D55}" destId="{EA5008D1-2F3F-4527-BC10-C4A49FDBA377}" srcOrd="0" destOrd="0" presId="urn:microsoft.com/office/officeart/2009/layout/CircleArrowProcess"/>
    <dgm:cxn modelId="{E1A73957-E665-49E2-A660-66CAA30ABCF0}" type="presParOf" srcId="{88A3ADCE-96B2-446A-AF6E-C71D21CBDB94}" destId="{2B3A5D51-99A3-420B-834E-B604CA50BE2A}" srcOrd="1" destOrd="0" presId="urn:microsoft.com/office/officeart/2009/layout/CircleArrowProcess"/>
    <dgm:cxn modelId="{46F8D660-96FB-43C9-8587-614993495F85}" type="presParOf" srcId="{88A3ADCE-96B2-446A-AF6E-C71D21CBDB94}" destId="{26526848-CD82-4C6B-AD23-C5765142D555}" srcOrd="2" destOrd="0" presId="urn:microsoft.com/office/officeart/2009/layout/CircleArrowProcess"/>
    <dgm:cxn modelId="{362CEE03-115A-4FEE-B402-7F4C33425F8C}" type="presParOf" srcId="{88A3ADCE-96B2-446A-AF6E-C71D21CBDB94}" destId="{62B43CE2-D510-46AF-A82B-14C55CFBFFA6}" srcOrd="3" destOrd="0" presId="urn:microsoft.com/office/officeart/2009/layout/CircleArrowProcess"/>
    <dgm:cxn modelId="{1E16713B-73CF-4567-881F-FC892AD116A4}" type="presParOf" srcId="{62B43CE2-D510-46AF-A82B-14C55CFBFFA6}" destId="{1A0DBD97-830F-428D-BF3B-8F09EE627E6A}" srcOrd="0" destOrd="0" presId="urn:microsoft.com/office/officeart/2009/layout/CircleArrowProcess"/>
    <dgm:cxn modelId="{2BFDF6D6-CA41-4BA8-B799-F9F2C2F26EBD}" type="presParOf" srcId="{88A3ADCE-96B2-446A-AF6E-C71D21CBDB94}" destId="{50E15186-D559-47A7-88C6-3757517765E6}" srcOrd="4" destOrd="0" presId="urn:microsoft.com/office/officeart/2009/layout/CircleArrowProcess"/>
    <dgm:cxn modelId="{81EAEFC3-DF5C-48EF-97C4-6259F6927A66}" type="presParOf" srcId="{88A3ADCE-96B2-446A-AF6E-C71D21CBDB94}" destId="{CF58A871-9D1E-41C5-B532-772823939E47}" srcOrd="5" destOrd="0" presId="urn:microsoft.com/office/officeart/2009/layout/CircleArrowProcess"/>
    <dgm:cxn modelId="{57F6931F-B1F9-45C9-8318-E5D37DDF4908}" type="presParOf" srcId="{88A3ADCE-96B2-446A-AF6E-C71D21CBDB94}" destId="{6C3DFD1B-7D18-4C4C-B007-1D61F811F9B7}" srcOrd="6" destOrd="0" presId="urn:microsoft.com/office/officeart/2009/layout/CircleArrowProcess"/>
    <dgm:cxn modelId="{A1CBC9F5-B485-4A1C-AF59-12BD5FB4D696}" type="presParOf" srcId="{6C3DFD1B-7D18-4C4C-B007-1D61F811F9B7}" destId="{7A8C733C-71C0-4D91-A4CC-F1FD8E99EABE}" srcOrd="0" destOrd="0" presId="urn:microsoft.com/office/officeart/2009/layout/CircleArrowProcess"/>
    <dgm:cxn modelId="{9EFE0306-289F-4DB2-9163-9737E3D5BB3C}" type="presParOf" srcId="{88A3ADCE-96B2-446A-AF6E-C71D21CBDB94}" destId="{627C8D3C-A6C9-4093-B59A-3105240399E5}" srcOrd="7" destOrd="0" presId="urn:microsoft.com/office/officeart/2009/layout/CircleArrowProcess"/>
    <dgm:cxn modelId="{FED86CEE-8E94-45BB-A89A-687842ACA481}" type="presParOf" srcId="{88A3ADCE-96B2-446A-AF6E-C71D21CBDB94}" destId="{80982366-CF83-427D-A57D-0D69B2A864C5}" srcOrd="8" destOrd="0" presId="urn:microsoft.com/office/officeart/2009/layout/CircleArrowProcess"/>
    <dgm:cxn modelId="{E75FF088-2CAA-4A27-A061-55663CDD2529}" type="presParOf" srcId="{88A3ADCE-96B2-446A-AF6E-C71D21CBDB94}" destId="{C8F05980-F8A1-4CAA-A878-2E2685E6E1DC}" srcOrd="9" destOrd="0" presId="urn:microsoft.com/office/officeart/2009/layout/CircleArrowProcess"/>
    <dgm:cxn modelId="{E1C483D0-0AAE-4DC1-8264-7B7A5F76078F}" type="presParOf" srcId="{C8F05980-F8A1-4CAA-A878-2E2685E6E1DC}" destId="{8FCF60E8-9BF7-480E-87D2-C6BF3FD270C4}" srcOrd="0" destOrd="0" presId="urn:microsoft.com/office/officeart/2009/layout/CircleArrowProcess"/>
    <dgm:cxn modelId="{1DF8D101-7604-46B1-9EDF-0E8922618B65}" type="presParOf" srcId="{88A3ADCE-96B2-446A-AF6E-C71D21CBDB94}" destId="{BD1F8A53-A8CA-4F29-B2E3-7225FFAAC765}" srcOrd="10" destOrd="0" presId="urn:microsoft.com/office/officeart/2009/layout/CircleArrowProcess"/>
    <dgm:cxn modelId="{F07AF61C-80BB-4A8B-8D63-44D45B8313FF}" type="presParOf" srcId="{88A3ADCE-96B2-446A-AF6E-C71D21CBDB94}" destId="{0421DD63-4075-480A-928C-D1A39A07D9C7}" srcOrd="11" destOrd="0" presId="urn:microsoft.com/office/officeart/2009/layout/CircleArrowProcess"/>
    <dgm:cxn modelId="{AE45286D-3586-462E-BB53-6C63A98D4478}" type="presParOf" srcId="{88A3ADCE-96B2-446A-AF6E-C71D21CBDB94}" destId="{86BDCB85-FFB0-4165-908E-BCC69D447A9E}" srcOrd="12" destOrd="0" presId="urn:microsoft.com/office/officeart/2009/layout/CircleArrowProcess"/>
    <dgm:cxn modelId="{8BC52762-64AC-47B9-95DE-7D71724862E9}" type="presParOf" srcId="{86BDCB85-FFB0-4165-908E-BCC69D447A9E}" destId="{24604641-7729-4C6E-8DD2-B915336B0488}" srcOrd="0" destOrd="0" presId="urn:microsoft.com/office/officeart/2009/layout/CircleArrowProcess"/>
    <dgm:cxn modelId="{25579D21-CA45-4F9B-BE69-3CFEB2C3A30C}" type="presParOf" srcId="{88A3ADCE-96B2-446A-AF6E-C71D21CBDB94}" destId="{B1C46FDB-B2A9-4000-849E-245BC17167ED}" srcOrd="13" destOrd="0" presId="urn:microsoft.com/office/officeart/2009/layout/CircleArrowProcess"/>
    <dgm:cxn modelId="{D8521702-B413-41E3-9716-BAF97E0AA1DF}" type="presParOf" srcId="{88A3ADCE-96B2-446A-AF6E-C71D21CBDB94}" destId="{2C8E3E9E-3852-4AC7-A523-D1EAB969AB33}" srcOrd="14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272C4-254C-43E0-BEFE-DECCD3F7F9C1}">
      <dsp:nvSpPr>
        <dsp:cNvPr id="0" name=""/>
        <dsp:cNvSpPr/>
      </dsp:nvSpPr>
      <dsp:spPr>
        <a:xfrm rot="5400000">
          <a:off x="-173307" y="173597"/>
          <a:ext cx="1155384" cy="8087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800"/>
            <a:buNone/>
          </a:pPr>
          <a:r>
            <a:rPr lang="en-IN" sz="800" b="1" kern="1200" dirty="0"/>
            <a:t>Data Pipeline &amp; Storage</a:t>
          </a:r>
          <a:endParaRPr lang="en-IN" sz="800" kern="1200" dirty="0"/>
        </a:p>
      </dsp:txBody>
      <dsp:txXfrm rot="-5400000">
        <a:off x="1" y="404673"/>
        <a:ext cx="808768" cy="346616"/>
      </dsp:txXfrm>
    </dsp:sp>
    <dsp:sp modelId="{A1CF5EDC-0752-4E09-90BE-7846FE48E298}">
      <dsp:nvSpPr>
        <dsp:cNvPr id="0" name=""/>
        <dsp:cNvSpPr/>
      </dsp:nvSpPr>
      <dsp:spPr>
        <a:xfrm rot="5400000">
          <a:off x="4196186" y="-3377544"/>
          <a:ext cx="750999" cy="75258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kern="1200" dirty="0"/>
            <a:t>Automated scraper → AWS S3 → Cleaning &amp; transformation → Historical records for trend analysis</a:t>
          </a:r>
        </a:p>
      </dsp:txBody>
      <dsp:txXfrm rot="-5400000">
        <a:off x="808769" y="46534"/>
        <a:ext cx="7489173" cy="677677"/>
      </dsp:txXfrm>
    </dsp:sp>
    <dsp:sp modelId="{D819B6C7-9B41-44E0-934B-09AC6CF74762}">
      <dsp:nvSpPr>
        <dsp:cNvPr id="0" name=""/>
        <dsp:cNvSpPr/>
      </dsp:nvSpPr>
      <dsp:spPr>
        <a:xfrm rot="5400000">
          <a:off x="-173307" y="1212455"/>
          <a:ext cx="1155384" cy="8087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/>
            <a:t>NLP for Resume–Job Matching</a:t>
          </a:r>
          <a:endParaRPr lang="en-US" sz="800" kern="1200"/>
        </a:p>
      </dsp:txBody>
      <dsp:txXfrm rot="-5400000">
        <a:off x="1" y="1443531"/>
        <a:ext cx="808768" cy="346616"/>
      </dsp:txXfrm>
    </dsp:sp>
    <dsp:sp modelId="{F38A1F58-C647-4C45-A1B7-AC804D5F5E9E}">
      <dsp:nvSpPr>
        <dsp:cNvPr id="0" name=""/>
        <dsp:cNvSpPr/>
      </dsp:nvSpPr>
      <dsp:spPr>
        <a:xfrm rot="5400000">
          <a:off x="4196186" y="-2348269"/>
          <a:ext cx="750999" cy="75258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kern="1200" dirty="0"/>
            <a:t>Skill extraction (NER) + </a:t>
          </a:r>
          <a:r>
            <a:rPr lang="en-IN" sz="1500" kern="1200" dirty="0" err="1"/>
            <a:t>preprocessing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kern="1200" dirty="0"/>
            <a:t>Semantic similarity via BERT embeddings + cosine similarity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kern="1200" dirty="0"/>
            <a:t>Baseline: TF-IDF + Logistic Regression for comparison</a:t>
          </a:r>
        </a:p>
      </dsp:txBody>
      <dsp:txXfrm rot="-5400000">
        <a:off x="808769" y="1075809"/>
        <a:ext cx="7489173" cy="677677"/>
      </dsp:txXfrm>
    </dsp:sp>
    <dsp:sp modelId="{B6721E47-3261-49B3-A318-A0DA4C621A30}">
      <dsp:nvSpPr>
        <dsp:cNvPr id="0" name=""/>
        <dsp:cNvSpPr/>
      </dsp:nvSpPr>
      <dsp:spPr>
        <a:xfrm rot="5400000">
          <a:off x="-173307" y="2251313"/>
          <a:ext cx="1155384" cy="8087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ML Classification &amp; Forecasting</a:t>
          </a:r>
          <a:endParaRPr lang="en-IN" sz="800" kern="1200"/>
        </a:p>
      </dsp:txBody>
      <dsp:txXfrm rot="-5400000">
        <a:off x="1" y="2482389"/>
        <a:ext cx="808768" cy="346616"/>
      </dsp:txXfrm>
    </dsp:sp>
    <dsp:sp modelId="{ED3AD178-593B-4C33-9872-4CA3345008B6}">
      <dsp:nvSpPr>
        <dsp:cNvPr id="0" name=""/>
        <dsp:cNvSpPr/>
      </dsp:nvSpPr>
      <dsp:spPr>
        <a:xfrm rot="5400000">
          <a:off x="4196186" y="-1309411"/>
          <a:ext cx="750999" cy="75258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kern="1200" dirty="0"/>
            <a:t>Binary classification: Predict “good fit” vs. “not fit”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kern="1200" dirty="0"/>
            <a:t>Forecast skill demand with ARIMA &amp; Prophet → evaluate with RMSE / MAPE</a:t>
          </a:r>
        </a:p>
      </dsp:txBody>
      <dsp:txXfrm rot="-5400000">
        <a:off x="808769" y="2114667"/>
        <a:ext cx="7489173" cy="677677"/>
      </dsp:txXfrm>
    </dsp:sp>
    <dsp:sp modelId="{87DA0239-1735-4C8F-8158-DA58FD5BB6B7}">
      <dsp:nvSpPr>
        <dsp:cNvPr id="0" name=""/>
        <dsp:cNvSpPr/>
      </dsp:nvSpPr>
      <dsp:spPr>
        <a:xfrm rot="5400000">
          <a:off x="-173307" y="3290171"/>
          <a:ext cx="1155384" cy="8087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Evaluation &amp; Metrics</a:t>
          </a:r>
          <a:endParaRPr lang="en-IN" sz="800" kern="1200"/>
        </a:p>
      </dsp:txBody>
      <dsp:txXfrm rot="-5400000">
        <a:off x="1" y="3521247"/>
        <a:ext cx="808768" cy="346616"/>
      </dsp:txXfrm>
    </dsp:sp>
    <dsp:sp modelId="{DE57E892-A668-4E88-B7E5-C76665C4DC07}">
      <dsp:nvSpPr>
        <dsp:cNvPr id="0" name=""/>
        <dsp:cNvSpPr/>
      </dsp:nvSpPr>
      <dsp:spPr>
        <a:xfrm rot="5400000">
          <a:off x="4196186" y="-270553"/>
          <a:ext cx="750999" cy="75258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kern="1200" dirty="0"/>
            <a:t>Matching: </a:t>
          </a:r>
          <a:r>
            <a:rPr lang="en-US" sz="1500" kern="1200" dirty="0" err="1"/>
            <a:t>Precision@K</a:t>
          </a:r>
          <a:r>
            <a:rPr lang="en-US" sz="1500" kern="1200" dirty="0"/>
            <a:t>, </a:t>
          </a:r>
          <a:r>
            <a:rPr lang="en-US" sz="1500" kern="1200" dirty="0" err="1"/>
            <a:t>Recall@K</a:t>
          </a:r>
          <a:r>
            <a:rPr lang="en-US" sz="1500" kern="1200" dirty="0"/>
            <a:t>, F1-score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kern="1200" dirty="0"/>
            <a:t>Forecasting: RMSE, MAE, MAPE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kern="1200" dirty="0"/>
            <a:t>Dashboard: interpretability &amp; user feedback</a:t>
          </a:r>
        </a:p>
      </dsp:txBody>
      <dsp:txXfrm rot="-5400000">
        <a:off x="808769" y="3153525"/>
        <a:ext cx="7489173" cy="677677"/>
      </dsp:txXfrm>
    </dsp:sp>
    <dsp:sp modelId="{EAE36B5B-9178-4F73-A629-47BFEE15EEAE}">
      <dsp:nvSpPr>
        <dsp:cNvPr id="0" name=""/>
        <dsp:cNvSpPr/>
      </dsp:nvSpPr>
      <dsp:spPr>
        <a:xfrm rot="5400000">
          <a:off x="-173307" y="4329028"/>
          <a:ext cx="1155384" cy="8087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Interactive Dashboard</a:t>
          </a:r>
          <a:endParaRPr lang="en-IN" sz="800" kern="1200"/>
        </a:p>
      </dsp:txBody>
      <dsp:txXfrm rot="-5400000">
        <a:off x="1" y="4560104"/>
        <a:ext cx="808768" cy="346616"/>
      </dsp:txXfrm>
    </dsp:sp>
    <dsp:sp modelId="{4491C723-3FFA-4465-A403-CA8EF4FAC82D}">
      <dsp:nvSpPr>
        <dsp:cNvPr id="0" name=""/>
        <dsp:cNvSpPr/>
      </dsp:nvSpPr>
      <dsp:spPr>
        <a:xfrm rot="5400000">
          <a:off x="4196186" y="768304"/>
          <a:ext cx="750999" cy="75258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kern="1200" dirty="0"/>
            <a:t>Tableau/Power BI implementation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500" kern="1200" dirty="0"/>
            <a:t>Real-time updates &amp; personalized insights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kern="1200" dirty="0"/>
            <a:t>Visuals: salary trends, skill demand, geographic distribution</a:t>
          </a:r>
        </a:p>
      </dsp:txBody>
      <dsp:txXfrm rot="-5400000">
        <a:off x="808769" y="4192383"/>
        <a:ext cx="7489173" cy="6776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008D1-2F3F-4527-BC10-C4A49FDBA377}">
      <dsp:nvSpPr>
        <dsp:cNvPr id="0" name=""/>
        <dsp:cNvSpPr/>
      </dsp:nvSpPr>
      <dsp:spPr>
        <a:xfrm>
          <a:off x="2803951" y="0"/>
          <a:ext cx="2093667" cy="209377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A5D51-99A3-420B-834E-B604CA50BE2A}">
      <dsp:nvSpPr>
        <dsp:cNvPr id="0" name=""/>
        <dsp:cNvSpPr/>
      </dsp:nvSpPr>
      <dsp:spPr>
        <a:xfrm>
          <a:off x="4802177" y="625482"/>
          <a:ext cx="2026323" cy="83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800"/>
            <a:buChar char="•"/>
          </a:pPr>
          <a:r>
            <a:rPr lang="it-IT" sz="1200" kern="1200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rPr>
            <a:t>Finalize data pipeline, continue scraping.</a:t>
          </a:r>
          <a:endParaRPr lang="en-IN" sz="1200" kern="1200" dirty="0"/>
        </a:p>
      </dsp:txBody>
      <dsp:txXfrm>
        <a:off x="4802177" y="625482"/>
        <a:ext cx="2026323" cy="832643"/>
      </dsp:txXfrm>
    </dsp:sp>
    <dsp:sp modelId="{26526848-CD82-4C6B-AD23-C5765142D555}">
      <dsp:nvSpPr>
        <dsp:cNvPr id="0" name=""/>
        <dsp:cNvSpPr/>
      </dsp:nvSpPr>
      <dsp:spPr>
        <a:xfrm>
          <a:off x="3266199" y="758299"/>
          <a:ext cx="1168385" cy="583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800"/>
            <a:buNone/>
          </a:pPr>
          <a:r>
            <a:rPr lang="it-IT" sz="1700" b="1" kern="1200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rPr>
            <a:t>Week</a:t>
          </a:r>
          <a:r>
            <a:rPr lang="it-IT" sz="1700" kern="1200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rPr>
            <a:t> 5–6</a:t>
          </a:r>
          <a:r>
            <a:rPr lang="it-IT" sz="1700" kern="1200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rPr>
            <a:t>:</a:t>
          </a:r>
          <a:endParaRPr lang="en-IN" sz="1700" kern="1200" dirty="0"/>
        </a:p>
      </dsp:txBody>
      <dsp:txXfrm>
        <a:off x="3266199" y="758299"/>
        <a:ext cx="1168385" cy="583931"/>
      </dsp:txXfrm>
    </dsp:sp>
    <dsp:sp modelId="{1A0DBD97-830F-428D-BF3B-8F09EE627E6A}">
      <dsp:nvSpPr>
        <dsp:cNvPr id="0" name=""/>
        <dsp:cNvSpPr/>
      </dsp:nvSpPr>
      <dsp:spPr>
        <a:xfrm>
          <a:off x="2222311" y="1203006"/>
          <a:ext cx="2093667" cy="209377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15186-D559-47A7-88C6-3757517765E6}">
      <dsp:nvSpPr>
        <dsp:cNvPr id="0" name=""/>
        <dsp:cNvSpPr/>
      </dsp:nvSpPr>
      <dsp:spPr>
        <a:xfrm>
          <a:off x="4316825" y="1827106"/>
          <a:ext cx="3662876" cy="83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rPr>
            <a:t>Implement NLP models for skill extraction and job matching.</a:t>
          </a:r>
          <a:endParaRPr lang="en-US" sz="1200" kern="1200" dirty="0"/>
        </a:p>
      </dsp:txBody>
      <dsp:txXfrm>
        <a:off x="4316825" y="1827106"/>
        <a:ext cx="3662876" cy="832643"/>
      </dsp:txXfrm>
    </dsp:sp>
    <dsp:sp modelId="{CF58A871-9D1E-41C5-B532-772823939E47}">
      <dsp:nvSpPr>
        <dsp:cNvPr id="0" name=""/>
        <dsp:cNvSpPr/>
      </dsp:nvSpPr>
      <dsp:spPr>
        <a:xfrm>
          <a:off x="2682203" y="1964010"/>
          <a:ext cx="1168385" cy="583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rPr>
            <a:t>Week</a:t>
          </a:r>
          <a:r>
            <a:rPr lang="en-US" sz="1700" kern="1200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rPr>
            <a:t> 7–8</a:t>
          </a:r>
          <a:r>
            <a:rPr lang="en-US" sz="1700" kern="1200" dirty="0">
              <a:solidFill>
                <a:schemeClr val="accent1"/>
              </a:solidFill>
              <a:latin typeface="Gill Sans"/>
              <a:ea typeface="Gill Sans"/>
              <a:cs typeface="Gill Sans"/>
              <a:sym typeface="Gill Sans"/>
            </a:rPr>
            <a:t>:</a:t>
          </a:r>
          <a:endParaRPr lang="en-US" sz="1700" kern="1200" dirty="0"/>
        </a:p>
      </dsp:txBody>
      <dsp:txXfrm>
        <a:off x="2682203" y="1964010"/>
        <a:ext cx="1168385" cy="583931"/>
      </dsp:txXfrm>
    </dsp:sp>
    <dsp:sp modelId="{7A8C733C-71C0-4D91-A4CC-F1FD8E99EABE}">
      <dsp:nvSpPr>
        <dsp:cNvPr id="0" name=""/>
        <dsp:cNvSpPr/>
      </dsp:nvSpPr>
      <dsp:spPr>
        <a:xfrm>
          <a:off x="2803951" y="2411420"/>
          <a:ext cx="2093667" cy="2093772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C8D3C-A6C9-4093-B59A-3105240399E5}">
      <dsp:nvSpPr>
        <dsp:cNvPr id="0" name=""/>
        <dsp:cNvSpPr/>
      </dsp:nvSpPr>
      <dsp:spPr>
        <a:xfrm>
          <a:off x="4844690" y="3019392"/>
          <a:ext cx="2227679" cy="83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rPr>
            <a:t>Build classification &amp; forecasting models.</a:t>
          </a:r>
          <a:endParaRPr lang="en-US" sz="1200" kern="1200" dirty="0"/>
        </a:p>
      </dsp:txBody>
      <dsp:txXfrm>
        <a:off x="4844690" y="3019392"/>
        <a:ext cx="2227679" cy="832643"/>
      </dsp:txXfrm>
    </dsp:sp>
    <dsp:sp modelId="{80982366-CF83-427D-A57D-0D69B2A864C5}">
      <dsp:nvSpPr>
        <dsp:cNvPr id="0" name=""/>
        <dsp:cNvSpPr/>
      </dsp:nvSpPr>
      <dsp:spPr>
        <a:xfrm>
          <a:off x="3266199" y="3169044"/>
          <a:ext cx="1168385" cy="583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rPr>
            <a:t>Week</a:t>
          </a:r>
          <a:r>
            <a:rPr lang="en-US" sz="1700" kern="1200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rPr>
            <a:t> 9–10</a:t>
          </a:r>
          <a:r>
            <a:rPr lang="en-US" sz="1700" kern="1200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rPr>
            <a:t>:</a:t>
          </a:r>
          <a:endParaRPr lang="en-US" sz="1700" kern="1200" dirty="0"/>
        </a:p>
      </dsp:txBody>
      <dsp:txXfrm>
        <a:off x="3266199" y="3169044"/>
        <a:ext cx="1168385" cy="583931"/>
      </dsp:txXfrm>
    </dsp:sp>
    <dsp:sp modelId="{8FCF60E8-9BF7-480E-87D2-C6BF3FD270C4}">
      <dsp:nvSpPr>
        <dsp:cNvPr id="0" name=""/>
        <dsp:cNvSpPr/>
      </dsp:nvSpPr>
      <dsp:spPr>
        <a:xfrm>
          <a:off x="2222311" y="3616455"/>
          <a:ext cx="2093667" cy="209377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F8A53-A8CA-4F29-B2E3-7225FFAAC765}">
      <dsp:nvSpPr>
        <dsp:cNvPr id="0" name=""/>
        <dsp:cNvSpPr/>
      </dsp:nvSpPr>
      <dsp:spPr>
        <a:xfrm>
          <a:off x="4258208" y="4239124"/>
          <a:ext cx="2460866" cy="83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rPr>
            <a:t>Develop an interactive dashboard in Tableau/Power BI.</a:t>
          </a:r>
          <a:endParaRPr lang="en-US" sz="1200" kern="1200" dirty="0"/>
        </a:p>
      </dsp:txBody>
      <dsp:txXfrm>
        <a:off x="4258208" y="4239124"/>
        <a:ext cx="2460866" cy="832643"/>
      </dsp:txXfrm>
    </dsp:sp>
    <dsp:sp modelId="{0421DD63-4075-480A-928C-D1A39A07D9C7}">
      <dsp:nvSpPr>
        <dsp:cNvPr id="0" name=""/>
        <dsp:cNvSpPr/>
      </dsp:nvSpPr>
      <dsp:spPr>
        <a:xfrm>
          <a:off x="2682203" y="4374755"/>
          <a:ext cx="1168385" cy="583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rPr>
            <a:t>Week</a:t>
          </a:r>
          <a:r>
            <a:rPr lang="en-US" sz="1700" kern="1200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rPr>
            <a:t> 11–12</a:t>
          </a:r>
          <a:r>
            <a:rPr lang="en-US" sz="1700" kern="1200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rPr>
            <a:t>:</a:t>
          </a:r>
          <a:endParaRPr lang="en-US" sz="1700" kern="1200" dirty="0"/>
        </a:p>
      </dsp:txBody>
      <dsp:txXfrm>
        <a:off x="2682203" y="4374755"/>
        <a:ext cx="1168385" cy="583931"/>
      </dsp:txXfrm>
    </dsp:sp>
    <dsp:sp modelId="{24604641-7729-4C6E-8DD2-B915336B0488}">
      <dsp:nvSpPr>
        <dsp:cNvPr id="0" name=""/>
        <dsp:cNvSpPr/>
      </dsp:nvSpPr>
      <dsp:spPr>
        <a:xfrm>
          <a:off x="2952797" y="4958686"/>
          <a:ext cx="1798723" cy="179977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46FDB-B2A9-4000-849E-245BC17167ED}">
      <dsp:nvSpPr>
        <dsp:cNvPr id="0" name=""/>
        <dsp:cNvSpPr/>
      </dsp:nvSpPr>
      <dsp:spPr>
        <a:xfrm>
          <a:off x="4850325" y="5428415"/>
          <a:ext cx="2332738" cy="83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rPr>
            <a:t>Testing, refinement, final report &amp; presentation</a:t>
          </a:r>
          <a:endParaRPr lang="en-US" sz="1200" kern="1200" dirty="0"/>
        </a:p>
      </dsp:txBody>
      <dsp:txXfrm>
        <a:off x="4850325" y="5428415"/>
        <a:ext cx="2332738" cy="832643"/>
      </dsp:txXfrm>
    </dsp:sp>
    <dsp:sp modelId="{2C8E3E9E-3852-4AC7-A523-D1EAB969AB33}">
      <dsp:nvSpPr>
        <dsp:cNvPr id="0" name=""/>
        <dsp:cNvSpPr/>
      </dsp:nvSpPr>
      <dsp:spPr>
        <a:xfrm>
          <a:off x="3266199" y="5580465"/>
          <a:ext cx="1168385" cy="583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rPr>
            <a:t>Week</a:t>
          </a:r>
          <a:r>
            <a:rPr lang="en-US" sz="1700" kern="1200" dirty="0">
              <a:solidFill>
                <a:schemeClr val="tx1"/>
              </a:solidFill>
              <a:latin typeface="Gill Sans"/>
              <a:ea typeface="Gill Sans"/>
              <a:cs typeface="Gill Sans"/>
              <a:sym typeface="Gill Sans"/>
            </a:rPr>
            <a:t> 13+: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3266199" y="5580465"/>
        <a:ext cx="1168385" cy="583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401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47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Gill Sans"/>
              <a:buNone/>
              <a:defRPr sz="35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>
            <a:spLocks noGrp="1"/>
          </p:cNvSpPr>
          <p:nvPr>
            <p:ph type="sldNum" idx="12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sz="21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>
            <a:spLocks noGrp="1"/>
          </p:cNvSpPr>
          <p:nvPr>
            <p:ph type="pic" idx="2"/>
          </p:nvPr>
        </p:nvSpPr>
        <p:spPr>
          <a:xfrm>
            <a:off x="4572000" y="-42172"/>
            <a:ext cx="4576573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8" name="Google Shape;78;p24"/>
          <p:cNvSpPr txBox="1">
            <a:spLocks noGrp="1"/>
          </p:cNvSpPr>
          <p:nvPr>
            <p:ph type="body" idx="1"/>
          </p:nvPr>
        </p:nvSpPr>
        <p:spPr>
          <a:xfrm>
            <a:off x="862965" y="3549919"/>
            <a:ext cx="2846070" cy="219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dt" idx="10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ftr" idx="11"/>
          </p:nvPr>
        </p:nvSpPr>
        <p:spPr>
          <a:xfrm>
            <a:off x="640080" y="6236208"/>
            <a:ext cx="3803904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>
            <a:spLocks noGrp="1"/>
          </p:cNvSpPr>
          <p:nvPr>
            <p:ph type="sldNum" idx="12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 txBox="1"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body" idx="1"/>
          </p:nvPr>
        </p:nvSpPr>
        <p:spPr>
          <a:xfrm rot="5400000">
            <a:off x="3023931" y="1220159"/>
            <a:ext cx="3101983" cy="5937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dt" idx="10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ftr" idx="11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>
            <a:spLocks noGrp="1"/>
          </p:cNvSpPr>
          <p:nvPr>
            <p:ph type="sldNum" idx="12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 txBox="1">
            <a:spLocks noGrp="1"/>
          </p:cNvSpPr>
          <p:nvPr>
            <p:ph type="title"/>
          </p:nvPr>
        </p:nvSpPr>
        <p:spPr>
          <a:xfrm rot="5400000">
            <a:off x="4525077" y="2902017"/>
            <a:ext cx="4983480" cy="1053966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body" idx="1"/>
          </p:nvPr>
        </p:nvSpPr>
        <p:spPr>
          <a:xfrm rot="5400000">
            <a:off x="1472393" y="1070913"/>
            <a:ext cx="4983480" cy="4716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dt" idx="10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ftr" idx="11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>
            <a:spLocks noGrp="1"/>
          </p:cNvSpPr>
          <p:nvPr>
            <p:ph type="sldNum" idx="12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>
            <a:spLocks noGrp="1"/>
          </p:cNvSpPr>
          <p:nvPr>
            <p:ph type="sldNum" idx="12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>
            <a:spLocks noGrp="1"/>
          </p:cNvSpPr>
          <p:nvPr>
            <p:ph type="sldNum" idx="12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Gill Sans"/>
              <a:buNone/>
              <a:defRPr sz="35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dt" idx="10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ftr" idx="11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>
            <a:spLocks noGrp="1"/>
          </p:cNvSpPr>
          <p:nvPr>
            <p:ph type="sldNum" idx="12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Gill Sans"/>
              <a:buNone/>
              <a:defRPr sz="35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>
            <a:spLocks noGrp="1"/>
          </p:cNvSpPr>
          <p:nvPr>
            <p:ph type="sldNum" idx="12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1102239" y="2638044"/>
            <a:ext cx="3288023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4753737" y="2638044"/>
            <a:ext cx="3290516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dt" idx="10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ftr" idx="11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>
            <a:spLocks noGrp="1"/>
          </p:cNvSpPr>
          <p:nvPr>
            <p:ph type="sldNum" idx="12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2"/>
          </p:nvPr>
        </p:nvSpPr>
        <p:spPr>
          <a:xfrm>
            <a:off x="1102239" y="3143250"/>
            <a:ext cx="3288024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3"/>
          </p:nvPr>
        </p:nvSpPr>
        <p:spPr>
          <a:xfrm>
            <a:off x="4753737" y="3143250"/>
            <a:ext cx="3290516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4"/>
          </p:nvPr>
        </p:nvSpPr>
        <p:spPr>
          <a:xfrm>
            <a:off x="4753737" y="2313434"/>
            <a:ext cx="3290516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dt" idx="10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ftr" idx="11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>
            <a:spLocks noGrp="1"/>
          </p:cNvSpPr>
          <p:nvPr>
            <p:ph type="sldNum" idx="12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dt" idx="10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ftr" idx="11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>
            <a:spLocks noGrp="1"/>
          </p:cNvSpPr>
          <p:nvPr>
            <p:ph type="sldNum" idx="12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sz="21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1"/>
          </p:nvPr>
        </p:nvSpPr>
        <p:spPr>
          <a:xfrm>
            <a:off x="5052060" y="804672"/>
            <a:ext cx="361188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862965" y="3549918"/>
            <a:ext cx="2846070" cy="219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640703" y="6236208"/>
            <a:ext cx="3806398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>
            <a:spLocks noGrp="1"/>
          </p:cNvSpPr>
          <p:nvPr>
            <p:ph type="sldNum" idx="12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Gill Sans"/>
              <a:buNone/>
              <a:defRPr sz="2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>
            <a:spLocks noGrp="1"/>
          </p:cNvSpPr>
          <p:nvPr>
            <p:ph type="sldNum" idx="12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Gill Sans"/>
              <a:buNone/>
              <a:defRPr sz="2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>
            <a:spLocks noGrp="1"/>
          </p:cNvSpPr>
          <p:nvPr>
            <p:ph type="sldNum" idx="12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ridharSriramJanga/Data_606_Team-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ngax.com/data-analytics/successful-projects/examples-of-impactful-projects/case-study-amazons-recommendation-engin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eragi.com/case-studies-how-top-brands-are-using-ai-recommendation-engines-to-boost-sales-and-customer-satisfaction-in-2025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lang="en-US" sz="3500" dirty="0">
                <a:solidFill>
                  <a:srgbClr val="262626"/>
                </a:solidFill>
              </a:rPr>
              <a:t>AI-POWERED JOB RECOMMENDATION &amp; CAREER INSIGHTS DASHBOARD</a:t>
            </a:r>
            <a:endParaRPr dirty="0"/>
          </a:p>
        </p:txBody>
      </p:sp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1147232" y="4352544"/>
            <a:ext cx="6894528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900" dirty="0">
                <a:solidFill>
                  <a:srgbClr val="FEFEFE"/>
                </a:solidFill>
              </a:rPr>
              <a:t>Team G: </a:t>
            </a:r>
            <a:r>
              <a:rPr lang="en-US" sz="1900" dirty="0" err="1">
                <a:solidFill>
                  <a:srgbClr val="FEFEFE"/>
                </a:solidFill>
              </a:rPr>
              <a:t>Giridhar</a:t>
            </a:r>
            <a:r>
              <a:rPr lang="en-US" sz="1900" dirty="0">
                <a:solidFill>
                  <a:srgbClr val="FEFEFE"/>
                </a:solidFill>
              </a:rPr>
              <a:t> Sriram </a:t>
            </a:r>
            <a:r>
              <a:rPr lang="en-US" sz="1900" dirty="0" err="1">
                <a:solidFill>
                  <a:srgbClr val="FEFEFE"/>
                </a:solidFill>
              </a:rPr>
              <a:t>Janga</a:t>
            </a:r>
            <a:r>
              <a:rPr lang="en-US" sz="1900" dirty="0">
                <a:solidFill>
                  <a:srgbClr val="FEFEFE"/>
                </a:solidFill>
              </a:rPr>
              <a:t>, Sai Bhargav Karnati, Jayanth </a:t>
            </a:r>
            <a:r>
              <a:rPr lang="en-US" sz="1900" dirty="0" err="1">
                <a:solidFill>
                  <a:srgbClr val="FEFEFE"/>
                </a:solidFill>
              </a:rPr>
              <a:t>Rachuri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lang="en-US" sz="1900" dirty="0">
                <a:solidFill>
                  <a:srgbClr val="FEFEFE"/>
                </a:solidFill>
              </a:rPr>
              <a:t>GitHub: https://github.com/GiridharSriramJanga/Data_606_Team-G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3;p7">
            <a:extLst>
              <a:ext uri="{FF2B5EF4-FFF2-40B4-BE49-F238E27FC236}">
                <a16:creationId xmlns:a16="http://schemas.microsoft.com/office/drawing/2014/main" id="{4F1AB6DD-DF59-52F9-C250-896296FA0831}"/>
              </a:ext>
            </a:extLst>
          </p:cNvPr>
          <p:cNvSpPr txBox="1"/>
          <p:nvPr/>
        </p:nvSpPr>
        <p:spPr>
          <a:xfrm>
            <a:off x="457200" y="182880"/>
            <a:ext cx="73152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Exploratory Data Analysis: Salary Progression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7D494-CC65-539B-3B97-9E06C7B0E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2" y="1755931"/>
            <a:ext cx="6006379" cy="2891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5C64AD-FE68-49D6-C00D-39D815E6C648}"/>
              </a:ext>
            </a:extLst>
          </p:cNvPr>
          <p:cNvSpPr txBox="1"/>
          <p:nvPr/>
        </p:nvSpPr>
        <p:spPr>
          <a:xfrm>
            <a:off x="6400120" y="2844224"/>
            <a:ext cx="26017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Start small, grow big</a:t>
            </a:r>
          </a:p>
          <a:p>
            <a:endParaRPr lang="en-IN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b="1" dirty="0"/>
              <a:t>Upskill for progress</a:t>
            </a:r>
          </a:p>
          <a:p>
            <a:pPr lvl="1"/>
            <a:endParaRPr lang="en-IN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b="1" dirty="0"/>
              <a:t>Specialize to maximize</a:t>
            </a:r>
          </a:p>
        </p:txBody>
      </p:sp>
    </p:spTree>
    <p:extLst>
      <p:ext uri="{BB962C8B-B14F-4D97-AF65-F5344CB8AC3E}">
        <p14:creationId xmlns:p14="http://schemas.microsoft.com/office/powerpoint/2010/main" val="103795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Gill Sans"/>
              <a:buNone/>
            </a:pPr>
            <a:r>
              <a:rPr lang="en-US" sz="2600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GITHUB PAGE</a:t>
            </a:r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Link: </a:t>
            </a:r>
            <a: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https://github.com/GiridharSriramJanga/Data_606_Team-G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>
            <a:spLocks noGrp="1"/>
          </p:cNvSpPr>
          <p:nvPr>
            <p:ph type="title"/>
          </p:nvPr>
        </p:nvSpPr>
        <p:spPr>
          <a:xfrm>
            <a:off x="61252" y="778770"/>
            <a:ext cx="3906981" cy="4935135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Gill Sans"/>
              <a:buNone/>
            </a:pPr>
            <a:r>
              <a:rPr lang="en-US" sz="4000" cap="none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TIMELINE &amp; NEXT STEPS</a:t>
            </a:r>
            <a:endParaRPr sz="40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75B9D3A-4476-41C9-BF21-7B65DF2809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468949"/>
              </p:ext>
            </p:extLst>
          </p:nvPr>
        </p:nvGraphicFramePr>
        <p:xfrm>
          <a:off x="1640670" y="48126"/>
          <a:ext cx="9003995" cy="6758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6713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>
            <a:spLocks noGrp="1"/>
          </p:cNvSpPr>
          <p:nvPr>
            <p:ph type="title"/>
          </p:nvPr>
        </p:nvSpPr>
        <p:spPr>
          <a:xfrm>
            <a:off x="472888" y="461554"/>
            <a:ext cx="8224849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Gill Sans"/>
              <a:buNone/>
            </a:pPr>
            <a:r>
              <a:rPr lang="en-US" sz="2600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REFERENCES</a:t>
            </a:r>
            <a:endParaRPr/>
          </a:p>
        </p:txBody>
      </p:sp>
      <p:sp>
        <p:nvSpPr>
          <p:cNvPr id="174" name="Google Shape;174;p12"/>
          <p:cNvSpPr txBox="1">
            <a:spLocks noGrp="1"/>
          </p:cNvSpPr>
          <p:nvPr>
            <p:ph type="body" idx="1"/>
          </p:nvPr>
        </p:nvSpPr>
        <p:spPr>
          <a:xfrm>
            <a:off x="336884" y="2139281"/>
            <a:ext cx="8483357" cy="435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Gómez-Uribe, C. A., &amp; Hunt, N. (2015). The Netflix Recommender System: Algorithms, Business Value, and Innovation. ACM Transactions on Management Information Systems. [DOI: 10.1145/2843948]</a:t>
            </a:r>
            <a:r>
              <a:rPr lang="en-US" dirty="0" err="1"/>
              <a:t>Pajkovic</a:t>
            </a:r>
            <a:r>
              <a:rPr lang="en-US" dirty="0"/>
              <a:t>, N., et al. (2022). </a:t>
            </a:r>
          </a:p>
          <a:p>
            <a:pPr marL="2286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Exposing the Netflix Recommender System’s Operational Metrics. Convergence: The International Journal of Research into New Media Technologies. [SAGE Journals]</a:t>
            </a:r>
          </a:p>
          <a:p>
            <a:pPr marL="228600" indent="-228600" algn="just">
              <a:spcBef>
                <a:spcPts val="0"/>
              </a:spcBef>
            </a:pPr>
            <a:r>
              <a:rPr lang="en-US" dirty="0">
                <a:hlinkClick r:id="rId3"/>
              </a:rPr>
              <a:t>PingAx</a:t>
            </a:r>
            <a:r>
              <a:rPr lang="en-US" dirty="0"/>
              <a:t> (2025).Case Study: Amazon’s Recommendation Engine. Retrieved from pingax.com - https://pingax.com/data-analytics/successful-projects/examples-of-impactful-projects/case-study-amazons-recommendation-engine/</a:t>
            </a:r>
          </a:p>
          <a:p>
            <a:pPr marL="2286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SuperAGI</a:t>
            </a:r>
            <a:r>
              <a:rPr lang="en-US" dirty="0"/>
              <a:t> (2025).Case Studies: How Top Brands Use AI Recommendation Engines to Boost Sales. Retrieved from </a:t>
            </a:r>
            <a:r>
              <a:rPr lang="en-US" dirty="0">
                <a:hlinkClick r:id="rId4"/>
              </a:rPr>
              <a:t>superagi.com</a:t>
            </a:r>
            <a:r>
              <a:rPr lang="en-US" dirty="0"/>
              <a:t> - https://superagi.com/case-studies-how-top-brands-are-using-ai-recommendation-engines-to-boost-sales-and-customer-satisfaction-in-2025/</a:t>
            </a:r>
          </a:p>
          <a:p>
            <a:pPr marL="2286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Zhou, Y., et al. (2023). Learning to Personalize Recommendations Based on Customers’ Shopping Intents. </a:t>
            </a:r>
            <a:r>
              <a:rPr lang="en-US" dirty="0" err="1"/>
              <a:t>arXiv</a:t>
            </a:r>
            <a:r>
              <a:rPr lang="en-US" dirty="0"/>
              <a:t> preprint [arXiv:2305.05279]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1603120" y="422767"/>
            <a:ext cx="59379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Gill Sans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551800" y="1990400"/>
            <a:ext cx="8129400" cy="44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518" b="1"/>
              <a:t>01. Introduction</a:t>
            </a:r>
            <a:endParaRPr sz="5518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518"/>
              <a:t>Problem statement, motivation, and research questions driving our</a:t>
            </a:r>
            <a:endParaRPr sz="5518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518"/>
              <a:t>Al solution.</a:t>
            </a:r>
            <a:endParaRPr sz="5518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518" b="1"/>
              <a:t>02. Literature Review</a:t>
            </a:r>
            <a:endParaRPr sz="5518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518"/>
              <a:t>Current industry practices, existing solutions, and identified gaps in job matching.</a:t>
            </a:r>
            <a:endParaRPr sz="5518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518" b="1"/>
              <a:t>03. Dataset Overview</a:t>
            </a:r>
            <a:endParaRPr sz="5518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518"/>
              <a:t>Glassdoor job postings, resume data, attributes, and growth projections.</a:t>
            </a:r>
            <a:endParaRPr sz="5518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518" b="1"/>
              <a:t>04. Proposed Methods</a:t>
            </a:r>
            <a:endParaRPr sz="5518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518"/>
              <a:t>NLP techniques, ML models, and dashboard implementation strategies.</a:t>
            </a:r>
            <a:endParaRPr sz="5518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518" b="1"/>
              <a:t>05. EDA &amp; Analysis</a:t>
            </a:r>
            <a:endParaRPr sz="5518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518"/>
              <a:t>Visual insights on job trends, salary distributions, and skill demands.</a:t>
            </a:r>
            <a:endParaRPr sz="5518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518" b="1"/>
              <a:t>06. Timeline &amp; Next Steps</a:t>
            </a:r>
            <a:endParaRPr sz="5518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518"/>
              <a:t>Development roadmap, modeling phases, and dashboard</a:t>
            </a:r>
            <a:endParaRPr sz="5518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518"/>
              <a:t>deployment plans.</a:t>
            </a:r>
            <a:endParaRPr sz="5518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137079" y="88392"/>
            <a:ext cx="8867221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sz="2800" b="1"/>
              <a:t>INTRODUCTION</a:t>
            </a:r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196350" y="3918850"/>
            <a:ext cx="4188300" cy="2426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50" b="1"/>
              <a:t>Motivation:</a:t>
            </a:r>
            <a:r>
              <a:rPr lang="en-US" sz="2800" b="1"/>
              <a:t> </a:t>
            </a:r>
            <a:endParaRPr sz="28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8"/>
              <a:t>Bridge the gap between job seekers and opportunities using data-driven insights for informed career decisions.</a:t>
            </a:r>
            <a:endParaRPr sz="2208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sp>
        <p:nvSpPr>
          <p:cNvPr id="112" name="Google Shape;112;p3"/>
          <p:cNvSpPr txBox="1"/>
          <p:nvPr/>
        </p:nvSpPr>
        <p:spPr>
          <a:xfrm>
            <a:off x="196350" y="1528900"/>
            <a:ext cx="8808000" cy="19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40000"/>
              <a:buFont typeface="Arial"/>
              <a:buNone/>
            </a:pPr>
            <a:r>
              <a:rPr lang="en-US" sz="6000" b="1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Problem: </a:t>
            </a:r>
            <a:endParaRPr sz="6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644"/>
              <a:buFont typeface="Arial"/>
              <a:buNone/>
            </a:pPr>
            <a:r>
              <a:rPr lang="en-US" sz="4289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Job seekers struggle with filtering countless postings and understanding market trends. Our Al system addresses both challenges through personalized recommendations and </a:t>
            </a:r>
            <a:br>
              <a:rPr lang="en-US" sz="4289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4289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real-time career insights.</a:t>
            </a:r>
            <a:endParaRPr sz="4289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None/>
            </a:pPr>
            <a:endParaRPr sz="20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4483325" y="3918850"/>
            <a:ext cx="4521000" cy="2426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Research Question:</a:t>
            </a:r>
            <a:r>
              <a:rPr lang="en-US" sz="2800" b="1" i="0" u="none" strike="noStrike" cap="none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2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How can Al improve job matching accuracy?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What insights drive better career decisions for data professionals?</a:t>
            </a:r>
            <a:endParaRPr sz="2000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endParaRPr sz="2000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541868" y="296333"/>
            <a:ext cx="8144932" cy="1336379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Gill Sans"/>
              <a:buNone/>
            </a:pPr>
            <a:r>
              <a:rPr lang="en-US"/>
              <a:t>LITERATURE/INDUSTRY RESEARCH</a:t>
            </a:r>
            <a:endParaRPr/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251375" y="1901725"/>
            <a:ext cx="4362900" cy="46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 dirty="0"/>
              <a:t>Current Industry Solutions:</a:t>
            </a:r>
            <a:endParaRPr sz="2000" dirty="0"/>
          </a:p>
          <a:p>
            <a:pPr marL="228600" lvl="0" indent="-215900" algn="just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/>
              <a:t>Major platforms like </a:t>
            </a:r>
            <a:r>
              <a:rPr lang="en-US" sz="1600" dirty="0" err="1"/>
              <a:t>Linkedin</a:t>
            </a:r>
            <a:r>
              <a:rPr lang="en-US" sz="1600" dirty="0"/>
              <a:t> and Indeed use basic keyword matching and collaborative filtering for job recommendations.</a:t>
            </a:r>
            <a:endParaRPr sz="1600" dirty="0"/>
          </a:p>
          <a:p>
            <a:pPr marL="228600" lvl="0" indent="-215900" algn="just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/>
              <a:t>Netflix: Recommendation system responsible for ~80% of hours streamed (Gómez-Uribe &amp; Hunt, 2015; </a:t>
            </a:r>
            <a:r>
              <a:rPr lang="en-US" sz="1600" dirty="0" err="1"/>
              <a:t>Pajkovic</a:t>
            </a:r>
            <a:r>
              <a:rPr lang="en-US" sz="1600" dirty="0"/>
              <a:t> et al., 2022).</a:t>
            </a:r>
          </a:p>
          <a:p>
            <a:pPr marL="228600" lvl="0" indent="-215900" algn="just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/>
              <a:t>Amazon: ~35% of total sales are generated from recommendation-driven features (PingAx, 2025; </a:t>
            </a:r>
            <a:r>
              <a:rPr lang="en-US" sz="1600" dirty="0" err="1"/>
              <a:t>SuperAGI</a:t>
            </a:r>
            <a:r>
              <a:rPr lang="en-US" sz="1600" dirty="0"/>
              <a:t>, 2025).</a:t>
            </a:r>
          </a:p>
          <a:p>
            <a:pPr marL="228600" lvl="0" indent="-215900" algn="just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 dirty="0"/>
              <a:t>Amazon Personalization: Intent-aware recommendation modeling improved business metrics by ~10% (Zhou et al., 2023, </a:t>
            </a:r>
            <a:r>
              <a:rPr lang="en-US" sz="1600" dirty="0" err="1"/>
              <a:t>arXiv</a:t>
            </a:r>
            <a:r>
              <a:rPr lang="en-US" sz="1600" dirty="0"/>
              <a:t>).</a:t>
            </a:r>
          </a:p>
        </p:txBody>
      </p:sp>
      <p:sp>
        <p:nvSpPr>
          <p:cNvPr id="120" name="Google Shape;120;p4"/>
          <p:cNvSpPr txBox="1"/>
          <p:nvPr/>
        </p:nvSpPr>
        <p:spPr>
          <a:xfrm>
            <a:off x="4614325" y="1901800"/>
            <a:ext cx="4362900" cy="46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Identified Gaps &amp; Opportunities:</a:t>
            </a:r>
            <a:endParaRPr sz="2000" dirty="0"/>
          </a:p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</a:pPr>
            <a:r>
              <a:rPr lang="en-US" sz="16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Existing systems lack real-time market insights and personalized career guidance.</a:t>
            </a:r>
            <a:endParaRPr sz="1600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</a:pPr>
            <a:r>
              <a:rPr lang="en-US" sz="16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Limited real-time salary and skill trend analysis</a:t>
            </a:r>
            <a:endParaRPr sz="1600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</a:pPr>
            <a:r>
              <a:rPr lang="en-US" sz="16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Many rely on keyword or collaborative filtering, limited adoption of semantic NLP embeddings for resume-job matching</a:t>
            </a:r>
          </a:p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</a:pPr>
            <a:r>
              <a:rPr lang="en-US" sz="16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Lack of career path and upskilling recommendations</a:t>
            </a:r>
            <a:endParaRPr sz="1800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1603120" y="383317"/>
            <a:ext cx="5937900" cy="11886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Gill Sans"/>
              <a:buNone/>
            </a:pPr>
            <a:r>
              <a:rPr lang="en-US" sz="2600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DATASET OVERVIEW</a:t>
            </a:r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236475" y="2698241"/>
            <a:ext cx="3222000" cy="377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2286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8800" b="1" dirty="0"/>
              <a:t>PRIMARY DATASET:</a:t>
            </a:r>
            <a:br>
              <a:rPr lang="en-US" dirty="0"/>
            </a:br>
            <a:r>
              <a:rPr lang="en-US" sz="7200" dirty="0"/>
              <a:t>Glassdoor job postings scraped weekly with comprehensive job market data</a:t>
            </a:r>
            <a:endParaRPr sz="7200" dirty="0"/>
          </a:p>
          <a:p>
            <a:pPr marL="2286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7200" dirty="0"/>
              <a:t>• Job titles, companies, locations</a:t>
            </a:r>
            <a:endParaRPr sz="7200" dirty="0"/>
          </a:p>
          <a:p>
            <a:pPr marL="2286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7200" dirty="0"/>
              <a:t>• Salary estimates and company ratings</a:t>
            </a:r>
            <a:endParaRPr sz="7200" dirty="0"/>
          </a:p>
          <a:p>
            <a:pPr marL="228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7200" dirty="0"/>
              <a:t>• Detailed job descriptions (unstructured text)</a:t>
            </a:r>
            <a:endParaRPr sz="7200" dirty="0"/>
          </a:p>
        </p:txBody>
      </p:sp>
      <p:sp>
        <p:nvSpPr>
          <p:cNvPr id="127" name="Google Shape;127;p5"/>
          <p:cNvSpPr txBox="1"/>
          <p:nvPr/>
        </p:nvSpPr>
        <p:spPr>
          <a:xfrm>
            <a:off x="3399425" y="2756875"/>
            <a:ext cx="2818200" cy="3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USER DATASET:</a:t>
            </a:r>
            <a:br>
              <a:rPr lang="en-US" sz="23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Personal resumes and portfolios parsed for skill extraction and matching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• Skills, experiences, education data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• Used for personalized recommendations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• Real-time profile updates and matching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6217625" y="2756875"/>
            <a:ext cx="2631000" cy="3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DATA STORAGE:</a:t>
            </a:r>
            <a:b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AWS S3 with automated pipeline for continuous data collection</a:t>
            </a:r>
            <a:endParaRPr sz="1800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• Real-time updates and processing</a:t>
            </a:r>
            <a:endParaRPr sz="1800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• Scalable cloud infrastructure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• Trend analysis capability</a:t>
            </a:r>
            <a:endParaRPr sz="1800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2188631" y="1890349"/>
            <a:ext cx="2413000" cy="58259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6000</a:t>
            </a:r>
            <a:br>
              <a:rPr lang="en-US" sz="16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16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MONTHLY GROWTH</a:t>
            </a:r>
            <a:endParaRPr sz="1600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4694766" y="1890350"/>
            <a:ext cx="2226900" cy="5825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20000</a:t>
            </a:r>
            <a:br>
              <a:rPr lang="en-US" sz="16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16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PROJECTED TOTAL</a:t>
            </a:r>
            <a:endParaRPr sz="1600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236475" y="1890350"/>
            <a:ext cx="1852500" cy="5826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1700+</a:t>
            </a:r>
            <a:br>
              <a:rPr lang="en-US" sz="16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16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INITIAL RECORDS</a:t>
            </a:r>
            <a:endParaRPr sz="1600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7019034" y="1879931"/>
            <a:ext cx="1968333" cy="5825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1500</a:t>
            </a:r>
            <a:br>
              <a:rPr lang="en-US" sz="16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16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WEEKLY NEW</a:t>
            </a:r>
            <a:endParaRPr sz="1600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54385" y="234069"/>
            <a:ext cx="8334603" cy="759083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Gill Sans"/>
              <a:buNone/>
            </a:pPr>
            <a:r>
              <a:rPr lang="en-US" sz="2600" cap="none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PROPOSED METHODS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6A15023-BF9A-4D26-A187-2652C4BBA9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483575"/>
              </p:ext>
            </p:extLst>
          </p:nvPr>
        </p:nvGraphicFramePr>
        <p:xfrm>
          <a:off x="354385" y="1312536"/>
          <a:ext cx="8334603" cy="5311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377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3;p7">
            <a:extLst>
              <a:ext uri="{FF2B5EF4-FFF2-40B4-BE49-F238E27FC236}">
                <a16:creationId xmlns:a16="http://schemas.microsoft.com/office/drawing/2014/main" id="{F647F745-0BF3-F42B-CB11-A50441DB5A21}"/>
              </a:ext>
            </a:extLst>
          </p:cNvPr>
          <p:cNvSpPr txBox="1"/>
          <p:nvPr/>
        </p:nvSpPr>
        <p:spPr>
          <a:xfrm>
            <a:off x="457200" y="182880"/>
            <a:ext cx="73152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Gill Sans" panose="020B0604020202020204" charset="0"/>
              </a:rPr>
              <a:t>Data Cleaning and Transformation:</a:t>
            </a:r>
            <a:endParaRPr sz="2000" dirty="0">
              <a:latin typeface="Gill Sans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F6EE8-1375-7A10-241C-4308F5450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14" y="850962"/>
            <a:ext cx="6202837" cy="2248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4E4110-E1D1-5535-386A-781A73CC2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13" y="3367568"/>
            <a:ext cx="6202837" cy="2561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D75EB2-4D9A-9F29-2C80-4F3F537322AD}"/>
              </a:ext>
            </a:extLst>
          </p:cNvPr>
          <p:cNvSpPr txBox="1"/>
          <p:nvPr/>
        </p:nvSpPr>
        <p:spPr>
          <a:xfrm>
            <a:off x="457200" y="2299336"/>
            <a:ext cx="21634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Job Title Cleaned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Salary data Cleaned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Extracted Skills, Experience etc.,.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Created new features for EDA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9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/>
        </p:nvSpPr>
        <p:spPr>
          <a:xfrm>
            <a:off x="457200" y="182880"/>
            <a:ext cx="73152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Exploratory Data Analysis: Skills By Seniority level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33F34F-93A3-BA12-B9E0-434CD21C2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626" y="3686422"/>
            <a:ext cx="4364611" cy="29044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B0FA57-9519-079C-CF58-0E481C00A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626" y="645714"/>
            <a:ext cx="4364611" cy="29044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262600-1BDF-EF2B-BC82-CDA27A4A084E}"/>
              </a:ext>
            </a:extLst>
          </p:cNvPr>
          <p:cNvSpPr txBox="1"/>
          <p:nvPr/>
        </p:nvSpPr>
        <p:spPr>
          <a:xfrm>
            <a:off x="565607" y="2844224"/>
            <a:ext cx="36198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b="1" dirty="0"/>
              <a:t>Entry-Level Analysts:</a:t>
            </a:r>
            <a:r>
              <a:rPr lang="en-US" dirty="0"/>
              <a:t> Around </a:t>
            </a:r>
            <a:r>
              <a:rPr lang="en-US" b="1" dirty="0"/>
              <a:t>26% Excel, 22% SQL, and 14% Python</a:t>
            </a:r>
            <a:r>
              <a:rPr lang="en-US" dirty="0"/>
              <a:t> 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b="1" dirty="0"/>
              <a:t>Senior-Level Analysts:</a:t>
            </a:r>
            <a:r>
              <a:rPr lang="en-US" dirty="0"/>
              <a:t> Around </a:t>
            </a:r>
            <a:r>
              <a:rPr lang="en-US" b="1" dirty="0"/>
              <a:t>30% SQL, 18% Excel, and 17% Python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3;p7">
            <a:extLst>
              <a:ext uri="{FF2B5EF4-FFF2-40B4-BE49-F238E27FC236}">
                <a16:creationId xmlns:a16="http://schemas.microsoft.com/office/drawing/2014/main" id="{EFCBFB02-F31A-D4D4-4F7A-1C7D75FF2D98}"/>
              </a:ext>
            </a:extLst>
          </p:cNvPr>
          <p:cNvSpPr txBox="1"/>
          <p:nvPr/>
        </p:nvSpPr>
        <p:spPr>
          <a:xfrm>
            <a:off x="457200" y="182880"/>
            <a:ext cx="73152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Exploratory Data Analysis: Location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A1177-5DAF-6AD9-B0E5-D9CC46114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256" y="678731"/>
            <a:ext cx="4114799" cy="1752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34AF4E-DDB7-336B-A37C-249CE3AE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256" y="2526748"/>
            <a:ext cx="4227485" cy="1830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08FF86-A5DE-100B-5266-F3F60D782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256" y="4453411"/>
            <a:ext cx="4275056" cy="1631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884C4D-64AA-A974-8AE2-1F24E89197FA}"/>
              </a:ext>
            </a:extLst>
          </p:cNvPr>
          <p:cNvSpPr txBox="1"/>
          <p:nvPr/>
        </p:nvSpPr>
        <p:spPr>
          <a:xfrm>
            <a:off x="457200" y="2211081"/>
            <a:ext cx="395454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Data Analysts</a:t>
            </a:r>
            <a:r>
              <a:rPr lang="en-US" dirty="0"/>
              <a:t> show broader distribution, suggesting demand across industries (finance, healthcare, retail) nationwide.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Scientist and ML Engineer roles are concentrated in specific hubs like California, Washington and New York.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roles cluster in established firms, while analyst positions appear across more diverse organizations.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4176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969</Words>
  <Application>Microsoft Office PowerPoint</Application>
  <PresentationFormat>On-screen Show (4:3)</PresentationFormat>
  <Paragraphs>112</Paragraphs>
  <Slides>13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Gill Sans</vt:lpstr>
      <vt:lpstr>Arial</vt:lpstr>
      <vt:lpstr>Parcel</vt:lpstr>
      <vt:lpstr>Parcel</vt:lpstr>
      <vt:lpstr>AI-POWERED JOB RECOMMENDATION &amp; CAREER INSIGHTS DASHBOARD</vt:lpstr>
      <vt:lpstr>CONTENTS</vt:lpstr>
      <vt:lpstr>INTRODUCTION</vt:lpstr>
      <vt:lpstr>LITERATURE/INDUSTRY RESEARCH</vt:lpstr>
      <vt:lpstr>DATASET OVERVIEW</vt:lpstr>
      <vt:lpstr>PROPOSED METHODS</vt:lpstr>
      <vt:lpstr>PowerPoint Presentation</vt:lpstr>
      <vt:lpstr>PowerPoint Presentation</vt:lpstr>
      <vt:lpstr>PowerPoint Presentation</vt:lpstr>
      <vt:lpstr>PowerPoint Presentation</vt:lpstr>
      <vt:lpstr>GITHUB PAGE</vt:lpstr>
      <vt:lpstr>TIMELINE &amp; NEXT STEPS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JOB RECOMMENDATION &amp; CAREER INSIGHTS DASHBOARD</dc:title>
  <dc:creator>SaiBhargav Karnati</dc:creator>
  <cp:lastModifiedBy>SaiBhargav Karnati</cp:lastModifiedBy>
  <cp:revision>8</cp:revision>
  <dcterms:created xsi:type="dcterms:W3CDTF">2013-01-27T09:14:16Z</dcterms:created>
  <dcterms:modified xsi:type="dcterms:W3CDTF">2025-09-17T21:55:16Z</dcterms:modified>
</cp:coreProperties>
</file>