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266" r:id="rId8"/>
    <p:sldId id="264" r:id="rId9"/>
    <p:sldId id="259" r:id="rId10"/>
    <p:sldId id="260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4" d="100"/>
          <a:sy n="94" d="100"/>
        </p:scale>
        <p:origin x="1123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solidFill>
          <a:schemeClr val="accent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602981231119705E-2"/>
          <c:y val="0.11058577159949641"/>
          <c:w val="0.87650497697221808"/>
          <c:h val="0.782121679324749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60000"/>
                      <a:satMod val="160000"/>
                    </a:schemeClr>
                  </a:gs>
                  <a:gs pos="46000">
                    <a:schemeClr val="accent1">
                      <a:tint val="86000"/>
                      <a:satMod val="160000"/>
                    </a:schemeClr>
                  </a:gs>
                  <a:gs pos="100000">
                    <a:schemeClr val="accent1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60000"/>
                      <a:satMod val="160000"/>
                    </a:schemeClr>
                  </a:gs>
                  <a:gs pos="46000">
                    <a:schemeClr val="accent2">
                      <a:tint val="86000"/>
                      <a:satMod val="160000"/>
                    </a:schemeClr>
                  </a:gs>
                  <a:gs pos="100000">
                    <a:schemeClr val="accent2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60000"/>
                      <a:satMod val="160000"/>
                    </a:schemeClr>
                  </a:gs>
                  <a:gs pos="46000">
                    <a:schemeClr val="accent3">
                      <a:tint val="86000"/>
                      <a:satMod val="160000"/>
                    </a:schemeClr>
                  </a:gs>
                  <a:gs pos="100000">
                    <a:schemeClr val="accent3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Sheet1!$A$2:$A$4</c:f>
              <c:strCache>
                <c:ptCount val="3"/>
                <c:pt idx="0">
                  <c:v>X</c:v>
                </c:pt>
                <c:pt idx="1">
                  <c:v>Y</c:v>
                </c:pt>
                <c:pt idx="2">
                  <c:v>Z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Sheet1!$B$2:$B$4</c:f>
              <c:numCache>
                <c:formatCode>General</c:formatCode>
                <c:ptCount val="3"/>
                <c:pt idx="0">
                  <c:v>5.2</c:v>
                </c:pt>
                <c:pt idx="1">
                  <c:v>15.5</c:v>
                </c:pt>
                <c:pt idx="2">
                  <c:v>79.400000000000006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525974347546181"/>
          <c:y val="0.92918588357569065"/>
          <c:w val="0.26633585896102607"/>
          <c:h val="5.67839500199073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96F225B3-2268-4CB1-9A6D-DD3D78235A90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2"/>
              </a:solidFill>
            </a:rPr>
            <a:t>DATA</a:t>
          </a:r>
          <a:r>
            <a:rPr lang="en-US" sz="1800" b="1" baseline="0" dirty="0" smtClean="0">
              <a:solidFill>
                <a:schemeClr val="bg2"/>
              </a:solidFill>
            </a:rPr>
            <a:t> PREPROCESSING</a:t>
          </a:r>
          <a:endParaRPr lang="en-US" sz="1800" b="1" dirty="0">
            <a:solidFill>
              <a:schemeClr val="bg2"/>
            </a:solidFill>
          </a:endParaRPr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 sz="1200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 sz="1200"/>
        </a:p>
      </dgm:t>
    </dgm:pt>
    <dgm:pt modelId="{73381DCD-C269-4E6D-9AFB-BECEE2749D18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 smtClean="0">
              <a:solidFill>
                <a:schemeClr val="bg2"/>
              </a:solidFill>
            </a:rPr>
            <a:t>Data preprocessing involves filling the missing values, correcting the data format etc.</a:t>
          </a:r>
          <a:endParaRPr lang="en-US" sz="1600" dirty="0">
            <a:solidFill>
              <a:schemeClr val="bg2"/>
            </a:solidFill>
          </a:endParaRP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 sz="1200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 sz="1200"/>
        </a:p>
      </dgm:t>
    </dgm:pt>
    <dgm:pt modelId="{9270810E-5EDA-493C-94A3-CD56D6BDC201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2"/>
              </a:solidFill>
            </a:rPr>
            <a:t>METHODOLOGY</a:t>
          </a:r>
          <a:endParaRPr lang="en-US" sz="1800" b="1" dirty="0">
            <a:solidFill>
              <a:schemeClr val="bg2"/>
            </a:solidFill>
          </a:endParaRPr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 sz="1200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 sz="1200"/>
        </a:p>
      </dgm:t>
    </dgm:pt>
    <dgm:pt modelId="{6A69E878-6E4C-4840-B8F1-E395DA9854AF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 smtClean="0">
              <a:solidFill>
                <a:schemeClr val="bg2"/>
              </a:solidFill>
            </a:rPr>
            <a:t>Finding the standard deviation to normalize the data</a:t>
          </a:r>
          <a:endParaRPr lang="en-US" sz="1600" dirty="0">
            <a:solidFill>
              <a:schemeClr val="bg2"/>
            </a:solidFill>
          </a:endParaRPr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 sz="1200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 sz="1200"/>
        </a:p>
      </dgm:t>
    </dgm:pt>
    <dgm:pt modelId="{2C6ED8AB-F05B-40F2-8129-F46037B75A8D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 smtClean="0">
              <a:solidFill>
                <a:schemeClr val="bg2"/>
              </a:solidFill>
            </a:rPr>
            <a:t>Convert them into percentage and find the cumulative sum of the standard deviation percentage.</a:t>
          </a:r>
          <a:endParaRPr lang="en-US" sz="1600" dirty="0">
            <a:solidFill>
              <a:schemeClr val="bg2"/>
            </a:solidFill>
          </a:endParaRPr>
        </a:p>
      </dgm:t>
    </dgm:pt>
    <dgm:pt modelId="{40E64027-4076-4448-BED2-4574B956BD19}" type="parTrans" cxnId="{1316190B-5804-46D9-9600-0C6F00840852}">
      <dgm:prSet/>
      <dgm:spPr/>
    </dgm:pt>
    <dgm:pt modelId="{2065F967-F552-4148-9006-2CB7B620E49B}" type="sibTrans" cxnId="{1316190B-5804-46D9-9600-0C6F00840852}">
      <dgm:prSet/>
      <dgm:spPr/>
    </dgm:pt>
    <dgm:pt modelId="{6E8D0D7F-378A-4C71-BE05-3C1EA0CB2092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 err="1" smtClean="0">
              <a:solidFill>
                <a:schemeClr val="bg2"/>
              </a:solidFill>
            </a:rPr>
            <a:t>Categorise</a:t>
          </a:r>
          <a:r>
            <a:rPr lang="en-US" sz="1600" dirty="0" smtClean="0">
              <a:solidFill>
                <a:schemeClr val="bg2"/>
              </a:solidFill>
            </a:rPr>
            <a:t> them into X,Y and Z as per the percentage range and interpret them.</a:t>
          </a:r>
          <a:endParaRPr lang="en-US" sz="1600" dirty="0">
            <a:solidFill>
              <a:schemeClr val="bg2"/>
            </a:solidFill>
          </a:endParaRPr>
        </a:p>
      </dgm:t>
    </dgm:pt>
    <dgm:pt modelId="{E0CE0443-CDDC-4F47-9190-B234792530EE}" type="parTrans" cxnId="{582EAC4B-80BA-40D3-B5DC-E30CA59D7079}">
      <dgm:prSet/>
      <dgm:spPr/>
    </dgm:pt>
    <dgm:pt modelId="{7F31103D-0B9F-4AFB-96C2-0C0F8F57DCCC}" type="sibTrans" cxnId="{582EAC4B-80BA-40D3-B5DC-E30CA59D7079}">
      <dgm:prSet/>
      <dgm:spPr/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B3DCA86-CC99-48ED-8764-6E81C7AE6BE9}" type="pres">
      <dgm:prSet presAssocID="{96F225B3-2268-4CB1-9A6D-DD3D78235A90}" presName="parentText" presStyleLbl="node1" presStyleIdx="0" presStyleCnt="2" custScaleX="96693" custScaleY="5670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2" custScaleY="94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88E0281-7FCC-4892-BD85-59C45354E9DA}" type="pres">
      <dgm:prSet presAssocID="{9270810E-5EDA-493C-94A3-CD56D6BDC201}" presName="parentText" presStyleLbl="node1" presStyleIdx="1" presStyleCnt="2" custScaleX="98677" custScaleY="52955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2" custScaleY="96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1316190B-5804-46D9-9600-0C6F00840852}" srcId="{9270810E-5EDA-493C-94A3-CD56D6BDC201}" destId="{2C6ED8AB-F05B-40F2-8129-F46037B75A8D}" srcOrd="1" destOrd="0" parTransId="{40E64027-4076-4448-BED2-4574B956BD19}" sibTransId="{2065F967-F552-4148-9006-2CB7B620E49B}"/>
    <dgm:cxn modelId="{F861B44D-0FA3-443E-BF9A-7223E7E9ACA4}" type="presOf" srcId="{6E8D0D7F-378A-4C71-BE05-3C1EA0CB2092}" destId="{EA904451-CA9C-48CF-A3F7-6C4003934218}" srcOrd="0" destOrd="2" presId="urn:microsoft.com/office/officeart/2005/8/layout/list1"/>
    <dgm:cxn modelId="{582EAC4B-80BA-40D3-B5DC-E30CA59D7079}" srcId="{9270810E-5EDA-493C-94A3-CD56D6BDC201}" destId="{6E8D0D7F-378A-4C71-BE05-3C1EA0CB2092}" srcOrd="2" destOrd="0" parTransId="{E0CE0443-CDDC-4F47-9190-B234792530EE}" sibTransId="{7F31103D-0B9F-4AFB-96C2-0C0F8F57DCCC}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EFCF39EC-D43B-4FC8-BAE5-3C706538C5FA}" type="presOf" srcId="{2C6ED8AB-F05B-40F2-8129-F46037B75A8D}" destId="{EA904451-CA9C-48CF-A3F7-6C4003934218}" srcOrd="0" destOrd="1" presId="urn:microsoft.com/office/officeart/2005/8/layout/list1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95999"/>
          <a:ext cx="7726680" cy="1429132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874776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2"/>
              </a:solidFill>
            </a:rPr>
            <a:t>Data preprocessing involves filling the missing values, correcting the data format etc.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0" y="95999"/>
        <a:ext cx="7726680" cy="1429132"/>
      </dsp:txXfrm>
    </dsp:sp>
    <dsp:sp modelId="{8B3DCA86-CC99-48ED-8764-6E81C7AE6BE9}">
      <dsp:nvSpPr>
        <dsp:cNvPr id="0" name=""/>
        <dsp:cNvSpPr/>
      </dsp:nvSpPr>
      <dsp:spPr>
        <a:xfrm>
          <a:off x="386334" y="2998"/>
          <a:ext cx="5229811" cy="78672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2"/>
              </a:solidFill>
            </a:rPr>
            <a:t>DATA</a:t>
          </a:r>
          <a:r>
            <a:rPr lang="en-US" sz="1800" b="1" kern="1200" baseline="0" dirty="0" smtClean="0">
              <a:solidFill>
                <a:schemeClr val="bg2"/>
              </a:solidFill>
            </a:rPr>
            <a:t> PREPROCESSING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2998"/>
        <a:ext cx="5229811" cy="786720"/>
      </dsp:txXfrm>
    </dsp:sp>
    <dsp:sp modelId="{EA904451-CA9C-48CF-A3F7-6C4003934218}">
      <dsp:nvSpPr>
        <dsp:cNvPr id="0" name=""/>
        <dsp:cNvSpPr/>
      </dsp:nvSpPr>
      <dsp:spPr>
        <a:xfrm>
          <a:off x="0" y="1819930"/>
          <a:ext cx="7726680" cy="2139470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874776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2"/>
              </a:solidFill>
            </a:rPr>
            <a:t>Finding the standard deviation to normalize the data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2"/>
              </a:solidFill>
            </a:rPr>
            <a:t>Convert them into percentage and find the cumulative sum of the standard deviation percentage.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bg2"/>
              </a:solidFill>
            </a:rPr>
            <a:t>Categorise</a:t>
          </a:r>
          <a:r>
            <a:rPr lang="en-US" sz="1600" kern="1200" dirty="0" smtClean="0">
              <a:solidFill>
                <a:schemeClr val="bg2"/>
              </a:solidFill>
            </a:rPr>
            <a:t> them into X,Y and Z as per the percentage range and interpret them.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0" y="1819930"/>
        <a:ext cx="7726680" cy="2139470"/>
      </dsp:txXfrm>
    </dsp:sp>
    <dsp:sp modelId="{388E0281-7FCC-4892-BD85-59C45354E9DA}">
      <dsp:nvSpPr>
        <dsp:cNvPr id="0" name=""/>
        <dsp:cNvSpPr/>
      </dsp:nvSpPr>
      <dsp:spPr>
        <a:xfrm>
          <a:off x="386334" y="1778931"/>
          <a:ext cx="5337119" cy="734718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2"/>
              </a:solidFill>
            </a:rPr>
            <a:t>METHODOLOGY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1778931"/>
        <a:ext cx="5337119" cy="734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0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0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7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5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6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xmlns="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1/18/2024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xmlns="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sz="5400" dirty="0" smtClean="0"/>
              <a:t>XYZ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sz="6000" b="0" dirty="0" smtClean="0"/>
              <a:t>Analysis</a:t>
            </a:r>
            <a:endParaRPr lang="en-US" sz="6000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b="1" dirty="0" smtClean="0"/>
              <a:t>SUBMITTED BY</a:t>
            </a:r>
          </a:p>
          <a:p>
            <a:pPr algn="r"/>
            <a:r>
              <a:rPr lang="en-US" dirty="0" smtClean="0"/>
              <a:t>HANSA  A  S</a:t>
            </a:r>
          </a:p>
          <a:p>
            <a:pPr algn="r"/>
            <a:r>
              <a:rPr lang="en-US" dirty="0" smtClean="0"/>
              <a:t>GIRIDHARA VIJAY  R  A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TOPICS 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D227B02-3746-4E15-9429-D3DBB15D0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14597" y="1607532"/>
            <a:ext cx="393954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xmlns="" id="{E7529413-DDD1-4DC1-B8ED-E3450F631E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xmlns="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smtClean="0">
                  <a:solidFill>
                    <a:schemeClr val="bg1"/>
                  </a:solidFill>
                </a:rPr>
                <a:t>INTRODUCTION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CBE9B9A0-2E55-404A-BA78-59DB18604A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998467" y="236350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xmlns="" id="{2DE9FEE3-FE02-475E-8B6D-A2F80E168D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xmlns="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OBJECTIVES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62F7363-23DF-4B13-B949-1B67E5B9A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008467" y="3794887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xmlns="" id="{2115AB7A-4DE5-418F-94E6-BB81DDC82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xmlns="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smtClean="0"/>
                <a:t>STEPS INVOLVED</a:t>
              </a:r>
              <a:endParaRPr lang="en-US" sz="1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8BE7A4D-0952-4CCE-B4D5-5EA8630027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106927" y="5251555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27D052D3-5943-4CCA-A968-24C63DF300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smtClean="0"/>
                <a:t>CONCLUSION</a:t>
              </a:r>
              <a:endParaRPr lang="en-US" sz="1500" kern="1200" dirty="0" smtClean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CBE9B9A0-2E55-404A-BA78-59DB18604A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008467" y="3066138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33" name="Callout: Up Arrow 19">
              <a:extLst>
                <a:ext uri="{FF2B5EF4-FFF2-40B4-BE49-F238E27FC236}">
                  <a16:creationId xmlns:a16="http://schemas.microsoft.com/office/drawing/2014/main" xmlns="" id="{2DE9FEE3-FE02-475E-8B6D-A2F80E168D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allout: Up Arrow 14">
              <a:extLst>
                <a:ext uri="{FF2B5EF4-FFF2-40B4-BE49-F238E27FC236}">
                  <a16:creationId xmlns:a16="http://schemas.microsoft.com/office/drawing/2014/main" xmlns="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smtClean="0">
                  <a:solidFill>
                    <a:schemeClr val="bg1"/>
                  </a:solidFill>
                </a:rPr>
                <a:t>LIMITATIONS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62F7363-23DF-4B13-B949-1B67E5B9A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008467" y="4523221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42" name="Callout: Up Arrow 21">
              <a:extLst>
                <a:ext uri="{FF2B5EF4-FFF2-40B4-BE49-F238E27FC236}">
                  <a16:creationId xmlns:a16="http://schemas.microsoft.com/office/drawing/2014/main" xmlns="" id="{2115AB7A-4DE5-418F-94E6-BB81DDC82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Callout: Up Arrow 12">
              <a:extLst>
                <a:ext uri="{FF2B5EF4-FFF2-40B4-BE49-F238E27FC236}">
                  <a16:creationId xmlns:a16="http://schemas.microsoft.com/office/drawing/2014/main" xmlns="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smtClean="0"/>
                <a:t>INFERENCE</a:t>
              </a:r>
              <a:endParaRPr lang="en-US" sz="15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XYZ ANALYSIS (Definition)</a:t>
            </a:r>
          </a:p>
          <a:p>
            <a:r>
              <a:rPr lang="en-US" sz="1800" dirty="0"/>
              <a:t>XYZ analysis is a way to classify inventory items according to the variability of their demand or derived/forecasted consumption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can be used to plan material requirements and inventory levels so that waste, production delays, or excessive inventory levels can be avoided.</a:t>
            </a:r>
            <a:endParaRPr lang="en-US" sz="1800" b="1" dirty="0" smtClean="0">
              <a:solidFill>
                <a:schemeClr val="accent1"/>
              </a:solidFill>
            </a:endParaRPr>
          </a:p>
          <a:p>
            <a:pPr marL="64008" indent="0"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XYZ:</a:t>
            </a:r>
          </a:p>
          <a:p>
            <a:r>
              <a:rPr lang="en-US" sz="2000" dirty="0" smtClean="0"/>
              <a:t>X - goods </a:t>
            </a:r>
            <a:r>
              <a:rPr lang="en-US" sz="2000" dirty="0"/>
              <a:t>- very </a:t>
            </a:r>
            <a:r>
              <a:rPr lang="en-US" sz="2000" dirty="0" smtClean="0"/>
              <a:t>high fluctuations</a:t>
            </a:r>
          </a:p>
          <a:p>
            <a:r>
              <a:rPr lang="en-US" sz="2000" dirty="0" smtClean="0"/>
              <a:t>Y - goods </a:t>
            </a:r>
            <a:r>
              <a:rPr lang="en-US" sz="2000" dirty="0"/>
              <a:t>- some </a:t>
            </a:r>
            <a:r>
              <a:rPr lang="en-US" sz="2000" dirty="0" smtClean="0"/>
              <a:t>fluctuations</a:t>
            </a:r>
          </a:p>
          <a:p>
            <a:r>
              <a:rPr lang="en-US" sz="2000" dirty="0" smtClean="0"/>
              <a:t>Z - goods </a:t>
            </a:r>
            <a:r>
              <a:rPr lang="en-US" sz="2000" dirty="0"/>
              <a:t>- the </a:t>
            </a:r>
            <a:r>
              <a:rPr lang="en-US" sz="2000" dirty="0" smtClean="0"/>
              <a:t>low variation</a:t>
            </a:r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Categorize Items</a:t>
            </a:r>
          </a:p>
          <a:p>
            <a:r>
              <a:rPr lang="en-US" sz="2000" dirty="0"/>
              <a:t>Prioritize Inventory</a:t>
            </a:r>
          </a:p>
          <a:p>
            <a:r>
              <a:rPr lang="en-US" sz="2000" dirty="0"/>
              <a:t>Optimize Stock Levels</a:t>
            </a:r>
          </a:p>
          <a:p>
            <a:r>
              <a:rPr lang="en-US" sz="2000" dirty="0"/>
              <a:t>Improve Cost Efficiency</a:t>
            </a:r>
          </a:p>
          <a:p>
            <a:r>
              <a:rPr lang="en-US" sz="2000" dirty="0" smtClean="0"/>
              <a:t>Support </a:t>
            </a:r>
            <a:r>
              <a:rPr lang="en-US" sz="2000" dirty="0"/>
              <a:t>Decision-Making</a:t>
            </a:r>
          </a:p>
          <a:p>
            <a:r>
              <a:rPr lang="en-US" sz="2000" dirty="0"/>
              <a:t>Mitigate Inventory Risks</a:t>
            </a:r>
          </a:p>
        </p:txBody>
      </p:sp>
    </p:spTree>
    <p:extLst>
      <p:ext uri="{BB962C8B-B14F-4D97-AF65-F5344CB8AC3E}">
        <p14:creationId xmlns:p14="http://schemas.microsoft.com/office/powerpoint/2010/main" val="41463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dirty="0"/>
              <a:t>Data Availability and Accuracy</a:t>
            </a:r>
          </a:p>
          <a:p>
            <a:pPr lvl="1"/>
            <a:r>
              <a:rPr lang="en-US" sz="1600" dirty="0" smtClean="0"/>
              <a:t>Oversimplification</a:t>
            </a:r>
            <a:endParaRPr lang="en-US" sz="1600" dirty="0"/>
          </a:p>
          <a:p>
            <a:pPr lvl="1"/>
            <a:r>
              <a:rPr lang="en-US" sz="1600" dirty="0" smtClean="0"/>
              <a:t>Sensitivity </a:t>
            </a:r>
            <a:r>
              <a:rPr lang="en-US" sz="1600" dirty="0"/>
              <a:t>to Calculation Methods</a:t>
            </a:r>
          </a:p>
          <a:p>
            <a:pPr lvl="1"/>
            <a:r>
              <a:rPr lang="en-US" sz="1600" dirty="0"/>
              <a:t>Limited Scope of Analysis</a:t>
            </a:r>
          </a:p>
          <a:p>
            <a:pPr lvl="1"/>
            <a:r>
              <a:rPr lang="en-US" sz="1600" dirty="0"/>
              <a:t>Subjectivity in Threshold Determination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INVOLED</a:t>
            </a:r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xmlns="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058373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CHART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 smtClean="0">
                <a:solidFill>
                  <a:srgbClr val="C94C25"/>
                </a:solidFill>
              </a:rPr>
              <a:t>INFERENCE </a:t>
            </a:r>
          </a:p>
          <a:p>
            <a:r>
              <a:rPr lang="en-US" sz="1800" dirty="0" smtClean="0"/>
              <a:t>X – </a:t>
            </a:r>
            <a:r>
              <a:rPr lang="en-US" sz="1800" dirty="0"/>
              <a:t>have a </a:t>
            </a:r>
            <a:r>
              <a:rPr lang="en-US" sz="1800" dirty="0" smtClean="0"/>
              <a:t>high </a:t>
            </a:r>
            <a:r>
              <a:rPr lang="en-US" sz="1800" dirty="0"/>
              <a:t>consumption value and high demand </a:t>
            </a:r>
            <a:r>
              <a:rPr lang="en-US" sz="1800" dirty="0" smtClean="0"/>
              <a:t>frequency.</a:t>
            </a:r>
          </a:p>
          <a:p>
            <a:r>
              <a:rPr lang="en-US" sz="1800" dirty="0" smtClean="0"/>
              <a:t>Y – </a:t>
            </a:r>
            <a:r>
              <a:rPr lang="en-US" sz="1800" dirty="0"/>
              <a:t>have a moderate consumption value and demand frequency. </a:t>
            </a:r>
            <a:endParaRPr lang="en-US" sz="1800" dirty="0" smtClean="0"/>
          </a:p>
          <a:p>
            <a:r>
              <a:rPr lang="en-US" sz="1800" dirty="0" smtClean="0"/>
              <a:t>Z – </a:t>
            </a:r>
            <a:r>
              <a:rPr lang="en-US" sz="1800" dirty="0"/>
              <a:t>have </a:t>
            </a:r>
            <a:r>
              <a:rPr lang="en-US" sz="1800"/>
              <a:t>a </a:t>
            </a:r>
            <a:r>
              <a:rPr lang="en-US" sz="1800" smtClean="0"/>
              <a:t>low </a:t>
            </a:r>
            <a:r>
              <a:rPr lang="en-US" sz="1800" dirty="0" smtClean="0"/>
              <a:t>consumption </a:t>
            </a:r>
            <a:r>
              <a:rPr lang="en-US" sz="1800" dirty="0"/>
              <a:t>value and demand frequency.</a:t>
            </a:r>
            <a:endParaRPr lang="en-US" sz="1800" dirty="0" smtClean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4949367"/>
              </p:ext>
            </p:extLst>
          </p:nvPr>
        </p:nvGraphicFramePr>
        <p:xfrm>
          <a:off x="466725" y="1722438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XYZ analysis is a valuable tool in inventory management that categorizes items based on their consumption patterns and demand frequency. </a:t>
            </a:r>
            <a:endParaRPr lang="en-US" sz="2000" dirty="0" smtClean="0"/>
          </a:p>
          <a:p>
            <a:r>
              <a:rPr lang="en-US" sz="2000" dirty="0" smtClean="0"/>
              <a:t>By </a:t>
            </a:r>
            <a:r>
              <a:rPr lang="en-US" sz="2000" dirty="0"/>
              <a:t>applying XYZ analysis, businesses can gain insights into their inventory and make informed decisions to optimize stock levels, improve cost efficiency, and enhance operational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173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610600" cy="3352800"/>
          </a:xfrm>
        </p:spPr>
        <p:txBody>
          <a:bodyPr/>
          <a:lstStyle/>
          <a:p>
            <a:r>
              <a:rPr lang="en-US" sz="9600" dirty="0" smtClean="0"/>
              <a:t> 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211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282</Words>
  <Application>Microsoft Office PowerPoint</Application>
  <PresentationFormat>On-screen Show (4:3)</PresentationFormat>
  <Paragraphs>55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 2</vt:lpstr>
      <vt:lpstr>Verve</vt:lpstr>
      <vt:lpstr>XYZ  Analysis</vt:lpstr>
      <vt:lpstr>TOPICS </vt:lpstr>
      <vt:lpstr>INTRODUCTION</vt:lpstr>
      <vt:lpstr>OBJECTIVES</vt:lpstr>
      <vt:lpstr>LIMITATIONS</vt:lpstr>
      <vt:lpstr>STEPS INVOLED</vt:lpstr>
      <vt:lpstr>INFERENCE CHART</vt:lpstr>
      <vt:lpstr>CONCLUSION</vt:lpstr>
      <vt:lpstr>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2023-06-24T06:33:22Z</dcterms:created>
  <dcterms:modified xsi:type="dcterms:W3CDTF">2024-01-18T13:45:09Z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