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91074"/>
            <a:ext cx="9143999" cy="35242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62496"/>
            <a:ext cx="9144000" cy="381000"/>
          </a:xfrm>
          <a:custGeom>
            <a:avLst/>
            <a:gdLst/>
            <a:ahLst/>
            <a:cxnLst/>
            <a:rect l="l" t="t" r="r" b="b"/>
            <a:pathLst>
              <a:path w="9144000" h="381000">
                <a:moveTo>
                  <a:pt x="9144000" y="0"/>
                </a:moveTo>
                <a:lnTo>
                  <a:pt x="0" y="0"/>
                </a:lnTo>
                <a:lnTo>
                  <a:pt x="0" y="380606"/>
                </a:lnTo>
                <a:lnTo>
                  <a:pt x="9144000" y="380606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5919" y="153035"/>
            <a:ext cx="5852160" cy="627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684" y="1142428"/>
            <a:ext cx="8088630" cy="35378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64559" y="4834900"/>
            <a:ext cx="146177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1225" y="4838762"/>
            <a:ext cx="1530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ridharan002/Research-AI/tree/main/research_assistant" TargetMode="External"/><Relationship Id="rId3" Type="http://schemas.openxmlformats.org/officeDocument/2006/relationships/hyperlink" Target="https://drive.google.com/file/d/1KqMKNOn_61VBwf8k9xDNqMp5ogNn_UwC/view?usp=sharing" TargetMode="External"/><Relationship Id="rId4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51939" y="109786"/>
            <a:ext cx="7152640" cy="295465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National</a:t>
            </a:r>
            <a:r>
              <a:rPr dirty="0" sz="2000" spc="-35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1523B8"/>
                </a:solidFill>
                <a:latin typeface="Cambria"/>
                <a:cs typeface="Cambria"/>
              </a:rPr>
              <a:t>Engineering</a:t>
            </a:r>
            <a:r>
              <a:rPr dirty="0" sz="2000" spc="-80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College,</a:t>
            </a:r>
            <a:r>
              <a:rPr dirty="0" sz="2000" spc="-50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K.R.</a:t>
            </a:r>
            <a:r>
              <a:rPr dirty="0" sz="2000" spc="-50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Nagar,</a:t>
            </a:r>
            <a:r>
              <a:rPr dirty="0" sz="2000" spc="-45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1523B8"/>
                </a:solidFill>
                <a:latin typeface="Cambria"/>
                <a:cs typeface="Cambria"/>
              </a:rPr>
              <a:t>Kovilpatti</a:t>
            </a:r>
            <a:r>
              <a:rPr dirty="0" sz="2000" spc="-95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–</a:t>
            </a:r>
            <a:r>
              <a:rPr dirty="0" sz="2000" spc="-45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523B8"/>
                </a:solidFill>
                <a:latin typeface="Cambria"/>
                <a:cs typeface="Cambria"/>
              </a:rPr>
              <a:t>628</a:t>
            </a:r>
            <a:r>
              <a:rPr dirty="0" sz="2000" spc="-75" b="1">
                <a:solidFill>
                  <a:srgbClr val="1523B8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1523B8"/>
                </a:solidFill>
                <a:latin typeface="Cambria"/>
                <a:cs typeface="Cambria"/>
              </a:rPr>
              <a:t>503</a:t>
            </a:r>
            <a:endParaRPr sz="20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400" b="1" i="1">
                <a:solidFill>
                  <a:srgbClr val="C00000"/>
                </a:solidFill>
                <a:latin typeface="Cambria"/>
                <a:cs typeface="Cambria"/>
              </a:rPr>
              <a:t>(An</a:t>
            </a:r>
            <a:r>
              <a:rPr dirty="0" sz="1400" spc="-75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spc="-10" b="1" i="1">
                <a:solidFill>
                  <a:srgbClr val="C00000"/>
                </a:solidFill>
                <a:latin typeface="Cambria"/>
                <a:cs typeface="Cambria"/>
              </a:rPr>
              <a:t>Autonomous</a:t>
            </a:r>
            <a:r>
              <a:rPr dirty="0" sz="1400" spc="-45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b="1" i="1">
                <a:solidFill>
                  <a:srgbClr val="C00000"/>
                </a:solidFill>
                <a:latin typeface="Cambria"/>
                <a:cs typeface="Cambria"/>
              </a:rPr>
              <a:t>Institution,</a:t>
            </a:r>
            <a:r>
              <a:rPr dirty="0" sz="1400" spc="260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b="1" i="1">
                <a:solidFill>
                  <a:srgbClr val="C00000"/>
                </a:solidFill>
                <a:latin typeface="Cambria"/>
                <a:cs typeface="Cambria"/>
              </a:rPr>
              <a:t>Affiliated</a:t>
            </a:r>
            <a:r>
              <a:rPr dirty="0" sz="1400" spc="-10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b="1" i="1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dirty="0" sz="1400" spc="-80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b="1" i="1">
                <a:solidFill>
                  <a:srgbClr val="C00000"/>
                </a:solidFill>
                <a:latin typeface="Cambria"/>
                <a:cs typeface="Cambria"/>
              </a:rPr>
              <a:t>Anna</a:t>
            </a:r>
            <a:r>
              <a:rPr dirty="0" sz="1400" spc="-70" b="1" i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1400" spc="-10" b="1" i="1">
                <a:solidFill>
                  <a:srgbClr val="C00000"/>
                </a:solidFill>
                <a:latin typeface="Cambria"/>
                <a:cs typeface="Cambria"/>
              </a:rPr>
              <a:t>University, Chennai)</a:t>
            </a:r>
            <a:endParaRPr sz="1400">
              <a:latin typeface="Cambria"/>
              <a:cs typeface="Cambria"/>
            </a:endParaRPr>
          </a:p>
          <a:p>
            <a:pPr algn="ctr" marL="635">
              <a:lnSpc>
                <a:spcPct val="100000"/>
              </a:lnSpc>
              <a:spcBef>
                <a:spcPts val="1025"/>
              </a:spcBef>
            </a:pPr>
            <a:r>
              <a:rPr dirty="0" sz="2000" b="1">
                <a:solidFill>
                  <a:srgbClr val="2B09B5"/>
                </a:solidFill>
                <a:latin typeface="Cambria"/>
                <a:cs typeface="Cambria"/>
              </a:rPr>
              <a:t>Department</a:t>
            </a:r>
            <a:r>
              <a:rPr dirty="0" sz="2000" spc="-55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B09B5"/>
                </a:solidFill>
                <a:latin typeface="Cambria"/>
                <a:cs typeface="Cambria"/>
              </a:rPr>
              <a:t>of</a:t>
            </a:r>
            <a:r>
              <a:rPr dirty="0" sz="2000" spc="-25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B09B5"/>
                </a:solidFill>
                <a:latin typeface="Cambria"/>
                <a:cs typeface="Cambria"/>
              </a:rPr>
              <a:t>Artificial</a:t>
            </a:r>
            <a:r>
              <a:rPr dirty="0" sz="2000" spc="-75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B09B5"/>
                </a:solidFill>
                <a:latin typeface="Cambria"/>
                <a:cs typeface="Cambria"/>
              </a:rPr>
              <a:t>Intelligence</a:t>
            </a:r>
            <a:r>
              <a:rPr dirty="0" sz="2000" spc="-80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B09B5"/>
                </a:solidFill>
                <a:latin typeface="Cambria"/>
                <a:cs typeface="Cambria"/>
              </a:rPr>
              <a:t>and</a:t>
            </a:r>
            <a:r>
              <a:rPr dirty="0" sz="2000" spc="-65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2B09B5"/>
                </a:solidFill>
                <a:latin typeface="Cambria"/>
                <a:cs typeface="Cambria"/>
              </a:rPr>
              <a:t>Data</a:t>
            </a:r>
            <a:r>
              <a:rPr dirty="0" sz="2000" spc="-20" b="1">
                <a:solidFill>
                  <a:srgbClr val="2B09B5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2B09B5"/>
                </a:solidFill>
                <a:latin typeface="Cambria"/>
                <a:cs typeface="Cambria"/>
              </a:rPr>
              <a:t>Science</a:t>
            </a:r>
            <a:endParaRPr sz="2000">
              <a:latin typeface="Cambria"/>
              <a:cs typeface="Cambria"/>
            </a:endParaRPr>
          </a:p>
          <a:p>
            <a:pPr marL="1269365">
              <a:lnSpc>
                <a:spcPct val="100000"/>
              </a:lnSpc>
              <a:spcBef>
                <a:spcPts val="1989"/>
              </a:spcBef>
            </a:pPr>
            <a:r>
              <a:rPr dirty="0" sz="2750" b="1">
                <a:solidFill>
                  <a:srgbClr val="1F477B"/>
                </a:solidFill>
                <a:latin typeface="Times New Roman"/>
                <a:cs typeface="Times New Roman"/>
              </a:rPr>
              <a:t>DigitalT3</a:t>
            </a:r>
            <a:r>
              <a:rPr dirty="0" sz="2750" spc="165" b="1">
                <a:solidFill>
                  <a:srgbClr val="1F477B"/>
                </a:solidFill>
                <a:latin typeface="Times New Roman"/>
                <a:cs typeface="Times New Roman"/>
              </a:rPr>
              <a:t> </a:t>
            </a:r>
            <a:r>
              <a:rPr dirty="0" sz="2750" spc="-10" b="1">
                <a:solidFill>
                  <a:srgbClr val="1F477B"/>
                </a:solidFill>
                <a:latin typeface="Times New Roman"/>
                <a:cs typeface="Times New Roman"/>
              </a:rPr>
              <a:t>Hackathon</a:t>
            </a:r>
            <a:endParaRPr sz="2750">
              <a:latin typeface="Times New Roman"/>
              <a:cs typeface="Times New Roman"/>
            </a:endParaRPr>
          </a:p>
          <a:p>
            <a:pPr marL="1664970">
              <a:lnSpc>
                <a:spcPct val="100000"/>
              </a:lnSpc>
              <a:spcBef>
                <a:spcPts val="905"/>
              </a:spcBef>
            </a:pPr>
            <a:r>
              <a:rPr dirty="0" sz="3000" b="1">
                <a:solidFill>
                  <a:srgbClr val="FF0000"/>
                </a:solidFill>
                <a:latin typeface="Cambria"/>
                <a:cs typeface="Cambria"/>
              </a:rPr>
              <a:t>Research</a:t>
            </a:r>
            <a:r>
              <a:rPr dirty="0" sz="3000" spc="-25" b="1">
                <a:solidFill>
                  <a:srgbClr val="FF0000"/>
                </a:solidFill>
                <a:latin typeface="Cambria"/>
                <a:cs typeface="Cambria"/>
              </a:rPr>
              <a:t> AI</a:t>
            </a:r>
            <a:endParaRPr sz="3000">
              <a:latin typeface="Cambria"/>
              <a:cs typeface="Cambria"/>
            </a:endParaRPr>
          </a:p>
          <a:p>
            <a:pPr marL="2818765">
              <a:lnSpc>
                <a:spcPct val="100000"/>
              </a:lnSpc>
              <a:spcBef>
                <a:spcPts val="1005"/>
              </a:spcBef>
            </a:pPr>
            <a:r>
              <a:rPr dirty="0" sz="2000" b="1">
                <a:solidFill>
                  <a:srgbClr val="17375E"/>
                </a:solidFill>
                <a:latin typeface="Cambria"/>
                <a:cs typeface="Cambria"/>
              </a:rPr>
              <a:t>-</a:t>
            </a:r>
            <a:r>
              <a:rPr dirty="0" sz="2000" spc="-35" b="1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AI</a:t>
            </a:r>
            <a:r>
              <a:rPr dirty="0" sz="2000" spc="10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powered</a:t>
            </a:r>
            <a:r>
              <a:rPr dirty="0" sz="2000" spc="-35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search</a:t>
            </a:r>
            <a:r>
              <a:rPr dirty="0" sz="2000" spc="-30" b="1">
                <a:latin typeface="Cambria"/>
                <a:cs typeface="Cambria"/>
              </a:rPr>
              <a:t> </a:t>
            </a:r>
            <a:r>
              <a:rPr dirty="0" sz="2000" spc="-10" b="1">
                <a:latin typeface="Cambria"/>
                <a:cs typeface="Cambria"/>
              </a:rPr>
              <a:t>engine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028690" y="3763327"/>
            <a:ext cx="2985135" cy="854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"/>
                <a:cs typeface="Cambria"/>
              </a:rPr>
              <a:t>Giridharan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0">
                <a:latin typeface="Cambria"/>
                <a:cs typeface="Cambria"/>
              </a:rPr>
              <a:t>B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mbria"/>
                <a:cs typeface="Cambria"/>
              </a:rPr>
              <a:t>Starter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kit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–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Search</a:t>
            </a:r>
            <a:r>
              <a:rPr dirty="0" sz="1800" spc="-65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Assistant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mbria"/>
                <a:cs typeface="Cambria"/>
              </a:rPr>
              <a:t>Mentor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:</a:t>
            </a:r>
            <a:r>
              <a:rPr dirty="0" sz="1800" spc="-5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Mr.Naveen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Natarajan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45"/>
              <a:t> </a:t>
            </a:r>
            <a:r>
              <a:rPr dirty="0"/>
              <a:t>Statement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starter</a:t>
            </a:r>
            <a:r>
              <a:rPr dirty="0" spc="-5"/>
              <a:t> </a:t>
            </a:r>
            <a:r>
              <a:rPr dirty="0" spc="-25"/>
              <a:t>kit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48702" y="1378648"/>
            <a:ext cx="6947534" cy="323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F243E"/>
                </a:solidFill>
                <a:latin typeface="Cambria"/>
                <a:cs typeface="Cambria"/>
              </a:rPr>
              <a:t>Project</a:t>
            </a:r>
            <a:r>
              <a:rPr dirty="0" sz="1500" spc="-15" b="1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dirty="0" sz="1500" spc="-10" b="1">
                <a:solidFill>
                  <a:srgbClr val="0F243E"/>
                </a:solidFill>
                <a:latin typeface="Cambria"/>
                <a:cs typeface="Cambria"/>
              </a:rPr>
              <a:t>Description: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mbria"/>
              <a:cs typeface="Cambria"/>
            </a:endParaRPr>
          </a:p>
          <a:p>
            <a:pPr marL="297180" marR="5080" indent="-285115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The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Research</a:t>
            </a:r>
            <a:r>
              <a:rPr dirty="0" sz="1500" spc="-7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Assistant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is</a:t>
            </a:r>
            <a:r>
              <a:rPr dirty="0" sz="1500" spc="-6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 AI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tool</a:t>
            </a:r>
            <a:r>
              <a:rPr dirty="0" sz="1500" spc="-2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that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helps</a:t>
            </a:r>
            <a:r>
              <a:rPr dirty="0" sz="1500" spc="-6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improve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information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searching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2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analysis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from</a:t>
            </a:r>
            <a:r>
              <a:rPr dirty="0" sz="1500" spc="1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various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sources.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It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can</a:t>
            </a:r>
            <a:r>
              <a:rPr dirty="0" sz="1500" spc="-8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process</a:t>
            </a:r>
            <a:r>
              <a:rPr dirty="0" sz="1500" spc="-1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documents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9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search</a:t>
            </a:r>
            <a:r>
              <a:rPr dirty="0" sz="1500" spc="-1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F243E"/>
                </a:solidFill>
                <a:latin typeface="Arial MT"/>
                <a:cs typeface="Arial MT"/>
              </a:rPr>
              <a:t>the </a:t>
            </a:r>
            <a:r>
              <a:rPr dirty="0" sz="1500" spc="-25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web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in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real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time,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giving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users</a:t>
            </a:r>
            <a:r>
              <a:rPr dirty="0" sz="1500" spc="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complete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research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experience.</a:t>
            </a:r>
            <a:r>
              <a:rPr dirty="0" sz="1500" spc="-3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The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tool</a:t>
            </a:r>
            <a:r>
              <a:rPr dirty="0" sz="1500" spc="-2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F243E"/>
                </a:solidFill>
                <a:latin typeface="Arial MT"/>
                <a:cs typeface="Arial MT"/>
              </a:rPr>
              <a:t>uses </a:t>
            </a:r>
            <a:r>
              <a:rPr dirty="0" sz="1500" spc="-20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advanced</a:t>
            </a:r>
            <a:r>
              <a:rPr dirty="0" sz="1500" spc="-1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language</a:t>
            </a:r>
            <a:r>
              <a:rPr dirty="0" sz="1500" spc="-1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processing</a:t>
            </a:r>
            <a:r>
              <a:rPr dirty="0" sz="1500" spc="-8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methods,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like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RAG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(Retrieval-Augmented 	Generation)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7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vector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embeddings,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to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provide</a:t>
            </a:r>
            <a:r>
              <a:rPr dirty="0" sz="1500" spc="-8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accurate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relevant</a:t>
            </a:r>
            <a:r>
              <a:rPr dirty="0" sz="1500" spc="-4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answers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to</a:t>
            </a:r>
            <a:r>
              <a:rPr dirty="0" sz="1500" spc="-4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user</a:t>
            </a:r>
            <a:r>
              <a:rPr dirty="0" sz="1500" spc="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questions.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0F243E"/>
              </a:buClr>
              <a:buFont typeface="Wingdings"/>
              <a:buChar char=""/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F243E"/>
                </a:solidFill>
                <a:latin typeface="Cambria"/>
                <a:cs typeface="Cambria"/>
              </a:rPr>
              <a:t>Problem</a:t>
            </a:r>
            <a:r>
              <a:rPr dirty="0" sz="1500" spc="-40" b="1">
                <a:solidFill>
                  <a:srgbClr val="0F243E"/>
                </a:solidFill>
                <a:latin typeface="Cambria"/>
                <a:cs typeface="Cambria"/>
              </a:rPr>
              <a:t> </a:t>
            </a:r>
            <a:r>
              <a:rPr dirty="0" sz="1500" spc="-10" b="1">
                <a:solidFill>
                  <a:srgbClr val="0F243E"/>
                </a:solidFill>
                <a:latin typeface="Cambria"/>
                <a:cs typeface="Cambria"/>
              </a:rPr>
              <a:t>Addressed: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mbria"/>
              <a:cs typeface="Cambria"/>
            </a:endParaRPr>
          </a:p>
          <a:p>
            <a:pPr marL="297180" marR="299085" indent="-285115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Traditional</a:t>
            </a:r>
            <a:r>
              <a:rPr dirty="0" sz="1500" spc="-6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research</a:t>
            </a:r>
            <a:r>
              <a:rPr dirty="0" sz="1500" spc="-3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methods</a:t>
            </a:r>
            <a:r>
              <a:rPr dirty="0" sz="1500" spc="-9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often</a:t>
            </a:r>
            <a:r>
              <a:rPr dirty="0" sz="1500" spc="-4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require</a:t>
            </a:r>
            <a:r>
              <a:rPr dirty="0" sz="1500" spc="-3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slow,</a:t>
            </a:r>
            <a:r>
              <a:rPr dirty="0" sz="1500" spc="-6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manual</a:t>
            </a:r>
            <a:r>
              <a:rPr dirty="0" sz="1500" spc="-6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searching</a:t>
            </a:r>
            <a:r>
              <a:rPr dirty="0" sz="1500" spc="-4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through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different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documents</a:t>
            </a:r>
            <a:r>
              <a:rPr dirty="0" sz="1500" spc="-7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8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websites,</a:t>
            </a:r>
            <a:r>
              <a:rPr dirty="0" sz="1500" spc="-4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which</a:t>
            </a:r>
            <a:r>
              <a:rPr dirty="0" sz="1500" spc="-8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can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make</a:t>
            </a:r>
            <a:r>
              <a:rPr dirty="0" sz="1500" spc="-1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gathering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 information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	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inefficient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and</a:t>
            </a:r>
            <a:r>
              <a:rPr dirty="0" sz="1500" spc="-9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increase</a:t>
            </a:r>
            <a:r>
              <a:rPr dirty="0" sz="1500" spc="-25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the</a:t>
            </a:r>
            <a:r>
              <a:rPr dirty="0" sz="1500" spc="-2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risk</a:t>
            </a:r>
            <a:r>
              <a:rPr dirty="0" sz="1500" spc="-2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of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missing</a:t>
            </a:r>
            <a:r>
              <a:rPr dirty="0" sz="1500" spc="-9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F243E"/>
                </a:solidFill>
                <a:latin typeface="Arial MT"/>
                <a:cs typeface="Arial MT"/>
              </a:rPr>
              <a:t>important</a:t>
            </a:r>
            <a:r>
              <a:rPr dirty="0" sz="1500" spc="-50">
                <a:solidFill>
                  <a:srgbClr val="0F243E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F243E"/>
                </a:solidFill>
                <a:latin typeface="Arial MT"/>
                <a:cs typeface="Arial MT"/>
              </a:rPr>
              <a:t>details.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556625" y="4838762"/>
            <a:ext cx="89535" cy="1536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311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/>
              <a:t>Need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Problem/Use</a:t>
            </a:r>
            <a:r>
              <a:rPr dirty="0" spc="-75"/>
              <a:t> </a:t>
            </a:r>
            <a:r>
              <a:rPr dirty="0" spc="-10"/>
              <a:t>cases/Applications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"/>
            <a:ext cx="781050" cy="9429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2805" y="1236662"/>
            <a:ext cx="7397115" cy="3443604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98450" marR="192405" indent="-286385">
              <a:lnSpc>
                <a:spcPct val="103000"/>
              </a:lnSpc>
              <a:spcBef>
                <a:spcPts val="7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550" b="1">
                <a:latin typeface="Arial"/>
                <a:cs typeface="Arial"/>
              </a:rPr>
              <a:t>Dynamic</a:t>
            </a:r>
            <a:r>
              <a:rPr dirty="0" sz="1550" spc="15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Web</a:t>
            </a:r>
            <a:r>
              <a:rPr dirty="0" sz="1550" spc="14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Content</a:t>
            </a:r>
            <a:r>
              <a:rPr dirty="0" sz="1550" spc="13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Handling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Research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Assistant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addresses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 spc="-25">
                <a:latin typeface="Arial MT"/>
                <a:cs typeface="Arial MT"/>
              </a:rPr>
              <a:t>the </a:t>
            </a:r>
            <a:r>
              <a:rPr dirty="0" sz="1550">
                <a:latin typeface="Arial MT"/>
                <a:cs typeface="Arial MT"/>
              </a:rPr>
              <a:t>limitations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of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current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data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extraction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tools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by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incorporating</a:t>
            </a:r>
            <a:r>
              <a:rPr dirty="0" sz="1550" spc="10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</a:t>
            </a:r>
            <a:r>
              <a:rPr dirty="0" sz="1550" spc="200">
                <a:latin typeface="Arial MT"/>
                <a:cs typeface="Arial MT"/>
              </a:rPr>
              <a:t> </a:t>
            </a:r>
            <a:r>
              <a:rPr dirty="0" sz="1550" spc="-10" i="1">
                <a:latin typeface="Arial"/>
                <a:cs typeface="Arial"/>
              </a:rPr>
              <a:t>SearchAssistant </a:t>
            </a:r>
            <a:r>
              <a:rPr dirty="0" sz="1550">
                <a:latin typeface="Arial MT"/>
                <a:cs typeface="Arial MT"/>
              </a:rPr>
              <a:t>class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capable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of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handling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dynamic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unstructured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web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content.</a:t>
            </a:r>
            <a:r>
              <a:rPr dirty="0" sz="1550" spc="9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This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 spc="-35">
                <a:latin typeface="Arial MT"/>
                <a:cs typeface="Arial MT"/>
              </a:rPr>
              <a:t>is </a:t>
            </a:r>
            <a:r>
              <a:rPr dirty="0" sz="1550">
                <a:latin typeface="Arial MT"/>
                <a:cs typeface="Arial MT"/>
              </a:rPr>
              <a:t>essential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for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retrieving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up-to-date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information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from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modern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websites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 spc="-20">
                <a:latin typeface="Arial MT"/>
                <a:cs typeface="Arial MT"/>
              </a:rPr>
              <a:t>with </a:t>
            </a:r>
            <a:r>
              <a:rPr dirty="0" sz="1550">
                <a:latin typeface="Arial MT"/>
                <a:cs typeface="Arial MT"/>
              </a:rPr>
              <a:t>complex</a:t>
            </a:r>
            <a:r>
              <a:rPr dirty="0" sz="1550" spc="11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layouts.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1550">
              <a:latin typeface="Arial MT"/>
              <a:cs typeface="Arial MT"/>
            </a:endParaRPr>
          </a:p>
          <a:p>
            <a:pPr marL="298450" marR="499745" indent="-286385">
              <a:lnSpc>
                <a:spcPct val="103699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550" b="1">
                <a:latin typeface="Arial"/>
                <a:cs typeface="Arial"/>
              </a:rPr>
              <a:t>Enhanced</a:t>
            </a:r>
            <a:r>
              <a:rPr dirty="0" sz="1550" spc="16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Decision-Making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implementation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of</a:t>
            </a:r>
            <a:r>
              <a:rPr dirty="0" sz="1550" spc="17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RAG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(Retrieval- </a:t>
            </a:r>
            <a:r>
              <a:rPr dirty="0" sz="1550">
                <a:latin typeface="Arial MT"/>
                <a:cs typeface="Arial MT"/>
              </a:rPr>
              <a:t>Augmented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Generation)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enables</a:t>
            </a:r>
            <a:r>
              <a:rPr dirty="0" sz="1550" spc="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more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accurate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15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contextually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relevant </a:t>
            </a:r>
            <a:r>
              <a:rPr dirty="0" sz="1550">
                <a:latin typeface="Arial MT"/>
                <a:cs typeface="Arial MT"/>
              </a:rPr>
              <a:t>responses,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supporting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better</a:t>
            </a:r>
            <a:r>
              <a:rPr dirty="0" sz="1550" spc="2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decision-making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processes</a:t>
            </a:r>
            <a:r>
              <a:rPr dirty="0" sz="1550" spc="18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across</a:t>
            </a:r>
            <a:r>
              <a:rPr dirty="0" sz="1550" spc="18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various industries.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1550">
              <a:latin typeface="Arial MT"/>
              <a:cs typeface="Arial MT"/>
            </a:endParaRPr>
          </a:p>
          <a:p>
            <a:pPr marL="298450" marR="5080" indent="-286385">
              <a:lnSpc>
                <a:spcPct val="105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550" b="1">
                <a:latin typeface="Arial"/>
                <a:cs typeface="Arial"/>
              </a:rPr>
              <a:t>Academic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and</a:t>
            </a:r>
            <a:r>
              <a:rPr dirty="0" sz="1550" spc="120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Scientific</a:t>
            </a:r>
            <a:r>
              <a:rPr dirty="0" sz="1550" spc="125" b="1">
                <a:latin typeface="Arial"/>
                <a:cs typeface="Arial"/>
              </a:rPr>
              <a:t> </a:t>
            </a:r>
            <a:r>
              <a:rPr dirty="0" sz="1550" b="1">
                <a:latin typeface="Arial"/>
                <a:cs typeface="Arial"/>
              </a:rPr>
              <a:t>Research</a:t>
            </a:r>
            <a:r>
              <a:rPr dirty="0" sz="1550">
                <a:latin typeface="Arial MT"/>
                <a:cs typeface="Arial MT"/>
              </a:rPr>
              <a:t>:</a:t>
            </a:r>
            <a:r>
              <a:rPr dirty="0" sz="1550" spc="12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Researchers</a:t>
            </a:r>
            <a:r>
              <a:rPr dirty="0" sz="1550" spc="16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can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use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13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tool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to</a:t>
            </a:r>
            <a:r>
              <a:rPr dirty="0" sz="1550" spc="5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quickly </a:t>
            </a:r>
            <a:r>
              <a:rPr dirty="0" sz="1550">
                <a:latin typeface="Arial MT"/>
                <a:cs typeface="Arial MT"/>
              </a:rPr>
              <a:t>cross-reference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their</a:t>
            </a:r>
            <a:r>
              <a:rPr dirty="0" sz="1550" spc="1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documents</a:t>
            </a:r>
            <a:r>
              <a:rPr dirty="0" sz="1550" spc="16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with</a:t>
            </a:r>
            <a:r>
              <a:rPr dirty="0" sz="1550" spc="14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the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latest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published</a:t>
            </a:r>
            <a:r>
              <a:rPr dirty="0" sz="1550" spc="14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information,</a:t>
            </a:r>
            <a:r>
              <a:rPr dirty="0" sz="1550" spc="13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ensuring </a:t>
            </a:r>
            <a:r>
              <a:rPr dirty="0" sz="1550">
                <a:latin typeface="Arial MT"/>
                <a:cs typeface="Arial MT"/>
              </a:rPr>
              <a:t>their</a:t>
            </a:r>
            <a:r>
              <a:rPr dirty="0" sz="1550" spc="15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work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is</a:t>
            </a:r>
            <a:r>
              <a:rPr dirty="0" sz="1550" spc="114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both</a:t>
            </a:r>
            <a:r>
              <a:rPr dirty="0" sz="1550" spc="20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up-to-date</a:t>
            </a:r>
            <a:r>
              <a:rPr dirty="0" sz="1550" spc="95">
                <a:latin typeface="Arial MT"/>
                <a:cs typeface="Arial MT"/>
              </a:rPr>
              <a:t> </a:t>
            </a:r>
            <a:r>
              <a:rPr dirty="0" sz="1550">
                <a:latin typeface="Arial MT"/>
                <a:cs typeface="Arial MT"/>
              </a:rPr>
              <a:t>and</a:t>
            </a:r>
            <a:r>
              <a:rPr dirty="0" sz="1550" spc="100">
                <a:latin typeface="Arial MT"/>
                <a:cs typeface="Arial MT"/>
              </a:rPr>
              <a:t> </a:t>
            </a:r>
            <a:r>
              <a:rPr dirty="0" sz="1550" spc="-10">
                <a:latin typeface="Arial MT"/>
                <a:cs typeface="Arial MT"/>
              </a:rPr>
              <a:t>comprehensive.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75005">
              <a:lnSpc>
                <a:spcPct val="100000"/>
              </a:lnSpc>
              <a:spcBef>
                <a:spcPts val="105"/>
              </a:spcBef>
            </a:pPr>
            <a:r>
              <a:rPr dirty="0"/>
              <a:t>Innovation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model</a:t>
            </a:r>
            <a:r>
              <a:rPr dirty="0" spc="-5"/>
              <a:t> </a:t>
            </a:r>
            <a:r>
              <a:rPr dirty="0" spc="-10"/>
              <a:t>developed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65492" y="1530985"/>
            <a:ext cx="7578725" cy="25050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5080" indent="-285750">
              <a:lnSpc>
                <a:spcPct val="100899"/>
              </a:lnSpc>
              <a:spcBef>
                <a:spcPts val="8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Arial"/>
                <a:cs typeface="Arial"/>
              </a:rPr>
              <a:t>Business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Intelligence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Market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Research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integrating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real-</a:t>
            </a:r>
            <a:r>
              <a:rPr dirty="0" sz="1800" spc="-20">
                <a:latin typeface="Arial MT"/>
                <a:cs typeface="Arial MT"/>
              </a:rPr>
              <a:t>time </a:t>
            </a:r>
            <a:r>
              <a:rPr dirty="0" sz="1800">
                <a:latin typeface="Arial MT"/>
                <a:cs typeface="Arial MT"/>
              </a:rPr>
              <a:t>web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search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document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analysis,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Assistant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becomes </a:t>
            </a:r>
            <a:r>
              <a:rPr dirty="0" sz="1800" spc="-50">
                <a:latin typeface="Arial MT"/>
                <a:cs typeface="Arial MT"/>
              </a:rPr>
              <a:t>a </a:t>
            </a:r>
            <a:r>
              <a:rPr dirty="0" sz="1800">
                <a:latin typeface="Arial MT"/>
                <a:cs typeface="Arial MT"/>
              </a:rPr>
              <a:t>powerful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tool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professionals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business </a:t>
            </a:r>
            <a:r>
              <a:rPr dirty="0" sz="1800">
                <a:latin typeface="Arial MT"/>
                <a:cs typeface="Arial MT"/>
              </a:rPr>
              <a:t>intelligence.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insights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correlating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company </a:t>
            </a:r>
            <a:r>
              <a:rPr dirty="0" sz="1800">
                <a:latin typeface="Arial MT"/>
                <a:cs typeface="Arial MT"/>
              </a:rPr>
              <a:t>documents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latest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market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trends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found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online.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"/>
            </a:pPr>
            <a:endParaRPr sz="1800">
              <a:latin typeface="Arial MT"/>
              <a:cs typeface="Arial MT"/>
            </a:endParaRPr>
          </a:p>
          <a:p>
            <a:pPr marL="298450" marR="290195" indent="-285750">
              <a:lnSpc>
                <a:spcPct val="100899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Arial"/>
                <a:cs typeface="Arial"/>
              </a:rPr>
              <a:t>Legal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Compliance</a:t>
            </a:r>
            <a:r>
              <a:rPr dirty="0" sz="1800">
                <a:latin typeface="Arial MT"/>
                <a:cs typeface="Arial MT"/>
              </a:rPr>
              <a:t>: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Assistant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proves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valuable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for </a:t>
            </a:r>
            <a:r>
              <a:rPr dirty="0" sz="1800">
                <a:latin typeface="Arial MT"/>
                <a:cs typeface="Arial MT"/>
              </a:rPr>
              <a:t>legal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helping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users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relevant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case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law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documents </a:t>
            </a:r>
            <a:r>
              <a:rPr dirty="0" sz="1800">
                <a:latin typeface="Arial MT"/>
                <a:cs typeface="Arial MT"/>
              </a:rPr>
              <a:t>while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simultaneously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checking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latest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legal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updates</a:t>
            </a:r>
            <a:r>
              <a:rPr dirty="0" sz="1800" spc="-10">
                <a:latin typeface="Arial MT"/>
                <a:cs typeface="Arial MT"/>
              </a:rPr>
              <a:t> online.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85190">
              <a:lnSpc>
                <a:spcPct val="100000"/>
              </a:lnSpc>
              <a:spcBef>
                <a:spcPts val="105"/>
              </a:spcBef>
            </a:pPr>
            <a:r>
              <a:rPr dirty="0"/>
              <a:t>Prototype/Model</a:t>
            </a:r>
            <a:r>
              <a:rPr dirty="0" spc="-50"/>
              <a:t> </a:t>
            </a:r>
            <a:r>
              <a:rPr dirty="0" spc="-10"/>
              <a:t>Developed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115" rIns="0" bIns="0" rtlCol="0" vert="horz">
            <a:spAutoFit/>
          </a:bodyPr>
          <a:lstStyle/>
          <a:p>
            <a:pPr marL="666115">
              <a:lnSpc>
                <a:spcPct val="100000"/>
              </a:lnSpc>
              <a:spcBef>
                <a:spcPts val="1245"/>
              </a:spcBef>
            </a:pPr>
            <a:r>
              <a:rPr dirty="0" b="1">
                <a:latin typeface="Arial"/>
                <a:cs typeface="Arial"/>
              </a:rPr>
              <a:t>Document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Ingestion</a:t>
            </a:r>
            <a:r>
              <a:rPr dirty="0" spc="-80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10"/>
              <a:t>DocumentRetrieval</a:t>
            </a:r>
            <a:r>
              <a:rPr dirty="0" spc="-90"/>
              <a:t> </a:t>
            </a:r>
            <a:r>
              <a:rPr dirty="0"/>
              <a:t>class</a:t>
            </a:r>
            <a:r>
              <a:rPr dirty="0" spc="-45"/>
              <a:t> </a:t>
            </a:r>
            <a:r>
              <a:rPr dirty="0"/>
              <a:t>=&gt;</a:t>
            </a:r>
            <a:r>
              <a:rPr dirty="0" spc="-40"/>
              <a:t> </a:t>
            </a:r>
            <a:r>
              <a:rPr dirty="0" spc="-10"/>
              <a:t>upload,multiformat</a:t>
            </a:r>
          </a:p>
          <a:p>
            <a:pPr marL="666115">
              <a:lnSpc>
                <a:spcPct val="100000"/>
              </a:lnSpc>
              <a:spcBef>
                <a:spcPts val="1145"/>
              </a:spcBef>
            </a:pPr>
            <a:r>
              <a:rPr dirty="0" spc="-10" b="1">
                <a:latin typeface="Arial"/>
                <a:cs typeface="Arial"/>
              </a:rPr>
              <a:t>Embedding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Generation</a:t>
            </a:r>
            <a:r>
              <a:rPr dirty="0" spc="-25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spc="-20"/>
              <a:t>e5-mistral-7b-</a:t>
            </a:r>
            <a:r>
              <a:rPr dirty="0" spc="-10"/>
              <a:t>instruct</a:t>
            </a:r>
          </a:p>
          <a:p>
            <a:pPr marL="666115">
              <a:lnSpc>
                <a:spcPct val="100000"/>
              </a:lnSpc>
              <a:spcBef>
                <a:spcPts val="1070"/>
              </a:spcBef>
            </a:pPr>
            <a:r>
              <a:rPr dirty="0" b="1">
                <a:latin typeface="Arial"/>
                <a:cs typeface="Arial"/>
              </a:rPr>
              <a:t>vector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DB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/>
              <a:t>chroma</a:t>
            </a:r>
            <a:r>
              <a:rPr dirty="0" spc="-60"/>
              <a:t> </a:t>
            </a:r>
            <a:r>
              <a:rPr dirty="0"/>
              <a:t>db</a:t>
            </a:r>
            <a:r>
              <a:rPr dirty="0" spc="-35"/>
              <a:t> </a:t>
            </a:r>
            <a:r>
              <a:rPr dirty="0"/>
              <a:t>=&gt;</a:t>
            </a:r>
            <a:r>
              <a:rPr dirty="0" spc="-85"/>
              <a:t> </a:t>
            </a:r>
            <a:r>
              <a:rPr dirty="0"/>
              <a:t>separate</a:t>
            </a:r>
            <a:r>
              <a:rPr dirty="0" spc="-20"/>
              <a:t> </a:t>
            </a:r>
            <a:r>
              <a:rPr dirty="0"/>
              <a:t>directry</a:t>
            </a:r>
            <a:r>
              <a:rPr dirty="0" spc="-65"/>
              <a:t> </a:t>
            </a:r>
            <a:r>
              <a:rPr dirty="0" spc="-25"/>
              <a:t>"</a:t>
            </a:r>
            <a:r>
              <a:rPr dirty="0" spc="-25">
                <a:solidFill>
                  <a:srgbClr val="FF0000"/>
                </a:solidFill>
                <a:latin typeface="Consolas"/>
                <a:cs typeface="Consolas"/>
              </a:rPr>
              <a:t>data/my-vector-db</a:t>
            </a:r>
            <a:r>
              <a:rPr dirty="0" spc="-25"/>
              <a:t>"</a:t>
            </a:r>
          </a:p>
          <a:p>
            <a:pPr marL="666115">
              <a:lnSpc>
                <a:spcPct val="100000"/>
              </a:lnSpc>
              <a:spcBef>
                <a:spcPts val="1070"/>
              </a:spcBef>
            </a:pPr>
            <a:r>
              <a:rPr dirty="0" b="1">
                <a:latin typeface="Arial"/>
                <a:cs typeface="Arial"/>
              </a:rPr>
              <a:t>Web</a:t>
            </a:r>
            <a:r>
              <a:rPr dirty="0" spc="-8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Search</a:t>
            </a:r>
            <a:r>
              <a:rPr dirty="0" spc="-10" b="1">
                <a:latin typeface="Arial"/>
                <a:cs typeface="Arial"/>
              </a:rPr>
              <a:t> Integration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 spc="-10"/>
              <a:t>SearchAssistant</a:t>
            </a:r>
            <a:r>
              <a:rPr dirty="0" spc="-65"/>
              <a:t> </a:t>
            </a:r>
            <a:r>
              <a:rPr dirty="0" spc="-10"/>
              <a:t>class</a:t>
            </a:r>
          </a:p>
          <a:p>
            <a:pPr marL="893444">
              <a:lnSpc>
                <a:spcPct val="100000"/>
              </a:lnSpc>
              <a:spcBef>
                <a:spcPts val="1070"/>
              </a:spcBef>
            </a:pPr>
            <a:r>
              <a:rPr dirty="0" b="1">
                <a:latin typeface="Arial"/>
                <a:cs typeface="Arial"/>
              </a:rPr>
              <a:t>RAG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10"/>
              <a:t>Implementation</a:t>
            </a:r>
            <a:r>
              <a:rPr dirty="0" spc="-40"/>
              <a:t> </a:t>
            </a:r>
            <a:r>
              <a:rPr dirty="0"/>
              <a:t>=&gt;</a:t>
            </a:r>
            <a:r>
              <a:rPr dirty="0" spc="-90"/>
              <a:t> </a:t>
            </a:r>
            <a:r>
              <a:rPr dirty="0"/>
              <a:t>Query</a:t>
            </a:r>
            <a:r>
              <a:rPr dirty="0" spc="-80"/>
              <a:t> </a:t>
            </a:r>
            <a:r>
              <a:rPr dirty="0" spc="-10"/>
              <a:t>Processing</a:t>
            </a:r>
          </a:p>
          <a:p>
            <a:pPr marL="666115">
              <a:lnSpc>
                <a:spcPct val="100000"/>
              </a:lnSpc>
              <a:spcBef>
                <a:spcPts val="1075"/>
              </a:spcBef>
            </a:pPr>
            <a:r>
              <a:rPr dirty="0" b="1">
                <a:latin typeface="Arial"/>
                <a:cs typeface="Arial"/>
              </a:rPr>
              <a:t>User</a:t>
            </a:r>
            <a:r>
              <a:rPr dirty="0" spc="-114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Interface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 spc="-10"/>
              <a:t>Streamlit</a:t>
            </a:r>
          </a:p>
          <a:p>
            <a:pPr marL="666115" marR="4083685">
              <a:lnSpc>
                <a:spcPct val="149700"/>
              </a:lnSpc>
              <a:spcBef>
                <a:spcPts val="70"/>
              </a:spcBef>
            </a:pPr>
            <a:r>
              <a:rPr dirty="0"/>
              <a:t>Github</a:t>
            </a:r>
            <a:r>
              <a:rPr dirty="0" spc="-75"/>
              <a:t> </a:t>
            </a:r>
            <a:r>
              <a:rPr dirty="0"/>
              <a:t>repo</a:t>
            </a:r>
            <a:r>
              <a:rPr dirty="0" spc="-25"/>
              <a:t> </a:t>
            </a:r>
            <a:r>
              <a:rPr dirty="0"/>
              <a:t>link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 u="sng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Reseacrh-</a:t>
            </a:r>
            <a:r>
              <a:rPr dirty="0" u="sng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AI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 u="sng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DEMO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5326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45"/>
              <a:t> </a:t>
            </a:r>
            <a:r>
              <a:rPr dirty="0" spc="-20"/>
              <a:t>Work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3113" rIns="0" bIns="0" rtlCol="0" vert="horz">
            <a:spAutoFit/>
          </a:bodyPr>
          <a:lstStyle/>
          <a:p>
            <a:pPr marL="917575" marR="847725" indent="-286385">
              <a:lnSpc>
                <a:spcPct val="100899"/>
              </a:lnSpc>
              <a:spcBef>
                <a:spcPts val="80"/>
              </a:spcBef>
              <a:buFont typeface="Wingdings"/>
              <a:buChar char=""/>
              <a:tabLst>
                <a:tab pos="917575" algn="l"/>
              </a:tabLst>
            </a:pPr>
            <a:r>
              <a:rPr dirty="0"/>
              <a:t>Implement</a:t>
            </a:r>
            <a:r>
              <a:rPr dirty="0" spc="10"/>
              <a:t> </a:t>
            </a:r>
            <a:r>
              <a:rPr dirty="0" spc="-10"/>
              <a:t>multi-</a:t>
            </a:r>
            <a:r>
              <a:rPr dirty="0"/>
              <a:t>language</a:t>
            </a:r>
            <a:r>
              <a:rPr dirty="0" spc="-20"/>
              <a:t> </a:t>
            </a:r>
            <a:r>
              <a:rPr dirty="0"/>
              <a:t>support</a:t>
            </a:r>
            <a:r>
              <a:rPr dirty="0" spc="459"/>
              <a:t> </a:t>
            </a:r>
            <a:r>
              <a:rPr dirty="0"/>
              <a:t>so</a:t>
            </a:r>
            <a:r>
              <a:rPr dirty="0" spc="-20"/>
              <a:t> </a:t>
            </a:r>
            <a:r>
              <a:rPr dirty="0"/>
              <a:t>that</a:t>
            </a:r>
            <a:r>
              <a:rPr dirty="0" spc="-45"/>
              <a:t> </a:t>
            </a:r>
            <a:r>
              <a:rPr dirty="0"/>
              <a:t>tool</a:t>
            </a:r>
            <a:r>
              <a:rPr dirty="0" spc="-25"/>
              <a:t> </a:t>
            </a:r>
            <a:r>
              <a:rPr dirty="0"/>
              <a:t>can</a:t>
            </a:r>
            <a:r>
              <a:rPr dirty="0" spc="-20"/>
              <a:t> </a:t>
            </a:r>
            <a:r>
              <a:rPr dirty="0"/>
              <a:t>extract</a:t>
            </a:r>
            <a:r>
              <a:rPr dirty="0" spc="10"/>
              <a:t> </a:t>
            </a:r>
            <a:r>
              <a:rPr dirty="0" spc="-25">
                <a:latin typeface="Cambria"/>
                <a:cs typeface="Cambria"/>
              </a:rPr>
              <a:t>and </a:t>
            </a:r>
            <a:r>
              <a:rPr dirty="0">
                <a:latin typeface="Cambria"/>
                <a:cs typeface="Cambria"/>
              </a:rPr>
              <a:t>summarize</a:t>
            </a:r>
            <a:r>
              <a:rPr dirty="0" spc="-25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data</a:t>
            </a:r>
            <a:r>
              <a:rPr dirty="0" spc="-25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dirty="0" spc="-5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non-English</a:t>
            </a:r>
            <a:r>
              <a:rPr dirty="0" spc="-60">
                <a:latin typeface="Cambria"/>
                <a:cs typeface="Cambria"/>
              </a:rPr>
              <a:t> </a:t>
            </a:r>
            <a:r>
              <a:rPr dirty="0" spc="-10">
                <a:latin typeface="Cambria"/>
                <a:cs typeface="Cambria"/>
              </a:rPr>
              <a:t>websites</a:t>
            </a:r>
            <a:r>
              <a:rPr dirty="0" spc="-10"/>
              <a:t>.</a:t>
            </a:r>
          </a:p>
          <a:p>
            <a:pPr marL="619125">
              <a:lnSpc>
                <a:spcPct val="100000"/>
              </a:lnSpc>
              <a:spcBef>
                <a:spcPts val="240"/>
              </a:spcBef>
              <a:buFont typeface="Wingdings"/>
              <a:buChar char=""/>
            </a:pPr>
          </a:p>
          <a:p>
            <a:pPr marL="917575" marR="5080" indent="-286385">
              <a:lnSpc>
                <a:spcPts val="2110"/>
              </a:lnSpc>
              <a:buFont typeface="Wingdings"/>
              <a:buChar char=""/>
              <a:tabLst>
                <a:tab pos="917575" algn="l"/>
              </a:tabLst>
            </a:pPr>
            <a:r>
              <a:rPr dirty="0"/>
              <a:t>Integrate</a:t>
            </a:r>
            <a:r>
              <a:rPr dirty="0" spc="-55"/>
              <a:t> </a:t>
            </a:r>
            <a:r>
              <a:rPr dirty="0"/>
              <a:t>more</a:t>
            </a:r>
            <a:r>
              <a:rPr dirty="0" spc="-40"/>
              <a:t> </a:t>
            </a:r>
            <a:r>
              <a:rPr dirty="0"/>
              <a:t>advanced</a:t>
            </a:r>
            <a:r>
              <a:rPr dirty="0" spc="-40"/>
              <a:t> </a:t>
            </a:r>
            <a:r>
              <a:rPr dirty="0"/>
              <a:t>document</a:t>
            </a:r>
            <a:r>
              <a:rPr dirty="0" spc="-65"/>
              <a:t> </a:t>
            </a:r>
            <a:r>
              <a:rPr dirty="0"/>
              <a:t>parsing</a:t>
            </a:r>
            <a:r>
              <a:rPr dirty="0" spc="-40"/>
              <a:t> </a:t>
            </a:r>
            <a:r>
              <a:rPr dirty="0"/>
              <a:t>capabilities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handle</a:t>
            </a:r>
            <a:r>
              <a:rPr dirty="0" spc="-40"/>
              <a:t> </a:t>
            </a:r>
            <a:r>
              <a:rPr dirty="0" spc="-50"/>
              <a:t>a </a:t>
            </a:r>
            <a:r>
              <a:rPr dirty="0"/>
              <a:t>wider</a:t>
            </a:r>
            <a:r>
              <a:rPr dirty="0" spc="-15"/>
              <a:t> </a:t>
            </a:r>
            <a:r>
              <a:rPr dirty="0"/>
              <a:t>range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/>
              <a:t>file</a:t>
            </a:r>
            <a:r>
              <a:rPr dirty="0" spc="-25"/>
              <a:t> </a:t>
            </a:r>
            <a:r>
              <a:rPr dirty="0"/>
              <a:t>formats.</a:t>
            </a:r>
            <a:r>
              <a:rPr dirty="0" spc="-50"/>
              <a:t> </a:t>
            </a:r>
            <a:r>
              <a:rPr dirty="0"/>
              <a:t>Currently</a:t>
            </a:r>
            <a:r>
              <a:rPr dirty="0" spc="-70"/>
              <a:t> </a:t>
            </a:r>
            <a:r>
              <a:rPr dirty="0"/>
              <a:t>supported</a:t>
            </a:r>
            <a:r>
              <a:rPr dirty="0" spc="-25"/>
              <a:t> </a:t>
            </a:r>
            <a:r>
              <a:rPr dirty="0" spc="-10"/>
              <a:t>formats(pdfs,doc,docx)</a:t>
            </a:r>
          </a:p>
          <a:p>
            <a:pPr marL="619125">
              <a:lnSpc>
                <a:spcPct val="100000"/>
              </a:lnSpc>
              <a:spcBef>
                <a:spcPts val="60"/>
              </a:spcBef>
              <a:buFont typeface="Wingdings"/>
              <a:buChar char=""/>
            </a:pPr>
          </a:p>
          <a:p>
            <a:pPr marL="917575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917575" algn="l"/>
              </a:tabLst>
            </a:pPr>
            <a:r>
              <a:rPr dirty="0"/>
              <a:t>Implement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collaborator</a:t>
            </a:r>
            <a:r>
              <a:rPr dirty="0" spc="-20"/>
              <a:t> </a:t>
            </a:r>
            <a:r>
              <a:rPr dirty="0"/>
              <a:t>feature</a:t>
            </a:r>
            <a:r>
              <a:rPr dirty="0" spc="-45"/>
              <a:t> </a:t>
            </a:r>
            <a:r>
              <a:rPr dirty="0"/>
              <a:t>allowing</a:t>
            </a:r>
            <a:r>
              <a:rPr dirty="0" spc="-40"/>
              <a:t> </a:t>
            </a:r>
            <a:r>
              <a:rPr dirty="0"/>
              <a:t>multiple</a:t>
            </a:r>
            <a:r>
              <a:rPr dirty="0" spc="-45"/>
              <a:t> </a:t>
            </a:r>
            <a:r>
              <a:rPr dirty="0"/>
              <a:t>users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work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 spc="-25"/>
              <a:t>the</a:t>
            </a:r>
          </a:p>
          <a:p>
            <a:pPr marL="917575">
              <a:lnSpc>
                <a:spcPct val="100000"/>
              </a:lnSpc>
              <a:spcBef>
                <a:spcPts val="15"/>
              </a:spcBef>
            </a:pPr>
            <a:r>
              <a:rPr dirty="0"/>
              <a:t>same</a:t>
            </a:r>
            <a:r>
              <a:rPr dirty="0" spc="-40"/>
              <a:t> </a:t>
            </a:r>
            <a:r>
              <a:rPr dirty="0"/>
              <a:t>research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55"/>
              <a:t> </a:t>
            </a:r>
            <a:r>
              <a:rPr dirty="0" spc="-10"/>
              <a:t>simultaneously.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6576" y="2373883"/>
            <a:ext cx="1684020" cy="438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25"/>
              <a:t> You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71450"/>
            <a:ext cx="781050" cy="93345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75"/>
              <a:t>@DigitalT3</a:t>
            </a:r>
            <a:r>
              <a:rPr dirty="0" spc="-5"/>
              <a:t> </a:t>
            </a:r>
            <a:r>
              <a:rPr dirty="0" spc="-95"/>
              <a:t>Hackathon</a:t>
            </a:r>
            <a:r>
              <a:rPr dirty="0" spc="-75"/>
              <a:t> </a:t>
            </a:r>
            <a:r>
              <a:rPr dirty="0" spc="-55"/>
              <a:t>Submission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2024-09-16T10:27:02Z</dcterms:created>
  <dcterms:modified xsi:type="dcterms:W3CDTF">2024-09-16T10:27:02Z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LastSaved">
    <vt:filetime>2024-09-16T00:00:00Z</vt:filetime>
  </property>
</Properties>
</file>