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98" r:id="rId3"/>
    <p:sldId id="300" r:id="rId4"/>
    <p:sldId id="259" r:id="rId5"/>
    <p:sldId id="260" r:id="rId6"/>
    <p:sldId id="266" r:id="rId7"/>
    <p:sldId id="301" r:id="rId8"/>
    <p:sldId id="274" r:id="rId9"/>
    <p:sldId id="275" r:id="rId10"/>
    <p:sldId id="299" r:id="rId11"/>
    <p:sldId id="276" r:id="rId12"/>
    <p:sldId id="278"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howGuides="1">
      <p:cViewPr varScale="1">
        <p:scale>
          <a:sx n="74" d="100"/>
          <a:sy n="74" d="100"/>
        </p:scale>
        <p:origin x="1042"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8FA5833-99B8-482B-8635-8E6B99D3AC02}"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7700CAA-F211-4A1E-9BEA-8BC5B6C56248}" type="slidenum">
              <a:rPr lang="en-IN" smtClean="0"/>
              <a:t>‹#›</a:t>
            </a:fld>
            <a:endParaRPr lang="en-IN"/>
          </a:p>
        </p:txBody>
      </p:sp>
    </p:spTree>
    <p:extLst>
      <p:ext uri="{BB962C8B-B14F-4D97-AF65-F5344CB8AC3E}">
        <p14:creationId xmlns:p14="http://schemas.microsoft.com/office/powerpoint/2010/main" val="375134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700CAA-F211-4A1E-9BEA-8BC5B6C56248}" type="slidenum">
              <a:rPr lang="en-IN" smtClean="0"/>
              <a:t>10</a:t>
            </a:fld>
            <a:endParaRPr lang="en-IN"/>
          </a:p>
        </p:txBody>
      </p:sp>
    </p:spTree>
    <p:extLst>
      <p:ext uri="{BB962C8B-B14F-4D97-AF65-F5344CB8AC3E}">
        <p14:creationId xmlns:p14="http://schemas.microsoft.com/office/powerpoint/2010/main" val="89671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105400" y="2453322"/>
            <a:ext cx="4648201" cy="828040"/>
          </a:xfrm>
          <a:prstGeom prst="rect">
            <a:avLst/>
          </a:prstGeom>
        </p:spPr>
        <p:txBody>
          <a:bodyPr vert="horz" wrap="square" lIns="0" tIns="16510" rIns="0" bIns="0" rtlCol="0">
            <a:noAutofit/>
          </a:bodyPr>
          <a:lstStyle/>
          <a:p>
            <a:pPr marL="12700">
              <a:lnSpc>
                <a:spcPct val="100000"/>
              </a:lnSpc>
              <a:spcBef>
                <a:spcPts val="130"/>
              </a:spcBef>
            </a:pPr>
            <a:r>
              <a:rPr lang="en-US" altLang="en-US" sz="2600" b="1" dirty="0">
                <a:latin typeface="Segoe UI Light" panose="020B0502040204020203" pitchFamily="34" charset="0"/>
                <a:ea typeface="Tahoma" panose="020B0604030504040204" pitchFamily="34" charset="0"/>
                <a:cs typeface="Segoe UI Light" panose="020B0502040204020203" pitchFamily="34" charset="0"/>
              </a:rPr>
              <a:t>	  </a:t>
            </a:r>
            <a:r>
              <a:rPr lang="en-US" altLang="en-US" sz="3600" b="1" dirty="0">
                <a:latin typeface="Segoe UI Light" panose="020B0502040204020203" pitchFamily="34" charset="0"/>
                <a:ea typeface="Tahoma" panose="020B0604030504040204" pitchFamily="34" charset="0"/>
                <a:cs typeface="Segoe UI Light" panose="020B0502040204020203" pitchFamily="34" charset="0"/>
              </a:rPr>
              <a:t>Akilesh Raj M</a:t>
            </a:r>
            <a:endParaRPr lang="en-US" altLang="en-US" sz="2600" b="1" dirty="0">
              <a:latin typeface="Segoe UI Light" panose="020B0502040204020203" pitchFamily="34" charset="0"/>
              <a:ea typeface="Tahoma" panose="020B0604030504040204" pitchFamily="34" charset="0"/>
              <a:cs typeface="Segoe UI Light" panose="020B0502040204020203" pitchFamily="34" charset="0"/>
            </a:endParaRPr>
          </a:p>
        </p:txBody>
      </p:sp>
      <p:sp>
        <p:nvSpPr>
          <p:cNvPr id="8" name="object 8"/>
          <p:cNvSpPr txBox="1"/>
          <p:nvPr/>
        </p:nvSpPr>
        <p:spPr>
          <a:xfrm>
            <a:off x="6629400" y="3281362"/>
            <a:ext cx="1893570" cy="295275"/>
          </a:xfrm>
          <a:prstGeom prst="rect">
            <a:avLst/>
          </a:prstGeom>
        </p:spPr>
        <p:txBody>
          <a:bodyPr vert="horz" wrap="square" lIns="0" tIns="12700" rIns="0" bIns="0" rtlCol="0">
            <a:noAutofit/>
          </a:bodyPr>
          <a:lstStyle/>
          <a:p>
            <a:pPr marL="12700">
              <a:lnSpc>
                <a:spcPct val="100000"/>
              </a:lnSpc>
              <a:spcBef>
                <a:spcPts val="100"/>
              </a:spcBef>
            </a:pPr>
            <a:r>
              <a:rPr sz="2400" b="1" dirty="0">
                <a:solidFill>
                  <a:srgbClr val="2D936B"/>
                </a:solidFill>
                <a:latin typeface="Segoe UI Light" panose="020B0502040204020203" pitchFamily="34" charset="0"/>
                <a:cs typeface="Segoe UI Light" panose="020B0502040204020203" pitchFamily="34" charset="0"/>
              </a:rPr>
              <a:t>Final</a:t>
            </a:r>
            <a:r>
              <a:rPr sz="2400" b="1" spc="-40" dirty="0">
                <a:solidFill>
                  <a:srgbClr val="2D936B"/>
                </a:solidFill>
                <a:latin typeface="Segoe UI Light" panose="020B0502040204020203" pitchFamily="34" charset="0"/>
                <a:cs typeface="Segoe UI Light" panose="020B0502040204020203" pitchFamily="34" charset="0"/>
              </a:rPr>
              <a:t> </a:t>
            </a:r>
            <a:r>
              <a:rPr sz="2400" b="1" spc="-10" dirty="0">
                <a:solidFill>
                  <a:srgbClr val="2D936B"/>
                </a:solidFill>
                <a:latin typeface="Segoe UI Light" panose="020B0502040204020203" pitchFamily="34" charset="0"/>
                <a:cs typeface="Segoe UI Light" panose="020B0502040204020203" pitchFamily="34" charset="0"/>
              </a:rPr>
              <a:t>Project</a:t>
            </a:r>
            <a:endParaRPr sz="2400" dirty="0">
              <a:latin typeface="Segoe UI Light" panose="020B0502040204020203" pitchFamily="34" charset="0"/>
              <a:cs typeface="Segoe UI Light" panose="020B0502040204020203" pitchFamily="34"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654025"/>
          </a:xfrm>
        </p:spPr>
        <p:txBody>
          <a:bodyPr/>
          <a:lstStyle/>
          <a:p>
            <a:r>
              <a:rPr lang="en-US" dirty="0">
                <a:latin typeface="Segoe UI Light" panose="020B0502040204020203" pitchFamily="34" charset="0"/>
                <a:cs typeface="Segoe UI Light" panose="020B0502040204020203" pitchFamily="34" charset="0"/>
              </a:rPr>
              <a:t>RESULTS</a:t>
            </a:r>
            <a:endParaRPr lang="en-IN" dirty="0">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a16="http://schemas.microsoft.com/office/drawing/2014/main" id="{5D13196D-8142-7ACD-503E-74D0D8074624}"/>
              </a:ext>
            </a:extLst>
          </p:cNvPr>
          <p:cNvPicPr>
            <a:picLocks noChangeAspect="1"/>
          </p:cNvPicPr>
          <p:nvPr/>
        </p:nvPicPr>
        <p:blipFill>
          <a:blip r:embed="rId3"/>
          <a:stretch>
            <a:fillRect/>
          </a:stretch>
        </p:blipFill>
        <p:spPr>
          <a:xfrm>
            <a:off x="1295400" y="1039469"/>
            <a:ext cx="6586614" cy="5818531"/>
          </a:xfrm>
          <a:prstGeom prst="rect">
            <a:avLst/>
          </a:prstGeom>
        </p:spPr>
      </p:pic>
    </p:spTree>
    <p:extLst>
      <p:ext uri="{BB962C8B-B14F-4D97-AF65-F5344CB8AC3E}">
        <p14:creationId xmlns:p14="http://schemas.microsoft.com/office/powerpoint/2010/main" val="1050369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413"/>
            <a:ext cx="7566025" cy="654025"/>
          </a:xfrm>
        </p:spPr>
        <p:txBody>
          <a:bodyPr/>
          <a:lstStyle/>
          <a:p>
            <a:pPr algn="l" rtl="0"/>
            <a:r>
              <a:rPr kumimoji="0" lang="en-US" altLang="en-US"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Results</a:t>
            </a:r>
            <a:endParaRPr lang="en-US" dirty="0">
              <a:latin typeface="Segoe UI Light" panose="020B0502040204020203" pitchFamily="34" charset="0"/>
              <a:cs typeface="Segoe UI Light" panose="020B0502040204020203" pitchFamily="34" charset="0"/>
            </a:endParaRPr>
          </a:p>
        </p:txBody>
      </p:sp>
      <p:sp>
        <p:nvSpPr>
          <p:cNvPr id="5" name="Rectangle 1">
            <a:extLst>
              <a:ext uri="{FF2B5EF4-FFF2-40B4-BE49-F238E27FC236}">
                <a16:creationId xmlns:a16="http://schemas.microsoft.com/office/drawing/2014/main" id="{B1487445-8F50-E3CD-46EB-4AE139EEF3C9}"/>
              </a:ext>
            </a:extLst>
          </p:cNvPr>
          <p:cNvSpPr>
            <a:spLocks noChangeArrowheads="1"/>
          </p:cNvSpPr>
          <p:nvPr/>
        </p:nvSpPr>
        <p:spPr bwMode="auto">
          <a:xfrm>
            <a:off x="457200" y="3026896"/>
            <a:ext cx="9144000" cy="3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p:txBody>
      </p:sp>
      <p:pic>
        <p:nvPicPr>
          <p:cNvPr id="7" name="Picture 6">
            <a:extLst>
              <a:ext uri="{FF2B5EF4-FFF2-40B4-BE49-F238E27FC236}">
                <a16:creationId xmlns:a16="http://schemas.microsoft.com/office/drawing/2014/main" id="{33A78EFC-B854-F02F-472D-B31AB1C421F8}"/>
              </a:ext>
            </a:extLst>
          </p:cNvPr>
          <p:cNvPicPr>
            <a:picLocks noChangeAspect="1"/>
          </p:cNvPicPr>
          <p:nvPr/>
        </p:nvPicPr>
        <p:blipFill>
          <a:blip r:embed="rId2"/>
          <a:stretch>
            <a:fillRect/>
          </a:stretch>
        </p:blipFill>
        <p:spPr>
          <a:xfrm>
            <a:off x="449317" y="990600"/>
            <a:ext cx="8496721" cy="5791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IN" b="0" dirty="0">
                <a:latin typeface="Arial" panose="020B0604020202020204" pitchFamily="34" charset="0"/>
                <a:cs typeface="Arial" panose="020B0604020202020204" pitchFamily="34" charset="0"/>
              </a:rPr>
              <a:t>Accuracy of the model</a:t>
            </a:r>
            <a:endParaRPr kumimoji="0" lang="en-US" altLang="en-US" b="0" i="0" u="none" strike="noStrike" cap="none" normalizeH="0" baseline="0" dirty="0">
              <a:ln>
                <a:noFill/>
              </a:ln>
              <a:solidFill>
                <a:srgbClr val="1F1F1F"/>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3AAD58B-B44B-FB55-180B-C8C853E28D7F}"/>
              </a:ext>
            </a:extLst>
          </p:cNvPr>
          <p:cNvPicPr>
            <a:picLocks noChangeAspect="1"/>
          </p:cNvPicPr>
          <p:nvPr/>
        </p:nvPicPr>
        <p:blipFill>
          <a:blip r:embed="rId2"/>
          <a:stretch>
            <a:fillRect/>
          </a:stretch>
        </p:blipFill>
        <p:spPr>
          <a:xfrm>
            <a:off x="464574" y="1524000"/>
            <a:ext cx="8908026" cy="3210347"/>
          </a:xfrm>
          <a:prstGeom prst="rect">
            <a:avLst/>
          </a:prstGeom>
        </p:spPr>
      </p:pic>
      <p:sp>
        <p:nvSpPr>
          <p:cNvPr id="3" name="TextBox 2">
            <a:extLst>
              <a:ext uri="{FF2B5EF4-FFF2-40B4-BE49-F238E27FC236}">
                <a16:creationId xmlns:a16="http://schemas.microsoft.com/office/drawing/2014/main" id="{26F0A165-249F-49FC-6C7C-7AC32244BC64}"/>
              </a:ext>
            </a:extLst>
          </p:cNvPr>
          <p:cNvSpPr txBox="1"/>
          <p:nvPr/>
        </p:nvSpPr>
        <p:spPr>
          <a:xfrm>
            <a:off x="464574" y="5791200"/>
            <a:ext cx="10813026" cy="369332"/>
          </a:xfrm>
          <a:prstGeom prst="rect">
            <a:avLst/>
          </a:prstGeom>
          <a:noFill/>
        </p:spPr>
        <p:txBody>
          <a:bodyPr wrap="square" rtlCol="0">
            <a:spAutoFit/>
          </a:bodyPr>
          <a:lstStyle/>
          <a:p>
            <a:r>
              <a:rPr lang="en-IN" dirty="0"/>
              <a:t>Demo Link: https://github.com/akileshraj6010/Naan-Mudhalvan-Generative-AI-project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990600"/>
            <a:ext cx="5810250" cy="653415"/>
          </a:xfrm>
        </p:spPr>
        <p:txBody>
          <a:bodyPr wrap="square"/>
          <a:lstStyle/>
          <a:p>
            <a:pPr algn="just"/>
            <a:r>
              <a:rPr lang="en-US" spc="-10" dirty="0">
                <a:latin typeface="Segoe UI Light" panose="020B0502040204020203" pitchFamily="34" charset="0"/>
                <a:cs typeface="Segoe UI Light" panose="020B0502040204020203" pitchFamily="34" charset="0"/>
                <a:sym typeface="+mn-ea"/>
              </a:rPr>
              <a:t>PROJECT TITLE</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4"/>
          </p:nvPr>
        </p:nvSpPr>
        <p:spPr>
          <a:xfrm>
            <a:off x="1371600" y="2971800"/>
            <a:ext cx="8534400" cy="1107996"/>
          </a:xfrm>
        </p:spPr>
        <p:txBody>
          <a:bodyPr/>
          <a:lstStyle/>
          <a:p>
            <a:r>
              <a:rPr lang="en-IN" sz="3600" b="1" i="0" dirty="0">
                <a:solidFill>
                  <a:srgbClr val="1F1F1F"/>
                </a:solidFill>
                <a:effectLst/>
                <a:highlight>
                  <a:srgbClr val="FFFFFF"/>
                </a:highlight>
                <a:latin typeface="Segoe UI Light" panose="020B0502040204020203" pitchFamily="34" charset="0"/>
                <a:cs typeface="Segoe UI Light" panose="020B0502040204020203" pitchFamily="34" charset="0"/>
              </a:rPr>
              <a:t>Liver Disease Prediction </a:t>
            </a:r>
            <a:r>
              <a:rPr lang="en-IN" sz="3600" b="0" i="0" dirty="0">
                <a:solidFill>
                  <a:srgbClr val="1F1F1F"/>
                </a:solidFill>
                <a:effectLst/>
                <a:highlight>
                  <a:srgbClr val="FFFFFF"/>
                </a:highlight>
                <a:latin typeface="Segoe UI Light" panose="020B0502040204020203" pitchFamily="34" charset="0"/>
                <a:cs typeface="Segoe UI Light" panose="020B0502040204020203" pitchFamily="34" charset="0"/>
              </a:rPr>
              <a:t>Using </a:t>
            </a:r>
            <a:r>
              <a:rPr lang="en-IN" sz="3600" b="0" i="0" dirty="0">
                <a:effectLst/>
                <a:highlight>
                  <a:srgbClr val="FFFFFF"/>
                </a:highlight>
                <a:latin typeface="Segoe UI Light" panose="020B0502040204020203" pitchFamily="34" charset="0"/>
                <a:cs typeface="Segoe UI Light" panose="020B0502040204020203" pitchFamily="34" charset="0"/>
              </a:rPr>
              <a:t>Artificial Neural Network</a:t>
            </a:r>
            <a:r>
              <a:rPr lang="en-IN" sz="3600" b="0" i="0" dirty="0">
                <a:solidFill>
                  <a:srgbClr val="1F1F1F"/>
                </a:solidFill>
                <a:effectLst/>
                <a:highlight>
                  <a:srgbClr val="FFFFFF"/>
                </a:highlight>
                <a:latin typeface="Segoe UI Light" panose="020B0502040204020203" pitchFamily="34" charset="0"/>
                <a:cs typeface="Segoe UI Light" panose="020B0502040204020203" pitchFamily="34" charset="0"/>
              </a:rPr>
              <a:t> </a:t>
            </a:r>
            <a:r>
              <a:rPr lang="en-IN" sz="3600" b="0" i="0" dirty="0">
                <a:effectLst/>
                <a:highlight>
                  <a:srgbClr val="FFFFFF"/>
                </a:highlight>
                <a:latin typeface="Segoe UI Light" panose="020B0502040204020203" pitchFamily="34" charset="0"/>
                <a:cs typeface="Segoe UI Light" panose="020B0502040204020203" pitchFamily="34" charset="0"/>
              </a:rPr>
              <a:t>and</a:t>
            </a:r>
            <a:r>
              <a:rPr lang="en-IN" sz="3600" b="0" i="0" dirty="0">
                <a:solidFill>
                  <a:srgbClr val="1F1F1F"/>
                </a:solidFill>
                <a:effectLst/>
                <a:highlight>
                  <a:srgbClr val="FFFFFF"/>
                </a:highlight>
                <a:latin typeface="Segoe UI Light" panose="020B0502040204020203" pitchFamily="34" charset="0"/>
                <a:cs typeface="Segoe UI Light" panose="020B0502040204020203" pitchFamily="34" charset="0"/>
              </a:rPr>
              <a:t> </a:t>
            </a:r>
            <a:r>
              <a:rPr lang="en-IN" sz="3600" dirty="0">
                <a:solidFill>
                  <a:srgbClr val="1F1F1F"/>
                </a:solidFill>
                <a:highlight>
                  <a:srgbClr val="FFFFFF"/>
                </a:highlight>
                <a:latin typeface="Segoe UI Light" panose="020B0502040204020203" pitchFamily="34" charset="0"/>
                <a:cs typeface="Segoe UI Light" panose="020B0502040204020203" pitchFamily="34" charset="0"/>
              </a:rPr>
              <a:t>G</a:t>
            </a:r>
            <a:r>
              <a:rPr lang="en-IN" sz="3600" b="0" i="0" dirty="0">
                <a:effectLst/>
                <a:highlight>
                  <a:srgbClr val="FFFFFF"/>
                </a:highlight>
                <a:latin typeface="Segoe UI Light" panose="020B0502040204020203" pitchFamily="34" charset="0"/>
                <a:cs typeface="Segoe UI Light" panose="020B0502040204020203" pitchFamily="34" charset="0"/>
              </a:rPr>
              <a:t>enetic Algorithm</a:t>
            </a:r>
            <a:endParaRPr lang="en-US" sz="3600" b="1" dirty="0">
              <a:latin typeface="Segoe UI Light" panose="020B0502040204020203" pitchFamily="34" charset="0"/>
              <a:cs typeface="Segoe UI Light" panose="020B0502040204020203" pitchFamily="34" charset="0"/>
            </a:endParaRPr>
          </a:p>
        </p:txBody>
      </p:sp>
      <p:sp>
        <p:nvSpPr>
          <p:cNvPr id="14" name="object 14"/>
          <p:cNvSpPr/>
          <p:nvPr/>
        </p:nvSpPr>
        <p:spPr>
          <a:xfrm>
            <a:off x="9353550" y="48101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34309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5" name="object 15"/>
          <p:cNvSpPr/>
          <p:nvPr/>
        </p:nvSpPr>
        <p:spPr>
          <a:xfrm>
            <a:off x="7391400" y="198564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478" y="414298"/>
            <a:ext cx="2509521" cy="1477328"/>
          </a:xfrm>
        </p:spPr>
        <p:txBody>
          <a:bodyPr wrap="square"/>
          <a:lstStyle/>
          <a:p>
            <a:pPr algn="just"/>
            <a:r>
              <a:rPr lang="en-US" sz="4800" spc="-10" dirty="0">
                <a:latin typeface="Segoe UI Light" panose="020B0502040204020203" pitchFamily="34" charset="0"/>
                <a:cs typeface="Segoe UI Light" panose="020B0502040204020203" pitchFamily="34" charset="0"/>
                <a:sym typeface="+mn-ea"/>
              </a:rPr>
              <a:t>AGENDA</a:t>
            </a:r>
            <a:endParaRPr lang="en-US" sz="4800" dirty="0">
              <a:latin typeface="Segoe UI Light" panose="020B0502040204020203" pitchFamily="34" charset="0"/>
              <a:cs typeface="Segoe UI Light" panose="020B0502040204020203" pitchFamily="34"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TextBox 7"/>
          <p:cNvSpPr txBox="1"/>
          <p:nvPr/>
        </p:nvSpPr>
        <p:spPr>
          <a:xfrm>
            <a:off x="685799" y="2438400"/>
            <a:ext cx="8848725" cy="230832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The project aims on developing a system for prediction of liver disease trained on real time data set of the patients affected .</a:t>
            </a:r>
          </a:p>
          <a:p>
            <a:pPr marL="342900" indent="-342900" algn="just">
              <a:buFont typeface="Arial" panose="020B0604020202020204" pitchFamily="34" charset="0"/>
              <a:buChar char="•"/>
            </a:pPr>
            <a:endParaRPr lang="en-US" sz="2400" dirty="0">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This involves preprocessing the dataset, creating and training a </a:t>
            </a:r>
          </a:p>
          <a:p>
            <a:pPr algn="just"/>
            <a:r>
              <a:rPr lang="en-US" sz="2400" dirty="0">
                <a:latin typeface="Segoe UI Light" panose="020B0502040204020203" pitchFamily="34" charset="0"/>
                <a:cs typeface="Segoe UI Light" panose="020B0502040204020203" pitchFamily="34" charset="0"/>
              </a:rPr>
              <a:t>GA &amp; ANN model, assessing its accuracy, and implementing it for the real-time prediction.</a:t>
            </a:r>
            <a:endParaRPr lang="en-IN"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356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05800" y="2743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1000" y="291236"/>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Segoe UI Light" panose="020B0502040204020203" pitchFamily="34" charset="0"/>
                <a:cs typeface="Segoe UI Light" panose="020B0502040204020203" pitchFamily="34" charset="0"/>
              </a:rPr>
              <a:t>PROBLEM</a:t>
            </a:r>
            <a:r>
              <a:rPr lang="en-US" spc="-10" dirty="0">
                <a:latin typeface="Segoe UI Light" panose="020B0502040204020203" pitchFamily="34" charset="0"/>
                <a:cs typeface="Segoe UI Light" panose="020B0502040204020203" pitchFamily="34" charset="0"/>
              </a:rPr>
              <a:t> </a:t>
            </a:r>
            <a:r>
              <a:rPr spc="-80" dirty="0">
                <a:latin typeface="Segoe UI Light" panose="020B0502040204020203" pitchFamily="34" charset="0"/>
                <a:cs typeface="Segoe UI Light" panose="020B0502040204020203" pitchFamily="34"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Rectangle 2">
            <a:extLst>
              <a:ext uri="{FF2B5EF4-FFF2-40B4-BE49-F238E27FC236}">
                <a16:creationId xmlns:a16="http://schemas.microsoft.com/office/drawing/2014/main" id="{6DBA3E33-C787-3B2D-D31E-D85F455DB7EB}"/>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145E2B44-491D-36B8-41B3-581FEED34A3D}"/>
              </a:ext>
            </a:extLst>
          </p:cNvPr>
          <p:cNvSpPr>
            <a:spLocks noChangeArrowheads="1"/>
          </p:cNvSpPr>
          <p:nvPr/>
        </p:nvSpPr>
        <p:spPr bwMode="auto">
          <a:xfrm>
            <a:off x="381000" y="1372035"/>
            <a:ext cx="8305800" cy="4113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b="0" i="0" dirty="0">
                <a:solidFill>
                  <a:srgbClr val="111111"/>
                </a:solidFill>
                <a:effectLst/>
                <a:highlight>
                  <a:srgbClr val="FFFFFF"/>
                </a:highlight>
                <a:latin typeface="Segoe UI Light" panose="020B0502040204020203" pitchFamily="34" charset="0"/>
                <a:cs typeface="Segoe UI Light" panose="020B0502040204020203" pitchFamily="34" charset="0"/>
              </a:rPr>
              <a:t>Design and implement an accurate and efficient predictive model for liver diseases using a combination of genetic algorithms (GA) and artificial neural networks (ANN). The goal is to create a robust system that can predict the likelihood of liver diseases based on relevant clinical, genetic, and imaging data. </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a:solidFill>
                <a:srgbClr val="111111"/>
              </a:solidFill>
              <a:highlight>
                <a:srgbClr val="FFFFFF"/>
              </a:highlight>
              <a:latin typeface="Segoe UI Light" panose="020B0502040204020203" pitchFamily="34" charset="0"/>
              <a:cs typeface="Segoe UI Light"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b="0" i="0" dirty="0">
              <a:solidFill>
                <a:srgbClr val="111111"/>
              </a:solidFill>
              <a:effectLst/>
              <a:highlight>
                <a:srgbClr val="FFFFFF"/>
              </a:highlight>
              <a:latin typeface="Segoe UI Light" panose="020B0502040204020203" pitchFamily="34" charset="0"/>
              <a:cs typeface="Segoe UI Light"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400" b="0" i="0" dirty="0">
                <a:solidFill>
                  <a:srgbClr val="111111"/>
                </a:solidFill>
                <a:effectLst/>
                <a:highlight>
                  <a:srgbClr val="FFFFFF"/>
                </a:highlight>
                <a:latin typeface="Segoe UI Light" panose="020B0502040204020203" pitchFamily="34" charset="0"/>
                <a:cs typeface="Segoe UI Light" panose="020B0502040204020203" pitchFamily="34" charset="0"/>
              </a:rPr>
              <a:t>The model should optimize feature selection, hyperparameters, and achieve high accuracy in disease prediction. Additionally, consider the practical applicability of the model in clinical settings and address any ethical and privacy concerns</a:t>
            </a:r>
            <a:r>
              <a:rPr lang="en-US" sz="2400" b="0" i="0" dirty="0">
                <a:solidFill>
                  <a:srgbClr val="111111"/>
                </a:solidFill>
                <a:effectLst/>
                <a:highlight>
                  <a:srgbClr val="FFFFFF"/>
                </a:highligh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457200"/>
            <a:ext cx="5264150" cy="66992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Segoe UI Light" panose="020B0502040204020203" pitchFamily="34" charset="0"/>
                <a:cs typeface="Segoe UI Light" panose="020B0502040204020203" pitchFamily="34" charset="0"/>
              </a:rPr>
              <a:t>PROJECT</a:t>
            </a:r>
            <a:r>
              <a:rPr lang="en-US" spc="-10" dirty="0">
                <a:latin typeface="Segoe UI Light" panose="020B0502040204020203" pitchFamily="34" charset="0"/>
                <a:cs typeface="Segoe UI Light" panose="020B0502040204020203" pitchFamily="34" charset="0"/>
              </a:rPr>
              <a:t> </a:t>
            </a:r>
            <a:r>
              <a:rPr spc="-10" dirty="0">
                <a:latin typeface="Segoe UI Light" panose="020B0502040204020203" pitchFamily="34" charset="0"/>
                <a:cs typeface="Segoe UI Light" panose="020B0502040204020203" pitchFamily="34" charset="0"/>
              </a:rPr>
              <a:t>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4" name="TextBox 13"/>
          <p:cNvSpPr txBox="1"/>
          <p:nvPr/>
        </p:nvSpPr>
        <p:spPr>
          <a:xfrm>
            <a:off x="263236" y="1579840"/>
            <a:ext cx="8735290" cy="3877985"/>
          </a:xfrm>
          <a:prstGeom prst="rect">
            <a:avLst/>
          </a:prstGeom>
          <a:noFill/>
        </p:spPr>
        <p:txBody>
          <a:bodyPr wrap="square" rtlCol="0">
            <a:spAutoFit/>
          </a:bodyPr>
          <a:lstStyle/>
          <a:p>
            <a:pPr algn="just"/>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	The objective of this project is to develop an accurate predictive model for liver diseases by combining genetic algorithms (GA) and artificial neural networks (ANN). We utilize clinical, genetic, and imaging data for training and evaluation. The model’s performance is assessed using accuracy, precision, recall, and ROC curves. Future directions involve collaboration with healthcare professionals and exploring multi-omics data sources for further improvement.</a:t>
            </a:r>
          </a:p>
          <a:p>
            <a:pPr algn="just"/>
            <a:endParaRPr lang="en-US" dirty="0">
              <a:latin typeface="Segoe UI Light" panose="020B0502040204020203" pitchFamily="34" charset="0"/>
              <a:cs typeface="Segoe UI Light" panose="020B0502040204020203" pitchFamily="34" charset="0"/>
            </a:endParaRPr>
          </a:p>
          <a:p>
            <a:pPr algn="just"/>
            <a:r>
              <a:rPr lang="en-US" sz="2000" b="1" dirty="0">
                <a:latin typeface="Segoe UI Light" panose="020B0502040204020203" pitchFamily="34" charset="0"/>
                <a:cs typeface="Segoe UI Light" panose="020B0502040204020203" pitchFamily="34" charset="0"/>
              </a:rPr>
              <a:t>Visual representation: </a:t>
            </a:r>
          </a:p>
          <a:p>
            <a:pPr algn="just"/>
            <a:r>
              <a:rPr lang="en-US" sz="2000" b="1" dirty="0">
                <a:latin typeface="Segoe UI Light" panose="020B0502040204020203" pitchFamily="34" charset="0"/>
                <a:cs typeface="Segoe UI Light" panose="020B0502040204020203" pitchFamily="34" charset="0"/>
              </a:rPr>
              <a:t>	</a:t>
            </a:r>
          </a:p>
          <a:p>
            <a:pPr algn="just"/>
            <a:r>
              <a:rPr lang="en-US" sz="2000" b="1" dirty="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We can include a simple diagram illustrating the basic structure of a ANN &amp; GA model, showcasing its input layer, hidden layers, and output layer. Additionally, we may include a world map highlighting earthquake-prone zones to provide context for our data analysis and prediction efforts</a:t>
            </a:r>
            <a:r>
              <a:rPr lang="en-US"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19" y="179255"/>
            <a:ext cx="9764395" cy="886718"/>
          </a:xfrm>
        </p:spPr>
        <p:txBody>
          <a:bodyPr/>
          <a:lstStyle/>
          <a:p>
            <a:pPr algn="just">
              <a:lnSpc>
                <a:spcPct val="150000"/>
              </a:lnSpc>
            </a:pPr>
            <a:r>
              <a:rPr lang="en-US" dirty="0">
                <a:latin typeface="Segoe UI Light" panose="020B0502040204020203" pitchFamily="34" charset="0"/>
                <a:cs typeface="Segoe UI Light" panose="020B0502040204020203" pitchFamily="34" charset="0"/>
              </a:rPr>
              <a:t>OBJECTIVE: </a:t>
            </a:r>
            <a:endParaRPr lang="en-IN" dirty="0">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id="{DD5E71BF-4212-0368-3C73-2B5950F29A45}"/>
              </a:ext>
            </a:extLst>
          </p:cNvPr>
          <p:cNvSpPr>
            <a:spLocks noChangeArrowheads="1"/>
          </p:cNvSpPr>
          <p:nvPr/>
        </p:nvSpPr>
        <p:spPr bwMode="auto">
          <a:xfrm>
            <a:off x="658461" y="591441"/>
            <a:ext cx="8737951" cy="5468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Segoe UI Light" panose="020B0502040204020203" pitchFamily="34" charset="0"/>
              <a:cs typeface="Segoe UI Light" panose="020B0502040204020203" pitchFamily="34" charset="0"/>
            </a:endParaRPr>
          </a:p>
          <a:p>
            <a:pPr algn="l"/>
            <a:r>
              <a:rPr lang="en-US" sz="2400" b="1" i="0" dirty="0">
                <a:solidFill>
                  <a:srgbClr val="111111"/>
                </a:solidFill>
                <a:effectLst/>
                <a:highlight>
                  <a:srgbClr val="FFFFFF"/>
                </a:highlight>
                <a:latin typeface="Segoe UI Light" panose="020B0502040204020203" pitchFamily="34" charset="0"/>
                <a:cs typeface="Segoe UI Light" panose="020B0502040204020203" pitchFamily="34" charset="0"/>
              </a:rPr>
              <a:t>Develop an Accurate Model</a:t>
            </a:r>
            <a:r>
              <a:rPr lang="en-US" sz="2400" b="0" i="0" dirty="0">
                <a:solidFill>
                  <a:srgbClr val="111111"/>
                </a:solidFill>
                <a:effectLst/>
                <a:highlight>
                  <a:srgbClr val="FFFFFF"/>
                </a:highlight>
                <a:latin typeface="Segoe UI Light" panose="020B0502040204020203" pitchFamily="34" charset="0"/>
                <a:cs typeface="Segoe UI Light" panose="020B0502040204020203" pitchFamily="34" charset="0"/>
              </a:rPr>
              <a:t>: Create a predictive model that accurately identifies the likelihood of liver diseases based on relevant data.</a:t>
            </a:r>
          </a:p>
          <a:p>
            <a:pPr algn="l"/>
            <a:r>
              <a:rPr lang="en-US" sz="2400" b="1" i="0" dirty="0">
                <a:solidFill>
                  <a:srgbClr val="111111"/>
                </a:solidFill>
                <a:effectLst/>
                <a:highlight>
                  <a:srgbClr val="FFFFFF"/>
                </a:highlight>
                <a:latin typeface="Segoe UI Light" panose="020B0502040204020203" pitchFamily="34" charset="0"/>
                <a:cs typeface="Segoe UI Light" panose="020B0502040204020203" pitchFamily="34" charset="0"/>
              </a:rPr>
              <a:t>Optimize Feature Selection</a:t>
            </a:r>
            <a:r>
              <a:rPr lang="en-US" sz="2400" b="0" i="0" dirty="0">
                <a:solidFill>
                  <a:srgbClr val="111111"/>
                </a:solidFill>
                <a:effectLst/>
                <a:highlight>
                  <a:srgbClr val="FFFFFF"/>
                </a:highlight>
                <a:latin typeface="Segoe UI Light" panose="020B0502040204020203" pitchFamily="34" charset="0"/>
                <a:cs typeface="Segoe UI Light" panose="020B0502040204020203" pitchFamily="34" charset="0"/>
              </a:rPr>
              <a:t>: Utilize genetic algorithms (GA) to select the most relevant features from clinical, genetic, and imaging datasets.</a:t>
            </a:r>
          </a:p>
          <a:p>
            <a:pPr algn="l"/>
            <a:r>
              <a:rPr lang="en-US" sz="2400" b="1" i="0" dirty="0">
                <a:solidFill>
                  <a:srgbClr val="111111"/>
                </a:solidFill>
                <a:effectLst/>
                <a:highlight>
                  <a:srgbClr val="FFFFFF"/>
                </a:highlight>
                <a:latin typeface="Segoe UI Light" panose="020B0502040204020203" pitchFamily="34" charset="0"/>
                <a:cs typeface="Segoe UI Light" panose="020B0502040204020203" pitchFamily="34" charset="0"/>
              </a:rPr>
              <a:t>Train an Artificial Neural Network (ANN)</a:t>
            </a:r>
            <a:r>
              <a:rPr lang="en-US" sz="2400" b="0" i="0" dirty="0">
                <a:solidFill>
                  <a:srgbClr val="111111"/>
                </a:solidFill>
                <a:effectLst/>
                <a:highlight>
                  <a:srgbClr val="FFFFFF"/>
                </a:highlight>
                <a:latin typeface="Segoe UI Light" panose="020B0502040204020203" pitchFamily="34" charset="0"/>
                <a:cs typeface="Segoe UI Light" panose="020B0502040204020203" pitchFamily="34" charset="0"/>
              </a:rPr>
              <a:t>: Design and train an ANN architecture for liver disease prediction.</a:t>
            </a:r>
          </a:p>
          <a:p>
            <a:pPr algn="l"/>
            <a:r>
              <a:rPr lang="en-US" sz="2400" b="1" i="0" dirty="0">
                <a:solidFill>
                  <a:srgbClr val="111111"/>
                </a:solidFill>
                <a:effectLst/>
                <a:highlight>
                  <a:srgbClr val="FFFFFF"/>
                </a:highlight>
                <a:latin typeface="Segoe UI Light" panose="020B0502040204020203" pitchFamily="34" charset="0"/>
                <a:cs typeface="Segoe UI Light" panose="020B0502040204020203" pitchFamily="34" charset="0"/>
              </a:rPr>
              <a:t>Evaluate Model Performance</a:t>
            </a:r>
            <a:r>
              <a:rPr lang="en-US" sz="2400" b="0" i="0" dirty="0">
                <a:solidFill>
                  <a:srgbClr val="111111"/>
                </a:solidFill>
                <a:effectLst/>
                <a:highlight>
                  <a:srgbClr val="FFFFFF"/>
                </a:highlight>
                <a:latin typeface="Segoe UI Light" panose="020B0502040204020203" pitchFamily="34" charset="0"/>
                <a:cs typeface="Segoe UI Light" panose="020B0502040204020203" pitchFamily="34" charset="0"/>
              </a:rPr>
              <a:t>: Assess the model’s accuracy, precision, recall, and ROC curves.</a:t>
            </a:r>
          </a:p>
          <a:p>
            <a:pPr algn="l"/>
            <a:r>
              <a:rPr lang="en-US" sz="2400" b="1" i="0" dirty="0">
                <a:solidFill>
                  <a:srgbClr val="111111"/>
                </a:solidFill>
                <a:effectLst/>
                <a:highlight>
                  <a:srgbClr val="FFFFFF"/>
                </a:highlight>
                <a:latin typeface="Segoe UI Light" panose="020B0502040204020203" pitchFamily="34" charset="0"/>
                <a:cs typeface="Segoe UI Light" panose="020B0502040204020203" pitchFamily="34" charset="0"/>
              </a:rPr>
              <a:t>Consider Clinical Applicability and Ethical Concerns</a:t>
            </a:r>
            <a:r>
              <a:rPr lang="en-US" sz="2400" b="0" i="0" dirty="0">
                <a:solidFill>
                  <a:srgbClr val="111111"/>
                </a:solidFill>
                <a:effectLst/>
                <a:highlight>
                  <a:srgbClr val="FFFFFF"/>
                </a:highlight>
                <a:latin typeface="Segoe UI Light" panose="020B0502040204020203" pitchFamily="34" charset="0"/>
                <a:cs typeface="Segoe UI Light" panose="020B0502040204020203" pitchFamily="34" charset="0"/>
              </a:rPr>
              <a:t>: Address practical implementation in clinical settings and ensure patient privacy</a:t>
            </a:r>
            <a:r>
              <a:rPr lang="en-US" sz="2400" b="0" i="0" dirty="0">
                <a:solidFill>
                  <a:srgbClr val="111111"/>
                </a:solidFill>
                <a:effectLst/>
                <a:highlight>
                  <a:srgbClr val="FFFFFF"/>
                </a:highlight>
                <a:latin typeface="Times New Roman" panose="02020603050405020304" pitchFamily="18" charset="0"/>
                <a:cs typeface="Times New Roman" panose="02020603050405020304"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66800"/>
            <a:ext cx="5810250" cy="653415"/>
          </a:xfrm>
        </p:spPr>
        <p:txBody>
          <a:bodyPr wrap="square"/>
          <a:lstStyle/>
          <a:p>
            <a:pPr algn="just"/>
            <a:r>
              <a:rPr lang="en-US" spc="-10" dirty="0">
                <a:latin typeface="Segoe UI Light" panose="020B0502040204020203" pitchFamily="34" charset="0"/>
                <a:cs typeface="Segoe UI Light" panose="020B0502040204020203" pitchFamily="34" charset="0"/>
                <a:sym typeface="+mn-ea"/>
              </a:rPr>
              <a:t>Who are the End Users ?</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4"/>
          </p:nvPr>
        </p:nvSpPr>
        <p:spPr>
          <a:xfrm>
            <a:off x="1893743" y="2316134"/>
            <a:ext cx="7981950" cy="2954655"/>
          </a:xfrm>
        </p:spPr>
        <p:txBody>
          <a:bodyPr/>
          <a:lstStyle/>
          <a:p>
            <a:pPr marL="457200" indent="-457200">
              <a:buFont typeface="Wingdings" panose="05000000000000000000" pitchFamily="2" charset="2"/>
              <a:buChar char="§"/>
            </a:pPr>
            <a:r>
              <a:rPr lang="en-US" sz="3200" i="0" dirty="0">
                <a:solidFill>
                  <a:srgbClr val="1F1F1F"/>
                </a:solidFill>
                <a:effectLst/>
                <a:highlight>
                  <a:srgbClr val="FFFFFF"/>
                </a:highlight>
                <a:latin typeface="Segoe UI Light" panose="020B0502040204020203" pitchFamily="34" charset="0"/>
                <a:cs typeface="Segoe UI Light" panose="020B0502040204020203" pitchFamily="34" charset="0"/>
              </a:rPr>
              <a:t>Patients</a:t>
            </a:r>
          </a:p>
          <a:p>
            <a:pPr marL="457200" indent="-457200">
              <a:buFont typeface="Wingdings" panose="05000000000000000000" pitchFamily="2" charset="2"/>
              <a:buChar char="§"/>
            </a:pPr>
            <a:r>
              <a:rPr lang="en-US" sz="3200" i="0" dirty="0">
                <a:solidFill>
                  <a:srgbClr val="1F1F1F"/>
                </a:solidFill>
                <a:effectLst/>
                <a:highlight>
                  <a:srgbClr val="FFFFFF"/>
                </a:highlight>
                <a:latin typeface="Segoe UI Light" panose="020B0502040204020203" pitchFamily="34" charset="0"/>
                <a:cs typeface="Segoe UI Light" panose="020B0502040204020203" pitchFamily="34" charset="0"/>
              </a:rPr>
              <a:t>Physicians</a:t>
            </a:r>
          </a:p>
          <a:p>
            <a:pPr marL="457200" indent="-457200">
              <a:buFont typeface="Wingdings" panose="05000000000000000000" pitchFamily="2" charset="2"/>
              <a:buChar char="§"/>
            </a:pPr>
            <a:r>
              <a:rPr lang="en-US" sz="3200" i="0" dirty="0">
                <a:solidFill>
                  <a:srgbClr val="1F1F1F"/>
                </a:solidFill>
                <a:effectLst/>
                <a:highlight>
                  <a:srgbClr val="FFFFFF"/>
                </a:highlight>
                <a:latin typeface="Segoe UI Light" panose="020B0502040204020203" pitchFamily="34" charset="0"/>
                <a:cs typeface="Segoe UI Light" panose="020B0502040204020203" pitchFamily="34" charset="0"/>
              </a:rPr>
              <a:t>Hepatologists (Liver Specialists)</a:t>
            </a:r>
          </a:p>
          <a:p>
            <a:pPr marL="457200" indent="-457200">
              <a:buFont typeface="Wingdings" panose="05000000000000000000" pitchFamily="2" charset="2"/>
              <a:buChar char="§"/>
            </a:pPr>
            <a:r>
              <a:rPr lang="en-US" sz="3200" i="0" dirty="0">
                <a:solidFill>
                  <a:srgbClr val="1F1F1F"/>
                </a:solidFill>
                <a:effectLst/>
                <a:highlight>
                  <a:srgbClr val="FFFFFF"/>
                </a:highlight>
                <a:latin typeface="Segoe UI Light" panose="020B0502040204020203" pitchFamily="34" charset="0"/>
                <a:cs typeface="Segoe UI Light" panose="020B0502040204020203" pitchFamily="34" charset="0"/>
              </a:rPr>
              <a:t>Researchers</a:t>
            </a:r>
          </a:p>
          <a:p>
            <a:pPr marL="457200" indent="-457200">
              <a:buFont typeface="Wingdings" panose="05000000000000000000" pitchFamily="2" charset="2"/>
              <a:buChar char="§"/>
            </a:pPr>
            <a:r>
              <a:rPr lang="en-US" sz="3200" i="0" dirty="0">
                <a:solidFill>
                  <a:srgbClr val="1F1F1F"/>
                </a:solidFill>
                <a:effectLst/>
                <a:highlight>
                  <a:srgbClr val="FFFFFF"/>
                </a:highlight>
                <a:latin typeface="Segoe UI Light" panose="020B0502040204020203" pitchFamily="34" charset="0"/>
                <a:cs typeface="Segoe UI Light" panose="020B0502040204020203" pitchFamily="34" charset="0"/>
              </a:rPr>
              <a:t>Public Health Officials</a:t>
            </a:r>
            <a:br>
              <a:rPr lang="en-US" sz="3200" i="0" dirty="0">
                <a:solidFill>
                  <a:srgbClr val="1F1F1F"/>
                </a:solidFill>
                <a:effectLst/>
                <a:highlight>
                  <a:srgbClr val="FFFFFF"/>
                </a:highlight>
                <a:latin typeface="Segoe UI Light" panose="020B0502040204020203" pitchFamily="34" charset="0"/>
                <a:cs typeface="Segoe UI Light" panose="020B0502040204020203" pitchFamily="34" charset="0"/>
              </a:rPr>
            </a:br>
            <a:endParaRPr lang="en-US" sz="3200" dirty="0">
              <a:latin typeface="Segoe UI Light" panose="020B0502040204020203" pitchFamily="34" charset="0"/>
              <a:cs typeface="Segoe UI Light" panose="020B0502040204020203" pitchFamily="34" charset="0"/>
            </a:endParaRPr>
          </a:p>
        </p:txBody>
      </p:sp>
      <p:sp>
        <p:nvSpPr>
          <p:cNvPr id="14" name="object 14"/>
          <p:cNvSpPr/>
          <p:nvPr/>
        </p:nvSpPr>
        <p:spPr>
          <a:xfrm>
            <a:off x="9353550" y="48101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34309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5" name="object 15"/>
          <p:cNvSpPr/>
          <p:nvPr/>
        </p:nvSpPr>
        <p:spPr>
          <a:xfrm>
            <a:off x="7391400" y="198564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extLst>
      <p:ext uri="{BB962C8B-B14F-4D97-AF65-F5344CB8AC3E}">
        <p14:creationId xmlns:p14="http://schemas.microsoft.com/office/powerpoint/2010/main" val="2760695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218" y="152400"/>
            <a:ext cx="10463981" cy="1046440"/>
          </a:xfrm>
        </p:spPr>
        <p:txBody>
          <a:bodyPr wrap="square"/>
          <a:lstStyle/>
          <a:p>
            <a:pPr marL="0" marR="0" lvl="0" indent="0" algn="just" defTabSz="914400" rtl="0" eaLnBrk="0" fontAlgn="base" latinLnBrk="0" hangingPunct="0">
              <a:lnSpc>
                <a:spcPct val="100000"/>
              </a:lnSpc>
              <a:spcBef>
                <a:spcPct val="0"/>
              </a:spcBef>
              <a:spcAft>
                <a:spcPct val="0"/>
              </a:spcAft>
              <a:buClrTx/>
              <a:buSzTx/>
              <a:buFontTx/>
              <a:buNone/>
              <a:tabLst/>
            </a:pPr>
            <a:br>
              <a:rPr lang="en-US" sz="3400" dirty="0">
                <a:latin typeface="Segoe UI Light" panose="020B0502040204020203" pitchFamily="34" charset="0"/>
                <a:cs typeface="Segoe UI Light" panose="020B0502040204020203" pitchFamily="34" charset="0"/>
              </a:rPr>
            </a:br>
            <a:r>
              <a:rPr lang="en-US" sz="3400" spc="-10" dirty="0">
                <a:latin typeface="Segoe UI Light" panose="020B0502040204020203" pitchFamily="34" charset="0"/>
                <a:cs typeface="Segoe UI Light" panose="020B0502040204020203" pitchFamily="34" charset="0"/>
              </a:rPr>
              <a:t>SOLUTION</a:t>
            </a:r>
            <a:r>
              <a:rPr lang="en-US" sz="3400" spc="-345"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AND</a:t>
            </a:r>
            <a:r>
              <a:rPr lang="en-US" sz="3400" spc="-20"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ITS </a:t>
            </a:r>
            <a:r>
              <a:rPr lang="en-US" sz="3400" spc="-20" dirty="0">
                <a:latin typeface="Segoe UI Light" panose="020B0502040204020203" pitchFamily="34" charset="0"/>
                <a:cs typeface="Segoe UI Light" panose="020B0502040204020203" pitchFamily="34" charset="0"/>
              </a:rPr>
              <a:t>VALUE</a:t>
            </a:r>
            <a:r>
              <a:rPr lang="en-US" sz="3400" spc="-120"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PROPOSITION</a:t>
            </a:r>
            <a:endParaRPr kumimoji="0" lang="en-US" altLang="en-US" sz="3400"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id="{DF39F8A3-374A-19F9-EC96-5116AF847661}"/>
              </a:ext>
            </a:extLst>
          </p:cNvPr>
          <p:cNvSpPr>
            <a:spLocks noChangeArrowheads="1"/>
          </p:cNvSpPr>
          <p:nvPr/>
        </p:nvSpPr>
        <p:spPr bwMode="auto">
          <a:xfrm>
            <a:off x="686861" y="1688938"/>
            <a:ext cx="8863781" cy="448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r>
              <a:rPr lang="en-US" dirty="0">
                <a:latin typeface="Segoe UI Light" panose="020B0502040204020203" pitchFamily="34" charset="0"/>
                <a:cs typeface="Segoe UI Light" panose="020B0502040204020203" pitchFamily="34" charset="0"/>
              </a:rPr>
              <a:t>The model's value proposition lies in several key areas:</a:t>
            </a:r>
          </a:p>
          <a:p>
            <a:pPr algn="just"/>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Our integrated approach combines </a:t>
            </a:r>
            <a:r>
              <a:rPr lang="en-US" b="1" i="0" dirty="0">
                <a:solidFill>
                  <a:srgbClr val="111111"/>
                </a:solidFill>
                <a:effectLst/>
                <a:highlight>
                  <a:srgbClr val="FFFFFF"/>
                </a:highlight>
                <a:latin typeface="Segoe UI Light" panose="020B0502040204020203" pitchFamily="34" charset="0"/>
                <a:cs typeface="Segoe UI Light" panose="020B0502040204020203" pitchFamily="34" charset="0"/>
              </a:rPr>
              <a:t>genetic algorithms (GA)</a:t>
            </a: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 and </a:t>
            </a:r>
            <a:r>
              <a:rPr lang="en-US" b="1" i="0" dirty="0">
                <a:solidFill>
                  <a:srgbClr val="111111"/>
                </a:solidFill>
                <a:effectLst/>
                <a:highlight>
                  <a:srgbClr val="FFFFFF"/>
                </a:highlight>
                <a:latin typeface="Segoe UI Light" panose="020B0502040204020203" pitchFamily="34" charset="0"/>
                <a:cs typeface="Segoe UI Light" panose="020B0502040204020203" pitchFamily="34" charset="0"/>
              </a:rPr>
              <a:t>artificial neural networks (ANN)</a:t>
            </a: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 GA optimizes feature selection and hyperparameters, while ANN processes complex data patterns. By leveraging clinical records, genetic profiles, and medical images, our model gains deeper insights into liver diseases. The accurate predictions enable early detection and timely intervention.</a:t>
            </a:r>
          </a:p>
          <a:p>
            <a:pPr algn="just"/>
            <a:endParaRPr lang="en-US" dirty="0">
              <a:latin typeface="Segoe UI Light" panose="020B0502040204020203" pitchFamily="34" charset="0"/>
              <a:cs typeface="Segoe UI Light" panose="020B0502040204020203" pitchFamily="34" charset="0"/>
            </a:endParaRPr>
          </a:p>
          <a:p>
            <a:pPr algn="l">
              <a:buFont typeface="+mj-lt"/>
              <a:buAutoNum type="arabicPeriod"/>
            </a:pPr>
            <a:r>
              <a:rPr lang="en-US" b="1" i="0" dirty="0">
                <a:solidFill>
                  <a:srgbClr val="111111"/>
                </a:solidFill>
                <a:effectLst/>
                <a:highlight>
                  <a:srgbClr val="FFFFFF"/>
                </a:highlight>
                <a:latin typeface="Segoe UI Light" panose="020B0502040204020203" pitchFamily="34" charset="0"/>
                <a:cs typeface="Segoe UI Light" panose="020B0502040204020203" pitchFamily="34" charset="0"/>
              </a:rPr>
              <a:t>Precision Medicine</a:t>
            </a: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a:t>
            </a:r>
          </a:p>
          <a:p>
            <a:pPr marL="742950" lvl="1" indent="-285750" algn="l">
              <a:buFont typeface="+mj-lt"/>
              <a:buAutoNum type="arabicPeriod"/>
            </a:pP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Tailored predictions allow personalized treatment plans.</a:t>
            </a:r>
          </a:p>
          <a:p>
            <a:pPr marL="742950" lvl="1" indent="-285750" algn="l">
              <a:buFont typeface="+mj-lt"/>
              <a:buAutoNum type="arabicPeriod"/>
            </a:pP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Clinicians can focus on high-risk patients, optimizing resource allocation.</a:t>
            </a:r>
          </a:p>
          <a:p>
            <a:pPr algn="l">
              <a:buFont typeface="+mj-lt"/>
              <a:buAutoNum type="arabicPeriod"/>
            </a:pPr>
            <a:r>
              <a:rPr lang="en-US" b="1" i="0" dirty="0">
                <a:solidFill>
                  <a:srgbClr val="111111"/>
                </a:solidFill>
                <a:effectLst/>
                <a:highlight>
                  <a:srgbClr val="FFFFFF"/>
                </a:highlight>
                <a:latin typeface="Segoe UI Light" panose="020B0502040204020203" pitchFamily="34" charset="0"/>
                <a:cs typeface="Segoe UI Light" panose="020B0502040204020203" pitchFamily="34" charset="0"/>
              </a:rPr>
              <a:t>Reduced Healthcare Costs</a:t>
            </a: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a:t>
            </a:r>
          </a:p>
          <a:p>
            <a:pPr marL="742950" lvl="1" indent="-285750" algn="l">
              <a:buFont typeface="+mj-lt"/>
              <a:buAutoNum type="arabicPeriod"/>
            </a:pP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Early diagnosis minimizes hospitalization and invasive procedures.</a:t>
            </a:r>
          </a:p>
          <a:p>
            <a:pPr marL="742950" lvl="1" indent="-285750" algn="l">
              <a:buFont typeface="+mj-lt"/>
              <a:buAutoNum type="arabicPeriod"/>
            </a:pP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Cost-effective management benefits healthcare systems.</a:t>
            </a:r>
          </a:p>
          <a:p>
            <a:pPr marL="457200" lvl="1" algn="l"/>
            <a:endParaRPr lang="en-US" dirty="0">
              <a:solidFill>
                <a:srgbClr val="111111"/>
              </a:solidFill>
              <a:highlight>
                <a:srgbClr val="FFFFFF"/>
              </a:highlight>
              <a:latin typeface="Segoe UI Light" panose="020B0502040204020203" pitchFamily="34" charset="0"/>
              <a:cs typeface="Segoe UI Light" panose="020B0502040204020203" pitchFamily="34" charset="0"/>
            </a:endParaRPr>
          </a:p>
          <a:p>
            <a:pPr marL="457200" lvl="1" algn="l"/>
            <a:endParaRPr lang="en-US" b="0" i="0" dirty="0">
              <a:solidFill>
                <a:srgbClr val="111111"/>
              </a:solidFill>
              <a:effectLst/>
              <a:highlight>
                <a:srgbClr val="FFFFFF"/>
              </a:highlight>
              <a:latin typeface="Segoe UI Light" panose="020B0502040204020203" pitchFamily="34" charset="0"/>
              <a:cs typeface="Segoe UI Light" panose="020B0502040204020203" pitchFamily="34" charset="0"/>
            </a:endParaRPr>
          </a:p>
          <a:p>
            <a:pPr algn="just"/>
            <a:endParaRPr lang="en-US" dirty="0">
              <a:latin typeface="Segoe UI Light" panose="020B0502040204020203" pitchFamily="34" charset="0"/>
              <a:cs typeface="Segoe UI Light" panose="020B050204020402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382000" cy="553998"/>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The Wow Factor in Your Solution</a:t>
            </a:r>
          </a:p>
        </p:txBody>
      </p:sp>
      <p:sp>
        <p:nvSpPr>
          <p:cNvPr id="5" name="Rectangle 1">
            <a:extLst>
              <a:ext uri="{FF2B5EF4-FFF2-40B4-BE49-F238E27FC236}">
                <a16:creationId xmlns:a16="http://schemas.microsoft.com/office/drawing/2014/main" id="{15282F08-8B96-BEFB-6022-E33922E2A3CD}"/>
              </a:ext>
            </a:extLst>
          </p:cNvPr>
          <p:cNvSpPr>
            <a:spLocks noGrp="1" noChangeArrowheads="1"/>
          </p:cNvSpPr>
          <p:nvPr>
            <p:ph type="subTitle" idx="4"/>
          </p:nvPr>
        </p:nvSpPr>
        <p:spPr bwMode="auto">
          <a:xfrm>
            <a:off x="685800" y="990600"/>
            <a:ext cx="9448800" cy="5591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l">
              <a:buFont typeface="+mj-lt"/>
              <a:buAutoNum type="arabicPeriod"/>
            </a:pPr>
            <a:r>
              <a:rPr lang="en-US" b="1" i="0" dirty="0">
                <a:solidFill>
                  <a:srgbClr val="111111"/>
                </a:solidFill>
                <a:effectLst/>
                <a:highlight>
                  <a:srgbClr val="FFFFFF"/>
                </a:highlight>
                <a:latin typeface="Segoe UI Light" panose="020B0502040204020203" pitchFamily="34" charset="0"/>
                <a:cs typeface="Segoe UI Light" panose="020B0502040204020203" pitchFamily="34" charset="0"/>
              </a:rPr>
              <a:t>Hybrid Approach</a:t>
            </a: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The integration of </a:t>
            </a:r>
            <a:r>
              <a:rPr lang="en-US" b="1" i="0" dirty="0">
                <a:solidFill>
                  <a:srgbClr val="111111"/>
                </a:solidFill>
                <a:effectLst/>
                <a:highlight>
                  <a:srgbClr val="FFFFFF"/>
                </a:highlight>
                <a:latin typeface="Segoe UI Light" panose="020B0502040204020203" pitchFamily="34" charset="0"/>
                <a:cs typeface="Segoe UI Light" panose="020B0502040204020203" pitchFamily="34" charset="0"/>
              </a:rPr>
              <a:t>genetic algorithms (GA)</a:t>
            </a: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 and </a:t>
            </a:r>
            <a:r>
              <a:rPr lang="en-US" b="1" i="0" dirty="0">
                <a:solidFill>
                  <a:srgbClr val="111111"/>
                </a:solidFill>
                <a:effectLst/>
                <a:highlight>
                  <a:srgbClr val="FFFFFF"/>
                </a:highlight>
                <a:latin typeface="Segoe UI Light" panose="020B0502040204020203" pitchFamily="34" charset="0"/>
                <a:cs typeface="Segoe UI Light" panose="020B0502040204020203" pitchFamily="34" charset="0"/>
              </a:rPr>
              <a:t>artificial neural networks (ANN)</a:t>
            </a: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 is a powerful combination.</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GA optimizes feature selection and hyperparameters, while ANN captures complex patterns.</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This synergy enhances prediction accuracy and robustness.</a:t>
            </a:r>
          </a:p>
          <a:p>
            <a:pPr algn="l">
              <a:buFont typeface="+mj-lt"/>
              <a:buAutoNum type="arabicPeriod"/>
            </a:pPr>
            <a:r>
              <a:rPr lang="en-US" b="1" i="0" dirty="0">
                <a:solidFill>
                  <a:srgbClr val="111111"/>
                </a:solidFill>
                <a:effectLst/>
                <a:highlight>
                  <a:srgbClr val="FFFFFF"/>
                </a:highlight>
                <a:latin typeface="Segoe UI Light" panose="020B0502040204020203" pitchFamily="34" charset="0"/>
                <a:cs typeface="Segoe UI Light" panose="020B0502040204020203" pitchFamily="34" charset="0"/>
              </a:rPr>
              <a:t>Multi-Modal Data Fusion</a:t>
            </a: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Leveraging diverse data sources—clinical records, genetic profiles, and medical images—sets your project apart.</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By fusing these modalities, you gain a holistic view of liver diseases.</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The ability to extract meaningful features from this rich dataset is impressive.</a:t>
            </a:r>
          </a:p>
          <a:p>
            <a:pPr algn="l">
              <a:buFont typeface="+mj-lt"/>
              <a:buAutoNum type="arabicPeriod"/>
            </a:pPr>
            <a:r>
              <a:rPr lang="en-US" b="1" i="0" dirty="0">
                <a:solidFill>
                  <a:srgbClr val="111111"/>
                </a:solidFill>
                <a:effectLst/>
                <a:highlight>
                  <a:srgbClr val="FFFFFF"/>
                </a:highlight>
                <a:latin typeface="Segoe UI Light" panose="020B0502040204020203" pitchFamily="34" charset="0"/>
                <a:cs typeface="Segoe UI Light" panose="020B0502040204020203" pitchFamily="34" charset="0"/>
              </a:rPr>
              <a:t>Clinical Applicability</a:t>
            </a: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Your solution bridges the gap between research and practice.</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Clinicians can use the model for early disease detection, personalized treatment, and resource allocation.</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Real-world impact is a major wow factor.</a:t>
            </a:r>
          </a:p>
          <a:p>
            <a:pPr algn="l">
              <a:buFont typeface="+mj-lt"/>
              <a:buAutoNum type="arabicPeriod"/>
            </a:pPr>
            <a:r>
              <a:rPr lang="en-US" b="1" i="0" dirty="0">
                <a:solidFill>
                  <a:srgbClr val="111111"/>
                </a:solidFill>
                <a:effectLst/>
                <a:highlight>
                  <a:srgbClr val="FFFFFF"/>
                </a:highlight>
                <a:latin typeface="Segoe UI Light" panose="020B0502040204020203" pitchFamily="34" charset="0"/>
                <a:cs typeface="Segoe UI Light" panose="020B0502040204020203" pitchFamily="34" charset="0"/>
              </a:rPr>
              <a:t>Ethical Considerations</a:t>
            </a: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Addressing privacy concerns and ensuring informed consent demonstrates responsibility.</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Segoe UI Light" panose="020B0502040204020203" pitchFamily="34" charset="0"/>
                <a:cs typeface="Segoe UI Light" panose="020B0502040204020203" pitchFamily="34" charset="0"/>
              </a:rPr>
              <a:t>Ethical AI implementation is crucial, especially in healthcare.</a:t>
            </a:r>
          </a:p>
          <a:p>
            <a:pPr algn="l"/>
            <a:endParaRPr lang="en-US" b="0" i="0" dirty="0">
              <a:solidFill>
                <a:srgbClr val="111111"/>
              </a:solidFill>
              <a:effectLst/>
              <a:highlight>
                <a:srgbClr val="FFFFFF"/>
              </a:highlight>
              <a:latin typeface="Segoe UI Light" panose="020B0502040204020203" pitchFamily="34" charset="0"/>
              <a:cs typeface="Segoe UI Light" panose="020B0502040204020203"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719</Words>
  <Application>Microsoft Office PowerPoint</Application>
  <PresentationFormat>Widescreen</PresentationFormat>
  <Paragraphs>69</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 Narrow</vt:lpstr>
      <vt:lpstr>Arial</vt:lpstr>
      <vt:lpstr>Calibri</vt:lpstr>
      <vt:lpstr>Segoe UI Light</vt:lpstr>
      <vt:lpstr>Times New Roman</vt:lpstr>
      <vt:lpstr>Trebuchet MS</vt:lpstr>
      <vt:lpstr>Wingdings</vt:lpstr>
      <vt:lpstr>Office Theme</vt:lpstr>
      <vt:lpstr>PowerPoint Presentation</vt:lpstr>
      <vt:lpstr>PROJECT TITLE</vt:lpstr>
      <vt:lpstr>AGENDA</vt:lpstr>
      <vt:lpstr>PROBLEM STATEMENT</vt:lpstr>
      <vt:lpstr>PROJECT OVERVIEW</vt:lpstr>
      <vt:lpstr>OBJECTIVE: </vt:lpstr>
      <vt:lpstr>Who are the End Users ?</vt:lpstr>
      <vt:lpstr> SOLUTION AND ITS VALUE PROPOSITION</vt:lpstr>
      <vt:lpstr>The Wow Factor in Your Solution</vt:lpstr>
      <vt:lpstr>RESULTS</vt:lpstr>
      <vt:lpstr>Results</vt:lpstr>
      <vt:lpstr>Accuracy of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S SHANMUKHAA</dc:creator>
  <cp:lastModifiedBy>Akilesh raj .M</cp:lastModifiedBy>
  <cp:revision>37</cp:revision>
  <dcterms:created xsi:type="dcterms:W3CDTF">2024-04-01T07:07:00Z</dcterms:created>
  <dcterms:modified xsi:type="dcterms:W3CDTF">2024-04-04T17:46:48Z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11C1AA17E28147D5960CD3CAE4C75485_13</vt:lpwstr>
  </property>
  <property fmtid="{D5CDD505-2E9C-101B-9397-08002B2CF9AE}" pid="5" name="KSOProductBuildVer">
    <vt:lpwstr>1033-12.2.0.13489</vt:lpwstr>
  </property>
</Properties>
</file>