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Quattrocento Sans" panose="020B0502050000020003" pitchFamily="34"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74">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4nMxtZxInbxB9LsIHNg8rBUeb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53"/>
      </p:cViewPr>
      <p:guideLst>
        <p:guide orient="horz" pos="2874"/>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a:t>
            </a:fld>
            <a:endParaRPr sz="120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a113fa591_0_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a113fa591_0_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da113fa591_0_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1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739775" y="291147"/>
            <a:ext cx="3303904"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5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5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5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5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 name="Google Shape;20;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25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p:nvPr/>
        </p:nvSpPr>
        <p:spPr>
          <a:xfrm>
            <a:off x="2883000" y="4753600"/>
            <a:ext cx="6026400" cy="2338500"/>
          </a:xfrm>
          <a:prstGeom prst="rect">
            <a:avLst/>
          </a:prstGeom>
          <a:noFill/>
          <a:ln>
            <a:noFill/>
          </a:ln>
        </p:spPr>
        <p:txBody>
          <a:bodyPr spcFirstLastPara="1" wrap="square" lIns="0" tIns="16500" rIns="0" bIns="0" anchor="t" anchorCtr="0">
            <a:noAutofit/>
          </a:bodyPr>
          <a:lstStyle/>
          <a:p>
            <a:pPr marL="0" lvl="0" indent="0" algn="l" rtl="0">
              <a:lnSpc>
                <a:spcPct val="100000"/>
              </a:lnSpc>
              <a:spcBef>
                <a:spcPts val="0"/>
              </a:spcBef>
              <a:spcAft>
                <a:spcPts val="0"/>
              </a:spcAft>
              <a:buNone/>
            </a:pPr>
            <a:r>
              <a:rPr lang="en-US" sz="2200" b="1" dirty="0">
                <a:latin typeface="Quattrocento Sans"/>
                <a:ea typeface="Quattrocento Sans"/>
                <a:cs typeface="Quattrocento Sans"/>
                <a:sym typeface="Quattrocento Sans"/>
              </a:rPr>
              <a:t>Name    :   </a:t>
            </a:r>
            <a:r>
              <a:rPr lang="en-US" sz="2200" b="1" dirty="0" err="1">
                <a:latin typeface="Quattrocento Sans"/>
                <a:ea typeface="Quattrocento Sans"/>
                <a:cs typeface="Quattrocento Sans"/>
                <a:sym typeface="Quattrocento Sans"/>
              </a:rPr>
              <a:t>Giridharan</a:t>
            </a:r>
            <a:r>
              <a:rPr lang="en-US" sz="2200" b="1" dirty="0">
                <a:latin typeface="Quattrocento Sans"/>
                <a:ea typeface="Quattrocento Sans"/>
                <a:cs typeface="Quattrocento Sans"/>
                <a:sym typeface="Quattrocento Sans"/>
              </a:rPr>
              <a:t> S </a:t>
            </a:r>
            <a:r>
              <a:rPr lang="en-US" sz="2200" b="1" dirty="0" err="1">
                <a:latin typeface="Quattrocento Sans"/>
                <a:ea typeface="Quattrocento Sans"/>
                <a:cs typeface="Quattrocento Sans"/>
                <a:sym typeface="Quattrocento Sans"/>
              </a:rPr>
              <a:t>S</a:t>
            </a:r>
            <a:endParaRPr sz="2200" b="1" dirty="0">
              <a:latin typeface="Quattrocento Sans"/>
              <a:ea typeface="Quattrocento Sans"/>
              <a:cs typeface="Quattrocento Sans"/>
              <a:sym typeface="Quattrocento Sans"/>
            </a:endParaRPr>
          </a:p>
          <a:p>
            <a:pPr marL="12700" lvl="0" indent="0" algn="l" rtl="0">
              <a:lnSpc>
                <a:spcPct val="100000"/>
              </a:lnSpc>
              <a:spcBef>
                <a:spcPts val="0"/>
              </a:spcBef>
              <a:spcAft>
                <a:spcPts val="0"/>
              </a:spcAft>
              <a:buNone/>
            </a:pPr>
            <a:r>
              <a:rPr lang="en-US" sz="2200" b="1" dirty="0">
                <a:latin typeface="Quattrocento Sans"/>
                <a:ea typeface="Quattrocento Sans"/>
                <a:cs typeface="Quattrocento Sans"/>
                <a:sym typeface="Quattrocento Sans"/>
              </a:rPr>
              <a:t>Reg No  :  2021503510</a:t>
            </a:r>
            <a:endParaRPr sz="2200" b="1" dirty="0">
              <a:latin typeface="Quattrocento Sans"/>
              <a:ea typeface="Quattrocento Sans"/>
              <a:cs typeface="Quattrocento Sans"/>
              <a:sym typeface="Quattrocento Sans"/>
            </a:endParaRPr>
          </a:p>
          <a:p>
            <a:pPr marL="0" lvl="0" indent="0" algn="l" rtl="0">
              <a:lnSpc>
                <a:spcPct val="100000"/>
              </a:lnSpc>
              <a:spcBef>
                <a:spcPts val="0"/>
              </a:spcBef>
              <a:spcAft>
                <a:spcPts val="0"/>
              </a:spcAft>
              <a:buNone/>
            </a:pPr>
            <a:r>
              <a:rPr lang="en-US" sz="2200" b="1" dirty="0">
                <a:latin typeface="Quattrocento Sans"/>
                <a:ea typeface="Quattrocento Sans"/>
                <a:cs typeface="Quattrocento Sans"/>
                <a:sym typeface="Quattrocento Sans"/>
              </a:rPr>
              <a:t>Nm Id    :  </a:t>
            </a:r>
            <a:r>
              <a:rPr lang="en-US" sz="2200" b="1" dirty="0">
                <a:solidFill>
                  <a:schemeClr val="dk1"/>
                </a:solidFill>
                <a:latin typeface="Quattrocento Sans"/>
                <a:ea typeface="Quattrocento Sans"/>
                <a:cs typeface="Quattrocento Sans"/>
                <a:sym typeface="Quattrocento Sans"/>
              </a:rPr>
              <a:t>60517DC79B0227181F3441F69DE5CFF9</a:t>
            </a:r>
            <a:r>
              <a:rPr lang="en-US" sz="2200" b="1" dirty="0">
                <a:latin typeface="Quattrocento Sans"/>
                <a:ea typeface="Quattrocento Sans"/>
                <a:cs typeface="Quattrocento Sans"/>
                <a:sym typeface="Quattrocento Sans"/>
              </a:rPr>
              <a:t>  </a:t>
            </a:r>
            <a:endParaRPr sz="2200" b="1" dirty="0">
              <a:latin typeface="Quattrocento Sans"/>
              <a:ea typeface="Quattrocento Sans"/>
              <a:cs typeface="Quattrocento Sans"/>
              <a:sym typeface="Quattrocento Sans"/>
            </a:endParaRPr>
          </a:p>
          <a:p>
            <a:pPr marL="12700" lvl="0" indent="0" algn="l" rtl="0">
              <a:lnSpc>
                <a:spcPct val="100000"/>
              </a:lnSpc>
              <a:spcBef>
                <a:spcPts val="0"/>
              </a:spcBef>
              <a:spcAft>
                <a:spcPts val="0"/>
              </a:spcAft>
              <a:buNone/>
            </a:pPr>
            <a:r>
              <a:rPr lang="en-US" sz="2200" b="1" dirty="0">
                <a:latin typeface="Quattrocento Sans"/>
                <a:ea typeface="Quattrocento Sans"/>
                <a:cs typeface="Quattrocento Sans"/>
                <a:sym typeface="Quattrocento Sans"/>
              </a:rPr>
              <a:t>      </a:t>
            </a:r>
            <a:endParaRPr sz="2200" b="1" dirty="0">
              <a:latin typeface="Quattrocento Sans"/>
              <a:ea typeface="Quattrocento Sans"/>
              <a:cs typeface="Quattrocento Sans"/>
              <a:sym typeface="Quattrocento Sans"/>
            </a:endParaRPr>
          </a:p>
          <a:p>
            <a:pPr marL="12700" lvl="0" indent="0" algn="l" rtl="0">
              <a:lnSpc>
                <a:spcPct val="100000"/>
              </a:lnSpc>
              <a:spcBef>
                <a:spcPts val="0"/>
              </a:spcBef>
              <a:spcAft>
                <a:spcPts val="0"/>
              </a:spcAft>
              <a:buNone/>
            </a:pPr>
            <a:endParaRPr sz="2200" b="1" dirty="0">
              <a:latin typeface="Quattrocento Sans"/>
              <a:ea typeface="Quattrocento Sans"/>
              <a:cs typeface="Quattrocento Sans"/>
              <a:sym typeface="Quattrocento Sans"/>
            </a:endParaRPr>
          </a:p>
        </p:txBody>
      </p:sp>
      <p:sp>
        <p:nvSpPr>
          <p:cNvPr id="58" name="Google Shape;58;p1"/>
          <p:cNvSpPr txBox="1"/>
          <p:nvPr/>
        </p:nvSpPr>
        <p:spPr>
          <a:xfrm>
            <a:off x="3893400" y="520425"/>
            <a:ext cx="3075600" cy="6414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US" sz="3500" b="1">
                <a:solidFill>
                  <a:srgbClr val="2D936B"/>
                </a:solidFill>
                <a:latin typeface="Quattrocento Sans"/>
                <a:ea typeface="Quattrocento Sans"/>
                <a:cs typeface="Quattrocento Sans"/>
                <a:sym typeface="Quattrocento Sans"/>
              </a:rPr>
              <a:t>Final Project</a:t>
            </a:r>
            <a:endParaRPr sz="3500">
              <a:latin typeface="Quattrocento Sans"/>
              <a:ea typeface="Quattrocento Sans"/>
              <a:cs typeface="Quattrocento Sans"/>
              <a:sym typeface="Quattrocento Sans"/>
            </a:endParaRPr>
          </a:p>
        </p:txBody>
      </p:sp>
      <p:sp>
        <p:nvSpPr>
          <p:cNvPr id="59" name="Google Shape;59;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
        <p:nvSpPr>
          <p:cNvPr id="60" name="Google Shape;60;p1"/>
          <p:cNvSpPr txBox="1"/>
          <p:nvPr/>
        </p:nvSpPr>
        <p:spPr>
          <a:xfrm>
            <a:off x="1819950" y="1939775"/>
            <a:ext cx="78969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rgbClr val="1F1F1F"/>
                </a:solidFill>
                <a:highlight>
                  <a:schemeClr val="lt1"/>
                </a:highlight>
                <a:latin typeface="Quattrocento Sans"/>
                <a:ea typeface="Quattrocento Sans"/>
                <a:cs typeface="Quattrocento Sans"/>
                <a:sym typeface="Quattrocento Sans"/>
              </a:rPr>
              <a:t>Liver Disease Prediction </a:t>
            </a:r>
            <a:r>
              <a:rPr lang="en-US" sz="3600">
                <a:solidFill>
                  <a:srgbClr val="1F1F1F"/>
                </a:solidFill>
                <a:highlight>
                  <a:schemeClr val="lt1"/>
                </a:highlight>
                <a:latin typeface="Quattrocento Sans"/>
                <a:ea typeface="Quattrocento Sans"/>
                <a:cs typeface="Quattrocento Sans"/>
                <a:sym typeface="Quattrocento Sans"/>
              </a:rPr>
              <a:t>Using </a:t>
            </a:r>
            <a:r>
              <a:rPr lang="en-US" sz="3600">
                <a:solidFill>
                  <a:schemeClr val="dk1"/>
                </a:solidFill>
                <a:highlight>
                  <a:schemeClr val="lt1"/>
                </a:highlight>
                <a:latin typeface="Quattrocento Sans"/>
                <a:ea typeface="Quattrocento Sans"/>
                <a:cs typeface="Quattrocento Sans"/>
                <a:sym typeface="Quattrocento Sans"/>
              </a:rPr>
              <a:t>Artificial Neural Network</a:t>
            </a:r>
            <a:r>
              <a:rPr lang="en-US" sz="3600">
                <a:solidFill>
                  <a:srgbClr val="1F1F1F"/>
                </a:solidFill>
                <a:highlight>
                  <a:schemeClr val="lt1"/>
                </a:highlight>
                <a:latin typeface="Quattrocento Sans"/>
                <a:ea typeface="Quattrocento Sans"/>
                <a:cs typeface="Quattrocento Sans"/>
                <a:sym typeface="Quattrocento Sans"/>
              </a:rPr>
              <a:t> </a:t>
            </a:r>
            <a:r>
              <a:rPr lang="en-US" sz="3600">
                <a:solidFill>
                  <a:schemeClr val="dk1"/>
                </a:solidFill>
                <a:highlight>
                  <a:schemeClr val="lt1"/>
                </a:highlight>
                <a:latin typeface="Quattrocento Sans"/>
                <a:ea typeface="Quattrocento Sans"/>
                <a:cs typeface="Quattrocento Sans"/>
                <a:sym typeface="Quattrocento Sans"/>
              </a:rPr>
              <a:t>and</a:t>
            </a:r>
            <a:r>
              <a:rPr lang="en-US" sz="3600">
                <a:solidFill>
                  <a:srgbClr val="1F1F1F"/>
                </a:solidFill>
                <a:highlight>
                  <a:schemeClr val="lt1"/>
                </a:highlight>
                <a:latin typeface="Quattrocento Sans"/>
                <a:ea typeface="Quattrocento Sans"/>
                <a:cs typeface="Quattrocento Sans"/>
                <a:sym typeface="Quattrocento Sans"/>
              </a:rPr>
              <a:t> G</a:t>
            </a:r>
            <a:r>
              <a:rPr lang="en-US" sz="3600">
                <a:solidFill>
                  <a:schemeClr val="dk1"/>
                </a:solidFill>
                <a:highlight>
                  <a:schemeClr val="lt1"/>
                </a:highlight>
                <a:latin typeface="Quattrocento Sans"/>
                <a:ea typeface="Quattrocento Sans"/>
                <a:cs typeface="Quattrocento Sans"/>
                <a:sym typeface="Quattrocento Sans"/>
              </a:rPr>
              <a:t>enetic Algorithm</a:t>
            </a:r>
            <a:endParaRPr sz="3600" b="1">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ctrTitle"/>
          </p:nvPr>
        </p:nvSpPr>
        <p:spPr>
          <a:xfrm>
            <a:off x="457200" y="220413"/>
            <a:ext cx="7566025" cy="65402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b="1" i="0" u="none" strike="noStrike" cap="none">
                <a:solidFill>
                  <a:srgbClr val="1F1F1F"/>
                </a:solidFill>
                <a:latin typeface="Quattrocento Sans"/>
                <a:ea typeface="Quattrocento Sans"/>
                <a:cs typeface="Quattrocento Sans"/>
                <a:sym typeface="Quattrocento Sans"/>
              </a:rPr>
              <a:t>Results</a:t>
            </a:r>
            <a:endParaRPr>
              <a:latin typeface="Quattrocento Sans"/>
              <a:ea typeface="Quattrocento Sans"/>
              <a:cs typeface="Quattrocento Sans"/>
              <a:sym typeface="Quattrocento Sans"/>
            </a:endParaRPr>
          </a:p>
        </p:txBody>
      </p:sp>
      <p:sp>
        <p:nvSpPr>
          <p:cNvPr id="139" name="Google Shape;139;p11"/>
          <p:cNvSpPr/>
          <p:nvPr/>
        </p:nvSpPr>
        <p:spPr>
          <a:xfrm>
            <a:off x="457200" y="3026896"/>
            <a:ext cx="9144000" cy="328279"/>
          </a:xfrm>
          <a:prstGeom prst="rect">
            <a:avLst/>
          </a:prstGeom>
          <a:noFill/>
          <a:ln>
            <a:noFill/>
          </a:ln>
        </p:spPr>
        <p:txBody>
          <a:bodyPr spcFirstLastPara="1" wrap="square" lIns="0" tIns="25375" rIns="0" bIns="25375" anchor="ctr" anchorCtr="0">
            <a:spAutoFit/>
          </a:bodyPr>
          <a:lstStyle/>
          <a:p>
            <a:pPr marL="0" marR="0" lvl="0" indent="0" algn="l" rtl="0">
              <a:lnSpc>
                <a:spcPct val="100000"/>
              </a:lnSpc>
              <a:spcBef>
                <a:spcPts val="0"/>
              </a:spcBef>
              <a:spcAft>
                <a:spcPts val="0"/>
              </a:spcAft>
              <a:buSzPts val="1800"/>
              <a:buFont typeface="Arial"/>
              <a:buNone/>
            </a:pPr>
            <a:endParaRPr sz="1800" b="0" i="0" u="none" strike="noStrike" cap="none">
              <a:solidFill>
                <a:srgbClr val="1F1F1F"/>
              </a:solidFill>
              <a:latin typeface="Arial"/>
              <a:ea typeface="Arial"/>
              <a:cs typeface="Arial"/>
              <a:sym typeface="Arial"/>
            </a:endParaRPr>
          </a:p>
        </p:txBody>
      </p:sp>
      <p:pic>
        <p:nvPicPr>
          <p:cNvPr id="140" name="Google Shape;140;p11"/>
          <p:cNvPicPr preferRelativeResize="0"/>
          <p:nvPr/>
        </p:nvPicPr>
        <p:blipFill rotWithShape="1">
          <a:blip r:embed="rId3">
            <a:alphaModFix/>
          </a:blip>
          <a:srcRect/>
          <a:stretch/>
        </p:blipFill>
        <p:spPr>
          <a:xfrm>
            <a:off x="449317" y="990600"/>
            <a:ext cx="8496721" cy="579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2"/>
          <p:cNvSpPr txBox="1">
            <a:spLocks noGrp="1"/>
          </p:cNvSpPr>
          <p:nvPr>
            <p:ph type="ctrTitle"/>
          </p:nvPr>
        </p:nvSpPr>
        <p:spPr>
          <a:xfrm>
            <a:off x="464574" y="381000"/>
            <a:ext cx="8686800" cy="65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4200"/>
              <a:buFont typeface="Arial"/>
              <a:buNone/>
            </a:pPr>
            <a:r>
              <a:rPr lang="en-US" b="0">
                <a:latin typeface="Arial"/>
                <a:ea typeface="Arial"/>
                <a:cs typeface="Arial"/>
                <a:sym typeface="Arial"/>
              </a:rPr>
              <a:t>Accuracy of the model</a:t>
            </a:r>
            <a:endParaRPr b="0" i="0" u="none" strike="noStrike" cap="none">
              <a:solidFill>
                <a:srgbClr val="1F1F1F"/>
              </a:solidFill>
              <a:latin typeface="Arial"/>
              <a:ea typeface="Arial"/>
              <a:cs typeface="Arial"/>
              <a:sym typeface="Arial"/>
            </a:endParaRPr>
          </a:p>
        </p:txBody>
      </p:sp>
      <p:pic>
        <p:nvPicPr>
          <p:cNvPr id="146" name="Google Shape;146;p12"/>
          <p:cNvPicPr preferRelativeResize="0"/>
          <p:nvPr/>
        </p:nvPicPr>
        <p:blipFill rotWithShape="1">
          <a:blip r:embed="rId3">
            <a:alphaModFix/>
          </a:blip>
          <a:srcRect/>
          <a:stretch/>
        </p:blipFill>
        <p:spPr>
          <a:xfrm>
            <a:off x="464574" y="1524000"/>
            <a:ext cx="8908026" cy="3210347"/>
          </a:xfrm>
          <a:prstGeom prst="rect">
            <a:avLst/>
          </a:prstGeom>
          <a:noFill/>
          <a:ln>
            <a:noFill/>
          </a:ln>
        </p:spPr>
      </p:pic>
      <p:sp>
        <p:nvSpPr>
          <p:cNvPr id="147" name="Google Shape;147;p12"/>
          <p:cNvSpPr txBox="1"/>
          <p:nvPr/>
        </p:nvSpPr>
        <p:spPr>
          <a:xfrm>
            <a:off x="464574" y="5791200"/>
            <a:ext cx="10813026" cy="36933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a:t>Demo Link: https://github.com/Giridharan79/LIVER_DISEASE_PREDICTION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da113fa591_0_4"/>
          <p:cNvSpPr txBox="1">
            <a:spLocks noGrp="1"/>
          </p:cNvSpPr>
          <p:nvPr>
            <p:ph type="ctrTitle"/>
          </p:nvPr>
        </p:nvSpPr>
        <p:spPr>
          <a:xfrm>
            <a:off x="3680650" y="3003025"/>
            <a:ext cx="4698300" cy="654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ctrTitle"/>
          </p:nvPr>
        </p:nvSpPr>
        <p:spPr>
          <a:xfrm>
            <a:off x="538478" y="414298"/>
            <a:ext cx="2509521" cy="1477328"/>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US" sz="4800">
                <a:latin typeface="Quattrocento Sans"/>
                <a:ea typeface="Quattrocento Sans"/>
                <a:cs typeface="Quattrocento Sans"/>
                <a:sym typeface="Quattrocento Sans"/>
              </a:rPr>
              <a:t>AGENDA</a:t>
            </a:r>
            <a:endParaRPr sz="4800">
              <a:latin typeface="Quattrocento Sans"/>
              <a:ea typeface="Quattrocento Sans"/>
              <a:cs typeface="Quattrocento Sans"/>
              <a:sym typeface="Quattrocento Sans"/>
            </a:endParaRPr>
          </a:p>
        </p:txBody>
      </p:sp>
      <p:sp>
        <p:nvSpPr>
          <p:cNvPr id="66" name="Google Shape;66;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7" name="Google Shape;67;p3"/>
          <p:cNvSpPr txBox="1"/>
          <p:nvPr/>
        </p:nvSpPr>
        <p:spPr>
          <a:xfrm>
            <a:off x="685799" y="2438400"/>
            <a:ext cx="8848725" cy="2308324"/>
          </a:xfrm>
          <a:prstGeom prst="rect">
            <a:avLst/>
          </a:prstGeom>
          <a:noFill/>
          <a:ln>
            <a:noFill/>
          </a:ln>
        </p:spPr>
        <p:txBody>
          <a:bodyPr spcFirstLastPara="1" wrap="square" lIns="91425" tIns="45700" rIns="91425" bIns="45700" anchor="t" anchorCtr="0">
            <a:spAutoFit/>
          </a:bodyPr>
          <a:lstStyle/>
          <a:p>
            <a:pPr marL="342900" lvl="0" indent="-342900" algn="just" rtl="0">
              <a:spcBef>
                <a:spcPts val="0"/>
              </a:spcBef>
              <a:spcAft>
                <a:spcPts val="0"/>
              </a:spcAft>
              <a:buSzPts val="2400"/>
              <a:buFont typeface="Arial"/>
              <a:buChar char="•"/>
            </a:pPr>
            <a:r>
              <a:rPr lang="en-US" sz="2400">
                <a:latin typeface="Quattrocento Sans"/>
                <a:ea typeface="Quattrocento Sans"/>
                <a:cs typeface="Quattrocento Sans"/>
                <a:sym typeface="Quattrocento Sans"/>
              </a:rPr>
              <a:t>The project aims on developing a system for prediction of liver disease trained on real time data set of the patients affected .</a:t>
            </a:r>
            <a:endParaRPr/>
          </a:p>
          <a:p>
            <a:pPr marL="342900" lvl="0" indent="-190500" algn="just" rtl="0">
              <a:spcBef>
                <a:spcPts val="0"/>
              </a:spcBef>
              <a:spcAft>
                <a:spcPts val="0"/>
              </a:spcAft>
              <a:buSzPts val="2400"/>
              <a:buFont typeface="Arial"/>
              <a:buNone/>
            </a:pPr>
            <a:endParaRPr sz="2400">
              <a:latin typeface="Quattrocento Sans"/>
              <a:ea typeface="Quattrocento Sans"/>
              <a:cs typeface="Quattrocento Sans"/>
              <a:sym typeface="Quattrocento Sans"/>
            </a:endParaRPr>
          </a:p>
          <a:p>
            <a:pPr marL="342900" lvl="0" indent="-342900" algn="just" rtl="0">
              <a:spcBef>
                <a:spcPts val="0"/>
              </a:spcBef>
              <a:spcAft>
                <a:spcPts val="0"/>
              </a:spcAft>
              <a:buSzPts val="2400"/>
              <a:buFont typeface="Arial"/>
              <a:buChar char="•"/>
            </a:pPr>
            <a:r>
              <a:rPr lang="en-US" sz="2400">
                <a:latin typeface="Quattrocento Sans"/>
                <a:ea typeface="Quattrocento Sans"/>
                <a:cs typeface="Quattrocento Sans"/>
                <a:sym typeface="Quattrocento Sans"/>
              </a:rPr>
              <a:t>This involves preprocessing the dataset, creating and training a </a:t>
            </a:r>
            <a:endParaRPr/>
          </a:p>
          <a:p>
            <a:pPr marL="0" lvl="0" indent="0" algn="just" rtl="0">
              <a:spcBef>
                <a:spcPts val="0"/>
              </a:spcBef>
              <a:spcAft>
                <a:spcPts val="0"/>
              </a:spcAft>
              <a:buNone/>
            </a:pPr>
            <a:r>
              <a:rPr lang="en-US" sz="2400">
                <a:latin typeface="Quattrocento Sans"/>
                <a:ea typeface="Quattrocento Sans"/>
                <a:cs typeface="Quattrocento Sans"/>
                <a:sym typeface="Quattrocento Sans"/>
              </a:rPr>
              <a:t>GA &amp; ANN model, assessing its accuracy, and implementing it for the real-time prediction.</a:t>
            </a:r>
            <a:endParaRPr sz="2400">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pSp>
        <p:nvGrpSpPr>
          <p:cNvPr id="72" name="Google Shape;72;p4"/>
          <p:cNvGrpSpPr/>
          <p:nvPr/>
        </p:nvGrpSpPr>
        <p:grpSpPr>
          <a:xfrm>
            <a:off x="8305800" y="2743200"/>
            <a:ext cx="2762250" cy="3257550"/>
            <a:chOff x="7991475" y="2933700"/>
            <a:chExt cx="2762250" cy="3257550"/>
          </a:xfrm>
        </p:grpSpPr>
        <p:sp>
          <p:nvSpPr>
            <p:cNvPr id="73" name="Google Shape;7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4" name="Google Shape;7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75" name="Google Shape;7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76" name="Google Shape;76;p4"/>
          <p:cNvSpPr txBox="1">
            <a:spLocks noGrp="1"/>
          </p:cNvSpPr>
          <p:nvPr>
            <p:ph type="title"/>
          </p:nvPr>
        </p:nvSpPr>
        <p:spPr>
          <a:xfrm>
            <a:off x="381000" y="291236"/>
            <a:ext cx="563753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a:latin typeface="Quattrocento Sans"/>
                <a:ea typeface="Quattrocento Sans"/>
                <a:cs typeface="Quattrocento Sans"/>
                <a:sym typeface="Quattrocento Sans"/>
              </a:rPr>
              <a:t>PROBLEM STATEMENT</a:t>
            </a:r>
            <a:endParaRPr/>
          </a:p>
        </p:txBody>
      </p:sp>
      <p:sp>
        <p:nvSpPr>
          <p:cNvPr id="77" name="Google Shape;77;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78" name="Google Shape;78;p4"/>
          <p:cNvSpPr/>
          <p:nvPr/>
        </p:nvSpPr>
        <p:spPr>
          <a:xfrm>
            <a:off x="0" y="90100"/>
            <a:ext cx="65" cy="276999"/>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4"/>
          <p:cNvSpPr/>
          <p:nvPr/>
        </p:nvSpPr>
        <p:spPr>
          <a:xfrm>
            <a:off x="381000" y="1372035"/>
            <a:ext cx="8305800" cy="4113931"/>
          </a:xfrm>
          <a:prstGeom prst="rect">
            <a:avLst/>
          </a:prstGeom>
          <a:noFill/>
          <a:ln>
            <a:noFill/>
          </a:ln>
        </p:spPr>
        <p:txBody>
          <a:bodyPr spcFirstLastPara="1" wrap="square" lIns="0" tIns="25375" rIns="0" bIns="25375" anchor="ctr" anchorCtr="0">
            <a:spAutoFit/>
          </a:bodyPr>
          <a:lstStyle/>
          <a:p>
            <a:pPr marL="0" marR="0" lvl="0" indent="0" algn="just" rtl="0">
              <a:lnSpc>
                <a:spcPct val="100000"/>
              </a:lnSpc>
              <a:spcBef>
                <a:spcPts val="0"/>
              </a:spcBef>
              <a:spcAft>
                <a:spcPts val="0"/>
              </a:spcAft>
              <a:buClr>
                <a:srgbClr val="111111"/>
              </a:buClr>
              <a:buSzPts val="2400"/>
              <a:buFont typeface="Quattrocento Sans"/>
              <a:buNone/>
            </a:pPr>
            <a:r>
              <a:rPr lang="en-US" sz="2400" b="0" i="0">
                <a:solidFill>
                  <a:srgbClr val="111111"/>
                </a:solidFill>
                <a:highlight>
                  <a:srgbClr val="FFFFFF"/>
                </a:highlight>
                <a:latin typeface="Quattrocento Sans"/>
                <a:ea typeface="Quattrocento Sans"/>
                <a:cs typeface="Quattrocento Sans"/>
                <a:sym typeface="Quattrocento Sans"/>
              </a:rPr>
              <a:t>Design and implement an accurate and efficient predictive model for liver diseases using a combination of genetic algorithms (GA) and artificial neural networks (ANN). The goal is to create a robust system that can predict the likelihood of liver diseases based on relevant clinical, genetic, and imaging data. </a:t>
            </a:r>
            <a:endParaRPr/>
          </a:p>
          <a:p>
            <a:pPr marL="0" marR="0" lvl="0" indent="0" algn="just" rtl="0">
              <a:lnSpc>
                <a:spcPct val="100000"/>
              </a:lnSpc>
              <a:spcBef>
                <a:spcPts val="0"/>
              </a:spcBef>
              <a:spcAft>
                <a:spcPts val="0"/>
              </a:spcAft>
              <a:buSzPts val="2400"/>
              <a:buFont typeface="Arial"/>
              <a:buNone/>
            </a:pPr>
            <a:endParaRPr sz="2400">
              <a:solidFill>
                <a:srgbClr val="111111"/>
              </a:solidFill>
              <a:highlight>
                <a:srgbClr val="FFFFFF"/>
              </a:highlight>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SzPts val="2400"/>
              <a:buFont typeface="Arial"/>
              <a:buNone/>
            </a:pPr>
            <a:endParaRPr sz="2400" b="0" i="0">
              <a:solidFill>
                <a:srgbClr val="111111"/>
              </a:solidFill>
              <a:highlight>
                <a:srgbClr val="FFFFFF"/>
              </a:highlight>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rgbClr val="111111"/>
              </a:buClr>
              <a:buSzPts val="2400"/>
              <a:buFont typeface="Quattrocento Sans"/>
              <a:buNone/>
            </a:pPr>
            <a:r>
              <a:rPr lang="en-US" sz="2400" b="0" i="0">
                <a:solidFill>
                  <a:srgbClr val="111111"/>
                </a:solidFill>
                <a:highlight>
                  <a:srgbClr val="FFFFFF"/>
                </a:highlight>
                <a:latin typeface="Quattrocento Sans"/>
                <a:ea typeface="Quattrocento Sans"/>
                <a:cs typeface="Quattrocento Sans"/>
                <a:sym typeface="Quattrocento Sans"/>
              </a:rPr>
              <a:t>The model should optimize feature selection, hyperparameters, and achieve high accuracy in disease prediction. Additionally, consider the practical applicability of the model in clinical settings and address any ethical and privacy concerns</a:t>
            </a:r>
            <a:r>
              <a:rPr lang="en-US" sz="2400" b="0" i="0">
                <a:solidFill>
                  <a:srgbClr val="111111"/>
                </a:solidFill>
                <a:highlight>
                  <a:srgbClr val="FFFFFF"/>
                </a:highlight>
                <a:latin typeface="Times New Roman"/>
                <a:ea typeface="Times New Roman"/>
                <a:cs typeface="Times New Roman"/>
                <a:sym typeface="Times New Roman"/>
              </a:rPr>
              <a:t>.</a:t>
            </a:r>
            <a:endParaRPr sz="2400" b="0" i="0" u="none" strike="noStrike" cap="none">
              <a:solidFill>
                <a:srgbClr val="1F1F1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5"/>
          <p:cNvGrpSpPr/>
          <p:nvPr/>
        </p:nvGrpSpPr>
        <p:grpSpPr>
          <a:xfrm>
            <a:off x="8610600" y="2743200"/>
            <a:ext cx="3533775" cy="3810000"/>
            <a:chOff x="8658225" y="2647950"/>
            <a:chExt cx="3533775" cy="3810000"/>
          </a:xfrm>
        </p:grpSpPr>
        <p:sp>
          <p:nvSpPr>
            <p:cNvPr id="85" name="Google Shape;8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6" name="Google Shape;8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87" name="Google Shape;8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88" name="Google Shape;88;p5"/>
          <p:cNvSpPr/>
          <p:nvPr/>
        </p:nvSpPr>
        <p:spPr>
          <a:xfrm>
            <a:off x="7848600" y="457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9" name="Google Shape;89;p5"/>
          <p:cNvSpPr txBox="1">
            <a:spLocks noGrp="1"/>
          </p:cNvSpPr>
          <p:nvPr>
            <p:ph type="title"/>
          </p:nvPr>
        </p:nvSpPr>
        <p:spPr>
          <a:xfrm>
            <a:off x="228600" y="457200"/>
            <a:ext cx="5264150" cy="669925"/>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a:latin typeface="Quattrocento Sans"/>
                <a:ea typeface="Quattrocento Sans"/>
                <a:cs typeface="Quattrocento Sans"/>
                <a:sym typeface="Quattrocento Sans"/>
              </a:rPr>
              <a:t>PROJECT OVERVIEW</a:t>
            </a:r>
            <a:endParaRPr/>
          </a:p>
        </p:txBody>
      </p:sp>
      <p:sp>
        <p:nvSpPr>
          <p:cNvPr id="90" name="Google Shape;90;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91" name="Google Shape;91;p5"/>
          <p:cNvSpPr txBox="1"/>
          <p:nvPr/>
        </p:nvSpPr>
        <p:spPr>
          <a:xfrm>
            <a:off x="263236" y="1579840"/>
            <a:ext cx="8735290" cy="3877985"/>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1800" b="0" i="0">
                <a:solidFill>
                  <a:srgbClr val="111111"/>
                </a:solidFill>
                <a:highlight>
                  <a:srgbClr val="FFFFFF"/>
                </a:highlight>
                <a:latin typeface="Quattrocento Sans"/>
                <a:ea typeface="Quattrocento Sans"/>
                <a:cs typeface="Quattrocento Sans"/>
                <a:sym typeface="Quattrocento Sans"/>
              </a:rPr>
              <a:t>	The objective of this project is to develop an accurate predictive model for liver diseases by combining genetic algorithms (GA) and artificial neural networks (ANN). We utilize clinical, genetic, and imaging data for training and evaluation. The model’s performance is assessed using accuracy, precision, recall, and ROC curves. Future directions involve collaboration with healthcare professionals and exploring multi-omics data sources for further improvement.</a:t>
            </a:r>
            <a:endParaRPr/>
          </a:p>
          <a:p>
            <a:pPr marL="0" lvl="0" indent="0" algn="just" rtl="0">
              <a:spcBef>
                <a:spcPts val="0"/>
              </a:spcBef>
              <a:spcAft>
                <a:spcPts val="0"/>
              </a:spcAft>
              <a:buNone/>
            </a:pPr>
            <a:endParaRPr sz="1800">
              <a:latin typeface="Quattrocento Sans"/>
              <a:ea typeface="Quattrocento Sans"/>
              <a:cs typeface="Quattrocento Sans"/>
              <a:sym typeface="Quattrocento Sans"/>
            </a:endParaRPr>
          </a:p>
          <a:p>
            <a:pPr marL="0" lvl="0" indent="0" algn="just" rtl="0">
              <a:spcBef>
                <a:spcPts val="0"/>
              </a:spcBef>
              <a:spcAft>
                <a:spcPts val="0"/>
              </a:spcAft>
              <a:buNone/>
            </a:pPr>
            <a:r>
              <a:rPr lang="en-US" sz="2000" b="1">
                <a:latin typeface="Quattrocento Sans"/>
                <a:ea typeface="Quattrocento Sans"/>
                <a:cs typeface="Quattrocento Sans"/>
                <a:sym typeface="Quattrocento Sans"/>
              </a:rPr>
              <a:t>Visual representation: </a:t>
            </a:r>
            <a:endParaRPr/>
          </a:p>
          <a:p>
            <a:pPr marL="0" lvl="0" indent="0" algn="just" rtl="0">
              <a:spcBef>
                <a:spcPts val="0"/>
              </a:spcBef>
              <a:spcAft>
                <a:spcPts val="0"/>
              </a:spcAft>
              <a:buNone/>
            </a:pPr>
            <a:r>
              <a:rPr lang="en-US" sz="2000" b="1">
                <a:latin typeface="Quattrocento Sans"/>
                <a:ea typeface="Quattrocento Sans"/>
                <a:cs typeface="Quattrocento Sans"/>
                <a:sym typeface="Quattrocento Sans"/>
              </a:rPr>
              <a:t>	</a:t>
            </a:r>
            <a:endParaRPr/>
          </a:p>
          <a:p>
            <a:pPr marL="0" lvl="0" indent="0" algn="just" rtl="0">
              <a:spcBef>
                <a:spcPts val="0"/>
              </a:spcBef>
              <a:spcAft>
                <a:spcPts val="0"/>
              </a:spcAft>
              <a:buNone/>
            </a:pPr>
            <a:r>
              <a:rPr lang="en-US" sz="2000" b="1">
                <a:latin typeface="Quattrocento Sans"/>
                <a:ea typeface="Quattrocento Sans"/>
                <a:cs typeface="Quattrocento Sans"/>
                <a:sym typeface="Quattrocento Sans"/>
              </a:rPr>
              <a:t>	</a:t>
            </a:r>
            <a:r>
              <a:rPr lang="en-US" sz="2000">
                <a:latin typeface="Quattrocento Sans"/>
                <a:ea typeface="Quattrocento Sans"/>
                <a:cs typeface="Quattrocento Sans"/>
                <a:sym typeface="Quattrocento Sans"/>
              </a:rPr>
              <a:t>We can include a simple diagram illustrating the basic structure of a ANN &amp; GA model, showcasing its input layer, hidden layers, and output layer. Additionally, we may include a world map highlighting earthquake-prone zones to provide context for our data analysis and prediction efforts</a:t>
            </a:r>
            <a:r>
              <a:rPr lang="en-US" sz="2000">
                <a:latin typeface="Times New Roman"/>
                <a:ea typeface="Times New Roman"/>
                <a:cs typeface="Times New Roman"/>
                <a:sym typeface="Times New Roman"/>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56419" y="179255"/>
            <a:ext cx="9764395" cy="886718"/>
          </a:xfrm>
          <a:prstGeom prst="rect">
            <a:avLst/>
          </a:prstGeom>
          <a:noFill/>
          <a:ln>
            <a:noFill/>
          </a:ln>
        </p:spPr>
        <p:txBody>
          <a:bodyPr spcFirstLastPara="1" wrap="square" lIns="0" tIns="0" rIns="0" bIns="0" anchor="t" anchorCtr="0">
            <a:spAutoFit/>
          </a:bodyPr>
          <a:lstStyle/>
          <a:p>
            <a:pPr marL="0" lvl="0" indent="0" algn="just" rtl="0">
              <a:lnSpc>
                <a:spcPct val="150000"/>
              </a:lnSpc>
              <a:spcBef>
                <a:spcPts val="0"/>
              </a:spcBef>
              <a:spcAft>
                <a:spcPts val="0"/>
              </a:spcAft>
              <a:buNone/>
            </a:pPr>
            <a:r>
              <a:rPr lang="en-US">
                <a:latin typeface="Quattrocento Sans"/>
                <a:ea typeface="Quattrocento Sans"/>
                <a:cs typeface="Quattrocento Sans"/>
                <a:sym typeface="Quattrocento Sans"/>
              </a:rPr>
              <a:t>OBJECTIVE: </a:t>
            </a:r>
            <a:endParaRPr>
              <a:latin typeface="Quattrocento Sans"/>
              <a:ea typeface="Quattrocento Sans"/>
              <a:cs typeface="Quattrocento Sans"/>
              <a:sym typeface="Quattrocento Sans"/>
            </a:endParaRPr>
          </a:p>
        </p:txBody>
      </p:sp>
      <p:grpSp>
        <p:nvGrpSpPr>
          <p:cNvPr id="97" name="Google Shape;97;p6"/>
          <p:cNvGrpSpPr/>
          <p:nvPr/>
        </p:nvGrpSpPr>
        <p:grpSpPr>
          <a:xfrm>
            <a:off x="8610600" y="2743200"/>
            <a:ext cx="3533775" cy="3810000"/>
            <a:chOff x="8658225" y="2647950"/>
            <a:chExt cx="3533775" cy="3810000"/>
          </a:xfrm>
        </p:grpSpPr>
        <p:sp>
          <p:nvSpPr>
            <p:cNvPr id="98" name="Google Shape;9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9" name="Google Shape;9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00" name="Google Shape;100;p6"/>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01" name="Google Shape;101;p6"/>
          <p:cNvSpPr/>
          <p:nvPr/>
        </p:nvSpPr>
        <p:spPr>
          <a:xfrm>
            <a:off x="658461" y="591441"/>
            <a:ext cx="8737951" cy="5468147"/>
          </a:xfrm>
          <a:prstGeom prst="rect">
            <a:avLst/>
          </a:prstGeom>
          <a:noFill/>
          <a:ln>
            <a:noFill/>
          </a:ln>
        </p:spPr>
        <p:txBody>
          <a:bodyPr spcFirstLastPara="1" wrap="square" lIns="0" tIns="25375" rIns="0" bIns="25375" anchor="ctr" anchorCtr="0">
            <a:spAutoFit/>
          </a:bodyPr>
          <a:lstStyle/>
          <a:p>
            <a:pPr marL="0" lvl="0" indent="0" algn="just" rtl="0">
              <a:spcBef>
                <a:spcPts val="0"/>
              </a:spcBef>
              <a:spcAft>
                <a:spcPts val="0"/>
              </a:spcAft>
              <a:buNone/>
            </a:pPr>
            <a:endParaRPr sz="2000" b="1">
              <a:latin typeface="Times New Roman"/>
              <a:ea typeface="Times New Roman"/>
              <a:cs typeface="Times New Roman"/>
              <a:sym typeface="Times New Roman"/>
            </a:endParaRPr>
          </a:p>
          <a:p>
            <a:pPr marL="0" lvl="0" indent="0" algn="just" rtl="0">
              <a:spcBef>
                <a:spcPts val="0"/>
              </a:spcBef>
              <a:spcAft>
                <a:spcPts val="0"/>
              </a:spcAft>
              <a:buNone/>
            </a:pPr>
            <a:endParaRPr sz="2000" b="1">
              <a:latin typeface="Quattrocento Sans"/>
              <a:ea typeface="Quattrocento Sans"/>
              <a:cs typeface="Quattrocento Sans"/>
              <a:sym typeface="Quattrocento Sans"/>
            </a:endParaRPr>
          </a:p>
          <a:p>
            <a:pPr marL="0" lvl="0" indent="0" algn="l" rtl="0">
              <a:spcBef>
                <a:spcPts val="0"/>
              </a:spcBef>
              <a:spcAft>
                <a:spcPts val="0"/>
              </a:spcAft>
              <a:buNone/>
            </a:pPr>
            <a:r>
              <a:rPr lang="en-US" sz="2400" b="1" i="0">
                <a:solidFill>
                  <a:srgbClr val="111111"/>
                </a:solidFill>
                <a:highlight>
                  <a:srgbClr val="FFFFFF"/>
                </a:highlight>
                <a:latin typeface="Quattrocento Sans"/>
                <a:ea typeface="Quattrocento Sans"/>
                <a:cs typeface="Quattrocento Sans"/>
                <a:sym typeface="Quattrocento Sans"/>
              </a:rPr>
              <a:t>Develop an Accurate Model</a:t>
            </a:r>
            <a:r>
              <a:rPr lang="en-US" sz="2400" b="0" i="0">
                <a:solidFill>
                  <a:srgbClr val="111111"/>
                </a:solidFill>
                <a:highlight>
                  <a:srgbClr val="FFFFFF"/>
                </a:highlight>
                <a:latin typeface="Quattrocento Sans"/>
                <a:ea typeface="Quattrocento Sans"/>
                <a:cs typeface="Quattrocento Sans"/>
                <a:sym typeface="Quattrocento Sans"/>
              </a:rPr>
              <a:t>: Create a predictive model that accurately identifies the likelihood of liver diseases based on relevant data.</a:t>
            </a:r>
            <a:endParaRPr/>
          </a:p>
          <a:p>
            <a:pPr marL="0" lvl="0" indent="0" algn="l" rtl="0">
              <a:spcBef>
                <a:spcPts val="0"/>
              </a:spcBef>
              <a:spcAft>
                <a:spcPts val="0"/>
              </a:spcAft>
              <a:buNone/>
            </a:pPr>
            <a:r>
              <a:rPr lang="en-US" sz="2400" b="1" i="0">
                <a:solidFill>
                  <a:srgbClr val="111111"/>
                </a:solidFill>
                <a:highlight>
                  <a:srgbClr val="FFFFFF"/>
                </a:highlight>
                <a:latin typeface="Quattrocento Sans"/>
                <a:ea typeface="Quattrocento Sans"/>
                <a:cs typeface="Quattrocento Sans"/>
                <a:sym typeface="Quattrocento Sans"/>
              </a:rPr>
              <a:t>Optimize Feature Selection</a:t>
            </a:r>
            <a:r>
              <a:rPr lang="en-US" sz="2400" b="0" i="0">
                <a:solidFill>
                  <a:srgbClr val="111111"/>
                </a:solidFill>
                <a:highlight>
                  <a:srgbClr val="FFFFFF"/>
                </a:highlight>
                <a:latin typeface="Quattrocento Sans"/>
                <a:ea typeface="Quattrocento Sans"/>
                <a:cs typeface="Quattrocento Sans"/>
                <a:sym typeface="Quattrocento Sans"/>
              </a:rPr>
              <a:t>: Utilize genetic algorithms (GA) to select the most relevant features from clinical, genetic, and imaging datasets.</a:t>
            </a:r>
            <a:endParaRPr/>
          </a:p>
          <a:p>
            <a:pPr marL="0" lvl="0" indent="0" algn="l" rtl="0">
              <a:spcBef>
                <a:spcPts val="0"/>
              </a:spcBef>
              <a:spcAft>
                <a:spcPts val="0"/>
              </a:spcAft>
              <a:buNone/>
            </a:pPr>
            <a:r>
              <a:rPr lang="en-US" sz="2400" b="1" i="0">
                <a:solidFill>
                  <a:srgbClr val="111111"/>
                </a:solidFill>
                <a:highlight>
                  <a:srgbClr val="FFFFFF"/>
                </a:highlight>
                <a:latin typeface="Quattrocento Sans"/>
                <a:ea typeface="Quattrocento Sans"/>
                <a:cs typeface="Quattrocento Sans"/>
                <a:sym typeface="Quattrocento Sans"/>
              </a:rPr>
              <a:t>Train an Artificial Neural Network (ANN)</a:t>
            </a:r>
            <a:r>
              <a:rPr lang="en-US" sz="2400" b="0" i="0">
                <a:solidFill>
                  <a:srgbClr val="111111"/>
                </a:solidFill>
                <a:highlight>
                  <a:srgbClr val="FFFFFF"/>
                </a:highlight>
                <a:latin typeface="Quattrocento Sans"/>
                <a:ea typeface="Quattrocento Sans"/>
                <a:cs typeface="Quattrocento Sans"/>
                <a:sym typeface="Quattrocento Sans"/>
              </a:rPr>
              <a:t>: Design and train an ANN architecture for liver disease prediction.</a:t>
            </a:r>
            <a:endParaRPr/>
          </a:p>
          <a:p>
            <a:pPr marL="0" lvl="0" indent="0" algn="l" rtl="0">
              <a:spcBef>
                <a:spcPts val="0"/>
              </a:spcBef>
              <a:spcAft>
                <a:spcPts val="0"/>
              </a:spcAft>
              <a:buNone/>
            </a:pPr>
            <a:r>
              <a:rPr lang="en-US" sz="2400" b="1" i="0">
                <a:solidFill>
                  <a:srgbClr val="111111"/>
                </a:solidFill>
                <a:highlight>
                  <a:srgbClr val="FFFFFF"/>
                </a:highlight>
                <a:latin typeface="Quattrocento Sans"/>
                <a:ea typeface="Quattrocento Sans"/>
                <a:cs typeface="Quattrocento Sans"/>
                <a:sym typeface="Quattrocento Sans"/>
              </a:rPr>
              <a:t>Evaluate Model Performance</a:t>
            </a:r>
            <a:r>
              <a:rPr lang="en-US" sz="2400" b="0" i="0">
                <a:solidFill>
                  <a:srgbClr val="111111"/>
                </a:solidFill>
                <a:highlight>
                  <a:srgbClr val="FFFFFF"/>
                </a:highlight>
                <a:latin typeface="Quattrocento Sans"/>
                <a:ea typeface="Quattrocento Sans"/>
                <a:cs typeface="Quattrocento Sans"/>
                <a:sym typeface="Quattrocento Sans"/>
              </a:rPr>
              <a:t>: Assess the model’s accuracy, precision, recall, and ROC curves.</a:t>
            </a:r>
            <a:endParaRPr/>
          </a:p>
          <a:p>
            <a:pPr marL="0" lvl="0" indent="0" algn="l" rtl="0">
              <a:spcBef>
                <a:spcPts val="0"/>
              </a:spcBef>
              <a:spcAft>
                <a:spcPts val="0"/>
              </a:spcAft>
              <a:buNone/>
            </a:pPr>
            <a:r>
              <a:rPr lang="en-US" sz="2400" b="1" i="0">
                <a:solidFill>
                  <a:srgbClr val="111111"/>
                </a:solidFill>
                <a:highlight>
                  <a:srgbClr val="FFFFFF"/>
                </a:highlight>
                <a:latin typeface="Quattrocento Sans"/>
                <a:ea typeface="Quattrocento Sans"/>
                <a:cs typeface="Quattrocento Sans"/>
                <a:sym typeface="Quattrocento Sans"/>
              </a:rPr>
              <a:t>Consider Clinical Applicability and Ethical Concerns</a:t>
            </a:r>
            <a:r>
              <a:rPr lang="en-US" sz="2400" b="0" i="0">
                <a:solidFill>
                  <a:srgbClr val="111111"/>
                </a:solidFill>
                <a:highlight>
                  <a:srgbClr val="FFFFFF"/>
                </a:highlight>
                <a:latin typeface="Quattrocento Sans"/>
                <a:ea typeface="Quattrocento Sans"/>
                <a:cs typeface="Quattrocento Sans"/>
                <a:sym typeface="Quattrocento Sans"/>
              </a:rPr>
              <a:t>: Address practical implementation in clinical settings and ensure patient privacy</a:t>
            </a:r>
            <a:r>
              <a:rPr lang="en-US" sz="2400" b="0" i="0">
                <a:solidFill>
                  <a:srgbClr val="111111"/>
                </a:solidFill>
                <a:highlight>
                  <a:srgbClr val="FFFFFF"/>
                </a:highlight>
                <a:latin typeface="Times New Roman"/>
                <a:ea typeface="Times New Roman"/>
                <a:cs typeface="Times New Roman"/>
                <a:sym typeface="Times New Roman"/>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ctrTitle"/>
          </p:nvPr>
        </p:nvSpPr>
        <p:spPr>
          <a:xfrm>
            <a:off x="914400" y="1066800"/>
            <a:ext cx="5810250" cy="653415"/>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US">
                <a:latin typeface="Quattrocento Sans"/>
                <a:ea typeface="Quattrocento Sans"/>
                <a:cs typeface="Quattrocento Sans"/>
                <a:sym typeface="Quattrocento Sans"/>
              </a:rPr>
              <a:t>Who are the End Users ?</a:t>
            </a:r>
            <a:endParaRPr>
              <a:latin typeface="Quattrocento Sans"/>
              <a:ea typeface="Quattrocento Sans"/>
              <a:cs typeface="Quattrocento Sans"/>
              <a:sym typeface="Quattrocento Sans"/>
            </a:endParaRPr>
          </a:p>
        </p:txBody>
      </p:sp>
      <p:sp>
        <p:nvSpPr>
          <p:cNvPr id="107" name="Google Shape;107;p7"/>
          <p:cNvSpPr txBox="1">
            <a:spLocks noGrp="1"/>
          </p:cNvSpPr>
          <p:nvPr>
            <p:ph type="subTitle" idx="1"/>
          </p:nvPr>
        </p:nvSpPr>
        <p:spPr>
          <a:xfrm>
            <a:off x="1893743" y="2316134"/>
            <a:ext cx="7981950" cy="2954655"/>
          </a:xfrm>
          <a:prstGeom prst="rect">
            <a:avLst/>
          </a:prstGeom>
          <a:noFill/>
          <a:ln>
            <a:noFill/>
          </a:ln>
        </p:spPr>
        <p:txBody>
          <a:bodyPr spcFirstLastPara="1" wrap="square" lIns="0" tIns="0" rIns="0" bIns="0" anchor="t" anchorCtr="0">
            <a:spAutoFit/>
          </a:bodyPr>
          <a:lstStyle/>
          <a:p>
            <a:pPr marL="457200" lvl="0" indent="-457200" algn="l" rtl="0">
              <a:spcBef>
                <a:spcPts val="0"/>
              </a:spcBef>
              <a:spcAft>
                <a:spcPts val="0"/>
              </a:spcAft>
              <a:buClr>
                <a:srgbClr val="1F1F1F"/>
              </a:buClr>
              <a:buSzPts val="3200"/>
              <a:buFont typeface="Noto Sans Symbols"/>
              <a:buChar char="▪"/>
            </a:pPr>
            <a:r>
              <a:rPr lang="en-US" sz="3200" i="0">
                <a:solidFill>
                  <a:srgbClr val="1F1F1F"/>
                </a:solidFill>
                <a:highlight>
                  <a:srgbClr val="FFFFFF"/>
                </a:highlight>
                <a:latin typeface="Quattrocento Sans"/>
                <a:ea typeface="Quattrocento Sans"/>
                <a:cs typeface="Quattrocento Sans"/>
                <a:sym typeface="Quattrocento Sans"/>
              </a:rPr>
              <a:t>Patients</a:t>
            </a:r>
            <a:endParaRPr/>
          </a:p>
          <a:p>
            <a:pPr marL="457200" lvl="0" indent="-457200" algn="l" rtl="0">
              <a:spcBef>
                <a:spcPts val="0"/>
              </a:spcBef>
              <a:spcAft>
                <a:spcPts val="0"/>
              </a:spcAft>
              <a:buClr>
                <a:srgbClr val="1F1F1F"/>
              </a:buClr>
              <a:buSzPts val="3200"/>
              <a:buFont typeface="Noto Sans Symbols"/>
              <a:buChar char="▪"/>
            </a:pPr>
            <a:r>
              <a:rPr lang="en-US" sz="3200" i="0">
                <a:solidFill>
                  <a:srgbClr val="1F1F1F"/>
                </a:solidFill>
                <a:highlight>
                  <a:srgbClr val="FFFFFF"/>
                </a:highlight>
                <a:latin typeface="Quattrocento Sans"/>
                <a:ea typeface="Quattrocento Sans"/>
                <a:cs typeface="Quattrocento Sans"/>
                <a:sym typeface="Quattrocento Sans"/>
              </a:rPr>
              <a:t>Physicians</a:t>
            </a:r>
            <a:endParaRPr/>
          </a:p>
          <a:p>
            <a:pPr marL="457200" lvl="0" indent="-457200" algn="l" rtl="0">
              <a:spcBef>
                <a:spcPts val="0"/>
              </a:spcBef>
              <a:spcAft>
                <a:spcPts val="0"/>
              </a:spcAft>
              <a:buClr>
                <a:srgbClr val="1F1F1F"/>
              </a:buClr>
              <a:buSzPts val="3200"/>
              <a:buFont typeface="Noto Sans Symbols"/>
              <a:buChar char="▪"/>
            </a:pPr>
            <a:r>
              <a:rPr lang="en-US" sz="3200" i="0">
                <a:solidFill>
                  <a:srgbClr val="1F1F1F"/>
                </a:solidFill>
                <a:highlight>
                  <a:srgbClr val="FFFFFF"/>
                </a:highlight>
                <a:latin typeface="Quattrocento Sans"/>
                <a:ea typeface="Quattrocento Sans"/>
                <a:cs typeface="Quattrocento Sans"/>
                <a:sym typeface="Quattrocento Sans"/>
              </a:rPr>
              <a:t>Hepatologists (Liver Specialists)</a:t>
            </a:r>
            <a:endParaRPr/>
          </a:p>
          <a:p>
            <a:pPr marL="457200" lvl="0" indent="-457200" algn="l" rtl="0">
              <a:spcBef>
                <a:spcPts val="0"/>
              </a:spcBef>
              <a:spcAft>
                <a:spcPts val="0"/>
              </a:spcAft>
              <a:buClr>
                <a:srgbClr val="1F1F1F"/>
              </a:buClr>
              <a:buSzPts val="3200"/>
              <a:buFont typeface="Noto Sans Symbols"/>
              <a:buChar char="▪"/>
            </a:pPr>
            <a:r>
              <a:rPr lang="en-US" sz="3200" i="0">
                <a:solidFill>
                  <a:srgbClr val="1F1F1F"/>
                </a:solidFill>
                <a:highlight>
                  <a:srgbClr val="FFFFFF"/>
                </a:highlight>
                <a:latin typeface="Quattrocento Sans"/>
                <a:ea typeface="Quattrocento Sans"/>
                <a:cs typeface="Quattrocento Sans"/>
                <a:sym typeface="Quattrocento Sans"/>
              </a:rPr>
              <a:t>Researchers</a:t>
            </a:r>
            <a:endParaRPr/>
          </a:p>
          <a:p>
            <a:pPr marL="457200" lvl="0" indent="-457200" algn="l" rtl="0">
              <a:spcBef>
                <a:spcPts val="0"/>
              </a:spcBef>
              <a:spcAft>
                <a:spcPts val="0"/>
              </a:spcAft>
              <a:buClr>
                <a:srgbClr val="1F1F1F"/>
              </a:buClr>
              <a:buSzPts val="3200"/>
              <a:buFont typeface="Noto Sans Symbols"/>
              <a:buChar char="▪"/>
            </a:pPr>
            <a:r>
              <a:rPr lang="en-US" sz="3200" i="0">
                <a:solidFill>
                  <a:srgbClr val="1F1F1F"/>
                </a:solidFill>
                <a:highlight>
                  <a:srgbClr val="FFFFFF"/>
                </a:highlight>
                <a:latin typeface="Quattrocento Sans"/>
                <a:ea typeface="Quattrocento Sans"/>
                <a:cs typeface="Quattrocento Sans"/>
                <a:sym typeface="Quattrocento Sans"/>
              </a:rPr>
              <a:t>Public Health Officials</a:t>
            </a:r>
            <a:br>
              <a:rPr lang="en-US" sz="3200" i="0">
                <a:solidFill>
                  <a:srgbClr val="1F1F1F"/>
                </a:solidFill>
                <a:highlight>
                  <a:srgbClr val="FFFFFF"/>
                </a:highlight>
                <a:latin typeface="Quattrocento Sans"/>
                <a:ea typeface="Quattrocento Sans"/>
                <a:cs typeface="Quattrocento Sans"/>
                <a:sym typeface="Quattrocento Sans"/>
              </a:rPr>
            </a:br>
            <a:endParaRPr sz="3200">
              <a:latin typeface="Quattrocento Sans"/>
              <a:ea typeface="Quattrocento Sans"/>
              <a:cs typeface="Quattrocento Sans"/>
              <a:sym typeface="Quattrocento Sans"/>
            </a:endParaRPr>
          </a:p>
        </p:txBody>
      </p:sp>
      <p:sp>
        <p:nvSpPr>
          <p:cNvPr id="108" name="Google Shape;108;p7"/>
          <p:cNvSpPr/>
          <p:nvPr/>
        </p:nvSpPr>
        <p:spPr>
          <a:xfrm>
            <a:off x="9353550" y="481012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9" name="Google Shape;109;p7"/>
          <p:cNvSpPr/>
          <p:nvPr/>
        </p:nvSpPr>
        <p:spPr>
          <a:xfrm>
            <a:off x="9353550" y="534309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0" name="Google Shape;110;p7"/>
          <p:cNvSpPr/>
          <p:nvPr/>
        </p:nvSpPr>
        <p:spPr>
          <a:xfrm>
            <a:off x="7391400" y="198564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280218" y="152400"/>
            <a:ext cx="10463981" cy="104644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Clr>
                <a:schemeClr val="dk1"/>
              </a:buClr>
              <a:buSzPts val="3400"/>
              <a:buFont typeface="Quattrocento Sans"/>
              <a:buNone/>
            </a:pPr>
            <a:br>
              <a:rPr lang="en-US" sz="3400">
                <a:latin typeface="Quattrocento Sans"/>
                <a:ea typeface="Quattrocento Sans"/>
                <a:cs typeface="Quattrocento Sans"/>
                <a:sym typeface="Quattrocento Sans"/>
              </a:rPr>
            </a:br>
            <a:r>
              <a:rPr lang="en-US" sz="3400">
                <a:latin typeface="Quattrocento Sans"/>
                <a:ea typeface="Quattrocento Sans"/>
                <a:cs typeface="Quattrocento Sans"/>
                <a:sym typeface="Quattrocento Sans"/>
              </a:rPr>
              <a:t>SOLUTION AND ITS VALUE PROPOSITION</a:t>
            </a:r>
            <a:endParaRPr sz="3400" i="0" u="none" strike="noStrike" cap="none">
              <a:solidFill>
                <a:srgbClr val="1F1F1F"/>
              </a:solidFill>
              <a:latin typeface="Quattrocento Sans"/>
              <a:ea typeface="Quattrocento Sans"/>
              <a:cs typeface="Quattrocento Sans"/>
              <a:sym typeface="Quattrocento Sans"/>
            </a:endParaRPr>
          </a:p>
        </p:txBody>
      </p:sp>
      <p:grpSp>
        <p:nvGrpSpPr>
          <p:cNvPr id="116" name="Google Shape;116;p8"/>
          <p:cNvGrpSpPr/>
          <p:nvPr/>
        </p:nvGrpSpPr>
        <p:grpSpPr>
          <a:xfrm>
            <a:off x="8610600" y="2743200"/>
            <a:ext cx="3533775" cy="3810000"/>
            <a:chOff x="8658225" y="2647950"/>
            <a:chExt cx="3533775" cy="3810000"/>
          </a:xfrm>
        </p:grpSpPr>
        <p:sp>
          <p:nvSpPr>
            <p:cNvPr id="117" name="Google Shape;11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8" name="Google Shape;11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19" name="Google Shape;119;p8"/>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20" name="Google Shape;120;p8"/>
          <p:cNvSpPr/>
          <p:nvPr/>
        </p:nvSpPr>
        <p:spPr>
          <a:xfrm>
            <a:off x="686861" y="1688938"/>
            <a:ext cx="8863781" cy="4483262"/>
          </a:xfrm>
          <a:prstGeom prst="rect">
            <a:avLst/>
          </a:prstGeom>
          <a:noFill/>
          <a:ln>
            <a:noFill/>
          </a:ln>
        </p:spPr>
        <p:txBody>
          <a:bodyPr spcFirstLastPara="1" wrap="square" lIns="0" tIns="25375" rIns="0" bIns="25375" anchor="ctr" anchorCtr="0">
            <a:spAutoFit/>
          </a:bodyPr>
          <a:lstStyle/>
          <a:p>
            <a:pPr marL="0" lvl="0" indent="0" algn="just" rtl="0">
              <a:spcBef>
                <a:spcPts val="0"/>
              </a:spcBef>
              <a:spcAft>
                <a:spcPts val="0"/>
              </a:spcAft>
              <a:buNone/>
            </a:pPr>
            <a:r>
              <a:rPr lang="en-US" sz="1800">
                <a:latin typeface="Quattrocento Sans"/>
                <a:ea typeface="Quattrocento Sans"/>
                <a:cs typeface="Quattrocento Sans"/>
                <a:sym typeface="Quattrocento Sans"/>
              </a:rPr>
              <a:t>The model's value proposition lies in several key areas:</a:t>
            </a:r>
            <a:endParaRPr/>
          </a:p>
          <a:p>
            <a:pPr marL="0" lvl="0" indent="0" algn="just" rtl="0">
              <a:spcBef>
                <a:spcPts val="0"/>
              </a:spcBef>
              <a:spcAft>
                <a:spcPts val="0"/>
              </a:spcAft>
              <a:buNone/>
            </a:pPr>
            <a:r>
              <a:rPr lang="en-US" sz="1800" b="0" i="0">
                <a:solidFill>
                  <a:srgbClr val="111111"/>
                </a:solidFill>
                <a:highlight>
                  <a:srgbClr val="FFFFFF"/>
                </a:highlight>
                <a:latin typeface="Quattrocento Sans"/>
                <a:ea typeface="Quattrocento Sans"/>
                <a:cs typeface="Quattrocento Sans"/>
                <a:sym typeface="Quattrocento Sans"/>
              </a:rPr>
              <a:t>Our integrated approach combines </a:t>
            </a:r>
            <a:r>
              <a:rPr lang="en-US" sz="1800" b="1" i="0">
                <a:solidFill>
                  <a:srgbClr val="111111"/>
                </a:solidFill>
                <a:highlight>
                  <a:srgbClr val="FFFFFF"/>
                </a:highlight>
                <a:latin typeface="Quattrocento Sans"/>
                <a:ea typeface="Quattrocento Sans"/>
                <a:cs typeface="Quattrocento Sans"/>
                <a:sym typeface="Quattrocento Sans"/>
              </a:rPr>
              <a:t>genetic algorithms (GA)</a:t>
            </a:r>
            <a:r>
              <a:rPr lang="en-US" sz="1800" b="0" i="0">
                <a:solidFill>
                  <a:srgbClr val="111111"/>
                </a:solidFill>
                <a:highlight>
                  <a:srgbClr val="FFFFFF"/>
                </a:highlight>
                <a:latin typeface="Quattrocento Sans"/>
                <a:ea typeface="Quattrocento Sans"/>
                <a:cs typeface="Quattrocento Sans"/>
                <a:sym typeface="Quattrocento Sans"/>
              </a:rPr>
              <a:t> and </a:t>
            </a:r>
            <a:r>
              <a:rPr lang="en-US" sz="1800" b="1" i="0">
                <a:solidFill>
                  <a:srgbClr val="111111"/>
                </a:solidFill>
                <a:highlight>
                  <a:srgbClr val="FFFFFF"/>
                </a:highlight>
                <a:latin typeface="Quattrocento Sans"/>
                <a:ea typeface="Quattrocento Sans"/>
                <a:cs typeface="Quattrocento Sans"/>
                <a:sym typeface="Quattrocento Sans"/>
              </a:rPr>
              <a:t>artificial neural networks (ANN)</a:t>
            </a:r>
            <a:r>
              <a:rPr lang="en-US" sz="1800" b="0" i="0">
                <a:solidFill>
                  <a:srgbClr val="111111"/>
                </a:solidFill>
                <a:highlight>
                  <a:srgbClr val="FFFFFF"/>
                </a:highlight>
                <a:latin typeface="Quattrocento Sans"/>
                <a:ea typeface="Quattrocento Sans"/>
                <a:cs typeface="Quattrocento Sans"/>
                <a:sym typeface="Quattrocento Sans"/>
              </a:rPr>
              <a:t>. GA optimizes feature selection and hyperparameters, while ANN processes complex data patterns. By leveraging clinical records, genetic profiles, and medical images, our model gains deeper insights into liver diseases. The accurate predictions enable early detection and timely intervention.</a:t>
            </a:r>
            <a:endParaRPr/>
          </a:p>
          <a:p>
            <a:pPr marL="0" lvl="0" indent="0" algn="just" rtl="0">
              <a:spcBef>
                <a:spcPts val="0"/>
              </a:spcBef>
              <a:spcAft>
                <a:spcPts val="0"/>
              </a:spcAft>
              <a:buNone/>
            </a:pPr>
            <a:endParaRPr sz="1800">
              <a:latin typeface="Quattrocento Sans"/>
              <a:ea typeface="Quattrocento Sans"/>
              <a:cs typeface="Quattrocento Sans"/>
              <a:sym typeface="Quattrocento Sans"/>
            </a:endParaRPr>
          </a:p>
          <a:p>
            <a:pPr marL="0" lvl="0" indent="-114300" algn="l" rtl="0">
              <a:spcBef>
                <a:spcPts val="0"/>
              </a:spcBef>
              <a:spcAft>
                <a:spcPts val="0"/>
              </a:spcAft>
              <a:buClr>
                <a:srgbClr val="111111"/>
              </a:buClr>
              <a:buSzPts val="1800"/>
              <a:buFont typeface="Calibri"/>
              <a:buAutoNum type="arabicPeriod"/>
            </a:pPr>
            <a:r>
              <a:rPr lang="en-US" sz="1800" b="1" i="0">
                <a:solidFill>
                  <a:srgbClr val="111111"/>
                </a:solidFill>
                <a:highlight>
                  <a:srgbClr val="FFFFFF"/>
                </a:highlight>
                <a:latin typeface="Quattrocento Sans"/>
                <a:ea typeface="Quattrocento Sans"/>
                <a:cs typeface="Quattrocento Sans"/>
                <a:sym typeface="Quattrocento Sans"/>
              </a:rPr>
              <a:t>Precision Medicine</a:t>
            </a:r>
            <a:r>
              <a:rPr lang="en-US" sz="1800" b="0" i="0">
                <a:solidFill>
                  <a:srgbClr val="111111"/>
                </a:solidFill>
                <a:highlight>
                  <a:srgbClr val="FFFFFF"/>
                </a:highlight>
                <a:latin typeface="Quattrocento Sans"/>
                <a:ea typeface="Quattrocento Sans"/>
                <a:cs typeface="Quattrocento Sans"/>
                <a:sym typeface="Quattrocento Sans"/>
              </a:rPr>
              <a:t>:</a:t>
            </a:r>
            <a:endParaRPr/>
          </a:p>
          <a:p>
            <a:pPr marL="742950" lvl="1" indent="-285750" algn="l" rtl="0">
              <a:spcBef>
                <a:spcPts val="0"/>
              </a:spcBef>
              <a:spcAft>
                <a:spcPts val="0"/>
              </a:spcAft>
              <a:buClr>
                <a:srgbClr val="111111"/>
              </a:buClr>
              <a:buSzPts val="1800"/>
              <a:buFont typeface="Calibri"/>
              <a:buAutoNum type="arabicPeriod"/>
            </a:pPr>
            <a:r>
              <a:rPr lang="en-US" sz="1800" b="0" i="0">
                <a:solidFill>
                  <a:srgbClr val="111111"/>
                </a:solidFill>
                <a:highlight>
                  <a:srgbClr val="FFFFFF"/>
                </a:highlight>
                <a:latin typeface="Quattrocento Sans"/>
                <a:ea typeface="Quattrocento Sans"/>
                <a:cs typeface="Quattrocento Sans"/>
                <a:sym typeface="Quattrocento Sans"/>
              </a:rPr>
              <a:t>Tailored predictions allow personalized treatment plans.</a:t>
            </a:r>
            <a:endParaRPr/>
          </a:p>
          <a:p>
            <a:pPr marL="742950" lvl="1" indent="-285750" algn="l" rtl="0">
              <a:spcBef>
                <a:spcPts val="0"/>
              </a:spcBef>
              <a:spcAft>
                <a:spcPts val="0"/>
              </a:spcAft>
              <a:buClr>
                <a:srgbClr val="111111"/>
              </a:buClr>
              <a:buSzPts val="1800"/>
              <a:buFont typeface="Calibri"/>
              <a:buAutoNum type="arabicPeriod"/>
            </a:pPr>
            <a:r>
              <a:rPr lang="en-US" sz="1800" b="0" i="0">
                <a:solidFill>
                  <a:srgbClr val="111111"/>
                </a:solidFill>
                <a:highlight>
                  <a:srgbClr val="FFFFFF"/>
                </a:highlight>
                <a:latin typeface="Quattrocento Sans"/>
                <a:ea typeface="Quattrocento Sans"/>
                <a:cs typeface="Quattrocento Sans"/>
                <a:sym typeface="Quattrocento Sans"/>
              </a:rPr>
              <a:t>Clinicians can focus on high-risk patients, optimizing resource allocation.</a:t>
            </a:r>
            <a:endParaRPr/>
          </a:p>
          <a:p>
            <a:pPr marL="0" lvl="0" indent="-114300" algn="l" rtl="0">
              <a:spcBef>
                <a:spcPts val="0"/>
              </a:spcBef>
              <a:spcAft>
                <a:spcPts val="0"/>
              </a:spcAft>
              <a:buClr>
                <a:srgbClr val="111111"/>
              </a:buClr>
              <a:buSzPts val="1800"/>
              <a:buFont typeface="Calibri"/>
              <a:buAutoNum type="arabicPeriod"/>
            </a:pPr>
            <a:r>
              <a:rPr lang="en-US" sz="1800" b="1" i="0">
                <a:solidFill>
                  <a:srgbClr val="111111"/>
                </a:solidFill>
                <a:highlight>
                  <a:srgbClr val="FFFFFF"/>
                </a:highlight>
                <a:latin typeface="Quattrocento Sans"/>
                <a:ea typeface="Quattrocento Sans"/>
                <a:cs typeface="Quattrocento Sans"/>
                <a:sym typeface="Quattrocento Sans"/>
              </a:rPr>
              <a:t>Reduced Healthcare Costs</a:t>
            </a:r>
            <a:r>
              <a:rPr lang="en-US" sz="1800" b="0" i="0">
                <a:solidFill>
                  <a:srgbClr val="111111"/>
                </a:solidFill>
                <a:highlight>
                  <a:srgbClr val="FFFFFF"/>
                </a:highlight>
                <a:latin typeface="Quattrocento Sans"/>
                <a:ea typeface="Quattrocento Sans"/>
                <a:cs typeface="Quattrocento Sans"/>
                <a:sym typeface="Quattrocento Sans"/>
              </a:rPr>
              <a:t>:</a:t>
            </a:r>
            <a:endParaRPr/>
          </a:p>
          <a:p>
            <a:pPr marL="742950" lvl="1" indent="-285750" algn="l" rtl="0">
              <a:spcBef>
                <a:spcPts val="0"/>
              </a:spcBef>
              <a:spcAft>
                <a:spcPts val="0"/>
              </a:spcAft>
              <a:buClr>
                <a:srgbClr val="111111"/>
              </a:buClr>
              <a:buSzPts val="1800"/>
              <a:buFont typeface="Calibri"/>
              <a:buAutoNum type="arabicPeriod"/>
            </a:pPr>
            <a:r>
              <a:rPr lang="en-US" sz="1800" b="0" i="0">
                <a:solidFill>
                  <a:srgbClr val="111111"/>
                </a:solidFill>
                <a:highlight>
                  <a:srgbClr val="FFFFFF"/>
                </a:highlight>
                <a:latin typeface="Quattrocento Sans"/>
                <a:ea typeface="Quattrocento Sans"/>
                <a:cs typeface="Quattrocento Sans"/>
                <a:sym typeface="Quattrocento Sans"/>
              </a:rPr>
              <a:t>Early diagnosis minimizes hospitalization and invasive procedures.</a:t>
            </a:r>
            <a:endParaRPr/>
          </a:p>
          <a:p>
            <a:pPr marL="742950" lvl="1" indent="-285750" algn="l" rtl="0">
              <a:spcBef>
                <a:spcPts val="0"/>
              </a:spcBef>
              <a:spcAft>
                <a:spcPts val="0"/>
              </a:spcAft>
              <a:buClr>
                <a:srgbClr val="111111"/>
              </a:buClr>
              <a:buSzPts val="1800"/>
              <a:buFont typeface="Calibri"/>
              <a:buAutoNum type="arabicPeriod"/>
            </a:pPr>
            <a:r>
              <a:rPr lang="en-US" sz="1800" b="0" i="0">
                <a:solidFill>
                  <a:srgbClr val="111111"/>
                </a:solidFill>
                <a:highlight>
                  <a:srgbClr val="FFFFFF"/>
                </a:highlight>
                <a:latin typeface="Quattrocento Sans"/>
                <a:ea typeface="Quattrocento Sans"/>
                <a:cs typeface="Quattrocento Sans"/>
                <a:sym typeface="Quattrocento Sans"/>
              </a:rPr>
              <a:t>Cost-effective management benefits healthcare systems.</a:t>
            </a:r>
            <a:endParaRPr/>
          </a:p>
          <a:p>
            <a:pPr marL="457200" lvl="1" indent="0" algn="l" rtl="0">
              <a:spcBef>
                <a:spcPts val="0"/>
              </a:spcBef>
              <a:spcAft>
                <a:spcPts val="0"/>
              </a:spcAft>
              <a:buNone/>
            </a:pPr>
            <a:endParaRPr sz="1800">
              <a:solidFill>
                <a:srgbClr val="111111"/>
              </a:solidFill>
              <a:highlight>
                <a:srgbClr val="FFFFFF"/>
              </a:highlight>
              <a:latin typeface="Quattrocento Sans"/>
              <a:ea typeface="Quattrocento Sans"/>
              <a:cs typeface="Quattrocento Sans"/>
              <a:sym typeface="Quattrocento Sans"/>
            </a:endParaRPr>
          </a:p>
          <a:p>
            <a:pPr marL="457200" lvl="1" indent="0" algn="l" rtl="0">
              <a:spcBef>
                <a:spcPts val="0"/>
              </a:spcBef>
              <a:spcAft>
                <a:spcPts val="0"/>
              </a:spcAft>
              <a:buNone/>
            </a:pPr>
            <a:endParaRPr sz="1800" b="0" i="0">
              <a:solidFill>
                <a:srgbClr val="111111"/>
              </a:solidFill>
              <a:highlight>
                <a:srgbClr val="FFFFFF"/>
              </a:highlight>
              <a:latin typeface="Quattrocento Sans"/>
              <a:ea typeface="Quattrocento Sans"/>
              <a:cs typeface="Quattrocento Sans"/>
              <a:sym typeface="Quattrocento Sans"/>
            </a:endParaRPr>
          </a:p>
          <a:p>
            <a:pPr marL="0" lvl="0" indent="0" algn="just" rtl="0">
              <a:spcBef>
                <a:spcPts val="0"/>
              </a:spcBef>
              <a:spcAft>
                <a:spcPts val="0"/>
              </a:spcAft>
              <a:buNone/>
            </a:pPr>
            <a:endParaRPr sz="18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a:spLocks noGrp="1"/>
          </p:cNvSpPr>
          <p:nvPr>
            <p:ph type="ctrTitle"/>
          </p:nvPr>
        </p:nvSpPr>
        <p:spPr>
          <a:xfrm>
            <a:off x="304800" y="152400"/>
            <a:ext cx="838200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F1F1F"/>
              </a:buClr>
              <a:buSzPts val="3600"/>
              <a:buFont typeface="Quattrocento Sans"/>
              <a:buNone/>
            </a:pPr>
            <a:r>
              <a:rPr lang="en-US" sz="3600" b="1" i="0" u="none" strike="noStrike" cap="none">
                <a:solidFill>
                  <a:srgbClr val="1F1F1F"/>
                </a:solidFill>
                <a:latin typeface="Quattrocento Sans"/>
                <a:ea typeface="Quattrocento Sans"/>
                <a:cs typeface="Quattrocento Sans"/>
                <a:sym typeface="Quattrocento Sans"/>
              </a:rPr>
              <a:t>The Wow Factor in Your Solution</a:t>
            </a:r>
            <a:endParaRPr/>
          </a:p>
        </p:txBody>
      </p:sp>
      <p:sp>
        <p:nvSpPr>
          <p:cNvPr id="126" name="Google Shape;126;p9"/>
          <p:cNvSpPr txBox="1">
            <a:spLocks noGrp="1"/>
          </p:cNvSpPr>
          <p:nvPr>
            <p:ph type="subTitle" idx="1"/>
          </p:nvPr>
        </p:nvSpPr>
        <p:spPr>
          <a:xfrm>
            <a:off x="685800" y="990600"/>
            <a:ext cx="9448800" cy="5591258"/>
          </a:xfrm>
          <a:prstGeom prst="rect">
            <a:avLst/>
          </a:prstGeom>
          <a:noFill/>
          <a:ln>
            <a:noFill/>
          </a:ln>
        </p:spPr>
        <p:txBody>
          <a:bodyPr spcFirstLastPara="1" wrap="square" lIns="0" tIns="25375" rIns="0" bIns="25375" anchor="ctr" anchorCtr="0">
            <a:spAutoFit/>
          </a:bodyPr>
          <a:lstStyle/>
          <a:p>
            <a:pPr marL="0" lvl="0" indent="-114300" algn="l" rtl="0">
              <a:spcBef>
                <a:spcPts val="0"/>
              </a:spcBef>
              <a:spcAft>
                <a:spcPts val="0"/>
              </a:spcAft>
              <a:buClr>
                <a:srgbClr val="111111"/>
              </a:buClr>
              <a:buSzPts val="1800"/>
              <a:buFont typeface="Calibri"/>
              <a:buAutoNum type="arabicPeriod"/>
            </a:pPr>
            <a:r>
              <a:rPr lang="en-US" b="1" i="0">
                <a:solidFill>
                  <a:srgbClr val="111111"/>
                </a:solidFill>
                <a:highlight>
                  <a:srgbClr val="FFFFFF"/>
                </a:highlight>
                <a:latin typeface="Quattrocento Sans"/>
                <a:ea typeface="Quattrocento Sans"/>
                <a:cs typeface="Quattrocento Sans"/>
                <a:sym typeface="Quattrocento Sans"/>
              </a:rPr>
              <a:t>Hybrid Approach</a:t>
            </a:r>
            <a:r>
              <a:rPr lang="en-US" b="0" i="0">
                <a:solidFill>
                  <a:srgbClr val="111111"/>
                </a:solidFill>
                <a:highlight>
                  <a:srgbClr val="FFFFFF"/>
                </a:highlight>
                <a:latin typeface="Quattrocento Sans"/>
                <a:ea typeface="Quattrocento Sans"/>
                <a:cs typeface="Quattrocento Sans"/>
                <a:sym typeface="Quattrocento Sans"/>
              </a:rPr>
              <a:t>:</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The integration of </a:t>
            </a:r>
            <a:r>
              <a:rPr lang="en-US" b="1" i="0">
                <a:solidFill>
                  <a:srgbClr val="111111"/>
                </a:solidFill>
                <a:highlight>
                  <a:srgbClr val="FFFFFF"/>
                </a:highlight>
                <a:latin typeface="Quattrocento Sans"/>
                <a:ea typeface="Quattrocento Sans"/>
                <a:cs typeface="Quattrocento Sans"/>
                <a:sym typeface="Quattrocento Sans"/>
              </a:rPr>
              <a:t>genetic algorithms (GA)</a:t>
            </a:r>
            <a:r>
              <a:rPr lang="en-US" b="0" i="0">
                <a:solidFill>
                  <a:srgbClr val="111111"/>
                </a:solidFill>
                <a:highlight>
                  <a:srgbClr val="FFFFFF"/>
                </a:highlight>
                <a:latin typeface="Quattrocento Sans"/>
                <a:ea typeface="Quattrocento Sans"/>
                <a:cs typeface="Quattrocento Sans"/>
                <a:sym typeface="Quattrocento Sans"/>
              </a:rPr>
              <a:t> and </a:t>
            </a:r>
            <a:r>
              <a:rPr lang="en-US" b="1" i="0">
                <a:solidFill>
                  <a:srgbClr val="111111"/>
                </a:solidFill>
                <a:highlight>
                  <a:srgbClr val="FFFFFF"/>
                </a:highlight>
                <a:latin typeface="Quattrocento Sans"/>
                <a:ea typeface="Quattrocento Sans"/>
                <a:cs typeface="Quattrocento Sans"/>
                <a:sym typeface="Quattrocento Sans"/>
              </a:rPr>
              <a:t>artificial neural networks (ANN)</a:t>
            </a:r>
            <a:r>
              <a:rPr lang="en-US" b="0" i="0">
                <a:solidFill>
                  <a:srgbClr val="111111"/>
                </a:solidFill>
                <a:highlight>
                  <a:srgbClr val="FFFFFF"/>
                </a:highlight>
                <a:latin typeface="Quattrocento Sans"/>
                <a:ea typeface="Quattrocento Sans"/>
                <a:cs typeface="Quattrocento Sans"/>
                <a:sym typeface="Quattrocento Sans"/>
              </a:rPr>
              <a:t> is a powerful combination.</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GA optimizes feature selection and hyperparameters, while ANN captures complex patterns.</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This synergy enhances prediction accuracy and robustness.</a:t>
            </a:r>
            <a:endParaRPr/>
          </a:p>
          <a:p>
            <a:pPr marL="0" lvl="0" indent="-114300" algn="l" rtl="0">
              <a:spcBef>
                <a:spcPts val="0"/>
              </a:spcBef>
              <a:spcAft>
                <a:spcPts val="0"/>
              </a:spcAft>
              <a:buClr>
                <a:srgbClr val="111111"/>
              </a:buClr>
              <a:buSzPts val="1800"/>
              <a:buFont typeface="Calibri"/>
              <a:buAutoNum type="arabicPeriod"/>
            </a:pPr>
            <a:r>
              <a:rPr lang="en-US" b="1" i="0">
                <a:solidFill>
                  <a:srgbClr val="111111"/>
                </a:solidFill>
                <a:highlight>
                  <a:srgbClr val="FFFFFF"/>
                </a:highlight>
                <a:latin typeface="Quattrocento Sans"/>
                <a:ea typeface="Quattrocento Sans"/>
                <a:cs typeface="Quattrocento Sans"/>
                <a:sym typeface="Quattrocento Sans"/>
              </a:rPr>
              <a:t>Multi-Modal Data Fusion</a:t>
            </a:r>
            <a:r>
              <a:rPr lang="en-US" b="0" i="0">
                <a:solidFill>
                  <a:srgbClr val="111111"/>
                </a:solidFill>
                <a:highlight>
                  <a:srgbClr val="FFFFFF"/>
                </a:highlight>
                <a:latin typeface="Quattrocento Sans"/>
                <a:ea typeface="Quattrocento Sans"/>
                <a:cs typeface="Quattrocento Sans"/>
                <a:sym typeface="Quattrocento Sans"/>
              </a:rPr>
              <a:t>:</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Leveraging diverse data sources—clinical records, genetic profiles, and medical images—sets your project apart.</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By fusing these modalities, you gain a holistic view of liver diseases.</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The ability to extract meaningful features from this rich dataset is impressive.</a:t>
            </a:r>
            <a:endParaRPr/>
          </a:p>
          <a:p>
            <a:pPr marL="0" lvl="0" indent="-114300" algn="l" rtl="0">
              <a:spcBef>
                <a:spcPts val="0"/>
              </a:spcBef>
              <a:spcAft>
                <a:spcPts val="0"/>
              </a:spcAft>
              <a:buClr>
                <a:srgbClr val="111111"/>
              </a:buClr>
              <a:buSzPts val="1800"/>
              <a:buFont typeface="Calibri"/>
              <a:buAutoNum type="arabicPeriod"/>
            </a:pPr>
            <a:r>
              <a:rPr lang="en-US" b="1" i="0">
                <a:solidFill>
                  <a:srgbClr val="111111"/>
                </a:solidFill>
                <a:highlight>
                  <a:srgbClr val="FFFFFF"/>
                </a:highlight>
                <a:latin typeface="Quattrocento Sans"/>
                <a:ea typeface="Quattrocento Sans"/>
                <a:cs typeface="Quattrocento Sans"/>
                <a:sym typeface="Quattrocento Sans"/>
              </a:rPr>
              <a:t>Clinical Applicability</a:t>
            </a:r>
            <a:r>
              <a:rPr lang="en-US" b="0" i="0">
                <a:solidFill>
                  <a:srgbClr val="111111"/>
                </a:solidFill>
                <a:highlight>
                  <a:srgbClr val="FFFFFF"/>
                </a:highlight>
                <a:latin typeface="Quattrocento Sans"/>
                <a:ea typeface="Quattrocento Sans"/>
                <a:cs typeface="Quattrocento Sans"/>
                <a:sym typeface="Quattrocento Sans"/>
              </a:rPr>
              <a:t>:</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Your solution bridges the gap between research and practice.</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Clinicians can use the model for early disease detection, personalized treatment, and resource allocation.</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Real-world impact is a major wow factor.</a:t>
            </a:r>
            <a:endParaRPr/>
          </a:p>
          <a:p>
            <a:pPr marL="0" lvl="0" indent="-114300" algn="l" rtl="0">
              <a:spcBef>
                <a:spcPts val="0"/>
              </a:spcBef>
              <a:spcAft>
                <a:spcPts val="0"/>
              </a:spcAft>
              <a:buClr>
                <a:srgbClr val="111111"/>
              </a:buClr>
              <a:buSzPts val="1800"/>
              <a:buFont typeface="Calibri"/>
              <a:buAutoNum type="arabicPeriod"/>
            </a:pPr>
            <a:r>
              <a:rPr lang="en-US" b="1" i="0">
                <a:solidFill>
                  <a:srgbClr val="111111"/>
                </a:solidFill>
                <a:highlight>
                  <a:srgbClr val="FFFFFF"/>
                </a:highlight>
                <a:latin typeface="Quattrocento Sans"/>
                <a:ea typeface="Quattrocento Sans"/>
                <a:cs typeface="Quattrocento Sans"/>
                <a:sym typeface="Quattrocento Sans"/>
              </a:rPr>
              <a:t>Ethical Considerations</a:t>
            </a:r>
            <a:r>
              <a:rPr lang="en-US" b="0" i="0">
                <a:solidFill>
                  <a:srgbClr val="111111"/>
                </a:solidFill>
                <a:highlight>
                  <a:srgbClr val="FFFFFF"/>
                </a:highlight>
                <a:latin typeface="Quattrocento Sans"/>
                <a:ea typeface="Quattrocento Sans"/>
                <a:cs typeface="Quattrocento Sans"/>
                <a:sym typeface="Quattrocento Sans"/>
              </a:rPr>
              <a:t>:</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Addressing privacy concerns and ensuring informed consent demonstrates responsibility.</a:t>
            </a:r>
            <a:endParaRPr/>
          </a:p>
          <a:p>
            <a:pPr marL="742950" lvl="1" indent="-285750" algn="l" rtl="0">
              <a:spcBef>
                <a:spcPts val="0"/>
              </a:spcBef>
              <a:spcAft>
                <a:spcPts val="0"/>
              </a:spcAft>
              <a:buClr>
                <a:srgbClr val="111111"/>
              </a:buClr>
              <a:buSzPts val="1800"/>
              <a:buFont typeface="Arial"/>
              <a:buChar char="•"/>
            </a:pPr>
            <a:r>
              <a:rPr lang="en-US" b="0" i="0">
                <a:solidFill>
                  <a:srgbClr val="111111"/>
                </a:solidFill>
                <a:highlight>
                  <a:srgbClr val="FFFFFF"/>
                </a:highlight>
                <a:latin typeface="Quattrocento Sans"/>
                <a:ea typeface="Quattrocento Sans"/>
                <a:cs typeface="Quattrocento Sans"/>
                <a:sym typeface="Quattrocento Sans"/>
              </a:rPr>
              <a:t>Ethical AI implementation is crucial, especially in healthcare.</a:t>
            </a:r>
            <a:endParaRPr/>
          </a:p>
          <a:p>
            <a:pPr marL="0" lvl="0" indent="0" algn="l" rtl="0">
              <a:spcBef>
                <a:spcPts val="0"/>
              </a:spcBef>
              <a:spcAft>
                <a:spcPts val="0"/>
              </a:spcAft>
              <a:buNone/>
            </a:pPr>
            <a:endParaRPr b="0" i="0">
              <a:solidFill>
                <a:srgbClr val="11111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558165" y="385444"/>
            <a:ext cx="9764395" cy="65402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RESULTS</a:t>
            </a:r>
            <a:endParaRPr>
              <a:latin typeface="Quattrocento Sans"/>
              <a:ea typeface="Quattrocento Sans"/>
              <a:cs typeface="Quattrocento Sans"/>
              <a:sym typeface="Quattrocento Sans"/>
            </a:endParaRPr>
          </a:p>
        </p:txBody>
      </p:sp>
      <p:pic>
        <p:nvPicPr>
          <p:cNvPr id="133" name="Google Shape;133;p10"/>
          <p:cNvPicPr preferRelativeResize="0"/>
          <p:nvPr/>
        </p:nvPicPr>
        <p:blipFill rotWithShape="1">
          <a:blip r:embed="rId3">
            <a:alphaModFix/>
          </a:blip>
          <a:srcRect/>
          <a:stretch/>
        </p:blipFill>
        <p:spPr>
          <a:xfrm>
            <a:off x="1295400" y="1039469"/>
            <a:ext cx="6586614" cy="581853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734</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Noto Sans Symbols</vt:lpstr>
      <vt:lpstr>Trebuchet MS</vt:lpstr>
      <vt:lpstr>Quattrocento Sans</vt:lpstr>
      <vt:lpstr>Calibri</vt:lpstr>
      <vt:lpstr>Arial</vt:lpstr>
      <vt:lpstr>Office Theme</vt:lpstr>
      <vt:lpstr>PowerPoint Presentation</vt:lpstr>
      <vt:lpstr>AGENDA</vt:lpstr>
      <vt:lpstr>PROBLEM STATEMENT</vt:lpstr>
      <vt:lpstr>PROJECT OVERVIEW</vt:lpstr>
      <vt:lpstr>OBJECTIVE: </vt:lpstr>
      <vt:lpstr>Who are the End Users ?</vt:lpstr>
      <vt:lpstr> SOLUTION AND ITS VALUE PROPOSITION</vt:lpstr>
      <vt:lpstr>The Wow Factor in Your Solution</vt:lpstr>
      <vt:lpstr>RESULTS</vt:lpstr>
      <vt:lpstr>Results</vt:lpstr>
      <vt:lpstr>Accuracy of the model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SHANMUKHAA</dc:creator>
  <cp:lastModifiedBy>GIRIDHARAN SS</cp:lastModifiedBy>
  <cp:revision>1</cp:revision>
  <dcterms:created xsi:type="dcterms:W3CDTF">2024-04-01T07:07:00Z</dcterms:created>
  <dcterms:modified xsi:type="dcterms:W3CDTF">2024-05-07T12:41:01Z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