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charts/chart1.xml" ContentType="application/vnd.openxmlformats-officedocument.drawingml.chart+xml"/>
  <Override PartName="/ppt/charts/chart2.xml" ContentType="application/vnd.openxmlformats-officedocument.drawingml.chart+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p:scale>
          <a:sx n="190" d="100"/>
          <a:sy n="190" d="100"/>
        </p:scale>
        <p:origin x="0" y="0"/>
      </p:cViewPr>
      <p:guideLst>
        <p:guide orient="horz" pos="2872"/>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pieChart>
        <c:varyColors val="1"/>
        <c:ser>
          <c:idx val="0"/>
          <c:order val="0"/>
          <c:tx>
            <c:v>TOTAL SALES</c:v>
          </c:tx>
          <c:dPt>
            <c:idx val="0"/>
            <c:bubble3D val="0"/>
            <c:spPr>
              <a:solidFill>
                <a:srgbClr val="4F81BD"/>
              </a:solidFill>
              <a:ln w="3175">
                <a:solidFill>
                  <a:srgbClr val="FFFFFF"/>
                </a:solidFill>
                <a:prstDash val="solid"/>
              </a:ln>
            </c:spPr>
          </c:dPt>
          <c:dPt>
            <c:idx val="1"/>
            <c:bubble3D val="0"/>
            <c:spPr>
              <a:solidFill>
                <a:srgbClr val="C0504D"/>
              </a:solidFill>
              <a:ln w="3175">
                <a:solidFill>
                  <a:srgbClr val="FFFFFF"/>
                </a:solidFill>
                <a:prstDash val="solid"/>
              </a:ln>
            </c:spPr>
          </c:dPt>
          <c:dPt>
            <c:idx val="2"/>
            <c:bubble3D val="0"/>
            <c:spPr>
              <a:solidFill>
                <a:srgbClr val="9BBB59"/>
              </a:solidFill>
              <a:ln w="3175">
                <a:solidFill>
                  <a:srgbClr val="FFFFFF"/>
                </a:solidFill>
                <a:prstDash val="solid"/>
              </a:ln>
            </c:spPr>
          </c:dPt>
          <c:dPt>
            <c:idx val="3"/>
            <c:bubble3D val="0"/>
            <c:spPr>
              <a:solidFill>
                <a:srgbClr val="8064A2"/>
              </a:solidFill>
              <a:ln w="3175">
                <a:solidFill>
                  <a:srgbClr val="FFFFFF"/>
                </a:solidFill>
                <a:prstDash val="solid"/>
              </a:ln>
            </c:spPr>
          </c:dPt>
          <c:dPt>
            <c:idx val="4"/>
            <c:bubble3D val="0"/>
            <c:spPr>
              <a:solidFill>
                <a:srgbClr val="4BACC6"/>
              </a:solidFill>
              <a:ln w="3175">
                <a:solidFill>
                  <a:srgbClr val="FFFFFF"/>
                </a:solidFill>
                <a:prstDash val="solid"/>
              </a:ln>
            </c:spPr>
          </c:dPt>
          <c:dPt>
            <c:idx val="5"/>
            <c:bubble3D val="0"/>
            <c:spPr>
              <a:solidFill>
                <a:srgbClr val="F79646"/>
              </a:solidFill>
              <a:ln w="3175">
                <a:solidFill>
                  <a:srgbClr val="FFFFFF"/>
                </a:solidFill>
                <a:prstDash val="solid"/>
              </a:ln>
            </c:spPr>
          </c:dPt>
          <c:dPt>
            <c:idx val="6"/>
            <c:bubble3D val="0"/>
            <c:spPr>
              <a:solidFill>
                <a:srgbClr val="2C4D74"/>
              </a:solidFill>
              <a:ln w="3175">
                <a:solidFill>
                  <a:srgbClr val="FFFFFF"/>
                </a:solidFill>
                <a:prstDash val="solid"/>
              </a:ln>
            </c:spPr>
          </c:dPt>
          <c:dPt>
            <c:idx val="7"/>
            <c:bubble3D val="0"/>
            <c:spPr>
              <a:solidFill>
                <a:srgbClr val="782C2A"/>
              </a:solidFill>
              <a:ln w="3175">
                <a:solidFill>
                  <a:srgbClr val="FFFFFF"/>
                </a:solidFill>
                <a:prstDash val="solid"/>
              </a:ln>
            </c:spPr>
          </c:dPt>
          <c:dPt>
            <c:idx val="8"/>
            <c:bubble3D val="0"/>
            <c:spPr>
              <a:solidFill>
                <a:srgbClr val="5D7430"/>
              </a:solidFill>
              <a:ln w="3175">
                <a:solidFill>
                  <a:srgbClr val="FFFFFF"/>
                </a:solidFill>
                <a:prstDash val="solid"/>
              </a:ln>
            </c:spPr>
          </c:dPt>
          <c:dPt>
            <c:idx val="9"/>
            <c:bubble3D val="0"/>
            <c:spPr>
              <a:solidFill>
                <a:srgbClr val="4C3A62"/>
              </a:solidFill>
              <a:ln w="3175">
                <a:solidFill>
                  <a:srgbClr val="FFFFFF"/>
                </a:solidFill>
                <a:prstDash val="solid"/>
              </a:ln>
            </c:spPr>
          </c:dPt>
          <c:dPt>
            <c:idx val="10"/>
            <c:bubble3D val="0"/>
            <c:spPr>
              <a:solidFill>
                <a:srgbClr val="286A7C"/>
              </a:solidFill>
              <a:ln w="3175">
                <a:solidFill>
                  <a:srgbClr val="FFFFFF"/>
                </a:solidFill>
                <a:prstDash val="solid"/>
              </a:ln>
            </c:spPr>
          </c:dPt>
          <c:dPt>
            <c:idx val="11"/>
            <c:bubble3D val="0"/>
            <c:spPr>
              <a:solidFill>
                <a:srgbClr val="B65708"/>
              </a:solidFill>
              <a:ln w="3175">
                <a:solidFill>
                  <a:srgbClr val="FFFFFF"/>
                </a:solidFill>
                <a:prstDash val="solid"/>
              </a:ln>
            </c:spPr>
          </c:dPt>
          <c:dPt>
            <c:idx val="12"/>
            <c:bubble3D val="0"/>
            <c:spPr>
              <a:solidFill>
                <a:srgbClr val="719ACB"/>
              </a:solidFill>
              <a:ln w="3175">
                <a:solidFill>
                  <a:srgbClr val="FFFFFF"/>
                </a:solidFill>
                <a:prstDash val="solid"/>
              </a:ln>
            </c:spPr>
          </c:dPt>
          <c:dPt>
            <c:idx val="13"/>
            <c:bubble3D val="0"/>
            <c:spPr>
              <a:solidFill>
                <a:srgbClr val="CD7371"/>
              </a:solidFill>
              <a:ln w="3175">
                <a:solidFill>
                  <a:srgbClr val="FFFFFF"/>
                </a:solidFill>
                <a:prstDash val="solid"/>
              </a:ln>
            </c:spPr>
          </c:dPt>
          <c:dPt>
            <c:idx val="14"/>
            <c:bubble3D val="0"/>
            <c:spPr>
              <a:solidFill>
                <a:srgbClr val="AEC87A"/>
              </a:solidFill>
              <a:ln w="3175">
                <a:solidFill>
                  <a:srgbClr val="FFFFFF"/>
                </a:solidFill>
                <a:prstDash val="solid"/>
              </a:ln>
            </c:spPr>
          </c:dPt>
          <c:dPt>
            <c:idx val="15"/>
            <c:bubble3D val="0"/>
            <c:spPr>
              <a:solidFill>
                <a:srgbClr val="9982B4"/>
              </a:solidFill>
              <a:ln w="3175">
                <a:solidFill>
                  <a:srgbClr val="FFFFFF"/>
                </a:solidFill>
                <a:prstDash val="solid"/>
              </a:ln>
            </c:spPr>
          </c:dPt>
          <c:dPt>
            <c:idx val="16"/>
            <c:bubble3D val="0"/>
            <c:spPr>
              <a:solidFill>
                <a:srgbClr val="6FBCD1"/>
              </a:solidFill>
              <a:ln w="3175">
                <a:solidFill>
                  <a:srgbClr val="FFFFFF"/>
                </a:solidFill>
                <a:prstDash val="solid"/>
              </a:ln>
            </c:spPr>
          </c:dPt>
          <c:dLbls>
            <c:showLegendKey val="0"/>
            <c:showVal val="0"/>
            <c:showCatName val="0"/>
            <c:showSerName val="0"/>
            <c:showPercent val="0"/>
            <c:showBubbleSize val="0"/>
            <c:showLeaderLines val="1"/>
          </c:dLbls>
          <c:val>
            <c:numRef>
              <c:f/>
              <c:numCache>
                <c:formatCode>General</c:formatCode>
                <c:ptCount val="17"/>
                <c:pt idx="0">
                  <c:v>18000.0</c:v>
                </c:pt>
                <c:pt idx="1">
                  <c:v>16000.0</c:v>
                </c:pt>
                <c:pt idx="2">
                  <c:v>14500.0</c:v>
                </c:pt>
                <c:pt idx="3">
                  <c:v>16500.0</c:v>
                </c:pt>
                <c:pt idx="4">
                  <c:v>13500.0</c:v>
                </c:pt>
                <c:pt idx="5">
                  <c:v>14000.0</c:v>
                </c:pt>
                <c:pt idx="6">
                  <c:v>13000.0</c:v>
                </c:pt>
                <c:pt idx="7">
                  <c:v>14000.0</c:v>
                </c:pt>
                <c:pt idx="8">
                  <c:v>15500.0</c:v>
                </c:pt>
                <c:pt idx="9">
                  <c:v>10000.0</c:v>
                </c:pt>
                <c:pt idx="10">
                  <c:v>18500.0</c:v>
                </c:pt>
                <c:pt idx="11">
                  <c:v>12500.0</c:v>
                </c:pt>
                <c:pt idx="12">
                  <c:v>11250.0</c:v>
                </c:pt>
                <c:pt idx="13">
                  <c:v>14500.0</c:v>
                </c:pt>
                <c:pt idx="14">
                  <c:v>12500.0</c:v>
                </c:pt>
                <c:pt idx="15">
                  <c:v>16000.0</c:v>
                </c:pt>
                <c:pt idx="16">
                  <c:v>14000.0</c:v>
                </c:pt>
              </c:numCache>
            </c:numRef>
          </c:val>
        </c:ser>
        <c:firstSliceAng val="0"/>
      </c:pieChart>
      <c:spPr>
        <a:noFill/>
        <a:ln>
          <a:noFill/>
        </a:ln>
      </c:spPr>
    </c:plotArea>
    <c:legend>
      <c:legendPos val="t"/>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solidFill>
      <a:srgbClr val="FFFFFF"/>
    </a:solidFill>
    <a:ln w="12700">
      <a:solidFill>
        <a:srgbClr val="D9D9D9"/>
      </a:solidFill>
      <a:prstDash val="solid"/>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v>TOTAL SALES</c:v>
          </c:tx>
          <c:spPr>
            <a:solidFill>
              <a:srgbClr val="4F81BD"/>
            </a:solidFill>
            <a:ln>
              <a:noFill/>
            </a:ln>
          </c:spPr>
          <c:invertIfNegative val="0"/>
          <c:dLbls>
            <c:showLegendKey val="0"/>
            <c:showVal val="0"/>
            <c:showCatName val="0"/>
            <c:showSerName val="0"/>
            <c:showPercent val="0"/>
            <c:showBubbleSize val="0"/>
            <c:showLeaderLines val="1"/>
          </c:dLbls>
          <c:val>
            <c:numRef>
              <c:f/>
              <c:numCache>
                <c:formatCode>General</c:formatCode>
                <c:ptCount val="17"/>
                <c:pt idx="0">
                  <c:v>18000.0</c:v>
                </c:pt>
                <c:pt idx="1">
                  <c:v>16000.0</c:v>
                </c:pt>
                <c:pt idx="2">
                  <c:v>14500.0</c:v>
                </c:pt>
                <c:pt idx="3">
                  <c:v>16500.0</c:v>
                </c:pt>
                <c:pt idx="4">
                  <c:v>13500.0</c:v>
                </c:pt>
                <c:pt idx="5">
                  <c:v>14000.0</c:v>
                </c:pt>
                <c:pt idx="6">
                  <c:v>13000.0</c:v>
                </c:pt>
                <c:pt idx="7">
                  <c:v>14000.0</c:v>
                </c:pt>
                <c:pt idx="8">
                  <c:v>15500.0</c:v>
                </c:pt>
                <c:pt idx="9">
                  <c:v>10000.0</c:v>
                </c:pt>
                <c:pt idx="10">
                  <c:v>18500.0</c:v>
                </c:pt>
                <c:pt idx="11">
                  <c:v>12500.0</c:v>
                </c:pt>
                <c:pt idx="12">
                  <c:v>11250.0</c:v>
                </c:pt>
                <c:pt idx="13">
                  <c:v>14500.0</c:v>
                </c:pt>
                <c:pt idx="14">
                  <c:v>12500.0</c:v>
                </c:pt>
                <c:pt idx="15">
                  <c:v>16000.0</c:v>
                </c:pt>
                <c:pt idx="16">
                  <c:v>14000.0</c:v>
                </c:pt>
              </c:numCache>
            </c:numRef>
          </c:val>
        </c:ser>
        <c:overlap val="-28"/>
        <c:gapWidth val="246"/>
        <c:axId val="0"/>
        <c:axId val="1"/>
      </c:barChart>
      <c:catAx>
        <c:axId val="0"/>
        <c:scaling>
          <c:orientation val="minMax"/>
        </c:scaling>
        <c:delete val="0"/>
        <c:axPos val="b"/>
        <c:majorTickMark val="none"/>
        <c:minorTickMark val="none"/>
        <c:tickLblPos val="nextTo"/>
        <c:spPr>
          <a:ln w="12700">
            <a:solidFill>
              <a:srgbClr val="D9D9D9"/>
            </a:solidFill>
            <a:prstDash val="solid"/>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auto val="1"/>
        <c:lblOffset val="100"/>
        <c:lblAlgn val="ctr"/>
        <c:noMultiLvlLbl val="0"/>
        <c:crossAx val="1"/>
      </c:catAx>
      <c:valAx>
        <c:axId val="1"/>
        <c:scaling>
          <c:orientation val="minMax"/>
        </c:scaling>
        <c:delete val="0"/>
        <c:axPos val="l"/>
        <c:majorGridlines>
          <c:spPr>
            <a:ln w="12700">
              <a:solidFill>
                <a:srgbClr val="E6E6E6"/>
              </a:solidFill>
              <a:prstDash val="solid"/>
            </a:ln>
          </c:spPr>
        </c:majorGridlines>
        <c:numFmt formatCode="General" sourceLinked="0"/>
        <c:majorTickMark val="none"/>
        <c:minorTickMark val="none"/>
        <c:tickLblPos val="nextTo"/>
        <c:spPr>
          <a:ln>
            <a:noFill/>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crossBetween val="between"/>
        <c:crossAx val="0"/>
      </c:valAx>
      <c:spPr>
        <a:noFill/>
        <a:ln>
          <a:noFill/>
        </a:ln>
      </c:spPr>
    </c:plotArea>
    <c:legend>
      <c:legendPos val="b"/>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solidFill>
      <a:srgbClr val="FFFFFF"/>
    </a:solidFill>
    <a:ln w="12700">
      <a:solidFill>
        <a:srgbClr val="D9D9D9"/>
      </a:solidFill>
      <a:prstDash val="solid"/>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9"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9/4/2024</a:t>
            </a:fld>
            <a:endParaRPr lang="zh-CN" altLang="en-US" sz="1200">
              <a:latin typeface="Calibri" pitchFamily="0" charset="0"/>
              <a:ea typeface="等线" pitchFamily="0" charset="0"/>
              <a:cs typeface="Calibri" pitchFamily="0" charset="0"/>
            </a:endParaRPr>
          </a:p>
        </p:txBody>
      </p:sp>
      <p:sp>
        <p:nvSpPr>
          <p:cNvPr id="20"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1"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2"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939450277"/>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879963804"/>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175" name="对象"/>
          <p:cNvSpPr>
            <a:spLocks noGrp="1"/>
          </p:cNvSpPr>
          <p:nvPr>
            <p:ph type="sldImg"/>
          </p:nvPr>
        </p:nvSpPr>
        <p:spPr>
          <a:xfrm rot="0">
            <a:off x="4038600" y="857250"/>
            <a:ext cx="4114800" cy="2314575"/>
          </a:xfrm>
          <a:prstGeom prst="rect"/>
          <a:noFill/>
          <a:ln w="12700" cmpd="sng" cap="flat">
            <a:noFill/>
            <a:prstDash val="solid"/>
            <a:miter/>
          </a:ln>
        </p:spPr>
      </p:sp>
      <p:sp>
        <p:nvSpPr>
          <p:cNvPr id="176"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780785742"/>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188" name="对象"/>
          <p:cNvSpPr>
            <a:spLocks noGrp="1"/>
          </p:cNvSpPr>
          <p:nvPr>
            <p:ph type="sldImg"/>
          </p:nvPr>
        </p:nvSpPr>
        <p:spPr>
          <a:xfrm rot="0">
            <a:off x="4038600" y="857250"/>
            <a:ext cx="4114800" cy="2314575"/>
          </a:xfrm>
          <a:prstGeom prst="rect"/>
          <a:noFill/>
          <a:ln w="12700" cmpd="sng" cap="flat">
            <a:noFill/>
            <a:prstDash val="solid"/>
            <a:miter/>
          </a:ln>
        </p:spPr>
      </p:sp>
      <p:sp>
        <p:nvSpPr>
          <p:cNvPr id="18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279271776"/>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
        <p:nvSpPr>
          <p:cNvPr id="192" name="对象"/>
          <p:cNvSpPr>
            <a:spLocks noGrp="1"/>
          </p:cNvSpPr>
          <p:nvPr>
            <p:ph type="sldImg"/>
          </p:nvPr>
        </p:nvSpPr>
        <p:spPr>
          <a:xfrm rot="0">
            <a:off x="4038600" y="857250"/>
            <a:ext cx="4114800" cy="2314575"/>
          </a:xfrm>
          <a:prstGeom prst="rect"/>
          <a:noFill/>
          <a:ln w="12700" cmpd="sng" cap="flat">
            <a:noFill/>
            <a:prstDash val="solid"/>
            <a:miter/>
          </a:ln>
        </p:spPr>
      </p:sp>
      <p:sp>
        <p:nvSpPr>
          <p:cNvPr id="193"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654008013"/>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84" name="对象"/>
          <p:cNvSpPr>
            <a:spLocks noGrp="1"/>
          </p:cNvSpPr>
          <p:nvPr>
            <p:ph type="sldImg"/>
          </p:nvPr>
        </p:nvSpPr>
        <p:spPr>
          <a:xfrm rot="0">
            <a:off x="4038600" y="857250"/>
            <a:ext cx="4114800" cy="2314575"/>
          </a:xfrm>
          <a:prstGeom prst="rect"/>
          <a:noFill/>
          <a:ln w="12700" cmpd="sng" cap="flat">
            <a:noFill/>
            <a:prstDash val="solid"/>
            <a:miter/>
          </a:ln>
        </p:spPr>
      </p:sp>
      <p:sp>
        <p:nvSpPr>
          <p:cNvPr id="8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722034820"/>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108" name="对象"/>
          <p:cNvSpPr>
            <a:spLocks noGrp="1"/>
          </p:cNvSpPr>
          <p:nvPr>
            <p:ph type="sldImg"/>
          </p:nvPr>
        </p:nvSpPr>
        <p:spPr>
          <a:xfrm rot="0">
            <a:off x="4038600" y="857250"/>
            <a:ext cx="4114800" cy="2314575"/>
          </a:xfrm>
          <a:prstGeom prst="rect"/>
          <a:noFill/>
          <a:ln w="12700" cmpd="sng" cap="flat">
            <a:noFill/>
            <a:prstDash val="solid"/>
            <a:miter/>
          </a:ln>
        </p:spPr>
      </p:sp>
      <p:sp>
        <p:nvSpPr>
          <p:cNvPr id="10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50028888"/>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119" name="对象"/>
          <p:cNvSpPr>
            <a:spLocks noGrp="1"/>
          </p:cNvSpPr>
          <p:nvPr>
            <p:ph type="sldImg"/>
          </p:nvPr>
        </p:nvSpPr>
        <p:spPr>
          <a:xfrm rot="0">
            <a:off x="4038600" y="857250"/>
            <a:ext cx="4114800" cy="2314575"/>
          </a:xfrm>
          <a:prstGeom prst="rect"/>
          <a:noFill/>
          <a:ln w="12700" cmpd="sng" cap="flat">
            <a:noFill/>
            <a:prstDash val="solid"/>
            <a:miter/>
          </a:ln>
        </p:spPr>
      </p:sp>
      <p:sp>
        <p:nvSpPr>
          <p:cNvPr id="12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387376527"/>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130" name="对象"/>
          <p:cNvSpPr>
            <a:spLocks noGrp="1"/>
          </p:cNvSpPr>
          <p:nvPr>
            <p:ph type="sldImg"/>
          </p:nvPr>
        </p:nvSpPr>
        <p:spPr>
          <a:xfrm rot="0">
            <a:off x="4038600" y="857250"/>
            <a:ext cx="4114800" cy="2314575"/>
          </a:xfrm>
          <a:prstGeom prst="rect"/>
          <a:noFill/>
          <a:ln w="12700" cmpd="sng" cap="flat">
            <a:noFill/>
            <a:prstDash val="solid"/>
            <a:miter/>
          </a:ln>
        </p:spPr>
      </p:sp>
      <p:sp>
        <p:nvSpPr>
          <p:cNvPr id="13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239121063"/>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139" name="对象"/>
          <p:cNvSpPr>
            <a:spLocks noGrp="1"/>
          </p:cNvSpPr>
          <p:nvPr>
            <p:ph type="sldImg"/>
          </p:nvPr>
        </p:nvSpPr>
        <p:spPr>
          <a:xfrm rot="0">
            <a:off x="4038600" y="857250"/>
            <a:ext cx="4114800" cy="2314575"/>
          </a:xfrm>
          <a:prstGeom prst="rect"/>
          <a:noFill/>
          <a:ln w="12700" cmpd="sng" cap="flat">
            <a:noFill/>
            <a:prstDash val="solid"/>
            <a:miter/>
          </a:ln>
        </p:spPr>
      </p:sp>
      <p:sp>
        <p:nvSpPr>
          <p:cNvPr id="14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853728281"/>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149" name="对象"/>
          <p:cNvSpPr>
            <a:spLocks noGrp="1"/>
          </p:cNvSpPr>
          <p:nvPr>
            <p:ph type="sldImg"/>
          </p:nvPr>
        </p:nvSpPr>
        <p:spPr>
          <a:xfrm rot="0">
            <a:off x="4038600" y="857250"/>
            <a:ext cx="4114800" cy="2314575"/>
          </a:xfrm>
          <a:prstGeom prst="rect"/>
          <a:noFill/>
          <a:ln w="12700" cmpd="sng" cap="flat">
            <a:noFill/>
            <a:prstDash val="solid"/>
            <a:miter/>
          </a:ln>
        </p:spPr>
      </p:sp>
      <p:sp>
        <p:nvSpPr>
          <p:cNvPr id="15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513501705"/>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153" name="对象"/>
          <p:cNvSpPr>
            <a:spLocks noGrp="1"/>
          </p:cNvSpPr>
          <p:nvPr>
            <p:ph type="sldImg"/>
          </p:nvPr>
        </p:nvSpPr>
        <p:spPr>
          <a:xfrm rot="0">
            <a:off x="4038600" y="857250"/>
            <a:ext cx="4114800" cy="2314575"/>
          </a:xfrm>
          <a:prstGeom prst="rect"/>
          <a:noFill/>
          <a:ln w="12700" cmpd="sng" cap="flat">
            <a:noFill/>
            <a:prstDash val="solid"/>
            <a:miter/>
          </a:ln>
        </p:spPr>
      </p:sp>
      <p:sp>
        <p:nvSpPr>
          <p:cNvPr id="15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138693370"/>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164" name="对象"/>
          <p:cNvSpPr>
            <a:spLocks noGrp="1"/>
          </p:cNvSpPr>
          <p:nvPr>
            <p:ph type="sldImg"/>
          </p:nvPr>
        </p:nvSpPr>
        <p:spPr>
          <a:xfrm rot="0">
            <a:off x="4038600" y="857250"/>
            <a:ext cx="4114800" cy="2314575"/>
          </a:xfrm>
          <a:prstGeom prst="rect"/>
          <a:noFill/>
          <a:ln w="12700" cmpd="sng" cap="flat">
            <a:noFill/>
            <a:prstDash val="solid"/>
            <a:miter/>
          </a:ln>
        </p:spPr>
      </p:sp>
      <p:sp>
        <p:nvSpPr>
          <p:cNvPr id="16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97759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84181601"/>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72947036"/>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31550424"/>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23"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5"/>
                </a:lnTo>
              </a:path>
            </a:pathLst>
          </a:custGeom>
          <a:noFill xmlns:a="http://schemas.openxmlformats.org/drawingml/2006/main"/>
          <a:ln xmlns:a="http://schemas.openxmlformats.org/drawingml/2006/main" w="9525" cmpd="sng" cap="flat">
            <a:solidFill>
              <a:srgbClr val="5FCAEE"/>
            </a:solidFill>
            <a:prstDash val="solid"/>
            <a:round/>
          </a:ln>
        </p:spPr>
      </p:sp>
      <p:sp>
        <p:nvSpPr>
          <p:cNvPr id="24"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25"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26" name="曲线"/>
          <p:cNvSpPr>
            <a:spLocks xmlns:a="http://schemas.openxmlformats.org/drawingml/2006/main"/>
          </p:cNvSpPr>
          <p:nvPr/>
        </p:nvSpPr>
        <p:spPr>
          <a:xfrm xmlns:a="http://schemas.openxmlformats.org/drawingml/2006/main" rot="0">
            <a:off x="9602878" y="0"/>
            <a:ext cx="25895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0083" y="21599"/>
                </a:lnTo>
                <a:lnTo>
                  <a:pt x="21595" y="21599"/>
                </a:lnTo>
                <a:lnTo>
                  <a:pt x="21595"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27"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3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3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35"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latin typeface="Droid Sans" pitchFamily="0" charset="0"/>
              <a:ea typeface="宋体" pitchFamily="0" charset="0"/>
              <a:cs typeface="Droid Sans" pitchFamily="0" charset="0"/>
            </a:endParaRPr>
          </a:p>
        </p:txBody>
      </p:sp>
      <p:sp>
        <p:nvSpPr>
          <p:cNvPr id="3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3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308494417"/>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49"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5"/>
                </a:lnTo>
              </a:path>
            </a:pathLst>
          </a:custGeom>
          <a:noFill xmlns:a="http://schemas.openxmlformats.org/drawingml/2006/main"/>
          <a:ln xmlns:a="http://schemas.openxmlformats.org/drawingml/2006/main" w="9525" cmpd="sng" cap="flat">
            <a:solidFill>
              <a:srgbClr val="5FCAEE"/>
            </a:solidFill>
            <a:prstDash val="solid"/>
            <a:round/>
          </a:ln>
        </p:spPr>
      </p:sp>
      <p:sp>
        <p:nvSpPr>
          <p:cNvPr id="50"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51"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2" name="曲线"/>
          <p:cNvSpPr>
            <a:spLocks xmlns:a="http://schemas.openxmlformats.org/drawingml/2006/main"/>
          </p:cNvSpPr>
          <p:nvPr/>
        </p:nvSpPr>
        <p:spPr>
          <a:xfrm xmlns:a="http://schemas.openxmlformats.org/drawingml/2006/main" rot="0">
            <a:off x="9602878" y="0"/>
            <a:ext cx="25895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0083" y="21599"/>
                </a:lnTo>
                <a:lnTo>
                  <a:pt x="21595" y="21599"/>
                </a:lnTo>
                <a:lnTo>
                  <a:pt x="21595"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936247" y="0"/>
            <a:ext cx="12560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5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a:p>
        </p:txBody>
      </p:sp>
      <p:sp>
        <p:nvSpPr>
          <p:cNvPr id="60"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latin typeface="Droid Sans" pitchFamily="0" charset="0"/>
              <a:ea typeface="宋体" pitchFamily="0" charset="0"/>
              <a:cs typeface="Droid Sans" pitchFamily="0" charset="0"/>
            </a:endParaRPr>
          </a:p>
        </p:txBody>
      </p:sp>
      <p:sp>
        <p:nvSpPr>
          <p:cNvPr id="6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6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251408010"/>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5739330"/>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125065764"/>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46704252"/>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99828145"/>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00129692"/>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1839714"/>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72009112"/>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50221620"/>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5"/>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4"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5" y="0"/>
                </a:moveTo>
                <a:lnTo>
                  <a:pt x="0" y="0"/>
                </a:lnTo>
                <a:lnTo>
                  <a:pt x="10083" y="21599"/>
                </a:lnTo>
                <a:lnTo>
                  <a:pt x="21595" y="21599"/>
                </a:lnTo>
                <a:lnTo>
                  <a:pt x="21595"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3" name="文本框"/>
          <p:cNvSpPr>
            <a:spLocks noGrp="1"/>
          </p:cNvSpPr>
          <p:nvPr>
            <p:ph type="body" idx="1"/>
          </p:nvPr>
        </p:nvSpPr>
        <p:spPr>
          <a:xfrm rot="0">
            <a:off x="609600" y="1577340"/>
            <a:ext cx="10972800" cy="4526276"/>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39"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latin typeface="Droid Sans" pitchFamily="0" charset="0"/>
              <a:ea typeface="宋体" pitchFamily="0" charset="0"/>
              <a:cs typeface="Droid Sans"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9/4/2024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868276531"/>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chart" Target="../charts/chart1.xml"/><Relationship Id="rId3" Type="http://schemas.openxmlformats.org/officeDocument/2006/relationships/chart" Target="../charts/chart2.xml"/><Relationship Id="rId4" Type="http://schemas.openxmlformats.org/officeDocument/2006/relationships/slideLayout" Target="../slideLayouts/slideLayout13.xml"/><Relationship Id="rId5"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e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e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9.jpe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4" cy="1333500"/>
            <a:chOff x="876298" y="990599"/>
            <a:chExt cx="1743074"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2"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4" cy="1438275"/>
          </a:xfrm>
          <a:custGeom>
            <a:gdLst>
              <a:gd name="T1" fmla="*/ 0 w 21600"/>
              <a:gd name="T2" fmla="*/ 0 h 21600"/>
              <a:gd name="T3" fmla="*/ 21600 w 21600"/>
              <a:gd name="T4" fmla="*/ 21600 h 21600"/>
            </a:gdLst>
            <a:rect l="T1" t="T2" r="T3" b="T4"/>
            <a:pathLst>
              <a:path w="21600" h="21600">
                <a:moveTo>
                  <a:pt x="16938" y="0"/>
                </a:moveTo>
                <a:lnTo>
                  <a:pt x="4658" y="0"/>
                </a:lnTo>
                <a:lnTo>
                  <a:pt x="0" y="10798"/>
                </a:lnTo>
                <a:lnTo>
                  <a:pt x="4658" y="21600"/>
                </a:lnTo>
                <a:lnTo>
                  <a:pt x="16938" y="21600"/>
                </a:lnTo>
                <a:lnTo>
                  <a:pt x="21600" y="10798"/>
                </a:lnTo>
                <a:lnTo>
                  <a:pt x="16938"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1988987" y="3138977"/>
            <a:ext cx="8213200" cy="4181258"/>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a:t>
            </a:r>
            <a:r>
              <a:rPr lang="en-US" altLang="zh-CN" sz="2400" b="0" i="0" u="none" strike="noStrike" kern="1200" cap="none" spc="0" baseline="0">
                <a:solidFill>
                  <a:schemeClr val="tx1"/>
                </a:solidFill>
                <a:latin typeface="Calibri" pitchFamily="0" charset="0"/>
                <a:ea typeface="宋体" pitchFamily="0" charset="0"/>
                <a:cs typeface="Calibri" pitchFamily="0" charset="0"/>
              </a:rPr>
              <a:t>me:</a:t>
            </a:r>
            <a:r>
              <a:rPr lang="en-US" altLang="zh-CN" sz="2400" b="0" i="0" u="none" strike="noStrike" kern="1200" cap="none" spc="0" baseline="0">
                <a:solidFill>
                  <a:schemeClr val="tx1"/>
                </a:solidFill>
                <a:latin typeface="Calibri" pitchFamily="0" charset="0"/>
                <a:ea typeface="宋体" pitchFamily="0" charset="0"/>
                <a:cs typeface="Calibri" pitchFamily="0" charset="0"/>
              </a:rPr>
              <a:t>Giridharan.S</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Number: 12220</a:t>
            </a:r>
            <a:r>
              <a:rPr lang="en-US" altLang="zh-CN" sz="2400" b="0" i="0" u="none" strike="noStrike" kern="1200" cap="none" spc="0" baseline="0">
                <a:solidFill>
                  <a:schemeClr val="tx1"/>
                </a:solidFill>
                <a:latin typeface="Calibri" pitchFamily="0" charset="0"/>
                <a:ea typeface="宋体" pitchFamily="0" charset="0"/>
                <a:cs typeface="Calibri" pitchFamily="0" charset="0"/>
              </a:rPr>
              <a:t>1</a:t>
            </a:r>
            <a:r>
              <a:rPr lang="en-US" altLang="zh-CN" sz="2400" b="0" i="0" u="none" strike="noStrike" kern="1200" cap="none" spc="0" baseline="0">
                <a:solidFill>
                  <a:schemeClr val="tx1"/>
                </a:solidFill>
                <a:latin typeface="Calibri" pitchFamily="0" charset="0"/>
                <a:ea typeface="宋体" pitchFamily="0" charset="0"/>
                <a:cs typeface="Calibri" pitchFamily="0" charset="0"/>
              </a:rPr>
              <a:t>518</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 </a:t>
            </a:r>
            <a:r>
              <a:rPr lang="en-US" altLang="zh-CN" sz="2400" b="0" i="0" u="none" strike="noStrike" kern="1200" cap="none" spc="0" baseline="0">
                <a:solidFill>
                  <a:schemeClr val="tx1"/>
                </a:solidFill>
                <a:latin typeface="Calibri" pitchFamily="0" charset="0"/>
                <a:ea typeface="宋体" pitchFamily="0" charset="0"/>
                <a:cs typeface="Calibri" pitchFamily="0" charset="0"/>
              </a:rPr>
              <a:t>B.com (CS)</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 </a:t>
            </a:r>
            <a:r>
              <a:rPr lang="en-US" altLang="zh-CN" sz="2400" b="0" i="0" u="none" strike="noStrike" kern="1200" cap="none" spc="0" baseline="0">
                <a:solidFill>
                  <a:schemeClr val="tx1"/>
                </a:solidFill>
                <a:latin typeface="Calibri" pitchFamily="0" charset="0"/>
                <a:ea typeface="宋体" pitchFamily="0" charset="0"/>
                <a:cs typeface="Calibri" pitchFamily="0" charset="0"/>
              </a:rPr>
              <a:t>PACHIYAPPAS </a:t>
            </a:r>
            <a:r>
              <a:rPr lang="en-US" altLang="zh-CN" sz="2400" b="0" i="0" u="none" strike="noStrike" kern="1200" cap="none" spc="0" baseline="0">
                <a:solidFill>
                  <a:schemeClr val="tx1"/>
                </a:solidFill>
                <a:latin typeface="Calibri" pitchFamily="0" charset="0"/>
                <a:ea typeface="宋体" pitchFamily="0" charset="0"/>
                <a:cs typeface="Calibri" pitchFamily="0" charset="0"/>
              </a:rPr>
              <a:t> COLLEGE FOR MEN</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761408796"/>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7"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68"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9" name="矩形"/>
          <p:cNvSpPr>
            <a:spLocks/>
          </p:cNvSpPr>
          <p:nvPr/>
        </p:nvSpPr>
        <p:spPr>
          <a:xfrm rot="0">
            <a:off x="739774" y="291147"/>
            <a:ext cx="3303904"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70"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71" name="矩形"/>
          <p:cNvSpPr>
            <a:spLocks/>
          </p:cNvSpPr>
          <p:nvPr/>
        </p:nvSpPr>
        <p:spPr>
          <a:xfrm rot="0">
            <a:off x="838200" y="1066800"/>
            <a:ext cx="9092565" cy="119888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sym typeface="宋体" pitchFamily="0" charset="0"/>
              </a:rPr>
              <a:t>Modeling employee performance in Excel involves creating a systematic approach to evaluate, analyze, and visualize the performance data of employees.</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
        <p:nvSpPr>
          <p:cNvPr id="172" name="矩形"/>
          <p:cNvSpPr>
            <a:spLocks/>
          </p:cNvSpPr>
          <p:nvPr/>
        </p:nvSpPr>
        <p:spPr>
          <a:xfrm rot="0">
            <a:off x="1054735" y="2665095"/>
            <a:ext cx="4820920" cy="3729989"/>
          </a:xfrm>
          <a:prstGeom prst="rect"/>
          <a:noFill/>
          <a:ln w="12700" cmpd="sng" cap="flat">
            <a:noFill/>
            <a:prstDash val="solid"/>
            <a:miter/>
          </a:ln>
        </p:spPr>
      </p:sp>
      <p:sp>
        <p:nvSpPr>
          <p:cNvPr id="173" name="矩形"/>
          <p:cNvSpPr>
            <a:spLocks/>
          </p:cNvSpPr>
          <p:nvPr/>
        </p:nvSpPr>
        <p:spPr>
          <a:xfrm rot="0">
            <a:off x="5181599" y="5029200"/>
            <a:ext cx="4063999" cy="46037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alibri" pitchFamily="0" charset="0"/>
                <a:ea typeface="宋体" pitchFamily="0" charset="0"/>
                <a:cs typeface="Calibri" pitchFamily="0" charset="0"/>
              </a:rPr>
              <a:t>PIVOT TABLE</a:t>
            </a:r>
            <a:endParaRPr lang="zh-CN" altLang="en-US" sz="2400" b="1" i="0" u="none" strike="noStrike" kern="1200" cap="none" spc="0" baseline="0">
              <a:solidFill>
                <a:schemeClr val="tx1"/>
              </a:solidFill>
              <a:latin typeface="Calibri" pitchFamily="0" charset="0"/>
              <a:ea typeface="宋体" pitchFamily="0" charset="0"/>
              <a:cs typeface="Calibri" pitchFamily="0" charset="0"/>
            </a:endParaRPr>
          </a:p>
        </p:txBody>
      </p:sp>
      <p:graphicFrame>
        <p:nvGraphicFramePr>
          <p:cNvPr id="174" name="Table"/>
          <p:cNvGraphicFramePr>
            <a:graphicFrameLocks noGrp="1"/>
          </p:cNvGraphicFramePr>
          <p:nvPr>
            <p:extLst>
              <p:ext uri="{D42A27DB-BD31-4B8C-83A1-F6EECF244321}"/>
            </p:extLst>
          </p:nvPr>
        </p:nvGraphicFramePr>
        <p:xfrm>
          <a:off x="1676400" y="1676400"/>
          <a:ext cx="2484118" cy="5181599"/>
        </p:xfrm>
        <a:graphic>
          <a:graphicData uri="http://schemas.openxmlformats.org/drawingml/2006/table">
            <a:tbl>
              <a:tblPr bandRow="1">
                <a:noFill/>
              </a:tblPr>
              <a:tblGrid>
                <a:gridCol w="1767814"/>
                <a:gridCol w="716254"/>
              </a:tblGrid>
              <a:tr h="171685">
                <a:tc>
                  <a:txBody>
                    <a:bodyPr/>
                    <a:lstStyle/>
                    <a:p>
                      <a:pPr marL="9525" indent="0" algn="l" fontAlgn="ctr">
                        <a:lnSpc>
                          <a:spcPct val="100000"/>
                        </a:lnSpc>
                        <a:spcBef>
                          <a:spcPts val="0"/>
                        </a:spcBef>
                        <a:spcAft>
                          <a:spcPts val="0"/>
                        </a:spcAft>
                        <a:buNone/>
                      </a:pPr>
                      <a:r>
                        <a:rPr lang="en-US" altLang="zh-CN" sz="700" b="1" i="0" u="none" strike="noStrike" kern="0" cap="none" spc="0" baseline="0">
                          <a:solidFill>
                            <a:srgbClr val="000000"/>
                          </a:solidFill>
                          <a:latin typeface="Calibri" pitchFamily="0" charset="0"/>
                          <a:ea typeface="Calibri" pitchFamily="0" charset="0"/>
                          <a:cs typeface="Calibri" pitchFamily="0" charset="0"/>
                        </a:rPr>
                        <a:t>ITEMS</a:t>
                      </a:r>
                      <a:endParaRPr lang="zh-CN" altLang="en-US" sz="700" b="1" i="0" u="none" strike="noStrike" kern="0" cap="none" spc="0" baseline="0">
                        <a:solidFill>
                          <a:srgbClr val="000000"/>
                        </a:solidFill>
                        <a:latin typeface="Calibri" pitchFamily="0" charset="0"/>
                        <a:ea typeface="Calibri" pitchFamily="0" charset="0"/>
                        <a:cs typeface="Calibri" pitchFamily="0" charset="0"/>
                      </a:endParaRPr>
                    </a:p>
                  </a:txBody>
                  <a:tcPr marL="9791" marT="9791" marR="9791" marB="0" vert="horz" anchor="ctr">
                    <a:lnL>
                      <a:noFill/>
                    </a:lnL>
                    <a:lnR>
                      <a:noFill/>
                    </a:lnR>
                    <a:lnT>
                      <a:noFill/>
                    </a:lnT>
                    <a:lnB w="6350">
                      <a:solidFill>
                        <a:srgbClr val="9BC2E6"/>
                      </a:solidFill>
                      <a:prstDash val="solid"/>
                      <a:headEnd type="none" w="med" len="med"/>
                      <a:tailEnd type="none" w="med" len="med"/>
                    </a:lnB>
                    <a:solidFill>
                      <a:srgbClr val="DDEBF7"/>
                    </a:solidFill>
                  </a:tcPr>
                </a:tc>
                <a:tc>
                  <a:txBody>
                    <a:bodyPr/>
                    <a:lstStyle/>
                    <a:p>
                      <a:pPr marL="9525" indent="0" algn="l" fontAlgn="ctr">
                        <a:lnSpc>
                          <a:spcPct val="100000"/>
                        </a:lnSpc>
                        <a:spcBef>
                          <a:spcPts val="0"/>
                        </a:spcBef>
                        <a:spcAft>
                          <a:spcPts val="0"/>
                        </a:spcAft>
                        <a:buNone/>
                      </a:pPr>
                      <a:r>
                        <a:rPr lang="en-US" altLang="zh-CN" sz="700" b="1" i="0" u="none" strike="noStrike" kern="0" cap="none" spc="0" baseline="0">
                          <a:solidFill>
                            <a:srgbClr val="000000"/>
                          </a:solidFill>
                          <a:latin typeface="Calibri" pitchFamily="0" charset="0"/>
                          <a:ea typeface="Calibri" pitchFamily="0" charset="0"/>
                          <a:cs typeface="Calibri" pitchFamily="0" charset="0"/>
                        </a:rPr>
                        <a:t>TOTAL SALES</a:t>
                      </a:r>
                      <a:endParaRPr lang="zh-CN" altLang="en-US" sz="700" b="1" i="0" u="none" strike="noStrike" kern="0" cap="none" spc="0" baseline="0">
                        <a:solidFill>
                          <a:srgbClr val="000000"/>
                        </a:solidFill>
                        <a:latin typeface="Calibri" pitchFamily="0" charset="0"/>
                        <a:ea typeface="Calibri" pitchFamily="0" charset="0"/>
                        <a:cs typeface="Calibri" pitchFamily="0" charset="0"/>
                      </a:endParaRPr>
                    </a:p>
                  </a:txBody>
                  <a:tcPr marL="9791" marT="9791" marR="9791" marB="0" vert="horz" anchor="ctr">
                    <a:lnL>
                      <a:noFill/>
                    </a:lnL>
                    <a:lnR>
                      <a:noFill/>
                    </a:lnR>
                    <a:lnT>
                      <a:noFill/>
                    </a:lnT>
                    <a:lnB w="6350">
                      <a:solidFill>
                        <a:srgbClr val="9BC2E6"/>
                      </a:solidFill>
                      <a:prstDash val="solid"/>
                      <a:headEnd type="none" w="med" len="med"/>
                      <a:tailEnd type="none" w="med" len="med"/>
                    </a:lnB>
                    <a:solidFill>
                      <a:srgbClr val="DDEBF7"/>
                    </a:solidFill>
                  </a:tcPr>
                </a:tc>
              </a:tr>
              <a:tr h="178038">
                <a:tc>
                  <a:txBody>
                    <a:bodyPr/>
                    <a:lstStyle/>
                    <a:p>
                      <a:pPr marL="9525" indent="0" algn="l" fontAlgn="ctr">
                        <a:lnSpc>
                          <a:spcPct val="100000"/>
                        </a:lnSpc>
                        <a:spcBef>
                          <a:spcPts val="0"/>
                        </a:spcBef>
                        <a:spcAft>
                          <a:spcPts val="0"/>
                        </a:spcAft>
                        <a:buNone/>
                      </a:pPr>
                      <a:r>
                        <a:rPr lang="en-US" altLang="zh-CN" sz="700" b="0" i="0" u="none" strike="noStrike" kern="0" cap="none" spc="0" baseline="0">
                          <a:solidFill>
                            <a:srgbClr val="000000"/>
                          </a:solidFill>
                          <a:latin typeface="Calibri" pitchFamily="0" charset="0"/>
                          <a:ea typeface="Calibri" pitchFamily="0" charset="0"/>
                          <a:cs typeface="Calibri" pitchFamily="0" charset="0"/>
                        </a:rPr>
                        <a:t>ALMOND CAKE</a:t>
                      </a: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791" marT="9791" marR="9791" marB="0" vert="horz" anchor="ctr">
                    <a:lnL>
                      <a:noFill/>
                    </a:lnL>
                    <a:lnR>
                      <a:noFill/>
                    </a:lnR>
                    <a:lnT w="6350">
                      <a:solidFill>
                        <a:srgbClr val="9BC2E6"/>
                      </a:solidFill>
                      <a:prstDash val="solid"/>
                      <a:headEnd type="none" w="med" len="med"/>
                      <a:tailEnd type="none" w="med" len="med"/>
                    </a:lnT>
                    <a:lnB w="6350">
                      <a:solidFill>
                        <a:srgbClr val="9BC2E6"/>
                      </a:solidFill>
                      <a:prstDash val="solid"/>
                      <a:headEnd type="none" w="med" len="med"/>
                      <a:tailEnd type="none" w="med" len="med"/>
                    </a:lnB>
                  </a:tcPr>
                </a:tc>
                <a:tc>
                  <a:txBody>
                    <a:bodyPr/>
                    <a:lstStyle/>
                    <a:p>
                      <a:pPr marL="9525" indent="0" algn="l" fontAlgn="ctr">
                        <a:lnSpc>
                          <a:spcPct val="100000"/>
                        </a:lnSpc>
                        <a:spcBef>
                          <a:spcPts val="0"/>
                        </a:spcBef>
                        <a:spcAft>
                          <a:spcPts val="0"/>
                        </a:spcAft>
                        <a:buNone/>
                      </a:pP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791" marT="9791" marR="9791" marB="0" vert="horz" anchor="ctr">
                    <a:lnL>
                      <a:noFill/>
                    </a:lnL>
                    <a:lnR>
                      <a:noFill/>
                    </a:lnR>
                    <a:lnT w="6350">
                      <a:solidFill>
                        <a:srgbClr val="9BC2E6"/>
                      </a:solidFill>
                      <a:prstDash val="solid"/>
                      <a:headEnd type="none" w="med" len="med"/>
                      <a:tailEnd type="none" w="med" len="med"/>
                    </a:lnT>
                    <a:lnB w="6350">
                      <a:solidFill>
                        <a:srgbClr val="9BC2E6"/>
                      </a:solidFill>
                      <a:prstDash val="solid"/>
                      <a:headEnd type="none" w="med" len="med"/>
                      <a:tailEnd type="none" w="med" len="med"/>
                    </a:lnB>
                  </a:tcPr>
                </a:tc>
              </a:tr>
              <a:tr h="178038">
                <a:tc>
                  <a:txBody>
                    <a:bodyPr/>
                    <a:lstStyle/>
                    <a:p>
                      <a:pPr marL="9525" indent="0" algn="l" fontAlgn="ctr">
                        <a:lnSpc>
                          <a:spcPct val="100000"/>
                        </a:lnSpc>
                        <a:spcBef>
                          <a:spcPts val="0"/>
                        </a:spcBef>
                        <a:spcAft>
                          <a:spcPts val="0"/>
                        </a:spcAft>
                        <a:buNone/>
                      </a:pP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791" marT="9791" marR="9791" marB="0" vert="horz" anchor="ctr">
                    <a:lnL>
                      <a:noFill/>
                    </a:lnL>
                    <a:lnR>
                      <a:noFill/>
                    </a:lnR>
                    <a:lnT w="6350">
                      <a:solidFill>
                        <a:srgbClr val="9BC2E6"/>
                      </a:solidFill>
                      <a:prstDash val="solid"/>
                      <a:headEnd type="none" w="med" len="med"/>
                      <a:tailEnd type="none" w="med" len="med"/>
                    </a:lnT>
                    <a:lnB>
                      <a:noFill/>
                    </a:lnB>
                  </a:tcPr>
                </a:tc>
                <a:tc>
                  <a:txBody>
                    <a:bodyPr/>
                    <a:lstStyle/>
                    <a:p>
                      <a:pPr marL="9525" indent="0" algn="r" fontAlgn="ctr">
                        <a:lnSpc>
                          <a:spcPct val="100000"/>
                        </a:lnSpc>
                        <a:spcBef>
                          <a:spcPts val="0"/>
                        </a:spcBef>
                        <a:spcAft>
                          <a:spcPts val="0"/>
                        </a:spcAft>
                        <a:buNone/>
                      </a:pPr>
                      <a:r>
                        <a:rPr lang="en-US" altLang="zh-CN" sz="700" b="0" i="0" u="none" strike="noStrike" kern="0" cap="none" spc="0" baseline="0">
                          <a:solidFill>
                            <a:srgbClr val="000000"/>
                          </a:solidFill>
                          <a:latin typeface="Calibri" pitchFamily="0" charset="0"/>
                          <a:ea typeface="Calibri" pitchFamily="0" charset="0"/>
                          <a:cs typeface="Calibri" pitchFamily="0" charset="0"/>
                        </a:rPr>
                        <a:t>12500</a:t>
                      </a: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791" marT="9791" marR="9791" marB="0" vert="horz" anchor="ctr">
                    <a:lnL>
                      <a:noFill/>
                    </a:lnL>
                    <a:lnR>
                      <a:noFill/>
                    </a:lnR>
                    <a:lnT w="6350">
                      <a:solidFill>
                        <a:srgbClr val="9BC2E6"/>
                      </a:solidFill>
                      <a:prstDash val="solid"/>
                      <a:headEnd type="none" w="med" len="med"/>
                      <a:tailEnd type="none" w="med" len="med"/>
                    </a:lnT>
                    <a:lnB>
                      <a:noFill/>
                    </a:lnB>
                  </a:tcPr>
                </a:tc>
              </a:tr>
              <a:tr h="171685">
                <a:tc>
                  <a:txBody>
                    <a:bodyPr/>
                    <a:lstStyle/>
                    <a:p>
                      <a:pPr marL="9525" indent="0" algn="l" fontAlgn="ctr">
                        <a:lnSpc>
                          <a:spcPct val="100000"/>
                        </a:lnSpc>
                        <a:spcBef>
                          <a:spcPts val="0"/>
                        </a:spcBef>
                        <a:spcAft>
                          <a:spcPts val="0"/>
                        </a:spcAft>
                        <a:buNone/>
                      </a:pPr>
                      <a:r>
                        <a:rPr lang="en-US" altLang="zh-CN" sz="700" b="0" i="0" u="none" strike="noStrike" kern="0" cap="none" spc="0" baseline="0">
                          <a:solidFill>
                            <a:srgbClr val="000000"/>
                          </a:solidFill>
                          <a:latin typeface="Calibri" pitchFamily="0" charset="0"/>
                          <a:ea typeface="Calibri" pitchFamily="0" charset="0"/>
                          <a:cs typeface="Calibri" pitchFamily="0" charset="0"/>
                        </a:rPr>
                        <a:t>APPLE BREAD</a:t>
                      </a: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791" marT="9791" marR="9791" marB="0" vert="horz" anchor="ctr">
                    <a:lnL>
                      <a:noFill/>
                    </a:lnL>
                    <a:lnR>
                      <a:noFill/>
                    </a:lnR>
                    <a:lnT>
                      <a:noFill/>
                    </a:lnT>
                    <a:lnB w="6350">
                      <a:solidFill>
                        <a:srgbClr val="9BC2E6"/>
                      </a:solidFill>
                      <a:prstDash val="solid"/>
                      <a:headEnd type="none" w="med" len="med"/>
                      <a:tailEnd type="none" w="med" len="med"/>
                    </a:lnB>
                  </a:tcPr>
                </a:tc>
                <a:tc>
                  <a:txBody>
                    <a:bodyPr/>
                    <a:lstStyle/>
                    <a:p>
                      <a:pPr marL="9525" indent="0" algn="l" fontAlgn="ctr">
                        <a:lnSpc>
                          <a:spcPct val="100000"/>
                        </a:lnSpc>
                        <a:spcBef>
                          <a:spcPts val="0"/>
                        </a:spcBef>
                        <a:spcAft>
                          <a:spcPts val="0"/>
                        </a:spcAft>
                        <a:buNone/>
                      </a:pP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791" marT="9791" marR="9791" marB="0" vert="horz" anchor="ctr">
                    <a:lnL>
                      <a:noFill/>
                    </a:lnL>
                    <a:lnR>
                      <a:noFill/>
                    </a:lnR>
                    <a:lnT>
                      <a:noFill/>
                    </a:lnT>
                    <a:lnB w="6350">
                      <a:solidFill>
                        <a:srgbClr val="9BC2E6"/>
                      </a:solidFill>
                      <a:prstDash val="solid"/>
                      <a:headEnd type="none" w="med" len="med"/>
                      <a:tailEnd type="none" w="med" len="med"/>
                    </a:lnB>
                  </a:tcPr>
                </a:tc>
              </a:tr>
              <a:tr h="178038">
                <a:tc>
                  <a:txBody>
                    <a:bodyPr/>
                    <a:lstStyle/>
                    <a:p>
                      <a:pPr marL="9525" indent="0" algn="l" fontAlgn="ctr">
                        <a:lnSpc>
                          <a:spcPct val="100000"/>
                        </a:lnSpc>
                        <a:spcBef>
                          <a:spcPts val="0"/>
                        </a:spcBef>
                        <a:spcAft>
                          <a:spcPts val="0"/>
                        </a:spcAft>
                        <a:buNone/>
                      </a:pP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791" marT="9791" marR="9791" marB="0" vert="horz" anchor="ctr">
                    <a:lnL>
                      <a:noFill/>
                    </a:lnL>
                    <a:lnR>
                      <a:noFill/>
                    </a:lnR>
                    <a:lnT w="6350">
                      <a:solidFill>
                        <a:srgbClr val="9BC2E6"/>
                      </a:solidFill>
                      <a:prstDash val="solid"/>
                      <a:headEnd type="none" w="med" len="med"/>
                      <a:tailEnd type="none" w="med" len="med"/>
                    </a:lnT>
                    <a:lnB>
                      <a:noFill/>
                    </a:lnB>
                  </a:tcPr>
                </a:tc>
                <a:tc>
                  <a:txBody>
                    <a:bodyPr/>
                    <a:lstStyle/>
                    <a:p>
                      <a:pPr marL="9525" indent="0" algn="r" fontAlgn="ctr">
                        <a:lnSpc>
                          <a:spcPct val="100000"/>
                        </a:lnSpc>
                        <a:spcBef>
                          <a:spcPts val="0"/>
                        </a:spcBef>
                        <a:spcAft>
                          <a:spcPts val="0"/>
                        </a:spcAft>
                        <a:buNone/>
                      </a:pPr>
                      <a:r>
                        <a:rPr lang="en-US" altLang="zh-CN" sz="700" b="0" i="0" u="none" strike="noStrike" kern="0" cap="none" spc="0" baseline="0">
                          <a:solidFill>
                            <a:srgbClr val="000000"/>
                          </a:solidFill>
                          <a:latin typeface="Calibri" pitchFamily="0" charset="0"/>
                          <a:ea typeface="Calibri" pitchFamily="0" charset="0"/>
                          <a:cs typeface="Calibri" pitchFamily="0" charset="0"/>
                        </a:rPr>
                        <a:t>13500</a:t>
                      </a: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791" marT="9791" marR="9791" marB="0" vert="horz" anchor="ctr">
                    <a:lnL>
                      <a:noFill/>
                    </a:lnL>
                    <a:lnR>
                      <a:noFill/>
                    </a:lnR>
                    <a:lnT w="6350">
                      <a:solidFill>
                        <a:srgbClr val="9BC2E6"/>
                      </a:solidFill>
                      <a:prstDash val="solid"/>
                      <a:headEnd type="none" w="med" len="med"/>
                      <a:tailEnd type="none" w="med" len="med"/>
                    </a:lnT>
                    <a:lnB>
                      <a:noFill/>
                    </a:lnB>
                  </a:tcPr>
                </a:tc>
              </a:tr>
              <a:tr h="171685">
                <a:tc>
                  <a:txBody>
                    <a:bodyPr/>
                    <a:lstStyle/>
                    <a:p>
                      <a:pPr marL="9525" indent="0" algn="l" fontAlgn="ctr">
                        <a:lnSpc>
                          <a:spcPct val="100000"/>
                        </a:lnSpc>
                        <a:spcBef>
                          <a:spcPts val="0"/>
                        </a:spcBef>
                        <a:spcAft>
                          <a:spcPts val="0"/>
                        </a:spcAft>
                        <a:buNone/>
                      </a:pPr>
                      <a:r>
                        <a:rPr lang="en-US" altLang="zh-CN" sz="700" b="0" i="0" u="none" strike="noStrike" kern="0" cap="none" spc="0" baseline="0">
                          <a:solidFill>
                            <a:srgbClr val="000000"/>
                          </a:solidFill>
                          <a:latin typeface="Calibri" pitchFamily="0" charset="0"/>
                          <a:ea typeface="Calibri" pitchFamily="0" charset="0"/>
                          <a:cs typeface="Calibri" pitchFamily="0" charset="0"/>
                        </a:rPr>
                        <a:t>APPLE CAKE</a:t>
                      </a: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791" marT="9791" marR="9791" marB="0" vert="horz" anchor="ctr">
                    <a:lnL>
                      <a:noFill/>
                    </a:lnL>
                    <a:lnR>
                      <a:noFill/>
                    </a:lnR>
                    <a:lnT>
                      <a:noFill/>
                    </a:lnT>
                    <a:lnB w="6350">
                      <a:solidFill>
                        <a:srgbClr val="9BC2E6"/>
                      </a:solidFill>
                      <a:prstDash val="solid"/>
                      <a:headEnd type="none" w="med" len="med"/>
                      <a:tailEnd type="none" w="med" len="med"/>
                    </a:lnB>
                  </a:tcPr>
                </a:tc>
                <a:tc>
                  <a:txBody>
                    <a:bodyPr/>
                    <a:lstStyle/>
                    <a:p>
                      <a:pPr marL="9525" indent="0" algn="l" fontAlgn="ctr">
                        <a:lnSpc>
                          <a:spcPct val="100000"/>
                        </a:lnSpc>
                        <a:spcBef>
                          <a:spcPts val="0"/>
                        </a:spcBef>
                        <a:spcAft>
                          <a:spcPts val="0"/>
                        </a:spcAft>
                        <a:buNone/>
                      </a:pP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791" marT="9791" marR="9791" marB="0" vert="horz" anchor="ctr">
                    <a:lnL>
                      <a:noFill/>
                    </a:lnL>
                    <a:lnR>
                      <a:noFill/>
                    </a:lnR>
                    <a:lnT>
                      <a:noFill/>
                    </a:lnT>
                    <a:lnB w="6350">
                      <a:solidFill>
                        <a:srgbClr val="9BC2E6"/>
                      </a:solidFill>
                      <a:prstDash val="solid"/>
                      <a:headEnd type="none" w="med" len="med"/>
                      <a:tailEnd type="none" w="med" len="med"/>
                    </a:lnB>
                  </a:tcPr>
                </a:tc>
              </a:tr>
              <a:tr h="178038">
                <a:tc>
                  <a:txBody>
                    <a:bodyPr/>
                    <a:lstStyle/>
                    <a:p>
                      <a:pPr marL="9525" indent="0" algn="l" fontAlgn="ctr">
                        <a:lnSpc>
                          <a:spcPct val="100000"/>
                        </a:lnSpc>
                        <a:spcBef>
                          <a:spcPts val="0"/>
                        </a:spcBef>
                        <a:spcAft>
                          <a:spcPts val="0"/>
                        </a:spcAft>
                        <a:buNone/>
                      </a:pP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791" marT="9791" marR="9791" marB="0" vert="horz" anchor="ctr">
                    <a:lnL>
                      <a:noFill/>
                    </a:lnL>
                    <a:lnR>
                      <a:noFill/>
                    </a:lnR>
                    <a:lnT w="6350">
                      <a:solidFill>
                        <a:srgbClr val="9BC2E6"/>
                      </a:solidFill>
                      <a:prstDash val="solid"/>
                      <a:headEnd type="none" w="med" len="med"/>
                      <a:tailEnd type="none" w="med" len="med"/>
                    </a:lnT>
                    <a:lnB>
                      <a:noFill/>
                    </a:lnB>
                  </a:tcPr>
                </a:tc>
                <a:tc>
                  <a:txBody>
                    <a:bodyPr/>
                    <a:lstStyle/>
                    <a:p>
                      <a:pPr marL="9525" indent="0" algn="r" fontAlgn="ctr">
                        <a:lnSpc>
                          <a:spcPct val="100000"/>
                        </a:lnSpc>
                        <a:spcBef>
                          <a:spcPts val="0"/>
                        </a:spcBef>
                        <a:spcAft>
                          <a:spcPts val="0"/>
                        </a:spcAft>
                        <a:buNone/>
                      </a:pPr>
                      <a:r>
                        <a:rPr lang="en-US" altLang="zh-CN" sz="700" b="0" i="0" u="none" strike="noStrike" kern="0" cap="none" spc="0" baseline="0">
                          <a:solidFill>
                            <a:srgbClr val="000000"/>
                          </a:solidFill>
                          <a:latin typeface="Calibri" pitchFamily="0" charset="0"/>
                          <a:ea typeface="Calibri" pitchFamily="0" charset="0"/>
                          <a:cs typeface="Calibri" pitchFamily="0" charset="0"/>
                        </a:rPr>
                        <a:t>10000</a:t>
                      </a: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791" marT="9791" marR="9791" marB="0" vert="horz" anchor="ctr">
                    <a:lnL>
                      <a:noFill/>
                    </a:lnL>
                    <a:lnR>
                      <a:noFill/>
                    </a:lnR>
                    <a:lnT w="6350">
                      <a:solidFill>
                        <a:srgbClr val="9BC2E6"/>
                      </a:solidFill>
                      <a:prstDash val="solid"/>
                      <a:headEnd type="none" w="med" len="med"/>
                      <a:tailEnd type="none" w="med" len="med"/>
                    </a:lnT>
                    <a:lnB>
                      <a:noFill/>
                    </a:lnB>
                  </a:tcPr>
                </a:tc>
              </a:tr>
              <a:tr h="171685">
                <a:tc>
                  <a:txBody>
                    <a:bodyPr/>
                    <a:lstStyle/>
                    <a:p>
                      <a:pPr marL="9525" indent="0" algn="l" fontAlgn="ctr">
                        <a:lnSpc>
                          <a:spcPct val="100000"/>
                        </a:lnSpc>
                        <a:spcBef>
                          <a:spcPts val="0"/>
                        </a:spcBef>
                        <a:spcAft>
                          <a:spcPts val="0"/>
                        </a:spcAft>
                        <a:buNone/>
                      </a:pP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791" marT="9791" marR="9791" marB="0" vert="horz" anchor="ctr">
                    <a:lnL>
                      <a:noFill/>
                    </a:lnL>
                    <a:lnR>
                      <a:noFill/>
                    </a:lnR>
                    <a:lnT>
                      <a:noFill/>
                    </a:lnT>
                    <a:lnB>
                      <a:noFill/>
                    </a:lnB>
                  </a:tcPr>
                </a:tc>
                <a:tc>
                  <a:txBody>
                    <a:bodyPr/>
                    <a:lstStyle/>
                    <a:p>
                      <a:pPr marL="9525" indent="0" algn="r" fontAlgn="ctr">
                        <a:lnSpc>
                          <a:spcPct val="100000"/>
                        </a:lnSpc>
                        <a:spcBef>
                          <a:spcPts val="0"/>
                        </a:spcBef>
                        <a:spcAft>
                          <a:spcPts val="0"/>
                        </a:spcAft>
                        <a:buNone/>
                      </a:pPr>
                      <a:r>
                        <a:rPr lang="en-US" altLang="zh-CN" sz="700" b="0" i="0" u="none" strike="noStrike" kern="0" cap="none" spc="0" baseline="0">
                          <a:solidFill>
                            <a:srgbClr val="000000"/>
                          </a:solidFill>
                          <a:latin typeface="Calibri" pitchFamily="0" charset="0"/>
                          <a:ea typeface="Calibri" pitchFamily="0" charset="0"/>
                          <a:cs typeface="Calibri" pitchFamily="0" charset="0"/>
                        </a:rPr>
                        <a:t>14500</a:t>
                      </a: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791" marT="9791" marR="9791" marB="0" vert="horz" anchor="ctr">
                    <a:lnL>
                      <a:noFill/>
                    </a:lnL>
                    <a:lnR>
                      <a:noFill/>
                    </a:lnR>
                    <a:lnT>
                      <a:noFill/>
                    </a:lnT>
                    <a:lnB>
                      <a:noFill/>
                    </a:lnB>
                  </a:tcPr>
                </a:tc>
              </a:tr>
              <a:tr h="171685">
                <a:tc>
                  <a:txBody>
                    <a:bodyPr/>
                    <a:lstStyle/>
                    <a:p>
                      <a:pPr marL="9525" indent="0" algn="l" fontAlgn="ctr">
                        <a:lnSpc>
                          <a:spcPct val="100000"/>
                        </a:lnSpc>
                        <a:spcBef>
                          <a:spcPts val="0"/>
                        </a:spcBef>
                        <a:spcAft>
                          <a:spcPts val="0"/>
                        </a:spcAft>
                        <a:buNone/>
                      </a:pPr>
                      <a:r>
                        <a:rPr lang="en-US" altLang="zh-CN" sz="700" b="0" i="0" u="none" strike="noStrike" kern="0" cap="none" spc="0" baseline="0">
                          <a:solidFill>
                            <a:srgbClr val="000000"/>
                          </a:solidFill>
                          <a:latin typeface="Calibri" pitchFamily="0" charset="0"/>
                          <a:ea typeface="Calibri" pitchFamily="0" charset="0"/>
                          <a:cs typeface="Calibri" pitchFamily="0" charset="0"/>
                        </a:rPr>
                        <a:t>APPLE PASTRIES</a:t>
                      </a: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791" marT="9791" marR="9791" marB="0" vert="horz" anchor="ctr">
                    <a:lnL>
                      <a:noFill/>
                    </a:lnL>
                    <a:lnR>
                      <a:noFill/>
                    </a:lnR>
                    <a:lnT>
                      <a:noFill/>
                    </a:lnT>
                    <a:lnB w="6350">
                      <a:solidFill>
                        <a:srgbClr val="9BC2E6"/>
                      </a:solidFill>
                      <a:prstDash val="solid"/>
                      <a:headEnd type="none" w="med" len="med"/>
                      <a:tailEnd type="none" w="med" len="med"/>
                    </a:lnB>
                  </a:tcPr>
                </a:tc>
                <a:tc>
                  <a:txBody>
                    <a:bodyPr/>
                    <a:lstStyle/>
                    <a:p>
                      <a:pPr marL="9525" indent="0" algn="l" fontAlgn="ctr">
                        <a:lnSpc>
                          <a:spcPct val="100000"/>
                        </a:lnSpc>
                        <a:spcBef>
                          <a:spcPts val="0"/>
                        </a:spcBef>
                        <a:spcAft>
                          <a:spcPts val="0"/>
                        </a:spcAft>
                        <a:buNone/>
                      </a:pP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791" marT="9791" marR="9791" marB="0" vert="horz" anchor="ctr">
                    <a:lnL>
                      <a:noFill/>
                    </a:lnL>
                    <a:lnR>
                      <a:noFill/>
                    </a:lnR>
                    <a:lnT>
                      <a:noFill/>
                    </a:lnT>
                    <a:lnB w="6350">
                      <a:solidFill>
                        <a:srgbClr val="9BC2E6"/>
                      </a:solidFill>
                      <a:prstDash val="solid"/>
                      <a:headEnd type="none" w="med" len="med"/>
                      <a:tailEnd type="none" w="med" len="med"/>
                    </a:lnB>
                  </a:tcPr>
                </a:tc>
              </a:tr>
              <a:tr h="178038">
                <a:tc>
                  <a:txBody>
                    <a:bodyPr/>
                    <a:lstStyle/>
                    <a:p>
                      <a:pPr marL="9525" indent="0" algn="l" fontAlgn="ctr">
                        <a:lnSpc>
                          <a:spcPct val="100000"/>
                        </a:lnSpc>
                        <a:spcBef>
                          <a:spcPts val="0"/>
                        </a:spcBef>
                        <a:spcAft>
                          <a:spcPts val="0"/>
                        </a:spcAft>
                        <a:buNone/>
                      </a:pP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791" marT="9791" marR="9791" marB="0" vert="horz" anchor="ctr">
                    <a:lnL>
                      <a:noFill/>
                    </a:lnL>
                    <a:lnR>
                      <a:noFill/>
                    </a:lnR>
                    <a:lnT w="6350">
                      <a:solidFill>
                        <a:srgbClr val="9BC2E6"/>
                      </a:solidFill>
                      <a:prstDash val="solid"/>
                      <a:headEnd type="none" w="med" len="med"/>
                      <a:tailEnd type="none" w="med" len="med"/>
                    </a:lnT>
                    <a:lnB>
                      <a:noFill/>
                    </a:lnB>
                  </a:tcPr>
                </a:tc>
                <a:tc>
                  <a:txBody>
                    <a:bodyPr/>
                    <a:lstStyle/>
                    <a:p>
                      <a:pPr marL="9525" indent="0" algn="r" fontAlgn="ctr">
                        <a:lnSpc>
                          <a:spcPct val="100000"/>
                        </a:lnSpc>
                        <a:spcBef>
                          <a:spcPts val="0"/>
                        </a:spcBef>
                        <a:spcAft>
                          <a:spcPts val="0"/>
                        </a:spcAft>
                        <a:buNone/>
                      </a:pPr>
                      <a:r>
                        <a:rPr lang="en-US" altLang="zh-CN" sz="700" b="0" i="0" u="none" strike="noStrike" kern="0" cap="none" spc="0" baseline="0">
                          <a:solidFill>
                            <a:srgbClr val="000000"/>
                          </a:solidFill>
                          <a:latin typeface="Calibri" pitchFamily="0" charset="0"/>
                          <a:ea typeface="Calibri" pitchFamily="0" charset="0"/>
                          <a:cs typeface="Calibri" pitchFamily="0" charset="0"/>
                        </a:rPr>
                        <a:t>16000</a:t>
                      </a: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791" marT="9791" marR="9791" marB="0" vert="horz" anchor="ctr">
                    <a:lnL>
                      <a:noFill/>
                    </a:lnL>
                    <a:lnR>
                      <a:noFill/>
                    </a:lnR>
                    <a:lnT w="6350">
                      <a:solidFill>
                        <a:srgbClr val="9BC2E6"/>
                      </a:solidFill>
                      <a:prstDash val="solid"/>
                      <a:headEnd type="none" w="med" len="med"/>
                      <a:tailEnd type="none" w="med" len="med"/>
                    </a:lnT>
                    <a:lnB>
                      <a:noFill/>
                    </a:lnB>
                  </a:tcPr>
                </a:tc>
              </a:tr>
              <a:tr h="171685">
                <a:tc>
                  <a:txBody>
                    <a:bodyPr/>
                    <a:lstStyle/>
                    <a:p>
                      <a:pPr marL="9525" indent="0" algn="l" fontAlgn="ctr">
                        <a:lnSpc>
                          <a:spcPct val="100000"/>
                        </a:lnSpc>
                        <a:spcBef>
                          <a:spcPts val="0"/>
                        </a:spcBef>
                        <a:spcAft>
                          <a:spcPts val="0"/>
                        </a:spcAft>
                        <a:buNone/>
                      </a:pPr>
                      <a:r>
                        <a:rPr lang="en-US" altLang="zh-CN" sz="700" b="0" i="0" u="none" strike="noStrike" kern="0" cap="none" spc="0" baseline="0">
                          <a:solidFill>
                            <a:srgbClr val="000000"/>
                          </a:solidFill>
                          <a:latin typeface="Calibri" pitchFamily="0" charset="0"/>
                          <a:ea typeface="Calibri" pitchFamily="0" charset="0"/>
                          <a:cs typeface="Calibri" pitchFamily="0" charset="0"/>
                        </a:rPr>
                        <a:t>BLACK BERRY CAKE</a:t>
                      </a: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791" marT="9791" marR="9791" marB="0" vert="horz" anchor="ctr">
                    <a:lnL>
                      <a:noFill/>
                    </a:lnL>
                    <a:lnR>
                      <a:noFill/>
                    </a:lnR>
                    <a:lnT>
                      <a:noFill/>
                    </a:lnT>
                    <a:lnB w="6350">
                      <a:solidFill>
                        <a:srgbClr val="9BC2E6"/>
                      </a:solidFill>
                      <a:prstDash val="solid"/>
                      <a:headEnd type="none" w="med" len="med"/>
                      <a:tailEnd type="none" w="med" len="med"/>
                    </a:lnB>
                  </a:tcPr>
                </a:tc>
                <a:tc>
                  <a:txBody>
                    <a:bodyPr/>
                    <a:lstStyle/>
                    <a:p>
                      <a:pPr marL="9525" indent="0" algn="l" fontAlgn="ctr">
                        <a:lnSpc>
                          <a:spcPct val="100000"/>
                        </a:lnSpc>
                        <a:spcBef>
                          <a:spcPts val="0"/>
                        </a:spcBef>
                        <a:spcAft>
                          <a:spcPts val="0"/>
                        </a:spcAft>
                        <a:buNone/>
                      </a:pP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791" marT="9791" marR="9791" marB="0" vert="horz" anchor="ctr">
                    <a:lnL>
                      <a:noFill/>
                    </a:lnL>
                    <a:lnR>
                      <a:noFill/>
                    </a:lnR>
                    <a:lnT>
                      <a:noFill/>
                    </a:lnT>
                    <a:lnB w="6350">
                      <a:solidFill>
                        <a:srgbClr val="9BC2E6"/>
                      </a:solidFill>
                      <a:prstDash val="solid"/>
                      <a:headEnd type="none" w="med" len="med"/>
                      <a:tailEnd type="none" w="med" len="med"/>
                    </a:lnB>
                  </a:tcPr>
                </a:tc>
              </a:tr>
              <a:tr h="178038">
                <a:tc>
                  <a:txBody>
                    <a:bodyPr/>
                    <a:lstStyle/>
                    <a:p>
                      <a:pPr marL="9525" indent="0" algn="l" fontAlgn="ctr">
                        <a:lnSpc>
                          <a:spcPct val="100000"/>
                        </a:lnSpc>
                        <a:spcBef>
                          <a:spcPts val="0"/>
                        </a:spcBef>
                        <a:spcAft>
                          <a:spcPts val="0"/>
                        </a:spcAft>
                        <a:buNone/>
                      </a:pP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791" marT="9791" marR="9791" marB="0" vert="horz" anchor="ctr">
                    <a:lnL>
                      <a:noFill/>
                    </a:lnL>
                    <a:lnR>
                      <a:noFill/>
                    </a:lnR>
                    <a:lnT w="6350">
                      <a:solidFill>
                        <a:srgbClr val="9BC2E6"/>
                      </a:solidFill>
                      <a:prstDash val="solid"/>
                      <a:headEnd type="none" w="med" len="med"/>
                      <a:tailEnd type="none" w="med" len="med"/>
                    </a:lnT>
                    <a:lnB>
                      <a:noFill/>
                    </a:lnB>
                  </a:tcPr>
                </a:tc>
                <a:tc>
                  <a:txBody>
                    <a:bodyPr/>
                    <a:lstStyle/>
                    <a:p>
                      <a:pPr marL="9525" indent="0" algn="r" fontAlgn="ctr">
                        <a:lnSpc>
                          <a:spcPct val="100000"/>
                        </a:lnSpc>
                        <a:spcBef>
                          <a:spcPts val="0"/>
                        </a:spcBef>
                        <a:spcAft>
                          <a:spcPts val="0"/>
                        </a:spcAft>
                        <a:buNone/>
                      </a:pPr>
                      <a:r>
                        <a:rPr lang="en-US" altLang="zh-CN" sz="700" b="0" i="0" u="none" strike="noStrike" kern="0" cap="none" spc="0" baseline="0">
                          <a:solidFill>
                            <a:srgbClr val="000000"/>
                          </a:solidFill>
                          <a:latin typeface="Calibri" pitchFamily="0" charset="0"/>
                          <a:ea typeface="Calibri" pitchFamily="0" charset="0"/>
                          <a:cs typeface="Calibri" pitchFamily="0" charset="0"/>
                        </a:rPr>
                        <a:t>12500</a:t>
                      </a: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791" marT="9791" marR="9791" marB="0" vert="horz" anchor="ctr">
                    <a:lnL>
                      <a:noFill/>
                    </a:lnL>
                    <a:lnR>
                      <a:noFill/>
                    </a:lnR>
                    <a:lnT w="6350">
                      <a:solidFill>
                        <a:srgbClr val="9BC2E6"/>
                      </a:solidFill>
                      <a:prstDash val="solid"/>
                      <a:headEnd type="none" w="med" len="med"/>
                      <a:tailEnd type="none" w="med" len="med"/>
                    </a:lnT>
                    <a:lnB>
                      <a:noFill/>
                    </a:lnB>
                  </a:tcPr>
                </a:tc>
              </a:tr>
              <a:tr h="171685">
                <a:tc>
                  <a:txBody>
                    <a:bodyPr/>
                    <a:lstStyle/>
                    <a:p>
                      <a:pPr marL="9525" indent="0" algn="l" fontAlgn="ctr">
                        <a:lnSpc>
                          <a:spcPct val="100000"/>
                        </a:lnSpc>
                        <a:spcBef>
                          <a:spcPts val="0"/>
                        </a:spcBef>
                        <a:spcAft>
                          <a:spcPts val="0"/>
                        </a:spcAft>
                        <a:buNone/>
                      </a:pP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791" marT="9791" marR="9791" marB="0" vert="horz" anchor="ctr">
                    <a:lnL>
                      <a:noFill/>
                    </a:lnL>
                    <a:lnR>
                      <a:noFill/>
                    </a:lnR>
                    <a:lnT>
                      <a:noFill/>
                    </a:lnT>
                    <a:lnB>
                      <a:noFill/>
                    </a:lnB>
                  </a:tcPr>
                </a:tc>
                <a:tc>
                  <a:txBody>
                    <a:bodyPr/>
                    <a:lstStyle/>
                    <a:p>
                      <a:pPr marL="9525" indent="0" algn="r" fontAlgn="ctr">
                        <a:lnSpc>
                          <a:spcPct val="100000"/>
                        </a:lnSpc>
                        <a:spcBef>
                          <a:spcPts val="0"/>
                        </a:spcBef>
                        <a:spcAft>
                          <a:spcPts val="0"/>
                        </a:spcAft>
                        <a:buNone/>
                      </a:pPr>
                      <a:r>
                        <a:rPr lang="en-US" altLang="zh-CN" sz="700" b="0" i="0" u="none" strike="noStrike" kern="0" cap="none" spc="0" baseline="0">
                          <a:solidFill>
                            <a:srgbClr val="000000"/>
                          </a:solidFill>
                          <a:latin typeface="Calibri" pitchFamily="0" charset="0"/>
                          <a:ea typeface="Calibri" pitchFamily="0" charset="0"/>
                          <a:cs typeface="Calibri" pitchFamily="0" charset="0"/>
                        </a:rPr>
                        <a:t>13000</a:t>
                      </a: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791" marT="9791" marR="9791" marB="0" vert="horz" anchor="ctr">
                    <a:lnL>
                      <a:noFill/>
                    </a:lnL>
                    <a:lnR>
                      <a:noFill/>
                    </a:lnR>
                    <a:lnT>
                      <a:noFill/>
                    </a:lnT>
                    <a:lnB>
                      <a:noFill/>
                    </a:lnB>
                  </a:tcPr>
                </a:tc>
              </a:tr>
              <a:tr h="171685">
                <a:tc>
                  <a:txBody>
                    <a:bodyPr/>
                    <a:lstStyle/>
                    <a:p>
                      <a:pPr marL="9525" indent="0" algn="l" fontAlgn="ctr">
                        <a:lnSpc>
                          <a:spcPct val="100000"/>
                        </a:lnSpc>
                        <a:spcBef>
                          <a:spcPts val="0"/>
                        </a:spcBef>
                        <a:spcAft>
                          <a:spcPts val="0"/>
                        </a:spcAft>
                        <a:buNone/>
                      </a:pPr>
                      <a:r>
                        <a:rPr lang="en-US" altLang="zh-CN" sz="700" b="0" i="0" u="none" strike="noStrike" kern="0" cap="none" spc="0" baseline="0">
                          <a:solidFill>
                            <a:srgbClr val="000000"/>
                          </a:solidFill>
                          <a:latin typeface="Calibri" pitchFamily="0" charset="0"/>
                          <a:ea typeface="Calibri" pitchFamily="0" charset="0"/>
                          <a:cs typeface="Calibri" pitchFamily="0" charset="0"/>
                        </a:rPr>
                        <a:t>CHOCOLATE PASTRIES</a:t>
                      </a: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791" marT="9791" marR="9791" marB="0" vert="horz" anchor="ctr">
                    <a:lnL>
                      <a:noFill/>
                    </a:lnL>
                    <a:lnR>
                      <a:noFill/>
                    </a:lnR>
                    <a:lnT>
                      <a:noFill/>
                    </a:lnT>
                    <a:lnB w="6350">
                      <a:solidFill>
                        <a:srgbClr val="9BC2E6"/>
                      </a:solidFill>
                      <a:prstDash val="solid"/>
                      <a:headEnd type="none" w="med" len="med"/>
                      <a:tailEnd type="none" w="med" len="med"/>
                    </a:lnB>
                  </a:tcPr>
                </a:tc>
                <a:tc>
                  <a:txBody>
                    <a:bodyPr/>
                    <a:lstStyle/>
                    <a:p>
                      <a:pPr marL="9525" indent="0" algn="l" fontAlgn="ctr">
                        <a:lnSpc>
                          <a:spcPct val="100000"/>
                        </a:lnSpc>
                        <a:spcBef>
                          <a:spcPts val="0"/>
                        </a:spcBef>
                        <a:spcAft>
                          <a:spcPts val="0"/>
                        </a:spcAft>
                        <a:buNone/>
                      </a:pP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791" marT="9791" marR="9791" marB="0" vert="horz" anchor="ctr">
                    <a:lnL>
                      <a:noFill/>
                    </a:lnL>
                    <a:lnR>
                      <a:noFill/>
                    </a:lnR>
                    <a:lnT>
                      <a:noFill/>
                    </a:lnT>
                    <a:lnB w="6350">
                      <a:solidFill>
                        <a:srgbClr val="9BC2E6"/>
                      </a:solidFill>
                      <a:prstDash val="solid"/>
                      <a:headEnd type="none" w="med" len="med"/>
                      <a:tailEnd type="none" w="med" len="med"/>
                    </a:lnB>
                  </a:tcPr>
                </a:tc>
              </a:tr>
              <a:tr h="178038">
                <a:tc>
                  <a:txBody>
                    <a:bodyPr/>
                    <a:lstStyle/>
                    <a:p>
                      <a:pPr marL="9525" indent="0" algn="l" fontAlgn="ctr">
                        <a:lnSpc>
                          <a:spcPct val="100000"/>
                        </a:lnSpc>
                        <a:spcBef>
                          <a:spcPts val="0"/>
                        </a:spcBef>
                        <a:spcAft>
                          <a:spcPts val="0"/>
                        </a:spcAft>
                        <a:buNone/>
                      </a:pP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791" marT="9791" marR="9791" marB="0" vert="horz" anchor="ctr">
                    <a:lnL>
                      <a:noFill/>
                    </a:lnL>
                    <a:lnR>
                      <a:noFill/>
                    </a:lnR>
                    <a:lnT w="6350">
                      <a:solidFill>
                        <a:srgbClr val="9BC2E6"/>
                      </a:solidFill>
                      <a:prstDash val="solid"/>
                      <a:headEnd type="none" w="med" len="med"/>
                      <a:tailEnd type="none" w="med" len="med"/>
                    </a:lnT>
                    <a:lnB>
                      <a:noFill/>
                    </a:lnB>
                  </a:tcPr>
                </a:tc>
                <a:tc>
                  <a:txBody>
                    <a:bodyPr/>
                    <a:lstStyle/>
                    <a:p>
                      <a:pPr marL="9525" indent="0" algn="r" fontAlgn="ctr">
                        <a:lnSpc>
                          <a:spcPct val="100000"/>
                        </a:lnSpc>
                        <a:spcBef>
                          <a:spcPts val="0"/>
                        </a:spcBef>
                        <a:spcAft>
                          <a:spcPts val="0"/>
                        </a:spcAft>
                        <a:buNone/>
                      </a:pPr>
                      <a:r>
                        <a:rPr lang="en-US" altLang="zh-CN" sz="700" b="0" i="0" u="none" strike="noStrike" kern="0" cap="none" spc="0" baseline="0">
                          <a:solidFill>
                            <a:srgbClr val="000000"/>
                          </a:solidFill>
                          <a:latin typeface="Calibri" pitchFamily="0" charset="0"/>
                          <a:ea typeface="Calibri" pitchFamily="0" charset="0"/>
                          <a:cs typeface="Calibri" pitchFamily="0" charset="0"/>
                        </a:rPr>
                        <a:t>14000</a:t>
                      </a: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791" marT="9791" marR="9791" marB="0" vert="horz" anchor="ctr">
                    <a:lnL>
                      <a:noFill/>
                    </a:lnL>
                    <a:lnR>
                      <a:noFill/>
                    </a:lnR>
                    <a:lnT w="6350">
                      <a:solidFill>
                        <a:srgbClr val="9BC2E6"/>
                      </a:solidFill>
                      <a:prstDash val="solid"/>
                      <a:headEnd type="none" w="med" len="med"/>
                      <a:tailEnd type="none" w="med" len="med"/>
                    </a:lnT>
                    <a:lnB>
                      <a:noFill/>
                    </a:lnB>
                  </a:tcPr>
                </a:tc>
              </a:tr>
              <a:tr h="171685">
                <a:tc>
                  <a:txBody>
                    <a:bodyPr/>
                    <a:lstStyle/>
                    <a:p>
                      <a:pPr marL="9525" indent="0" algn="l" fontAlgn="ctr">
                        <a:lnSpc>
                          <a:spcPct val="100000"/>
                        </a:lnSpc>
                        <a:spcBef>
                          <a:spcPts val="0"/>
                        </a:spcBef>
                        <a:spcAft>
                          <a:spcPts val="0"/>
                        </a:spcAft>
                        <a:buNone/>
                      </a:pPr>
                      <a:r>
                        <a:rPr lang="en-US" altLang="zh-CN" sz="700" b="0" i="0" u="none" strike="noStrike" kern="0" cap="none" spc="0" baseline="0">
                          <a:solidFill>
                            <a:srgbClr val="000000"/>
                          </a:solidFill>
                          <a:latin typeface="Calibri" pitchFamily="0" charset="0"/>
                          <a:ea typeface="Calibri" pitchFamily="0" charset="0"/>
                          <a:cs typeface="Calibri" pitchFamily="0" charset="0"/>
                        </a:rPr>
                        <a:t>CRUSTY BREAD</a:t>
                      </a: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791" marT="9791" marR="9791" marB="0" vert="horz" anchor="ctr">
                    <a:lnL>
                      <a:noFill/>
                    </a:lnL>
                    <a:lnR>
                      <a:noFill/>
                    </a:lnR>
                    <a:lnT>
                      <a:noFill/>
                    </a:lnT>
                    <a:lnB w="6350">
                      <a:solidFill>
                        <a:srgbClr val="9BC2E6"/>
                      </a:solidFill>
                      <a:prstDash val="solid"/>
                      <a:headEnd type="none" w="med" len="med"/>
                      <a:tailEnd type="none" w="med" len="med"/>
                    </a:lnB>
                  </a:tcPr>
                </a:tc>
                <a:tc>
                  <a:txBody>
                    <a:bodyPr/>
                    <a:lstStyle/>
                    <a:p>
                      <a:pPr marL="9525" indent="0" algn="l" fontAlgn="ctr">
                        <a:lnSpc>
                          <a:spcPct val="100000"/>
                        </a:lnSpc>
                        <a:spcBef>
                          <a:spcPts val="0"/>
                        </a:spcBef>
                        <a:spcAft>
                          <a:spcPts val="0"/>
                        </a:spcAft>
                        <a:buNone/>
                      </a:pP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791" marT="9791" marR="9791" marB="0" vert="horz" anchor="ctr">
                    <a:lnL>
                      <a:noFill/>
                    </a:lnL>
                    <a:lnR>
                      <a:noFill/>
                    </a:lnR>
                    <a:lnT>
                      <a:noFill/>
                    </a:lnT>
                    <a:lnB w="6350">
                      <a:solidFill>
                        <a:srgbClr val="9BC2E6"/>
                      </a:solidFill>
                      <a:prstDash val="solid"/>
                      <a:headEnd type="none" w="med" len="med"/>
                      <a:tailEnd type="none" w="med" len="med"/>
                    </a:lnB>
                  </a:tcPr>
                </a:tc>
              </a:tr>
              <a:tr h="178038">
                <a:tc>
                  <a:txBody>
                    <a:bodyPr/>
                    <a:lstStyle/>
                    <a:p>
                      <a:pPr marL="9525" indent="0" algn="l" fontAlgn="ctr">
                        <a:lnSpc>
                          <a:spcPct val="100000"/>
                        </a:lnSpc>
                        <a:spcBef>
                          <a:spcPts val="0"/>
                        </a:spcBef>
                        <a:spcAft>
                          <a:spcPts val="0"/>
                        </a:spcAft>
                        <a:buNone/>
                      </a:pP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791" marT="9791" marR="9791" marB="0" vert="horz" anchor="ctr">
                    <a:lnL>
                      <a:noFill/>
                    </a:lnL>
                    <a:lnR>
                      <a:noFill/>
                    </a:lnR>
                    <a:lnT w="6350">
                      <a:solidFill>
                        <a:srgbClr val="9BC2E6"/>
                      </a:solidFill>
                      <a:prstDash val="solid"/>
                      <a:headEnd type="none" w="med" len="med"/>
                      <a:tailEnd type="none" w="med" len="med"/>
                    </a:lnT>
                    <a:lnB>
                      <a:noFill/>
                    </a:lnB>
                  </a:tcPr>
                </a:tc>
                <a:tc>
                  <a:txBody>
                    <a:bodyPr/>
                    <a:lstStyle/>
                    <a:p>
                      <a:pPr marL="9525" indent="0" algn="r" fontAlgn="ctr">
                        <a:lnSpc>
                          <a:spcPct val="100000"/>
                        </a:lnSpc>
                        <a:spcBef>
                          <a:spcPts val="0"/>
                        </a:spcBef>
                        <a:spcAft>
                          <a:spcPts val="0"/>
                        </a:spcAft>
                        <a:buNone/>
                      </a:pPr>
                      <a:r>
                        <a:rPr lang="en-US" altLang="zh-CN" sz="700" b="0" i="0" u="none" strike="noStrike" kern="0" cap="none" spc="0" baseline="0">
                          <a:solidFill>
                            <a:srgbClr val="000000"/>
                          </a:solidFill>
                          <a:latin typeface="Calibri" pitchFamily="0" charset="0"/>
                          <a:ea typeface="Calibri" pitchFamily="0" charset="0"/>
                          <a:cs typeface="Calibri" pitchFamily="0" charset="0"/>
                        </a:rPr>
                        <a:t>16000</a:t>
                      </a: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791" marT="9791" marR="9791" marB="0" vert="horz" anchor="ctr">
                    <a:lnL>
                      <a:noFill/>
                    </a:lnL>
                    <a:lnR>
                      <a:noFill/>
                    </a:lnR>
                    <a:lnT w="6350">
                      <a:solidFill>
                        <a:srgbClr val="9BC2E6"/>
                      </a:solidFill>
                      <a:prstDash val="solid"/>
                      <a:headEnd type="none" w="med" len="med"/>
                      <a:tailEnd type="none" w="med" len="med"/>
                    </a:lnT>
                    <a:lnB>
                      <a:noFill/>
                    </a:lnB>
                  </a:tcPr>
                </a:tc>
              </a:tr>
              <a:tr h="171685">
                <a:tc>
                  <a:txBody>
                    <a:bodyPr/>
                    <a:lstStyle/>
                    <a:p>
                      <a:pPr marL="9525" indent="0" algn="l" fontAlgn="ctr">
                        <a:lnSpc>
                          <a:spcPct val="100000"/>
                        </a:lnSpc>
                        <a:spcBef>
                          <a:spcPts val="0"/>
                        </a:spcBef>
                        <a:spcAft>
                          <a:spcPts val="0"/>
                        </a:spcAft>
                        <a:buNone/>
                      </a:pPr>
                      <a:r>
                        <a:rPr lang="en-US" altLang="zh-CN" sz="700" b="0" i="0" u="none" strike="noStrike" kern="0" cap="none" spc="0" baseline="0">
                          <a:solidFill>
                            <a:srgbClr val="000000"/>
                          </a:solidFill>
                          <a:latin typeface="Calibri" pitchFamily="0" charset="0"/>
                          <a:ea typeface="Calibri" pitchFamily="0" charset="0"/>
                          <a:cs typeface="Calibri" pitchFamily="0" charset="0"/>
                        </a:rPr>
                        <a:t>CRUSTY CAKE</a:t>
                      </a: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791" marT="9791" marR="9791" marB="0" vert="horz" anchor="ctr">
                    <a:lnL>
                      <a:noFill/>
                    </a:lnL>
                    <a:lnR>
                      <a:noFill/>
                    </a:lnR>
                    <a:lnT>
                      <a:noFill/>
                    </a:lnT>
                    <a:lnB w="6350">
                      <a:solidFill>
                        <a:srgbClr val="9BC2E6"/>
                      </a:solidFill>
                      <a:prstDash val="solid"/>
                      <a:headEnd type="none" w="med" len="med"/>
                      <a:tailEnd type="none" w="med" len="med"/>
                    </a:lnB>
                  </a:tcPr>
                </a:tc>
                <a:tc>
                  <a:txBody>
                    <a:bodyPr/>
                    <a:lstStyle/>
                    <a:p>
                      <a:pPr marL="9525" indent="0" algn="l" fontAlgn="ctr">
                        <a:lnSpc>
                          <a:spcPct val="100000"/>
                        </a:lnSpc>
                        <a:spcBef>
                          <a:spcPts val="0"/>
                        </a:spcBef>
                        <a:spcAft>
                          <a:spcPts val="0"/>
                        </a:spcAft>
                        <a:buNone/>
                      </a:pP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791" marT="9791" marR="9791" marB="0" vert="horz" anchor="ctr">
                    <a:lnL>
                      <a:noFill/>
                    </a:lnL>
                    <a:lnR>
                      <a:noFill/>
                    </a:lnR>
                    <a:lnT>
                      <a:noFill/>
                    </a:lnT>
                    <a:lnB w="6350">
                      <a:solidFill>
                        <a:srgbClr val="9BC2E6"/>
                      </a:solidFill>
                      <a:prstDash val="solid"/>
                      <a:headEnd type="none" w="med" len="med"/>
                      <a:tailEnd type="none" w="med" len="med"/>
                    </a:lnB>
                  </a:tcPr>
                </a:tc>
              </a:tr>
              <a:tr h="178038">
                <a:tc>
                  <a:txBody>
                    <a:bodyPr/>
                    <a:lstStyle/>
                    <a:p>
                      <a:pPr marL="9525" indent="0" algn="l" fontAlgn="ctr">
                        <a:lnSpc>
                          <a:spcPct val="100000"/>
                        </a:lnSpc>
                        <a:spcBef>
                          <a:spcPts val="0"/>
                        </a:spcBef>
                        <a:spcAft>
                          <a:spcPts val="0"/>
                        </a:spcAft>
                        <a:buNone/>
                      </a:pP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791" marT="9791" marR="9791" marB="0" vert="horz" anchor="ctr">
                    <a:lnL>
                      <a:noFill/>
                    </a:lnL>
                    <a:lnR>
                      <a:noFill/>
                    </a:lnR>
                    <a:lnT w="6350">
                      <a:solidFill>
                        <a:srgbClr val="9BC2E6"/>
                      </a:solidFill>
                      <a:prstDash val="solid"/>
                      <a:headEnd type="none" w="med" len="med"/>
                      <a:tailEnd type="none" w="med" len="med"/>
                    </a:lnT>
                    <a:lnB>
                      <a:noFill/>
                    </a:lnB>
                  </a:tcPr>
                </a:tc>
                <a:tc>
                  <a:txBody>
                    <a:bodyPr/>
                    <a:lstStyle/>
                    <a:p>
                      <a:pPr marL="9525" indent="0" algn="r" fontAlgn="ctr">
                        <a:lnSpc>
                          <a:spcPct val="100000"/>
                        </a:lnSpc>
                        <a:spcBef>
                          <a:spcPts val="0"/>
                        </a:spcBef>
                        <a:spcAft>
                          <a:spcPts val="0"/>
                        </a:spcAft>
                        <a:buNone/>
                      </a:pPr>
                      <a:r>
                        <a:rPr lang="en-US" altLang="zh-CN" sz="700" b="0" i="0" u="none" strike="noStrike" kern="0" cap="none" spc="0" baseline="0">
                          <a:solidFill>
                            <a:srgbClr val="000000"/>
                          </a:solidFill>
                          <a:latin typeface="Calibri" pitchFamily="0" charset="0"/>
                          <a:ea typeface="Calibri" pitchFamily="0" charset="0"/>
                          <a:cs typeface="Calibri" pitchFamily="0" charset="0"/>
                        </a:rPr>
                        <a:t>15500</a:t>
                      </a: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791" marT="9791" marR="9791" marB="0" vert="horz" anchor="ctr">
                    <a:lnL>
                      <a:noFill/>
                    </a:lnL>
                    <a:lnR>
                      <a:noFill/>
                    </a:lnR>
                    <a:lnT w="6350">
                      <a:solidFill>
                        <a:srgbClr val="9BC2E6"/>
                      </a:solidFill>
                      <a:prstDash val="solid"/>
                      <a:headEnd type="none" w="med" len="med"/>
                      <a:tailEnd type="none" w="med" len="med"/>
                    </a:lnT>
                    <a:lnB>
                      <a:noFill/>
                    </a:lnB>
                  </a:tcPr>
                </a:tc>
              </a:tr>
              <a:tr h="171685">
                <a:tc>
                  <a:txBody>
                    <a:bodyPr/>
                    <a:lstStyle/>
                    <a:p>
                      <a:pPr marL="9525" indent="0" algn="l" fontAlgn="ctr">
                        <a:lnSpc>
                          <a:spcPct val="100000"/>
                        </a:lnSpc>
                        <a:spcBef>
                          <a:spcPts val="0"/>
                        </a:spcBef>
                        <a:spcAft>
                          <a:spcPts val="0"/>
                        </a:spcAft>
                        <a:buNone/>
                      </a:pPr>
                      <a:r>
                        <a:rPr lang="en-US" altLang="zh-CN" sz="700" b="0" i="0" u="none" strike="noStrike" kern="0" cap="none" spc="0" baseline="0">
                          <a:solidFill>
                            <a:srgbClr val="000000"/>
                          </a:solidFill>
                          <a:latin typeface="Calibri" pitchFamily="0" charset="0"/>
                          <a:ea typeface="Calibri" pitchFamily="0" charset="0"/>
                          <a:cs typeface="Calibri" pitchFamily="0" charset="0"/>
                        </a:rPr>
                        <a:t>DARK BREAD</a:t>
                      </a: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791" marT="9791" marR="9791" marB="0" vert="horz" anchor="ctr">
                    <a:lnL>
                      <a:noFill/>
                    </a:lnL>
                    <a:lnR>
                      <a:noFill/>
                    </a:lnR>
                    <a:lnT>
                      <a:noFill/>
                    </a:lnT>
                    <a:lnB w="6350">
                      <a:solidFill>
                        <a:srgbClr val="9BC2E6"/>
                      </a:solidFill>
                      <a:prstDash val="solid"/>
                      <a:headEnd type="none" w="med" len="med"/>
                      <a:tailEnd type="none" w="med" len="med"/>
                    </a:lnB>
                  </a:tcPr>
                </a:tc>
                <a:tc>
                  <a:txBody>
                    <a:bodyPr/>
                    <a:lstStyle/>
                    <a:p>
                      <a:pPr marL="9525" indent="0" algn="l" fontAlgn="ctr">
                        <a:lnSpc>
                          <a:spcPct val="100000"/>
                        </a:lnSpc>
                        <a:spcBef>
                          <a:spcPts val="0"/>
                        </a:spcBef>
                        <a:spcAft>
                          <a:spcPts val="0"/>
                        </a:spcAft>
                        <a:buNone/>
                      </a:pP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791" marT="9791" marR="9791" marB="0" vert="horz" anchor="ctr">
                    <a:lnL>
                      <a:noFill/>
                    </a:lnL>
                    <a:lnR>
                      <a:noFill/>
                    </a:lnR>
                    <a:lnT>
                      <a:noFill/>
                    </a:lnT>
                    <a:lnB w="6350">
                      <a:solidFill>
                        <a:srgbClr val="9BC2E6"/>
                      </a:solidFill>
                      <a:prstDash val="solid"/>
                      <a:headEnd type="none" w="med" len="med"/>
                      <a:tailEnd type="none" w="med" len="med"/>
                    </a:lnB>
                  </a:tcPr>
                </a:tc>
              </a:tr>
              <a:tr h="178038">
                <a:tc>
                  <a:txBody>
                    <a:bodyPr/>
                    <a:lstStyle/>
                    <a:p>
                      <a:pPr marL="9525" indent="0" algn="l" fontAlgn="ctr">
                        <a:lnSpc>
                          <a:spcPct val="100000"/>
                        </a:lnSpc>
                        <a:spcBef>
                          <a:spcPts val="0"/>
                        </a:spcBef>
                        <a:spcAft>
                          <a:spcPts val="0"/>
                        </a:spcAft>
                        <a:buNone/>
                      </a:pP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791" marT="9791" marR="9791" marB="0" vert="horz" anchor="ctr">
                    <a:lnL>
                      <a:noFill/>
                    </a:lnL>
                    <a:lnR>
                      <a:noFill/>
                    </a:lnR>
                    <a:lnT w="6350">
                      <a:solidFill>
                        <a:srgbClr val="9BC2E6"/>
                      </a:solidFill>
                      <a:prstDash val="solid"/>
                      <a:headEnd type="none" w="med" len="med"/>
                      <a:tailEnd type="none" w="med" len="med"/>
                    </a:lnT>
                    <a:lnB>
                      <a:noFill/>
                    </a:lnB>
                  </a:tcPr>
                </a:tc>
                <a:tc>
                  <a:txBody>
                    <a:bodyPr/>
                    <a:lstStyle/>
                    <a:p>
                      <a:pPr marL="9525" indent="0" algn="r" fontAlgn="ctr">
                        <a:lnSpc>
                          <a:spcPct val="100000"/>
                        </a:lnSpc>
                        <a:spcBef>
                          <a:spcPts val="0"/>
                        </a:spcBef>
                        <a:spcAft>
                          <a:spcPts val="0"/>
                        </a:spcAft>
                        <a:buNone/>
                      </a:pPr>
                      <a:r>
                        <a:rPr lang="en-US" altLang="zh-CN" sz="700" b="0" i="0" u="none" strike="noStrike" kern="0" cap="none" spc="0" baseline="0">
                          <a:solidFill>
                            <a:srgbClr val="000000"/>
                          </a:solidFill>
                          <a:latin typeface="Calibri" pitchFamily="0" charset="0"/>
                          <a:ea typeface="Calibri" pitchFamily="0" charset="0"/>
                          <a:cs typeface="Calibri" pitchFamily="0" charset="0"/>
                        </a:rPr>
                        <a:t>14000</a:t>
                      </a: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791" marT="9791" marR="9791" marB="0" vert="horz" anchor="ctr">
                    <a:lnL>
                      <a:noFill/>
                    </a:lnL>
                    <a:lnR>
                      <a:noFill/>
                    </a:lnR>
                    <a:lnT w="6350">
                      <a:solidFill>
                        <a:srgbClr val="9BC2E6"/>
                      </a:solidFill>
                      <a:prstDash val="solid"/>
                      <a:headEnd type="none" w="med" len="med"/>
                      <a:tailEnd type="none" w="med" len="med"/>
                    </a:lnT>
                    <a:lnB>
                      <a:noFill/>
                    </a:lnB>
                  </a:tcPr>
                </a:tc>
              </a:tr>
              <a:tr h="171685">
                <a:tc>
                  <a:txBody>
                    <a:bodyPr/>
                    <a:lstStyle/>
                    <a:p>
                      <a:pPr marL="9525" indent="0" algn="l" fontAlgn="ctr">
                        <a:lnSpc>
                          <a:spcPct val="100000"/>
                        </a:lnSpc>
                        <a:spcBef>
                          <a:spcPts val="0"/>
                        </a:spcBef>
                        <a:spcAft>
                          <a:spcPts val="0"/>
                        </a:spcAft>
                        <a:buNone/>
                      </a:pPr>
                      <a:r>
                        <a:rPr lang="en-US" altLang="zh-CN" sz="700" b="0" i="0" u="none" strike="noStrike" kern="0" cap="none" spc="0" baseline="0">
                          <a:solidFill>
                            <a:srgbClr val="000000"/>
                          </a:solidFill>
                          <a:latin typeface="Calibri" pitchFamily="0" charset="0"/>
                          <a:ea typeface="Calibri" pitchFamily="0" charset="0"/>
                          <a:cs typeface="Calibri" pitchFamily="0" charset="0"/>
                        </a:rPr>
                        <a:t>MILK CAKE</a:t>
                      </a: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791" marT="9791" marR="9791" marB="0" vert="horz" anchor="ctr">
                    <a:lnL>
                      <a:noFill/>
                    </a:lnL>
                    <a:lnR>
                      <a:noFill/>
                    </a:lnR>
                    <a:lnT>
                      <a:noFill/>
                    </a:lnT>
                    <a:lnB w="6350">
                      <a:solidFill>
                        <a:srgbClr val="9BC2E6"/>
                      </a:solidFill>
                      <a:prstDash val="solid"/>
                      <a:headEnd type="none" w="med" len="med"/>
                      <a:tailEnd type="none" w="med" len="med"/>
                    </a:lnB>
                  </a:tcPr>
                </a:tc>
                <a:tc>
                  <a:txBody>
                    <a:bodyPr/>
                    <a:lstStyle/>
                    <a:p>
                      <a:pPr marL="9525" indent="0" algn="l" fontAlgn="ctr">
                        <a:lnSpc>
                          <a:spcPct val="100000"/>
                        </a:lnSpc>
                        <a:spcBef>
                          <a:spcPts val="0"/>
                        </a:spcBef>
                        <a:spcAft>
                          <a:spcPts val="0"/>
                        </a:spcAft>
                        <a:buNone/>
                      </a:pP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791" marT="9791" marR="9791" marB="0" vert="horz" anchor="ctr">
                    <a:lnL>
                      <a:noFill/>
                    </a:lnL>
                    <a:lnR>
                      <a:noFill/>
                    </a:lnR>
                    <a:lnT>
                      <a:noFill/>
                    </a:lnT>
                    <a:lnB w="6350">
                      <a:solidFill>
                        <a:srgbClr val="9BC2E6"/>
                      </a:solidFill>
                      <a:prstDash val="solid"/>
                      <a:headEnd type="none" w="med" len="med"/>
                      <a:tailEnd type="none" w="med" len="med"/>
                    </a:lnB>
                  </a:tcPr>
                </a:tc>
              </a:tr>
              <a:tr h="178038">
                <a:tc>
                  <a:txBody>
                    <a:bodyPr/>
                    <a:lstStyle/>
                    <a:p>
                      <a:pPr marL="9525" indent="0" algn="l" fontAlgn="ctr">
                        <a:lnSpc>
                          <a:spcPct val="100000"/>
                        </a:lnSpc>
                        <a:spcBef>
                          <a:spcPts val="0"/>
                        </a:spcBef>
                        <a:spcAft>
                          <a:spcPts val="0"/>
                        </a:spcAft>
                        <a:buNone/>
                      </a:pP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791" marT="9791" marR="9791" marB="0" vert="horz" anchor="ctr">
                    <a:lnL>
                      <a:noFill/>
                    </a:lnL>
                    <a:lnR>
                      <a:noFill/>
                    </a:lnR>
                    <a:lnT w="6350">
                      <a:solidFill>
                        <a:srgbClr val="9BC2E6"/>
                      </a:solidFill>
                      <a:prstDash val="solid"/>
                      <a:headEnd type="none" w="med" len="med"/>
                      <a:tailEnd type="none" w="med" len="med"/>
                    </a:lnT>
                    <a:lnB>
                      <a:noFill/>
                    </a:lnB>
                  </a:tcPr>
                </a:tc>
                <a:tc>
                  <a:txBody>
                    <a:bodyPr/>
                    <a:lstStyle/>
                    <a:p>
                      <a:pPr marL="9525" indent="0" algn="r" fontAlgn="ctr">
                        <a:lnSpc>
                          <a:spcPct val="100000"/>
                        </a:lnSpc>
                        <a:spcBef>
                          <a:spcPts val="0"/>
                        </a:spcBef>
                        <a:spcAft>
                          <a:spcPts val="0"/>
                        </a:spcAft>
                        <a:buNone/>
                      </a:pPr>
                      <a:r>
                        <a:rPr lang="en-US" altLang="zh-CN" sz="700" b="0" i="0" u="none" strike="noStrike" kern="0" cap="none" spc="0" baseline="0">
                          <a:solidFill>
                            <a:srgbClr val="000000"/>
                          </a:solidFill>
                          <a:latin typeface="Calibri" pitchFamily="0" charset="0"/>
                          <a:ea typeface="Calibri" pitchFamily="0" charset="0"/>
                          <a:cs typeface="Calibri" pitchFamily="0" charset="0"/>
                        </a:rPr>
                        <a:t>11250</a:t>
                      </a: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791" marT="9791" marR="9791" marB="0" vert="horz" anchor="ctr">
                    <a:lnL>
                      <a:noFill/>
                    </a:lnL>
                    <a:lnR>
                      <a:noFill/>
                    </a:lnR>
                    <a:lnT w="6350">
                      <a:solidFill>
                        <a:srgbClr val="9BC2E6"/>
                      </a:solidFill>
                      <a:prstDash val="solid"/>
                      <a:headEnd type="none" w="med" len="med"/>
                      <a:tailEnd type="none" w="med" len="med"/>
                    </a:lnT>
                    <a:lnB>
                      <a:noFill/>
                    </a:lnB>
                  </a:tcPr>
                </a:tc>
              </a:tr>
              <a:tr h="171685">
                <a:tc>
                  <a:txBody>
                    <a:bodyPr/>
                    <a:lstStyle/>
                    <a:p>
                      <a:pPr marL="9525" indent="0" algn="l" fontAlgn="ctr">
                        <a:lnSpc>
                          <a:spcPct val="100000"/>
                        </a:lnSpc>
                        <a:spcBef>
                          <a:spcPts val="0"/>
                        </a:spcBef>
                        <a:spcAft>
                          <a:spcPts val="0"/>
                        </a:spcAft>
                        <a:buNone/>
                      </a:pP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791" marT="9791" marR="9791" marB="0" vert="horz" anchor="ctr">
                    <a:lnL>
                      <a:noFill/>
                    </a:lnL>
                    <a:lnR>
                      <a:noFill/>
                    </a:lnR>
                    <a:lnT>
                      <a:noFill/>
                    </a:lnT>
                    <a:lnB>
                      <a:noFill/>
                    </a:lnB>
                  </a:tcPr>
                </a:tc>
                <a:tc>
                  <a:txBody>
                    <a:bodyPr/>
                    <a:lstStyle/>
                    <a:p>
                      <a:pPr marL="9525" indent="0" algn="r" fontAlgn="ctr">
                        <a:lnSpc>
                          <a:spcPct val="100000"/>
                        </a:lnSpc>
                        <a:spcBef>
                          <a:spcPts val="0"/>
                        </a:spcBef>
                        <a:spcAft>
                          <a:spcPts val="0"/>
                        </a:spcAft>
                        <a:buNone/>
                      </a:pPr>
                      <a:r>
                        <a:rPr lang="en-US" altLang="zh-CN" sz="700" b="0" i="0" u="none" strike="noStrike" kern="0" cap="none" spc="0" baseline="0">
                          <a:solidFill>
                            <a:srgbClr val="000000"/>
                          </a:solidFill>
                          <a:latin typeface="Calibri" pitchFamily="0" charset="0"/>
                          <a:ea typeface="Calibri" pitchFamily="0" charset="0"/>
                          <a:cs typeface="Calibri" pitchFamily="0" charset="0"/>
                        </a:rPr>
                        <a:t>14000</a:t>
                      </a: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791" marT="9791" marR="9791" marB="0" vert="horz" anchor="ctr">
                    <a:lnL>
                      <a:noFill/>
                    </a:lnL>
                    <a:lnR>
                      <a:noFill/>
                    </a:lnR>
                    <a:lnT>
                      <a:noFill/>
                    </a:lnT>
                    <a:lnB>
                      <a:noFill/>
                    </a:lnB>
                  </a:tcPr>
                </a:tc>
              </a:tr>
              <a:tr h="171685">
                <a:tc>
                  <a:txBody>
                    <a:bodyPr/>
                    <a:lstStyle/>
                    <a:p>
                      <a:pPr marL="9525" indent="0" algn="l" fontAlgn="ctr">
                        <a:lnSpc>
                          <a:spcPct val="100000"/>
                        </a:lnSpc>
                        <a:spcBef>
                          <a:spcPts val="0"/>
                        </a:spcBef>
                        <a:spcAft>
                          <a:spcPts val="0"/>
                        </a:spcAft>
                        <a:buNone/>
                      </a:pPr>
                      <a:r>
                        <a:rPr lang="en-US" altLang="zh-CN" sz="700" b="0" i="0" u="none" strike="noStrike" kern="0" cap="none" spc="0" baseline="0">
                          <a:solidFill>
                            <a:srgbClr val="000000"/>
                          </a:solidFill>
                          <a:latin typeface="Calibri" pitchFamily="0" charset="0"/>
                          <a:ea typeface="Calibri" pitchFamily="0" charset="0"/>
                          <a:cs typeface="Calibri" pitchFamily="0" charset="0"/>
                        </a:rPr>
                        <a:t>SWEET BREAD</a:t>
                      </a: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791" marT="9791" marR="9791" marB="0" vert="horz" anchor="ctr">
                    <a:lnL>
                      <a:noFill/>
                    </a:lnL>
                    <a:lnR>
                      <a:noFill/>
                    </a:lnR>
                    <a:lnT>
                      <a:noFill/>
                    </a:lnT>
                    <a:lnB w="6350">
                      <a:solidFill>
                        <a:srgbClr val="9BC2E6"/>
                      </a:solidFill>
                      <a:prstDash val="solid"/>
                      <a:headEnd type="none" w="med" len="med"/>
                      <a:tailEnd type="none" w="med" len="med"/>
                    </a:lnB>
                  </a:tcPr>
                </a:tc>
                <a:tc>
                  <a:txBody>
                    <a:bodyPr/>
                    <a:lstStyle/>
                    <a:p>
                      <a:pPr marL="9525" indent="0" algn="l" fontAlgn="ctr">
                        <a:lnSpc>
                          <a:spcPct val="100000"/>
                        </a:lnSpc>
                        <a:spcBef>
                          <a:spcPts val="0"/>
                        </a:spcBef>
                        <a:spcAft>
                          <a:spcPts val="0"/>
                        </a:spcAft>
                        <a:buNone/>
                      </a:pP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791" marT="9791" marR="9791" marB="0" vert="horz" anchor="ctr">
                    <a:lnL>
                      <a:noFill/>
                    </a:lnL>
                    <a:lnR>
                      <a:noFill/>
                    </a:lnR>
                    <a:lnT>
                      <a:noFill/>
                    </a:lnT>
                    <a:lnB w="6350">
                      <a:solidFill>
                        <a:srgbClr val="9BC2E6"/>
                      </a:solidFill>
                      <a:prstDash val="solid"/>
                      <a:headEnd type="none" w="med" len="med"/>
                      <a:tailEnd type="none" w="med" len="med"/>
                    </a:lnB>
                  </a:tcPr>
                </a:tc>
              </a:tr>
              <a:tr h="178038">
                <a:tc>
                  <a:txBody>
                    <a:bodyPr/>
                    <a:lstStyle/>
                    <a:p>
                      <a:pPr marL="9525" indent="0" algn="l" fontAlgn="ctr">
                        <a:lnSpc>
                          <a:spcPct val="100000"/>
                        </a:lnSpc>
                        <a:spcBef>
                          <a:spcPts val="0"/>
                        </a:spcBef>
                        <a:spcAft>
                          <a:spcPts val="0"/>
                        </a:spcAft>
                        <a:buNone/>
                      </a:pP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791" marT="9791" marR="9791" marB="0" vert="horz" anchor="ctr">
                    <a:lnL>
                      <a:noFill/>
                    </a:lnL>
                    <a:lnR>
                      <a:noFill/>
                    </a:lnR>
                    <a:lnT w="6350">
                      <a:solidFill>
                        <a:srgbClr val="9BC2E6"/>
                      </a:solidFill>
                      <a:prstDash val="solid"/>
                      <a:headEnd type="none" w="med" len="med"/>
                      <a:tailEnd type="none" w="med" len="med"/>
                    </a:lnT>
                    <a:lnB>
                      <a:noFill/>
                    </a:lnB>
                  </a:tcPr>
                </a:tc>
                <a:tc>
                  <a:txBody>
                    <a:bodyPr/>
                    <a:lstStyle/>
                    <a:p>
                      <a:pPr marL="9525" indent="0" algn="r" fontAlgn="ctr">
                        <a:lnSpc>
                          <a:spcPct val="100000"/>
                        </a:lnSpc>
                        <a:spcBef>
                          <a:spcPts val="0"/>
                        </a:spcBef>
                        <a:spcAft>
                          <a:spcPts val="0"/>
                        </a:spcAft>
                        <a:buNone/>
                      </a:pPr>
                      <a:r>
                        <a:rPr lang="en-US" altLang="zh-CN" sz="700" b="0" i="0" u="none" strike="noStrike" kern="0" cap="none" spc="0" baseline="0">
                          <a:solidFill>
                            <a:srgbClr val="000000"/>
                          </a:solidFill>
                          <a:latin typeface="Calibri" pitchFamily="0" charset="0"/>
                          <a:ea typeface="Calibri" pitchFamily="0" charset="0"/>
                          <a:cs typeface="Calibri" pitchFamily="0" charset="0"/>
                        </a:rPr>
                        <a:t>14500</a:t>
                      </a: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791" marT="9791" marR="9791" marB="0" vert="horz" anchor="ctr">
                    <a:lnL>
                      <a:noFill/>
                    </a:lnL>
                    <a:lnR>
                      <a:noFill/>
                    </a:lnR>
                    <a:lnT w="6350">
                      <a:solidFill>
                        <a:srgbClr val="9BC2E6"/>
                      </a:solidFill>
                      <a:prstDash val="solid"/>
                      <a:headEnd type="none" w="med" len="med"/>
                      <a:tailEnd type="none" w="med" len="med"/>
                    </a:lnT>
                    <a:lnB>
                      <a:noFill/>
                    </a:lnB>
                  </a:tcPr>
                </a:tc>
              </a:tr>
              <a:tr h="171685">
                <a:tc>
                  <a:txBody>
                    <a:bodyPr/>
                    <a:lstStyle/>
                    <a:p>
                      <a:pPr marL="9525" indent="0" algn="l" fontAlgn="ctr">
                        <a:lnSpc>
                          <a:spcPct val="100000"/>
                        </a:lnSpc>
                        <a:spcBef>
                          <a:spcPts val="0"/>
                        </a:spcBef>
                        <a:spcAft>
                          <a:spcPts val="0"/>
                        </a:spcAft>
                        <a:buNone/>
                      </a:pPr>
                      <a:r>
                        <a:rPr lang="en-US" altLang="zh-CN" sz="700" b="0" i="0" u="none" strike="noStrike" kern="0" cap="none" spc="0" baseline="0">
                          <a:solidFill>
                            <a:srgbClr val="000000"/>
                          </a:solidFill>
                          <a:latin typeface="Calibri" pitchFamily="0" charset="0"/>
                          <a:ea typeface="Calibri" pitchFamily="0" charset="0"/>
                          <a:cs typeface="Calibri" pitchFamily="0" charset="0"/>
                        </a:rPr>
                        <a:t>WHEAT BREAD</a:t>
                      </a: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791" marT="9791" marR="9791" marB="0" vert="horz" anchor="ctr">
                    <a:lnL>
                      <a:noFill/>
                    </a:lnL>
                    <a:lnR>
                      <a:noFill/>
                    </a:lnR>
                    <a:lnT>
                      <a:noFill/>
                    </a:lnT>
                    <a:lnB w="6350">
                      <a:solidFill>
                        <a:srgbClr val="9BC2E6"/>
                      </a:solidFill>
                      <a:prstDash val="solid"/>
                      <a:headEnd type="none" w="med" len="med"/>
                      <a:tailEnd type="none" w="med" len="med"/>
                    </a:lnB>
                  </a:tcPr>
                </a:tc>
                <a:tc>
                  <a:txBody>
                    <a:bodyPr/>
                    <a:lstStyle/>
                    <a:p>
                      <a:pPr marL="9525" indent="0" algn="l" fontAlgn="ctr">
                        <a:lnSpc>
                          <a:spcPct val="100000"/>
                        </a:lnSpc>
                        <a:spcBef>
                          <a:spcPts val="0"/>
                        </a:spcBef>
                        <a:spcAft>
                          <a:spcPts val="0"/>
                        </a:spcAft>
                        <a:buNone/>
                      </a:pP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791" marT="9791" marR="9791" marB="0" vert="horz" anchor="ctr">
                    <a:lnL>
                      <a:noFill/>
                    </a:lnL>
                    <a:lnR>
                      <a:noFill/>
                    </a:lnR>
                    <a:lnT>
                      <a:noFill/>
                    </a:lnT>
                    <a:lnB w="6350">
                      <a:solidFill>
                        <a:srgbClr val="9BC2E6"/>
                      </a:solidFill>
                      <a:prstDash val="solid"/>
                      <a:headEnd type="none" w="med" len="med"/>
                      <a:tailEnd type="none" w="med" len="med"/>
                    </a:lnB>
                  </a:tcPr>
                </a:tc>
              </a:tr>
              <a:tr h="178038">
                <a:tc>
                  <a:txBody>
                    <a:bodyPr/>
                    <a:lstStyle/>
                    <a:p>
                      <a:pPr marL="9525" indent="0" algn="l" fontAlgn="ctr">
                        <a:lnSpc>
                          <a:spcPct val="100000"/>
                        </a:lnSpc>
                        <a:spcBef>
                          <a:spcPts val="0"/>
                        </a:spcBef>
                        <a:spcAft>
                          <a:spcPts val="0"/>
                        </a:spcAft>
                        <a:buNone/>
                      </a:pP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791" marT="9791" marR="9791" marB="0" vert="horz" anchor="ctr">
                    <a:lnL>
                      <a:noFill/>
                    </a:lnL>
                    <a:lnR>
                      <a:noFill/>
                    </a:lnR>
                    <a:lnT w="6350">
                      <a:solidFill>
                        <a:srgbClr val="9BC2E6"/>
                      </a:solidFill>
                      <a:prstDash val="solid"/>
                      <a:headEnd type="none" w="med" len="med"/>
                      <a:tailEnd type="none" w="med" len="med"/>
                    </a:lnT>
                    <a:lnB>
                      <a:noFill/>
                    </a:lnB>
                  </a:tcPr>
                </a:tc>
                <a:tc>
                  <a:txBody>
                    <a:bodyPr/>
                    <a:lstStyle/>
                    <a:p>
                      <a:pPr marL="9525" indent="0" algn="r" fontAlgn="ctr">
                        <a:lnSpc>
                          <a:spcPct val="100000"/>
                        </a:lnSpc>
                        <a:spcBef>
                          <a:spcPts val="0"/>
                        </a:spcBef>
                        <a:spcAft>
                          <a:spcPts val="0"/>
                        </a:spcAft>
                        <a:buNone/>
                      </a:pPr>
                      <a:r>
                        <a:rPr lang="en-US" altLang="zh-CN" sz="700" b="0" i="0" u="none" strike="noStrike" kern="0" cap="none" spc="0" baseline="0">
                          <a:solidFill>
                            <a:srgbClr val="000000"/>
                          </a:solidFill>
                          <a:latin typeface="Calibri" pitchFamily="0" charset="0"/>
                          <a:ea typeface="Calibri" pitchFamily="0" charset="0"/>
                          <a:cs typeface="Calibri" pitchFamily="0" charset="0"/>
                        </a:rPr>
                        <a:t>16500</a:t>
                      </a: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791" marT="9791" marR="9791" marB="0" vert="horz" anchor="ctr">
                    <a:lnL>
                      <a:noFill/>
                    </a:lnL>
                    <a:lnR>
                      <a:noFill/>
                    </a:lnR>
                    <a:lnT w="6350">
                      <a:solidFill>
                        <a:srgbClr val="9BC2E6"/>
                      </a:solidFill>
                      <a:prstDash val="solid"/>
                      <a:headEnd type="none" w="med" len="med"/>
                      <a:tailEnd type="none" w="med" len="med"/>
                    </a:lnT>
                    <a:lnB>
                      <a:noFill/>
                    </a:lnB>
                  </a:tcPr>
                </a:tc>
              </a:tr>
              <a:tr h="171685">
                <a:tc>
                  <a:txBody>
                    <a:bodyPr/>
                    <a:lstStyle/>
                    <a:p>
                      <a:pPr marL="9525" indent="0" algn="l" fontAlgn="ctr">
                        <a:lnSpc>
                          <a:spcPct val="100000"/>
                        </a:lnSpc>
                        <a:spcBef>
                          <a:spcPts val="0"/>
                        </a:spcBef>
                        <a:spcAft>
                          <a:spcPts val="0"/>
                        </a:spcAft>
                        <a:buNone/>
                      </a:pP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791" marT="9791" marR="9791" marB="0" vert="horz" anchor="ctr">
                    <a:lnL>
                      <a:noFill/>
                    </a:lnL>
                    <a:lnR>
                      <a:noFill/>
                    </a:lnR>
                    <a:lnT>
                      <a:noFill/>
                    </a:lnT>
                    <a:lnB>
                      <a:noFill/>
                    </a:lnB>
                  </a:tcPr>
                </a:tc>
                <a:tc>
                  <a:txBody>
                    <a:bodyPr/>
                    <a:lstStyle/>
                    <a:p>
                      <a:pPr marL="9525" indent="0" algn="r" fontAlgn="ctr">
                        <a:lnSpc>
                          <a:spcPct val="100000"/>
                        </a:lnSpc>
                        <a:spcBef>
                          <a:spcPts val="0"/>
                        </a:spcBef>
                        <a:spcAft>
                          <a:spcPts val="0"/>
                        </a:spcAft>
                        <a:buNone/>
                      </a:pPr>
                      <a:r>
                        <a:rPr lang="en-US" altLang="zh-CN" sz="700" b="0" i="0" u="none" strike="noStrike" kern="0" cap="none" spc="0" baseline="0">
                          <a:solidFill>
                            <a:srgbClr val="000000"/>
                          </a:solidFill>
                          <a:latin typeface="Calibri" pitchFamily="0" charset="0"/>
                          <a:ea typeface="Calibri" pitchFamily="0" charset="0"/>
                          <a:cs typeface="Calibri" pitchFamily="0" charset="0"/>
                        </a:rPr>
                        <a:t>18000</a:t>
                      </a: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791" marT="9791" marR="9791" marB="0" vert="horz" anchor="ctr">
                    <a:lnL>
                      <a:noFill/>
                    </a:lnL>
                    <a:lnR>
                      <a:noFill/>
                    </a:lnR>
                    <a:lnT>
                      <a:noFill/>
                    </a:lnT>
                    <a:lnB>
                      <a:noFill/>
                    </a:lnB>
                  </a:tcPr>
                </a:tc>
              </a:tr>
              <a:tr h="171685">
                <a:tc>
                  <a:txBody>
                    <a:bodyPr/>
                    <a:lstStyle/>
                    <a:p>
                      <a:pPr marL="9525" indent="0" algn="l" fontAlgn="ctr">
                        <a:lnSpc>
                          <a:spcPct val="100000"/>
                        </a:lnSpc>
                        <a:spcBef>
                          <a:spcPts val="0"/>
                        </a:spcBef>
                        <a:spcAft>
                          <a:spcPts val="0"/>
                        </a:spcAft>
                        <a:buNone/>
                      </a:pPr>
                      <a:r>
                        <a:rPr lang="en-US" altLang="zh-CN" sz="700" b="0" i="0" u="none" strike="noStrike" kern="0" cap="none" spc="0" baseline="0">
                          <a:solidFill>
                            <a:srgbClr val="000000"/>
                          </a:solidFill>
                          <a:latin typeface="Calibri" pitchFamily="0" charset="0"/>
                          <a:ea typeface="Calibri" pitchFamily="0" charset="0"/>
                          <a:cs typeface="Calibri" pitchFamily="0" charset="0"/>
                        </a:rPr>
                        <a:t>WHEAT CAKE</a:t>
                      </a: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791" marT="9791" marR="9791" marB="0" vert="horz" anchor="ctr">
                    <a:lnL>
                      <a:noFill/>
                    </a:lnL>
                    <a:lnR>
                      <a:noFill/>
                    </a:lnR>
                    <a:lnT>
                      <a:noFill/>
                    </a:lnT>
                    <a:lnB w="6350">
                      <a:solidFill>
                        <a:srgbClr val="9BC2E6"/>
                      </a:solidFill>
                      <a:prstDash val="solid"/>
                      <a:headEnd type="none" w="med" len="med"/>
                      <a:tailEnd type="none" w="med" len="med"/>
                    </a:lnB>
                  </a:tcPr>
                </a:tc>
                <a:tc>
                  <a:txBody>
                    <a:bodyPr/>
                    <a:lstStyle/>
                    <a:p>
                      <a:pPr marL="9525" indent="0" algn="l" fontAlgn="ctr">
                        <a:lnSpc>
                          <a:spcPct val="100000"/>
                        </a:lnSpc>
                        <a:spcBef>
                          <a:spcPts val="0"/>
                        </a:spcBef>
                        <a:spcAft>
                          <a:spcPts val="0"/>
                        </a:spcAft>
                        <a:buNone/>
                      </a:pP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791" marT="9791" marR="9791" marB="0" vert="horz" anchor="ctr">
                    <a:lnL>
                      <a:noFill/>
                    </a:lnL>
                    <a:lnR>
                      <a:noFill/>
                    </a:lnR>
                    <a:lnT>
                      <a:noFill/>
                    </a:lnT>
                    <a:lnB w="6350">
                      <a:solidFill>
                        <a:srgbClr val="9BC2E6"/>
                      </a:solidFill>
                      <a:prstDash val="solid"/>
                      <a:headEnd type="none" w="med" len="med"/>
                      <a:tailEnd type="none" w="med" len="med"/>
                    </a:lnB>
                  </a:tcPr>
                </a:tc>
              </a:tr>
              <a:tr h="178038">
                <a:tc>
                  <a:txBody>
                    <a:bodyPr/>
                    <a:lstStyle/>
                    <a:p>
                      <a:pPr marL="9525" indent="0" algn="l" fontAlgn="ctr">
                        <a:lnSpc>
                          <a:spcPct val="100000"/>
                        </a:lnSpc>
                        <a:spcBef>
                          <a:spcPts val="0"/>
                        </a:spcBef>
                        <a:spcAft>
                          <a:spcPts val="0"/>
                        </a:spcAft>
                        <a:buNone/>
                      </a:pP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791" marT="9791" marR="9791" marB="0" vert="horz" anchor="ctr">
                    <a:lnL>
                      <a:noFill/>
                    </a:lnL>
                    <a:lnR>
                      <a:noFill/>
                    </a:lnR>
                    <a:lnT w="6350">
                      <a:solidFill>
                        <a:srgbClr val="9BC2E6"/>
                      </a:solidFill>
                      <a:prstDash val="solid"/>
                      <a:headEnd type="none" w="med" len="med"/>
                      <a:tailEnd type="none" w="med" len="med"/>
                    </a:lnT>
                    <a:lnB w="6350">
                      <a:solidFill>
                        <a:srgbClr val="9BC2E6"/>
                      </a:solidFill>
                      <a:prstDash val="solid"/>
                      <a:headEnd type="none" w="med" len="med"/>
                      <a:tailEnd type="none" w="med" len="med"/>
                    </a:lnB>
                  </a:tcPr>
                </a:tc>
                <a:tc>
                  <a:txBody>
                    <a:bodyPr/>
                    <a:lstStyle/>
                    <a:p>
                      <a:pPr marL="9525" indent="0" algn="r" fontAlgn="ctr">
                        <a:lnSpc>
                          <a:spcPct val="100000"/>
                        </a:lnSpc>
                        <a:spcBef>
                          <a:spcPts val="0"/>
                        </a:spcBef>
                        <a:spcAft>
                          <a:spcPts val="0"/>
                        </a:spcAft>
                        <a:buNone/>
                      </a:pPr>
                      <a:r>
                        <a:rPr lang="en-US" altLang="zh-CN" sz="700" b="0" i="0" u="none" strike="noStrike" kern="0" cap="none" spc="0" baseline="0">
                          <a:solidFill>
                            <a:srgbClr val="000000"/>
                          </a:solidFill>
                          <a:latin typeface="Calibri" pitchFamily="0" charset="0"/>
                          <a:ea typeface="Calibri" pitchFamily="0" charset="0"/>
                          <a:cs typeface="Calibri" pitchFamily="0" charset="0"/>
                        </a:rPr>
                        <a:t>18500</a:t>
                      </a: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791" marT="9791" marR="9791" marB="0" vert="horz" anchor="ctr">
                    <a:lnL>
                      <a:noFill/>
                    </a:lnL>
                    <a:lnR>
                      <a:noFill/>
                    </a:lnR>
                    <a:lnT w="6350">
                      <a:solidFill>
                        <a:srgbClr val="9BC2E6"/>
                      </a:solidFill>
                      <a:prstDash val="solid"/>
                      <a:headEnd type="none" w="med" len="med"/>
                      <a:tailEnd type="none" w="med" len="med"/>
                    </a:lnT>
                    <a:lnB w="6350">
                      <a:solidFill>
                        <a:srgbClr val="9BC2E6"/>
                      </a:solidFill>
                      <a:prstDash val="solid"/>
                      <a:headEnd type="none" w="med" len="med"/>
                      <a:tailEnd type="none" w="med" len="med"/>
                    </a:lnB>
                  </a:tcPr>
                </a:tc>
              </a:tr>
              <a:tr h="184382">
                <a:tc>
                  <a:txBody>
                    <a:bodyPr/>
                    <a:lstStyle/>
                    <a:p>
                      <a:pPr marL="9525" indent="0" algn="l" fontAlgn="ctr">
                        <a:lnSpc>
                          <a:spcPct val="100000"/>
                        </a:lnSpc>
                        <a:spcBef>
                          <a:spcPts val="0"/>
                        </a:spcBef>
                        <a:spcAft>
                          <a:spcPts val="0"/>
                        </a:spcAft>
                        <a:buNone/>
                      </a:pPr>
                      <a:r>
                        <a:rPr lang="en-US" altLang="zh-CN" sz="700" b="1" i="0" u="none" strike="noStrike" kern="0" cap="none" spc="0" baseline="0">
                          <a:solidFill>
                            <a:srgbClr val="000000"/>
                          </a:solidFill>
                          <a:latin typeface="Calibri" pitchFamily="0" charset="0"/>
                          <a:ea typeface="Calibri" pitchFamily="0" charset="0"/>
                          <a:cs typeface="Calibri" pitchFamily="0" charset="0"/>
                        </a:rPr>
                        <a:t>Grand Total</a:t>
                      </a:r>
                      <a:endParaRPr lang="zh-CN" altLang="en-US" sz="700" b="1" i="0" u="none" strike="noStrike" kern="0" cap="none" spc="0" baseline="0">
                        <a:solidFill>
                          <a:srgbClr val="000000"/>
                        </a:solidFill>
                        <a:latin typeface="Calibri" pitchFamily="0" charset="0"/>
                        <a:ea typeface="Calibri" pitchFamily="0" charset="0"/>
                        <a:cs typeface="Calibri" pitchFamily="0" charset="0"/>
                      </a:endParaRPr>
                    </a:p>
                  </a:txBody>
                  <a:tcPr marL="9791" marT="9791" marR="9791" marB="0" vert="horz" anchor="ctr">
                    <a:lnL>
                      <a:noFill/>
                    </a:lnL>
                    <a:lnR>
                      <a:noFill/>
                    </a:lnR>
                    <a:lnT w="6350">
                      <a:solidFill>
                        <a:srgbClr val="9BC2E6"/>
                      </a:solidFill>
                      <a:prstDash val="solid"/>
                      <a:headEnd type="none" w="med" len="med"/>
                      <a:tailEnd type="none" w="med" len="med"/>
                    </a:lnT>
                    <a:lnB w="6350">
                      <a:solidFill>
                        <a:srgbClr val="9BC2E6"/>
                      </a:solidFill>
                      <a:prstDash val="solid"/>
                      <a:headEnd type="none" w="med" len="med"/>
                      <a:tailEnd type="none" w="med" len="med"/>
                    </a:lnB>
                    <a:solidFill>
                      <a:srgbClr val="DDEBF7"/>
                    </a:solidFill>
                  </a:tcPr>
                </a:tc>
                <a:tc>
                  <a:txBody>
                    <a:bodyPr/>
                    <a:lstStyle/>
                    <a:p>
                      <a:pPr marL="9525" indent="0" algn="l" fontAlgn="ctr">
                        <a:lnSpc>
                          <a:spcPct val="100000"/>
                        </a:lnSpc>
                        <a:spcBef>
                          <a:spcPts val="0"/>
                        </a:spcBef>
                        <a:spcAft>
                          <a:spcPts val="0"/>
                        </a:spcAft>
                        <a:buNone/>
                      </a:pPr>
                      <a:endParaRPr lang="zh-CN" altLang="en-US" sz="700" b="1" i="0" u="none" strike="noStrike" kern="0" cap="none" spc="0" baseline="0">
                        <a:solidFill>
                          <a:srgbClr val="000000"/>
                        </a:solidFill>
                        <a:latin typeface="Calibri" pitchFamily="0" charset="0"/>
                        <a:ea typeface="Calibri" pitchFamily="0" charset="0"/>
                        <a:cs typeface="Calibri" pitchFamily="0" charset="0"/>
                      </a:endParaRPr>
                    </a:p>
                  </a:txBody>
                  <a:tcPr marL="9791" marT="9791" marR="9791" marB="0" vert="horz" anchor="ctr">
                    <a:lnL>
                      <a:noFill/>
                    </a:lnL>
                    <a:lnR>
                      <a:noFill/>
                    </a:lnR>
                    <a:lnT w="6350">
                      <a:solidFill>
                        <a:srgbClr val="9BC2E6"/>
                      </a:solidFill>
                      <a:prstDash val="solid"/>
                      <a:headEnd type="none" w="med" len="med"/>
                      <a:tailEnd type="none" w="med" len="med"/>
                    </a:lnT>
                    <a:lnB w="6350">
                      <a:solidFill>
                        <a:srgbClr val="9BC2E6"/>
                      </a:solidFill>
                      <a:prstDash val="solid"/>
                      <a:headEnd type="none" w="med" len="med"/>
                      <a:tailEnd type="none" w="med" len="med"/>
                    </a:lnB>
                    <a:solidFill>
                      <a:srgbClr val="DDEBF7"/>
                    </a:solidFill>
                  </a:tcPr>
                </a:tc>
              </a:tr>
            </a:tbl>
          </a:graphicData>
        </a:graphic>
      </p:graphicFrame>
    </p:spTree>
    <p:extLst>
      <p:ext uri="{BB962C8B-B14F-4D97-AF65-F5344CB8AC3E}">
        <p14:creationId xmlns:p14="http://schemas.microsoft.com/office/powerpoint/2010/main" val="1445561957"/>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7"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78" name="曲线"/>
          <p:cNvSpPr>
            <a:spLocks/>
          </p:cNvSpPr>
          <p:nvPr/>
        </p:nvSpPr>
        <p:spPr>
          <a:xfrm rot="0">
            <a:off x="10134600" y="457200"/>
            <a:ext cx="314322"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7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80"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81" name="文本框"/>
          <p:cNvSpPr>
            <a:spLocks noGrp="1"/>
          </p:cNvSpPr>
          <p:nvPr>
            <p:ph type="title"/>
          </p:nvPr>
        </p:nvSpPr>
        <p:spPr>
          <a:xfrm rot="0">
            <a:off x="755332" y="385444"/>
            <a:ext cx="2437130"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82"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83" name="矩形"/>
          <p:cNvSpPr>
            <a:spLocks/>
          </p:cNvSpPr>
          <p:nvPr/>
        </p:nvSpPr>
        <p:spPr>
          <a:xfrm rot="0">
            <a:off x="228600" y="1143635"/>
            <a:ext cx="8556625" cy="147637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Palatino Linotype" pitchFamily="0" charset="0"/>
                <a:ea typeface="宋体" pitchFamily="0" charset="0"/>
                <a:cs typeface="Palatino Linotype" pitchFamily="0" charset="0"/>
                <a:sym typeface="宋体" pitchFamily="0" charset="0"/>
              </a:rPr>
              <a:t>To present employee performance results in Excel, you can create a structured and visually appealing report. Below are steps to organize and display the results effectively</a:t>
            </a:r>
            <a:r>
              <a:rPr lang="en-US" altLang="zh-CN" sz="1800" b="1" i="0" u="none" strike="noStrike" kern="1200" cap="none" spc="0" baseline="0">
                <a:solidFill>
                  <a:schemeClr val="tx1"/>
                </a:solidFill>
                <a:latin typeface="Palatino Linotype" pitchFamily="0" charset="0"/>
                <a:ea typeface="宋体" pitchFamily="0" charset="0"/>
                <a:cs typeface="Palatino Linotype" pitchFamily="0" charset="0"/>
                <a:sym typeface="宋体" pitchFamily="0" charset="0"/>
              </a:rPr>
              <a:t>.</a:t>
            </a:r>
            <a:endParaRPr lang="en-US" altLang="zh-CN" sz="1800" b="1" i="0" u="none" strike="noStrike" kern="1200" cap="none" spc="0" baseline="0">
              <a:solidFill>
                <a:schemeClr val="tx1"/>
              </a:solidFill>
              <a:latin typeface="Palatino Linotype" pitchFamily="0" charset="0"/>
              <a:ea typeface="宋体" pitchFamily="0" charset="0"/>
              <a:cs typeface="Palatino Linotype"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Palatino Linotype" pitchFamily="0" charset="0"/>
              <a:ea typeface="宋体" pitchFamily="0" charset="0"/>
              <a:cs typeface="Palatino Linotype" pitchFamily="0"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
        <p:nvSpPr>
          <p:cNvPr id="184" name="矩形"/>
          <p:cNvSpPr>
            <a:spLocks/>
          </p:cNvSpPr>
          <p:nvPr/>
        </p:nvSpPr>
        <p:spPr>
          <a:xfrm rot="0">
            <a:off x="942975" y="5451475"/>
            <a:ext cx="4064000" cy="46037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alibri" pitchFamily="0" charset="0"/>
                <a:ea typeface="宋体" pitchFamily="0" charset="0"/>
                <a:cs typeface="Calibri" pitchFamily="0" charset="0"/>
              </a:rPr>
              <a:t>GRAPH</a:t>
            </a:r>
            <a:endParaRPr lang="zh-CN" altLang="en-US" sz="2400" b="1" i="0" u="none" strike="noStrike" kern="1200" cap="none" spc="0" baseline="0">
              <a:solidFill>
                <a:schemeClr val="tx1"/>
              </a:solidFill>
              <a:latin typeface="Calibri" pitchFamily="0" charset="0"/>
              <a:ea typeface="宋体" pitchFamily="0" charset="0"/>
              <a:cs typeface="Calibri" pitchFamily="0" charset="0"/>
            </a:endParaRPr>
          </a:p>
        </p:txBody>
      </p:sp>
      <p:sp>
        <p:nvSpPr>
          <p:cNvPr id="185" name="矩形"/>
          <p:cNvSpPr>
            <a:spLocks/>
          </p:cNvSpPr>
          <p:nvPr/>
        </p:nvSpPr>
        <p:spPr>
          <a:xfrm rot="0">
            <a:off x="7239000" y="5410200"/>
            <a:ext cx="4064000" cy="46037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alibri" pitchFamily="0" charset="0"/>
                <a:ea typeface="宋体" pitchFamily="0" charset="0"/>
                <a:cs typeface="Calibri" pitchFamily="0" charset="0"/>
              </a:rPr>
              <a:t>pie chart</a:t>
            </a:r>
            <a:endParaRPr lang="zh-CN" altLang="en-US" sz="2400" b="1" i="0" u="none" strike="noStrike" kern="1200" cap="none" spc="0" baseline="0">
              <a:solidFill>
                <a:schemeClr val="tx1"/>
              </a:solidFill>
              <a:latin typeface="Calibri" pitchFamily="0" charset="0"/>
              <a:ea typeface="宋体" pitchFamily="0" charset="0"/>
              <a:cs typeface="Calibri" pitchFamily="0" charset="0"/>
            </a:endParaRPr>
          </a:p>
        </p:txBody>
      </p:sp>
      <p:graphicFrame>
        <p:nvGraphicFramePr>
          <p:cNvPr id="186" name="图表"/>
          <p:cNvGraphicFramePr/>
          <p:nvPr/>
        </p:nvGraphicFramePr>
        <p:xfrm>
          <a:off x="5486400" y="1905000"/>
          <a:ext cx="4770117" cy="3479162"/>
        </p:xfrm>
        <a:graphic>
          <a:graphicData uri="http://schemas.openxmlformats.org/drawingml/2006/chart">
            <c:chart xmlns:c="http://schemas.openxmlformats.org/drawingml/2006/chart" r:id="rId2"/>
          </a:graphicData>
        </a:graphic>
      </p:graphicFrame>
      <p:graphicFrame>
        <p:nvGraphicFramePr>
          <p:cNvPr id="187" name="图表"/>
          <p:cNvGraphicFramePr/>
          <p:nvPr/>
        </p:nvGraphicFramePr>
        <p:xfrm>
          <a:off x="533400" y="2072639"/>
          <a:ext cx="4281805" cy="3129915"/>
        </p:xfrm>
        <a:graphic>
          <a:graphicData uri="http://schemas.openxmlformats.org/drawingml/2006/chart">
            <c:chart xmlns:c="http://schemas.openxmlformats.org/drawingml/2006/chart" r:id="rId3"/>
          </a:graphicData>
        </a:graphic>
      </p:graphicFrame>
    </p:spTree>
    <p:extLst>
      <p:ext uri="{BB962C8B-B14F-4D97-AF65-F5344CB8AC3E}">
        <p14:creationId xmlns:p14="http://schemas.microsoft.com/office/powerpoint/2010/main" val="1500307089"/>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90"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91" name="矩形"/>
          <p:cNvSpPr>
            <a:spLocks/>
          </p:cNvSpPr>
          <p:nvPr/>
        </p:nvSpPr>
        <p:spPr>
          <a:xfrm rot="0">
            <a:off x="2150745" y="1332864"/>
            <a:ext cx="7322185" cy="5332095"/>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alibri" pitchFamily="0" charset="0"/>
                <a:ea typeface="宋体" pitchFamily="0" charset="0"/>
                <a:cs typeface="Calibri" pitchFamily="0" charset="0"/>
                <a:sym typeface="宋体" pitchFamily="0" charset="0"/>
              </a:rPr>
              <a:t>A</a:t>
            </a:r>
            <a:r>
              <a:rPr lang="en-US" altLang="zh-CN" sz="2400" b="1" i="0" u="none" strike="noStrike" kern="1200" cap="none" spc="0" baseline="0">
                <a:solidFill>
                  <a:schemeClr val="tx1"/>
                </a:solidFill>
                <a:latin typeface="Calibri" pitchFamily="0" charset="0"/>
                <a:ea typeface="宋体" pitchFamily="0" charset="0"/>
                <a:cs typeface="Calibri" pitchFamily="0" charset="0"/>
                <a:sym typeface="宋体" pitchFamily="0" charset="0"/>
              </a:rPr>
              <a:t>n employee performance analysis using Excel offers a systematic approach to evaluating and enhancing workforce effectiveness. By leveraging Excel's data organization, calculation, and visualization tools, you can identify trends, track key performance indicators, and pinpoint areas for improvement. This analysis provides valuable insights into employee strengths and weaknesses, facilitates informed decision-making for promotions, training, and development, and ultimately supports overall organizational goals. Regular updates and careful interpretation of the data are crucial for maintaining accuracy and relevance in your performance evaluation process.</a:t>
            </a:r>
            <a:endParaRPr lang="en-US" altLang="zh-CN" sz="24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75742788"/>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3" cy="6858466"/>
            <a:chOff x="7448612" y="0"/>
            <a:chExt cx="4743793" cy="6858466"/>
          </a:xfrm>
        </p:grpSpPr>
        <p:sp>
          <p:nvSpPr>
            <p:cNvPr id="64"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5"/>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66"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5" y="0"/>
                  </a:moveTo>
                  <a:lnTo>
                    <a:pt x="0" y="0"/>
                  </a:lnTo>
                  <a:lnTo>
                    <a:pt x="10083" y="21599"/>
                  </a:lnTo>
                  <a:lnTo>
                    <a:pt x="21595" y="21599"/>
                  </a:lnTo>
                  <a:lnTo>
                    <a:pt x="21595"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217522" y="2123271"/>
            <a:ext cx="8593228" cy="7581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514820090"/>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6"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599" y="0"/>
                </a:moveTo>
                <a:lnTo>
                  <a:pt x="0" y="0"/>
                </a:lnTo>
                <a:lnTo>
                  <a:pt x="0" y="21596"/>
                </a:lnTo>
                <a:lnTo>
                  <a:pt x="21599" y="21596"/>
                </a:lnTo>
                <a:lnTo>
                  <a:pt x="21599" y="0"/>
                </a:lnTo>
                <a:close/>
              </a:path>
            </a:pathLst>
          </a:custGeom>
          <a:solidFill>
            <a:srgbClr val="F1F1F1"/>
          </a:solidFill>
          <a:ln cmpd="sng" cap="flat">
            <a:noFill/>
            <a:prstDash val="solid"/>
            <a:miter/>
          </a:ln>
        </p:spPr>
      </p:sp>
      <p:grpSp>
        <p:nvGrpSpPr>
          <p:cNvPr id="96" name="组合"/>
          <p:cNvGrpSpPr>
            <a:grpSpLocks/>
          </p:cNvGrpSpPr>
          <p:nvPr/>
        </p:nvGrpSpPr>
        <p:grpSpPr>
          <a:xfrm>
            <a:off x="7448612" y="0"/>
            <a:ext cx="4743793" cy="6858466"/>
            <a:chOff x="7448612" y="0"/>
            <a:chExt cx="4743793" cy="6858466"/>
          </a:xfrm>
        </p:grpSpPr>
        <p:sp>
          <p:nvSpPr>
            <p:cNvPr id="87"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5"/>
                  </a:lnTo>
                </a:path>
              </a:pathLst>
            </a:custGeom>
            <a:noFill/>
            <a:ln w="9525" cmpd="sng" cap="flat">
              <a:solidFill>
                <a:srgbClr val="5FCAEE"/>
              </a:solidFill>
              <a:prstDash val="solid"/>
              <a:round/>
            </a:ln>
          </p:spPr>
        </p:sp>
        <p:sp>
          <p:nvSpPr>
            <p:cNvPr id="88"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89"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90"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5" y="0"/>
                  </a:moveTo>
                  <a:lnTo>
                    <a:pt x="0" y="0"/>
                  </a:lnTo>
                  <a:lnTo>
                    <a:pt x="10083" y="21599"/>
                  </a:lnTo>
                  <a:lnTo>
                    <a:pt x="21595" y="21599"/>
                  </a:lnTo>
                  <a:lnTo>
                    <a:pt x="21595" y="0"/>
                  </a:lnTo>
                  <a:close/>
                </a:path>
              </a:pathLst>
            </a:custGeom>
            <a:solidFill>
              <a:srgbClr val="5FCAEE">
                <a:alpha val="20000"/>
              </a:srgbClr>
            </a:solidFill>
            <a:ln cmpd="sng" cap="flat">
              <a:noFill/>
              <a:prstDash val="solid"/>
              <a:miter/>
            </a:ln>
          </p:spPr>
        </p:sp>
        <p:sp>
          <p:nvSpPr>
            <p:cNvPr id="91"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2"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93"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4"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95"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7"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8"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9"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0" y="3161"/>
                </a:lnTo>
                <a:lnTo>
                  <a:pt x="1473" y="5347"/>
                </a:lnTo>
                <a:lnTo>
                  <a:pt x="383" y="7928"/>
                </a:lnTo>
                <a:lnTo>
                  <a:pt x="0" y="10800"/>
                </a:lnTo>
                <a:lnTo>
                  <a:pt x="383" y="13671"/>
                </a:lnTo>
                <a:lnTo>
                  <a:pt x="1473" y="16250"/>
                </a:lnTo>
                <a:lnTo>
                  <a:pt x="3160" y="18436"/>
                </a:lnTo>
                <a:lnTo>
                  <a:pt x="5349" y="20124"/>
                </a:lnTo>
                <a:lnTo>
                  <a:pt x="7928" y="21214"/>
                </a:lnTo>
                <a:lnTo>
                  <a:pt x="10800" y="21600"/>
                </a:lnTo>
                <a:lnTo>
                  <a:pt x="13668" y="21214"/>
                </a:lnTo>
                <a:lnTo>
                  <a:pt x="16250" y="20124"/>
                </a:lnTo>
                <a:lnTo>
                  <a:pt x="18435" y="18436"/>
                </a:lnTo>
                <a:lnTo>
                  <a:pt x="20124" y="16250"/>
                </a:lnTo>
                <a:lnTo>
                  <a:pt x="21214" y="13671"/>
                </a:lnTo>
                <a:lnTo>
                  <a:pt x="21600" y="10800"/>
                </a:lnTo>
                <a:lnTo>
                  <a:pt x="21214" y="7928"/>
                </a:lnTo>
                <a:lnTo>
                  <a:pt x="20124" y="5347"/>
                </a:lnTo>
                <a:lnTo>
                  <a:pt x="18435" y="3161"/>
                </a:lnTo>
                <a:lnTo>
                  <a:pt x="16250" y="1474"/>
                </a:lnTo>
                <a:lnTo>
                  <a:pt x="13668" y="385"/>
                </a:lnTo>
                <a:lnTo>
                  <a:pt x="10800" y="0"/>
                </a:lnTo>
                <a:close/>
              </a:path>
            </a:pathLst>
          </a:custGeom>
          <a:solidFill>
            <a:srgbClr val="EBEBEB"/>
          </a:solidFill>
          <a:ln cmpd="sng" cap="flat">
            <a:noFill/>
            <a:prstDash val="solid"/>
            <a:miter/>
          </a:ln>
        </p:spPr>
      </p:sp>
      <p:sp>
        <p:nvSpPr>
          <p:cNvPr id="100"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3" y="117"/>
                </a:lnTo>
                <a:lnTo>
                  <a:pt x="7681" y="455"/>
                </a:lnTo>
                <a:lnTo>
                  <a:pt x="6245" y="1003"/>
                </a:lnTo>
                <a:lnTo>
                  <a:pt x="4916" y="1739"/>
                </a:lnTo>
                <a:lnTo>
                  <a:pt x="3711" y="2648"/>
                </a:lnTo>
                <a:lnTo>
                  <a:pt x="2649" y="3713"/>
                </a:lnTo>
                <a:lnTo>
                  <a:pt x="1740" y="4916"/>
                </a:lnTo>
                <a:lnTo>
                  <a:pt x="1002" y="6246"/>
                </a:lnTo>
                <a:lnTo>
                  <a:pt x="456" y="7680"/>
                </a:lnTo>
                <a:lnTo>
                  <a:pt x="115" y="9201"/>
                </a:lnTo>
                <a:lnTo>
                  <a:pt x="0" y="10800"/>
                </a:lnTo>
                <a:lnTo>
                  <a:pt x="115" y="12395"/>
                </a:lnTo>
                <a:lnTo>
                  <a:pt x="456" y="13916"/>
                </a:lnTo>
                <a:lnTo>
                  <a:pt x="1002" y="15352"/>
                </a:lnTo>
                <a:lnTo>
                  <a:pt x="1740" y="16679"/>
                </a:lnTo>
                <a:lnTo>
                  <a:pt x="2649" y="17883"/>
                </a:lnTo>
                <a:lnTo>
                  <a:pt x="3711" y="18950"/>
                </a:lnTo>
                <a:lnTo>
                  <a:pt x="4916" y="19857"/>
                </a:lnTo>
                <a:lnTo>
                  <a:pt x="6245" y="20596"/>
                </a:lnTo>
                <a:lnTo>
                  <a:pt x="7681" y="21142"/>
                </a:lnTo>
                <a:lnTo>
                  <a:pt x="9203" y="21481"/>
                </a:lnTo>
                <a:lnTo>
                  <a:pt x="10800" y="21600"/>
                </a:lnTo>
                <a:lnTo>
                  <a:pt x="12392" y="21481"/>
                </a:lnTo>
                <a:lnTo>
                  <a:pt x="13916" y="21142"/>
                </a:lnTo>
                <a:lnTo>
                  <a:pt x="15349" y="20596"/>
                </a:lnTo>
                <a:lnTo>
                  <a:pt x="16680" y="19857"/>
                </a:lnTo>
                <a:lnTo>
                  <a:pt x="17884" y="18950"/>
                </a:lnTo>
                <a:lnTo>
                  <a:pt x="18950" y="17883"/>
                </a:lnTo>
                <a:lnTo>
                  <a:pt x="19858" y="16679"/>
                </a:lnTo>
                <a:lnTo>
                  <a:pt x="20592" y="15352"/>
                </a:lnTo>
                <a:lnTo>
                  <a:pt x="21139" y="13916"/>
                </a:lnTo>
                <a:lnTo>
                  <a:pt x="21482" y="12395"/>
                </a:lnTo>
                <a:lnTo>
                  <a:pt x="21600" y="10800"/>
                </a:lnTo>
                <a:lnTo>
                  <a:pt x="21482" y="9201"/>
                </a:lnTo>
                <a:lnTo>
                  <a:pt x="21139" y="7680"/>
                </a:lnTo>
                <a:lnTo>
                  <a:pt x="20592" y="6246"/>
                </a:lnTo>
                <a:lnTo>
                  <a:pt x="19858" y="4916"/>
                </a:lnTo>
                <a:lnTo>
                  <a:pt x="18950" y="3713"/>
                </a:lnTo>
                <a:lnTo>
                  <a:pt x="17884" y="2648"/>
                </a:lnTo>
                <a:lnTo>
                  <a:pt x="16680" y="1739"/>
                </a:lnTo>
                <a:lnTo>
                  <a:pt x="15349" y="1003"/>
                </a:lnTo>
                <a:lnTo>
                  <a:pt x="13916" y="455"/>
                </a:lnTo>
                <a:lnTo>
                  <a:pt x="12392" y="117"/>
                </a:lnTo>
                <a:lnTo>
                  <a:pt x="10800" y="0"/>
                </a:lnTo>
                <a:close/>
              </a:path>
            </a:pathLst>
          </a:custGeom>
          <a:solidFill>
            <a:srgbClr val="2D83C3"/>
          </a:solidFill>
          <a:ln cmpd="sng" cap="flat">
            <a:noFill/>
            <a:prstDash val="solid"/>
            <a:miter/>
          </a:ln>
        </p:spPr>
      </p:sp>
      <p:pic>
        <p:nvPicPr>
          <p:cNvPr id="101" name="图片"/>
          <p:cNvPicPr>
            <a:picLocks/>
          </p:cNvPicPr>
          <p:nvPr/>
        </p:nvPicPr>
        <p:blipFill>
          <a:blip r:embed="rId1" cstate="print"/>
          <a:stretch>
            <a:fillRect/>
          </a:stretch>
        </p:blipFill>
        <p:spPr>
          <a:xfrm rot="0">
            <a:off x="10687050" y="6134100"/>
            <a:ext cx="247648" cy="247650"/>
          </a:xfrm>
          <a:prstGeom prst="rect"/>
          <a:noFill/>
          <a:ln w="12700" cmpd="sng" cap="flat">
            <a:noFill/>
            <a:prstDash val="solid"/>
            <a:miter/>
          </a:ln>
        </p:spPr>
      </p:pic>
      <p:grpSp>
        <p:nvGrpSpPr>
          <p:cNvPr id="104" name="组合"/>
          <p:cNvGrpSpPr>
            <a:grpSpLocks/>
          </p:cNvGrpSpPr>
          <p:nvPr/>
        </p:nvGrpSpPr>
        <p:grpSpPr>
          <a:xfrm>
            <a:off x="47625" y="3819523"/>
            <a:ext cx="4124324" cy="3009896"/>
            <a:chOff x="47625" y="3819523"/>
            <a:chExt cx="4124324" cy="3009896"/>
          </a:xfrm>
        </p:grpSpPr>
        <p:pic>
          <p:nvPicPr>
            <p:cNvPr id="102"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3" name="图片"/>
            <p:cNvPicPr>
              <a:picLocks/>
            </p:cNvPicPr>
            <p:nvPr/>
          </p:nvPicPr>
          <p:blipFill>
            <a:blip r:embed="rId3" cstate="print"/>
            <a:stretch>
              <a:fillRect/>
            </a:stretch>
          </p:blipFill>
          <p:spPr>
            <a:xfrm rot="0">
              <a:off x="47625" y="3819523"/>
              <a:ext cx="1733550" cy="3009896"/>
            </a:xfrm>
            <a:prstGeom prst="rect"/>
            <a:noFill/>
            <a:ln w="12700" cmpd="sng" cap="flat">
              <a:noFill/>
              <a:prstDash val="solid"/>
              <a:miter/>
            </a:ln>
          </p:spPr>
        </p:pic>
      </p:grpSp>
      <p:sp>
        <p:nvSpPr>
          <p:cNvPr id="105"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6"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7"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452640539"/>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3" name="组合"/>
          <p:cNvGrpSpPr>
            <a:grpSpLocks/>
          </p:cNvGrpSpPr>
          <p:nvPr/>
        </p:nvGrpSpPr>
        <p:grpSpPr>
          <a:xfrm>
            <a:off x="7991475" y="2933700"/>
            <a:ext cx="2762249" cy="3257550"/>
            <a:chOff x="7991475" y="2933700"/>
            <a:chExt cx="2762249" cy="3257550"/>
          </a:xfrm>
        </p:grpSpPr>
        <p:sp>
          <p:nvSpPr>
            <p:cNvPr id="11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2"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4" name="曲线"/>
          <p:cNvSpPr>
            <a:spLocks/>
          </p:cNvSpPr>
          <p:nvPr/>
        </p:nvSpPr>
        <p:spPr>
          <a:xfrm rot="0">
            <a:off x="9982200" y="457200"/>
            <a:ext cx="314322"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5"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6"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17"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8" name="矩形"/>
          <p:cNvSpPr>
            <a:spLocks/>
          </p:cNvSpPr>
          <p:nvPr/>
        </p:nvSpPr>
        <p:spPr>
          <a:xfrm rot="0">
            <a:off x="654685" y="1371600"/>
            <a:ext cx="7170420" cy="506984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Arial" pitchFamily="34" charset="0"/>
                <a:ea typeface="宋体" pitchFamily="0" charset="0"/>
                <a:cs typeface="Arial" pitchFamily="34" charset="0"/>
                <a:sym typeface="宋体" pitchFamily="0" charset="0"/>
              </a:rPr>
              <a:t> </a:t>
            </a:r>
            <a:r>
              <a:rPr lang="en-US" altLang="zh-CN" sz="2400" b="1" i="0" u="none" strike="noStrike" kern="1200" cap="none" spc="0" baseline="0">
                <a:solidFill>
                  <a:schemeClr val="tx1"/>
                </a:solidFill>
                <a:latin typeface="Arial" pitchFamily="34" charset="0"/>
                <a:ea typeface="宋体" pitchFamily="0" charset="0"/>
                <a:cs typeface="Arial" pitchFamily="34" charset="0"/>
                <a:sym typeface="宋体" pitchFamily="0" charset="0"/>
              </a:rPr>
              <a:t>Objective:</a:t>
            </a:r>
            <a:endParaRPr lang="en-US" altLang="zh-CN" sz="2400" b="1" i="0" u="none" strike="noStrike" kern="1200" cap="none" spc="0" baseline="0">
              <a:solidFill>
                <a:schemeClr val="tx1"/>
              </a:solidFill>
              <a:latin typeface="Arial" pitchFamily="34" charset="0"/>
              <a:ea typeface="宋体" pitchFamily="0" charset="0"/>
              <a:cs typeface="Arial" pitchFamily="34" charset="0"/>
              <a:sym typeface="宋体"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     Develop a structured and functional Excel workbook to Organize employee data. Analyze key metrics Automate reporting and dashboard creation.</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24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alibri" pitchFamily="0" charset="0"/>
                <a:ea typeface="宋体" pitchFamily="0" charset="0"/>
                <a:cs typeface="Calibri" pitchFamily="0" charset="0"/>
              </a:rPr>
              <a:t> Data Cleanup and Structuring:</a:t>
            </a:r>
            <a:endParaRPr lang="en-US" altLang="zh-CN" sz="24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     Standardize data formats (e.g., dates, numbers). Remove or correct inaccuracies and inconsistencies. Organize data into clearly defined categories (e.g., Personal Information, Job Information, Compensation).</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24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alibri" pitchFamily="0" charset="0"/>
                <a:ea typeface="宋体" pitchFamily="0" charset="0"/>
                <a:cs typeface="Calibri" pitchFamily="0" charset="0"/>
              </a:rPr>
              <a:t>Analytical Tools:</a:t>
            </a:r>
            <a:endParaRPr lang="en-US" altLang="zh-CN" sz="24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     Create formulas to calculate key metrics (e.g., total employees, average salary). Develop pivot tables to summarize and analyze data by different dimensions (e.g., department, location).</a:t>
            </a:r>
            <a:endParaRPr lang="zh-CN" altLang="en-US" sz="20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375968982"/>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4" name="组合"/>
          <p:cNvGrpSpPr>
            <a:grpSpLocks/>
          </p:cNvGrpSpPr>
          <p:nvPr/>
        </p:nvGrpSpPr>
        <p:grpSpPr>
          <a:xfrm>
            <a:off x="8658225" y="2647950"/>
            <a:ext cx="3533775" cy="3810000"/>
            <a:chOff x="8658225" y="2647950"/>
            <a:chExt cx="3533775" cy="3810000"/>
          </a:xfrm>
        </p:grpSpPr>
        <p:sp>
          <p:nvSpPr>
            <p:cNvPr id="12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23"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25" name="曲线"/>
          <p:cNvSpPr>
            <a:spLocks/>
          </p:cNvSpPr>
          <p:nvPr/>
        </p:nvSpPr>
        <p:spPr>
          <a:xfrm rot="0">
            <a:off x="10058401" y="762000"/>
            <a:ext cx="314322"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6"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7"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28"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9" name="矩形"/>
          <p:cNvSpPr>
            <a:spLocks/>
          </p:cNvSpPr>
          <p:nvPr/>
        </p:nvSpPr>
        <p:spPr>
          <a:xfrm rot="0">
            <a:off x="914400" y="1828800"/>
            <a:ext cx="7924800" cy="4528819"/>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2800" b="0" i="0" u="none" strike="noStrike" kern="1200" cap="none" spc="0" baseline="0">
                <a:solidFill>
                  <a:srgbClr val="0D0D0D"/>
                </a:solidFill>
                <a:latin typeface="Palatino Linotype" pitchFamily="0" charset="0"/>
                <a:ea typeface="宋体" pitchFamily="0" charset="0"/>
                <a:cs typeface="Palatino Linotype" pitchFamily="0" charset="0"/>
                <a:sym typeface="宋体" pitchFamily="0" charset="0"/>
              </a:rPr>
              <a:t>This project will analizing and evaluating employees permformanc across various department such as Human resources, marketing, research and development, Legal, support, Engineering. This project includes graphs and pie chart and this project will result in a comprehensive, user - friendly excel tool that can be regularly updated and used by HR and management to drive performance improvements within the organisation.  </a:t>
            </a:r>
            <a:r>
              <a:rPr lang="en-US" altLang="zh-CN" sz="2400" b="0" i="0" u="none" strike="noStrike" kern="1200" cap="none" spc="0" baseline="0">
                <a:solidFill>
                  <a:srgbClr val="0D0D0D"/>
                </a:solidFill>
                <a:latin typeface="Palatino Linotype" pitchFamily="0" charset="0"/>
                <a:ea typeface="宋体" pitchFamily="0" charset="0"/>
                <a:cs typeface="Palatino Linotype" pitchFamily="0" charset="0"/>
                <a:sym typeface="宋体" pitchFamily="0" charset="0"/>
              </a:rPr>
              <a:t>      </a:t>
            </a: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464514818"/>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2"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3" name="曲线"/>
          <p:cNvSpPr>
            <a:spLocks/>
          </p:cNvSpPr>
          <p:nvPr/>
        </p:nvSpPr>
        <p:spPr>
          <a:xfrm rot="0">
            <a:off x="9982200" y="838200"/>
            <a:ext cx="314322" cy="323848"/>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4"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5"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6"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37"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8" name="矩形"/>
          <p:cNvSpPr>
            <a:spLocks/>
          </p:cNvSpPr>
          <p:nvPr/>
        </p:nvSpPr>
        <p:spPr>
          <a:xfrm rot="0">
            <a:off x="1086485" y="1694180"/>
            <a:ext cx="7563485" cy="4819647"/>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alibri" pitchFamily="0" charset="0"/>
                <a:ea typeface="宋体" pitchFamily="0" charset="0"/>
                <a:cs typeface="Calibri" pitchFamily="0" charset="0"/>
                <a:sym typeface="宋体" pitchFamily="0" charset="0"/>
              </a:rPr>
              <a:t>Employees: </a:t>
            </a:r>
            <a:endParaRPr lang="en-US" altLang="zh-CN" sz="24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alibri" pitchFamily="0" charset="0"/>
                <a:ea typeface="宋体" pitchFamily="0" charset="0"/>
                <a:cs typeface="Calibri" pitchFamily="0" charset="0"/>
                <a:sym typeface="宋体"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sym typeface="宋体" pitchFamily="0" charset="0"/>
              </a:rPr>
              <a:t>Individual Employees may have access to their performance data and metrics to self-access and identify areas for personal improvements.</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sym typeface="宋体" pitchFamily="0" charset="0"/>
              </a:rPr>
              <a:t>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alibri" pitchFamily="0" charset="0"/>
                <a:ea typeface="宋体" pitchFamily="0" charset="0"/>
                <a:cs typeface="Calibri" pitchFamily="0" charset="0"/>
                <a:sym typeface="宋体" pitchFamily="0" charset="0"/>
              </a:rPr>
              <a:t>Business Organisation:</a:t>
            </a:r>
            <a:endParaRPr lang="en-US" altLang="zh-CN" sz="24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sym typeface="宋体" pitchFamily="0" charset="0"/>
              </a:rPr>
              <a:t>Business Organisation and Analysis use the data to support performance reviews, identify training needs, and develop employee development plans. Recruitments Teams Analyze data to understand the skills and performance trends that are beneficial for hiring.</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546301124"/>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41"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42" name="曲线"/>
          <p:cNvSpPr>
            <a:spLocks/>
          </p:cNvSpPr>
          <p:nvPr/>
        </p:nvSpPr>
        <p:spPr>
          <a:xfrm rot="0">
            <a:off x="10820400" y="5334000"/>
            <a:ext cx="457200" cy="742949"/>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3" name="曲线"/>
          <p:cNvSpPr>
            <a:spLocks/>
          </p:cNvSpPr>
          <p:nvPr/>
        </p:nvSpPr>
        <p:spPr>
          <a:xfrm rot="0">
            <a:off x="9829800" y="490855"/>
            <a:ext cx="314322"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4"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45" name="文本框"/>
          <p:cNvSpPr>
            <a:spLocks noGrp="1"/>
          </p:cNvSpPr>
          <p:nvPr>
            <p:ph type="title"/>
          </p:nvPr>
        </p:nvSpPr>
        <p:spPr>
          <a:xfrm rot="0">
            <a:off x="381000" y="651510"/>
            <a:ext cx="9763125" cy="55626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46"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47"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48" name="矩形"/>
          <p:cNvSpPr>
            <a:spLocks/>
          </p:cNvSpPr>
          <p:nvPr/>
        </p:nvSpPr>
        <p:spPr>
          <a:xfrm rot="0">
            <a:off x="2895600" y="1524000"/>
            <a:ext cx="7426324" cy="624205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alibri" pitchFamily="0" charset="0"/>
                <a:ea typeface="宋体" pitchFamily="0" charset="0"/>
                <a:cs typeface="Calibri" pitchFamily="0" charset="0"/>
                <a:sym typeface="宋体" pitchFamily="0" charset="0"/>
              </a:rPr>
              <a:t>1. Comprehensive Performance Tracking</a:t>
            </a:r>
            <a:endParaRPr lang="en-US" altLang="zh-CN" sz="24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alibri" pitchFamily="0" charset="0"/>
                <a:ea typeface="宋体" pitchFamily="0" charset="0"/>
                <a:cs typeface="Calibri" pitchFamily="0" charset="0"/>
                <a:sym typeface="宋体"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sym typeface="宋体" pitchFamily="0" charset="0"/>
              </a:rPr>
              <a:t>Tracks individual and team performance across key matrics. consolidates data from multiple sources into a single, easy-to- use Excel model.</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sym typeface="宋体" pitchFamily="0" charset="0"/>
              </a:rPr>
              <a:t> </a:t>
            </a:r>
            <a:r>
              <a:rPr lang="en-US" altLang="zh-CN" sz="2400" b="1" i="0" u="none" strike="noStrike" kern="1200" cap="none" spc="0" baseline="0">
                <a:solidFill>
                  <a:schemeClr val="tx1"/>
                </a:solidFill>
                <a:latin typeface="Calibri" pitchFamily="0" charset="0"/>
                <a:ea typeface="宋体" pitchFamily="0" charset="0"/>
                <a:cs typeface="Calibri" pitchFamily="0" charset="0"/>
                <a:sym typeface="宋体" pitchFamily="0" charset="0"/>
              </a:rPr>
              <a:t>2. Dynamic Dashboards and Visualizations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sym typeface="宋体" pitchFamily="0" charset="0"/>
              </a:rPr>
              <a:t>        Provides real-time insights throught interactive charts and pivot tables. customizable views for different users (managers, HR, etc.).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alibri" pitchFamily="0" charset="0"/>
                <a:ea typeface="宋体" pitchFamily="0" charset="0"/>
                <a:cs typeface="Calibri" pitchFamily="0" charset="0"/>
                <a:sym typeface="宋体" pitchFamily="0" charset="0"/>
              </a:rPr>
              <a:t>3. Automated reporting :</a:t>
            </a:r>
            <a:endParaRPr lang="en-US" altLang="zh-CN" sz="24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sym typeface="宋体" pitchFamily="0" charset="0"/>
              </a:rPr>
              <a:t>       Reduces manual effort in data collection and report generation. Regular updates ensure data accuracy and relevance.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2077964906"/>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1" name="文本框"/>
          <p:cNvSpPr>
            <a:spLocks noGrp="1"/>
          </p:cNvSpPr>
          <p:nvPr>
            <p:ph type="title"/>
          </p:nvPr>
        </p:nvSpPr>
        <p:spPr>
          <a:xfrm rot="0">
            <a:off x="686117" y="76198"/>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2" name="矩形"/>
          <p:cNvSpPr>
            <a:spLocks/>
          </p:cNvSpPr>
          <p:nvPr/>
        </p:nvSpPr>
        <p:spPr>
          <a:xfrm rot="0">
            <a:off x="533400" y="914400"/>
            <a:ext cx="9557385" cy="552196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alibri" pitchFamily="0" charset="0"/>
                <a:ea typeface="宋体" pitchFamily="0" charset="0"/>
                <a:cs typeface="Calibri" pitchFamily="0" charset="0"/>
                <a:sym typeface="宋体" pitchFamily="0" charset="0"/>
              </a:rPr>
              <a:t>The dataset for employee performance analysis typically includes various metrics that reflect </a:t>
            </a:r>
            <a:endParaRPr lang="en-US" altLang="zh-CN" sz="20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alibri" pitchFamily="0" charset="0"/>
                <a:ea typeface="宋体" pitchFamily="0" charset="0"/>
                <a:cs typeface="Calibri" pitchFamily="0" charset="0"/>
                <a:sym typeface="宋体" pitchFamily="0" charset="0"/>
              </a:rPr>
              <a:t>an employee's productivity, quality of work, attendance, and overall contribution to the </a:t>
            </a:r>
            <a:endParaRPr lang="en-US" altLang="zh-CN" sz="20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alibri" pitchFamily="0" charset="0"/>
                <a:ea typeface="宋体" pitchFamily="0" charset="0"/>
                <a:cs typeface="Calibri" pitchFamily="0" charset="0"/>
                <a:sym typeface="宋体" pitchFamily="0" charset="0"/>
              </a:rPr>
              <a:t>organization. Below is a description of the key columns that would be included in </a:t>
            </a:r>
            <a:r>
              <a:rPr lang="en-US" altLang="zh-CN" sz="2000" b="1" i="0" u="none" strike="noStrike" kern="1200" cap="none" spc="0" baseline="0">
                <a:solidFill>
                  <a:schemeClr val="tx1"/>
                </a:solidFill>
                <a:latin typeface="Calibri" pitchFamily="0" charset="0"/>
                <a:ea typeface="宋体" pitchFamily="0" charset="0"/>
                <a:cs typeface="Calibri" pitchFamily="0" charset="0"/>
                <a:sym typeface="宋体" pitchFamily="0" charset="0"/>
              </a:rPr>
              <a:t>a Actionable Insights which Include recommendations or action items based on the analysis, such as training needs or performance improvement plans.</a:t>
            </a:r>
            <a:endParaRPr lang="en-US" altLang="zh-CN" sz="20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20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alibri" pitchFamily="0" charset="0"/>
                <a:ea typeface="宋体" pitchFamily="0" charset="0"/>
                <a:cs typeface="Calibri" pitchFamily="0" charset="0"/>
                <a:sym typeface="宋体" pitchFamily="0" charset="0"/>
              </a:rPr>
              <a:t>Excel dataset:</a:t>
            </a:r>
            <a:endParaRPr lang="en-US" altLang="zh-CN" sz="20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2000" b="1"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2000" b="1" i="0" u="none" strike="noStrike" kern="1200" cap="none" spc="0" baseline="0">
                <a:solidFill>
                  <a:schemeClr val="tx1"/>
                </a:solidFill>
                <a:latin typeface="Calibri" pitchFamily="0" charset="0"/>
                <a:ea typeface="宋体" pitchFamily="0" charset="0"/>
                <a:cs typeface="Calibri" pitchFamily="0" charset="0"/>
                <a:sym typeface="宋体" pitchFamily="0" charset="0"/>
              </a:rPr>
              <a:t>EmpID: </a:t>
            </a:r>
            <a:r>
              <a:rPr lang="en-US" altLang="zh-CN" sz="2000" b="0" i="0" u="none" strike="noStrike" kern="1200" cap="none" spc="0" baseline="0">
                <a:solidFill>
                  <a:schemeClr val="tx1"/>
                </a:solidFill>
                <a:latin typeface="Calibri" pitchFamily="0" charset="0"/>
                <a:ea typeface="宋体" pitchFamily="0" charset="0"/>
                <a:cs typeface="Calibri" pitchFamily="0" charset="0"/>
                <a:sym typeface="宋体" pitchFamily="0" charset="0"/>
              </a:rPr>
              <a:t>A unique identifier for each employee</a:t>
            </a:r>
            <a:r>
              <a:rPr lang="en-US" altLang="zh-CN" sz="2000" b="0" i="0" u="none" strike="noStrike" kern="1200" cap="none" spc="0" baseline="0">
                <a:solidFill>
                  <a:schemeClr val="tx1"/>
                </a:solidFill>
                <a:latin typeface="Calibri" pitchFamily="0" charset="0"/>
                <a:ea typeface="宋体" pitchFamily="0" charset="0"/>
                <a:cs typeface="Calibri" pitchFamily="0" charset="0"/>
                <a:sym typeface="宋体" pitchFamily="0" charset="0"/>
              </a:rPr>
              <a:t>.</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2000" b="1" i="0" u="none" strike="noStrike" kern="1200" cap="none" spc="0" baseline="0">
                <a:solidFill>
                  <a:schemeClr val="tx1"/>
                </a:solidFill>
                <a:latin typeface="Calibri" pitchFamily="0" charset="0"/>
                <a:ea typeface="宋体" pitchFamily="0" charset="0"/>
                <a:cs typeface="Calibri" pitchFamily="0" charset="0"/>
                <a:sym typeface="宋体" pitchFamily="0" charset="0"/>
              </a:rPr>
              <a:t>Employee Name: </a:t>
            </a:r>
            <a:r>
              <a:rPr lang="en-US" altLang="zh-CN" sz="2000" b="0" i="0" u="none" strike="noStrike" kern="1200" cap="none" spc="0" baseline="0">
                <a:solidFill>
                  <a:schemeClr val="tx1"/>
                </a:solidFill>
                <a:latin typeface="Calibri" pitchFamily="0" charset="0"/>
                <a:ea typeface="宋体" pitchFamily="0" charset="0"/>
                <a:cs typeface="Calibri" pitchFamily="0" charset="0"/>
                <a:sym typeface="宋体" pitchFamily="0" charset="0"/>
              </a:rPr>
              <a:t>The employee’s given name</a:t>
            </a:r>
            <a:r>
              <a:rPr lang="en-US" altLang="zh-CN" sz="2000" b="0" i="0" u="none" strike="noStrike" kern="1200" cap="none" spc="0" baseline="0">
                <a:solidFill>
                  <a:schemeClr val="tx1"/>
                </a:solidFill>
                <a:latin typeface="Calibri" pitchFamily="0" charset="0"/>
                <a:ea typeface="宋体" pitchFamily="0" charset="0"/>
                <a:cs typeface="Calibri" pitchFamily="0" charset="0"/>
                <a:sym typeface="宋体" pitchFamily="0" charset="0"/>
              </a:rPr>
              <a:t>.</a:t>
            </a:r>
            <a:endParaRPr lang="en-US" altLang="zh-CN" sz="2000" b="1" i="0" u="none" strike="noStrike" kern="1200" cap="none" spc="0" baseline="0">
              <a:solidFill>
                <a:schemeClr val="tx1"/>
              </a:solidFill>
              <a:latin typeface="Calibri" pitchFamily="0" charset="0"/>
              <a:ea typeface="宋体" pitchFamily="0" charset="0"/>
              <a:cs typeface="Calibri" pitchFamily="0" charset="0"/>
              <a:sym typeface="宋体" pitchFamily="0" charset="0"/>
            </a:endParaRPr>
          </a:p>
          <a:p>
            <a:pPr marL="285750" indent="-285750" algn="l">
              <a:lnSpc>
                <a:spcPct val="100000"/>
              </a:lnSpc>
              <a:spcBef>
                <a:spcPts val="0"/>
              </a:spcBef>
              <a:spcAft>
                <a:spcPts val="0"/>
              </a:spcAft>
              <a:buFont typeface="Arial" pitchFamily="34" charset="0"/>
              <a:buChar char="•"/>
            </a:pPr>
            <a:r>
              <a:rPr lang="en-US" altLang="zh-CN" sz="2000" b="1" i="0" u="none" strike="noStrike" kern="1200" cap="none" spc="0" baseline="0">
                <a:solidFill>
                  <a:schemeClr val="tx1"/>
                </a:solidFill>
                <a:latin typeface="Calibri" pitchFamily="0" charset="0"/>
                <a:ea typeface="宋体" pitchFamily="0" charset="0"/>
                <a:cs typeface="Calibri" pitchFamily="0" charset="0"/>
                <a:sym typeface="宋体" pitchFamily="0" charset="0"/>
              </a:rPr>
              <a:t>Gender Code: </a:t>
            </a:r>
            <a:r>
              <a:rPr lang="en-US" altLang="zh-CN" sz="2000" b="0" i="0" u="none" strike="noStrike" kern="1200" cap="none" spc="0" baseline="0">
                <a:solidFill>
                  <a:schemeClr val="tx1"/>
                </a:solidFill>
                <a:latin typeface="Calibri" pitchFamily="0" charset="0"/>
                <a:ea typeface="宋体" pitchFamily="0" charset="0"/>
                <a:cs typeface="Calibri" pitchFamily="0" charset="0"/>
                <a:sym typeface="宋体" pitchFamily="0" charset="0"/>
              </a:rPr>
              <a:t>A code representing the gender of the employee (e.g., M for Male, F for Female, etc.)</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2000" b="1" i="0" u="none" strike="noStrike" kern="1200" cap="none" spc="0" baseline="0">
                <a:solidFill>
                  <a:schemeClr val="tx1"/>
                </a:solidFill>
                <a:latin typeface="Calibri" pitchFamily="0" charset="0"/>
                <a:ea typeface="宋体" pitchFamily="0" charset="0"/>
                <a:cs typeface="Calibri" pitchFamily="0" charset="0"/>
                <a:sym typeface="宋体" pitchFamily="0" charset="0"/>
              </a:rPr>
              <a:t>Business Unit: </a:t>
            </a:r>
            <a:r>
              <a:rPr lang="en-US" altLang="zh-CN" sz="2000" b="0" i="0" u="none" strike="noStrike" kern="1200" cap="none" spc="0" baseline="0">
                <a:solidFill>
                  <a:schemeClr val="tx1"/>
                </a:solidFill>
                <a:latin typeface="Calibri" pitchFamily="0" charset="0"/>
                <a:ea typeface="宋体" pitchFamily="0" charset="0"/>
                <a:cs typeface="Calibri" pitchFamily="0" charset="0"/>
                <a:sym typeface="宋体" pitchFamily="0" charset="0"/>
              </a:rPr>
              <a:t>The department or division within the company where the employee works</a:t>
            </a:r>
            <a:r>
              <a:rPr lang="en-US" altLang="zh-CN" sz="2000" b="0" i="0" u="none" strike="noStrike" kern="1200" cap="none" spc="0" baseline="0">
                <a:solidFill>
                  <a:schemeClr val="tx1"/>
                </a:solidFill>
                <a:latin typeface="Calibri" pitchFamily="0" charset="0"/>
                <a:ea typeface="宋体" pitchFamily="0" charset="0"/>
                <a:cs typeface="Calibri" pitchFamily="0" charset="0"/>
                <a:sym typeface="宋体" pitchFamily="0" charset="0"/>
              </a:rPr>
              <a:t>.</a:t>
            </a:r>
            <a:endParaRPr lang="en-US" altLang="zh-CN" sz="2000" b="0" i="0" u="none" strike="noStrike" kern="1200" cap="none" spc="0" baseline="0">
              <a:solidFill>
                <a:schemeClr val="tx1"/>
              </a:solidFill>
              <a:latin typeface="Calibri" pitchFamily="0" charset="0"/>
              <a:ea typeface="宋体" pitchFamily="0" charset="0"/>
              <a:cs typeface="Calibri" pitchFamily="0" charset="0"/>
              <a:sym typeface="宋体" pitchFamily="0" charset="0"/>
            </a:endParaRPr>
          </a:p>
          <a:p>
            <a:pPr marL="285750" indent="-285750" algn="l">
              <a:lnSpc>
                <a:spcPct val="100000"/>
              </a:lnSpc>
              <a:spcBef>
                <a:spcPts val="0"/>
              </a:spcBef>
              <a:spcAft>
                <a:spcPts val="0"/>
              </a:spcAft>
              <a:buFont typeface="Arial" pitchFamily="34" charset="0"/>
              <a:buChar char="•"/>
            </a:pPr>
            <a:r>
              <a:rPr lang="en-US" altLang="zh-CN" sz="2000" b="1" i="0" u="none" strike="noStrike" kern="1200" cap="none" spc="0" baseline="0">
                <a:solidFill>
                  <a:schemeClr val="tx1"/>
                </a:solidFill>
                <a:latin typeface="Calibri" pitchFamily="0" charset="0"/>
                <a:ea typeface="宋体" pitchFamily="0" charset="0"/>
                <a:cs typeface="Calibri" pitchFamily="0" charset="0"/>
                <a:sym typeface="宋体" pitchFamily="0" charset="0"/>
              </a:rPr>
              <a:t>Employee salary: </a:t>
            </a:r>
            <a:r>
              <a:rPr lang="en-US" altLang="zh-CN" sz="2000" b="0" i="0" u="none" strike="noStrike" kern="1200" cap="none" spc="0" baseline="0">
                <a:solidFill>
                  <a:schemeClr val="tx1"/>
                </a:solidFill>
                <a:latin typeface="Calibri" pitchFamily="0" charset="0"/>
                <a:ea typeface="宋体" pitchFamily="0" charset="0"/>
                <a:cs typeface="Calibri" pitchFamily="0" charset="0"/>
                <a:sym typeface="宋体" pitchFamily="0" charset="0"/>
              </a:rPr>
              <a:t>the amount of salary that the employee gets for their work.</a:t>
            </a:r>
            <a:endParaRPr lang="en-US" altLang="zh-CN" sz="2000" b="1"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2000" b="1" i="0" u="none" strike="noStrike" kern="1200" cap="none" spc="0" baseline="0">
                <a:solidFill>
                  <a:schemeClr val="tx1"/>
                </a:solidFill>
                <a:latin typeface="Calibri" pitchFamily="0" charset="0"/>
                <a:ea typeface="宋体" pitchFamily="0" charset="0"/>
                <a:cs typeface="Calibri" pitchFamily="0" charset="0"/>
                <a:sym typeface="宋体" pitchFamily="0" charset="0"/>
              </a:rPr>
              <a:t>Employee Type:</a:t>
            </a:r>
            <a:r>
              <a:rPr lang="en-US" altLang="zh-CN" sz="2000" b="0" i="0" u="none" strike="noStrike" kern="1200" cap="none" spc="0" baseline="0">
                <a:solidFill>
                  <a:schemeClr val="tx1"/>
                </a:solidFill>
                <a:latin typeface="Calibri" pitchFamily="0" charset="0"/>
                <a:ea typeface="宋体" pitchFamily="0" charset="0"/>
                <a:cs typeface="Calibri" pitchFamily="0" charset="0"/>
                <a:sym typeface="宋体" pitchFamily="0" charset="0"/>
              </a:rPr>
              <a:t> Classification of the employee, such as full-time, part-time, contractor, etc. </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2000" b="1" i="0" u="none" strike="noStrike" kern="1200" cap="none" spc="0" baseline="0">
                <a:solidFill>
                  <a:schemeClr val="tx1"/>
                </a:solidFill>
                <a:latin typeface="Calibri" pitchFamily="0" charset="0"/>
                <a:ea typeface="宋体" pitchFamily="0" charset="0"/>
                <a:cs typeface="Calibri" pitchFamily="0" charset="0"/>
                <a:sym typeface="宋体" pitchFamily="0" charset="0"/>
              </a:rPr>
              <a:t>Employee location:</a:t>
            </a:r>
            <a:r>
              <a:rPr lang="en-US" altLang="zh-CN" sz="2000" b="0" i="0" u="none" strike="noStrike" kern="1200" cap="none" spc="0" baseline="0">
                <a:solidFill>
                  <a:schemeClr val="tx1"/>
                </a:solidFill>
                <a:latin typeface="Calibri" pitchFamily="0" charset="0"/>
                <a:ea typeface="宋体" pitchFamily="0" charset="0"/>
                <a:cs typeface="Calibri" pitchFamily="0" charset="0"/>
                <a:sym typeface="宋体" pitchFamily="0" charset="0"/>
              </a:rPr>
              <a:t> location of the employee where he works.</a:t>
            </a:r>
            <a:endParaRPr lang="zh-CN" altLang="en-US" sz="20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376505586"/>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5"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7" name="曲线"/>
          <p:cNvSpPr>
            <a:spLocks/>
          </p:cNvSpPr>
          <p:nvPr/>
        </p:nvSpPr>
        <p:spPr>
          <a:xfrm rot="0">
            <a:off x="10439400" y="457200"/>
            <a:ext cx="314322"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58"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9" name="图片"/>
          <p:cNvPicPr>
            <a:picLocks/>
          </p:cNvPicPr>
          <p:nvPr/>
        </p:nvPicPr>
        <p:blipFill>
          <a:blip r:embed="rId1" cstate="print"/>
          <a:stretch>
            <a:fillRect/>
          </a:stretch>
        </p:blipFill>
        <p:spPr>
          <a:xfrm rot="0">
            <a:off x="66675" y="3381373"/>
            <a:ext cx="2466975" cy="3419473"/>
          </a:xfrm>
          <a:prstGeom prst="rect"/>
          <a:noFill/>
          <a:ln w="12700" cmpd="sng" cap="flat">
            <a:noFill/>
            <a:prstDash val="solid"/>
            <a:miter/>
          </a:ln>
        </p:spPr>
      </p:pic>
      <p:sp>
        <p:nvSpPr>
          <p:cNvPr id="160" name="文本框"/>
          <p:cNvSpPr>
            <a:spLocks noGrp="1"/>
          </p:cNvSpPr>
          <p:nvPr>
            <p:ph type="title"/>
          </p:nvPr>
        </p:nvSpPr>
        <p:spPr>
          <a:xfrm rot="0">
            <a:off x="739774" y="284098"/>
            <a:ext cx="8480425" cy="670696"/>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1"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2" name="矩形"/>
          <p:cNvSpPr>
            <a:spLocks/>
          </p:cNvSpPr>
          <p:nvPr/>
        </p:nvSpPr>
        <p:spPr>
          <a:xfrm rot="0">
            <a:off x="2743200" y="2354703"/>
            <a:ext cx="8534019" cy="95410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63" name="矩形"/>
          <p:cNvSpPr>
            <a:spLocks/>
          </p:cNvSpPr>
          <p:nvPr/>
        </p:nvSpPr>
        <p:spPr>
          <a:xfrm rot="0">
            <a:off x="2635250" y="1280794"/>
            <a:ext cx="6485890" cy="5189853"/>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sym typeface="宋体" pitchFamily="0" charset="0"/>
              </a:rPr>
              <a:t>wow" features combine to create a powerful, efficient, and intuitive Excel-based solution that not only meets but exceedsexpectations in managing and analyzing employee Performance</a:t>
            </a:r>
            <a:r>
              <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sym typeface="宋体" pitchFamily="0" charset="0"/>
              </a:rPr>
              <a:t>. </a:t>
            </a:r>
            <a:r>
              <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sym typeface="宋体" pitchFamily="0" charset="0"/>
              </a:rPr>
              <a:t>The solution includes an AI-driven feature that suggests actionable improvements based on performance trends, helping managers to implement effective strategies for boosting productivity and employee engagement. To improvement. This holistic view promotes better strategic decision-making.</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457223835"/>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8</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root</cp:lastModifiedBy>
  <cp:revision>17</cp:revision>
  <dcterms:created xsi:type="dcterms:W3CDTF">2024-03-29T15:07:00Z</dcterms:created>
  <dcterms:modified xsi:type="dcterms:W3CDTF">2024-09-04T03:21:57Z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y fmtid="{D5CDD505-2E9C-101B-9397-08002B2CF9AE}" pid="4" name="ICV">
    <vt:lpwstr>978B7A3837B24582AF56CE84913D37D3_13</vt:lpwstr>
  </property>
  <property fmtid="{D5CDD505-2E9C-101B-9397-08002B2CF9AE}" pid="5" name="KSOProductBuildVer">
    <vt:lpwstr>1033-12.2.0.17545</vt:lpwstr>
  </property>
</Properties>
</file>