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1BAE8A3-35E5-4577-870C-03FB0188DCF5}">
      <dgm:prSet/>
      <dgm:spPr/>
      <dgm:t>
        <a:bodyPr/>
        <a:lstStyle/>
        <a:p>
          <a:r>
            <a:rPr lang="en-US" dirty="0" smtClean="0"/>
            <a:t>D GIRIDHAR</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F423E178-7000-4FB0-986C-DD30E98C9581}">
      <dgm:prSet/>
      <dgm:spPr/>
      <dgm:t>
        <a:bodyPr/>
        <a:lstStyle/>
        <a:p>
          <a:r>
            <a:rPr lang="en-US" b="1" dirty="0"/>
            <a:t>Submitted by:</a:t>
          </a:r>
          <a:endParaRPr lang="en-US" dirty="0"/>
        </a:p>
      </dgm:t>
    </dgm:pt>
    <dgm:pt modelId="{62EDC601-3915-4D41-99B4-CFD1636BECCB}" type="sibTrans" cxnId="{63CADD3F-9CC1-4680-AFB8-1942FFEF3E1E}">
      <dgm:prSet/>
      <dgm:spPr/>
      <dgm:t>
        <a:bodyPr/>
        <a:lstStyle/>
        <a:p>
          <a:endParaRPr lang="en-US"/>
        </a:p>
      </dgm:t>
    </dgm:pt>
    <dgm:pt modelId="{847A099C-745B-42FA-A13D-4ABD5E6536EB}" type="parTrans" cxnId="{63CADD3F-9CC1-4680-AFB8-1942FFEF3E1E}">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260489F2-C7F4-4BE1-AC32-B3DEE4E3C296}" type="presOf" srcId="{4F7AC5AB-FCBC-43D5-B6CD-60032A7602F4}" destId="{12745AD8-9A9C-4C2E-8439-F72597DEFFCE}" srcOrd="0" destOrd="0" presId="urn:microsoft.com/office/officeart/2008/layout/LinedList"/>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dirty="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dirty="0"/>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dirty="0"/>
            <a:t>The </a:t>
          </a:r>
          <a:r>
            <a:rPr lang="en-IN" b="1" i="0" dirty="0" err="1"/>
            <a:t>n_jobs</a:t>
          </a:r>
          <a:r>
            <a:rPr lang="en-IN" b="0" i="0" dirty="0"/>
            <a:t> </a:t>
          </a:r>
          <a:r>
            <a:rPr lang="en-IN" b="0" i="0" dirty="0" err="1"/>
            <a:t>hyperparameter</a:t>
          </a:r>
          <a:r>
            <a:rPr lang="en-IN" b="0" i="0" dirty="0"/>
            <a:t> tells the engine how many processors it is allowed to use. If it has a value of one, it can only use one processor. A value of “-1” means that there is no limit.</a:t>
          </a:r>
          <a:endParaRPr lang="en-US" dirty="0"/>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52422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5242268" cy="67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b="1" kern="1200" dirty="0"/>
            <a:t>Submitted by:</a:t>
          </a:r>
          <a:endParaRPr lang="en-US" sz="3100" kern="1200" dirty="0"/>
        </a:p>
      </dsp:txBody>
      <dsp:txXfrm>
        <a:off x="0" y="0"/>
        <a:ext cx="5242268" cy="675501"/>
      </dsp:txXfrm>
    </dsp:sp>
    <dsp:sp modelId="{4D133A35-1B56-4295-B1D2-9F7028C224D3}">
      <dsp:nvSpPr>
        <dsp:cNvPr id="0" name=""/>
        <dsp:cNvSpPr/>
      </dsp:nvSpPr>
      <dsp:spPr>
        <a:xfrm>
          <a:off x="0" y="675501"/>
          <a:ext cx="5242268"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675501"/>
          <a:ext cx="5242268" cy="67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D GIRIDHAR</a:t>
          </a:r>
          <a:endParaRPr lang="en-US" sz="3100" kern="1200" dirty="0"/>
        </a:p>
      </dsp:txBody>
      <dsp:txXfrm>
        <a:off x="0" y="675501"/>
        <a:ext cx="5242268" cy="675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dirty="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dirty="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b="0" i="0" kern="1200" dirty="0"/>
            <a:t>The </a:t>
          </a:r>
          <a:r>
            <a:rPr lang="en-IN" sz="1700" b="1" i="0" kern="1200" dirty="0" err="1"/>
            <a:t>n_jobs</a:t>
          </a:r>
          <a:r>
            <a:rPr lang="en-IN" sz="1700" b="0" i="0" kern="1200" dirty="0"/>
            <a:t> </a:t>
          </a:r>
          <a:r>
            <a:rPr lang="en-IN" sz="1700" b="0" i="0" kern="1200" dirty="0" err="1"/>
            <a:t>hyperparameter</a:t>
          </a:r>
          <a:r>
            <a:rPr lang="en-IN" sz="1700" b="0" i="0" kern="1200" dirty="0"/>
            <a:t> tells the engine how many processors it is allowed to use. If it has a value of one, it can only use one processor. A value of “-1” means that there is no limit.</a:t>
          </a:r>
          <a:endParaRPr lang="en-US" sz="1700" kern="1200" dirty="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b="0" i="0" kern="1200"/>
            <a:t>The</a:t>
          </a:r>
          <a:r>
            <a:rPr lang="en-IN" sz="1700" b="1" i="0" kern="1200"/>
            <a:t> random_state </a:t>
          </a:r>
          <a:r>
            <a:rPr lang="en-IN" sz="1700" b="0" i="0" kern="1200"/>
            <a:t>hyperparameter makes the model’s output replicable. The model will always produce the same results when it has a definite value of random_state and if it has been given the same hyperparameters and the same training data.</a:t>
          </a:r>
          <a:endParaRPr lang="en-US" sz="17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b="0" i="0" kern="1200"/>
            <a:t>here is the </a:t>
          </a:r>
          <a:r>
            <a:rPr lang="en-IN" sz="1700" b="1" i="0" kern="1200"/>
            <a:t>oob_score</a:t>
          </a:r>
          <a:r>
            <a:rPr lang="en-IN" sz="17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7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30537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88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86810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560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8702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813796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6002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20225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6320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444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90133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EB61F6-5CA1-4CA0-A649-4B4CAC4B93DA}"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94294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EB61F6-5CA1-4CA0-A649-4B4CAC4B93DA}"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5736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64286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31655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EEB61F6-5CA1-4CA0-A649-4B4CAC4B93DA}" type="datetimeFigureOut">
              <a:rPr lang="en-IN" smtClean="0"/>
              <a:t>25-08-2022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35410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0954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EB61F6-5CA1-4CA0-A649-4B4CAC4B93DA}" type="datetimeFigureOut">
              <a:rPr lang="en-IN" smtClean="0"/>
              <a:t>25-08-2022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42009005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9754039" cy="2156254"/>
          </a:xfrm>
        </p:spPr>
        <p:txBody>
          <a:bodyPr>
            <a:noAutofit/>
          </a:bodyPr>
          <a:lstStyle/>
          <a:p>
            <a:r>
              <a:rPr lang="en-US" sz="7200" b="1" dirty="0">
                <a:solidFill>
                  <a:srgbClr val="FFFFFF"/>
                </a:solidFill>
              </a:rPr>
              <a:t>CREDIT CARD DEFAULT PREDICTION</a:t>
            </a:r>
            <a:endParaRPr lang="en-IN" sz="7200" b="1" dirty="0">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3743603263"/>
              </p:ext>
            </p:extLst>
          </p:nvPr>
        </p:nvGraphicFramePr>
        <p:xfrm>
          <a:off x="6260757" y="4440195"/>
          <a:ext cx="5242268" cy="1351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2566265"/>
            <a:ext cx="4325582" cy="4056584"/>
          </a:xfrm>
        </p:spPr>
        <p:txBody>
          <a:bodyPr>
            <a:normAutofit/>
          </a:bodyPr>
          <a:lstStyle/>
          <a:p>
            <a:r>
              <a:rPr lang="en-US" sz="4100" b="1" dirty="0" smtClean="0">
                <a:solidFill>
                  <a:srgbClr val="FFFFFF"/>
                </a:solidFill>
              </a:rPr>
              <a:t>DATA </a:t>
            </a:r>
            <a:r>
              <a:rPr lang="en-US" sz="4100" b="1" dirty="0">
                <a:solidFill>
                  <a:srgbClr val="FFFFFF"/>
                </a:solidFill>
              </a:rPr>
              <a:t>PREPROCESSING</a:t>
            </a:r>
            <a:endParaRPr lang="en-IN" sz="4100" b="1" dirty="0">
              <a:solidFill>
                <a:srgbClr val="FFFFFF"/>
              </a:solidFill>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fontScale="92500" lnSpcReduction="10000"/>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228739" y="2154568"/>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fontScale="92500" lnSpcReduction="10000"/>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422230" y="2057963"/>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5412259" y="1233241"/>
            <a:ext cx="5257799" cy="4889350"/>
          </a:xfrm>
        </p:spPr>
        <p:txBody>
          <a:bodyPr anchor="t">
            <a:normAutofit lnSpcReduction="10000"/>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26762" y="714964"/>
            <a:ext cx="3418659" cy="5583148"/>
          </a:xfrm>
        </p:spPr>
        <p:txBody>
          <a:bodyPr anchor="ctr">
            <a:normAutofit/>
          </a:bodyPr>
          <a:lstStyle/>
          <a:p>
            <a:r>
              <a:rPr lang="en-US" sz="5400" b="1" dirty="0"/>
              <a:t>RANDOM FOREST MODEL</a:t>
            </a:r>
            <a:endParaRPr lang="en-IN" sz="5400" b="1" dirty="0"/>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3096080686"/>
              </p:ext>
            </p:extLst>
          </p:nvPr>
        </p:nvGraphicFramePr>
        <p:xfrm>
          <a:off x="4343218" y="1321859"/>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59622" y="953861"/>
            <a:ext cx="4797264" cy="5583148"/>
          </a:xfrm>
        </p:spPr>
        <p:txBody>
          <a:bodyPr anchor="ctr">
            <a:normAutofit/>
          </a:bodyPr>
          <a:lstStyle/>
          <a:p>
            <a:r>
              <a:rPr lang="en-US" sz="5400" b="1" dirty="0"/>
              <a:t>INCREASING THE PREDICTIVE POWER</a:t>
            </a:r>
            <a:endParaRPr lang="en-IN" sz="5400" b="1" dirty="0"/>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1963421811"/>
              </p:ext>
            </p:extLst>
          </p:nvPr>
        </p:nvGraphicFramePr>
        <p:xfrm>
          <a:off x="4648018" y="1321859"/>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4398624" cy="5583148"/>
          </a:xfrm>
        </p:spPr>
        <p:txBody>
          <a:bodyPr anchor="ctr">
            <a:normAutofit/>
          </a:bodyPr>
          <a:lstStyle/>
          <a:p>
            <a:r>
              <a:rPr lang="en-US" sz="5400" b="1" dirty="0"/>
              <a:t>INCREASING THE MODEL’S SPEED</a:t>
            </a:r>
            <a:endParaRPr lang="en-IN" sz="5400" b="1" dirty="0"/>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193953061"/>
              </p:ext>
            </p:extLst>
          </p:nvPr>
        </p:nvGraphicFramePr>
        <p:xfrm>
          <a:off x="4845726" y="1295417"/>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fontScale="92500" lnSpcReduction="10000"/>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764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Helvetica Neue</vt:lpstr>
      <vt:lpstr>Wingdings 3</vt:lpstr>
      <vt:lpstr>Ion</vt:lpstr>
      <vt:lpstr>CREDIT CARD DEFAULT PREDICTION</vt:lpstr>
      <vt:lpstr>OVERVIEW</vt:lpstr>
      <vt:lpstr>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HP</cp:lastModifiedBy>
  <cp:revision>2</cp:revision>
  <dcterms:created xsi:type="dcterms:W3CDTF">2021-09-09T07:45:17Z</dcterms:created>
  <dcterms:modified xsi:type="dcterms:W3CDTF">2022-08-25T16:39:17Z</dcterms:modified>
</cp:coreProperties>
</file>