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8" r:id="rId3"/>
    <p:sldId id="259" r:id="rId4"/>
    <p:sldId id="260" r:id="rId5"/>
    <p:sldId id="261" r:id="rId6"/>
    <p:sldId id="262" r:id="rId7"/>
    <p:sldId id="264" r:id="rId8"/>
    <p:sldId id="293" r:id="rId9"/>
    <p:sldId id="294" r:id="rId10"/>
    <p:sldId id="295" r:id="rId11"/>
    <p:sldId id="291" r:id="rId12"/>
    <p:sldId id="292" r:id="rId13"/>
  </p:sldIdLst>
  <p:sldSz cx="9144000" cy="5143500" type="screen16x9"/>
  <p:notesSz cx="6858000" cy="9144000"/>
  <p:embeddedFontLst>
    <p:embeddedFont>
      <p:font typeface="Albert Sans" panose="020B0604020202020204" charset="0"/>
      <p:regular r:id="rId15"/>
      <p:bold r:id="rId16"/>
      <p:italic r:id="rId17"/>
      <p:boldItalic r:id="rId18"/>
    </p:embeddedFont>
    <p:embeddedFont>
      <p:font typeface="Alexandria Medium" panose="020B0604020202020204" charset="-78"/>
      <p:regular r:id="rId19"/>
      <p:bold r:id="rId20"/>
    </p:embeddedFont>
    <p:embeddedFont>
      <p:font typeface="Arial Black" panose="020B0A04020102020204" pitchFamily="34" charset="0"/>
      <p:bold r:id="rId21"/>
    </p:embeddedFont>
    <p:embeddedFont>
      <p:font typeface="Copperplate Gothic Bold" panose="020E0705020206020404" pitchFamily="3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0F3804-4B78-4F7B-9CC2-56B67CD05B04}">
  <a:tblStyle styleId="{C60F3804-4B78-4F7B-9CC2-56B67CD05B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8E2CF3E-B6A2-42DF-A082-39F18BA3742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58abb5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58abb5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53b51d4ff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53b51d4f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5703cb3a7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703cb3a7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58abb5fb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58abb5fb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58abb5fb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58abb5f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5703cb3a7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l="-19689" t="41478" r="19690" b="2272"/>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11750" y="1958600"/>
            <a:ext cx="4280100" cy="2649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572000" y="535000"/>
            <a:ext cx="3860400" cy="388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l="-55210" t="50562" r="55209" b="-6811"/>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l="-55210" t="50562" r="55209" b="-6811"/>
          <a:stretch/>
        </p:blipFill>
        <p:spPr>
          <a:xfrm flipH="1">
            <a:off x="0" y="0"/>
            <a:ext cx="9144000" cy="5143500"/>
          </a:xfrm>
          <a:prstGeom prst="rect">
            <a:avLst/>
          </a:prstGeom>
          <a:noFill/>
          <a:ln>
            <a:noFill/>
          </a:ln>
        </p:spPr>
      </p:pic>
      <p:pic>
        <p:nvPicPr>
          <p:cNvPr id="15" name="Google Shape;15;p3"/>
          <p:cNvPicPr preferRelativeResize="0"/>
          <p:nvPr/>
        </p:nvPicPr>
        <p:blipFill rotWithShape="1">
          <a:blip r:embed="rId3">
            <a:alphaModFix/>
          </a:blip>
          <a:srcRect l="36283" t="30" r="-6" b="-40"/>
          <a:stretch/>
        </p:blipFill>
        <p:spPr>
          <a:xfrm rot="10800000">
            <a:off x="5864950" y="-3275"/>
            <a:ext cx="3279050" cy="5146775"/>
          </a:xfrm>
          <a:prstGeom prst="rect">
            <a:avLst/>
          </a:prstGeom>
          <a:noFill/>
          <a:ln>
            <a:noFill/>
          </a:ln>
        </p:spPr>
      </p:pic>
      <p:sp>
        <p:nvSpPr>
          <p:cNvPr id="16" name="Google Shape;16;p3"/>
          <p:cNvSpPr txBox="1">
            <a:spLocks noGrp="1"/>
          </p:cNvSpPr>
          <p:nvPr>
            <p:ph type="title"/>
          </p:nvPr>
        </p:nvSpPr>
        <p:spPr>
          <a:xfrm>
            <a:off x="715100" y="3328050"/>
            <a:ext cx="7708800" cy="1253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715100" y="2074250"/>
            <a:ext cx="7708800" cy="1253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6000"/>
              <a:buNone/>
              <a:defRPr sz="7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8" name="Google Shape;18;p3"/>
          <p:cNvSpPr txBox="1">
            <a:spLocks noGrp="1"/>
          </p:cNvSpPr>
          <p:nvPr>
            <p:ph type="subTitle" idx="1"/>
          </p:nvPr>
        </p:nvSpPr>
        <p:spPr>
          <a:xfrm>
            <a:off x="4572000" y="535000"/>
            <a:ext cx="38568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26" name="Google Shape;26;p5"/>
          <p:cNvSpPr txBox="1">
            <a:spLocks noGrp="1"/>
          </p:cNvSpPr>
          <p:nvPr>
            <p:ph type="subTitle" idx="1"/>
          </p:nvPr>
        </p:nvSpPr>
        <p:spPr>
          <a:xfrm>
            <a:off x="11897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8" name="Google Shape;28;p5"/>
          <p:cNvSpPr txBox="1">
            <a:spLocks noGrp="1"/>
          </p:cNvSpPr>
          <p:nvPr>
            <p:ph type="subTitle" idx="2"/>
          </p:nvPr>
        </p:nvSpPr>
        <p:spPr>
          <a:xfrm>
            <a:off x="50466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l="7043" t="47434" r="-48486" b="-26994"/>
          <a:stretch/>
        </p:blipFill>
        <p:spPr>
          <a:xfrm rot="10800000" flipH="1">
            <a:off x="-12" y="-2285"/>
            <a:ext cx="9144000" cy="5148070"/>
          </a:xfrm>
          <a:prstGeom prst="rect">
            <a:avLst/>
          </a:prstGeom>
          <a:noFill/>
          <a:ln>
            <a:noFill/>
          </a:ln>
        </p:spPr>
      </p:pic>
      <p:sp>
        <p:nvSpPr>
          <p:cNvPr id="42" name="Google Shape;42;p9"/>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4572000" y="3358100"/>
            <a:ext cx="3856800" cy="12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sp>
        <p:nvSpPr>
          <p:cNvPr id="55" name="Google Shape;55;p13"/>
          <p:cNvSpPr txBox="1">
            <a:spLocks noGrp="1"/>
          </p:cNvSpPr>
          <p:nvPr>
            <p:ph type="title" hasCustomPrompt="1"/>
          </p:nvPr>
        </p:nvSpPr>
        <p:spPr>
          <a:xfrm>
            <a:off x="1070650"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1"/>
          </p:nvPr>
        </p:nvSpPr>
        <p:spPr>
          <a:xfrm>
            <a:off x="1609075"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57" name="Google Shape;57;p13"/>
          <p:cNvSpPr txBox="1">
            <a:spLocks noGrp="1"/>
          </p:cNvSpPr>
          <p:nvPr>
            <p:ph type="title" idx="2"/>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8" name="Google Shape;58;p13"/>
          <p:cNvSpPr txBox="1">
            <a:spLocks noGrp="1"/>
          </p:cNvSpPr>
          <p:nvPr>
            <p:ph type="title" idx="3" hasCustomPrompt="1"/>
          </p:nvPr>
        </p:nvSpPr>
        <p:spPr>
          <a:xfrm>
            <a:off x="1070650" y="21035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4"/>
          </p:nvPr>
        </p:nvSpPr>
        <p:spPr>
          <a:xfrm>
            <a:off x="1609075" y="2103524"/>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0" name="Google Shape;60;p13"/>
          <p:cNvSpPr txBox="1">
            <a:spLocks noGrp="1"/>
          </p:cNvSpPr>
          <p:nvPr>
            <p:ph type="title" idx="5" hasCustomPrompt="1"/>
          </p:nvPr>
        </p:nvSpPr>
        <p:spPr>
          <a:xfrm>
            <a:off x="1070650" y="28397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6"/>
          </p:nvPr>
        </p:nvSpPr>
        <p:spPr>
          <a:xfrm>
            <a:off x="1609075" y="28397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2" name="Google Shape;62;p13"/>
          <p:cNvSpPr txBox="1">
            <a:spLocks noGrp="1"/>
          </p:cNvSpPr>
          <p:nvPr>
            <p:ph type="title" idx="7" hasCustomPrompt="1"/>
          </p:nvPr>
        </p:nvSpPr>
        <p:spPr>
          <a:xfrm>
            <a:off x="1070650" y="35759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8"/>
          </p:nvPr>
        </p:nvSpPr>
        <p:spPr>
          <a:xfrm>
            <a:off x="1609075" y="35759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4" name="Google Shape;64;p13"/>
          <p:cNvSpPr txBox="1">
            <a:spLocks noGrp="1"/>
          </p:cNvSpPr>
          <p:nvPr>
            <p:ph type="title" idx="9" hasCustomPrompt="1"/>
          </p:nvPr>
        </p:nvSpPr>
        <p:spPr>
          <a:xfrm>
            <a:off x="4927449"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13"/>
          </p:nvPr>
        </p:nvSpPr>
        <p:spPr>
          <a:xfrm>
            <a:off x="5465950"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6" name="Google Shape;66;p13"/>
          <p:cNvSpPr txBox="1">
            <a:spLocks noGrp="1"/>
          </p:cNvSpPr>
          <p:nvPr>
            <p:ph type="title" idx="14" hasCustomPrompt="1"/>
          </p:nvPr>
        </p:nvSpPr>
        <p:spPr>
          <a:xfrm>
            <a:off x="4927449" y="2103522"/>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15"/>
          </p:nvPr>
        </p:nvSpPr>
        <p:spPr>
          <a:xfrm>
            <a:off x="5465950" y="2103519"/>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8" name="Google Shape;68;p13"/>
          <p:cNvSpPr txBox="1">
            <a:spLocks noGrp="1"/>
          </p:cNvSpPr>
          <p:nvPr>
            <p:ph type="title" idx="16" hasCustomPrompt="1"/>
          </p:nvPr>
        </p:nvSpPr>
        <p:spPr>
          <a:xfrm>
            <a:off x="4927449" y="2839728"/>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subTitle" idx="17"/>
          </p:nvPr>
        </p:nvSpPr>
        <p:spPr>
          <a:xfrm>
            <a:off x="5465950" y="2839721"/>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70" name="Google Shape;70;p13"/>
          <p:cNvSpPr txBox="1">
            <a:spLocks noGrp="1"/>
          </p:cNvSpPr>
          <p:nvPr>
            <p:ph type="title" idx="18" hasCustomPrompt="1"/>
          </p:nvPr>
        </p:nvSpPr>
        <p:spPr>
          <a:xfrm>
            <a:off x="4927449" y="35759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9"/>
          </p:nvPr>
        </p:nvSpPr>
        <p:spPr>
          <a:xfrm>
            <a:off x="5465950" y="3575916"/>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1"/>
        </a:solidFill>
        <a:effectLst/>
      </p:bgPr>
    </p:bg>
    <p:spTree>
      <p:nvGrpSpPr>
        <p:cNvPr id="1"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l="-19689" t="41478" r="19690" b="2272"/>
          <a:stretch/>
        </p:blipFill>
        <p:spPr>
          <a:xfrm rot="10800000" flipH="1">
            <a:off x="0" y="-2285"/>
            <a:ext cx="9144000" cy="5148070"/>
          </a:xfrm>
          <a:prstGeom prst="rect">
            <a:avLst/>
          </a:prstGeom>
          <a:noFill/>
          <a:ln>
            <a:noFill/>
          </a:ln>
        </p:spPr>
      </p:pic>
      <p:sp>
        <p:nvSpPr>
          <p:cNvPr id="79" name="Google Shape;79;p15"/>
          <p:cNvSpPr txBox="1">
            <a:spLocks noGrp="1"/>
          </p:cNvSpPr>
          <p:nvPr>
            <p:ph type="title"/>
          </p:nvPr>
        </p:nvSpPr>
        <p:spPr>
          <a:xfrm>
            <a:off x="715100" y="2259575"/>
            <a:ext cx="4276800" cy="2317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80" name="Google Shape;80;p15"/>
          <p:cNvSpPr txBox="1">
            <a:spLocks noGrp="1"/>
          </p:cNvSpPr>
          <p:nvPr>
            <p:ph type="body" idx="1"/>
          </p:nvPr>
        </p:nvSpPr>
        <p:spPr>
          <a:xfrm>
            <a:off x="4572000" y="535000"/>
            <a:ext cx="3856500" cy="8091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4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lt1"/>
        </a:solidFill>
        <a:effectLst/>
      </p:bgPr>
    </p:bg>
    <p:spTree>
      <p:nvGrpSpPr>
        <p:cNvPr id="1"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l="-50000" t="49600" r="50000" b="-5849"/>
          <a:stretch/>
        </p:blipFill>
        <p:spPr>
          <a:xfrm>
            <a:off x="0" y="0"/>
            <a:ext cx="9144000" cy="5143500"/>
          </a:xfrm>
          <a:prstGeom prst="rect">
            <a:avLst/>
          </a:prstGeom>
          <a:noFill/>
          <a:ln>
            <a:noFill/>
          </a:ln>
        </p:spPr>
      </p:pic>
      <p:sp>
        <p:nvSpPr>
          <p:cNvPr id="95" name="Google Shape;95;p19"/>
          <p:cNvSpPr txBox="1">
            <a:spLocks noGrp="1"/>
          </p:cNvSpPr>
          <p:nvPr>
            <p:ph type="subTitle" idx="1"/>
          </p:nvPr>
        </p:nvSpPr>
        <p:spPr>
          <a:xfrm>
            <a:off x="715100" y="2046500"/>
            <a:ext cx="59301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9"/>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97" name="Google Shape;97;p19"/>
          <p:cNvSpPr txBox="1">
            <a:spLocks noGrp="1"/>
          </p:cNvSpPr>
          <p:nvPr>
            <p:ph type="subTitle" idx="2"/>
          </p:nvPr>
        </p:nvSpPr>
        <p:spPr>
          <a:xfrm>
            <a:off x="715100" y="3299000"/>
            <a:ext cx="59301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9"/>
          <p:cNvSpPr txBox="1">
            <a:spLocks noGrp="1"/>
          </p:cNvSpPr>
          <p:nvPr>
            <p:ph type="subTitle" idx="3"/>
          </p:nvPr>
        </p:nvSpPr>
        <p:spPr>
          <a:xfrm>
            <a:off x="715100" y="1666700"/>
            <a:ext cx="59301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99" name="Google Shape;99;p19"/>
          <p:cNvSpPr txBox="1">
            <a:spLocks noGrp="1"/>
          </p:cNvSpPr>
          <p:nvPr>
            <p:ph type="subTitle" idx="4"/>
          </p:nvPr>
        </p:nvSpPr>
        <p:spPr>
          <a:xfrm>
            <a:off x="715100" y="2919200"/>
            <a:ext cx="59301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l="-6643" t="13471" r="27548" b="-35825"/>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l="-235242" t="44962" r="44460" b="-108521"/>
          <a:stretch/>
        </p:blipFill>
        <p:spPr>
          <a:xfrm rot="10800000" flipH="1">
            <a:off x="-10680" y="-2437"/>
            <a:ext cx="9144080" cy="51483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a:endParaRPr/>
          </a:p>
        </p:txBody>
      </p:sp>
      <p:sp>
        <p:nvSpPr>
          <p:cNvPr id="7" name="Google Shape;7;p1"/>
          <p:cNvSpPr txBox="1">
            <a:spLocks noGrp="1"/>
          </p:cNvSpPr>
          <p:nvPr>
            <p:ph type="body" idx="1"/>
          </p:nvPr>
        </p:nvSpPr>
        <p:spPr>
          <a:xfrm>
            <a:off x="715100" y="1083700"/>
            <a:ext cx="7713900" cy="35247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1" r:id="rId7"/>
    <p:sldLayoutId id="2147483665"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733096" y="2514600"/>
            <a:ext cx="7654159" cy="2493436"/>
          </a:xfrm>
          <a:prstGeom prst="rect">
            <a:avLst/>
          </a:prstGeom>
        </p:spPr>
        <p:txBody>
          <a:bodyPr spcFirstLastPara="1" wrap="square" lIns="91425" tIns="91425" rIns="91425" bIns="91425" anchor="t" anchorCtr="0">
            <a:noAutofit/>
          </a:bodyPr>
          <a:lstStyle/>
          <a:p>
            <a:pPr>
              <a:lnSpc>
                <a:spcPct val="150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GUIDE                                                                                 TEAM</a:t>
            </a:r>
            <a:b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Vijaya </a:t>
            </a:r>
            <a:r>
              <a:rPr lang="en-US" sz="1600" kern="100" dirty="0" err="1">
                <a:latin typeface="Times New Roman" panose="02020603050405020304" pitchFamily="18" charset="0"/>
                <a:ea typeface="Calibri" panose="020F0502020204030204" pitchFamily="34" charset="0"/>
                <a:cs typeface="Times New Roman" panose="02020603050405020304" pitchFamily="18" charset="0"/>
              </a:rPr>
              <a:t>Katturi</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23215A1205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P</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rathyus</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ha</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[Assistant Professor]                                                                 23215A1201     Keerthana</a:t>
            </a:r>
            <a:b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22211A1255     Ruthish</a:t>
            </a:r>
            <a:br>
              <a:rPr lang="en-IN" sz="1600" kern="100" dirty="0">
                <a:effectLst/>
                <a:latin typeface="Aptos" panose="020B0004020202020204" pitchFamily="34" charset="0"/>
                <a:ea typeface="Aptos" panose="020B0004020202020204" pitchFamily="34" charset="0"/>
                <a:cs typeface="Times New Roman" panose="02020603050405020304" pitchFamily="18" charset="0"/>
              </a:rPr>
            </a:br>
            <a:endParaRPr sz="1600" dirty="0"/>
          </a:p>
        </p:txBody>
      </p:sp>
      <p:sp>
        <p:nvSpPr>
          <p:cNvPr id="3" name="Freeform 3">
            <a:extLst>
              <a:ext uri="{FF2B5EF4-FFF2-40B4-BE49-F238E27FC236}">
                <a16:creationId xmlns:a16="http://schemas.microsoft.com/office/drawing/2014/main" id="{0D418182-6520-73A1-AFB3-987FA7224DF3}"/>
              </a:ext>
            </a:extLst>
          </p:cNvPr>
          <p:cNvSpPr/>
          <p:nvPr/>
        </p:nvSpPr>
        <p:spPr>
          <a:xfrm>
            <a:off x="58771" y="0"/>
            <a:ext cx="674325" cy="692225"/>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 name="Freeform 4">
            <a:extLst>
              <a:ext uri="{FF2B5EF4-FFF2-40B4-BE49-F238E27FC236}">
                <a16:creationId xmlns:a16="http://schemas.microsoft.com/office/drawing/2014/main" id="{2700C55D-B2FA-1F38-04A6-2208492330FF}"/>
              </a:ext>
            </a:extLst>
          </p:cNvPr>
          <p:cNvSpPr/>
          <p:nvPr/>
        </p:nvSpPr>
        <p:spPr>
          <a:xfrm>
            <a:off x="7930054" y="4501054"/>
            <a:ext cx="1213945" cy="642445"/>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7" name="TextBox 6">
            <a:extLst>
              <a:ext uri="{FF2B5EF4-FFF2-40B4-BE49-F238E27FC236}">
                <a16:creationId xmlns:a16="http://schemas.microsoft.com/office/drawing/2014/main" id="{2E9F46B8-A8AB-77E4-48F9-A3A4941D1AF2}"/>
              </a:ext>
            </a:extLst>
          </p:cNvPr>
          <p:cNvSpPr txBox="1"/>
          <p:nvPr/>
        </p:nvSpPr>
        <p:spPr>
          <a:xfrm>
            <a:off x="733096" y="1562645"/>
            <a:ext cx="7149661" cy="646331"/>
          </a:xfrm>
          <a:prstGeom prst="rect">
            <a:avLst/>
          </a:prstGeom>
          <a:noFill/>
        </p:spPr>
        <p:txBody>
          <a:bodyPr wrap="square" rtlCol="0">
            <a:spAutoFit/>
          </a:bodyPr>
          <a:lstStyle/>
          <a:p>
            <a:pPr algn="ctr"/>
            <a:r>
              <a:rPr lang="en-US" sz="1800" b="1" dirty="0">
                <a:effectLst/>
                <a:latin typeface="Aptos" panose="020B0004020202020204" pitchFamily="34" charset="0"/>
                <a:ea typeface="Aptos" panose="020B0004020202020204" pitchFamily="34" charset="0"/>
                <a:cs typeface="Times New Roman" panose="02020603050405020304" pitchFamily="18" charset="0"/>
              </a:rPr>
              <a:t>     </a:t>
            </a:r>
            <a:r>
              <a:rPr lang="en-US" sz="1800" b="1" dirty="0">
                <a:effectLst/>
                <a:latin typeface="Copperplate Gothic Bold" panose="020E0705020206020404" pitchFamily="34" charset="0"/>
                <a:ea typeface="Aptos" panose="020B0004020202020204" pitchFamily="34" charset="0"/>
                <a:cs typeface="Times New Roman" panose="02020603050405020304" pitchFamily="18" charset="0"/>
              </a:rPr>
              <a:t>AUTOMATED JOB APPLICATION AND      </a:t>
            </a:r>
          </a:p>
          <a:p>
            <a:pPr algn="ctr"/>
            <a:r>
              <a:rPr lang="en-US" sz="1800" b="1" dirty="0">
                <a:effectLst/>
                <a:latin typeface="Copperplate Gothic Bold" panose="020E0705020206020404" pitchFamily="34" charset="0"/>
                <a:ea typeface="Aptos" panose="020B0004020202020204" pitchFamily="34" charset="0"/>
                <a:cs typeface="Times New Roman" panose="02020603050405020304" pitchFamily="18" charset="0"/>
              </a:rPr>
              <a:t>  RESUME CUSTOMIZATION SYSTEM</a:t>
            </a:r>
            <a:endParaRPr lang="en-IN" dirty="0">
              <a:latin typeface="Copperplate Gothic Bold" panose="020E07050202060204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121A7F-8E0E-5482-98FE-D22886B3EA1E}"/>
              </a:ext>
            </a:extLst>
          </p:cNvPr>
          <p:cNvPicPr>
            <a:picLocks noChangeAspect="1"/>
          </p:cNvPicPr>
          <p:nvPr/>
        </p:nvPicPr>
        <p:blipFill>
          <a:blip r:embed="rId2"/>
          <a:stretch>
            <a:fillRect/>
          </a:stretch>
        </p:blipFill>
        <p:spPr>
          <a:xfrm>
            <a:off x="118947" y="137216"/>
            <a:ext cx="4453054" cy="2434533"/>
          </a:xfrm>
          <a:prstGeom prst="rect">
            <a:avLst/>
          </a:prstGeom>
        </p:spPr>
      </p:pic>
      <p:pic>
        <p:nvPicPr>
          <p:cNvPr id="5" name="Picture 4">
            <a:extLst>
              <a:ext uri="{FF2B5EF4-FFF2-40B4-BE49-F238E27FC236}">
                <a16:creationId xmlns:a16="http://schemas.microsoft.com/office/drawing/2014/main" id="{C1A8DFA3-1727-3F2A-903F-4F30DE8792A6}"/>
              </a:ext>
            </a:extLst>
          </p:cNvPr>
          <p:cNvPicPr>
            <a:picLocks noChangeAspect="1"/>
          </p:cNvPicPr>
          <p:nvPr/>
        </p:nvPicPr>
        <p:blipFill>
          <a:blip r:embed="rId3"/>
          <a:stretch>
            <a:fillRect/>
          </a:stretch>
        </p:blipFill>
        <p:spPr>
          <a:xfrm>
            <a:off x="4750420" y="137216"/>
            <a:ext cx="4274633" cy="2434533"/>
          </a:xfrm>
          <a:prstGeom prst="rect">
            <a:avLst/>
          </a:prstGeom>
        </p:spPr>
      </p:pic>
      <p:pic>
        <p:nvPicPr>
          <p:cNvPr id="7" name="Picture 6">
            <a:extLst>
              <a:ext uri="{FF2B5EF4-FFF2-40B4-BE49-F238E27FC236}">
                <a16:creationId xmlns:a16="http://schemas.microsoft.com/office/drawing/2014/main" id="{091FFBAD-1A7F-BA80-AF02-AFD0E4741843}"/>
              </a:ext>
            </a:extLst>
          </p:cNvPr>
          <p:cNvPicPr>
            <a:picLocks noChangeAspect="1"/>
          </p:cNvPicPr>
          <p:nvPr/>
        </p:nvPicPr>
        <p:blipFill>
          <a:blip r:embed="rId4"/>
          <a:stretch>
            <a:fillRect/>
          </a:stretch>
        </p:blipFill>
        <p:spPr>
          <a:xfrm>
            <a:off x="118947" y="2706028"/>
            <a:ext cx="4453054" cy="2300256"/>
          </a:xfrm>
          <a:prstGeom prst="rect">
            <a:avLst/>
          </a:prstGeom>
        </p:spPr>
      </p:pic>
      <p:pic>
        <p:nvPicPr>
          <p:cNvPr id="9" name="Picture 8">
            <a:extLst>
              <a:ext uri="{FF2B5EF4-FFF2-40B4-BE49-F238E27FC236}">
                <a16:creationId xmlns:a16="http://schemas.microsoft.com/office/drawing/2014/main" id="{86B6C243-90F8-6417-D4F9-3D90E98AB37C}"/>
              </a:ext>
            </a:extLst>
          </p:cNvPr>
          <p:cNvPicPr>
            <a:picLocks noChangeAspect="1"/>
          </p:cNvPicPr>
          <p:nvPr/>
        </p:nvPicPr>
        <p:blipFill>
          <a:blip r:embed="rId5"/>
          <a:stretch>
            <a:fillRect/>
          </a:stretch>
        </p:blipFill>
        <p:spPr>
          <a:xfrm>
            <a:off x="4750420" y="2706029"/>
            <a:ext cx="4274633" cy="2300256"/>
          </a:xfrm>
          <a:prstGeom prst="rect">
            <a:avLst/>
          </a:prstGeom>
        </p:spPr>
      </p:pic>
    </p:spTree>
    <p:extLst>
      <p:ext uri="{BB962C8B-B14F-4D97-AF65-F5344CB8AC3E}">
        <p14:creationId xmlns:p14="http://schemas.microsoft.com/office/powerpoint/2010/main" val="2880973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E76D0D-4C9B-A2C4-B52F-4B869E9F90B5}"/>
              </a:ext>
            </a:extLst>
          </p:cNvPr>
          <p:cNvSpPr>
            <a:spLocks noGrp="1"/>
          </p:cNvSpPr>
          <p:nvPr>
            <p:ph type="title"/>
          </p:nvPr>
        </p:nvSpPr>
        <p:spPr>
          <a:xfrm>
            <a:off x="466877" y="784371"/>
            <a:ext cx="7713900" cy="548700"/>
          </a:xfrm>
        </p:spPr>
        <p:txBody>
          <a:bodyPr/>
          <a:lstStyle/>
          <a:p>
            <a:pPr algn="ctr"/>
            <a:r>
              <a:rPr lang="en-US" sz="2400" b="1" dirty="0">
                <a:latin typeface="+mj-lt"/>
              </a:rPr>
              <a:t>CONCLUSION</a:t>
            </a:r>
            <a:endParaRPr lang="en-IN" sz="2400" b="1" dirty="0">
              <a:latin typeface="+mj-lt"/>
            </a:endParaRPr>
          </a:p>
        </p:txBody>
      </p:sp>
      <p:sp>
        <p:nvSpPr>
          <p:cNvPr id="9" name="Freeform 3">
            <a:extLst>
              <a:ext uri="{FF2B5EF4-FFF2-40B4-BE49-F238E27FC236}">
                <a16:creationId xmlns:a16="http://schemas.microsoft.com/office/drawing/2014/main" id="{A2E21A6D-E2A4-562C-0E1E-E66BE450BD2A}"/>
              </a:ext>
            </a:extLst>
          </p:cNvPr>
          <p:cNvSpPr/>
          <p:nvPr/>
        </p:nvSpPr>
        <p:spPr>
          <a:xfrm>
            <a:off x="129715" y="135464"/>
            <a:ext cx="674325" cy="692225"/>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2"/>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 name="Freeform 4">
            <a:extLst>
              <a:ext uri="{FF2B5EF4-FFF2-40B4-BE49-F238E27FC236}">
                <a16:creationId xmlns:a16="http://schemas.microsoft.com/office/drawing/2014/main" id="{6559A814-88B4-4AE3-3AF3-BDCA7DAD7311}"/>
              </a:ext>
            </a:extLst>
          </p:cNvPr>
          <p:cNvSpPr/>
          <p:nvPr/>
        </p:nvSpPr>
        <p:spPr>
          <a:xfrm>
            <a:off x="8001001" y="4493172"/>
            <a:ext cx="1143000" cy="650328"/>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9" name="Rectangle 4">
            <a:extLst>
              <a:ext uri="{FF2B5EF4-FFF2-40B4-BE49-F238E27FC236}">
                <a16:creationId xmlns:a16="http://schemas.microsoft.com/office/drawing/2014/main" id="{81830034-7275-FCF2-4BD8-3059856A0706}"/>
              </a:ext>
            </a:extLst>
          </p:cNvPr>
          <p:cNvSpPr>
            <a:spLocks noChangeArrowheads="1"/>
          </p:cNvSpPr>
          <p:nvPr/>
        </p:nvSpPr>
        <p:spPr bwMode="auto">
          <a:xfrm>
            <a:off x="199561" y="1459945"/>
            <a:ext cx="8991564" cy="2632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mn-lt"/>
              </a:rPr>
              <a:t>Our system automates the job search process by identifying relevant job opportunities </a:t>
            </a:r>
          </a:p>
          <a:p>
            <a:pPr marR="0" lvl="0" algn="just" defTabSz="914400" rtl="0" eaLnBrk="0" fontAlgn="base" latinLnBrk="0" hangingPunct="0">
              <a:lnSpc>
                <a:spcPct val="150000"/>
              </a:lnSpc>
              <a:spcBef>
                <a:spcPct val="0"/>
              </a:spcBef>
              <a:spcAft>
                <a:spcPct val="0"/>
              </a:spcAft>
              <a:buClrTx/>
              <a:buSzTx/>
              <a:tabLst/>
            </a:pPr>
            <a:r>
              <a:rPr lang="en-US" altLang="en-US" sz="1600" dirty="0">
                <a:solidFill>
                  <a:schemeClr val="tx1"/>
                </a:solidFill>
                <a:latin typeface="+mn-lt"/>
              </a:rPr>
              <a:t>     </a:t>
            </a:r>
            <a:r>
              <a:rPr kumimoji="0" lang="en-US" altLang="en-US" sz="1600" b="0" i="0" u="none" strike="noStrike" cap="none" normalizeH="0" baseline="0" dirty="0">
                <a:ln>
                  <a:noFill/>
                </a:ln>
                <a:solidFill>
                  <a:schemeClr val="tx1"/>
                </a:solidFill>
                <a:effectLst/>
                <a:latin typeface="+mn-lt"/>
              </a:rPr>
              <a:t>based on the user’s skills and preferences.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mn-lt"/>
              </a:rPr>
              <a:t>AI-powered resume customization ensures that resumes align with job descriptions by</a:t>
            </a:r>
          </a:p>
          <a:p>
            <a:pPr marR="0" lvl="0" algn="just"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n-lt"/>
              </a:rPr>
              <a:t>     highlighting missing keywords and improving content.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1600" dirty="0">
                <a:latin typeface="+mn-lt"/>
              </a:rPr>
              <a:t>Web automation streamlines job applications by auto-filling forms</a:t>
            </a:r>
          </a:p>
          <a:p>
            <a:pPr marR="0" lvl="0" algn="just" defTabSz="914400" rtl="0" eaLnBrk="0" fontAlgn="base" latinLnBrk="0" hangingPunct="0">
              <a:lnSpc>
                <a:spcPct val="150000"/>
              </a:lnSpc>
              <a:spcBef>
                <a:spcPct val="0"/>
              </a:spcBef>
              <a:spcAft>
                <a:spcPct val="0"/>
              </a:spcAft>
              <a:buClrTx/>
              <a:buSzTx/>
              <a:tabLst/>
            </a:pPr>
            <a:r>
              <a:rPr lang="en-US" sz="1600" dirty="0">
                <a:latin typeface="+mn-lt"/>
              </a:rPr>
              <a:t>     and submitting applications, reducing manual effort.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1600" dirty="0">
                <a:latin typeface="+mn-lt"/>
              </a:rPr>
              <a:t> Enables users to apply to multiple jobs quickly, increasing their chances of getting shortlisted.</a:t>
            </a:r>
          </a:p>
        </p:txBody>
      </p:sp>
    </p:spTree>
    <p:extLst>
      <p:ext uri="{BB962C8B-B14F-4D97-AF65-F5344CB8AC3E}">
        <p14:creationId xmlns:p14="http://schemas.microsoft.com/office/powerpoint/2010/main" val="349521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6455C-C2B2-2679-E968-21A0C67A5A6C}"/>
              </a:ext>
            </a:extLst>
          </p:cNvPr>
          <p:cNvSpPr txBox="1"/>
          <p:nvPr/>
        </p:nvSpPr>
        <p:spPr>
          <a:xfrm>
            <a:off x="2325415" y="1266887"/>
            <a:ext cx="4611414" cy="2650843"/>
          </a:xfrm>
          <a:prstGeom prst="rect">
            <a:avLst/>
          </a:prstGeom>
          <a:noFill/>
        </p:spPr>
        <p:txBody>
          <a:bodyPr wrap="square" rtlCol="0">
            <a:spAutoFit/>
          </a:bodyPr>
          <a:lstStyle/>
          <a:p>
            <a:r>
              <a:rPr lang="en-US" sz="8000" dirty="0">
                <a:latin typeface="Arial Black" panose="020B0A04020102020204" pitchFamily="34" charset="0"/>
              </a:rPr>
              <a:t>THANK     YOU!</a:t>
            </a:r>
            <a:endParaRPr lang="en-IN" sz="8000" dirty="0">
              <a:latin typeface="Arial Black" panose="020B0A04020102020204" pitchFamily="34" charset="0"/>
            </a:endParaRPr>
          </a:p>
        </p:txBody>
      </p:sp>
    </p:spTree>
    <p:extLst>
      <p:ext uri="{BB962C8B-B14F-4D97-AF65-F5344CB8AC3E}">
        <p14:creationId xmlns:p14="http://schemas.microsoft.com/office/powerpoint/2010/main" val="40863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1070650" y="1367325"/>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207" name="Google Shape;207;p37"/>
          <p:cNvSpPr txBox="1">
            <a:spLocks noGrp="1"/>
          </p:cNvSpPr>
          <p:nvPr>
            <p:ph type="subTitle" idx="1"/>
          </p:nvPr>
        </p:nvSpPr>
        <p:spPr>
          <a:xfrm>
            <a:off x="1609075" y="1367325"/>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
        <p:nvSpPr>
          <p:cNvPr id="208" name="Google Shape;208;p37"/>
          <p:cNvSpPr txBox="1">
            <a:spLocks noGrp="1"/>
          </p:cNvSpPr>
          <p:nvPr>
            <p:ph type="title" idx="2"/>
          </p:nvPr>
        </p:nvSpPr>
        <p:spPr>
          <a:xfrm>
            <a:off x="715050" y="631122"/>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     CONTENT</a:t>
            </a:r>
            <a:endParaRPr sz="2400" dirty="0"/>
          </a:p>
        </p:txBody>
      </p:sp>
      <p:sp>
        <p:nvSpPr>
          <p:cNvPr id="209" name="Google Shape;209;p37"/>
          <p:cNvSpPr txBox="1">
            <a:spLocks noGrp="1"/>
          </p:cNvSpPr>
          <p:nvPr>
            <p:ph type="title" idx="3"/>
          </p:nvPr>
        </p:nvSpPr>
        <p:spPr>
          <a:xfrm>
            <a:off x="1070650" y="2103525"/>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210" name="Google Shape;210;p37"/>
          <p:cNvSpPr txBox="1">
            <a:spLocks noGrp="1"/>
          </p:cNvSpPr>
          <p:nvPr>
            <p:ph type="subTitle" idx="4"/>
          </p:nvPr>
        </p:nvSpPr>
        <p:spPr>
          <a:xfrm>
            <a:off x="1609075" y="2103533"/>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211" name="Google Shape;211;p37"/>
          <p:cNvSpPr txBox="1">
            <a:spLocks noGrp="1"/>
          </p:cNvSpPr>
          <p:nvPr>
            <p:ph type="title" idx="5"/>
          </p:nvPr>
        </p:nvSpPr>
        <p:spPr>
          <a:xfrm>
            <a:off x="1070650" y="2839750"/>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212" name="Google Shape;212;p37"/>
          <p:cNvSpPr txBox="1">
            <a:spLocks noGrp="1"/>
          </p:cNvSpPr>
          <p:nvPr>
            <p:ph type="subTitle" idx="6"/>
          </p:nvPr>
        </p:nvSpPr>
        <p:spPr>
          <a:xfrm>
            <a:off x="1609075" y="2839740"/>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SOFTWARE REQUIREMENTS</a:t>
            </a:r>
            <a:endParaRPr dirty="0"/>
          </a:p>
        </p:txBody>
      </p:sp>
      <p:sp>
        <p:nvSpPr>
          <p:cNvPr id="215" name="Google Shape;215;p37"/>
          <p:cNvSpPr txBox="1">
            <a:spLocks noGrp="1"/>
          </p:cNvSpPr>
          <p:nvPr>
            <p:ph type="title" idx="9"/>
          </p:nvPr>
        </p:nvSpPr>
        <p:spPr>
          <a:xfrm>
            <a:off x="4927449" y="1367325"/>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216" name="Google Shape;216;p37"/>
          <p:cNvSpPr txBox="1">
            <a:spLocks noGrp="1"/>
          </p:cNvSpPr>
          <p:nvPr>
            <p:ph type="subTitle" idx="13"/>
          </p:nvPr>
        </p:nvSpPr>
        <p:spPr>
          <a:xfrm>
            <a:off x="5465950" y="1367325"/>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SYSTEM</a:t>
            </a:r>
            <a:endParaRPr dirty="0"/>
          </a:p>
        </p:txBody>
      </p:sp>
      <p:sp>
        <p:nvSpPr>
          <p:cNvPr id="217" name="Google Shape;217;p37"/>
          <p:cNvSpPr txBox="1">
            <a:spLocks noGrp="1"/>
          </p:cNvSpPr>
          <p:nvPr>
            <p:ph type="title" idx="14"/>
          </p:nvPr>
        </p:nvSpPr>
        <p:spPr>
          <a:xfrm>
            <a:off x="4927449" y="2103522"/>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218" name="Google Shape;218;p37"/>
          <p:cNvSpPr txBox="1">
            <a:spLocks noGrp="1"/>
          </p:cNvSpPr>
          <p:nvPr>
            <p:ph type="subTitle" idx="15"/>
          </p:nvPr>
        </p:nvSpPr>
        <p:spPr>
          <a:xfrm>
            <a:off x="5465950" y="2103519"/>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PROPOSED SYSTEM</a:t>
            </a:r>
            <a:endParaRPr dirty="0"/>
          </a:p>
        </p:txBody>
      </p:sp>
      <p:sp>
        <p:nvSpPr>
          <p:cNvPr id="219" name="Google Shape;219;p37"/>
          <p:cNvSpPr txBox="1">
            <a:spLocks noGrp="1"/>
          </p:cNvSpPr>
          <p:nvPr>
            <p:ph type="title" idx="16"/>
          </p:nvPr>
        </p:nvSpPr>
        <p:spPr>
          <a:xfrm>
            <a:off x="4927449" y="2839728"/>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
        <p:nvSpPr>
          <p:cNvPr id="220" name="Google Shape;220;p37"/>
          <p:cNvSpPr txBox="1">
            <a:spLocks noGrp="1"/>
          </p:cNvSpPr>
          <p:nvPr>
            <p:ph type="subTitle" idx="17"/>
          </p:nvPr>
        </p:nvSpPr>
        <p:spPr>
          <a:xfrm>
            <a:off x="5465950" y="2839721"/>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FLOWCHART</a:t>
            </a:r>
            <a:endParaRPr dirty="0"/>
          </a:p>
        </p:txBody>
      </p:sp>
      <p:sp>
        <p:nvSpPr>
          <p:cNvPr id="221" name="Google Shape;221;p37"/>
          <p:cNvSpPr txBox="1">
            <a:spLocks noGrp="1"/>
          </p:cNvSpPr>
          <p:nvPr>
            <p:ph type="title" idx="18"/>
          </p:nvPr>
        </p:nvSpPr>
        <p:spPr>
          <a:xfrm>
            <a:off x="4927449" y="3575925"/>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07</a:t>
            </a:r>
            <a:endParaRPr dirty="0"/>
          </a:p>
        </p:txBody>
      </p:sp>
      <p:sp>
        <p:nvSpPr>
          <p:cNvPr id="222" name="Google Shape;222;p37"/>
          <p:cNvSpPr txBox="1">
            <a:spLocks noGrp="1"/>
          </p:cNvSpPr>
          <p:nvPr>
            <p:ph type="subTitle" idx="19"/>
          </p:nvPr>
        </p:nvSpPr>
        <p:spPr>
          <a:xfrm>
            <a:off x="5465950" y="3575916"/>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9" name="Freeform 3">
            <a:extLst>
              <a:ext uri="{FF2B5EF4-FFF2-40B4-BE49-F238E27FC236}">
                <a16:creationId xmlns:a16="http://schemas.microsoft.com/office/drawing/2014/main" id="{2C4570F8-9CC6-9803-C368-6DF44FD906E4}"/>
              </a:ext>
            </a:extLst>
          </p:cNvPr>
          <p:cNvSpPr/>
          <p:nvPr/>
        </p:nvSpPr>
        <p:spPr>
          <a:xfrm>
            <a:off x="129715" y="135464"/>
            <a:ext cx="674325" cy="692225"/>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 name="Freeform 4">
            <a:extLst>
              <a:ext uri="{FF2B5EF4-FFF2-40B4-BE49-F238E27FC236}">
                <a16:creationId xmlns:a16="http://schemas.microsoft.com/office/drawing/2014/main" id="{BC5DB51F-ABDD-B269-8BEB-F9AF63BA1623}"/>
              </a:ext>
            </a:extLst>
          </p:cNvPr>
          <p:cNvSpPr/>
          <p:nvPr/>
        </p:nvSpPr>
        <p:spPr>
          <a:xfrm>
            <a:off x="7930054" y="4501054"/>
            <a:ext cx="1213945" cy="642445"/>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439203" y="1179637"/>
            <a:ext cx="8050528" cy="3221675"/>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600" dirty="0">
                <a:latin typeface="+mn-lt"/>
              </a:rPr>
              <a:t>This project automates the job application process using AI and automation technologies to help users efficiently find job opportunities, customize resumes and submit applications with minimal effort. It scrapes job listings from platforms like LinkedIn and Glassdoor, matches them with the user’s skills  and enhances resumes using NLP for better ATS compatibility. Refine resumes  use AI suggestions. Finally, the system automates job applications by auto-filling forms and uploading tailored resumes, streamlining the process and increasing the chances of getting shortlisted. </a:t>
            </a:r>
            <a:endParaRPr sz="1600" dirty="0">
              <a:latin typeface="+mn-lt"/>
            </a:endParaRPr>
          </a:p>
        </p:txBody>
      </p:sp>
      <p:sp>
        <p:nvSpPr>
          <p:cNvPr id="228" name="Google Shape;228;p38"/>
          <p:cNvSpPr txBox="1">
            <a:spLocks noGrp="1"/>
          </p:cNvSpPr>
          <p:nvPr>
            <p:ph type="body" idx="1"/>
          </p:nvPr>
        </p:nvSpPr>
        <p:spPr>
          <a:xfrm>
            <a:off x="2567748" y="511352"/>
            <a:ext cx="3856500" cy="80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mj-lt"/>
              </a:rPr>
              <a:t>           ABSTRACT</a:t>
            </a:r>
            <a:endParaRPr sz="2400" b="1" dirty="0">
              <a:latin typeface="+mj-lt"/>
            </a:endParaRPr>
          </a:p>
        </p:txBody>
      </p:sp>
      <p:sp>
        <p:nvSpPr>
          <p:cNvPr id="2" name="Freeform 3">
            <a:extLst>
              <a:ext uri="{FF2B5EF4-FFF2-40B4-BE49-F238E27FC236}">
                <a16:creationId xmlns:a16="http://schemas.microsoft.com/office/drawing/2014/main" id="{70D464BC-C5B6-745E-F157-2F1E48CE7F0B}"/>
              </a:ext>
            </a:extLst>
          </p:cNvPr>
          <p:cNvSpPr/>
          <p:nvPr/>
        </p:nvSpPr>
        <p:spPr>
          <a:xfrm>
            <a:off x="129715" y="135464"/>
            <a:ext cx="674325" cy="692225"/>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3" name="Freeform 4">
            <a:extLst>
              <a:ext uri="{FF2B5EF4-FFF2-40B4-BE49-F238E27FC236}">
                <a16:creationId xmlns:a16="http://schemas.microsoft.com/office/drawing/2014/main" id="{36CAF34D-BA05-EF10-B2ED-2EF9ACA5881B}"/>
              </a:ext>
            </a:extLst>
          </p:cNvPr>
          <p:cNvSpPr/>
          <p:nvPr/>
        </p:nvSpPr>
        <p:spPr>
          <a:xfrm>
            <a:off x="7930054" y="4501054"/>
            <a:ext cx="1213945" cy="642445"/>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951584" y="1618699"/>
            <a:ext cx="7708800" cy="190610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dirty="0">
                <a:latin typeface="+mn-lt"/>
              </a:rPr>
              <a:t>Job seekers often struggle with manually searching for job opportunities, which takes a lot of time and effort.</a:t>
            </a:r>
            <a:r>
              <a:rPr lang="en-IN" sz="1600" dirty="0">
                <a:latin typeface="+mn-lt"/>
              </a:rPr>
              <a:t> </a:t>
            </a:r>
            <a:r>
              <a:rPr lang="en-US" sz="1600" dirty="0">
                <a:latin typeface="+mn-lt"/>
              </a:rPr>
              <a:t>Tailoring resumes to match each job description and may miss important details applying to multiple jobs involves repetitive tasks that can be tedious and inefficient</a:t>
            </a:r>
            <a:r>
              <a:rPr lang="en-US" sz="800" dirty="0"/>
              <a:t>. </a:t>
            </a:r>
            <a:endParaRPr sz="1600" dirty="0">
              <a:latin typeface="+mn-lt"/>
            </a:endParaRPr>
          </a:p>
        </p:txBody>
      </p:sp>
      <p:sp>
        <p:nvSpPr>
          <p:cNvPr id="3" name="Subtitle 2">
            <a:extLst>
              <a:ext uri="{FF2B5EF4-FFF2-40B4-BE49-F238E27FC236}">
                <a16:creationId xmlns:a16="http://schemas.microsoft.com/office/drawing/2014/main" id="{DC011C58-015B-356B-E5FA-C4199285DFB0}"/>
              </a:ext>
            </a:extLst>
          </p:cNvPr>
          <p:cNvSpPr>
            <a:spLocks noGrp="1"/>
          </p:cNvSpPr>
          <p:nvPr>
            <p:ph type="subTitle" idx="1"/>
          </p:nvPr>
        </p:nvSpPr>
        <p:spPr>
          <a:xfrm>
            <a:off x="1726322" y="926225"/>
            <a:ext cx="4942491" cy="520820"/>
          </a:xfrm>
        </p:spPr>
        <p:txBody>
          <a:bodyPr/>
          <a:lstStyle/>
          <a:p>
            <a:r>
              <a:rPr lang="en-US" sz="1800" dirty="0"/>
              <a:t>                 </a:t>
            </a:r>
            <a:r>
              <a:rPr lang="en-US" sz="2400" b="1" dirty="0">
                <a:latin typeface="+mj-lt"/>
              </a:rPr>
              <a:t>PROBLEM STATEMENT</a:t>
            </a:r>
            <a:endParaRPr lang="en-IN" sz="2400" b="1" dirty="0">
              <a:latin typeface="+mj-lt"/>
            </a:endParaRPr>
          </a:p>
        </p:txBody>
      </p:sp>
      <p:sp>
        <p:nvSpPr>
          <p:cNvPr id="7" name="Freeform 3">
            <a:extLst>
              <a:ext uri="{FF2B5EF4-FFF2-40B4-BE49-F238E27FC236}">
                <a16:creationId xmlns:a16="http://schemas.microsoft.com/office/drawing/2014/main" id="{D903B97D-C4EF-5664-1192-44CE9F3CB3F8}"/>
              </a:ext>
            </a:extLst>
          </p:cNvPr>
          <p:cNvSpPr/>
          <p:nvPr/>
        </p:nvSpPr>
        <p:spPr>
          <a:xfrm>
            <a:off x="129715" y="135464"/>
            <a:ext cx="674325" cy="692225"/>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8" name="Freeform 4">
            <a:extLst>
              <a:ext uri="{FF2B5EF4-FFF2-40B4-BE49-F238E27FC236}">
                <a16:creationId xmlns:a16="http://schemas.microsoft.com/office/drawing/2014/main" id="{5B83FDAD-CC85-1D36-5D34-84D02137313F}"/>
              </a:ext>
            </a:extLst>
          </p:cNvPr>
          <p:cNvSpPr/>
          <p:nvPr/>
        </p:nvSpPr>
        <p:spPr>
          <a:xfrm>
            <a:off x="7930054" y="4501054"/>
            <a:ext cx="1213945" cy="642445"/>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515047" y="527118"/>
            <a:ext cx="7793379" cy="608000"/>
          </a:xfrm>
          <a:prstGeom prst="rect">
            <a:avLst/>
          </a:prstGeom>
        </p:spPr>
        <p:txBody>
          <a:bodyPr spcFirstLastPara="1" wrap="square" lIns="91425" tIns="91425" rIns="91425" bIns="91425" anchor="t" anchorCtr="0">
            <a:noAutofit/>
          </a:bodyPr>
          <a:lstStyle/>
          <a:p>
            <a:pPr algn="ctr"/>
            <a:r>
              <a:rPr lang="en-IN" sz="2400" b="1" dirty="0">
                <a:latin typeface="+mj-lt"/>
              </a:rPr>
              <a:t>SOFTWARE REQUIREMENTS</a:t>
            </a:r>
            <a:br>
              <a:rPr lang="en-IN" sz="2400" b="1" dirty="0">
                <a:latin typeface="+mj-lt"/>
              </a:rPr>
            </a:br>
            <a:endParaRPr sz="2400" b="1" dirty="0">
              <a:latin typeface="+mj-lt"/>
            </a:endParaRPr>
          </a:p>
        </p:txBody>
      </p:sp>
      <p:sp>
        <p:nvSpPr>
          <p:cNvPr id="4" name="TextBox 3">
            <a:extLst>
              <a:ext uri="{FF2B5EF4-FFF2-40B4-BE49-F238E27FC236}">
                <a16:creationId xmlns:a16="http://schemas.microsoft.com/office/drawing/2014/main" id="{F0B71778-911F-FED7-D5D5-E1F5E9ED8803}"/>
              </a:ext>
            </a:extLst>
          </p:cNvPr>
          <p:cNvSpPr txBox="1"/>
          <p:nvPr/>
        </p:nvSpPr>
        <p:spPr>
          <a:xfrm>
            <a:off x="1505606" y="1301003"/>
            <a:ext cx="6195849" cy="16163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mn-lt"/>
              </a:rPr>
              <a:t>Frontend : </a:t>
            </a:r>
            <a:r>
              <a:rPr lang="en-US" sz="1600" dirty="0">
                <a:latin typeface="+mn-lt"/>
              </a:rPr>
              <a:t>React + </a:t>
            </a:r>
            <a:r>
              <a:rPr lang="en-US" sz="1600" dirty="0" err="1">
                <a:latin typeface="+mn-lt"/>
              </a:rPr>
              <a:t>vite</a:t>
            </a:r>
            <a:r>
              <a:rPr lang="en-US" sz="1600" dirty="0">
                <a:latin typeface="+mn-lt"/>
              </a:rPr>
              <a:t> ,Typescript, </a:t>
            </a:r>
            <a:r>
              <a:rPr lang="en-IN" sz="2000" b="0" i="0" dirty="0">
                <a:solidFill>
                  <a:srgbClr val="404040"/>
                </a:solidFill>
                <a:effectLst/>
                <a:latin typeface="DeepSeek-CJK-patch"/>
              </a:rPr>
              <a:t>Tailwind CSS</a:t>
            </a:r>
            <a:endParaRPr lang="en-US" sz="1600" dirty="0">
              <a:latin typeface="+mn-lt"/>
            </a:endParaRPr>
          </a:p>
          <a:p>
            <a:pPr marL="285750" indent="-285750">
              <a:lnSpc>
                <a:spcPct val="150000"/>
              </a:lnSpc>
              <a:buFont typeface="Arial" panose="020B0604020202020204" pitchFamily="34" charset="0"/>
              <a:buChar char="•"/>
            </a:pPr>
            <a:r>
              <a:rPr lang="en-IN" sz="1600" b="1" dirty="0">
                <a:latin typeface="+mn-lt"/>
              </a:rPr>
              <a:t>Backend :</a:t>
            </a:r>
            <a:r>
              <a:rPr lang="en-IN" sz="1600" dirty="0">
                <a:latin typeface="+mn-lt"/>
              </a:rPr>
              <a:t> Python –Recommended for </a:t>
            </a:r>
            <a:r>
              <a:rPr lang="en-IN" sz="1600" dirty="0" err="1">
                <a:latin typeface="+mn-lt"/>
              </a:rPr>
              <a:t>NLPspacy</a:t>
            </a:r>
            <a:r>
              <a:rPr lang="en-IN" sz="1600" dirty="0">
                <a:latin typeface="+mn-lt"/>
              </a:rPr>
              <a:t>, selenium, Gemini ,</a:t>
            </a:r>
            <a:r>
              <a:rPr lang="en-IN" sz="1600" dirty="0" err="1">
                <a:latin typeface="+mn-lt"/>
              </a:rPr>
              <a:t>Jsearch</a:t>
            </a:r>
            <a:r>
              <a:rPr lang="en-IN" sz="1600" dirty="0">
                <a:latin typeface="+mn-lt"/>
              </a:rPr>
              <a:t> </a:t>
            </a:r>
          </a:p>
          <a:p>
            <a:pPr marL="285750" indent="-285750">
              <a:lnSpc>
                <a:spcPct val="150000"/>
              </a:lnSpc>
              <a:buFont typeface="Arial" panose="020B0604020202020204" pitchFamily="34" charset="0"/>
              <a:buChar char="•"/>
            </a:pPr>
            <a:r>
              <a:rPr lang="en-IN" sz="1600" b="1" dirty="0">
                <a:latin typeface="+mn-lt"/>
              </a:rPr>
              <a:t>Database :</a:t>
            </a:r>
            <a:r>
              <a:rPr lang="en-IN" sz="1600" dirty="0">
                <a:latin typeface="+mn-lt"/>
              </a:rPr>
              <a:t> </a:t>
            </a:r>
            <a:r>
              <a:rPr lang="en-IN" sz="1600" dirty="0" err="1">
                <a:latin typeface="+mn-lt"/>
              </a:rPr>
              <a:t>Supabase</a:t>
            </a:r>
            <a:r>
              <a:rPr lang="en-IN" sz="1600" dirty="0">
                <a:latin typeface="+mn-lt"/>
              </a:rPr>
              <a:t> </a:t>
            </a:r>
          </a:p>
        </p:txBody>
      </p:sp>
      <p:sp>
        <p:nvSpPr>
          <p:cNvPr id="2" name="Freeform 3">
            <a:extLst>
              <a:ext uri="{FF2B5EF4-FFF2-40B4-BE49-F238E27FC236}">
                <a16:creationId xmlns:a16="http://schemas.microsoft.com/office/drawing/2014/main" id="{7867BE06-CC16-9E8E-EE60-C8EE9B00FFCC}"/>
              </a:ext>
            </a:extLst>
          </p:cNvPr>
          <p:cNvSpPr/>
          <p:nvPr/>
        </p:nvSpPr>
        <p:spPr>
          <a:xfrm>
            <a:off x="129715" y="135465"/>
            <a:ext cx="658561" cy="637046"/>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3" name="Freeform 4">
            <a:extLst>
              <a:ext uri="{FF2B5EF4-FFF2-40B4-BE49-F238E27FC236}">
                <a16:creationId xmlns:a16="http://schemas.microsoft.com/office/drawing/2014/main" id="{5321E6D7-D048-B5F3-F3F9-C10114C6AAC0}"/>
              </a:ext>
            </a:extLst>
          </p:cNvPr>
          <p:cNvSpPr/>
          <p:nvPr/>
        </p:nvSpPr>
        <p:spPr>
          <a:xfrm>
            <a:off x="8001001" y="4493172"/>
            <a:ext cx="1143000" cy="650328"/>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41"/>
          <p:cNvSpPr txBox="1">
            <a:spLocks noGrp="1"/>
          </p:cNvSpPr>
          <p:nvPr>
            <p:ph type="title"/>
          </p:nvPr>
        </p:nvSpPr>
        <p:spPr>
          <a:xfrm>
            <a:off x="581042" y="553339"/>
            <a:ext cx="77139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j-lt"/>
              </a:rPr>
              <a:t>EXISTING SYSTEM </a:t>
            </a:r>
            <a:endParaRPr sz="2400" b="1" dirty="0">
              <a:latin typeface="+mj-lt"/>
            </a:endParaRPr>
          </a:p>
        </p:txBody>
      </p:sp>
      <p:sp>
        <p:nvSpPr>
          <p:cNvPr id="12" name="TextBox 11">
            <a:extLst>
              <a:ext uri="{FF2B5EF4-FFF2-40B4-BE49-F238E27FC236}">
                <a16:creationId xmlns:a16="http://schemas.microsoft.com/office/drawing/2014/main" id="{0916378B-D9D3-371B-69E8-772E967A73A4}"/>
              </a:ext>
            </a:extLst>
          </p:cNvPr>
          <p:cNvSpPr txBox="1"/>
          <p:nvPr/>
        </p:nvSpPr>
        <p:spPr>
          <a:xfrm>
            <a:off x="804040" y="970054"/>
            <a:ext cx="7267904" cy="1524007"/>
          </a:xfrm>
          <a:prstGeom prst="rect">
            <a:avLst/>
          </a:prstGeom>
          <a:noFill/>
        </p:spPr>
        <p:txBody>
          <a:bodyPr wrap="square" rtlCol="0">
            <a:spAutoFit/>
          </a:bodyPr>
          <a:lstStyle/>
          <a:p>
            <a:pPr algn="just">
              <a:lnSpc>
                <a:spcPct val="150000"/>
              </a:lnSpc>
            </a:pPr>
            <a:r>
              <a:rPr lang="en-US" sz="1600" dirty="0">
                <a:latin typeface="+mn-lt"/>
              </a:rPr>
              <a:t>In the traditional job application process highly manual and inefficient, job seekers have to search for job openings manually across multiple platforms, which takes a lot of time . This repetitive process often leads to delays and missed opportunities, making job hunting less efficient.</a:t>
            </a:r>
            <a:endParaRPr lang="en-IN" sz="1600" dirty="0">
              <a:latin typeface="+mn-lt"/>
            </a:endParaRPr>
          </a:p>
        </p:txBody>
      </p:sp>
      <p:sp>
        <p:nvSpPr>
          <p:cNvPr id="13" name="TextBox 12">
            <a:extLst>
              <a:ext uri="{FF2B5EF4-FFF2-40B4-BE49-F238E27FC236}">
                <a16:creationId xmlns:a16="http://schemas.microsoft.com/office/drawing/2014/main" id="{03EE0F50-2A84-2778-079E-E685D9ABC7B6}"/>
              </a:ext>
            </a:extLst>
          </p:cNvPr>
          <p:cNvSpPr txBox="1"/>
          <p:nvPr/>
        </p:nvSpPr>
        <p:spPr>
          <a:xfrm>
            <a:off x="804040" y="2649439"/>
            <a:ext cx="7480739" cy="1770228"/>
          </a:xfrm>
          <a:prstGeom prst="rect">
            <a:avLst/>
          </a:prstGeom>
          <a:noFill/>
        </p:spPr>
        <p:txBody>
          <a:bodyPr wrap="square" rtlCol="0">
            <a:spAutoFit/>
          </a:bodyPr>
          <a:lstStyle/>
          <a:p>
            <a:r>
              <a:rPr lang="en-US" sz="1600" b="1" dirty="0">
                <a:latin typeface="+mj-lt"/>
              </a:rPr>
              <a:t>Drawbacks/Limitations: </a:t>
            </a:r>
          </a:p>
          <a:p>
            <a:pPr marL="285750" indent="-285750">
              <a:lnSpc>
                <a:spcPct val="150000"/>
              </a:lnSpc>
              <a:buFont typeface="Wingdings" panose="05000000000000000000" pitchFamily="2" charset="2"/>
              <a:buChar char="§"/>
            </a:pPr>
            <a:r>
              <a:rPr lang="en-US" sz="1600" dirty="0"/>
              <a:t>Manual job searching is time-consuming and overwhelming.</a:t>
            </a:r>
          </a:p>
          <a:p>
            <a:pPr marL="285750" indent="-285750">
              <a:lnSpc>
                <a:spcPct val="150000"/>
              </a:lnSpc>
              <a:buFont typeface="Wingdings" panose="05000000000000000000" pitchFamily="2" charset="2"/>
              <a:buChar char="§"/>
            </a:pPr>
            <a:r>
              <a:rPr lang="en-US" sz="1600" dirty="0"/>
              <a:t>Manually checking job eligibility (skills, experience, location) is tedious. </a:t>
            </a:r>
          </a:p>
          <a:p>
            <a:pPr marL="285750" indent="-285750">
              <a:lnSpc>
                <a:spcPct val="150000"/>
              </a:lnSpc>
              <a:buFont typeface="Wingdings" panose="05000000000000000000" pitchFamily="2" charset="2"/>
              <a:buChar char="§"/>
            </a:pPr>
            <a:r>
              <a:rPr lang="en-US" sz="1600" dirty="0"/>
              <a:t>Repetitive tasks in filling out applications lead to inefficiency.</a:t>
            </a:r>
          </a:p>
          <a:p>
            <a:pPr marL="285750" indent="-285750">
              <a:lnSpc>
                <a:spcPct val="150000"/>
              </a:lnSpc>
              <a:buFont typeface="Wingdings" panose="05000000000000000000" pitchFamily="2" charset="2"/>
              <a:buChar char="§"/>
            </a:pPr>
            <a:r>
              <a:rPr lang="en-US" sz="1600" dirty="0"/>
              <a:t>Making resumes match different job descriptions takes a lot of time and effort.</a:t>
            </a:r>
            <a:endParaRPr lang="en-IN" sz="1600" dirty="0"/>
          </a:p>
        </p:txBody>
      </p:sp>
      <p:sp>
        <p:nvSpPr>
          <p:cNvPr id="14" name="Freeform 3">
            <a:extLst>
              <a:ext uri="{FF2B5EF4-FFF2-40B4-BE49-F238E27FC236}">
                <a16:creationId xmlns:a16="http://schemas.microsoft.com/office/drawing/2014/main" id="{570F95E3-639A-1FF0-FB17-E3993438DE42}"/>
              </a:ext>
            </a:extLst>
          </p:cNvPr>
          <p:cNvSpPr/>
          <p:nvPr/>
        </p:nvSpPr>
        <p:spPr>
          <a:xfrm>
            <a:off x="129715" y="135464"/>
            <a:ext cx="674325" cy="692225"/>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5" name="Freeform 4">
            <a:extLst>
              <a:ext uri="{FF2B5EF4-FFF2-40B4-BE49-F238E27FC236}">
                <a16:creationId xmlns:a16="http://schemas.microsoft.com/office/drawing/2014/main" id="{A85C2427-25F2-0FD7-D53C-55BD24BF47BC}"/>
              </a:ext>
            </a:extLst>
          </p:cNvPr>
          <p:cNvSpPr/>
          <p:nvPr/>
        </p:nvSpPr>
        <p:spPr>
          <a:xfrm>
            <a:off x="8001001" y="4493172"/>
            <a:ext cx="1143000" cy="650328"/>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subTitle" idx="1"/>
          </p:nvPr>
        </p:nvSpPr>
        <p:spPr>
          <a:xfrm>
            <a:off x="985344" y="1206061"/>
            <a:ext cx="7118132" cy="2459421"/>
          </a:xfrm>
          <a:prstGeom prst="rect">
            <a:avLst/>
          </a:prstGeom>
        </p:spPr>
        <p:txBody>
          <a:bodyPr spcFirstLastPara="1" wrap="square" lIns="91425" tIns="91425" rIns="91425" bIns="91425" anchor="t" anchorCtr="0">
            <a:noAutofit/>
          </a:bodyPr>
          <a:lstStyle/>
          <a:p>
            <a:pPr marL="0" marR="0">
              <a:lnSpc>
                <a:spcPct val="150000"/>
              </a:lnSpc>
              <a:spcAft>
                <a:spcPts val="800"/>
              </a:spcAft>
            </a:pPr>
            <a:r>
              <a:rPr lang="en-IN" sz="1600" kern="100" dirty="0">
                <a:effectLst/>
                <a:latin typeface="+mn-lt"/>
                <a:ea typeface="Aptos" panose="020B0004020202020204" pitchFamily="34" charset="0"/>
                <a:cs typeface="Times New Roman" panose="02020603050405020304" pitchFamily="18" charset="0"/>
              </a:rPr>
              <a:t>The proposed system automates the entire job application process using AI, NLP, and web automation.</a:t>
            </a:r>
          </a:p>
          <a:p>
            <a:pPr marL="342900" marR="0" lvl="0" indent="-342900">
              <a:lnSpc>
                <a:spcPct val="150000"/>
              </a:lnSpc>
              <a:spcAft>
                <a:spcPts val="800"/>
              </a:spcAft>
              <a:buSzPts val="1000"/>
              <a:buFont typeface="Wingdings" panose="05000000000000000000" pitchFamily="2" charset="2"/>
              <a:buChar char=""/>
              <a:tabLst>
                <a:tab pos="457200" algn="l"/>
              </a:tabLst>
            </a:pPr>
            <a:r>
              <a:rPr lang="en-IN" sz="1600" kern="100" dirty="0">
                <a:effectLst/>
                <a:latin typeface="+mn-lt"/>
                <a:ea typeface="Aptos" panose="020B0004020202020204" pitchFamily="34" charset="0"/>
                <a:cs typeface="Times New Roman" panose="02020603050405020304" pitchFamily="18" charset="0"/>
              </a:rPr>
              <a:t>Automated Job Search</a:t>
            </a:r>
          </a:p>
          <a:p>
            <a:pPr marL="342900" marR="0" lvl="0" indent="-342900">
              <a:lnSpc>
                <a:spcPct val="150000"/>
              </a:lnSpc>
              <a:spcAft>
                <a:spcPts val="800"/>
              </a:spcAft>
              <a:buSzPts val="1000"/>
              <a:buFont typeface="Wingdings" panose="05000000000000000000" pitchFamily="2" charset="2"/>
              <a:buChar char=""/>
              <a:tabLst>
                <a:tab pos="457200" algn="l"/>
              </a:tabLst>
            </a:pPr>
            <a:r>
              <a:rPr lang="en-IN" sz="1600" kern="100" dirty="0">
                <a:effectLst/>
                <a:latin typeface="+mn-lt"/>
                <a:ea typeface="Aptos" panose="020B0004020202020204" pitchFamily="34" charset="0"/>
                <a:cs typeface="Times New Roman" panose="02020603050405020304" pitchFamily="18" charset="0"/>
              </a:rPr>
              <a:t>AI-Powered Resume Customization</a:t>
            </a:r>
          </a:p>
          <a:p>
            <a:pPr marL="342900" marR="0" lvl="0" indent="-342900">
              <a:lnSpc>
                <a:spcPct val="150000"/>
              </a:lnSpc>
              <a:spcAft>
                <a:spcPts val="800"/>
              </a:spcAft>
              <a:buSzPts val="1000"/>
              <a:buFont typeface="Wingdings" panose="05000000000000000000" pitchFamily="2" charset="2"/>
              <a:buChar char=""/>
              <a:tabLst>
                <a:tab pos="457200" algn="l"/>
              </a:tabLst>
            </a:pPr>
            <a:r>
              <a:rPr lang="en-IN" sz="1600" kern="100" dirty="0">
                <a:effectLst/>
                <a:latin typeface="+mn-lt"/>
                <a:ea typeface="Aptos" panose="020B0004020202020204" pitchFamily="34" charset="0"/>
                <a:cs typeface="Times New Roman" panose="02020603050405020304" pitchFamily="18" charset="0"/>
              </a:rPr>
              <a:t>Web Automation for Applications</a:t>
            </a:r>
          </a:p>
          <a:p>
            <a:pPr marL="0" marR="0">
              <a:lnSpc>
                <a:spcPct val="150000"/>
              </a:lnSpc>
              <a:spcAft>
                <a:spcPts val="800"/>
              </a:spcAft>
            </a:pPr>
            <a:r>
              <a:rPr lang="en-US" sz="1600" b="1" kern="100" dirty="0">
                <a:solidFill>
                  <a:srgbClr val="FF0000"/>
                </a:solidFill>
                <a:effectLst/>
                <a:latin typeface="+mn-lt"/>
                <a:ea typeface="Aptos" panose="020B0004020202020204" pitchFamily="34" charset="0"/>
                <a:cs typeface="Times New Roman" panose="02020603050405020304" pitchFamily="18" charset="0"/>
              </a:rPr>
              <a:t> </a:t>
            </a:r>
            <a:endParaRPr lang="en-IN" sz="1600" kern="100" dirty="0">
              <a:effectLst/>
              <a:latin typeface="+mn-lt"/>
              <a:ea typeface="Aptos" panose="020B0004020202020204" pitchFamily="34" charset="0"/>
              <a:cs typeface="Times New Roman" panose="02020603050405020304" pitchFamily="18" charset="0"/>
            </a:endParaRPr>
          </a:p>
          <a:p>
            <a:pPr marL="0" lvl="0" indent="0" algn="l" rtl="0">
              <a:spcBef>
                <a:spcPts val="0"/>
              </a:spcBef>
              <a:spcAft>
                <a:spcPts val="0"/>
              </a:spcAft>
              <a:buNone/>
            </a:pPr>
            <a:endParaRPr dirty="0"/>
          </a:p>
        </p:txBody>
      </p:sp>
      <p:sp>
        <p:nvSpPr>
          <p:cNvPr id="264" name="Google Shape;264;p43"/>
          <p:cNvSpPr txBox="1">
            <a:spLocks noGrp="1"/>
          </p:cNvSpPr>
          <p:nvPr>
            <p:ph type="title"/>
          </p:nvPr>
        </p:nvSpPr>
        <p:spPr>
          <a:xfrm>
            <a:off x="715100" y="535000"/>
            <a:ext cx="77139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j-lt"/>
              </a:rPr>
              <a:t>PROPOSED SYSTEM</a:t>
            </a:r>
            <a:endParaRPr sz="2400" b="1" dirty="0">
              <a:latin typeface="+mj-lt"/>
            </a:endParaRPr>
          </a:p>
        </p:txBody>
      </p:sp>
      <p:sp>
        <p:nvSpPr>
          <p:cNvPr id="8" name="Freeform 3">
            <a:extLst>
              <a:ext uri="{FF2B5EF4-FFF2-40B4-BE49-F238E27FC236}">
                <a16:creationId xmlns:a16="http://schemas.microsoft.com/office/drawing/2014/main" id="{401E8635-EA37-2A3E-0AB0-526D499EAE7C}"/>
              </a:ext>
            </a:extLst>
          </p:cNvPr>
          <p:cNvSpPr/>
          <p:nvPr/>
        </p:nvSpPr>
        <p:spPr>
          <a:xfrm>
            <a:off x="129715" y="135465"/>
            <a:ext cx="658561" cy="637046"/>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9" name="Freeform 4">
            <a:extLst>
              <a:ext uri="{FF2B5EF4-FFF2-40B4-BE49-F238E27FC236}">
                <a16:creationId xmlns:a16="http://schemas.microsoft.com/office/drawing/2014/main" id="{A1875541-2A12-D58B-F9FF-547DE61D9DD8}"/>
              </a:ext>
            </a:extLst>
          </p:cNvPr>
          <p:cNvSpPr/>
          <p:nvPr/>
        </p:nvSpPr>
        <p:spPr>
          <a:xfrm>
            <a:off x="8001001" y="4493172"/>
            <a:ext cx="1143000" cy="650328"/>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E12A6A-AA2B-2533-D2F8-21FADBDE6646}"/>
              </a:ext>
            </a:extLst>
          </p:cNvPr>
          <p:cNvSpPr txBox="1"/>
          <p:nvPr/>
        </p:nvSpPr>
        <p:spPr>
          <a:xfrm>
            <a:off x="572429" y="0"/>
            <a:ext cx="5541579" cy="246221"/>
          </a:xfrm>
          <a:prstGeom prst="rect">
            <a:avLst/>
          </a:prstGeom>
          <a:noFill/>
        </p:spPr>
        <p:txBody>
          <a:bodyPr wrap="square" rtlCol="0">
            <a:spAutoFit/>
          </a:bodyPr>
          <a:lstStyle/>
          <a:p>
            <a:r>
              <a:rPr lang="en-US" sz="1000" b="1" dirty="0">
                <a:latin typeface="+mj-lt"/>
              </a:rPr>
              <a:t>Flowchart:</a:t>
            </a:r>
            <a:endParaRPr lang="en-IN" sz="1000" b="1" dirty="0">
              <a:latin typeface="+mj-lt"/>
            </a:endParaRPr>
          </a:p>
        </p:txBody>
      </p:sp>
      <p:pic>
        <p:nvPicPr>
          <p:cNvPr id="2" name="Image 19">
            <a:extLst>
              <a:ext uri="{FF2B5EF4-FFF2-40B4-BE49-F238E27FC236}">
                <a16:creationId xmlns:a16="http://schemas.microsoft.com/office/drawing/2014/main" id="{ECEA6EB1-28B5-FE64-CC7C-C0C13A958170}"/>
              </a:ext>
            </a:extLst>
          </p:cNvPr>
          <p:cNvPicPr>
            <a:picLocks/>
          </p:cNvPicPr>
          <p:nvPr/>
        </p:nvPicPr>
        <p:blipFill>
          <a:blip r:embed="rId2" cstate="print"/>
          <a:stretch>
            <a:fillRect/>
          </a:stretch>
        </p:blipFill>
        <p:spPr>
          <a:xfrm>
            <a:off x="572429" y="252642"/>
            <a:ext cx="7902498" cy="4735670"/>
          </a:xfrm>
          <a:prstGeom prst="rect">
            <a:avLst/>
          </a:prstGeom>
        </p:spPr>
      </p:pic>
    </p:spTree>
    <p:extLst>
      <p:ext uri="{BB962C8B-B14F-4D97-AF65-F5344CB8AC3E}">
        <p14:creationId xmlns:p14="http://schemas.microsoft.com/office/powerpoint/2010/main" val="244850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E56420-2F50-DB44-0D1A-8D4C7774C94C}"/>
              </a:ext>
            </a:extLst>
          </p:cNvPr>
          <p:cNvPicPr>
            <a:picLocks noChangeAspect="1"/>
          </p:cNvPicPr>
          <p:nvPr/>
        </p:nvPicPr>
        <p:blipFill>
          <a:blip r:embed="rId2"/>
          <a:stretch>
            <a:fillRect/>
          </a:stretch>
        </p:blipFill>
        <p:spPr>
          <a:xfrm>
            <a:off x="118944" y="391316"/>
            <a:ext cx="4334110" cy="2292177"/>
          </a:xfrm>
          <a:prstGeom prst="rect">
            <a:avLst/>
          </a:prstGeom>
        </p:spPr>
      </p:pic>
      <p:pic>
        <p:nvPicPr>
          <p:cNvPr id="5" name="Picture 4">
            <a:extLst>
              <a:ext uri="{FF2B5EF4-FFF2-40B4-BE49-F238E27FC236}">
                <a16:creationId xmlns:a16="http://schemas.microsoft.com/office/drawing/2014/main" id="{5A76E503-C43D-1CB5-0218-59ED63C44F3A}"/>
              </a:ext>
            </a:extLst>
          </p:cNvPr>
          <p:cNvPicPr>
            <a:picLocks noChangeAspect="1"/>
          </p:cNvPicPr>
          <p:nvPr/>
        </p:nvPicPr>
        <p:blipFill>
          <a:blip r:embed="rId3"/>
          <a:stretch>
            <a:fillRect/>
          </a:stretch>
        </p:blipFill>
        <p:spPr>
          <a:xfrm>
            <a:off x="4690948" y="349171"/>
            <a:ext cx="4334108" cy="2334322"/>
          </a:xfrm>
          <a:prstGeom prst="rect">
            <a:avLst/>
          </a:prstGeom>
        </p:spPr>
      </p:pic>
      <p:pic>
        <p:nvPicPr>
          <p:cNvPr id="7" name="Picture 6">
            <a:extLst>
              <a:ext uri="{FF2B5EF4-FFF2-40B4-BE49-F238E27FC236}">
                <a16:creationId xmlns:a16="http://schemas.microsoft.com/office/drawing/2014/main" id="{A422BF4D-EEDC-AA75-4A47-A75E0D080BD4}"/>
              </a:ext>
            </a:extLst>
          </p:cNvPr>
          <p:cNvPicPr>
            <a:picLocks noChangeAspect="1"/>
          </p:cNvPicPr>
          <p:nvPr/>
        </p:nvPicPr>
        <p:blipFill>
          <a:blip r:embed="rId4"/>
          <a:stretch>
            <a:fillRect/>
          </a:stretch>
        </p:blipFill>
        <p:spPr>
          <a:xfrm>
            <a:off x="111511" y="2795237"/>
            <a:ext cx="4334110" cy="2230245"/>
          </a:xfrm>
          <a:prstGeom prst="rect">
            <a:avLst/>
          </a:prstGeom>
        </p:spPr>
      </p:pic>
      <p:pic>
        <p:nvPicPr>
          <p:cNvPr id="9" name="Picture 8">
            <a:extLst>
              <a:ext uri="{FF2B5EF4-FFF2-40B4-BE49-F238E27FC236}">
                <a16:creationId xmlns:a16="http://schemas.microsoft.com/office/drawing/2014/main" id="{70FF9B50-711F-76BB-F22F-ACC9D0CAA646}"/>
              </a:ext>
            </a:extLst>
          </p:cNvPr>
          <p:cNvPicPr>
            <a:picLocks noChangeAspect="1"/>
          </p:cNvPicPr>
          <p:nvPr/>
        </p:nvPicPr>
        <p:blipFill>
          <a:blip r:embed="rId5"/>
          <a:stretch>
            <a:fillRect/>
          </a:stretch>
        </p:blipFill>
        <p:spPr>
          <a:xfrm>
            <a:off x="4698379" y="2854942"/>
            <a:ext cx="4334110" cy="2170540"/>
          </a:xfrm>
          <a:prstGeom prst="rect">
            <a:avLst/>
          </a:prstGeom>
        </p:spPr>
      </p:pic>
      <p:sp>
        <p:nvSpPr>
          <p:cNvPr id="10" name="TextBox 9">
            <a:extLst>
              <a:ext uri="{FF2B5EF4-FFF2-40B4-BE49-F238E27FC236}">
                <a16:creationId xmlns:a16="http://schemas.microsoft.com/office/drawing/2014/main" id="{65C46609-A405-CA73-895D-5434610A80CF}"/>
              </a:ext>
            </a:extLst>
          </p:cNvPr>
          <p:cNvSpPr txBox="1"/>
          <p:nvPr/>
        </p:nvSpPr>
        <p:spPr>
          <a:xfrm>
            <a:off x="111511" y="41394"/>
            <a:ext cx="1323278" cy="307777"/>
          </a:xfrm>
          <a:prstGeom prst="rect">
            <a:avLst/>
          </a:prstGeom>
          <a:noFill/>
        </p:spPr>
        <p:txBody>
          <a:bodyPr wrap="square" rtlCol="0">
            <a:spAutoFit/>
          </a:bodyPr>
          <a:lstStyle/>
          <a:p>
            <a:r>
              <a:rPr lang="en-US" b="1" dirty="0"/>
              <a:t>Screenshots:</a:t>
            </a:r>
            <a:endParaRPr lang="en-IN" b="1" dirty="0"/>
          </a:p>
        </p:txBody>
      </p:sp>
    </p:spTree>
    <p:extLst>
      <p:ext uri="{BB962C8B-B14F-4D97-AF65-F5344CB8AC3E}">
        <p14:creationId xmlns:p14="http://schemas.microsoft.com/office/powerpoint/2010/main" val="305082370"/>
      </p:ext>
    </p:extLst>
  </p:cSld>
  <p:clrMapOvr>
    <a:masterClrMapping/>
  </p:clrMapOvr>
</p:sld>
</file>

<file path=ppt/theme/theme1.xml><?xml version="1.0" encoding="utf-8"?>
<a:theme xmlns:a="http://schemas.openxmlformats.org/drawingml/2006/main" name="Lead Funnel by Slidesgo">
  <a:themeElements>
    <a:clrScheme name="Simple Light">
      <a:dk1>
        <a:srgbClr val="15110E"/>
      </a:dk1>
      <a:lt1>
        <a:srgbClr val="FFFDF6"/>
      </a:lt1>
      <a:dk2>
        <a:srgbClr val="F5F0C2"/>
      </a:dk2>
      <a:lt2>
        <a:srgbClr val="B8B652"/>
      </a:lt2>
      <a:accent1>
        <a:srgbClr val="696413"/>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TotalTime>
  <Words>433</Words>
  <Application>Microsoft Office PowerPoint</Application>
  <PresentationFormat>On-screen Show (16:9)</PresentationFormat>
  <Paragraphs>50</Paragraphs>
  <Slides>12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Copperplate Gothic Bold</vt:lpstr>
      <vt:lpstr>DeepSeek-CJK-patch</vt:lpstr>
      <vt:lpstr>Aptos</vt:lpstr>
      <vt:lpstr>Alexandria Medium</vt:lpstr>
      <vt:lpstr>Wingdings</vt:lpstr>
      <vt:lpstr>Albert Sans</vt:lpstr>
      <vt:lpstr>Times New Roman</vt:lpstr>
      <vt:lpstr>Arial Black</vt:lpstr>
      <vt:lpstr>Arial</vt:lpstr>
      <vt:lpstr>Lead Funnel by Slidesgo</vt:lpstr>
      <vt:lpstr>              GUIDE                                                                                 TEAM      Vijaya Katturi                                                                       23215A1205    Prathyusha                                                         [Assistant Professor]                                                                 23215A1201     Keerthana                                                                                                   22211A1255     Ruthish </vt:lpstr>
      <vt:lpstr>01</vt:lpstr>
      <vt:lpstr>This project automates the job application process using AI and automation technologies to help users efficiently find job opportunities, customize resumes and submit applications with minimal effort. It scrapes job listings from platforms like LinkedIn and Glassdoor, matches them with the user’s skills  and enhances resumes using NLP for better ATS compatibility. Refine resumes  use AI suggestions. Finally, the system automates job applications by auto-filling forms and uploading tailored resumes, streamlining the process and increasing the chances of getting shortlisted. </vt:lpstr>
      <vt:lpstr>Job seekers often struggle with manually searching for job opportunities, which takes a lot of time and effort. Tailoring resumes to match each job description and may miss important details applying to multiple jobs involves repetitive tasks that can be tedious and inefficient. </vt:lpstr>
      <vt:lpstr>SOFTWARE REQUIREMENTS </vt:lpstr>
      <vt:lpstr>EXISTING SYSTEM </vt:lpstr>
      <vt:lpstr>PROPOSED SYSTEM</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Girigalla Prathyusha</dc:creator>
  <cp:lastModifiedBy>Girigalla Prathyusha</cp:lastModifiedBy>
  <cp:revision>17</cp:revision>
  <dcterms:modified xsi:type="dcterms:W3CDTF">2025-05-27T16:14:29Z</dcterms:modified>
</cp:coreProperties>
</file>