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46"/>
    <a:srgbClr val="B8114F"/>
    <a:srgbClr val="CA004E"/>
    <a:srgbClr val="9F1649"/>
    <a:srgbClr val="FADAE6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2407E-4042-B3ED-DD1C-3D29859EFC97}" v="5" dt="2024-04-16T10:13:47.293"/>
    <p1510:client id="{FC02F621-8505-4197-C5BE-9C142E3A8673}" v="24" dt="2024-04-15T04:11:0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082" autoAdjust="0"/>
  </p:normalViewPr>
  <p:slideViewPr>
    <p:cSldViewPr snapToGrid="0" snapToObjects="1">
      <p:cViewPr varScale="1">
        <p:scale>
          <a:sx n="105" d="100"/>
          <a:sy n="105" d="100"/>
        </p:scale>
        <p:origin x="19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FC02F621-8505-4197-C5BE-9C142E3A8673}"/>
    <pc:docChg chg="modSld">
      <pc:chgData name="saraths" userId="S::saraths@am.amrita.edu::244d0ad9-751b-45dc-a37d-eb545e66f5d8" providerId="AD" clId="Web-{FC02F621-8505-4197-C5BE-9C142E3A8673}" dt="2024-04-15T04:11:06.052" v="14" actId="20577"/>
      <pc:docMkLst>
        <pc:docMk/>
      </pc:docMkLst>
      <pc:sldChg chg="modSp">
        <pc:chgData name="saraths" userId="S::saraths@am.amrita.edu::244d0ad9-751b-45dc-a37d-eb545e66f5d8" providerId="AD" clId="Web-{FC02F621-8505-4197-C5BE-9C142E3A8673}" dt="2024-04-15T04:11:06.052" v="14" actId="20577"/>
        <pc:sldMkLst>
          <pc:docMk/>
          <pc:sldMk cId="0" sldId="264"/>
        </pc:sldMkLst>
        <pc:spChg chg="mod">
          <ac:chgData name="saraths" userId="S::saraths@am.amrita.edu::244d0ad9-751b-45dc-a37d-eb545e66f5d8" providerId="AD" clId="Web-{FC02F621-8505-4197-C5BE-9C142E3A8673}" dt="2024-04-15T04:11:06.052" v="14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  <pc:docChgLst>
    <pc:chgData name="saraths" userId="S::saraths@am.amrita.edu::244d0ad9-751b-45dc-a37d-eb545e66f5d8" providerId="AD" clId="Web-{4462407E-4042-B3ED-DD1C-3D29859EFC97}"/>
    <pc:docChg chg="modSld">
      <pc:chgData name="saraths" userId="S::saraths@am.amrita.edu::244d0ad9-751b-45dc-a37d-eb545e66f5d8" providerId="AD" clId="Web-{4462407E-4042-B3ED-DD1C-3D29859EFC97}" dt="2024-04-16T10:13:47.293" v="4" actId="14100"/>
      <pc:docMkLst>
        <pc:docMk/>
      </pc:docMkLst>
      <pc:sldChg chg="addSp modSp">
        <pc:chgData name="saraths" userId="S::saraths@am.amrita.edu::244d0ad9-751b-45dc-a37d-eb545e66f5d8" providerId="AD" clId="Web-{4462407E-4042-B3ED-DD1C-3D29859EFC97}" dt="2024-04-16T10:13:47.293" v="4" actId="14100"/>
        <pc:sldMkLst>
          <pc:docMk/>
          <pc:sldMk cId="0" sldId="264"/>
        </pc:sldMkLst>
        <pc:spChg chg="mod">
          <ac:chgData name="saraths" userId="S::saraths@am.amrita.edu::244d0ad9-751b-45dc-a37d-eb545e66f5d8" providerId="AD" clId="Web-{4462407E-4042-B3ED-DD1C-3D29859EFC97}" dt="2024-04-16T10:13:41.449" v="2" actId="1076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saraths" userId="S::saraths@am.amrita.edu::244d0ad9-751b-45dc-a37d-eb545e66f5d8" providerId="AD" clId="Web-{4462407E-4042-B3ED-DD1C-3D29859EFC97}" dt="2024-04-16T10:13:47.293" v="4" actId="14100"/>
          <ac:picMkLst>
            <pc:docMk/>
            <pc:sldMk cId="0" sldId="264"/>
            <ac:picMk id="7" creationId="{0B870167-BE19-CEC0-B77F-5E19B64925A3}"/>
          </ac:picMkLst>
        </pc:picChg>
      </pc:sldChg>
    </pc:docChg>
  </pc:docChgLst>
  <pc:docChgLst>
    <pc:chgData name="saraths" userId="S::saraths@am.amrita.edu::244d0ad9-751b-45dc-a37d-eb545e66f5d8" providerId="AD" clId="Web-{820ABF2C-EDC2-9661-D8F0-C710412CF596}"/>
    <pc:docChg chg="modSld">
      <pc:chgData name="saraths" userId="S::saraths@am.amrita.edu::244d0ad9-751b-45dc-a37d-eb545e66f5d8" providerId="AD" clId="Web-{820ABF2C-EDC2-9661-D8F0-C710412CF596}" dt="2024-04-12T08:26:38.049" v="1" actId="1076"/>
      <pc:docMkLst>
        <pc:docMk/>
      </pc:docMkLst>
      <pc:sldChg chg="modSp">
        <pc:chgData name="saraths" userId="S::saraths@am.amrita.edu::244d0ad9-751b-45dc-a37d-eb545e66f5d8" providerId="AD" clId="Web-{820ABF2C-EDC2-9661-D8F0-C710412CF596}" dt="2024-04-12T08:26:38.049" v="1" actId="1076"/>
        <pc:sldMkLst>
          <pc:docMk/>
          <pc:sldMk cId="0" sldId="260"/>
        </pc:sldMkLst>
        <pc:spChg chg="mod">
          <ac:chgData name="saraths" userId="S::saraths@am.amrita.edu::244d0ad9-751b-45dc-a37d-eb545e66f5d8" providerId="AD" clId="Web-{820ABF2C-EDC2-9661-D8F0-C710412CF596}" dt="2024-04-12T08:26:38.049" v="1" actId="1076"/>
          <ac:spMkLst>
            <pc:docMk/>
            <pc:sldMk cId="0" sldId="260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770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useofbots.com/news-detail/11973-1-clarifying-differences-between-data-analysis-data-mining-data-science-machine-learning%2C-and-big-data" TargetMode="External"/><Relationship Id="rId2" Type="http://schemas.openxmlformats.org/officeDocument/2006/relationships/hyperlink" Target="https://www.statisticshowto.com/well-posednes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uora.com/What-is-the-best-way-to-understand-the-terms-precision-and-reca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859537" y="4477032"/>
            <a:ext cx="677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Machine Learning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b="1">
                <a:solidFill>
                  <a:srgbClr val="C00000"/>
                </a:solidFill>
              </a:rPr>
              <a:t>Machine</a:t>
            </a:r>
            <a:r>
              <a:rPr sz="3300" b="1" spc="-15">
                <a:solidFill>
                  <a:srgbClr val="C00000"/>
                </a:solidFill>
              </a:rPr>
              <a:t> </a:t>
            </a:r>
            <a:r>
              <a:rPr sz="3300" b="1">
                <a:solidFill>
                  <a:srgbClr val="C00000"/>
                </a:solidFill>
              </a:rPr>
              <a:t>Learning</a:t>
            </a:r>
            <a:r>
              <a:rPr sz="3300" b="1" spc="-26">
                <a:solidFill>
                  <a:srgbClr val="C00000"/>
                </a:solidFill>
              </a:rPr>
              <a:t> </a:t>
            </a:r>
            <a:r>
              <a:rPr sz="3300" b="1" spc="-60">
                <a:solidFill>
                  <a:srgbClr val="C00000"/>
                </a:solidFill>
              </a:rPr>
              <a:t>Tasks</a:t>
            </a:r>
            <a:endParaRPr lang="en-US" sz="3300" b="1">
              <a:solidFill>
                <a:srgbClr val="C00000"/>
              </a:solidFill>
              <a:ea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835" y="2175323"/>
            <a:ext cx="2019131" cy="385201"/>
          </a:xfrm>
          <a:prstGeom prst="rect">
            <a:avLst/>
          </a:prstGeom>
        </p:spPr>
        <p:txBody>
          <a:bodyPr vert="horz" wrap="square" lIns="0" tIns="61436" rIns="0" bIns="0" rtlCol="0" anchor="t">
            <a:spAutoFit/>
          </a:bodyPr>
          <a:lstStyle/>
          <a:p>
            <a:pPr marL="221456" indent="-212408">
              <a:spcBef>
                <a:spcPts val="484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8">
                <a:latin typeface="Calibri"/>
                <a:cs typeface="Calibri"/>
              </a:rPr>
              <a:t>Classification</a:t>
            </a:r>
            <a:r>
              <a:rPr sz="2100" spc="19">
                <a:latin typeface="Calibri"/>
                <a:cs typeface="Calibri"/>
              </a:rPr>
              <a:t> </a:t>
            </a:r>
            <a:r>
              <a:rPr sz="2100" spc="-4">
                <a:latin typeface="Calibri"/>
                <a:cs typeface="Calibri"/>
              </a:rPr>
              <a:t>:</a:t>
            </a:r>
            <a:r>
              <a:rPr lang="en-GB" sz="2100" spc="8">
                <a:latin typeface="Calibri"/>
                <a:cs typeface="Calibri"/>
              </a:rPr>
              <a:t> </a:t>
            </a:r>
            <a:endParaRPr lang="en-US" sz="2100" spc="-8">
              <a:latin typeface="Calibri"/>
              <a:ea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883" y="3776627"/>
            <a:ext cx="131064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1456" indent="-212408">
              <a:spcBef>
                <a:spcPts val="71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11">
                <a:latin typeface="Calibri"/>
                <a:cs typeface="Calibri"/>
              </a:rPr>
              <a:t>Clustering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3032" y="4285117"/>
            <a:ext cx="3033659" cy="631423"/>
          </a:xfrm>
          <a:prstGeom prst="rect">
            <a:avLst/>
          </a:prstGeom>
        </p:spPr>
        <p:txBody>
          <a:bodyPr vert="horz" wrap="square" lIns="0" tIns="61436" rIns="0" bIns="0" rtlCol="0" anchor="t">
            <a:spAutoFit/>
          </a:bodyPr>
          <a:lstStyle/>
          <a:p>
            <a:pPr marL="172403">
              <a:spcBef>
                <a:spcPts val="484"/>
              </a:spcBef>
              <a:tabLst>
                <a:tab pos="365284" algn="l"/>
              </a:tabLst>
            </a:pPr>
            <a:r>
              <a:rPr sz="2100" spc="-15">
                <a:latin typeface="Calibri"/>
                <a:cs typeface="Calibri"/>
              </a:rPr>
              <a:t>Generalize</a:t>
            </a:r>
            <a:r>
              <a:rPr sz="2100" spc="-4">
                <a:latin typeface="Calibri"/>
                <a:cs typeface="Calibri"/>
              </a:rPr>
              <a:t> </a:t>
            </a:r>
            <a:r>
              <a:rPr sz="2100" spc="-11">
                <a:latin typeface="Calibri"/>
                <a:cs typeface="Calibri"/>
              </a:rPr>
              <a:t>to</a:t>
            </a:r>
            <a:r>
              <a:rPr sz="2100" spc="-4">
                <a:latin typeface="Calibri"/>
                <a:cs typeface="Calibri"/>
              </a:rPr>
              <a:t> </a:t>
            </a:r>
            <a:r>
              <a:rPr sz="2100" spc="-19">
                <a:latin typeface="Calibri"/>
                <a:cs typeface="Calibri"/>
              </a:rPr>
              <a:t>form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15">
                <a:latin typeface="Calibri"/>
                <a:cs typeface="Calibri"/>
              </a:rPr>
              <a:t>groups</a:t>
            </a:r>
            <a:endParaRPr sz="2100">
              <a:latin typeface="Calibri"/>
              <a:cs typeface="Calibri"/>
            </a:endParaRPr>
          </a:p>
          <a:p>
            <a:pPr marL="866775" lvl="2" indent="-171450">
              <a:spcBef>
                <a:spcPts val="263"/>
              </a:spcBef>
              <a:buFont typeface="Wingdings"/>
              <a:buChar char=""/>
              <a:tabLst>
                <a:tab pos="180975" algn="l"/>
              </a:tabLst>
            </a:pPr>
            <a:r>
              <a:rPr lang="en-GB" sz="1350" spc="-4">
                <a:latin typeface="Calibri"/>
                <a:cs typeface="Calibri"/>
              </a:rPr>
              <a:t>Cluster the items in a basket </a:t>
            </a:r>
            <a:endParaRPr sz="1350"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93593-B2FF-718F-F225-2B76150D67B7}"/>
              </a:ext>
            </a:extLst>
          </p:cNvPr>
          <p:cNvSpPr txBox="1"/>
          <p:nvPr/>
        </p:nvSpPr>
        <p:spPr>
          <a:xfrm>
            <a:off x="1342156" y="2566688"/>
            <a:ext cx="380424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049">
              <a:spcBef>
                <a:spcPts val="484"/>
              </a:spcBef>
            </a:pPr>
            <a:r>
              <a:rPr lang="en-US" sz="2100">
                <a:latin typeface="Arial"/>
                <a:cs typeface="Arial"/>
              </a:rPr>
              <a:t>Generalize to predict discrete valued output</a:t>
            </a:r>
            <a:endParaRPr lang="en-US" sz="1350"/>
          </a:p>
          <a:p>
            <a:pPr marL="857250" lvl="1" indent="-214313">
              <a:spcBef>
                <a:spcPts val="263"/>
              </a:spcBef>
              <a:buFont typeface="Wingdings,Sans-Serif"/>
              <a:buChar char=""/>
            </a:pPr>
            <a:r>
              <a:rPr lang="en-US" sz="1350">
                <a:latin typeface="Arial"/>
                <a:cs typeface="Arial"/>
              </a:rPr>
              <a:t>Classify mails into spam and ham</a:t>
            </a:r>
            <a:endParaRPr lang="en-US" sz="1350"/>
          </a:p>
          <a:p>
            <a:pPr algn="l"/>
            <a:endParaRPr lang="en-GB" sz="1350">
              <a:ea typeface="Calibri"/>
              <a:cs typeface="Calibri"/>
            </a:endParaRPr>
          </a:p>
        </p:txBody>
      </p:sp>
      <p:pic>
        <p:nvPicPr>
          <p:cNvPr id="12" name="Picture 11" descr="A diagram of a classifier&#10;&#10;Description automatically generated">
            <a:extLst>
              <a:ext uri="{FF2B5EF4-FFF2-40B4-BE49-F238E27FC236}">
                <a16:creationId xmlns:a16="http://schemas.microsoft.com/office/drawing/2014/main" id="{F7E99B59-8784-8886-EF82-CADD75A6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55" y="937158"/>
            <a:ext cx="3278038" cy="2115403"/>
          </a:xfrm>
          <a:prstGeom prst="rect">
            <a:avLst/>
          </a:prstGeom>
        </p:spPr>
      </p:pic>
      <p:pic>
        <p:nvPicPr>
          <p:cNvPr id="13" name="Picture 1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ADDE362-09CF-31FE-9396-50E7736B2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" t="12721" b="4673"/>
          <a:stretch/>
        </p:blipFill>
        <p:spPr>
          <a:xfrm>
            <a:off x="4582783" y="3771420"/>
            <a:ext cx="4561247" cy="19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1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/>
              <a:t>Experience</a:t>
            </a:r>
            <a:r>
              <a:rPr sz="3300" spc="-11"/>
              <a:t> </a:t>
            </a:r>
            <a:r>
              <a:rPr sz="3300" spc="-34"/>
              <a:t>for</a:t>
            </a:r>
            <a:r>
              <a:rPr sz="3300" spc="-8"/>
              <a:t> </a:t>
            </a:r>
            <a:r>
              <a:rPr sz="3300"/>
              <a:t>Machine</a:t>
            </a:r>
            <a:r>
              <a:rPr sz="3300" spc="-4"/>
              <a:t> </a:t>
            </a:r>
            <a:r>
              <a:rPr sz="3300"/>
              <a:t>Learning</a:t>
            </a:r>
            <a:r>
              <a:rPr sz="3300" spc="-15"/>
              <a:t> </a:t>
            </a:r>
            <a:r>
              <a:rPr sz="3300"/>
              <a:t>:</a:t>
            </a:r>
            <a:r>
              <a:rPr sz="3300" spc="-4"/>
              <a:t> </a:t>
            </a:r>
            <a:r>
              <a:rPr sz="3300" spc="-19"/>
              <a:t>Data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87704" y="2042827"/>
            <a:ext cx="6961823" cy="29937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1453" indent="-182403">
              <a:lnSpc>
                <a:spcPts val="2025"/>
              </a:lnSpc>
              <a:spcBef>
                <a:spcPts val="75"/>
              </a:spcBef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>
                <a:latin typeface="Times New Roman"/>
                <a:cs typeface="Times New Roman"/>
              </a:rPr>
              <a:t>Data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:</a:t>
            </a:r>
            <a:r>
              <a:rPr spc="-4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Qualitative</a:t>
            </a:r>
            <a:r>
              <a:rPr spc="-26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or</a:t>
            </a:r>
            <a:r>
              <a:rPr spc="-8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quantitative</a:t>
            </a:r>
            <a:r>
              <a:rPr spc="-38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variables</a:t>
            </a:r>
            <a:r>
              <a:rPr spc="-23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in</a:t>
            </a:r>
            <a:r>
              <a:rPr spc="-49">
                <a:latin typeface="Times New Roman"/>
                <a:cs typeface="Times New Roman"/>
              </a:rPr>
              <a:t> </a:t>
            </a:r>
            <a:r>
              <a:rPr spc="-4">
                <a:latin typeface="Times New Roman"/>
                <a:cs typeface="Times New Roman"/>
              </a:rPr>
              <a:t>organized/unorganized</a:t>
            </a:r>
            <a:r>
              <a:rPr spc="-34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form</a:t>
            </a:r>
          </a:p>
          <a:p>
            <a:pPr marL="877253" lvl="1" indent="-182403">
              <a:lnSpc>
                <a:spcPts val="1909"/>
              </a:lnSpc>
              <a:buSzPct val="95833"/>
              <a:buFont typeface="Wingdings"/>
              <a:buChar char=""/>
              <a:tabLst>
                <a:tab pos="877729" algn="l"/>
              </a:tabLst>
            </a:pPr>
            <a:r>
              <a:rPr spc="-4">
                <a:latin typeface="Times New Roman"/>
                <a:cs typeface="Times New Roman"/>
              </a:rPr>
              <a:t>Images,</a:t>
            </a:r>
            <a:r>
              <a:rPr>
                <a:latin typeface="Times New Roman"/>
                <a:cs typeface="Times New Roman"/>
              </a:rPr>
              <a:t> </a:t>
            </a:r>
            <a:r>
              <a:rPr spc="-4">
                <a:latin typeface="Times New Roman"/>
                <a:cs typeface="Times New Roman"/>
              </a:rPr>
              <a:t>Documents,</a:t>
            </a:r>
            <a:r>
              <a:rPr spc="-26">
                <a:latin typeface="Times New Roman"/>
                <a:cs typeface="Times New Roman"/>
              </a:rPr>
              <a:t> </a:t>
            </a:r>
            <a:r>
              <a:rPr spc="-19">
                <a:latin typeface="Times New Roman"/>
                <a:cs typeface="Times New Roman"/>
              </a:rPr>
              <a:t>Videos,</a:t>
            </a:r>
            <a:r>
              <a:rPr spc="4">
                <a:latin typeface="Times New Roman"/>
                <a:cs typeface="Times New Roman"/>
              </a:rPr>
              <a:t> </a:t>
            </a:r>
            <a:r>
              <a:rPr spc="-4">
                <a:latin typeface="Times New Roman"/>
                <a:cs typeface="Times New Roman"/>
              </a:rPr>
              <a:t>Customers</a:t>
            </a:r>
            <a:r>
              <a:rPr spc="8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transactions</a:t>
            </a:r>
          </a:p>
          <a:p>
            <a:pPr marL="570548" algn="ctr">
              <a:lnSpc>
                <a:spcPts val="3124"/>
              </a:lnSpc>
            </a:pPr>
            <a:r>
              <a:rPr sz="2700" b="1" spc="-83">
                <a:solidFill>
                  <a:srgbClr val="FF0000"/>
                </a:solidFill>
                <a:latin typeface="Calibri"/>
                <a:cs typeface="Calibri"/>
              </a:rPr>
              <a:t>DATA-&gt;</a:t>
            </a:r>
            <a:r>
              <a:rPr sz="27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1">
                <a:solidFill>
                  <a:srgbClr val="FF0000"/>
                </a:solidFill>
                <a:latin typeface="Calibri"/>
                <a:cs typeface="Calibri"/>
              </a:rPr>
              <a:t>Information-&gt;</a:t>
            </a:r>
            <a:r>
              <a:rPr sz="27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1">
                <a:solidFill>
                  <a:srgbClr val="FF0000"/>
                </a:solidFill>
                <a:latin typeface="Calibri"/>
                <a:cs typeface="Calibri"/>
              </a:rPr>
              <a:t>Knowledge</a:t>
            </a:r>
            <a:endParaRPr sz="2700">
              <a:latin typeface="Calibri"/>
              <a:cs typeface="Calibri"/>
            </a:endParaRPr>
          </a:p>
          <a:p>
            <a:pPr marL="191453" indent="-182403">
              <a:lnSpc>
                <a:spcPts val="2021"/>
              </a:lnSpc>
              <a:spcBef>
                <a:spcPts val="2378"/>
              </a:spcBef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>
                <a:latin typeface="Times New Roman"/>
                <a:cs typeface="Times New Roman"/>
              </a:rPr>
              <a:t>Information</a:t>
            </a:r>
            <a:r>
              <a:rPr spc="-23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: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Meaningful</a:t>
            </a:r>
            <a:r>
              <a:rPr spc="-19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data</a:t>
            </a:r>
          </a:p>
          <a:p>
            <a:pPr marL="877729" lvl="1" indent="-182880">
              <a:lnSpc>
                <a:spcPts val="1886"/>
              </a:lnSpc>
              <a:buSzPct val="95833"/>
              <a:buFont typeface="Wingdings"/>
              <a:buChar char=""/>
              <a:tabLst>
                <a:tab pos="878205" algn="l"/>
              </a:tabLst>
            </a:pPr>
            <a:r>
              <a:rPr spc="-4">
                <a:latin typeface="Times New Roman"/>
                <a:cs typeface="Times New Roman"/>
              </a:rPr>
              <a:t>Customers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buying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grocery</a:t>
            </a:r>
            <a:r>
              <a:rPr spc="-19">
                <a:latin typeface="Times New Roman"/>
                <a:cs typeface="Times New Roman"/>
              </a:rPr>
              <a:t> </a:t>
            </a:r>
            <a:r>
              <a:rPr spc="-4">
                <a:latin typeface="Times New Roman"/>
                <a:cs typeface="Times New Roman"/>
              </a:rPr>
              <a:t>items</a:t>
            </a:r>
            <a:endParaRPr>
              <a:latin typeface="Times New Roman"/>
              <a:cs typeface="Times New Roman"/>
            </a:endParaRPr>
          </a:p>
          <a:p>
            <a:pPr marL="877253" lvl="1" indent="-182403">
              <a:lnSpc>
                <a:spcPts val="2025"/>
              </a:lnSpc>
              <a:buSzPct val="95833"/>
              <a:buFont typeface="Wingdings"/>
              <a:buChar char=""/>
              <a:tabLst>
                <a:tab pos="877729" algn="l"/>
              </a:tabLst>
            </a:pPr>
            <a:r>
              <a:rPr>
                <a:latin typeface="Times New Roman"/>
                <a:cs typeface="Times New Roman"/>
              </a:rPr>
              <a:t>The</a:t>
            </a:r>
            <a:r>
              <a:rPr spc="-19">
                <a:latin typeface="Times New Roman"/>
                <a:cs typeface="Times New Roman"/>
              </a:rPr>
              <a:t> </a:t>
            </a:r>
            <a:r>
              <a:rPr spc="-4">
                <a:latin typeface="Times New Roman"/>
                <a:cs typeface="Times New Roman"/>
              </a:rPr>
              <a:t>documents</a:t>
            </a:r>
            <a:r>
              <a:rPr>
                <a:latin typeface="Times New Roman"/>
                <a:cs typeface="Times New Roman"/>
              </a:rPr>
              <a:t> are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related</a:t>
            </a:r>
            <a:r>
              <a:rPr spc="-38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to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 spc="-4">
                <a:latin typeface="Times New Roman"/>
                <a:cs typeface="Times New Roman"/>
              </a:rPr>
              <a:t>sports…</a:t>
            </a:r>
            <a:endParaRPr>
              <a:latin typeface="Times New Roman"/>
              <a:cs typeface="Times New Roman"/>
            </a:endParaRPr>
          </a:p>
          <a:p>
            <a:pPr lvl="1">
              <a:spcBef>
                <a:spcPts val="4"/>
              </a:spcBef>
              <a:buFont typeface="Wingdings"/>
              <a:buChar char=""/>
            </a:pPr>
            <a:endParaRPr sz="1725">
              <a:latin typeface="Times New Roman"/>
              <a:cs typeface="Times New Roman"/>
            </a:endParaRPr>
          </a:p>
          <a:p>
            <a:pPr marL="191453" indent="-182403">
              <a:lnSpc>
                <a:spcPts val="2025"/>
              </a:lnSpc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>
                <a:latin typeface="Times New Roman"/>
                <a:cs typeface="Times New Roman"/>
              </a:rPr>
              <a:t>Knowledge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:</a:t>
            </a:r>
            <a:r>
              <a:rPr spc="-19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Learned/Analyzed</a:t>
            </a:r>
            <a:r>
              <a:rPr spc="-38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information</a:t>
            </a:r>
          </a:p>
          <a:p>
            <a:pPr marL="877729" lvl="1" indent="-182880">
              <a:lnSpc>
                <a:spcPts val="1886"/>
              </a:lnSpc>
              <a:buSzPct val="95833"/>
              <a:buFont typeface="Wingdings"/>
              <a:buChar char=""/>
              <a:tabLst>
                <a:tab pos="878205" algn="l"/>
              </a:tabLst>
            </a:pPr>
            <a:r>
              <a:rPr>
                <a:latin typeface="Times New Roman"/>
                <a:cs typeface="Times New Roman"/>
              </a:rPr>
              <a:t>If</a:t>
            </a:r>
            <a:r>
              <a:rPr spc="-8">
                <a:latin typeface="Times New Roman"/>
                <a:cs typeface="Times New Roman"/>
              </a:rPr>
              <a:t> milk</a:t>
            </a:r>
            <a:r>
              <a:rPr spc="-4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is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bought,</a:t>
            </a:r>
            <a:r>
              <a:rPr spc="-4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then</a:t>
            </a:r>
            <a:r>
              <a:rPr spc="-23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bread</a:t>
            </a:r>
            <a:r>
              <a:rPr spc="-11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is</a:t>
            </a:r>
            <a:r>
              <a:rPr spc="-4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also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bought</a:t>
            </a:r>
          </a:p>
          <a:p>
            <a:pPr marL="877253" lvl="1" indent="-182403">
              <a:lnSpc>
                <a:spcPts val="2021"/>
              </a:lnSpc>
              <a:buSzPct val="95833"/>
              <a:buFont typeface="Wingdings"/>
              <a:buChar char=""/>
              <a:tabLst>
                <a:tab pos="877729" algn="l"/>
              </a:tabLst>
            </a:pPr>
            <a:r>
              <a:rPr>
                <a:latin typeface="Times New Roman"/>
                <a:cs typeface="Times New Roman"/>
              </a:rPr>
              <a:t>Indian</a:t>
            </a:r>
            <a:r>
              <a:rPr spc="-26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Cricketers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are Sachin,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Sehwag,</a:t>
            </a:r>
            <a:r>
              <a:rPr spc="-4">
                <a:latin typeface="Times New Roman"/>
                <a:cs typeface="Times New Roman"/>
              </a:rPr>
              <a:t> </a:t>
            </a:r>
            <a:r>
              <a:rPr spc="-15">
                <a:latin typeface="Times New Roman"/>
                <a:cs typeface="Times New Roman"/>
              </a:rPr>
              <a:t>Ganguly,</a:t>
            </a:r>
            <a:r>
              <a:rPr spc="-4">
                <a:latin typeface="Times New Roman"/>
                <a:cs typeface="Times New Roman"/>
              </a:rPr>
              <a:t> Srinath,</a:t>
            </a:r>
            <a:r>
              <a:rPr spc="-19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….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spc="-15"/>
              <a:t>Performance</a:t>
            </a:r>
            <a:r>
              <a:rPr sz="3000" spc="-64"/>
              <a:t> </a:t>
            </a:r>
            <a:r>
              <a:rPr sz="3000" spc="-11"/>
              <a:t>measure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0557" y="1429452"/>
            <a:ext cx="4362840" cy="274498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191135" indent="-182245">
              <a:lnSpc>
                <a:spcPts val="1838"/>
              </a:lnSpc>
              <a:spcBef>
                <a:spcPts val="75"/>
              </a:spcBef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 dirty="0">
                <a:latin typeface="Times New Roman"/>
                <a:cs typeface="Times New Roman"/>
              </a:rPr>
              <a:t>Accuracy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How many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dirty="0">
                <a:latin typeface="Times New Roman"/>
                <a:cs typeface="Times New Roman"/>
              </a:rPr>
              <a:t>predictions</a:t>
            </a:r>
            <a:r>
              <a:rPr spc="-5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made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spc="-4" dirty="0">
                <a:latin typeface="Times New Roman"/>
                <a:cs typeface="Times New Roman"/>
              </a:rPr>
              <a:t>model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correct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spcBef>
                <a:spcPts val="38"/>
              </a:spcBef>
            </a:pPr>
            <a:endParaRPr sz="2025">
              <a:latin typeface="Times New Roman"/>
              <a:cs typeface="Times New Roman"/>
            </a:endParaRPr>
          </a:p>
          <a:p>
            <a:pPr marL="191135" indent="-182245">
              <a:lnSpc>
                <a:spcPts val="1838"/>
              </a:lnSpc>
              <a:buSzPct val="95833"/>
              <a:buFont typeface="Wingdings"/>
              <a:buChar char=""/>
              <a:tabLst>
                <a:tab pos="191928" algn="l"/>
              </a:tabLst>
            </a:pPr>
            <a:r>
              <a:rPr dirty="0">
                <a:latin typeface="Times New Roman"/>
                <a:cs typeface="Times New Roman"/>
              </a:rPr>
              <a:t>Precision: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Fraction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 relevant</a:t>
            </a:r>
            <a:r>
              <a:rPr lang="en-US"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instances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Times New Roman"/>
                <a:cs typeface="Times New Roman"/>
              </a:rPr>
              <a:t>among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spc="-43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retrieved</a:t>
            </a:r>
            <a:r>
              <a:rPr spc="-3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instance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025">
              <a:latin typeface="Times New Roman"/>
              <a:cs typeface="Times New Roman"/>
            </a:endParaRPr>
          </a:p>
          <a:p>
            <a:pPr marL="191135" indent="-182245">
              <a:lnSpc>
                <a:spcPts val="1838"/>
              </a:lnSpc>
              <a:buSzPct val="95833"/>
              <a:buFont typeface="Wingdings"/>
              <a:buChar char=""/>
              <a:tabLst>
                <a:tab pos="191928" algn="l"/>
                <a:tab pos="1008221" algn="l"/>
              </a:tabLst>
            </a:pPr>
            <a:r>
              <a:rPr dirty="0">
                <a:latin typeface="Times New Roman"/>
                <a:cs typeface="Times New Roman"/>
              </a:rPr>
              <a:t>Recall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	Fraction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total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spc="-4" dirty="0">
                <a:latin typeface="Times New Roman"/>
                <a:cs typeface="Times New Roman"/>
              </a:rPr>
              <a:t>amount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relevant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instances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spc="-43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retrieved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actually</a:t>
            </a:r>
          </a:p>
          <a:p>
            <a:pPr>
              <a:lnSpc>
                <a:spcPct val="100000"/>
              </a:lnSpc>
            </a:pPr>
            <a:endParaRPr sz="1875">
              <a:latin typeface="Times New Roman"/>
              <a:cs typeface="Times New Roman"/>
            </a:endParaRPr>
          </a:p>
          <a:p>
            <a:pPr marL="9525">
              <a:spcBef>
                <a:spcPts val="4"/>
              </a:spcBef>
            </a:pPr>
            <a:r>
              <a:rPr sz="1350" dirty="0">
                <a:latin typeface="Times New Roman"/>
                <a:cs typeface="Times New Roman"/>
              </a:rPr>
              <a:t>…………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1232" y="1073019"/>
            <a:ext cx="2303768" cy="1676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91085" y="2804793"/>
            <a:ext cx="1475052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>
                <a:latin typeface="Calibri"/>
                <a:cs typeface="Calibri"/>
              </a:rPr>
              <a:t>Source</a:t>
            </a:r>
            <a:r>
              <a:rPr sz="1350" spc="-15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:</a:t>
            </a:r>
            <a:r>
              <a:rPr sz="1350" spc="-19">
                <a:latin typeface="Calibri"/>
                <a:cs typeface="Calibri"/>
              </a:rPr>
              <a:t> </a:t>
            </a:r>
            <a:r>
              <a:rPr sz="1350" spc="-8">
                <a:latin typeface="Calibri"/>
                <a:cs typeface="Calibri"/>
              </a:rPr>
              <a:t>quora.com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49E3C-D889-7746-E91B-5940F14FAE92}"/>
              </a:ext>
            </a:extLst>
          </p:cNvPr>
          <p:cNvSpPr txBox="1"/>
          <p:nvPr/>
        </p:nvSpPr>
        <p:spPr>
          <a:xfrm>
            <a:off x="4665135" y="3208161"/>
            <a:ext cx="4040010" cy="1731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 algn="just">
              <a:buFont typeface="Arial"/>
              <a:buChar char="•"/>
            </a:pP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sz="1350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true positive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 model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correctly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positive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 </a:t>
            </a:r>
            <a:endParaRPr lang="en-US" sz="1350">
              <a:ea typeface="Calibri"/>
              <a:cs typeface="Calibri"/>
            </a:endParaRPr>
          </a:p>
          <a:p>
            <a:pPr marL="214313" indent="-214313" algn="just">
              <a:buFont typeface="Arial"/>
              <a:buChar char="•"/>
            </a:pP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sz="1350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true negative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 model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correctly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negative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</a:t>
            </a:r>
            <a:endParaRPr lang="en-US" sz="1350">
              <a:ea typeface="Calibri"/>
              <a:cs typeface="Calibri"/>
            </a:endParaRPr>
          </a:p>
          <a:p>
            <a:pPr marL="214313" indent="-214313" algn="just">
              <a:buFont typeface="Arial"/>
              <a:buChar char="•"/>
            </a:pP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sz="1350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false positive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 model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incorrectly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positive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 </a:t>
            </a:r>
          </a:p>
          <a:p>
            <a:pPr marL="214313" indent="-214313" algn="just">
              <a:buFont typeface="Arial"/>
              <a:buChar char="•"/>
            </a:pP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A </a:t>
            </a:r>
            <a:r>
              <a:rPr lang="en-US" sz="1350" b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false negative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is an outcome where the model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incorrectly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predicts the </a:t>
            </a:r>
            <a:r>
              <a:rPr lang="en-US" sz="1350" i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negative</a:t>
            </a:r>
            <a:r>
              <a:rPr lang="en-US" sz="135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class.</a:t>
            </a:r>
            <a:endParaRPr lang="en-US" sz="135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70167-BE19-CEC0-B77F-5E19B6492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66" y="4398071"/>
            <a:ext cx="3212273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/>
          <a:p>
            <a:pPr marL="9525"/>
            <a:r>
              <a:rPr lang="en-US" sz="3000" spc="-8">
                <a:latin typeface="+mj-lt"/>
                <a:cs typeface="+mj-cs"/>
              </a:rPr>
              <a:t>Desired</a:t>
            </a:r>
            <a:r>
              <a:rPr lang="en-US" sz="3000" spc="-23">
                <a:latin typeface="+mj-lt"/>
                <a:cs typeface="+mj-cs"/>
              </a:rPr>
              <a:t> </a:t>
            </a:r>
            <a:r>
              <a:rPr lang="en-US" sz="3000" spc="-11">
                <a:latin typeface="+mj-lt"/>
                <a:cs typeface="+mj-cs"/>
              </a:rPr>
              <a:t>characteristics</a:t>
            </a:r>
            <a:endParaRPr lang="en-US" sz="3000"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352" y="1204722"/>
            <a:ext cx="4384696" cy="2709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180975" indent="-171450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and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high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lnSpc>
                <a:spcPct val="90000"/>
              </a:lnSpc>
              <a:spcBef>
                <a:spcPts val="506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r>
              <a:rPr lang="en-US"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vague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Scalable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lose up of multi-coloured folded sheets">
            <a:extLst>
              <a:ext uri="{FF2B5EF4-FFF2-40B4-BE49-F238E27FC236}">
                <a16:creationId xmlns:a16="http://schemas.microsoft.com/office/drawing/2014/main" id="{7EFAD555-CCB4-A08E-F71D-8546763A0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5" r="10564" b="-2"/>
          <a:stretch/>
        </p:blipFill>
        <p:spPr>
          <a:xfrm>
            <a:off x="4572000" y="857251"/>
            <a:ext cx="45771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6676" rIns="0" bIns="0" rtlCol="0">
            <a:spAutoFit/>
          </a:bodyPr>
          <a:lstStyle/>
          <a:p>
            <a:pPr marL="226695" indent="-182403">
              <a:lnSpc>
                <a:spcPct val="100000"/>
              </a:lnSpc>
              <a:spcBef>
                <a:spcPts val="604"/>
              </a:spcBef>
              <a:buSzPct val="95833"/>
              <a:buFont typeface="Wingdings"/>
              <a:buChar char=""/>
              <a:tabLst>
                <a:tab pos="227648" algn="l"/>
              </a:tabLst>
            </a:pPr>
            <a:r>
              <a:t>Ill</a:t>
            </a:r>
            <a:r>
              <a:rPr spc="-19"/>
              <a:t> </a:t>
            </a:r>
            <a:r>
              <a:t>posed versus</a:t>
            </a:r>
            <a:r>
              <a:rPr spc="-11"/>
              <a:t> </a:t>
            </a:r>
            <a:r>
              <a:t>well</a:t>
            </a:r>
            <a:r>
              <a:rPr spc="-4"/>
              <a:t> </a:t>
            </a:r>
            <a:r>
              <a:t>posed</a:t>
            </a:r>
            <a:r>
              <a:rPr spc="-4"/>
              <a:t> problems</a:t>
            </a:r>
          </a:p>
          <a:p>
            <a:pPr marL="226695" indent="-182403">
              <a:lnSpc>
                <a:spcPct val="100000"/>
              </a:lnSpc>
              <a:spcBef>
                <a:spcPts val="533"/>
              </a:spcBef>
              <a:buSzPct val="95833"/>
              <a:buFont typeface="Wingdings"/>
              <a:buChar char=""/>
              <a:tabLst>
                <a:tab pos="227648" algn="l"/>
              </a:tabLst>
            </a:pPr>
            <a:r>
              <a:rPr spc="-4"/>
              <a:t>ML</a:t>
            </a:r>
            <a:r>
              <a:rPr spc="-60"/>
              <a:t> </a:t>
            </a:r>
            <a:r>
              <a:t>intends</a:t>
            </a:r>
            <a:r>
              <a:rPr spc="-15"/>
              <a:t> </a:t>
            </a:r>
            <a:r>
              <a:t>to</a:t>
            </a:r>
            <a:r>
              <a:rPr spc="-4"/>
              <a:t> </a:t>
            </a:r>
            <a:r>
              <a:t>solve optimization</a:t>
            </a:r>
            <a:r>
              <a:rPr spc="-30"/>
              <a:t> </a:t>
            </a:r>
            <a:r>
              <a:rPr spc="-4"/>
              <a:t>problems</a:t>
            </a:r>
            <a:r>
              <a:rPr spc="4"/>
              <a:t> </a:t>
            </a:r>
            <a:r>
              <a:t>that</a:t>
            </a:r>
            <a:r>
              <a:rPr spc="-11"/>
              <a:t> </a:t>
            </a:r>
            <a:r>
              <a:t>are</a:t>
            </a:r>
            <a:r>
              <a:rPr spc="-8"/>
              <a:t> </a:t>
            </a:r>
            <a:r>
              <a:t>well</a:t>
            </a:r>
            <a:r>
              <a:rPr spc="-15"/>
              <a:t> </a:t>
            </a:r>
            <a:r>
              <a:t>posed</a:t>
            </a:r>
            <a:r>
              <a:rPr spc="4"/>
              <a:t> </a:t>
            </a:r>
            <a:r>
              <a:t>in</a:t>
            </a:r>
            <a:r>
              <a:rPr spc="-4"/>
              <a:t> </a:t>
            </a:r>
            <a:r>
              <a:t>the</a:t>
            </a:r>
            <a:r>
              <a:rPr spc="-4"/>
              <a:t> </a:t>
            </a:r>
            <a:r>
              <a:t>form</a:t>
            </a:r>
            <a:r>
              <a:rPr spc="-4"/>
              <a:t> </a:t>
            </a:r>
            <a:r>
              <a:t>of</a:t>
            </a:r>
            <a:r>
              <a:rPr spc="-23"/>
              <a:t> </a:t>
            </a:r>
            <a:r>
              <a:rPr spc="-30"/>
              <a:t>T,E,P</a:t>
            </a:r>
          </a:p>
          <a:p>
            <a:pPr marL="226695" indent="-182403">
              <a:lnSpc>
                <a:spcPct val="100000"/>
              </a:lnSpc>
              <a:spcBef>
                <a:spcPts val="544"/>
              </a:spcBef>
              <a:buSzPct val="95833"/>
              <a:buFont typeface="Wingdings"/>
              <a:buChar char=""/>
              <a:tabLst>
                <a:tab pos="227648" algn="l"/>
              </a:tabLst>
            </a:pPr>
            <a:r>
              <a:rPr spc="-4"/>
              <a:t>ML</a:t>
            </a:r>
            <a:r>
              <a:rPr spc="-71"/>
              <a:t> </a:t>
            </a:r>
            <a:r>
              <a:t>is</a:t>
            </a:r>
            <a:r>
              <a:rPr spc="-15"/>
              <a:t> </a:t>
            </a:r>
            <a:r>
              <a:t>inductive</a:t>
            </a:r>
            <a:r>
              <a:rPr spc="-30"/>
              <a:t> </a:t>
            </a:r>
            <a:r>
              <a:t>learning</a:t>
            </a:r>
          </a:p>
          <a:p>
            <a:pPr marL="226695" indent="-182403">
              <a:lnSpc>
                <a:spcPct val="100000"/>
              </a:lnSpc>
              <a:spcBef>
                <a:spcPts val="529"/>
              </a:spcBef>
              <a:buSzPct val="95833"/>
              <a:buFont typeface="Wingdings"/>
              <a:buChar char=""/>
              <a:tabLst>
                <a:tab pos="227648" algn="l"/>
              </a:tabLst>
            </a:pPr>
            <a:r>
              <a:rPr spc="-4"/>
              <a:t>How</a:t>
            </a:r>
            <a:r>
              <a:rPr spc="4"/>
              <a:t> </a:t>
            </a:r>
            <a:r>
              <a:rPr spc="-4"/>
              <a:t>is</a:t>
            </a:r>
            <a:r>
              <a:rPr spc="-8"/>
              <a:t> </a:t>
            </a:r>
            <a:r>
              <a:rPr spc="-4"/>
              <a:t>ML</a:t>
            </a:r>
            <a:r>
              <a:rPr spc="-75"/>
              <a:t> </a:t>
            </a:r>
            <a:r>
              <a:rPr spc="-4"/>
              <a:t>different</a:t>
            </a:r>
            <a:r>
              <a:rPr spc="-11"/>
              <a:t> </a:t>
            </a:r>
            <a:r>
              <a:t>from Conventional</a:t>
            </a:r>
            <a:r>
              <a:rPr spc="-23"/>
              <a:t> </a:t>
            </a:r>
            <a:r>
              <a:t>algorithms</a:t>
            </a:r>
          </a:p>
          <a:p>
            <a:pPr marL="226695" indent="-182403">
              <a:lnSpc>
                <a:spcPct val="100000"/>
              </a:lnSpc>
              <a:spcBef>
                <a:spcPts val="533"/>
              </a:spcBef>
              <a:buSzPct val="95833"/>
              <a:buFont typeface="Wingdings"/>
              <a:buChar char=""/>
              <a:tabLst>
                <a:tab pos="227648" algn="l"/>
              </a:tabLst>
            </a:pPr>
            <a:r>
              <a:t>Understanding</a:t>
            </a:r>
            <a:r>
              <a:rPr spc="-19"/>
              <a:t> </a:t>
            </a:r>
            <a:r>
              <a:t>of</a:t>
            </a:r>
            <a:r>
              <a:rPr spc="-30"/>
              <a:t> </a:t>
            </a:r>
            <a:r>
              <a:rPr spc="-23"/>
              <a:t>Tasks,</a:t>
            </a:r>
            <a:r>
              <a:t> Experience,</a:t>
            </a:r>
            <a:r>
              <a:rPr spc="-26"/>
              <a:t> </a:t>
            </a:r>
            <a:r>
              <a:rPr spc="-4"/>
              <a:t>Performance</a:t>
            </a:r>
          </a:p>
          <a:p>
            <a:pPr marL="226695" indent="-182403">
              <a:lnSpc>
                <a:spcPct val="100000"/>
              </a:lnSpc>
              <a:spcBef>
                <a:spcPts val="540"/>
              </a:spcBef>
              <a:buSzPct val="95833"/>
              <a:buFont typeface="Wingdings"/>
              <a:buChar char=""/>
              <a:tabLst>
                <a:tab pos="227648" algn="l"/>
              </a:tabLst>
            </a:pPr>
            <a:r>
              <a:t>Desired</a:t>
            </a:r>
            <a:r>
              <a:rPr spc="-15"/>
              <a:t> </a:t>
            </a:r>
            <a:r>
              <a:t>characteristics</a:t>
            </a:r>
            <a:r>
              <a:rPr spc="-34"/>
              <a:t> </a:t>
            </a:r>
            <a:r>
              <a:t>of</a:t>
            </a:r>
            <a:r>
              <a:rPr spc="-11"/>
              <a:t> </a:t>
            </a:r>
            <a:r>
              <a:rPr spc="-4"/>
              <a:t>ML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60"/>
              <a:t>Takeaways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BBB34-1DA5-0023-58C2-F55847A9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 spc="-26"/>
              <a:t>References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87705" y="2155760"/>
            <a:ext cx="7415689" cy="20204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0975" indent="-171450"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u="heavy" spc="-1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https://www.statisticshowto.com/well-posedness/</a:t>
            </a:r>
            <a:endParaRPr>
              <a:latin typeface="Calibri"/>
              <a:cs typeface="Calibri"/>
            </a:endParaRPr>
          </a:p>
          <a:p>
            <a:pPr marL="180975" marR="381953" indent="-171450">
              <a:lnSpc>
                <a:spcPts val="2265"/>
              </a:lnSpc>
              <a:spcBef>
                <a:spcPts val="773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sz="2100" u="heavy" spc="-8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https://www.houseofbots.com/news-detail/11973-1-clarifying- </a:t>
            </a:r>
            <a:r>
              <a:rPr sz="2100" spc="-465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100" u="heavy" spc="-8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differences-between-data-analysis-data-mining-data-science- </a:t>
            </a:r>
            <a:r>
              <a:rPr sz="2100" spc="-4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100" u="heavy" spc="-4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machine-learning,-and-big-data</a:t>
            </a:r>
            <a:endParaRPr sz="210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58"/>
              </a:spcBef>
              <a:buClr>
                <a:srgbClr val="000000"/>
              </a:buClr>
              <a:buFont typeface="Arial MT"/>
              <a:buChar char="•"/>
              <a:tabLst>
                <a:tab pos="180975" algn="l"/>
              </a:tabLst>
            </a:pPr>
            <a:r>
              <a:rPr sz="2100" u="heavy" spc="-1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https://www.quora.com/What-is-the-best-way-to-understand-the- </a:t>
            </a:r>
            <a:r>
              <a:rPr sz="2100" spc="-465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100" u="heavy" spc="-8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terms-precision-and-recall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416" y="1956397"/>
            <a:ext cx="5923121" cy="18798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52413" indent="-243364">
              <a:spcBef>
                <a:spcPts val="79"/>
              </a:spcBef>
              <a:buSzPct val="96875"/>
              <a:buFont typeface="Wingdings"/>
              <a:buChar char=""/>
              <a:tabLst>
                <a:tab pos="252889" algn="l"/>
              </a:tabLst>
            </a:pPr>
            <a:r>
              <a:rPr sz="2400">
                <a:latin typeface="Times New Roman"/>
                <a:cs typeface="Times New Roman"/>
              </a:rPr>
              <a:t>Ill</a:t>
            </a:r>
            <a:r>
              <a:rPr sz="2400" spc="-11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posed</a:t>
            </a:r>
            <a:r>
              <a:rPr sz="2400" spc="-11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versus</a:t>
            </a:r>
            <a:r>
              <a:rPr sz="2400" spc="-11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well</a:t>
            </a:r>
            <a:r>
              <a:rPr sz="2400" spc="-8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posed</a:t>
            </a:r>
            <a:r>
              <a:rPr sz="2400" spc="-19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problems</a:t>
            </a:r>
          </a:p>
          <a:p>
            <a:pPr>
              <a:spcBef>
                <a:spcPts val="34"/>
              </a:spcBef>
              <a:buFont typeface="Wingdings"/>
              <a:buChar char=""/>
            </a:pPr>
            <a:endParaRPr sz="2475">
              <a:latin typeface="Times New Roman"/>
              <a:cs typeface="Times New Roman"/>
            </a:endParaRPr>
          </a:p>
          <a:p>
            <a:pPr marL="252413" indent="-243364">
              <a:spcBef>
                <a:spcPts val="4"/>
              </a:spcBef>
              <a:buSzPct val="96875"/>
              <a:buFont typeface="Wingdings"/>
              <a:buChar char=""/>
              <a:tabLst>
                <a:tab pos="252889" algn="l"/>
              </a:tabLst>
            </a:pPr>
            <a:r>
              <a:rPr sz="2400">
                <a:latin typeface="Times New Roman"/>
                <a:cs typeface="Times New Roman"/>
              </a:rPr>
              <a:t>Inductive</a:t>
            </a:r>
            <a:r>
              <a:rPr sz="2400" spc="-41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learning</a:t>
            </a:r>
          </a:p>
          <a:p>
            <a:pPr>
              <a:spcBef>
                <a:spcPts val="34"/>
              </a:spcBef>
              <a:buFont typeface="Wingdings"/>
              <a:buChar char=""/>
            </a:pPr>
            <a:endParaRPr sz="2475">
              <a:latin typeface="Times New Roman"/>
              <a:cs typeface="Times New Roman"/>
            </a:endParaRPr>
          </a:p>
          <a:p>
            <a:pPr marL="252413" indent="-243364">
              <a:buSzPct val="96875"/>
              <a:buFont typeface="Wingdings"/>
              <a:buChar char=""/>
              <a:tabLst>
                <a:tab pos="252889" algn="l"/>
              </a:tabLst>
            </a:pPr>
            <a:r>
              <a:rPr sz="2400">
                <a:latin typeface="Times New Roman"/>
                <a:cs typeface="Times New Roman"/>
              </a:rPr>
              <a:t>ML</a:t>
            </a:r>
            <a:r>
              <a:rPr sz="2400" spc="-98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algorithm</a:t>
            </a:r>
            <a:r>
              <a:rPr sz="2400" spc="-26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versus</a:t>
            </a:r>
            <a:r>
              <a:rPr sz="2400" spc="-11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Conventional</a:t>
            </a:r>
            <a:r>
              <a:rPr sz="2400" spc="-34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00" spc="56"/>
              <a:t>Outline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E0B5C-8716-5A79-C059-23423D1E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algn="just">
              <a:spcBef>
                <a:spcPts val="484"/>
              </a:spcBef>
            </a:pPr>
            <a:r>
              <a:rPr lang="en-US" spc="4" dirty="0">
                <a:latin typeface="Tahoma"/>
                <a:cs typeface="Tahoma"/>
              </a:rPr>
              <a:t>Definition</a:t>
            </a:r>
            <a:r>
              <a:rPr lang="en-US" spc="-1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1</a:t>
            </a:r>
            <a:r>
              <a:rPr lang="en-US" spc="-4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:</a:t>
            </a:r>
            <a:r>
              <a:rPr lang="en-US" spc="26" dirty="0">
                <a:latin typeface="Tahoma"/>
                <a:cs typeface="Tahoma"/>
              </a:rPr>
              <a:t> </a:t>
            </a:r>
            <a:r>
              <a:rPr lang="en-US" spc="-30" dirty="0">
                <a:latin typeface="Tahoma"/>
                <a:cs typeface="Tahoma"/>
              </a:rPr>
              <a:t>Arthur</a:t>
            </a:r>
            <a:r>
              <a:rPr lang="en-US" spc="-68" dirty="0">
                <a:latin typeface="Tahoma"/>
                <a:cs typeface="Tahoma"/>
              </a:rPr>
              <a:t> </a:t>
            </a:r>
            <a:r>
              <a:rPr lang="en-US" spc="-86" dirty="0">
                <a:latin typeface="Tahoma"/>
                <a:cs typeface="Tahoma"/>
              </a:rPr>
              <a:t>Samuel(1959)</a:t>
            </a:r>
            <a:endParaRPr lang="en-US" dirty="0">
              <a:latin typeface="Tahoma"/>
              <a:cs typeface="Tahoma"/>
            </a:endParaRPr>
          </a:p>
          <a:p>
            <a:pPr marL="466725" marR="223838" lvl="1" algn="just">
              <a:lnSpc>
                <a:spcPct val="102899"/>
              </a:lnSpc>
              <a:spcBef>
                <a:spcPts val="341"/>
              </a:spcBef>
            </a:pPr>
            <a:r>
              <a:rPr lang="en-US" spc="60" dirty="0">
                <a:latin typeface="Tahoma"/>
                <a:cs typeface="Tahoma"/>
              </a:rPr>
              <a:t>F</a:t>
            </a:r>
            <a:r>
              <a:rPr lang="en-US" spc="11" dirty="0">
                <a:latin typeface="Tahoma"/>
                <a:cs typeface="Tahoma"/>
              </a:rPr>
              <a:t>i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11" dirty="0">
                <a:latin typeface="Tahoma"/>
                <a:cs typeface="Tahoma"/>
              </a:rPr>
              <a:t>l</a:t>
            </a:r>
            <a:r>
              <a:rPr lang="en-US" dirty="0">
                <a:latin typeface="Tahoma"/>
                <a:cs typeface="Tahoma"/>
              </a:rPr>
              <a:t>d</a:t>
            </a:r>
            <a:r>
              <a:rPr lang="en-US" spc="-49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o</a:t>
            </a:r>
            <a:r>
              <a:rPr lang="en-US" dirty="0">
                <a:latin typeface="Tahoma"/>
                <a:cs typeface="Tahoma"/>
              </a:rPr>
              <a:t>f</a:t>
            </a:r>
            <a:r>
              <a:rPr lang="en-US" spc="-41" dirty="0">
                <a:latin typeface="Tahoma"/>
                <a:cs typeface="Tahoma"/>
              </a:rPr>
              <a:t> </a:t>
            </a:r>
            <a:r>
              <a:rPr lang="en-US" spc="-113" dirty="0">
                <a:latin typeface="Tahoma"/>
                <a:cs typeface="Tahoma"/>
              </a:rPr>
              <a:t>s</a:t>
            </a:r>
            <a:r>
              <a:rPr lang="en-US" spc="34" dirty="0">
                <a:latin typeface="Tahoma"/>
                <a:cs typeface="Tahoma"/>
              </a:rPr>
              <a:t>t</a:t>
            </a:r>
            <a:r>
              <a:rPr lang="en-US" spc="-86" dirty="0">
                <a:latin typeface="Tahoma"/>
                <a:cs typeface="Tahoma"/>
              </a:rPr>
              <a:t>u</a:t>
            </a:r>
            <a:r>
              <a:rPr lang="en-US" spc="-68" dirty="0">
                <a:latin typeface="Tahoma"/>
                <a:cs typeface="Tahoma"/>
              </a:rPr>
              <a:t>d</a:t>
            </a:r>
            <a:r>
              <a:rPr lang="en-US" dirty="0">
                <a:latin typeface="Tahoma"/>
                <a:cs typeface="Tahoma"/>
              </a:rPr>
              <a:t>y</a:t>
            </a:r>
            <a:r>
              <a:rPr lang="en-US" spc="-56" dirty="0">
                <a:latin typeface="Tahoma"/>
                <a:cs typeface="Tahoma"/>
              </a:rPr>
              <a:t> </a:t>
            </a:r>
            <a:r>
              <a:rPr lang="en-US" spc="34" dirty="0">
                <a:latin typeface="Tahoma"/>
                <a:cs typeface="Tahoma"/>
              </a:rPr>
              <a:t>t</a:t>
            </a:r>
            <a:r>
              <a:rPr lang="en-US" spc="-86" dirty="0">
                <a:latin typeface="Tahoma"/>
                <a:cs typeface="Tahoma"/>
              </a:rPr>
              <a:t>h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dirty="0">
                <a:latin typeface="Tahoma"/>
                <a:cs typeface="Tahoma"/>
              </a:rPr>
              <a:t>t</a:t>
            </a:r>
            <a:r>
              <a:rPr lang="en-US" spc="49" dirty="0">
                <a:latin typeface="Tahoma"/>
                <a:cs typeface="Tahoma"/>
              </a:rPr>
              <a:t> </a:t>
            </a:r>
            <a:r>
              <a:rPr lang="en-US" spc="-53" dirty="0">
                <a:latin typeface="Tahoma"/>
                <a:cs typeface="Tahoma"/>
              </a:rPr>
              <a:t>gi</a:t>
            </a:r>
            <a:r>
              <a:rPr lang="en-US" spc="-90" dirty="0">
                <a:latin typeface="Tahoma"/>
                <a:cs typeface="Tahoma"/>
              </a:rPr>
              <a:t>v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dirty="0">
                <a:latin typeface="Tahoma"/>
                <a:cs typeface="Tahoma"/>
              </a:rPr>
              <a:t>s</a:t>
            </a:r>
            <a:r>
              <a:rPr lang="en-US" spc="-71" dirty="0">
                <a:latin typeface="Tahoma"/>
                <a:cs typeface="Tahoma"/>
              </a:rPr>
              <a:t> </a:t>
            </a:r>
            <a:r>
              <a:rPr lang="en-US" spc="-49" dirty="0">
                <a:latin typeface="Tahoma"/>
                <a:cs typeface="Tahoma"/>
              </a:rPr>
              <a:t>c</a:t>
            </a:r>
            <a:r>
              <a:rPr lang="en-US" spc="-90" dirty="0">
                <a:latin typeface="Tahoma"/>
                <a:cs typeface="Tahoma"/>
              </a:rPr>
              <a:t>om</a:t>
            </a:r>
            <a:r>
              <a:rPr lang="en-US" spc="-86" dirty="0">
                <a:latin typeface="Tahoma"/>
                <a:cs typeface="Tahoma"/>
              </a:rPr>
              <a:t>pu</a:t>
            </a:r>
            <a:r>
              <a:rPr lang="en-US" spc="38" dirty="0">
                <a:latin typeface="Tahoma"/>
                <a:cs typeface="Tahoma"/>
              </a:rPr>
              <a:t>t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-49" dirty="0">
                <a:latin typeface="Tahoma"/>
                <a:cs typeface="Tahoma"/>
              </a:rPr>
              <a:t>r</a:t>
            </a:r>
            <a:r>
              <a:rPr lang="en-US" dirty="0">
                <a:latin typeface="Tahoma"/>
                <a:cs typeface="Tahoma"/>
              </a:rPr>
              <a:t>s</a:t>
            </a:r>
            <a:r>
              <a:rPr lang="en-US" spc="-90" dirty="0">
                <a:latin typeface="Tahoma"/>
                <a:cs typeface="Tahoma"/>
              </a:rPr>
              <a:t> </a:t>
            </a:r>
            <a:r>
              <a:rPr lang="en-US" spc="34" dirty="0">
                <a:latin typeface="Tahoma"/>
                <a:cs typeface="Tahoma"/>
              </a:rPr>
              <a:t>t</a:t>
            </a:r>
            <a:r>
              <a:rPr lang="en-US" spc="-86" dirty="0">
                <a:latin typeface="Tahoma"/>
                <a:cs typeface="Tahoma"/>
              </a:rPr>
              <a:t>h</a:t>
            </a:r>
            <a:r>
              <a:rPr lang="en-US" dirty="0">
                <a:latin typeface="Tahoma"/>
                <a:cs typeface="Tahoma"/>
              </a:rPr>
              <a:t>e</a:t>
            </a:r>
            <a:r>
              <a:rPr lang="en-US" spc="-135" dirty="0">
                <a:latin typeface="Tahoma"/>
                <a:cs typeface="Tahoma"/>
              </a:rPr>
              <a:t> 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spc="-71" dirty="0">
                <a:latin typeface="Tahoma"/>
                <a:cs typeface="Tahoma"/>
              </a:rPr>
              <a:t>b</a:t>
            </a:r>
            <a:r>
              <a:rPr lang="en-US" spc="11" dirty="0">
                <a:latin typeface="Tahoma"/>
                <a:cs typeface="Tahoma"/>
              </a:rPr>
              <a:t>ili</a:t>
            </a:r>
            <a:r>
              <a:rPr lang="en-US" spc="-26" dirty="0">
                <a:latin typeface="Tahoma"/>
                <a:cs typeface="Tahoma"/>
              </a:rPr>
              <a:t>t</a:t>
            </a:r>
            <a:r>
              <a:rPr lang="en-US" dirty="0">
                <a:latin typeface="Tahoma"/>
                <a:cs typeface="Tahoma"/>
              </a:rPr>
              <a:t>y</a:t>
            </a:r>
            <a:r>
              <a:rPr lang="en-US" spc="-56" dirty="0">
                <a:latin typeface="Tahoma"/>
                <a:cs typeface="Tahoma"/>
              </a:rPr>
              <a:t> </a:t>
            </a:r>
            <a:r>
              <a:rPr lang="en-US" spc="34" dirty="0">
                <a:latin typeface="Tahoma"/>
                <a:cs typeface="Tahoma"/>
              </a:rPr>
              <a:t>t</a:t>
            </a:r>
            <a:r>
              <a:rPr lang="en-US" dirty="0">
                <a:latin typeface="Tahoma"/>
                <a:cs typeface="Tahoma"/>
              </a:rPr>
              <a:t>o</a:t>
            </a:r>
            <a:r>
              <a:rPr lang="en-US" spc="-68" dirty="0">
                <a:latin typeface="Tahoma"/>
                <a:cs typeface="Tahoma"/>
              </a:rPr>
              <a:t> </a:t>
            </a:r>
            <a:r>
              <a:rPr lang="en-US" spc="11" dirty="0">
                <a:latin typeface="Tahoma"/>
                <a:cs typeface="Tahoma"/>
              </a:rPr>
              <a:t>l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-135" dirty="0">
                <a:latin typeface="Tahoma"/>
                <a:cs typeface="Tahoma"/>
              </a:rPr>
              <a:t>a</a:t>
            </a:r>
            <a:r>
              <a:rPr lang="en-US" spc="-49" dirty="0">
                <a:latin typeface="Tahoma"/>
                <a:cs typeface="Tahoma"/>
              </a:rPr>
              <a:t>r</a:t>
            </a:r>
            <a:r>
              <a:rPr lang="en-US" dirty="0">
                <a:latin typeface="Tahoma"/>
                <a:cs typeface="Tahoma"/>
              </a:rPr>
              <a:t>n</a:t>
            </a:r>
            <a:r>
              <a:rPr lang="en-US" spc="-56" dirty="0">
                <a:latin typeface="Tahoma"/>
                <a:cs typeface="Tahoma"/>
              </a:rPr>
              <a:t> </a:t>
            </a:r>
            <a:r>
              <a:rPr lang="en-US" spc="-113" dirty="0">
                <a:latin typeface="Tahoma"/>
                <a:cs typeface="Tahoma"/>
              </a:rPr>
              <a:t>w</a:t>
            </a:r>
            <a:r>
              <a:rPr lang="en-US" spc="11" dirty="0">
                <a:latin typeface="Tahoma"/>
                <a:cs typeface="Tahoma"/>
              </a:rPr>
              <a:t>i</a:t>
            </a:r>
            <a:r>
              <a:rPr lang="en-US" spc="34" dirty="0">
                <a:latin typeface="Tahoma"/>
                <a:cs typeface="Tahoma"/>
              </a:rPr>
              <a:t>t</a:t>
            </a:r>
            <a:r>
              <a:rPr lang="en-US" spc="-79" dirty="0">
                <a:latin typeface="Tahoma"/>
                <a:cs typeface="Tahoma"/>
              </a:rPr>
              <a:t>hou</a:t>
            </a:r>
            <a:r>
              <a:rPr lang="en-US" dirty="0">
                <a:latin typeface="Tahoma"/>
                <a:cs typeface="Tahoma"/>
              </a:rPr>
              <a:t>t</a:t>
            </a:r>
            <a:r>
              <a:rPr lang="en-US" spc="41" dirty="0">
                <a:latin typeface="Tahoma"/>
                <a:cs typeface="Tahoma"/>
              </a:rPr>
              <a:t> </a:t>
            </a:r>
            <a:r>
              <a:rPr lang="en-US" spc="-26" dirty="0">
                <a:latin typeface="Tahoma"/>
                <a:cs typeface="Tahoma"/>
              </a:rPr>
              <a:t>b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11" dirty="0">
                <a:latin typeface="Tahoma"/>
                <a:cs typeface="Tahoma"/>
              </a:rPr>
              <a:t>i</a:t>
            </a:r>
            <a:r>
              <a:rPr lang="en-US" spc="-86" dirty="0">
                <a:latin typeface="Tahoma"/>
                <a:cs typeface="Tahoma"/>
              </a:rPr>
              <a:t>n</a:t>
            </a:r>
            <a:r>
              <a:rPr lang="en-US" dirty="0">
                <a:latin typeface="Tahoma"/>
                <a:cs typeface="Tahoma"/>
              </a:rPr>
              <a:t>g  </a:t>
            </a:r>
            <a:r>
              <a:rPr lang="en-US" spc="-30" dirty="0">
                <a:latin typeface="Tahoma"/>
                <a:cs typeface="Tahoma"/>
              </a:rPr>
              <a:t>explicitly</a:t>
            </a:r>
            <a:r>
              <a:rPr lang="en-US" spc="-60" dirty="0">
                <a:latin typeface="Tahoma"/>
                <a:cs typeface="Tahoma"/>
              </a:rPr>
              <a:t> </a:t>
            </a:r>
            <a:r>
              <a:rPr lang="en-US" spc="-86" dirty="0">
                <a:latin typeface="Tahoma"/>
                <a:cs typeface="Tahoma"/>
              </a:rPr>
              <a:t>programmed.</a:t>
            </a:r>
            <a:endParaRPr lang="en-US" dirty="0">
              <a:latin typeface="Tahoma"/>
              <a:cs typeface="Tahoma"/>
            </a:endParaRPr>
          </a:p>
          <a:p>
            <a:pPr>
              <a:spcBef>
                <a:spcPts val="26"/>
              </a:spcBef>
            </a:pPr>
            <a:endParaRPr lang="en-US" sz="3200" dirty="0">
              <a:latin typeface="Tahoma"/>
              <a:cs typeface="Tahoma"/>
            </a:endParaRPr>
          </a:p>
          <a:p>
            <a:pPr marL="9525" algn="just"/>
            <a:r>
              <a:rPr lang="en-US" spc="-15" dirty="0">
                <a:latin typeface="Tahoma"/>
                <a:cs typeface="Tahoma"/>
              </a:rPr>
              <a:t>D</a:t>
            </a:r>
            <a:r>
              <a:rPr lang="en-US" spc="-23" dirty="0">
                <a:latin typeface="Tahoma"/>
                <a:cs typeface="Tahoma"/>
              </a:rPr>
              <a:t>e</a:t>
            </a:r>
            <a:r>
              <a:rPr lang="en-US" spc="-19" dirty="0">
                <a:latin typeface="Tahoma"/>
                <a:cs typeface="Tahoma"/>
              </a:rPr>
              <a:t>fi</a:t>
            </a:r>
            <a:r>
              <a:rPr lang="en-US" spc="-15" dirty="0">
                <a:latin typeface="Tahoma"/>
                <a:cs typeface="Tahoma"/>
              </a:rPr>
              <a:t>n</a:t>
            </a:r>
            <a:r>
              <a:rPr lang="en-US" spc="-19" dirty="0">
                <a:latin typeface="Tahoma"/>
                <a:cs typeface="Tahoma"/>
              </a:rPr>
              <a:t>iti</a:t>
            </a:r>
            <a:r>
              <a:rPr lang="en-US" spc="-15" dirty="0">
                <a:latin typeface="Tahoma"/>
                <a:cs typeface="Tahoma"/>
              </a:rPr>
              <a:t>o</a:t>
            </a:r>
            <a:r>
              <a:rPr lang="en-US" dirty="0">
                <a:latin typeface="Tahoma"/>
                <a:cs typeface="Tahoma"/>
              </a:rPr>
              <a:t>n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2</a:t>
            </a:r>
            <a:r>
              <a:rPr lang="en-US" spc="-19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:</a:t>
            </a:r>
            <a:r>
              <a:rPr lang="en-US" spc="-34" dirty="0">
                <a:latin typeface="Tahoma"/>
                <a:cs typeface="Tahoma"/>
              </a:rPr>
              <a:t> </a:t>
            </a:r>
            <a:r>
              <a:rPr lang="en-US" spc="-199" dirty="0">
                <a:latin typeface="Tahoma"/>
                <a:cs typeface="Tahoma"/>
              </a:rPr>
              <a:t>T</a:t>
            </a:r>
            <a:r>
              <a:rPr lang="en-US" spc="-105" dirty="0">
                <a:latin typeface="Tahoma"/>
                <a:cs typeface="Tahoma"/>
              </a:rPr>
              <a:t>o</a:t>
            </a:r>
            <a:r>
              <a:rPr lang="en-US" dirty="0">
                <a:latin typeface="Tahoma"/>
                <a:cs typeface="Tahoma"/>
              </a:rPr>
              <a:t>m</a:t>
            </a:r>
            <a:r>
              <a:rPr lang="en-US" spc="-143" dirty="0">
                <a:latin typeface="Tahoma"/>
                <a:cs typeface="Tahoma"/>
              </a:rPr>
              <a:t> </a:t>
            </a:r>
            <a:r>
              <a:rPr lang="en-US" spc="113" dirty="0">
                <a:latin typeface="Tahoma"/>
                <a:cs typeface="Tahoma"/>
              </a:rPr>
              <a:t>M</a:t>
            </a:r>
            <a:r>
              <a:rPr lang="en-US" dirty="0">
                <a:latin typeface="Tahoma"/>
                <a:cs typeface="Tahoma"/>
              </a:rPr>
              <a:t>i</a:t>
            </a:r>
            <a:r>
              <a:rPr lang="en-US" spc="26" dirty="0">
                <a:latin typeface="Tahoma"/>
                <a:cs typeface="Tahoma"/>
              </a:rPr>
              <a:t>t</a:t>
            </a:r>
            <a:r>
              <a:rPr lang="en-US" spc="-60" dirty="0">
                <a:latin typeface="Tahoma"/>
                <a:cs typeface="Tahoma"/>
              </a:rPr>
              <a:t>c</a:t>
            </a:r>
            <a:r>
              <a:rPr lang="en-US" spc="-105" dirty="0">
                <a:latin typeface="Tahoma"/>
                <a:cs typeface="Tahoma"/>
              </a:rPr>
              <a:t>h</a:t>
            </a:r>
            <a:r>
              <a:rPr lang="en-US" spc="-176" dirty="0">
                <a:latin typeface="Tahoma"/>
                <a:cs typeface="Tahoma"/>
              </a:rPr>
              <a:t>e</a:t>
            </a:r>
            <a:r>
              <a:rPr lang="en-US" spc="11" dirty="0">
                <a:latin typeface="Tahoma"/>
                <a:cs typeface="Tahoma"/>
              </a:rPr>
              <a:t>l</a:t>
            </a:r>
            <a:r>
              <a:rPr lang="en-US" dirty="0">
                <a:latin typeface="Tahoma"/>
                <a:cs typeface="Tahoma"/>
              </a:rPr>
              <a:t>l</a:t>
            </a:r>
            <a:r>
              <a:rPr lang="en-US" spc="23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(</a:t>
            </a:r>
            <a:r>
              <a:rPr lang="en-US" spc="-113" dirty="0">
                <a:latin typeface="Tahoma"/>
                <a:cs typeface="Tahoma"/>
              </a:rPr>
              <a:t>199</a:t>
            </a:r>
            <a:r>
              <a:rPr lang="en-US" spc="-109" dirty="0">
                <a:latin typeface="Tahoma"/>
                <a:cs typeface="Tahoma"/>
              </a:rPr>
              <a:t>8</a:t>
            </a:r>
            <a:r>
              <a:rPr lang="en-US" dirty="0">
                <a:latin typeface="Tahoma"/>
                <a:cs typeface="Tahoma"/>
              </a:rPr>
              <a:t>)</a:t>
            </a:r>
          </a:p>
          <a:p>
            <a:pPr marL="466725" marR="3810" lvl="1" algn="just">
              <a:lnSpc>
                <a:spcPct val="103000"/>
              </a:lnSpc>
              <a:spcBef>
                <a:spcPts val="338"/>
              </a:spcBef>
            </a:pPr>
            <a:r>
              <a:rPr lang="en-US" dirty="0">
                <a:latin typeface="Tahoma"/>
                <a:cs typeface="Tahoma"/>
              </a:rPr>
              <a:t>A </a:t>
            </a:r>
            <a:r>
              <a:rPr lang="en-US" spc="-68" dirty="0">
                <a:latin typeface="Tahoma"/>
                <a:cs typeface="Tahoma"/>
              </a:rPr>
              <a:t>computer </a:t>
            </a:r>
            <a:r>
              <a:rPr lang="en-US" spc="-75" dirty="0">
                <a:latin typeface="Tahoma"/>
                <a:cs typeface="Tahoma"/>
              </a:rPr>
              <a:t>program </a:t>
            </a:r>
            <a:r>
              <a:rPr lang="en-US" spc="4" dirty="0">
                <a:latin typeface="Tahoma"/>
                <a:cs typeface="Tahoma"/>
              </a:rPr>
              <a:t>is </a:t>
            </a:r>
            <a:r>
              <a:rPr lang="en-US" spc="-53" dirty="0">
                <a:latin typeface="Tahoma"/>
                <a:cs typeface="Tahoma"/>
              </a:rPr>
              <a:t>said </a:t>
            </a:r>
            <a:r>
              <a:rPr lang="en-US" spc="15" dirty="0">
                <a:latin typeface="Tahoma"/>
                <a:cs typeface="Tahoma"/>
              </a:rPr>
              <a:t>to </a:t>
            </a:r>
            <a:r>
              <a:rPr lang="en-US" spc="-68" dirty="0">
                <a:latin typeface="Tahoma"/>
                <a:cs typeface="Tahoma"/>
              </a:rPr>
              <a:t>learn </a:t>
            </a:r>
            <a:r>
              <a:rPr lang="en-US" spc="-49" dirty="0">
                <a:latin typeface="Tahoma"/>
                <a:cs typeface="Tahoma"/>
              </a:rPr>
              <a:t>from </a:t>
            </a:r>
            <a:r>
              <a:rPr lang="en-US" spc="-56" dirty="0">
                <a:latin typeface="Tahoma"/>
                <a:cs typeface="Tahoma"/>
              </a:rPr>
              <a:t>Experience </a:t>
            </a:r>
            <a:r>
              <a:rPr lang="en-US" dirty="0">
                <a:latin typeface="Tahoma"/>
                <a:cs typeface="Tahoma"/>
              </a:rPr>
              <a:t>E </a:t>
            </a:r>
            <a:r>
              <a:rPr lang="en-US" spc="-19" dirty="0">
                <a:latin typeface="Tahoma"/>
                <a:cs typeface="Tahoma"/>
              </a:rPr>
              <a:t>with </a:t>
            </a:r>
            <a:r>
              <a:rPr lang="en-US" spc="-83" dirty="0">
                <a:latin typeface="Tahoma"/>
                <a:cs typeface="Tahoma"/>
              </a:rPr>
              <a:t>respect </a:t>
            </a:r>
            <a:r>
              <a:rPr lang="en-US" spc="15" dirty="0">
                <a:latin typeface="Tahoma"/>
                <a:cs typeface="Tahoma"/>
              </a:rPr>
              <a:t>to </a:t>
            </a:r>
            <a:r>
              <a:rPr lang="en-US" spc="-551" dirty="0">
                <a:latin typeface="Tahoma"/>
                <a:cs typeface="Tahoma"/>
              </a:rPr>
              <a:t> </a:t>
            </a:r>
            <a:r>
              <a:rPr lang="en-US" spc="-113" dirty="0">
                <a:latin typeface="Tahoma"/>
                <a:cs typeface="Tahoma"/>
              </a:rPr>
              <a:t>s</a:t>
            </a:r>
            <a:r>
              <a:rPr lang="en-US" spc="-98" dirty="0">
                <a:latin typeface="Tahoma"/>
                <a:cs typeface="Tahoma"/>
              </a:rPr>
              <a:t>o</a:t>
            </a:r>
            <a:r>
              <a:rPr lang="en-US" spc="-101" dirty="0">
                <a:latin typeface="Tahoma"/>
                <a:cs typeface="Tahoma"/>
              </a:rPr>
              <a:t>m</a:t>
            </a:r>
            <a:r>
              <a:rPr lang="en-US" dirty="0">
                <a:latin typeface="Tahoma"/>
                <a:cs typeface="Tahoma"/>
              </a:rPr>
              <a:t>e</a:t>
            </a:r>
            <a:r>
              <a:rPr lang="en-US" spc="-135" dirty="0">
                <a:latin typeface="Tahoma"/>
                <a:cs typeface="Tahoma"/>
              </a:rPr>
              <a:t> </a:t>
            </a:r>
            <a:r>
              <a:rPr lang="en-US" spc="-188" dirty="0">
                <a:latin typeface="Tahoma"/>
                <a:cs typeface="Tahoma"/>
              </a:rPr>
              <a:t>T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spc="-113" dirty="0">
                <a:latin typeface="Tahoma"/>
                <a:cs typeface="Tahoma"/>
              </a:rPr>
              <a:t>s</a:t>
            </a:r>
            <a:r>
              <a:rPr lang="en-US" dirty="0">
                <a:latin typeface="Tahoma"/>
                <a:cs typeface="Tahoma"/>
              </a:rPr>
              <a:t>k</a:t>
            </a:r>
            <a:r>
              <a:rPr lang="en-US" spc="8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T</a:t>
            </a:r>
            <a:r>
              <a:rPr lang="en-US" spc="169" dirty="0">
                <a:latin typeface="Tahoma"/>
                <a:cs typeface="Tahoma"/>
              </a:rPr>
              <a:t> 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spc="-86" dirty="0">
                <a:latin typeface="Tahoma"/>
                <a:cs typeface="Tahoma"/>
              </a:rPr>
              <a:t>n</a:t>
            </a:r>
            <a:r>
              <a:rPr lang="en-US" dirty="0">
                <a:latin typeface="Tahoma"/>
                <a:cs typeface="Tahoma"/>
              </a:rPr>
              <a:t>d</a:t>
            </a:r>
            <a:r>
              <a:rPr lang="en-US" spc="-56" dirty="0">
                <a:latin typeface="Tahoma"/>
                <a:cs typeface="Tahoma"/>
              </a:rPr>
              <a:t> </a:t>
            </a:r>
            <a:r>
              <a:rPr lang="en-US" spc="-113" dirty="0">
                <a:latin typeface="Tahoma"/>
                <a:cs typeface="Tahoma"/>
              </a:rPr>
              <a:t>s</a:t>
            </a:r>
            <a:r>
              <a:rPr lang="en-US" spc="-98" dirty="0">
                <a:latin typeface="Tahoma"/>
                <a:cs typeface="Tahoma"/>
              </a:rPr>
              <a:t>o</a:t>
            </a:r>
            <a:r>
              <a:rPr lang="en-US" spc="-101" dirty="0">
                <a:latin typeface="Tahoma"/>
                <a:cs typeface="Tahoma"/>
              </a:rPr>
              <a:t>m</a:t>
            </a:r>
            <a:r>
              <a:rPr lang="en-US" dirty="0">
                <a:latin typeface="Tahoma"/>
                <a:cs typeface="Tahoma"/>
              </a:rPr>
              <a:t>e</a:t>
            </a:r>
            <a:r>
              <a:rPr lang="en-US" spc="-135" dirty="0">
                <a:latin typeface="Tahoma"/>
                <a:cs typeface="Tahoma"/>
              </a:rPr>
              <a:t> </a:t>
            </a:r>
            <a:r>
              <a:rPr lang="en-US" spc="23" dirty="0">
                <a:latin typeface="Tahoma"/>
                <a:cs typeface="Tahoma"/>
              </a:rPr>
              <a:t>P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-49" dirty="0">
                <a:latin typeface="Tahoma"/>
                <a:cs typeface="Tahoma"/>
              </a:rPr>
              <a:t>r</a:t>
            </a:r>
            <a:r>
              <a:rPr lang="en-US" spc="-45" dirty="0">
                <a:latin typeface="Tahoma"/>
                <a:cs typeface="Tahoma"/>
              </a:rPr>
              <a:t>f</a:t>
            </a:r>
            <a:r>
              <a:rPr lang="en-US" spc="-135" dirty="0">
                <a:latin typeface="Tahoma"/>
                <a:cs typeface="Tahoma"/>
              </a:rPr>
              <a:t>o</a:t>
            </a:r>
            <a:r>
              <a:rPr lang="en-US" spc="-75" dirty="0">
                <a:latin typeface="Tahoma"/>
                <a:cs typeface="Tahoma"/>
              </a:rPr>
              <a:t>rm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spc="-86" dirty="0">
                <a:latin typeface="Tahoma"/>
                <a:cs typeface="Tahoma"/>
              </a:rPr>
              <a:t>n</a:t>
            </a:r>
            <a:r>
              <a:rPr lang="en-US" spc="-49" dirty="0">
                <a:latin typeface="Tahoma"/>
                <a:cs typeface="Tahoma"/>
              </a:rPr>
              <a:t>c</a:t>
            </a:r>
            <a:r>
              <a:rPr lang="en-US" dirty="0">
                <a:latin typeface="Tahoma"/>
                <a:cs typeface="Tahoma"/>
              </a:rPr>
              <a:t>e</a:t>
            </a:r>
            <a:r>
              <a:rPr lang="en-US" spc="-127" dirty="0">
                <a:latin typeface="Tahoma"/>
                <a:cs typeface="Tahoma"/>
              </a:rPr>
              <a:t> </a:t>
            </a:r>
            <a:r>
              <a:rPr lang="en-US" spc="-101" dirty="0">
                <a:latin typeface="Tahoma"/>
                <a:cs typeface="Tahoma"/>
              </a:rPr>
              <a:t>m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spc="-113" dirty="0">
                <a:latin typeface="Tahoma"/>
                <a:cs typeface="Tahoma"/>
              </a:rPr>
              <a:t>s</a:t>
            </a:r>
            <a:r>
              <a:rPr lang="en-US" spc="-86" dirty="0">
                <a:latin typeface="Tahoma"/>
                <a:cs typeface="Tahoma"/>
              </a:rPr>
              <a:t>u</a:t>
            </a:r>
            <a:r>
              <a:rPr lang="en-US" spc="-56" dirty="0">
                <a:latin typeface="Tahoma"/>
                <a:cs typeface="Tahoma"/>
              </a:rPr>
              <a:t>r</a:t>
            </a:r>
            <a:r>
              <a:rPr lang="en-US" dirty="0">
                <a:latin typeface="Tahoma"/>
                <a:cs typeface="Tahoma"/>
              </a:rPr>
              <a:t>e</a:t>
            </a:r>
            <a:r>
              <a:rPr lang="en-US" spc="-116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P</a:t>
            </a:r>
            <a:r>
              <a:rPr lang="en-US" spc="153" dirty="0">
                <a:latin typeface="Tahoma"/>
                <a:cs typeface="Tahoma"/>
              </a:rPr>
              <a:t> </a:t>
            </a:r>
            <a:r>
              <a:rPr lang="en-US" spc="11" dirty="0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f</a:t>
            </a:r>
            <a:r>
              <a:rPr lang="en-US" spc="-11" dirty="0">
                <a:latin typeface="Tahoma"/>
                <a:cs typeface="Tahoma"/>
              </a:rPr>
              <a:t> </a:t>
            </a:r>
            <a:r>
              <a:rPr lang="en-US" spc="-26" dirty="0">
                <a:latin typeface="Tahoma"/>
                <a:cs typeface="Tahoma"/>
              </a:rPr>
              <a:t>p</a:t>
            </a:r>
            <a:r>
              <a:rPr lang="en-US" spc="-158" dirty="0">
                <a:latin typeface="Tahoma"/>
                <a:cs typeface="Tahoma"/>
              </a:rPr>
              <a:t>e</a:t>
            </a:r>
            <a:r>
              <a:rPr lang="en-US" spc="-45" dirty="0">
                <a:latin typeface="Tahoma"/>
                <a:cs typeface="Tahoma"/>
              </a:rPr>
              <a:t>rf</a:t>
            </a:r>
            <a:r>
              <a:rPr lang="en-US" spc="-135" dirty="0">
                <a:latin typeface="Tahoma"/>
                <a:cs typeface="Tahoma"/>
              </a:rPr>
              <a:t>o</a:t>
            </a:r>
            <a:r>
              <a:rPr lang="en-US" spc="-75" dirty="0">
                <a:latin typeface="Tahoma"/>
                <a:cs typeface="Tahoma"/>
              </a:rPr>
              <a:t>rm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spc="-86" dirty="0">
                <a:latin typeface="Tahoma"/>
                <a:cs typeface="Tahoma"/>
              </a:rPr>
              <a:t>n</a:t>
            </a:r>
            <a:r>
              <a:rPr lang="en-US" spc="-49" dirty="0">
                <a:latin typeface="Tahoma"/>
                <a:cs typeface="Tahoma"/>
              </a:rPr>
              <a:t>c</a:t>
            </a:r>
            <a:r>
              <a:rPr lang="en-US" dirty="0">
                <a:latin typeface="Tahoma"/>
                <a:cs typeface="Tahoma"/>
              </a:rPr>
              <a:t>e</a:t>
            </a:r>
            <a:r>
              <a:rPr lang="en-US" spc="-143" dirty="0">
                <a:latin typeface="Tahoma"/>
                <a:cs typeface="Tahoma"/>
              </a:rPr>
              <a:t> </a:t>
            </a:r>
            <a:r>
              <a:rPr lang="en-US" spc="-79" dirty="0">
                <a:latin typeface="Tahoma"/>
                <a:cs typeface="Tahoma"/>
              </a:rPr>
              <a:t>o</a:t>
            </a:r>
            <a:r>
              <a:rPr lang="en-US" dirty="0">
                <a:latin typeface="Tahoma"/>
                <a:cs typeface="Tahoma"/>
              </a:rPr>
              <a:t>n</a:t>
            </a:r>
            <a:r>
              <a:rPr lang="en-US" spc="-56" dirty="0">
                <a:latin typeface="Tahoma"/>
                <a:cs typeface="Tahoma"/>
              </a:rPr>
              <a:t> </a:t>
            </a:r>
            <a:r>
              <a:rPr lang="en-US" spc="-98" dirty="0">
                <a:latin typeface="Tahoma"/>
                <a:cs typeface="Tahoma"/>
              </a:rPr>
              <a:t>T</a:t>
            </a:r>
            <a:r>
              <a:rPr lang="en-US" dirty="0">
                <a:latin typeface="Tahoma"/>
                <a:cs typeface="Tahoma"/>
              </a:rPr>
              <a:t>,</a:t>
            </a:r>
            <a:r>
              <a:rPr lang="en-US" spc="-38" dirty="0">
                <a:latin typeface="Tahoma"/>
                <a:cs typeface="Tahoma"/>
              </a:rPr>
              <a:t> </a:t>
            </a:r>
            <a:r>
              <a:rPr lang="en-US" spc="-90" dirty="0">
                <a:latin typeface="Tahoma"/>
                <a:cs typeface="Tahoma"/>
              </a:rPr>
              <a:t>a</a:t>
            </a:r>
            <a:r>
              <a:rPr lang="en-US" dirty="0">
                <a:latin typeface="Tahoma"/>
                <a:cs typeface="Tahoma"/>
              </a:rPr>
              <a:t>s  </a:t>
            </a:r>
            <a:r>
              <a:rPr lang="en-US" spc="-98" dirty="0">
                <a:latin typeface="Tahoma"/>
                <a:cs typeface="Tahoma"/>
              </a:rPr>
              <a:t>measured</a:t>
            </a:r>
            <a:r>
              <a:rPr lang="en-US" spc="-38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by</a:t>
            </a:r>
            <a:r>
              <a:rPr lang="en-US" spc="-64" dirty="0">
                <a:latin typeface="Tahoma"/>
                <a:cs typeface="Tahoma"/>
              </a:rPr>
              <a:t> </a:t>
            </a:r>
            <a:r>
              <a:rPr lang="en-US" spc="-139" dirty="0">
                <a:latin typeface="Tahoma"/>
                <a:cs typeface="Tahoma"/>
              </a:rPr>
              <a:t>P,</a:t>
            </a:r>
            <a:r>
              <a:rPr lang="en-US" spc="-19" dirty="0">
                <a:latin typeface="Tahoma"/>
                <a:cs typeface="Tahoma"/>
              </a:rPr>
              <a:t> </a:t>
            </a:r>
            <a:r>
              <a:rPr lang="en-US" spc="-79" dirty="0">
                <a:latin typeface="Tahoma"/>
                <a:cs typeface="Tahoma"/>
              </a:rPr>
              <a:t>improves</a:t>
            </a:r>
            <a:r>
              <a:rPr lang="en-US" spc="-98" dirty="0">
                <a:latin typeface="Tahoma"/>
                <a:cs typeface="Tahoma"/>
              </a:rPr>
              <a:t> </a:t>
            </a:r>
            <a:r>
              <a:rPr lang="en-US" spc="-19" dirty="0">
                <a:latin typeface="Tahoma"/>
                <a:cs typeface="Tahoma"/>
              </a:rPr>
              <a:t>with</a:t>
            </a:r>
            <a:r>
              <a:rPr lang="en-US" spc="-64" dirty="0">
                <a:latin typeface="Tahoma"/>
                <a:cs typeface="Tahoma"/>
              </a:rPr>
              <a:t> </a:t>
            </a:r>
            <a:r>
              <a:rPr lang="en-US" spc="-75" dirty="0">
                <a:latin typeface="Tahoma"/>
                <a:cs typeface="Tahoma"/>
              </a:rPr>
              <a:t>experience</a:t>
            </a:r>
            <a:r>
              <a:rPr lang="en-US" spc="-127" dirty="0">
                <a:latin typeface="Tahoma"/>
                <a:cs typeface="Tahoma"/>
              </a:rPr>
              <a:t> </a:t>
            </a:r>
            <a:r>
              <a:rPr lang="en-US" spc="19" dirty="0">
                <a:latin typeface="Tahoma"/>
                <a:cs typeface="Tahoma"/>
              </a:rPr>
              <a:t>E.</a:t>
            </a:r>
            <a:endParaRPr lang="en-US" dirty="0">
              <a:latin typeface="Tahoma"/>
              <a:cs typeface="Tahoma"/>
            </a:endParaRPr>
          </a:p>
          <a:p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00" spc="-23"/>
              <a:t>Machine</a:t>
            </a:r>
            <a:r>
              <a:rPr sz="3300" spc="-150"/>
              <a:t> </a:t>
            </a:r>
            <a:r>
              <a:rPr sz="3300" spc="-64"/>
              <a:t>Learning</a:t>
            </a:r>
            <a:r>
              <a:rPr sz="3300" spc="-90"/>
              <a:t> </a:t>
            </a:r>
            <a:r>
              <a:rPr sz="3300" spc="-45"/>
              <a:t>Definition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169" y="4523994"/>
            <a:ext cx="38596" cy="3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  <a:tabLst>
                <a:tab pos="449580" algn="l"/>
                <a:tab pos="1604486" algn="l"/>
                <a:tab pos="2821781" algn="l"/>
                <a:tab pos="3702368" algn="l"/>
                <a:tab pos="4858226" algn="l"/>
                <a:tab pos="6470333" algn="l"/>
              </a:tabLst>
            </a:pPr>
            <a:r>
              <a:rPr sz="3000" spc="120"/>
              <a:t>Ill	</a:t>
            </a:r>
            <a:r>
              <a:rPr sz="3000" spc="146"/>
              <a:t>posed	</a:t>
            </a:r>
            <a:r>
              <a:rPr sz="3000" spc="139"/>
              <a:t>versus	</a:t>
            </a:r>
            <a:r>
              <a:rPr sz="3000" spc="109"/>
              <a:t>Well	</a:t>
            </a:r>
            <a:r>
              <a:rPr sz="3000" spc="146"/>
              <a:t>posed	</a:t>
            </a:r>
            <a:r>
              <a:rPr sz="3000" spc="158"/>
              <a:t>Learning	</a:t>
            </a:r>
            <a:r>
              <a:rPr sz="3000" spc="150"/>
              <a:t>problems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169" y="4523994"/>
            <a:ext cx="38596" cy="380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181" y="1219613"/>
            <a:ext cx="7682027" cy="44187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57651">
              <a:spcBef>
                <a:spcPts val="75"/>
              </a:spcBef>
              <a:buFont typeface="Wingdings"/>
              <a:buChar char=""/>
              <a:tabLst>
                <a:tab pos="286226" algn="l"/>
              </a:tabLst>
            </a:pPr>
            <a:r>
              <a:rPr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posed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95325"/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goal/Has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marR="3985736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solution paths </a:t>
            </a:r>
            <a:r>
              <a:rPr spc="-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7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001"/>
            <a:r>
              <a:rPr spc="-2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“Today</a:t>
            </a:r>
            <a:r>
              <a:rPr spc="-1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1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Sunday.</a:t>
            </a:r>
            <a:r>
              <a:rPr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Shreyas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would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spc="1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7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marR="3810" indent="-257175">
              <a:buFont typeface="Wingdings"/>
              <a:buChar char=""/>
              <a:tabLst>
                <a:tab pos="266700" algn="l"/>
              </a:tabLst>
            </a:pPr>
            <a:r>
              <a:rPr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posed problems should be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Well-Posed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pc="-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of </a:t>
            </a:r>
            <a:r>
              <a:rPr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Task,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Experience,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  <a:buFont typeface="Wingdings"/>
              <a:buChar char=""/>
            </a:pPr>
            <a:endParaRPr sz="17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57175">
              <a:buFont typeface="Wingdings"/>
              <a:buChar char=""/>
              <a:tabLst>
                <a:tab pos="266700" algn="l"/>
              </a:tabLst>
            </a:pP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posed</a:t>
            </a:r>
            <a:r>
              <a:rPr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/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4"/>
              </a:spcBef>
            </a:pP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/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data/experience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7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/>
            <a:r>
              <a:rPr spc="-3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“Task</a:t>
            </a:r>
            <a:r>
              <a:rPr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whether</a:t>
            </a:r>
            <a:r>
              <a:rPr spc="3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</a:t>
            </a:r>
            <a:r>
              <a:rPr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liked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00" spc="49"/>
              <a:t>Conventional</a:t>
            </a:r>
            <a:r>
              <a:rPr sz="3300" spc="184"/>
              <a:t> </a:t>
            </a:r>
            <a:r>
              <a:rPr sz="3300" spc="38"/>
              <a:t>versus</a:t>
            </a:r>
            <a:r>
              <a:rPr sz="3300" spc="153"/>
              <a:t> </a:t>
            </a:r>
            <a:r>
              <a:rPr sz="3300" spc="34"/>
              <a:t>ML</a:t>
            </a:r>
            <a:r>
              <a:rPr sz="3300" spc="139"/>
              <a:t> </a:t>
            </a:r>
            <a:r>
              <a:rPr sz="3300" spc="56"/>
              <a:t>algorithms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624" y="1813941"/>
            <a:ext cx="24288" cy="242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9376" y="1728502"/>
            <a:ext cx="5217794" cy="52174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613" spc="-23">
                <a:latin typeface="Tahoma"/>
                <a:cs typeface="Tahoma"/>
              </a:rPr>
              <a:t>Enable</a:t>
            </a:r>
            <a:r>
              <a:rPr sz="1613" spc="-135">
                <a:latin typeface="Tahoma"/>
                <a:cs typeface="Tahoma"/>
              </a:rPr>
              <a:t> </a:t>
            </a:r>
            <a:r>
              <a:rPr sz="1613" spc="-53">
                <a:latin typeface="Tahoma"/>
                <a:cs typeface="Tahoma"/>
              </a:rPr>
              <a:t>computers</a:t>
            </a:r>
            <a:r>
              <a:rPr sz="1613" spc="-94">
                <a:latin typeface="Tahoma"/>
                <a:cs typeface="Tahoma"/>
              </a:rPr>
              <a:t> </a:t>
            </a:r>
            <a:r>
              <a:rPr sz="1613" spc="26">
                <a:latin typeface="Tahoma"/>
                <a:cs typeface="Tahoma"/>
              </a:rPr>
              <a:t>to</a:t>
            </a:r>
            <a:r>
              <a:rPr sz="1613" spc="-45">
                <a:latin typeface="Tahoma"/>
                <a:cs typeface="Tahoma"/>
              </a:rPr>
              <a:t> </a:t>
            </a:r>
            <a:r>
              <a:rPr sz="1613" spc="-53">
                <a:latin typeface="Tahoma"/>
                <a:cs typeface="Tahoma"/>
              </a:rPr>
              <a:t>learn</a:t>
            </a:r>
            <a:r>
              <a:rPr sz="1613" spc="-60">
                <a:latin typeface="Tahoma"/>
                <a:cs typeface="Tahoma"/>
              </a:rPr>
              <a:t> </a:t>
            </a:r>
            <a:r>
              <a:rPr sz="1613" spc="-38">
                <a:latin typeface="Tahoma"/>
                <a:cs typeface="Tahoma"/>
              </a:rPr>
              <a:t>from</a:t>
            </a:r>
            <a:r>
              <a:rPr sz="1613" spc="-60">
                <a:latin typeface="Tahoma"/>
                <a:cs typeface="Tahoma"/>
              </a:rPr>
              <a:t> </a:t>
            </a:r>
            <a:r>
              <a:rPr sz="1613" spc="-19">
                <a:latin typeface="Tahoma"/>
                <a:cs typeface="Tahoma"/>
              </a:rPr>
              <a:t>data</a:t>
            </a:r>
            <a:r>
              <a:rPr sz="1613" spc="-71">
                <a:latin typeface="Tahoma"/>
                <a:cs typeface="Tahoma"/>
              </a:rPr>
              <a:t> </a:t>
            </a:r>
            <a:r>
              <a:rPr sz="1613" spc="-34">
                <a:latin typeface="Tahoma"/>
                <a:cs typeface="Tahoma"/>
              </a:rPr>
              <a:t>without</a:t>
            </a:r>
            <a:r>
              <a:rPr sz="1613" spc="53">
                <a:latin typeface="Tahoma"/>
                <a:cs typeface="Tahoma"/>
              </a:rPr>
              <a:t> </a:t>
            </a:r>
            <a:r>
              <a:rPr sz="1613" spc="-41">
                <a:latin typeface="Tahoma"/>
                <a:cs typeface="Tahoma"/>
              </a:rPr>
              <a:t>being</a:t>
            </a:r>
            <a:r>
              <a:rPr sz="1613" spc="-83">
                <a:latin typeface="Tahoma"/>
                <a:cs typeface="Tahoma"/>
              </a:rPr>
              <a:t> </a:t>
            </a:r>
            <a:r>
              <a:rPr sz="1613" spc="-23">
                <a:latin typeface="Tahoma"/>
                <a:cs typeface="Tahoma"/>
              </a:rPr>
              <a:t>explicitly</a:t>
            </a:r>
            <a:endParaRPr sz="1613">
              <a:latin typeface="Tahoma"/>
              <a:cs typeface="Tahoma"/>
            </a:endParaRPr>
          </a:p>
          <a:p>
            <a:pPr marL="9525">
              <a:spcBef>
                <a:spcPts val="90"/>
              </a:spcBef>
            </a:pPr>
            <a:r>
              <a:rPr sz="1613" spc="-75">
                <a:latin typeface="Tahoma"/>
                <a:cs typeface="Tahoma"/>
              </a:rPr>
              <a:t>programmed.</a:t>
            </a:r>
            <a:endParaRPr sz="1613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9010" y="2700544"/>
            <a:ext cx="4814163" cy="26532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1956" y="3193124"/>
            <a:ext cx="796290" cy="633026"/>
          </a:xfrm>
          <a:prstGeom prst="rect">
            <a:avLst/>
          </a:prstGeom>
        </p:spPr>
        <p:txBody>
          <a:bodyPr vert="horz" wrap="square" lIns="0" tIns="113824" rIns="0" bIns="0" rtlCol="0">
            <a:spAutoFit/>
          </a:bodyPr>
          <a:lstStyle/>
          <a:p>
            <a:pPr marL="9525">
              <a:spcBef>
                <a:spcPts val="896"/>
              </a:spcBef>
            </a:pPr>
            <a:r>
              <a:rPr sz="1350">
                <a:latin typeface="Calibri"/>
                <a:cs typeface="Calibri"/>
              </a:rPr>
              <a:t>2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12</a:t>
            </a:r>
            <a:r>
              <a:rPr sz="1350" spc="-11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3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14</a:t>
            </a:r>
          </a:p>
          <a:p>
            <a:pPr marL="190024">
              <a:spcBef>
                <a:spcPts val="821"/>
              </a:spcBef>
            </a:pPr>
            <a:r>
              <a:rPr sz="1350" spc="-8">
                <a:latin typeface="Calibri"/>
                <a:cs typeface="Calibri"/>
              </a:rPr>
              <a:t>Sorting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734" y="4639246"/>
            <a:ext cx="101203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>
                <a:latin typeface="Calibri"/>
                <a:cs typeface="Calibri"/>
              </a:rPr>
              <a:t>2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10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3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30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81589" y="4980349"/>
            <a:ext cx="1029653" cy="736901"/>
          </a:xfrm>
          <a:prstGeom prst="rect">
            <a:avLst/>
          </a:prstGeom>
        </p:spPr>
        <p:txBody>
          <a:bodyPr vert="horz" wrap="square" lIns="0" tIns="49054" rIns="0" bIns="0" rtlCol="0">
            <a:spAutoFit/>
          </a:bodyPr>
          <a:lstStyle/>
          <a:p>
            <a:pPr marL="26194">
              <a:spcBef>
                <a:spcPts val="386"/>
              </a:spcBef>
            </a:pPr>
            <a:r>
              <a:rPr sz="1350" spc="-4">
                <a:latin typeface="Calibri"/>
                <a:cs typeface="Calibri"/>
              </a:rPr>
              <a:t>1,2,3,10,20,30</a:t>
            </a:r>
            <a:endParaRPr sz="1350">
              <a:latin typeface="Calibri"/>
              <a:cs typeface="Calibri"/>
            </a:endParaRPr>
          </a:p>
          <a:p>
            <a:pPr marL="12859">
              <a:spcBef>
                <a:spcPts val="307"/>
              </a:spcBef>
            </a:pPr>
            <a:r>
              <a:rPr sz="1350" spc="-4">
                <a:latin typeface="Calibri"/>
                <a:cs typeface="Calibri"/>
              </a:rPr>
              <a:t>6,40,4,90,60,9</a:t>
            </a:r>
            <a:endParaRPr sz="1350">
              <a:latin typeface="Calibri"/>
              <a:cs typeface="Calibri"/>
            </a:endParaRPr>
          </a:p>
          <a:p>
            <a:pPr marL="9525">
              <a:spcBef>
                <a:spcPts val="184"/>
              </a:spcBef>
            </a:pPr>
            <a:r>
              <a:rPr sz="1350" spc="-4">
                <a:latin typeface="Calibri"/>
                <a:cs typeface="Calibri"/>
              </a:rPr>
              <a:t>4,6,9,10,20,40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8330" y="4569999"/>
            <a:ext cx="115776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>
                <a:latin typeface="Calibri"/>
                <a:cs typeface="Calibri"/>
              </a:rPr>
              <a:t>Generate</a:t>
            </a:r>
            <a:r>
              <a:rPr sz="1350" spc="-38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330" y="4981499"/>
            <a:ext cx="73152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>
                <a:latin typeface="Calibri"/>
                <a:cs typeface="Calibri"/>
              </a:rPr>
              <a:t>ai&lt;aj;</a:t>
            </a:r>
            <a:r>
              <a:rPr sz="1350" spc="-23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if</a:t>
            </a:r>
            <a:r>
              <a:rPr sz="1350" spc="-30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i&lt;j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6992" y="3366669"/>
            <a:ext cx="79629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>
                <a:latin typeface="Calibri"/>
                <a:cs typeface="Calibri"/>
              </a:rPr>
              <a:t>1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2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3</a:t>
            </a:r>
            <a:r>
              <a:rPr sz="1350" spc="-8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12</a:t>
            </a:r>
            <a:r>
              <a:rPr sz="1350" spc="-11">
                <a:latin typeface="Calibri"/>
                <a:cs typeface="Calibri"/>
              </a:rPr>
              <a:t>,</a:t>
            </a:r>
            <a:r>
              <a:rPr sz="1350">
                <a:latin typeface="Calibri"/>
                <a:cs typeface="Calibri"/>
              </a:rPr>
              <a:t>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4223" y="5344972"/>
            <a:ext cx="27305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 marR="22860">
              <a:spcBef>
                <a:spcPts val="75"/>
              </a:spcBef>
            </a:pPr>
            <a:r>
              <a:rPr sz="1350">
                <a:latin typeface="Calibri"/>
                <a:cs typeface="Calibri"/>
              </a:rPr>
              <a:t>a</a:t>
            </a:r>
            <a:r>
              <a:rPr sz="1350" baseline="-20833">
                <a:latin typeface="Calibri"/>
                <a:cs typeface="Calibri"/>
              </a:rPr>
              <a:t>i</a:t>
            </a:r>
            <a:r>
              <a:rPr sz="1350">
                <a:latin typeface="Calibri"/>
                <a:cs typeface="Calibri"/>
              </a:rPr>
              <a:t>&lt; a</a:t>
            </a:r>
            <a:r>
              <a:rPr sz="1350" baseline="-20833">
                <a:latin typeface="Calibri"/>
                <a:cs typeface="Calibri"/>
              </a:rPr>
              <a:t>j</a:t>
            </a:r>
            <a:r>
              <a:rPr sz="1350" spc="5" baseline="-20833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;</a:t>
            </a:r>
            <a:r>
              <a:rPr sz="1350" spc="4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if i&lt;=n/2 </a:t>
            </a:r>
            <a:r>
              <a:rPr sz="1350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a</a:t>
            </a:r>
            <a:r>
              <a:rPr sz="1350" spc="-5" baseline="-20833">
                <a:latin typeface="Calibri"/>
                <a:cs typeface="Calibri"/>
              </a:rPr>
              <a:t>i</a:t>
            </a:r>
            <a:r>
              <a:rPr sz="1350" spc="-4">
                <a:latin typeface="Calibri"/>
                <a:cs typeface="Calibri"/>
              </a:rPr>
              <a:t>=a</a:t>
            </a:r>
            <a:r>
              <a:rPr sz="1350" spc="-5" baseline="-20833">
                <a:latin typeface="Calibri"/>
                <a:cs typeface="Calibri"/>
              </a:rPr>
              <a:t>(i-n/2)</a:t>
            </a:r>
            <a:r>
              <a:rPr sz="1350" spc="-4">
                <a:latin typeface="Calibri"/>
                <a:cs typeface="Calibri"/>
              </a:rPr>
              <a:t>*10;</a:t>
            </a:r>
            <a:r>
              <a:rPr sz="1350" spc="-26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if</a:t>
            </a:r>
            <a:r>
              <a:rPr sz="1350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i&gt;n/2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F22A2-A4C9-D430-1635-97BB2320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00201"/>
            <a:ext cx="7143750" cy="3600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2971A-2DE4-BCDA-5E38-ABDED40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00" spc="-214"/>
              <a:t>I</a:t>
            </a:r>
            <a:r>
              <a:rPr sz="3300" spc="-98"/>
              <a:t>n</a:t>
            </a:r>
            <a:r>
              <a:rPr sz="3300" spc="-79"/>
              <a:t>d</a:t>
            </a:r>
            <a:r>
              <a:rPr sz="3300" spc="-98"/>
              <a:t>u</a:t>
            </a:r>
            <a:r>
              <a:rPr sz="3300" spc="-49"/>
              <a:t>c</a:t>
            </a:r>
            <a:r>
              <a:rPr sz="3300" spc="56"/>
              <a:t>t</a:t>
            </a:r>
            <a:r>
              <a:rPr sz="3300" spc="8"/>
              <a:t>i</a:t>
            </a:r>
            <a:r>
              <a:rPr sz="3300" spc="-143"/>
              <a:t>v</a:t>
            </a:r>
            <a:r>
              <a:rPr sz="3300"/>
              <a:t>e</a:t>
            </a:r>
            <a:r>
              <a:rPr sz="3300" spc="-139"/>
              <a:t> v</a:t>
            </a:r>
            <a:r>
              <a:rPr sz="3300" spc="-184"/>
              <a:t>e</a:t>
            </a:r>
            <a:r>
              <a:rPr sz="3300" spc="-116"/>
              <a:t>r</a:t>
            </a:r>
            <a:r>
              <a:rPr sz="3300" spc="-135"/>
              <a:t>s</a:t>
            </a:r>
            <a:r>
              <a:rPr sz="3300" spc="-98"/>
              <a:t>u</a:t>
            </a:r>
            <a:r>
              <a:rPr sz="3300"/>
              <a:t>s</a:t>
            </a:r>
            <a:r>
              <a:rPr sz="3300" spc="-90"/>
              <a:t> </a:t>
            </a:r>
            <a:r>
              <a:rPr sz="3300" spc="83"/>
              <a:t>D</a:t>
            </a:r>
            <a:r>
              <a:rPr sz="3300" spc="-184"/>
              <a:t>e</a:t>
            </a:r>
            <a:r>
              <a:rPr sz="3300" spc="-79"/>
              <a:t>d</a:t>
            </a:r>
            <a:r>
              <a:rPr sz="3300" spc="-98"/>
              <a:t>u</a:t>
            </a:r>
            <a:r>
              <a:rPr sz="3300" spc="-45"/>
              <a:t>c</a:t>
            </a:r>
            <a:r>
              <a:rPr sz="3300" spc="56"/>
              <a:t>t</a:t>
            </a:r>
            <a:r>
              <a:rPr sz="3300" spc="8"/>
              <a:t>i</a:t>
            </a:r>
            <a:r>
              <a:rPr sz="3300" spc="-143"/>
              <a:t>v</a:t>
            </a:r>
            <a:r>
              <a:rPr sz="3300"/>
              <a:t>e</a:t>
            </a:r>
            <a:r>
              <a:rPr sz="3300" spc="-131"/>
              <a:t> </a:t>
            </a:r>
            <a:r>
              <a:rPr sz="3300" spc="83"/>
              <a:t>L</a:t>
            </a:r>
            <a:r>
              <a:rPr sz="3300" spc="-184"/>
              <a:t>e</a:t>
            </a:r>
            <a:r>
              <a:rPr sz="3300" spc="-161"/>
              <a:t>a</a:t>
            </a:r>
            <a:r>
              <a:rPr sz="3300" spc="-53"/>
              <a:t>r</a:t>
            </a:r>
            <a:r>
              <a:rPr sz="3300" spc="-98"/>
              <a:t>n</a:t>
            </a:r>
            <a:r>
              <a:rPr sz="3300" spc="8"/>
              <a:t>i</a:t>
            </a:r>
            <a:r>
              <a:rPr sz="3300" spc="-98"/>
              <a:t>n</a:t>
            </a:r>
            <a:r>
              <a:rPr sz="330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683" y="1738502"/>
            <a:ext cx="5053203" cy="36375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3840" y="2003107"/>
            <a:ext cx="2177891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-11">
                <a:latin typeface="Calibri"/>
                <a:cs typeface="Calibri"/>
              </a:rPr>
              <a:t>Force</a:t>
            </a:r>
            <a:r>
              <a:rPr sz="1500" spc="-15">
                <a:latin typeface="Calibri"/>
                <a:cs typeface="Calibri"/>
              </a:rPr>
              <a:t> </a:t>
            </a:r>
            <a:r>
              <a:rPr sz="1500">
                <a:latin typeface="Calibri"/>
                <a:cs typeface="Calibri"/>
              </a:rPr>
              <a:t>=</a:t>
            </a:r>
            <a:r>
              <a:rPr sz="1500" spc="-8">
                <a:latin typeface="Calibri"/>
                <a:cs typeface="Calibri"/>
              </a:rPr>
              <a:t> </a:t>
            </a:r>
            <a:r>
              <a:rPr sz="1500">
                <a:latin typeface="Calibri"/>
                <a:cs typeface="Calibri"/>
              </a:rPr>
              <a:t>Mass</a:t>
            </a:r>
            <a:r>
              <a:rPr sz="1500" spc="-8">
                <a:latin typeface="Calibri"/>
                <a:cs typeface="Calibri"/>
              </a:rPr>
              <a:t> </a:t>
            </a:r>
            <a:r>
              <a:rPr sz="1500">
                <a:latin typeface="Calibri"/>
                <a:cs typeface="Calibri"/>
              </a:rPr>
              <a:t>*</a:t>
            </a:r>
            <a:r>
              <a:rPr sz="1500" spc="-11">
                <a:latin typeface="Calibri"/>
                <a:cs typeface="Calibri"/>
              </a:rPr>
              <a:t> </a:t>
            </a:r>
            <a:r>
              <a:rPr sz="1500" spc="-4">
                <a:latin typeface="Calibri"/>
                <a:cs typeface="Calibri"/>
              </a:rPr>
              <a:t>Acceleration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261" y="4363974"/>
            <a:ext cx="967264" cy="477054"/>
          </a:xfrm>
          <a:prstGeom prst="rect">
            <a:avLst/>
          </a:prstGeom>
          <a:solidFill>
            <a:srgbClr val="7E7E7E"/>
          </a:solidFill>
          <a:ln w="12191">
            <a:solidFill>
              <a:srgbClr val="2E528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17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50">
                <a:latin typeface="Calibri"/>
                <a:cs typeface="Calibri"/>
              </a:rPr>
              <a:t>Mass</a:t>
            </a:r>
            <a:r>
              <a:rPr sz="1350" spc="-23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=</a:t>
            </a:r>
            <a:r>
              <a:rPr sz="1350" spc="-15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5</a:t>
            </a:r>
            <a:r>
              <a:rPr sz="1350" spc="-11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kg.</a:t>
            </a:r>
          </a:p>
        </p:txBody>
      </p:sp>
      <p:sp>
        <p:nvSpPr>
          <p:cNvPr id="6" name="object 6"/>
          <p:cNvSpPr/>
          <p:nvPr/>
        </p:nvSpPr>
        <p:spPr>
          <a:xfrm>
            <a:off x="1570482" y="3937635"/>
            <a:ext cx="171450" cy="448151"/>
          </a:xfrm>
          <a:custGeom>
            <a:avLst/>
            <a:gdLst/>
            <a:ahLst/>
            <a:cxnLst/>
            <a:rect l="l" t="t" r="r" b="b"/>
            <a:pathLst>
              <a:path w="228600" h="597535">
                <a:moveTo>
                  <a:pt x="152400" y="190500"/>
                </a:moveTo>
                <a:lnTo>
                  <a:pt x="76200" y="190500"/>
                </a:lnTo>
                <a:lnTo>
                  <a:pt x="76200" y="597281"/>
                </a:lnTo>
                <a:lnTo>
                  <a:pt x="152400" y="597281"/>
                </a:lnTo>
                <a:lnTo>
                  <a:pt x="152400" y="190500"/>
                </a:lnTo>
                <a:close/>
              </a:path>
              <a:path w="228600" h="597535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97535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840991" y="4086987"/>
            <a:ext cx="30194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>
                <a:latin typeface="Calibri"/>
                <a:cs typeface="Calibri"/>
              </a:rPr>
              <a:t>F=</a:t>
            </a:r>
            <a:r>
              <a:rPr sz="1350" spc="-56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4509" y="5103114"/>
            <a:ext cx="234457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>
                <a:latin typeface="Calibri"/>
                <a:cs typeface="Calibri"/>
              </a:rPr>
              <a:t>Acceleration</a:t>
            </a:r>
            <a:r>
              <a:rPr sz="1350" spc="-4">
                <a:latin typeface="Calibri"/>
                <a:cs typeface="Calibri"/>
              </a:rPr>
              <a:t> </a:t>
            </a:r>
            <a:r>
              <a:rPr sz="1350" spc="-8">
                <a:latin typeface="Calibri"/>
                <a:cs typeface="Calibri"/>
              </a:rPr>
              <a:t>upwards=</a:t>
            </a:r>
            <a:r>
              <a:rPr sz="1350" spc="8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3.5</a:t>
            </a:r>
            <a:r>
              <a:rPr sz="1350" spc="-15">
                <a:latin typeface="Calibri"/>
                <a:cs typeface="Calibri"/>
              </a:rPr>
              <a:t> </a:t>
            </a:r>
            <a:r>
              <a:rPr sz="1350" spc="-8">
                <a:latin typeface="Calibri"/>
                <a:cs typeface="Calibri"/>
              </a:rPr>
              <a:t>m/s^2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08789" y="4408075"/>
          <a:ext cx="2091690" cy="1390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a1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a2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5.9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8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365939" y="2287714"/>
            <a:ext cx="41767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>
                <a:latin typeface="Calibri"/>
                <a:cs typeface="Calibri"/>
              </a:rPr>
              <a:t>t</a:t>
            </a:r>
            <a:r>
              <a:rPr spc="-45">
                <a:latin typeface="Calibri"/>
                <a:cs typeface="Calibri"/>
              </a:rPr>
              <a:t> </a:t>
            </a:r>
            <a:r>
              <a:rPr>
                <a:latin typeface="Calibri"/>
                <a:cs typeface="Calibri"/>
              </a:rPr>
              <a:t>=</a:t>
            </a:r>
            <a:r>
              <a:rPr spc="-41">
                <a:latin typeface="Calibri"/>
                <a:cs typeface="Calibri"/>
              </a:rPr>
              <a:t> </a:t>
            </a:r>
            <a:r>
              <a:rPr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3300"/>
              <a:t>Machine</a:t>
            </a:r>
            <a:r>
              <a:rPr sz="3300" spc="-15"/>
              <a:t> </a:t>
            </a:r>
            <a:r>
              <a:rPr sz="3300"/>
              <a:t>Learning</a:t>
            </a:r>
            <a:r>
              <a:rPr sz="3300" spc="-26"/>
              <a:t> </a:t>
            </a:r>
            <a:r>
              <a:rPr sz="3300" spc="-60"/>
              <a:t>Tasks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34874" y="2576132"/>
            <a:ext cx="140065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1456" indent="-212408">
              <a:spcBef>
                <a:spcPts val="71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11" dirty="0">
                <a:latin typeface="Calibri"/>
                <a:cs typeface="Calibri"/>
              </a:rPr>
              <a:t>Regression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758" y="2525709"/>
            <a:ext cx="5310188" cy="62949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marL="9525">
              <a:spcBef>
                <a:spcPts val="469"/>
              </a:spcBef>
              <a:tabLst>
                <a:tab pos="202883" algn="l"/>
              </a:tabLst>
            </a:pPr>
            <a:r>
              <a:rPr sz="2100" spc="-4">
                <a:latin typeface="Calibri"/>
                <a:cs typeface="Calibri"/>
              </a:rPr>
              <a:t>:	</a:t>
            </a:r>
            <a:r>
              <a:rPr sz="2100" spc="-15">
                <a:latin typeface="Calibri"/>
                <a:cs typeface="Calibri"/>
              </a:rPr>
              <a:t>Generalize</a:t>
            </a:r>
            <a:r>
              <a:rPr sz="2100" spc="4">
                <a:latin typeface="Calibri"/>
                <a:cs typeface="Calibri"/>
              </a:rPr>
              <a:t> </a:t>
            </a:r>
            <a:r>
              <a:rPr sz="2100" spc="-11">
                <a:latin typeface="Calibri"/>
                <a:cs typeface="Calibri"/>
              </a:rPr>
              <a:t>to</a:t>
            </a:r>
            <a:r>
              <a:rPr sz="2100" spc="4">
                <a:latin typeface="Calibri"/>
                <a:cs typeface="Calibri"/>
              </a:rPr>
              <a:t> </a:t>
            </a:r>
            <a:r>
              <a:rPr sz="2100" spc="-11">
                <a:latin typeface="Calibri"/>
                <a:cs typeface="Calibri"/>
              </a:rPr>
              <a:t>predict</a:t>
            </a:r>
            <a:r>
              <a:rPr sz="2100" spc="30">
                <a:latin typeface="Calibri"/>
                <a:cs typeface="Calibri"/>
              </a:rPr>
              <a:t> </a:t>
            </a:r>
            <a:r>
              <a:rPr sz="2100" spc="-11">
                <a:latin typeface="Calibri"/>
                <a:cs typeface="Calibri"/>
              </a:rPr>
              <a:t>continuous</a:t>
            </a:r>
            <a:r>
              <a:rPr sz="2100" spc="49">
                <a:latin typeface="Calibri"/>
                <a:cs typeface="Calibri"/>
              </a:rPr>
              <a:t> </a:t>
            </a:r>
            <a:r>
              <a:rPr sz="2100" spc="-8">
                <a:latin typeface="Calibri"/>
                <a:cs typeface="Calibri"/>
              </a:rPr>
              <a:t>valued</a:t>
            </a:r>
            <a:r>
              <a:rPr sz="2100" spc="4">
                <a:latin typeface="Calibri"/>
                <a:cs typeface="Calibri"/>
              </a:rPr>
              <a:t> </a:t>
            </a:r>
            <a:r>
              <a:rPr sz="2100" spc="-8">
                <a:latin typeface="Calibri"/>
                <a:cs typeface="Calibri"/>
              </a:rPr>
              <a:t>output</a:t>
            </a:r>
            <a:endParaRPr sz="2100">
              <a:latin typeface="Calibri"/>
              <a:cs typeface="Calibri"/>
            </a:endParaRPr>
          </a:p>
          <a:p>
            <a:pPr marL="371475" indent="-210979">
              <a:spcBef>
                <a:spcPts val="255"/>
              </a:spcBef>
              <a:buFont typeface="Wingdings"/>
              <a:buChar char=""/>
              <a:tabLst>
                <a:tab pos="371951" algn="l"/>
              </a:tabLst>
            </a:pPr>
            <a:r>
              <a:rPr sz="1350" spc="-4">
                <a:latin typeface="Calibri"/>
                <a:cs typeface="Calibri"/>
              </a:rPr>
              <a:t>What</a:t>
            </a:r>
            <a:r>
              <a:rPr sz="1350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will</a:t>
            </a:r>
            <a:r>
              <a:rPr sz="1350" spc="11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be</a:t>
            </a:r>
            <a:r>
              <a:rPr sz="1350" spc="-4">
                <a:latin typeface="Calibri"/>
                <a:cs typeface="Calibri"/>
              </a:rPr>
              <a:t> share</a:t>
            </a:r>
            <a:r>
              <a:rPr sz="1350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price</a:t>
            </a:r>
            <a:r>
              <a:rPr sz="1350" spc="15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of</a:t>
            </a:r>
            <a:r>
              <a:rPr sz="1350">
                <a:latin typeface="Calibri"/>
                <a:cs typeface="Calibri"/>
              </a:rPr>
              <a:t> SBI</a:t>
            </a:r>
            <a:r>
              <a:rPr sz="1350" spc="-11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bank </a:t>
            </a:r>
            <a:r>
              <a:rPr sz="1350" spc="-8">
                <a:latin typeface="Calibri"/>
                <a:cs typeface="Calibri"/>
              </a:rPr>
              <a:t>after</a:t>
            </a:r>
            <a:r>
              <a:rPr sz="1350">
                <a:latin typeface="Calibri"/>
                <a:cs typeface="Calibri"/>
              </a:rPr>
              <a:t> a </a:t>
            </a:r>
            <a:r>
              <a:rPr sz="1350" spc="-4">
                <a:latin typeface="Calibri"/>
                <a:cs typeface="Calibri"/>
              </a:rPr>
              <a:t>month </a:t>
            </a:r>
            <a:r>
              <a:rPr sz="1350">
                <a:latin typeface="Calibri"/>
                <a:cs typeface="Calibr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874" y="3523201"/>
            <a:ext cx="6580346" cy="631423"/>
          </a:xfrm>
          <a:prstGeom prst="rect">
            <a:avLst/>
          </a:prstGeom>
        </p:spPr>
        <p:txBody>
          <a:bodyPr vert="horz" wrap="square" lIns="0" tIns="61436" rIns="0" bIns="0" rtlCol="0">
            <a:spAutoFit/>
          </a:bodyPr>
          <a:lstStyle/>
          <a:p>
            <a:pPr marL="221456" indent="-212408">
              <a:spcBef>
                <a:spcPts val="484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8" dirty="0">
                <a:latin typeface="Calibri"/>
                <a:cs typeface="Calibri"/>
              </a:rPr>
              <a:t>Classification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: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Generalize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to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predict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discrete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valued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output</a:t>
            </a:r>
            <a:endParaRPr sz="2100" dirty="0">
              <a:latin typeface="Calibri"/>
              <a:cs typeface="Calibri"/>
            </a:endParaRPr>
          </a:p>
          <a:p>
            <a:pPr marL="1895475" lvl="1" indent="-171926">
              <a:spcBef>
                <a:spcPts val="263"/>
              </a:spcBef>
              <a:buFont typeface="Wingdings"/>
              <a:buChar char=""/>
              <a:tabLst>
                <a:tab pos="1895951" algn="l"/>
              </a:tabLst>
            </a:pPr>
            <a:r>
              <a:rPr sz="1350" spc="-8" dirty="0">
                <a:latin typeface="Calibri"/>
                <a:cs typeface="Calibri"/>
              </a:rPr>
              <a:t>Are</a:t>
            </a:r>
            <a:r>
              <a:rPr sz="1350" spc="-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 </a:t>
            </a:r>
            <a:r>
              <a:rPr sz="1350" spc="-4" dirty="0">
                <a:latin typeface="Calibri"/>
                <a:cs typeface="Calibri"/>
              </a:rPr>
              <a:t>documents</a:t>
            </a:r>
            <a:r>
              <a:rPr sz="1350" spc="8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given of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sports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or of</a:t>
            </a:r>
            <a:r>
              <a:rPr sz="1350" spc="4" dirty="0">
                <a:latin typeface="Calibri"/>
                <a:cs typeface="Calibri"/>
              </a:rPr>
              <a:t> </a:t>
            </a:r>
            <a:r>
              <a:rPr sz="1350" spc="-4" dirty="0">
                <a:latin typeface="Calibri"/>
                <a:cs typeface="Calibri"/>
              </a:rPr>
              <a:t>technology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873" y="4574571"/>
            <a:ext cx="1310640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1456" indent="-212408">
              <a:spcBef>
                <a:spcPts val="71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sz="2100" spc="-11">
                <a:latin typeface="Calibri"/>
                <a:cs typeface="Calibri"/>
              </a:rPr>
              <a:t>Clustering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6701" y="4522343"/>
            <a:ext cx="4413885" cy="631423"/>
          </a:xfrm>
          <a:prstGeom prst="rect">
            <a:avLst/>
          </a:prstGeom>
        </p:spPr>
        <p:txBody>
          <a:bodyPr vert="horz" wrap="square" lIns="0" tIns="61436" rIns="0" bIns="0" rtlCol="0">
            <a:spAutoFit/>
          </a:bodyPr>
          <a:lstStyle/>
          <a:p>
            <a:pPr marL="172403">
              <a:spcBef>
                <a:spcPts val="484"/>
              </a:spcBef>
              <a:tabLst>
                <a:tab pos="365284" algn="l"/>
              </a:tabLst>
            </a:pPr>
            <a:r>
              <a:rPr sz="2100" spc="-4">
                <a:latin typeface="Calibri"/>
                <a:cs typeface="Calibri"/>
              </a:rPr>
              <a:t>:	</a:t>
            </a:r>
            <a:r>
              <a:rPr sz="2100" spc="-15">
                <a:latin typeface="Calibri"/>
                <a:cs typeface="Calibri"/>
              </a:rPr>
              <a:t>Generalize</a:t>
            </a:r>
            <a:r>
              <a:rPr sz="2100" spc="-4">
                <a:latin typeface="Calibri"/>
                <a:cs typeface="Calibri"/>
              </a:rPr>
              <a:t> </a:t>
            </a:r>
            <a:r>
              <a:rPr sz="2100" spc="-11">
                <a:latin typeface="Calibri"/>
                <a:cs typeface="Calibri"/>
              </a:rPr>
              <a:t>to</a:t>
            </a:r>
            <a:r>
              <a:rPr sz="2100" spc="-4">
                <a:latin typeface="Calibri"/>
                <a:cs typeface="Calibri"/>
              </a:rPr>
              <a:t> </a:t>
            </a:r>
            <a:r>
              <a:rPr sz="2100" spc="-19">
                <a:latin typeface="Calibri"/>
                <a:cs typeface="Calibri"/>
              </a:rPr>
              <a:t>form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15">
                <a:latin typeface="Calibri"/>
                <a:cs typeface="Calibri"/>
              </a:rPr>
              <a:t>groups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263"/>
              </a:spcBef>
              <a:buFont typeface="Wingdings"/>
              <a:buChar char=""/>
              <a:tabLst>
                <a:tab pos="180975" algn="l"/>
              </a:tabLst>
            </a:pPr>
            <a:r>
              <a:rPr sz="1350" spc="-4">
                <a:latin typeface="Calibri"/>
                <a:cs typeface="Calibri"/>
              </a:rPr>
              <a:t>Given</a:t>
            </a:r>
            <a:r>
              <a:rPr sz="1350">
                <a:latin typeface="Calibri"/>
                <a:cs typeface="Calibri"/>
              </a:rPr>
              <a:t> </a:t>
            </a:r>
            <a:r>
              <a:rPr sz="1350" spc="-11">
                <a:latin typeface="Calibri"/>
                <a:cs typeface="Calibri"/>
              </a:rPr>
              <a:t>keywords</a:t>
            </a:r>
            <a:r>
              <a:rPr sz="1350" spc="-8">
                <a:latin typeface="Calibri"/>
                <a:cs typeface="Calibri"/>
              </a:rPr>
              <a:t> </a:t>
            </a:r>
            <a:r>
              <a:rPr sz="1350" spc="-4">
                <a:latin typeface="Calibri"/>
                <a:cs typeface="Calibri"/>
              </a:rPr>
              <a:t>of</a:t>
            </a:r>
            <a:r>
              <a:rPr sz="1350" spc="4">
                <a:latin typeface="Calibri"/>
                <a:cs typeface="Calibri"/>
              </a:rPr>
              <a:t> </a:t>
            </a:r>
            <a:r>
              <a:rPr sz="1350" spc="-8">
                <a:latin typeface="Calibri"/>
                <a:cs typeface="Calibri"/>
              </a:rPr>
              <a:t>various </a:t>
            </a:r>
            <a:r>
              <a:rPr sz="1350" spc="-4">
                <a:latin typeface="Calibri"/>
                <a:cs typeface="Calibri"/>
              </a:rPr>
              <a:t>documents,</a:t>
            </a:r>
            <a:r>
              <a:rPr sz="1350" spc="4">
                <a:latin typeface="Calibri"/>
                <a:cs typeface="Calibri"/>
              </a:rPr>
              <a:t> </a:t>
            </a:r>
            <a:r>
              <a:rPr sz="1350" spc="-8">
                <a:latin typeface="Calibri"/>
                <a:cs typeface="Calibri"/>
              </a:rPr>
              <a:t>group</a:t>
            </a:r>
            <a:r>
              <a:rPr sz="1350" spc="4">
                <a:latin typeface="Calibri"/>
                <a:cs typeface="Calibri"/>
              </a:rPr>
              <a:t> </a:t>
            </a:r>
            <a:r>
              <a:rPr sz="1350">
                <a:latin typeface="Calibri"/>
                <a:cs typeface="Calibri"/>
              </a:rPr>
              <a:t>the </a:t>
            </a:r>
            <a:r>
              <a:rPr sz="1350" spc="-4">
                <a:latin typeface="Calibri"/>
                <a:cs typeface="Calibri"/>
              </a:rPr>
              <a:t>documents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01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lang="en-GB" sz="3300" b="1">
                <a:solidFill>
                  <a:srgbClr val="C00000"/>
                </a:solidFill>
              </a:rPr>
              <a:t>Machine</a:t>
            </a:r>
            <a:r>
              <a:rPr lang="en-GB" sz="3300" b="1" spc="-15">
                <a:solidFill>
                  <a:srgbClr val="C00000"/>
                </a:solidFill>
              </a:rPr>
              <a:t> </a:t>
            </a:r>
            <a:r>
              <a:rPr lang="en-GB" sz="3300" b="1">
                <a:solidFill>
                  <a:srgbClr val="C00000"/>
                </a:solidFill>
              </a:rPr>
              <a:t>Learning</a:t>
            </a:r>
            <a:r>
              <a:rPr lang="en-GB" sz="3300" b="1" spc="-26">
                <a:solidFill>
                  <a:srgbClr val="C00000"/>
                </a:solidFill>
              </a:rPr>
              <a:t> </a:t>
            </a:r>
            <a:r>
              <a:rPr lang="en-GB" sz="3300" b="1" spc="-60">
                <a:solidFill>
                  <a:srgbClr val="C00000"/>
                </a:solidFill>
              </a:rPr>
              <a:t>Tasks</a:t>
            </a:r>
            <a:endParaRPr lang="en-GB" sz="3300" b="1">
              <a:solidFill>
                <a:srgbClr val="C00000"/>
              </a:solidFill>
              <a:ea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874" y="2576132"/>
            <a:ext cx="140065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1456" indent="-212408">
              <a:spcBef>
                <a:spcPts val="71"/>
              </a:spcBef>
              <a:buSzPct val="96428"/>
              <a:buFont typeface="Wingdings"/>
              <a:buChar char=""/>
              <a:tabLst>
                <a:tab pos="221933" algn="l"/>
              </a:tabLst>
            </a:pPr>
            <a:r>
              <a:rPr lang="en-GB" sz="2100" spc="-11">
                <a:latin typeface="Calibri"/>
                <a:cs typeface="Calibri"/>
              </a:rPr>
              <a:t>Regression</a:t>
            </a:r>
            <a:endParaRPr lang="en-GB" sz="2100">
              <a:latin typeface="Calibri"/>
              <a:cs typeface="Calibri"/>
            </a:endParaRPr>
          </a:p>
        </p:txBody>
      </p:sp>
      <p:pic>
        <p:nvPicPr>
          <p:cNvPr id="9" name="Picture 8" descr="A graph with green line and numbers&#10;&#10;Description automatically generated">
            <a:extLst>
              <a:ext uri="{FF2B5EF4-FFF2-40B4-BE49-F238E27FC236}">
                <a16:creationId xmlns:a16="http://schemas.microsoft.com/office/drawing/2014/main" id="{D578C207-2E52-8AA1-44BC-98692C00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5" y="3634754"/>
            <a:ext cx="6301326" cy="1680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397FB33B-61A7-70BF-A77D-D374FA1D5C3E}"/>
              </a:ext>
            </a:extLst>
          </p:cNvPr>
          <p:cNvSpPr txBox="1"/>
          <p:nvPr/>
        </p:nvSpPr>
        <p:spPr>
          <a:xfrm>
            <a:off x="1997758" y="2525709"/>
            <a:ext cx="5310188" cy="629499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marL="9525">
              <a:spcBef>
                <a:spcPts val="469"/>
              </a:spcBef>
              <a:tabLst>
                <a:tab pos="202883" algn="l"/>
              </a:tabLst>
            </a:pPr>
            <a:r>
              <a:rPr lang="en-GB" sz="2100" spc="-4">
                <a:latin typeface="Calibri"/>
                <a:cs typeface="Calibri"/>
              </a:rPr>
              <a:t>:	</a:t>
            </a:r>
            <a:r>
              <a:rPr lang="en-GB" sz="2100" spc="-15">
                <a:latin typeface="Calibri"/>
                <a:cs typeface="Calibri"/>
              </a:rPr>
              <a:t>Generalize</a:t>
            </a:r>
            <a:r>
              <a:rPr lang="en-GB" sz="2100" spc="4">
                <a:latin typeface="Calibri"/>
                <a:cs typeface="Calibri"/>
              </a:rPr>
              <a:t> </a:t>
            </a:r>
            <a:r>
              <a:rPr lang="en-GB" sz="2100" spc="-11">
                <a:latin typeface="Calibri"/>
                <a:cs typeface="Calibri"/>
              </a:rPr>
              <a:t>to</a:t>
            </a:r>
            <a:r>
              <a:rPr lang="en-GB" sz="2100" spc="4">
                <a:latin typeface="Calibri"/>
                <a:cs typeface="Calibri"/>
              </a:rPr>
              <a:t> </a:t>
            </a:r>
            <a:r>
              <a:rPr lang="en-GB" sz="2100" spc="-11">
                <a:latin typeface="Calibri"/>
                <a:cs typeface="Calibri"/>
              </a:rPr>
              <a:t>predict</a:t>
            </a:r>
            <a:r>
              <a:rPr lang="en-GB" sz="2100" spc="30">
                <a:latin typeface="Calibri"/>
                <a:cs typeface="Calibri"/>
              </a:rPr>
              <a:t> </a:t>
            </a:r>
            <a:r>
              <a:rPr lang="en-GB" sz="2100" spc="-11">
                <a:latin typeface="Calibri"/>
                <a:cs typeface="Calibri"/>
              </a:rPr>
              <a:t>continuous</a:t>
            </a:r>
            <a:r>
              <a:rPr lang="en-GB" sz="2100" spc="49">
                <a:latin typeface="Calibri"/>
                <a:cs typeface="Calibri"/>
              </a:rPr>
              <a:t> </a:t>
            </a:r>
            <a:r>
              <a:rPr lang="en-GB" sz="2100" spc="-8">
                <a:latin typeface="Calibri"/>
                <a:cs typeface="Calibri"/>
              </a:rPr>
              <a:t>valued</a:t>
            </a:r>
            <a:r>
              <a:rPr lang="en-GB" sz="2100" spc="4">
                <a:latin typeface="Calibri"/>
                <a:cs typeface="Calibri"/>
              </a:rPr>
              <a:t> </a:t>
            </a:r>
            <a:r>
              <a:rPr lang="en-GB" sz="2100" spc="-8">
                <a:latin typeface="Calibri"/>
                <a:cs typeface="Calibri"/>
              </a:rPr>
              <a:t>output</a:t>
            </a:r>
            <a:endParaRPr lang="en-GB" sz="2100">
              <a:latin typeface="Calibri"/>
              <a:cs typeface="Calibri"/>
            </a:endParaRPr>
          </a:p>
          <a:p>
            <a:pPr marL="371475" indent="-210979">
              <a:spcBef>
                <a:spcPts val="255"/>
              </a:spcBef>
              <a:buFont typeface="Wingdings"/>
              <a:buChar char=""/>
              <a:tabLst>
                <a:tab pos="371951" algn="l"/>
              </a:tabLst>
            </a:pPr>
            <a:r>
              <a:rPr lang="en-GB" sz="1350" spc="-4">
                <a:latin typeface="Calibri"/>
                <a:cs typeface="Calibri"/>
              </a:rPr>
              <a:t>What</a:t>
            </a:r>
            <a:r>
              <a:rPr lang="en-GB" sz="1350">
                <a:latin typeface="Calibri"/>
                <a:cs typeface="Calibri"/>
              </a:rPr>
              <a:t> </a:t>
            </a:r>
            <a:r>
              <a:rPr lang="en-GB" sz="1350" spc="-4">
                <a:latin typeface="Calibri"/>
                <a:cs typeface="Calibri"/>
              </a:rPr>
              <a:t>will</a:t>
            </a:r>
            <a:r>
              <a:rPr lang="en-GB" sz="1350" spc="11">
                <a:latin typeface="Calibri"/>
                <a:cs typeface="Calibri"/>
              </a:rPr>
              <a:t> </a:t>
            </a:r>
            <a:r>
              <a:rPr lang="en-GB" sz="1350">
                <a:latin typeface="Calibri"/>
                <a:cs typeface="Calibri"/>
              </a:rPr>
              <a:t>be</a:t>
            </a:r>
            <a:r>
              <a:rPr lang="en-GB" sz="1350" spc="-4">
                <a:latin typeface="Calibri"/>
                <a:cs typeface="Calibri"/>
              </a:rPr>
              <a:t> share</a:t>
            </a:r>
            <a:r>
              <a:rPr lang="en-GB" sz="1350">
                <a:latin typeface="Calibri"/>
                <a:cs typeface="Calibri"/>
              </a:rPr>
              <a:t> </a:t>
            </a:r>
            <a:r>
              <a:rPr lang="en-GB" sz="1350" spc="-4">
                <a:latin typeface="Calibri"/>
                <a:cs typeface="Calibri"/>
              </a:rPr>
              <a:t>price</a:t>
            </a:r>
            <a:r>
              <a:rPr lang="en-GB" sz="1350" spc="15">
                <a:latin typeface="Calibri"/>
                <a:cs typeface="Calibri"/>
              </a:rPr>
              <a:t> </a:t>
            </a:r>
            <a:r>
              <a:rPr lang="en-GB" sz="1350" spc="-4">
                <a:latin typeface="Calibri"/>
                <a:cs typeface="Calibri"/>
              </a:rPr>
              <a:t>of</a:t>
            </a:r>
            <a:r>
              <a:rPr lang="en-GB" sz="1350">
                <a:latin typeface="Calibri"/>
                <a:cs typeface="Calibri"/>
              </a:rPr>
              <a:t> SBI</a:t>
            </a:r>
            <a:r>
              <a:rPr lang="en-GB" sz="1350" spc="-11">
                <a:latin typeface="Calibri"/>
                <a:cs typeface="Calibri"/>
              </a:rPr>
              <a:t> </a:t>
            </a:r>
            <a:r>
              <a:rPr lang="en-GB" sz="1350">
                <a:latin typeface="Calibri"/>
                <a:cs typeface="Calibri"/>
              </a:rPr>
              <a:t>bank </a:t>
            </a:r>
            <a:r>
              <a:rPr lang="en-GB" sz="1350" spc="-8">
                <a:latin typeface="Calibri"/>
                <a:cs typeface="Calibri"/>
              </a:rPr>
              <a:t>after</a:t>
            </a:r>
            <a:r>
              <a:rPr lang="en-GB" sz="1350">
                <a:latin typeface="Calibri"/>
                <a:cs typeface="Calibri"/>
              </a:rPr>
              <a:t> a </a:t>
            </a:r>
            <a:r>
              <a:rPr lang="en-GB" sz="1350" spc="-4">
                <a:latin typeface="Calibri"/>
                <a:cs typeface="Calibri"/>
              </a:rPr>
              <a:t>month </a:t>
            </a:r>
            <a:r>
              <a:rPr lang="en-GB" sz="1350">
                <a:latin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787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5208</TotalTime>
  <Words>679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Outline</vt:lpstr>
      <vt:lpstr>Machine Learning Definition</vt:lpstr>
      <vt:lpstr>Ill posed versus Well posed Learning problems</vt:lpstr>
      <vt:lpstr>Conventional versus ML algorithms</vt:lpstr>
      <vt:lpstr>PowerPoint Presentation</vt:lpstr>
      <vt:lpstr>Inductive versus Deductive Learning</vt:lpstr>
      <vt:lpstr>Machine Learning Tasks</vt:lpstr>
      <vt:lpstr>Machine Learning Tasks</vt:lpstr>
      <vt:lpstr>Machine Learning Tasks</vt:lpstr>
      <vt:lpstr>Experience for Machine Learning : Data</vt:lpstr>
      <vt:lpstr>Performance measure</vt:lpstr>
      <vt:lpstr>Desired characteristics</vt:lpstr>
      <vt:lpstr>Takeaways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204</cp:revision>
  <dcterms:created xsi:type="dcterms:W3CDTF">2020-07-16T02:17:40Z</dcterms:created>
  <dcterms:modified xsi:type="dcterms:W3CDTF">2024-04-16T10:13:50Z</dcterms:modified>
</cp:coreProperties>
</file>