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7" r:id="rId3"/>
    <p:sldId id="265" r:id="rId4"/>
    <p:sldId id="258" r:id="rId5"/>
    <p:sldId id="259" r:id="rId6"/>
    <p:sldId id="260" r:id="rId7"/>
    <p:sldId id="266" r:id="rId8"/>
    <p:sldId id="262" r:id="rId9"/>
    <p:sldId id="263" r:id="rId10"/>
    <p:sldId id="264" r:id="rId11"/>
    <p:sldId id="267" r:id="rId12"/>
    <p:sldId id="268" r:id="rId13"/>
    <p:sldId id="269" r:id="rId14"/>
    <p:sldId id="270" r:id="rId15"/>
    <p:sldId id="280" r:id="rId16"/>
    <p:sldId id="281" r:id="rId17"/>
    <p:sldId id="282" r:id="rId18"/>
    <p:sldId id="271" r:id="rId19"/>
    <p:sldId id="272" r:id="rId20"/>
    <p:sldId id="273" r:id="rId21"/>
    <p:sldId id="274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C0C220-B0C2-E90C-CC04-A218165E7F36}" v="20" dt="2024-04-29T05:15:05.4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ths" userId="S::saraths@am.amrita.edu::244d0ad9-751b-45dc-a37d-eb545e66f5d8" providerId="AD" clId="Web-{180235F7-D857-E44E-14E6-536208EE9245}"/>
    <pc:docChg chg="modSld">
      <pc:chgData name="saraths" userId="S::saraths@am.amrita.edu::244d0ad9-751b-45dc-a37d-eb545e66f5d8" providerId="AD" clId="Web-{180235F7-D857-E44E-14E6-536208EE9245}" dt="2024-04-24T08:20:26.958" v="8"/>
      <pc:docMkLst>
        <pc:docMk/>
      </pc:docMkLst>
      <pc:sldChg chg="modSp">
        <pc:chgData name="saraths" userId="S::saraths@am.amrita.edu::244d0ad9-751b-45dc-a37d-eb545e66f5d8" providerId="AD" clId="Web-{180235F7-D857-E44E-14E6-536208EE9245}" dt="2024-04-24T07:46:22.208" v="7" actId="20577"/>
        <pc:sldMkLst>
          <pc:docMk/>
          <pc:sldMk cId="3726866586" sldId="265"/>
        </pc:sldMkLst>
        <pc:graphicFrameChg chg="modGraphic">
          <ac:chgData name="saraths" userId="S::saraths@am.amrita.edu::244d0ad9-751b-45dc-a37d-eb545e66f5d8" providerId="AD" clId="Web-{180235F7-D857-E44E-14E6-536208EE9245}" dt="2024-04-24T07:46:22.208" v="7" actId="20577"/>
          <ac:graphicFrameMkLst>
            <pc:docMk/>
            <pc:sldMk cId="3726866586" sldId="265"/>
            <ac:graphicFrameMk id="5" creationId="{5AA76D0F-0FAA-6C90-34B6-58A6FDE1E0C7}"/>
          </ac:graphicFrameMkLst>
        </pc:graphicFrameChg>
      </pc:sldChg>
      <pc:sldChg chg="modSp">
        <pc:chgData name="saraths" userId="S::saraths@am.amrita.edu::244d0ad9-751b-45dc-a37d-eb545e66f5d8" providerId="AD" clId="Web-{180235F7-D857-E44E-14E6-536208EE9245}" dt="2024-04-24T08:20:26.958" v="8"/>
        <pc:sldMkLst>
          <pc:docMk/>
          <pc:sldMk cId="0" sldId="269"/>
        </pc:sldMkLst>
        <pc:spChg chg="mod">
          <ac:chgData name="saraths" userId="S::saraths@am.amrita.edu::244d0ad9-751b-45dc-a37d-eb545e66f5d8" providerId="AD" clId="Web-{180235F7-D857-E44E-14E6-536208EE9245}" dt="2024-04-24T08:20:26.958" v="8"/>
          <ac:spMkLst>
            <pc:docMk/>
            <pc:sldMk cId="0" sldId="269"/>
            <ac:spMk id="9" creationId="{00000000-0000-0000-0000-000000000000}"/>
          </ac:spMkLst>
        </pc:spChg>
      </pc:sldChg>
    </pc:docChg>
  </pc:docChgLst>
  <pc:docChgLst>
    <pc:chgData name="saraths" userId="S::saraths@am.amrita.edu::244d0ad9-751b-45dc-a37d-eb545e66f5d8" providerId="AD" clId="Web-{E3C0C220-B0C2-E90C-CC04-A218165E7F36}"/>
    <pc:docChg chg="modSld">
      <pc:chgData name="saraths" userId="S::saraths@am.amrita.edu::244d0ad9-751b-45dc-a37d-eb545e66f5d8" providerId="AD" clId="Web-{E3C0C220-B0C2-E90C-CC04-A218165E7F36}" dt="2024-04-29T05:15:05.468" v="14" actId="20577"/>
      <pc:docMkLst>
        <pc:docMk/>
      </pc:docMkLst>
      <pc:sldChg chg="modSp">
        <pc:chgData name="saraths" userId="S::saraths@am.amrita.edu::244d0ad9-751b-45dc-a37d-eb545e66f5d8" providerId="AD" clId="Web-{E3C0C220-B0C2-E90C-CC04-A218165E7F36}" dt="2024-04-29T04:19:40.789" v="3" actId="1076"/>
        <pc:sldMkLst>
          <pc:docMk/>
          <pc:sldMk cId="0" sldId="260"/>
        </pc:sldMkLst>
        <pc:spChg chg="mod">
          <ac:chgData name="saraths" userId="S::saraths@am.amrita.edu::244d0ad9-751b-45dc-a37d-eb545e66f5d8" providerId="AD" clId="Web-{E3C0C220-B0C2-E90C-CC04-A218165E7F36}" dt="2024-04-29T04:19:40.789" v="3" actId="1076"/>
          <ac:spMkLst>
            <pc:docMk/>
            <pc:sldMk cId="0" sldId="260"/>
            <ac:spMk id="139" creationId="{00000000-0000-0000-0000-000000000000}"/>
          </ac:spMkLst>
        </pc:spChg>
      </pc:sldChg>
      <pc:sldChg chg="modSp">
        <pc:chgData name="saraths" userId="S::saraths@am.amrita.edu::244d0ad9-751b-45dc-a37d-eb545e66f5d8" providerId="AD" clId="Web-{E3C0C220-B0C2-E90C-CC04-A218165E7F36}" dt="2024-04-29T04:41:33.426" v="9" actId="20577"/>
        <pc:sldMkLst>
          <pc:docMk/>
          <pc:sldMk cId="0" sldId="273"/>
        </pc:sldMkLst>
        <pc:spChg chg="mod">
          <ac:chgData name="saraths" userId="S::saraths@am.amrita.edu::244d0ad9-751b-45dc-a37d-eb545e66f5d8" providerId="AD" clId="Web-{E3C0C220-B0C2-E90C-CC04-A218165E7F36}" dt="2024-04-29T04:41:33.426" v="9" actId="20577"/>
          <ac:spMkLst>
            <pc:docMk/>
            <pc:sldMk cId="0" sldId="273"/>
            <ac:spMk id="3" creationId="{00000000-0000-0000-0000-000000000000}"/>
          </ac:spMkLst>
        </pc:spChg>
      </pc:sldChg>
      <pc:sldChg chg="modSp">
        <pc:chgData name="saraths" userId="S::saraths@am.amrita.edu::244d0ad9-751b-45dc-a37d-eb545e66f5d8" providerId="AD" clId="Web-{E3C0C220-B0C2-E90C-CC04-A218165E7F36}" dt="2024-04-29T05:15:05.468" v="14" actId="20577"/>
        <pc:sldMkLst>
          <pc:docMk/>
          <pc:sldMk cId="0" sldId="278"/>
        </pc:sldMkLst>
        <pc:spChg chg="mod">
          <ac:chgData name="saraths" userId="S::saraths@am.amrita.edu::244d0ad9-751b-45dc-a37d-eb545e66f5d8" providerId="AD" clId="Web-{E3C0C220-B0C2-E90C-CC04-A218165E7F36}" dt="2024-04-29T05:15:05.468" v="14" actId="20577"/>
          <ac:spMkLst>
            <pc:docMk/>
            <pc:sldMk cId="0" sldId="278"/>
            <ac:spMk id="3" creationId="{00000000-0000-0000-0000-000000000000}"/>
          </ac:spMkLst>
        </pc:spChg>
      </pc:sldChg>
    </pc:docChg>
  </pc:docChgLst>
  <pc:docChgLst>
    <pc:chgData name="saraths" userId="S::saraths@am.amrita.edu::244d0ad9-751b-45dc-a37d-eb545e66f5d8" providerId="AD" clId="Web-{F206CAA4-6B54-3FC5-DC45-680E7F394DDD}"/>
    <pc:docChg chg="addSld delSld modSld">
      <pc:chgData name="saraths" userId="S::saraths@am.amrita.edu::244d0ad9-751b-45dc-a37d-eb545e66f5d8" providerId="AD" clId="Web-{F206CAA4-6B54-3FC5-DC45-680E7F394DDD}" dt="2024-04-24T04:50:21.945" v="87"/>
      <pc:docMkLst>
        <pc:docMk/>
      </pc:docMkLst>
      <pc:sldChg chg="modSp">
        <pc:chgData name="saraths" userId="S::saraths@am.amrita.edu::244d0ad9-751b-45dc-a37d-eb545e66f5d8" providerId="AD" clId="Web-{F206CAA4-6B54-3FC5-DC45-680E7F394DDD}" dt="2024-04-24T04:34:19.838" v="0"/>
        <pc:sldMkLst>
          <pc:docMk/>
          <pc:sldMk cId="0" sldId="270"/>
        </pc:sldMkLst>
        <pc:spChg chg="mod">
          <ac:chgData name="saraths" userId="S::saraths@am.amrita.edu::244d0ad9-751b-45dc-a37d-eb545e66f5d8" providerId="AD" clId="Web-{F206CAA4-6B54-3FC5-DC45-680E7F394DDD}" dt="2024-04-24T04:34:19.838" v="0"/>
          <ac:spMkLst>
            <pc:docMk/>
            <pc:sldMk cId="0" sldId="270"/>
            <ac:spMk id="3" creationId="{00000000-0000-0000-0000-000000000000}"/>
          </ac:spMkLst>
        </pc:spChg>
      </pc:sldChg>
      <pc:sldChg chg="del">
        <pc:chgData name="saraths" userId="S::saraths@am.amrita.edu::244d0ad9-751b-45dc-a37d-eb545e66f5d8" providerId="AD" clId="Web-{F206CAA4-6B54-3FC5-DC45-680E7F394DDD}" dt="2024-04-24T04:44:04.737" v="85"/>
        <pc:sldMkLst>
          <pc:docMk/>
          <pc:sldMk cId="0" sldId="275"/>
        </pc:sldMkLst>
      </pc:sldChg>
      <pc:sldChg chg="addSp modSp new mod modClrScheme chgLayout">
        <pc:chgData name="saraths" userId="S::saraths@am.amrita.edu::244d0ad9-751b-45dc-a37d-eb545e66f5d8" providerId="AD" clId="Web-{F206CAA4-6B54-3FC5-DC45-680E7F394DDD}" dt="2024-04-24T04:37:01.512" v="17" actId="20577"/>
        <pc:sldMkLst>
          <pc:docMk/>
          <pc:sldMk cId="1131361716" sldId="280"/>
        </pc:sldMkLst>
        <pc:spChg chg="add mod">
          <ac:chgData name="saraths" userId="S::saraths@am.amrita.edu::244d0ad9-751b-45dc-a37d-eb545e66f5d8" providerId="AD" clId="Web-{F206CAA4-6B54-3FC5-DC45-680E7F394DDD}" dt="2024-04-24T04:35:19.354" v="3" actId="20577"/>
          <ac:spMkLst>
            <pc:docMk/>
            <pc:sldMk cId="1131361716" sldId="280"/>
            <ac:spMk id="2" creationId="{0E72C8C3-C65A-78D0-8D0E-F9801E1A1AAE}"/>
          </ac:spMkLst>
        </pc:spChg>
        <pc:spChg chg="add mod">
          <ac:chgData name="saraths" userId="S::saraths@am.amrita.edu::244d0ad9-751b-45dc-a37d-eb545e66f5d8" providerId="AD" clId="Web-{F206CAA4-6B54-3FC5-DC45-680E7F394DDD}" dt="2024-04-24T04:37:01.512" v="17" actId="20577"/>
          <ac:spMkLst>
            <pc:docMk/>
            <pc:sldMk cId="1131361716" sldId="280"/>
            <ac:spMk id="3" creationId="{9970B37C-CCBC-4369-DB2E-97B654E83540}"/>
          </ac:spMkLst>
        </pc:spChg>
      </pc:sldChg>
      <pc:sldChg chg="addSp modSp new mod modClrScheme chgLayout">
        <pc:chgData name="saraths" userId="S::saraths@am.amrita.edu::244d0ad9-751b-45dc-a37d-eb545e66f5d8" providerId="AD" clId="Web-{F206CAA4-6B54-3FC5-DC45-680E7F394DDD}" dt="2024-04-24T04:38:16.044" v="29"/>
        <pc:sldMkLst>
          <pc:docMk/>
          <pc:sldMk cId="1204564231" sldId="281"/>
        </pc:sldMkLst>
        <pc:spChg chg="add mod">
          <ac:chgData name="saraths" userId="S::saraths@am.amrita.edu::244d0ad9-751b-45dc-a37d-eb545e66f5d8" providerId="AD" clId="Web-{F206CAA4-6B54-3FC5-DC45-680E7F394DDD}" dt="2024-04-24T04:37:38.450" v="25" actId="20577"/>
          <ac:spMkLst>
            <pc:docMk/>
            <pc:sldMk cId="1204564231" sldId="281"/>
            <ac:spMk id="2" creationId="{918FAB71-1EF0-D971-8FFB-57697DD16C86}"/>
          </ac:spMkLst>
        </pc:spChg>
        <pc:spChg chg="add mod">
          <ac:chgData name="saraths" userId="S::saraths@am.amrita.edu::244d0ad9-751b-45dc-a37d-eb545e66f5d8" providerId="AD" clId="Web-{F206CAA4-6B54-3FC5-DC45-680E7F394DDD}" dt="2024-04-24T04:38:16.044" v="29"/>
          <ac:spMkLst>
            <pc:docMk/>
            <pc:sldMk cId="1204564231" sldId="281"/>
            <ac:spMk id="3" creationId="{29A5559A-A3B9-E8FA-C63A-F174FAE46E7D}"/>
          </ac:spMkLst>
        </pc:spChg>
      </pc:sldChg>
      <pc:sldChg chg="addSp modSp new mod modClrScheme chgLayout">
        <pc:chgData name="saraths" userId="S::saraths@am.amrita.edu::244d0ad9-751b-45dc-a37d-eb545e66f5d8" providerId="AD" clId="Web-{F206CAA4-6B54-3FC5-DC45-680E7F394DDD}" dt="2024-04-24T04:43:17.767" v="84"/>
        <pc:sldMkLst>
          <pc:docMk/>
          <pc:sldMk cId="3291878628" sldId="282"/>
        </pc:sldMkLst>
        <pc:spChg chg="add mod">
          <ac:chgData name="saraths" userId="S::saraths@am.amrita.edu::244d0ad9-751b-45dc-a37d-eb545e66f5d8" providerId="AD" clId="Web-{F206CAA4-6B54-3FC5-DC45-680E7F394DDD}" dt="2024-04-24T04:41:24.672" v="37" actId="20577"/>
          <ac:spMkLst>
            <pc:docMk/>
            <pc:sldMk cId="3291878628" sldId="282"/>
            <ac:spMk id="2" creationId="{11025DB3-4FF7-FF1B-01E2-53F710900EB8}"/>
          </ac:spMkLst>
        </pc:spChg>
        <pc:spChg chg="add mod">
          <ac:chgData name="saraths" userId="S::saraths@am.amrita.edu::244d0ad9-751b-45dc-a37d-eb545e66f5d8" providerId="AD" clId="Web-{F206CAA4-6B54-3FC5-DC45-680E7F394DDD}" dt="2024-04-24T04:43:17.767" v="84"/>
          <ac:spMkLst>
            <pc:docMk/>
            <pc:sldMk cId="3291878628" sldId="282"/>
            <ac:spMk id="3" creationId="{8ED3F5D3-B8D1-F974-6D38-A1534C0C9F36}"/>
          </ac:spMkLst>
        </pc:spChg>
      </pc:sldChg>
      <pc:sldChg chg="new del">
        <pc:chgData name="saraths" userId="S::saraths@am.amrita.edu::244d0ad9-751b-45dc-a37d-eb545e66f5d8" providerId="AD" clId="Web-{F206CAA4-6B54-3FC5-DC45-680E7F394DDD}" dt="2024-04-24T04:50:21.945" v="87"/>
        <pc:sldMkLst>
          <pc:docMk/>
          <pc:sldMk cId="255827662" sldId="283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27D47E-6A57-4EB0-8651-4123EE41434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FD525D0-05E9-4F29-ADAB-EC4589F31B15}">
      <dgm:prSet/>
      <dgm:spPr/>
      <dgm:t>
        <a:bodyPr/>
        <a:lstStyle/>
        <a:p>
          <a:r>
            <a:rPr lang="en-US" b="1" dirty="0"/>
            <a:t>Signal:</a:t>
          </a:r>
          <a:r>
            <a:rPr lang="en-US" dirty="0"/>
            <a:t> It refers to the true underlying pattern of the data that helps the machine learning model to learn from the data.</a:t>
          </a:r>
        </a:p>
      </dgm:t>
    </dgm:pt>
    <dgm:pt modelId="{71E50AC5-09C5-4CE0-973C-36D75383FC4A}" type="parTrans" cxnId="{2836C8FF-DC3D-4A9C-A017-05AB599514C8}">
      <dgm:prSet/>
      <dgm:spPr/>
      <dgm:t>
        <a:bodyPr/>
        <a:lstStyle/>
        <a:p>
          <a:endParaRPr lang="en-US"/>
        </a:p>
      </dgm:t>
    </dgm:pt>
    <dgm:pt modelId="{64ABBACF-B500-4C08-A828-0132132C8EF3}" type="sibTrans" cxnId="{2836C8FF-DC3D-4A9C-A017-05AB599514C8}">
      <dgm:prSet/>
      <dgm:spPr/>
      <dgm:t>
        <a:bodyPr/>
        <a:lstStyle/>
        <a:p>
          <a:endParaRPr lang="en-US"/>
        </a:p>
      </dgm:t>
    </dgm:pt>
    <dgm:pt modelId="{299A67B8-022A-4CE7-81A0-0D975521DB14}">
      <dgm:prSet/>
      <dgm:spPr/>
      <dgm:t>
        <a:bodyPr/>
        <a:lstStyle/>
        <a:p>
          <a:r>
            <a:rPr lang="en-US" b="1" dirty="0"/>
            <a:t>Noise:</a:t>
          </a:r>
          <a:r>
            <a:rPr lang="en-US" dirty="0"/>
            <a:t> Noise is unnecessary and irrelevant data that reduces the performance of the model.</a:t>
          </a:r>
        </a:p>
      </dgm:t>
    </dgm:pt>
    <dgm:pt modelId="{53EC7263-3F2D-4CD6-BFA3-1A69E2D36B57}" type="parTrans" cxnId="{35D442EA-C5D3-48ED-BBA8-27AD5E0A0B58}">
      <dgm:prSet/>
      <dgm:spPr/>
      <dgm:t>
        <a:bodyPr/>
        <a:lstStyle/>
        <a:p>
          <a:endParaRPr lang="en-US"/>
        </a:p>
      </dgm:t>
    </dgm:pt>
    <dgm:pt modelId="{2A804014-8E3D-4E25-950B-DAE6FF5C83E9}" type="sibTrans" cxnId="{35D442EA-C5D3-48ED-BBA8-27AD5E0A0B58}">
      <dgm:prSet/>
      <dgm:spPr/>
      <dgm:t>
        <a:bodyPr/>
        <a:lstStyle/>
        <a:p>
          <a:endParaRPr lang="en-US"/>
        </a:p>
      </dgm:t>
    </dgm:pt>
    <dgm:pt modelId="{F5BDF223-654C-4703-AF29-23AB5B0ED494}">
      <dgm:prSet/>
      <dgm:spPr/>
      <dgm:t>
        <a:bodyPr/>
        <a:lstStyle/>
        <a:p>
          <a:pPr rtl="0"/>
          <a:r>
            <a:rPr lang="en-US" b="1" dirty="0"/>
            <a:t>Bias:</a:t>
          </a:r>
          <a:r>
            <a:rPr lang="en-US" dirty="0"/>
            <a:t> </a:t>
          </a:r>
          <a:r>
            <a:rPr lang="en-US" dirty="0">
              <a:solidFill>
                <a:srgbClr val="273239"/>
              </a:solidFill>
            </a:rPr>
            <a:t>Bias is a </a:t>
          </a:r>
          <a:r>
            <a:rPr lang="en-US" dirty="0">
              <a:solidFill>
                <a:srgbClr val="273239"/>
              </a:solidFill>
              <a:latin typeface="Calibri Light" panose="020F0302020204030204"/>
            </a:rPr>
            <a:t>systematic </a:t>
          </a:r>
          <a:r>
            <a:rPr lang="en-US" dirty="0">
              <a:solidFill>
                <a:srgbClr val="273239"/>
              </a:solidFill>
            </a:rPr>
            <a:t>error that </a:t>
          </a:r>
          <a:r>
            <a:rPr lang="en-US" dirty="0">
              <a:solidFill>
                <a:srgbClr val="273239"/>
              </a:solidFill>
              <a:latin typeface="Calibri Light" panose="020F0302020204030204"/>
            </a:rPr>
            <a:t>occurs </a:t>
          </a:r>
          <a:r>
            <a:rPr lang="en-US" dirty="0">
              <a:solidFill>
                <a:srgbClr val="273239"/>
              </a:solidFill>
            </a:rPr>
            <a:t>due to </a:t>
          </a:r>
          <a:r>
            <a:rPr lang="en-US" dirty="0">
              <a:solidFill>
                <a:srgbClr val="273239"/>
              </a:solidFill>
              <a:latin typeface="Calibri Light" panose="020F0302020204030204"/>
            </a:rPr>
            <a:t>wrong assumptions in </a:t>
          </a:r>
          <a:r>
            <a:rPr lang="en-US" dirty="0">
              <a:solidFill>
                <a:srgbClr val="273239"/>
              </a:solidFill>
            </a:rPr>
            <a:t>the</a:t>
          </a:r>
          <a:r>
            <a:rPr lang="en-US" dirty="0">
              <a:latin typeface="Calibri Light" panose="020F0302020204030204"/>
            </a:rPr>
            <a:t> </a:t>
          </a:r>
          <a:r>
            <a:rPr lang="en-US" u="none" dirty="0"/>
            <a:t>machine learning</a:t>
          </a:r>
          <a:r>
            <a:rPr lang="en-US" dirty="0">
              <a:solidFill>
                <a:srgbClr val="273239"/>
              </a:solidFill>
              <a:latin typeface="Calibri Light" panose="020F0302020204030204"/>
            </a:rPr>
            <a:t> process</a:t>
          </a:r>
          <a:r>
            <a:rPr lang="en-US" dirty="0">
              <a:solidFill>
                <a:srgbClr val="273239"/>
              </a:solidFill>
            </a:rPr>
            <a:t>.</a:t>
          </a:r>
          <a:r>
            <a:rPr lang="en-US" dirty="0">
              <a:latin typeface="Calibri Light" panose="020F0302020204030204"/>
            </a:rPr>
            <a:t>  </a:t>
          </a:r>
          <a:r>
            <a:rPr lang="en-US" dirty="0"/>
            <a:t>Or it is the difference between the predicted values and the actual values.</a:t>
          </a:r>
        </a:p>
      </dgm:t>
    </dgm:pt>
    <dgm:pt modelId="{0C1039F9-6E9C-450B-A87B-8C8335C86CEB}" type="parTrans" cxnId="{6103D1B3-7D29-48C4-BA61-3076FA083B41}">
      <dgm:prSet/>
      <dgm:spPr/>
      <dgm:t>
        <a:bodyPr/>
        <a:lstStyle/>
        <a:p>
          <a:endParaRPr lang="en-US"/>
        </a:p>
      </dgm:t>
    </dgm:pt>
    <dgm:pt modelId="{E163FBCA-28B3-400B-A38F-4A54F6FC0C67}" type="sibTrans" cxnId="{6103D1B3-7D29-48C4-BA61-3076FA083B41}">
      <dgm:prSet/>
      <dgm:spPr/>
      <dgm:t>
        <a:bodyPr/>
        <a:lstStyle/>
        <a:p>
          <a:endParaRPr lang="en-US"/>
        </a:p>
      </dgm:t>
    </dgm:pt>
    <dgm:pt modelId="{5716ED90-B204-42C6-81F6-2E262C3CA53D}">
      <dgm:prSet/>
      <dgm:spPr/>
      <dgm:t>
        <a:bodyPr/>
        <a:lstStyle/>
        <a:p>
          <a:pPr rtl="0"/>
          <a:r>
            <a:rPr lang="en-US" b="1" dirty="0"/>
            <a:t>Variance:</a:t>
          </a:r>
          <a:r>
            <a:rPr lang="en-US" dirty="0"/>
            <a:t> </a:t>
          </a:r>
          <a:r>
            <a:rPr lang="en-US" dirty="0">
              <a:latin typeface="Calibri Light" panose="020F0302020204030204"/>
            </a:rPr>
            <a:t>Variance is </a:t>
          </a:r>
          <a:r>
            <a:rPr lang="en-US" dirty="0"/>
            <a:t>the </a:t>
          </a:r>
          <a:r>
            <a:rPr lang="en-US" dirty="0">
              <a:latin typeface="Calibri Light" panose="020F0302020204030204"/>
            </a:rPr>
            <a:t>measure of spread in data from its mean position. In </a:t>
          </a:r>
          <a:r>
            <a:rPr lang="en-US" dirty="0"/>
            <a:t>machine learning </a:t>
          </a:r>
          <a:r>
            <a:rPr lang="en-US" dirty="0">
              <a:latin typeface="Calibri Light" panose="020F0302020204030204"/>
            </a:rPr>
            <a:t>variance is the amount by which the performance of a predictive </a:t>
          </a:r>
          <a:r>
            <a:rPr lang="en-US" dirty="0"/>
            <a:t>model </a:t>
          </a:r>
          <a:r>
            <a:rPr lang="en-US" dirty="0">
              <a:latin typeface="Calibri Light" panose="020F0302020204030204"/>
            </a:rPr>
            <a:t>changes when it is trained on different subsets of </a:t>
          </a:r>
          <a:r>
            <a:rPr lang="en-US" dirty="0"/>
            <a:t>the training </a:t>
          </a:r>
          <a:r>
            <a:rPr lang="en-US" dirty="0">
              <a:latin typeface="Calibri Light" panose="020F0302020204030204"/>
            </a:rPr>
            <a:t>data</a:t>
          </a:r>
          <a:r>
            <a:rPr lang="en-US" dirty="0"/>
            <a:t>.</a:t>
          </a:r>
        </a:p>
      </dgm:t>
    </dgm:pt>
    <dgm:pt modelId="{300B9285-2DD6-492C-BB6A-A1CA1A1353C3}" type="parTrans" cxnId="{40B294BE-718C-48BB-9217-BE75528BC176}">
      <dgm:prSet/>
      <dgm:spPr/>
      <dgm:t>
        <a:bodyPr/>
        <a:lstStyle/>
        <a:p>
          <a:endParaRPr lang="en-US"/>
        </a:p>
      </dgm:t>
    </dgm:pt>
    <dgm:pt modelId="{2FAE70DB-BAF3-498E-894A-28ADB260EB9D}" type="sibTrans" cxnId="{40B294BE-718C-48BB-9217-BE75528BC176}">
      <dgm:prSet/>
      <dgm:spPr/>
      <dgm:t>
        <a:bodyPr/>
        <a:lstStyle/>
        <a:p>
          <a:endParaRPr lang="en-US"/>
        </a:p>
      </dgm:t>
    </dgm:pt>
    <dgm:pt modelId="{767EDCF8-34A4-4D83-9D49-A5D36AB0A15B}" type="pres">
      <dgm:prSet presAssocID="{5327D47E-6A57-4EB0-8651-4123EE414345}" presName="root" presStyleCnt="0">
        <dgm:presLayoutVars>
          <dgm:dir/>
          <dgm:resizeHandles val="exact"/>
        </dgm:presLayoutVars>
      </dgm:prSet>
      <dgm:spPr/>
    </dgm:pt>
    <dgm:pt modelId="{A3DB35DA-E9CC-4CBD-9637-6015974E42C9}" type="pres">
      <dgm:prSet presAssocID="{AFD525D0-05E9-4F29-ADAB-EC4589F31B15}" presName="compNode" presStyleCnt="0"/>
      <dgm:spPr/>
    </dgm:pt>
    <dgm:pt modelId="{AB7D05BE-6E2A-49DE-A8A9-3AC8CE6671BC}" type="pres">
      <dgm:prSet presAssocID="{AFD525D0-05E9-4F29-ADAB-EC4589F31B15}" presName="bgRect" presStyleLbl="bgShp" presStyleIdx="0" presStyleCnt="4" custLinFactNeighborY="-1937"/>
      <dgm:spPr/>
    </dgm:pt>
    <dgm:pt modelId="{9616B643-AB74-4F20-B6C1-BFA6AE7B70D3}" type="pres">
      <dgm:prSet presAssocID="{AFD525D0-05E9-4F29-ADAB-EC4589F31B1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AEEBF46-F934-44E5-B40F-B9DCC663881E}" type="pres">
      <dgm:prSet presAssocID="{AFD525D0-05E9-4F29-ADAB-EC4589F31B15}" presName="spaceRect" presStyleCnt="0"/>
      <dgm:spPr/>
    </dgm:pt>
    <dgm:pt modelId="{E93CF010-C9A3-4958-85CC-0C0A3E9FB38F}" type="pres">
      <dgm:prSet presAssocID="{AFD525D0-05E9-4F29-ADAB-EC4589F31B15}" presName="parTx" presStyleLbl="revTx" presStyleIdx="0" presStyleCnt="4">
        <dgm:presLayoutVars>
          <dgm:chMax val="0"/>
          <dgm:chPref val="0"/>
        </dgm:presLayoutVars>
      </dgm:prSet>
      <dgm:spPr/>
    </dgm:pt>
    <dgm:pt modelId="{18F0D2A2-1708-401E-9CBC-0D3D33665929}" type="pres">
      <dgm:prSet presAssocID="{64ABBACF-B500-4C08-A828-0132132C8EF3}" presName="sibTrans" presStyleCnt="0"/>
      <dgm:spPr/>
    </dgm:pt>
    <dgm:pt modelId="{FEC6B266-8822-4D65-889E-B1E479DDB997}" type="pres">
      <dgm:prSet presAssocID="{299A67B8-022A-4CE7-81A0-0D975521DB14}" presName="compNode" presStyleCnt="0"/>
      <dgm:spPr/>
    </dgm:pt>
    <dgm:pt modelId="{9F843424-243E-4509-8951-296B46D45B8B}" type="pres">
      <dgm:prSet presAssocID="{299A67B8-022A-4CE7-81A0-0D975521DB14}" presName="bgRect" presStyleLbl="bgShp" presStyleIdx="1" presStyleCnt="4"/>
      <dgm:spPr/>
    </dgm:pt>
    <dgm:pt modelId="{358F2055-ED8C-4E1C-805C-845298BE9749}" type="pres">
      <dgm:prSet presAssocID="{299A67B8-022A-4CE7-81A0-0D975521DB1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"/>
        </a:ext>
      </dgm:extLst>
    </dgm:pt>
    <dgm:pt modelId="{9F96219C-4812-4F45-BE89-3FB36C3F8F84}" type="pres">
      <dgm:prSet presAssocID="{299A67B8-022A-4CE7-81A0-0D975521DB14}" presName="spaceRect" presStyleCnt="0"/>
      <dgm:spPr/>
    </dgm:pt>
    <dgm:pt modelId="{AB155424-79E4-4DA8-AED5-661FDBCBED48}" type="pres">
      <dgm:prSet presAssocID="{299A67B8-022A-4CE7-81A0-0D975521DB14}" presName="parTx" presStyleLbl="revTx" presStyleIdx="1" presStyleCnt="4">
        <dgm:presLayoutVars>
          <dgm:chMax val="0"/>
          <dgm:chPref val="0"/>
        </dgm:presLayoutVars>
      </dgm:prSet>
      <dgm:spPr/>
    </dgm:pt>
    <dgm:pt modelId="{313576F2-0DFE-42D2-B5DB-854929107FB7}" type="pres">
      <dgm:prSet presAssocID="{2A804014-8E3D-4E25-950B-DAE6FF5C83E9}" presName="sibTrans" presStyleCnt="0"/>
      <dgm:spPr/>
    </dgm:pt>
    <dgm:pt modelId="{6C54F21A-9486-4F28-B584-0D88B8CA5363}" type="pres">
      <dgm:prSet presAssocID="{F5BDF223-654C-4703-AF29-23AB5B0ED494}" presName="compNode" presStyleCnt="0"/>
      <dgm:spPr/>
    </dgm:pt>
    <dgm:pt modelId="{510DE2C7-A032-4CA4-941E-83DDCA556CCC}" type="pres">
      <dgm:prSet presAssocID="{F5BDF223-654C-4703-AF29-23AB5B0ED494}" presName="bgRect" presStyleLbl="bgShp" presStyleIdx="2" presStyleCnt="4"/>
      <dgm:spPr/>
    </dgm:pt>
    <dgm:pt modelId="{3A16B841-E959-47C5-A296-4211F2B3F727}" type="pres">
      <dgm:prSet presAssocID="{F5BDF223-654C-4703-AF29-23AB5B0ED49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78A9C00-49DE-493C-84D7-31FDA1CC33F9}" type="pres">
      <dgm:prSet presAssocID="{F5BDF223-654C-4703-AF29-23AB5B0ED494}" presName="spaceRect" presStyleCnt="0"/>
      <dgm:spPr/>
    </dgm:pt>
    <dgm:pt modelId="{4D8EBDC5-0956-410F-AD30-8DB5041F2460}" type="pres">
      <dgm:prSet presAssocID="{F5BDF223-654C-4703-AF29-23AB5B0ED494}" presName="parTx" presStyleLbl="revTx" presStyleIdx="2" presStyleCnt="4">
        <dgm:presLayoutVars>
          <dgm:chMax val="0"/>
          <dgm:chPref val="0"/>
        </dgm:presLayoutVars>
      </dgm:prSet>
      <dgm:spPr/>
    </dgm:pt>
    <dgm:pt modelId="{180928EF-2D20-4BEE-BFFD-40590255A47E}" type="pres">
      <dgm:prSet presAssocID="{E163FBCA-28B3-400B-A38F-4A54F6FC0C67}" presName="sibTrans" presStyleCnt="0"/>
      <dgm:spPr/>
    </dgm:pt>
    <dgm:pt modelId="{875288F0-8FA0-42C6-B3C3-8DB21E1FA682}" type="pres">
      <dgm:prSet presAssocID="{5716ED90-B204-42C6-81F6-2E262C3CA53D}" presName="compNode" presStyleCnt="0"/>
      <dgm:spPr/>
    </dgm:pt>
    <dgm:pt modelId="{59D700F4-6739-4882-B936-6D70A36CC585}" type="pres">
      <dgm:prSet presAssocID="{5716ED90-B204-42C6-81F6-2E262C3CA53D}" presName="bgRect" presStyleLbl="bgShp" presStyleIdx="3" presStyleCnt="4"/>
      <dgm:spPr/>
    </dgm:pt>
    <dgm:pt modelId="{05F41291-2535-403A-B0F8-31427A21CD13}" type="pres">
      <dgm:prSet presAssocID="{5716ED90-B204-42C6-81F6-2E262C3CA53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5D8A66F-A128-4101-851E-08FC301833F5}" type="pres">
      <dgm:prSet presAssocID="{5716ED90-B204-42C6-81F6-2E262C3CA53D}" presName="spaceRect" presStyleCnt="0"/>
      <dgm:spPr/>
    </dgm:pt>
    <dgm:pt modelId="{97D0BB05-F90C-46C4-85C2-64376B1854FC}" type="pres">
      <dgm:prSet presAssocID="{5716ED90-B204-42C6-81F6-2E262C3CA53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87EAD21-727D-411E-A4D0-28D22F9C72CB}" type="presOf" srcId="{5716ED90-B204-42C6-81F6-2E262C3CA53D}" destId="{97D0BB05-F90C-46C4-85C2-64376B1854FC}" srcOrd="0" destOrd="0" presId="urn:microsoft.com/office/officeart/2018/2/layout/IconVerticalSolidList"/>
    <dgm:cxn modelId="{7B122C4A-85B7-43BC-AEE2-81967F67ACBB}" type="presOf" srcId="{5327D47E-6A57-4EB0-8651-4123EE414345}" destId="{767EDCF8-34A4-4D83-9D49-A5D36AB0A15B}" srcOrd="0" destOrd="0" presId="urn:microsoft.com/office/officeart/2018/2/layout/IconVerticalSolidList"/>
    <dgm:cxn modelId="{13AC374A-663C-428D-8658-155CC701DBB7}" type="presOf" srcId="{F5BDF223-654C-4703-AF29-23AB5B0ED494}" destId="{4D8EBDC5-0956-410F-AD30-8DB5041F2460}" srcOrd="0" destOrd="0" presId="urn:microsoft.com/office/officeart/2018/2/layout/IconVerticalSolidList"/>
    <dgm:cxn modelId="{5DFB4A6A-6A9D-40D0-BEBA-6F22E859308F}" type="presOf" srcId="{AFD525D0-05E9-4F29-ADAB-EC4589F31B15}" destId="{E93CF010-C9A3-4958-85CC-0C0A3E9FB38F}" srcOrd="0" destOrd="0" presId="urn:microsoft.com/office/officeart/2018/2/layout/IconVerticalSolidList"/>
    <dgm:cxn modelId="{6103D1B3-7D29-48C4-BA61-3076FA083B41}" srcId="{5327D47E-6A57-4EB0-8651-4123EE414345}" destId="{F5BDF223-654C-4703-AF29-23AB5B0ED494}" srcOrd="2" destOrd="0" parTransId="{0C1039F9-6E9C-450B-A87B-8C8335C86CEB}" sibTransId="{E163FBCA-28B3-400B-A38F-4A54F6FC0C67}"/>
    <dgm:cxn modelId="{40B294BE-718C-48BB-9217-BE75528BC176}" srcId="{5327D47E-6A57-4EB0-8651-4123EE414345}" destId="{5716ED90-B204-42C6-81F6-2E262C3CA53D}" srcOrd="3" destOrd="0" parTransId="{300B9285-2DD6-492C-BB6A-A1CA1A1353C3}" sibTransId="{2FAE70DB-BAF3-498E-894A-28ADB260EB9D}"/>
    <dgm:cxn modelId="{35D442EA-C5D3-48ED-BBA8-27AD5E0A0B58}" srcId="{5327D47E-6A57-4EB0-8651-4123EE414345}" destId="{299A67B8-022A-4CE7-81A0-0D975521DB14}" srcOrd="1" destOrd="0" parTransId="{53EC7263-3F2D-4CD6-BFA3-1A69E2D36B57}" sibTransId="{2A804014-8E3D-4E25-950B-DAE6FF5C83E9}"/>
    <dgm:cxn modelId="{A126C4F7-33EF-4328-BDED-EB274836C816}" type="presOf" srcId="{299A67B8-022A-4CE7-81A0-0D975521DB14}" destId="{AB155424-79E4-4DA8-AED5-661FDBCBED48}" srcOrd="0" destOrd="0" presId="urn:microsoft.com/office/officeart/2018/2/layout/IconVerticalSolidList"/>
    <dgm:cxn modelId="{2836C8FF-DC3D-4A9C-A017-05AB599514C8}" srcId="{5327D47E-6A57-4EB0-8651-4123EE414345}" destId="{AFD525D0-05E9-4F29-ADAB-EC4589F31B15}" srcOrd="0" destOrd="0" parTransId="{71E50AC5-09C5-4CE0-973C-36D75383FC4A}" sibTransId="{64ABBACF-B500-4C08-A828-0132132C8EF3}"/>
    <dgm:cxn modelId="{6D137407-5E31-4AE6-A009-AE3986B51159}" type="presParOf" srcId="{767EDCF8-34A4-4D83-9D49-A5D36AB0A15B}" destId="{A3DB35DA-E9CC-4CBD-9637-6015974E42C9}" srcOrd="0" destOrd="0" presId="urn:microsoft.com/office/officeart/2018/2/layout/IconVerticalSolidList"/>
    <dgm:cxn modelId="{C9F7E1C7-FD60-4302-A461-44C25A546A42}" type="presParOf" srcId="{A3DB35DA-E9CC-4CBD-9637-6015974E42C9}" destId="{AB7D05BE-6E2A-49DE-A8A9-3AC8CE6671BC}" srcOrd="0" destOrd="0" presId="urn:microsoft.com/office/officeart/2018/2/layout/IconVerticalSolidList"/>
    <dgm:cxn modelId="{6A9103F0-A312-4DC1-8271-873C10F16B32}" type="presParOf" srcId="{A3DB35DA-E9CC-4CBD-9637-6015974E42C9}" destId="{9616B643-AB74-4F20-B6C1-BFA6AE7B70D3}" srcOrd="1" destOrd="0" presId="urn:microsoft.com/office/officeart/2018/2/layout/IconVerticalSolidList"/>
    <dgm:cxn modelId="{AABA248E-4BD8-48B5-BA80-4FE0E73BE6CB}" type="presParOf" srcId="{A3DB35DA-E9CC-4CBD-9637-6015974E42C9}" destId="{DAEEBF46-F934-44E5-B40F-B9DCC663881E}" srcOrd="2" destOrd="0" presId="urn:microsoft.com/office/officeart/2018/2/layout/IconVerticalSolidList"/>
    <dgm:cxn modelId="{E2A5D189-68A1-4545-9D18-7B6463D1E0BB}" type="presParOf" srcId="{A3DB35DA-E9CC-4CBD-9637-6015974E42C9}" destId="{E93CF010-C9A3-4958-85CC-0C0A3E9FB38F}" srcOrd="3" destOrd="0" presId="urn:microsoft.com/office/officeart/2018/2/layout/IconVerticalSolidList"/>
    <dgm:cxn modelId="{1C7631D4-C596-445E-B254-B9A3A2570206}" type="presParOf" srcId="{767EDCF8-34A4-4D83-9D49-A5D36AB0A15B}" destId="{18F0D2A2-1708-401E-9CBC-0D3D33665929}" srcOrd="1" destOrd="0" presId="urn:microsoft.com/office/officeart/2018/2/layout/IconVerticalSolidList"/>
    <dgm:cxn modelId="{DF74EE02-D7FC-43EF-A843-12543AAF20D9}" type="presParOf" srcId="{767EDCF8-34A4-4D83-9D49-A5D36AB0A15B}" destId="{FEC6B266-8822-4D65-889E-B1E479DDB997}" srcOrd="2" destOrd="0" presId="urn:microsoft.com/office/officeart/2018/2/layout/IconVerticalSolidList"/>
    <dgm:cxn modelId="{25340A70-1D04-488D-88B2-4FAA0E506548}" type="presParOf" srcId="{FEC6B266-8822-4D65-889E-B1E479DDB997}" destId="{9F843424-243E-4509-8951-296B46D45B8B}" srcOrd="0" destOrd="0" presId="urn:microsoft.com/office/officeart/2018/2/layout/IconVerticalSolidList"/>
    <dgm:cxn modelId="{4FFBCCC1-33F6-41CA-AF2B-D44A5C59D3DB}" type="presParOf" srcId="{FEC6B266-8822-4D65-889E-B1E479DDB997}" destId="{358F2055-ED8C-4E1C-805C-845298BE9749}" srcOrd="1" destOrd="0" presId="urn:microsoft.com/office/officeart/2018/2/layout/IconVerticalSolidList"/>
    <dgm:cxn modelId="{B868239B-5507-48C7-B844-63F7F694CAA8}" type="presParOf" srcId="{FEC6B266-8822-4D65-889E-B1E479DDB997}" destId="{9F96219C-4812-4F45-BE89-3FB36C3F8F84}" srcOrd="2" destOrd="0" presId="urn:microsoft.com/office/officeart/2018/2/layout/IconVerticalSolidList"/>
    <dgm:cxn modelId="{BD6EF347-2980-4921-AFA4-1033180CADF1}" type="presParOf" srcId="{FEC6B266-8822-4D65-889E-B1E479DDB997}" destId="{AB155424-79E4-4DA8-AED5-661FDBCBED48}" srcOrd="3" destOrd="0" presId="urn:microsoft.com/office/officeart/2018/2/layout/IconVerticalSolidList"/>
    <dgm:cxn modelId="{5960BA5A-B6C4-4A09-A7BB-EF65070CCB0B}" type="presParOf" srcId="{767EDCF8-34A4-4D83-9D49-A5D36AB0A15B}" destId="{313576F2-0DFE-42D2-B5DB-854929107FB7}" srcOrd="3" destOrd="0" presId="urn:microsoft.com/office/officeart/2018/2/layout/IconVerticalSolidList"/>
    <dgm:cxn modelId="{8C9C5EF2-2F10-414A-8370-8BB80D4505B8}" type="presParOf" srcId="{767EDCF8-34A4-4D83-9D49-A5D36AB0A15B}" destId="{6C54F21A-9486-4F28-B584-0D88B8CA5363}" srcOrd="4" destOrd="0" presId="urn:microsoft.com/office/officeart/2018/2/layout/IconVerticalSolidList"/>
    <dgm:cxn modelId="{D21A9AB5-4D96-42E8-9850-899DEC968E5D}" type="presParOf" srcId="{6C54F21A-9486-4F28-B584-0D88B8CA5363}" destId="{510DE2C7-A032-4CA4-941E-83DDCA556CCC}" srcOrd="0" destOrd="0" presId="urn:microsoft.com/office/officeart/2018/2/layout/IconVerticalSolidList"/>
    <dgm:cxn modelId="{ED4D3652-85AB-4A78-9307-D5AFD24BFFF3}" type="presParOf" srcId="{6C54F21A-9486-4F28-B584-0D88B8CA5363}" destId="{3A16B841-E959-47C5-A296-4211F2B3F727}" srcOrd="1" destOrd="0" presId="urn:microsoft.com/office/officeart/2018/2/layout/IconVerticalSolidList"/>
    <dgm:cxn modelId="{EC79AC20-B2F7-4A5F-B3E6-E79D59A10490}" type="presParOf" srcId="{6C54F21A-9486-4F28-B584-0D88B8CA5363}" destId="{F78A9C00-49DE-493C-84D7-31FDA1CC33F9}" srcOrd="2" destOrd="0" presId="urn:microsoft.com/office/officeart/2018/2/layout/IconVerticalSolidList"/>
    <dgm:cxn modelId="{9ACD2A9D-1216-41A4-BADB-80C187892514}" type="presParOf" srcId="{6C54F21A-9486-4F28-B584-0D88B8CA5363}" destId="{4D8EBDC5-0956-410F-AD30-8DB5041F2460}" srcOrd="3" destOrd="0" presId="urn:microsoft.com/office/officeart/2018/2/layout/IconVerticalSolidList"/>
    <dgm:cxn modelId="{4A9E4B8B-CC41-4491-A75F-E2C5B3418565}" type="presParOf" srcId="{767EDCF8-34A4-4D83-9D49-A5D36AB0A15B}" destId="{180928EF-2D20-4BEE-BFFD-40590255A47E}" srcOrd="5" destOrd="0" presId="urn:microsoft.com/office/officeart/2018/2/layout/IconVerticalSolidList"/>
    <dgm:cxn modelId="{535328E0-9DAA-40D9-B7B3-9CF5DBBA5AD6}" type="presParOf" srcId="{767EDCF8-34A4-4D83-9D49-A5D36AB0A15B}" destId="{875288F0-8FA0-42C6-B3C3-8DB21E1FA682}" srcOrd="6" destOrd="0" presId="urn:microsoft.com/office/officeart/2018/2/layout/IconVerticalSolidList"/>
    <dgm:cxn modelId="{36ED83B4-47F4-48FA-AE69-12A3A6802F65}" type="presParOf" srcId="{875288F0-8FA0-42C6-B3C3-8DB21E1FA682}" destId="{59D700F4-6739-4882-B936-6D70A36CC585}" srcOrd="0" destOrd="0" presId="urn:microsoft.com/office/officeart/2018/2/layout/IconVerticalSolidList"/>
    <dgm:cxn modelId="{5FBC4E75-003E-4B9F-8648-FDEAD4349935}" type="presParOf" srcId="{875288F0-8FA0-42C6-B3C3-8DB21E1FA682}" destId="{05F41291-2535-403A-B0F8-31427A21CD13}" srcOrd="1" destOrd="0" presId="urn:microsoft.com/office/officeart/2018/2/layout/IconVerticalSolidList"/>
    <dgm:cxn modelId="{80318CD7-BEEC-4C0C-A588-2DD8CF1B0178}" type="presParOf" srcId="{875288F0-8FA0-42C6-B3C3-8DB21E1FA682}" destId="{15D8A66F-A128-4101-851E-08FC301833F5}" srcOrd="2" destOrd="0" presId="urn:microsoft.com/office/officeart/2018/2/layout/IconVerticalSolidList"/>
    <dgm:cxn modelId="{47B2B531-D937-4762-BE39-448325E53410}" type="presParOf" srcId="{875288F0-8FA0-42C6-B3C3-8DB21E1FA682}" destId="{97D0BB05-F90C-46C4-85C2-64376B1854F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7D05BE-6E2A-49DE-A8A9-3AC8CE6671BC}">
      <dsp:nvSpPr>
        <dsp:cNvPr id="0" name=""/>
        <dsp:cNvSpPr/>
      </dsp:nvSpPr>
      <dsp:spPr>
        <a:xfrm>
          <a:off x="0" y="0"/>
          <a:ext cx="10515600" cy="9166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16B643-AB74-4F20-B6C1-BFA6AE7B70D3}">
      <dsp:nvSpPr>
        <dsp:cNvPr id="0" name=""/>
        <dsp:cNvSpPr/>
      </dsp:nvSpPr>
      <dsp:spPr>
        <a:xfrm>
          <a:off x="277275" y="208046"/>
          <a:ext cx="504136" cy="504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3CF010-C9A3-4958-85CC-0C0A3E9FB38F}">
      <dsp:nvSpPr>
        <dsp:cNvPr id="0" name=""/>
        <dsp:cNvSpPr/>
      </dsp:nvSpPr>
      <dsp:spPr>
        <a:xfrm>
          <a:off x="1058686" y="180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Signal:</a:t>
          </a:r>
          <a:r>
            <a:rPr lang="en-US" sz="1700" kern="1200" dirty="0"/>
            <a:t> It refers to the true underlying pattern of the data that helps the machine learning model to learn from the data.</a:t>
          </a:r>
        </a:p>
      </dsp:txBody>
      <dsp:txXfrm>
        <a:off x="1058686" y="1808"/>
        <a:ext cx="9456913" cy="916611"/>
      </dsp:txXfrm>
    </dsp:sp>
    <dsp:sp modelId="{9F843424-243E-4509-8951-296B46D45B8B}">
      <dsp:nvSpPr>
        <dsp:cNvPr id="0" name=""/>
        <dsp:cNvSpPr/>
      </dsp:nvSpPr>
      <dsp:spPr>
        <a:xfrm>
          <a:off x="0" y="1147573"/>
          <a:ext cx="10515600" cy="9166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8F2055-ED8C-4E1C-805C-845298BE9749}">
      <dsp:nvSpPr>
        <dsp:cNvPr id="0" name=""/>
        <dsp:cNvSpPr/>
      </dsp:nvSpPr>
      <dsp:spPr>
        <a:xfrm>
          <a:off x="277275" y="1353811"/>
          <a:ext cx="504136" cy="504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155424-79E4-4DA8-AED5-661FDBCBED48}">
      <dsp:nvSpPr>
        <dsp:cNvPr id="0" name=""/>
        <dsp:cNvSpPr/>
      </dsp:nvSpPr>
      <dsp:spPr>
        <a:xfrm>
          <a:off x="1058686" y="114757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Noise:</a:t>
          </a:r>
          <a:r>
            <a:rPr lang="en-US" sz="1700" kern="1200" dirty="0"/>
            <a:t> Noise is unnecessary and irrelevant data that reduces the performance of the model.</a:t>
          </a:r>
        </a:p>
      </dsp:txBody>
      <dsp:txXfrm>
        <a:off x="1058686" y="1147573"/>
        <a:ext cx="9456913" cy="916611"/>
      </dsp:txXfrm>
    </dsp:sp>
    <dsp:sp modelId="{510DE2C7-A032-4CA4-941E-83DDCA556CCC}">
      <dsp:nvSpPr>
        <dsp:cNvPr id="0" name=""/>
        <dsp:cNvSpPr/>
      </dsp:nvSpPr>
      <dsp:spPr>
        <a:xfrm>
          <a:off x="0" y="2293338"/>
          <a:ext cx="10515600" cy="9166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16B841-E959-47C5-A296-4211F2B3F727}">
      <dsp:nvSpPr>
        <dsp:cNvPr id="0" name=""/>
        <dsp:cNvSpPr/>
      </dsp:nvSpPr>
      <dsp:spPr>
        <a:xfrm>
          <a:off x="277275" y="2499576"/>
          <a:ext cx="504136" cy="504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8EBDC5-0956-410F-AD30-8DB5041F2460}">
      <dsp:nvSpPr>
        <dsp:cNvPr id="0" name=""/>
        <dsp:cNvSpPr/>
      </dsp:nvSpPr>
      <dsp:spPr>
        <a:xfrm>
          <a:off x="1058686" y="229333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Bias:</a:t>
          </a:r>
          <a:r>
            <a:rPr lang="en-US" sz="1700" kern="1200" dirty="0"/>
            <a:t> </a:t>
          </a:r>
          <a:r>
            <a:rPr lang="en-US" sz="1700" kern="1200" dirty="0">
              <a:solidFill>
                <a:srgbClr val="273239"/>
              </a:solidFill>
            </a:rPr>
            <a:t>Bias is a </a:t>
          </a:r>
          <a:r>
            <a:rPr lang="en-US" sz="1700" kern="1200" dirty="0">
              <a:solidFill>
                <a:srgbClr val="273239"/>
              </a:solidFill>
              <a:latin typeface="Calibri Light" panose="020F0302020204030204"/>
            </a:rPr>
            <a:t>systematic </a:t>
          </a:r>
          <a:r>
            <a:rPr lang="en-US" sz="1700" kern="1200" dirty="0">
              <a:solidFill>
                <a:srgbClr val="273239"/>
              </a:solidFill>
            </a:rPr>
            <a:t>error that </a:t>
          </a:r>
          <a:r>
            <a:rPr lang="en-US" sz="1700" kern="1200" dirty="0">
              <a:solidFill>
                <a:srgbClr val="273239"/>
              </a:solidFill>
              <a:latin typeface="Calibri Light" panose="020F0302020204030204"/>
            </a:rPr>
            <a:t>occurs </a:t>
          </a:r>
          <a:r>
            <a:rPr lang="en-US" sz="1700" kern="1200" dirty="0">
              <a:solidFill>
                <a:srgbClr val="273239"/>
              </a:solidFill>
            </a:rPr>
            <a:t>due to </a:t>
          </a:r>
          <a:r>
            <a:rPr lang="en-US" sz="1700" kern="1200" dirty="0">
              <a:solidFill>
                <a:srgbClr val="273239"/>
              </a:solidFill>
              <a:latin typeface="Calibri Light" panose="020F0302020204030204"/>
            </a:rPr>
            <a:t>wrong assumptions in </a:t>
          </a:r>
          <a:r>
            <a:rPr lang="en-US" sz="1700" kern="1200" dirty="0">
              <a:solidFill>
                <a:srgbClr val="273239"/>
              </a:solidFill>
            </a:rPr>
            <a:t>the</a:t>
          </a:r>
          <a:r>
            <a:rPr lang="en-US" sz="1700" kern="1200" dirty="0">
              <a:latin typeface="Calibri Light" panose="020F0302020204030204"/>
            </a:rPr>
            <a:t> </a:t>
          </a:r>
          <a:r>
            <a:rPr lang="en-US" sz="1700" u="none" kern="1200" dirty="0"/>
            <a:t>machine learning</a:t>
          </a:r>
          <a:r>
            <a:rPr lang="en-US" sz="1700" kern="1200" dirty="0">
              <a:solidFill>
                <a:srgbClr val="273239"/>
              </a:solidFill>
              <a:latin typeface="Calibri Light" panose="020F0302020204030204"/>
            </a:rPr>
            <a:t> process</a:t>
          </a:r>
          <a:r>
            <a:rPr lang="en-US" sz="1700" kern="1200" dirty="0">
              <a:solidFill>
                <a:srgbClr val="273239"/>
              </a:solidFill>
            </a:rPr>
            <a:t>.</a:t>
          </a:r>
          <a:r>
            <a:rPr lang="en-US" sz="1700" kern="1200" dirty="0">
              <a:latin typeface="Calibri Light" panose="020F0302020204030204"/>
            </a:rPr>
            <a:t>  </a:t>
          </a:r>
          <a:r>
            <a:rPr lang="en-US" sz="1700" kern="1200" dirty="0"/>
            <a:t>Or it is the difference between the predicted values and the actual values.</a:t>
          </a:r>
        </a:p>
      </dsp:txBody>
      <dsp:txXfrm>
        <a:off x="1058686" y="2293338"/>
        <a:ext cx="9456913" cy="916611"/>
      </dsp:txXfrm>
    </dsp:sp>
    <dsp:sp modelId="{59D700F4-6739-4882-B936-6D70A36CC585}">
      <dsp:nvSpPr>
        <dsp:cNvPr id="0" name=""/>
        <dsp:cNvSpPr/>
      </dsp:nvSpPr>
      <dsp:spPr>
        <a:xfrm>
          <a:off x="0" y="3439103"/>
          <a:ext cx="10515600" cy="9166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F41291-2535-403A-B0F8-31427A21CD13}">
      <dsp:nvSpPr>
        <dsp:cNvPr id="0" name=""/>
        <dsp:cNvSpPr/>
      </dsp:nvSpPr>
      <dsp:spPr>
        <a:xfrm>
          <a:off x="277275" y="3645341"/>
          <a:ext cx="504136" cy="504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D0BB05-F90C-46C4-85C2-64376B1854FC}">
      <dsp:nvSpPr>
        <dsp:cNvPr id="0" name=""/>
        <dsp:cNvSpPr/>
      </dsp:nvSpPr>
      <dsp:spPr>
        <a:xfrm>
          <a:off x="1058686" y="343910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Variance:</a:t>
          </a:r>
          <a:r>
            <a:rPr lang="en-US" sz="1700" kern="1200" dirty="0"/>
            <a:t> </a:t>
          </a:r>
          <a:r>
            <a:rPr lang="en-US" sz="1700" kern="1200" dirty="0">
              <a:latin typeface="Calibri Light" panose="020F0302020204030204"/>
            </a:rPr>
            <a:t>Variance is </a:t>
          </a:r>
          <a:r>
            <a:rPr lang="en-US" sz="1700" kern="1200" dirty="0"/>
            <a:t>the </a:t>
          </a:r>
          <a:r>
            <a:rPr lang="en-US" sz="1700" kern="1200" dirty="0">
              <a:latin typeface="Calibri Light" panose="020F0302020204030204"/>
            </a:rPr>
            <a:t>measure of spread in data from its mean position. In </a:t>
          </a:r>
          <a:r>
            <a:rPr lang="en-US" sz="1700" kern="1200" dirty="0"/>
            <a:t>machine learning </a:t>
          </a:r>
          <a:r>
            <a:rPr lang="en-US" sz="1700" kern="1200" dirty="0">
              <a:latin typeface="Calibri Light" panose="020F0302020204030204"/>
            </a:rPr>
            <a:t>variance is the amount by which the performance of a predictive </a:t>
          </a:r>
          <a:r>
            <a:rPr lang="en-US" sz="1700" kern="1200" dirty="0"/>
            <a:t>model </a:t>
          </a:r>
          <a:r>
            <a:rPr lang="en-US" sz="1700" kern="1200" dirty="0">
              <a:latin typeface="Calibri Light" panose="020F0302020204030204"/>
            </a:rPr>
            <a:t>changes when it is trained on different subsets of </a:t>
          </a:r>
          <a:r>
            <a:rPr lang="en-US" sz="1700" kern="1200" dirty="0"/>
            <a:t>the training </a:t>
          </a:r>
          <a:r>
            <a:rPr lang="en-US" sz="1700" kern="1200" dirty="0">
              <a:latin typeface="Calibri Light" panose="020F0302020204030204"/>
            </a:rPr>
            <a:t>data</a:t>
          </a:r>
          <a:r>
            <a:rPr lang="en-US" sz="1700" kern="1200" dirty="0"/>
            <a:t>.</a:t>
          </a:r>
        </a:p>
      </dsp:txBody>
      <dsp:txXfrm>
        <a:off x="1058686" y="3439103"/>
        <a:ext cx="9456913" cy="9166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FECE9-D645-0540-9DA0-AEC7DA1A7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1137256"/>
            <a:ext cx="11209376" cy="4908082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B4E98A-97D9-4526-9E90-BA541F5B53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499" y="348662"/>
            <a:ext cx="11209376" cy="464000"/>
          </a:xfrm>
        </p:spPr>
        <p:txBody>
          <a:bodyPr>
            <a:noAutofit/>
          </a:bodyPr>
          <a:lstStyle>
            <a:lvl1pPr>
              <a:defRPr sz="3200" b="0">
                <a:solidFill>
                  <a:srgbClr val="A4123F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Here To Edit Title</a:t>
            </a:r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0DA784-0993-4F43-BA98-733CB6486E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89" y="6369932"/>
            <a:ext cx="12218977" cy="5210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D41DD4-A5E8-4552-814D-0D80AF0F22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134" y="6490361"/>
            <a:ext cx="1781941" cy="31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17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0903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4C414-CEA1-4751-B4F1-497A70F6A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70B34C-6ACD-4D78-BC86-B0BF5E831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621FA-F2A4-45BB-A75D-8B6A2538F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5BE85-2FA0-4E61-A93E-F7A231CC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87E0C-F01C-4E74-981E-86D131C5B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92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E2C98-9238-40F1-873D-CE546ACA4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B5F29-0097-4EA5-A833-898E65FFE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F5B3D-5C64-42B0-9AEF-47C1D3AF6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E19A8-A5A0-4F64-8011-DB500625C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63E31-71BE-4274-861C-3D7F7A8D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34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2610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90" b="0" i="0">
                <a:solidFill>
                  <a:srgbClr val="00386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33766" y="2232845"/>
            <a:ext cx="5219972" cy="2782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9" b="1" i="0">
                <a:solidFill>
                  <a:srgbClr val="002A5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84" b="1" i="0">
                <a:solidFill>
                  <a:srgbClr val="00386C"/>
                </a:solidFill>
                <a:latin typeface="Arial"/>
                <a:cs typeface="Arial"/>
              </a:defRPr>
            </a:lvl1pPr>
          </a:lstStyle>
          <a:p>
            <a:pPr marL="10860"/>
            <a:endParaRPr lang="en-IN" b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99" b="0" i="0">
                <a:solidFill>
                  <a:srgbClr val="00386C"/>
                </a:solidFill>
                <a:latin typeface="Arial"/>
                <a:cs typeface="Arial"/>
              </a:defRPr>
            </a:lvl1pPr>
          </a:lstStyle>
          <a:p>
            <a:pPr marL="21720"/>
            <a:fld id="{81D60167-4931-47E6-BA6A-407CBD079E47}" type="slidenum">
              <a:rPr lang="en-IN" spc="-4" smtClean="0"/>
              <a:pPr marL="21720"/>
              <a:t>‹#›</a:t>
            </a:fld>
            <a:endParaRPr lang="en-IN" spc="-4"/>
          </a:p>
        </p:txBody>
      </p:sp>
    </p:spTree>
    <p:extLst>
      <p:ext uri="{BB962C8B-B14F-4D97-AF65-F5344CB8AC3E}">
        <p14:creationId xmlns:p14="http://schemas.microsoft.com/office/powerpoint/2010/main" val="1367733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84" b="1" i="0">
                <a:solidFill>
                  <a:srgbClr val="00386C"/>
                </a:solidFill>
                <a:latin typeface="Arial"/>
                <a:cs typeface="Arial"/>
              </a:defRPr>
            </a:lvl1pPr>
          </a:lstStyle>
          <a:p>
            <a:pPr marL="10860"/>
            <a:endParaRPr lang="en-IN" b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99" b="0" i="0">
                <a:solidFill>
                  <a:srgbClr val="00386C"/>
                </a:solidFill>
                <a:latin typeface="Arial"/>
                <a:cs typeface="Arial"/>
              </a:defRPr>
            </a:lvl1pPr>
          </a:lstStyle>
          <a:p>
            <a:pPr marL="21720"/>
            <a:fld id="{81D60167-4931-47E6-BA6A-407CBD079E47}" type="slidenum">
              <a:rPr lang="en-IN" spc="-4" smtClean="0"/>
              <a:pPr marL="21720"/>
              <a:t>‹#›</a:t>
            </a:fld>
            <a:endParaRPr lang="en-IN" spc="-4"/>
          </a:p>
        </p:txBody>
      </p:sp>
    </p:spTree>
    <p:extLst>
      <p:ext uri="{BB962C8B-B14F-4D97-AF65-F5344CB8AC3E}">
        <p14:creationId xmlns:p14="http://schemas.microsoft.com/office/powerpoint/2010/main" val="383398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837" y="1235990"/>
            <a:ext cx="3660496" cy="455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92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90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95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0910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18248-39AE-B24D-B571-E8695ACF8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0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overfitting-and-underfitting-with-machine-learning-algorithms/" TargetMode="External"/><Relationship Id="rId2" Type="http://schemas.openxmlformats.org/officeDocument/2006/relationships/hyperlink" Target="https://chunml.github.io/ChunML.github.io/tutorial/Underfit-Overfit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eeeto.github.io/blog/bias_variance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analyticsvidhya.com/blog/2018/05/improve-model-performance-cross-validation-in-python-r/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18/05/improve-model-performance-cross-validation-in-python-r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lyticsvidhya.com/blog/2018/05/improve-model-performance-cross-validation-in-python-r/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18/05/improve-model-performance-cross-validation-in-python-r/" TargetMode="External"/><Relationship Id="rId2" Type="http://schemas.openxmlformats.org/officeDocument/2006/relationships/hyperlink" Target="https://towardsdatascience.com/train-test-split-and-cross-validation-in-python-80b61beca4b6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towardsdatascience.com/cross-validation-and-hyperparameter-tuning-how-to-optimise-your-machine-learning-model-13f005af9d7d" TargetMode="External"/><Relationship Id="rId4" Type="http://schemas.openxmlformats.org/officeDocument/2006/relationships/hyperlink" Target="https://machinelearningmastery.com/k-fold-cross-validatio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C7025E-4863-6F49-AD01-8A5B65B0890F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B81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350">
                <a:solidFill>
                  <a:prstClr val="white"/>
                </a:solidFill>
                <a:latin typeface="Calibri" panose="020F0502020204030204"/>
              </a:rPr>
              <a:t> 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0288CD4-7B52-C244-BAD4-BFF7D9DCE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099" y="2667001"/>
            <a:ext cx="3443174" cy="1104899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BA58083-EF1A-427F-9030-DC289843A2BF}"/>
              </a:ext>
            </a:extLst>
          </p:cNvPr>
          <p:cNvCxnSpPr>
            <a:cxnSpLocks/>
          </p:cNvCxnSpPr>
          <p:nvPr/>
        </p:nvCxnSpPr>
        <p:spPr>
          <a:xfrm>
            <a:off x="6290673" y="2401045"/>
            <a:ext cx="0" cy="163681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807A921-4A34-4052-800D-82EA711F2427}"/>
              </a:ext>
            </a:extLst>
          </p:cNvPr>
          <p:cNvSpPr txBox="1"/>
          <p:nvPr/>
        </p:nvSpPr>
        <p:spPr>
          <a:xfrm>
            <a:off x="2383537" y="4477033"/>
            <a:ext cx="8029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b="1">
                <a:solidFill>
                  <a:prstClr val="white"/>
                </a:solidFill>
                <a:latin typeface="Georgia" panose="02040502050405020303" pitchFamily="18" charset="0"/>
              </a:rPr>
              <a:t>Model Evaluation –Overfitting</a:t>
            </a:r>
          </a:p>
        </p:txBody>
      </p:sp>
    </p:spTree>
    <p:extLst>
      <p:ext uri="{BB962C8B-B14F-4D97-AF65-F5344CB8AC3E}">
        <p14:creationId xmlns:p14="http://schemas.microsoft.com/office/powerpoint/2010/main" val="3005922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10339705" cy="428752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1147445" indent="-228600">
              <a:lnSpc>
                <a:spcPts val="3030"/>
              </a:lnSpc>
              <a:spcBef>
                <a:spcPts val="475"/>
              </a:spcBef>
              <a:buClr>
                <a:srgbClr val="000000"/>
              </a:buClr>
              <a:buFont typeface="Arial MT"/>
              <a:buChar char="•"/>
              <a:tabLst>
                <a:tab pos="241300" algn="l"/>
              </a:tabLst>
            </a:pPr>
            <a:r>
              <a:rPr sz="2800" u="heavy" spc="-1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https://towardsdatascience.com/overfitting-vs-underfitting-a- </a:t>
            </a:r>
            <a:r>
              <a:rPr sz="2800" spc="-620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2800" u="heavy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complete-example-d05dd7e19765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3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241300" algn="l"/>
              </a:tabLst>
            </a:pPr>
            <a:r>
              <a:rPr sz="2800" u="heavy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https://chunml.github.io/ChunML.github.io/tutorial/Underfit-Overfit/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4150">
              <a:latin typeface="Calibri"/>
              <a:cs typeface="Calibri"/>
            </a:endParaRPr>
          </a:p>
          <a:p>
            <a:pPr marL="241300" marR="494665" indent="-228600">
              <a:lnSpc>
                <a:spcPts val="3030"/>
              </a:lnSpc>
              <a:buClr>
                <a:srgbClr val="000000"/>
              </a:buClr>
              <a:buFont typeface="Arial MT"/>
              <a:buChar char="•"/>
              <a:tabLst>
                <a:tab pos="241300" algn="l"/>
              </a:tabLst>
            </a:pPr>
            <a:r>
              <a:rPr sz="2800" u="heavy" spc="-1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https://machinelearningmastery.com/overfitting-and-underfitting- </a:t>
            </a:r>
            <a:r>
              <a:rPr sz="2800" spc="-62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2800" u="heavy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with-machine-learning-algorithms/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37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241300" algn="l"/>
              </a:tabLst>
            </a:pPr>
            <a:r>
              <a:rPr sz="2800" u="heavy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https://keeeto.github.io/blog/bias_variance/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499" y="327708"/>
            <a:ext cx="11209376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pc="-35"/>
              <a:t>Model Evaluation – Partitioning (</a:t>
            </a:r>
            <a:r>
              <a:rPr spc="-35"/>
              <a:t>Overview</a:t>
            </a:r>
            <a:r>
              <a:rPr lang="en-US" spc="-35"/>
              <a:t>)</a:t>
            </a:r>
            <a:endParaRPr spc="-35"/>
          </a:p>
        </p:txBody>
      </p:sp>
      <p:sp>
        <p:nvSpPr>
          <p:cNvPr id="3" name="object 3"/>
          <p:cNvSpPr txBox="1"/>
          <p:nvPr/>
        </p:nvSpPr>
        <p:spPr>
          <a:xfrm>
            <a:off x="916939" y="1706841"/>
            <a:ext cx="7374890" cy="207200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>
                <a:latin typeface="Calibri"/>
                <a:cs typeface="Calibri"/>
              </a:rPr>
              <a:t>Partitioning</a:t>
            </a:r>
            <a:r>
              <a:rPr sz="2800" spc="3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of </a:t>
            </a:r>
            <a:r>
              <a:rPr sz="2800" spc="-20">
                <a:latin typeface="Calibri"/>
                <a:cs typeface="Calibri"/>
              </a:rPr>
              <a:t>data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:</a:t>
            </a:r>
            <a:r>
              <a:rPr sz="2800" spc="10">
                <a:latin typeface="Calibri"/>
                <a:cs typeface="Calibri"/>
              </a:rPr>
              <a:t> </a:t>
            </a:r>
            <a:r>
              <a:rPr sz="2800" spc="-50">
                <a:latin typeface="Calibri"/>
                <a:cs typeface="Calibri"/>
              </a:rPr>
              <a:t>Train</a:t>
            </a:r>
            <a:r>
              <a:rPr sz="2800" spc="-3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–</a:t>
            </a:r>
            <a:r>
              <a:rPr sz="2800" spc="10">
                <a:latin typeface="Calibri"/>
                <a:cs typeface="Calibri"/>
              </a:rPr>
              <a:t> </a:t>
            </a:r>
            <a:r>
              <a:rPr sz="2800" spc="-25">
                <a:latin typeface="Calibri"/>
                <a:cs typeface="Calibri"/>
              </a:rPr>
              <a:t>Validation</a:t>
            </a:r>
            <a:r>
              <a:rPr sz="2800" spc="1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–</a:t>
            </a:r>
            <a:r>
              <a:rPr sz="2800" spc="10">
                <a:latin typeface="Calibri"/>
                <a:cs typeface="Calibri"/>
              </a:rPr>
              <a:t> </a:t>
            </a:r>
            <a:r>
              <a:rPr sz="2800" spc="-75">
                <a:latin typeface="Calibri"/>
                <a:cs typeface="Calibri"/>
              </a:rPr>
              <a:t>Test</a:t>
            </a:r>
            <a:r>
              <a:rPr sz="2800" spc="10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split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>
                <a:latin typeface="Calibri"/>
                <a:cs typeface="Calibri"/>
              </a:rPr>
              <a:t>Shortcomings</a:t>
            </a:r>
            <a:r>
              <a:rPr sz="2800" spc="2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of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standard</a:t>
            </a:r>
            <a:r>
              <a:rPr sz="2800" spc="2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partitioning</a:t>
            </a:r>
            <a:r>
              <a:rPr sz="2800" spc="3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approach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>
                <a:latin typeface="Calibri"/>
                <a:cs typeface="Calibri"/>
              </a:rPr>
              <a:t>k-fold</a:t>
            </a:r>
            <a:r>
              <a:rPr sz="2800" spc="-20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cross</a:t>
            </a:r>
            <a:r>
              <a:rPr sz="2800" spc="-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validation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>
                <a:latin typeface="Calibri"/>
                <a:cs typeface="Calibri"/>
              </a:rPr>
              <a:t>Variations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in </a:t>
            </a:r>
            <a:r>
              <a:rPr sz="2800" spc="-15">
                <a:latin typeface="Calibri"/>
                <a:cs typeface="Calibri"/>
              </a:rPr>
              <a:t>cross-validation</a:t>
            </a:r>
            <a:r>
              <a:rPr sz="2800" spc="3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approaches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/>
              <a:t>Partitioning:</a:t>
            </a:r>
            <a:r>
              <a:rPr spc="-120"/>
              <a:t> </a:t>
            </a:r>
            <a:r>
              <a:rPr spc="-110"/>
              <a:t>Train-Test</a:t>
            </a:r>
            <a:r>
              <a:rPr spc="-120"/>
              <a:t> </a:t>
            </a:r>
            <a:r>
              <a:rPr spc="-20"/>
              <a:t>split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4574" y="1051370"/>
            <a:ext cx="10563225" cy="145097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5080" indent="-228600">
              <a:lnSpc>
                <a:spcPts val="3030"/>
              </a:lnSpc>
              <a:spcBef>
                <a:spcPts val="4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>
                <a:latin typeface="Calibri"/>
                <a:cs typeface="Calibri"/>
              </a:rPr>
              <a:t>How</a:t>
            </a:r>
            <a:r>
              <a:rPr sz="2800" spc="1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well</a:t>
            </a:r>
            <a:r>
              <a:rPr sz="2800" spc="-2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will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our</a:t>
            </a:r>
            <a:r>
              <a:rPr sz="2800" spc="1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model</a:t>
            </a:r>
            <a:r>
              <a:rPr sz="2800" spc="10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perform</a:t>
            </a:r>
            <a:r>
              <a:rPr sz="2800" spc="1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on</a:t>
            </a:r>
            <a:r>
              <a:rPr sz="2800" spc="10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fresh</a:t>
            </a:r>
            <a:r>
              <a:rPr sz="2800" spc="30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data,</a:t>
            </a:r>
            <a:r>
              <a:rPr sz="2800" spc="-5">
                <a:latin typeface="Calibri"/>
                <a:cs typeface="Calibri"/>
              </a:rPr>
              <a:t> the</a:t>
            </a:r>
            <a:r>
              <a:rPr sz="2800" spc="1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model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has</a:t>
            </a:r>
            <a:r>
              <a:rPr sz="2800" spc="2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not</a:t>
            </a:r>
            <a:r>
              <a:rPr sz="2800" spc="10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seen </a:t>
            </a:r>
            <a:r>
              <a:rPr sz="2800" spc="-620">
                <a:latin typeface="Calibri"/>
                <a:cs typeface="Calibri"/>
              </a:rPr>
              <a:t> </a:t>
            </a:r>
            <a:r>
              <a:rPr sz="2800" spc="-25">
                <a:latin typeface="Calibri"/>
                <a:cs typeface="Calibri"/>
              </a:rPr>
              <a:t>before</a:t>
            </a:r>
            <a:r>
              <a:rPr sz="2800" spc="-5">
                <a:latin typeface="Calibri"/>
                <a:cs typeface="Calibri"/>
              </a:rPr>
              <a:t> and</a:t>
            </a:r>
            <a:r>
              <a:rPr sz="2800" spc="20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how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to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reduce</a:t>
            </a:r>
            <a:r>
              <a:rPr sz="2800" spc="3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the </a:t>
            </a:r>
            <a:r>
              <a:rPr sz="2800" spc="-10">
                <a:latin typeface="Calibri"/>
                <a:cs typeface="Calibri"/>
              </a:rPr>
              <a:t>scope</a:t>
            </a:r>
            <a:r>
              <a:rPr sz="2800" spc="30">
                <a:latin typeface="Calibri"/>
                <a:cs typeface="Calibri"/>
              </a:rPr>
              <a:t> </a:t>
            </a:r>
            <a:r>
              <a:rPr sz="2800" spc="-25">
                <a:latin typeface="Calibri"/>
                <a:cs typeface="Calibri"/>
              </a:rPr>
              <a:t>for</a:t>
            </a:r>
            <a:r>
              <a:rPr sz="2800" spc="-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overfitting?</a:t>
            </a:r>
            <a:endParaRPr sz="2800">
              <a:latin typeface="Calibri"/>
              <a:cs typeface="Calibri"/>
            </a:endParaRPr>
          </a:p>
          <a:p>
            <a:pPr marL="464820" lvl="1" indent="-283845">
              <a:lnSpc>
                <a:spcPct val="100000"/>
              </a:lnSpc>
              <a:spcBef>
                <a:spcPts val="1425"/>
              </a:spcBef>
              <a:buSzPct val="96428"/>
              <a:buFont typeface="Wingdings"/>
              <a:buChar char=""/>
              <a:tabLst>
                <a:tab pos="465455" algn="l"/>
              </a:tabLst>
            </a:pPr>
            <a:r>
              <a:rPr sz="2800" spc="-15">
                <a:latin typeface="Calibri"/>
                <a:cs typeface="Calibri"/>
              </a:rPr>
              <a:t>Partition</a:t>
            </a:r>
            <a:r>
              <a:rPr sz="2800" spc="1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the </a:t>
            </a:r>
            <a:r>
              <a:rPr sz="2800" spc="-15">
                <a:latin typeface="Calibri"/>
                <a:cs typeface="Calibri"/>
              </a:rPr>
              <a:t>available</a:t>
            </a:r>
            <a:r>
              <a:rPr sz="2800" spc="-5">
                <a:latin typeface="Calibri"/>
                <a:cs typeface="Calibri"/>
              </a:rPr>
              <a:t> </a:t>
            </a:r>
            <a:r>
              <a:rPr sz="2800" spc="-20">
                <a:latin typeface="Calibri"/>
                <a:cs typeface="Calibri"/>
              </a:rPr>
              <a:t>data</a:t>
            </a:r>
            <a:r>
              <a:rPr sz="2800" spc="-5">
                <a:latin typeface="Calibri"/>
                <a:cs typeface="Calibri"/>
              </a:rPr>
              <a:t> </a:t>
            </a:r>
            <a:r>
              <a:rPr sz="2800" spc="-20">
                <a:latin typeface="Calibri"/>
                <a:cs typeface="Calibri"/>
              </a:rPr>
              <a:t>into</a:t>
            </a:r>
            <a:r>
              <a:rPr sz="2800" spc="1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minimum</a:t>
            </a:r>
            <a:r>
              <a:rPr sz="2800" spc="4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2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parts</a:t>
            </a:r>
            <a:r>
              <a:rPr sz="2800" spc="1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or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ideally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3</a:t>
            </a:r>
            <a:r>
              <a:rPr sz="2800" spc="20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parts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01139" y="3910584"/>
            <a:ext cx="9144000" cy="368935"/>
          </a:xfrm>
          <a:custGeom>
            <a:avLst/>
            <a:gdLst/>
            <a:ahLst/>
            <a:cxnLst/>
            <a:rect l="l" t="t" r="r" b="b"/>
            <a:pathLst>
              <a:path w="9144000" h="368935">
                <a:moveTo>
                  <a:pt x="0" y="368807"/>
                </a:moveTo>
                <a:lnTo>
                  <a:pt x="9144000" y="368807"/>
                </a:lnTo>
                <a:lnTo>
                  <a:pt x="9144000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01139" y="3910584"/>
            <a:ext cx="5486400" cy="36893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920875">
              <a:lnSpc>
                <a:spcPct val="100000"/>
              </a:lnSpc>
              <a:spcBef>
                <a:spcPts val="245"/>
              </a:spcBef>
            </a:pPr>
            <a:r>
              <a:rPr sz="1800" spc="-25">
                <a:latin typeface="Calibri"/>
                <a:cs typeface="Calibri"/>
              </a:rPr>
              <a:t>Training</a:t>
            </a:r>
            <a:r>
              <a:rPr sz="1800" spc="-5">
                <a:latin typeface="Calibri"/>
                <a:cs typeface="Calibri"/>
              </a:rPr>
              <a:t> partition (60%)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87540" y="3919728"/>
            <a:ext cx="3651885" cy="370840"/>
          </a:xfrm>
          <a:custGeom>
            <a:avLst/>
            <a:gdLst/>
            <a:ahLst/>
            <a:cxnLst/>
            <a:rect l="l" t="t" r="r" b="b"/>
            <a:pathLst>
              <a:path w="3651884" h="370839">
                <a:moveTo>
                  <a:pt x="0" y="370332"/>
                </a:moveTo>
                <a:lnTo>
                  <a:pt x="3651504" y="370332"/>
                </a:lnTo>
                <a:lnTo>
                  <a:pt x="3651504" y="0"/>
                </a:lnTo>
                <a:lnTo>
                  <a:pt x="0" y="0"/>
                </a:lnTo>
                <a:lnTo>
                  <a:pt x="0" y="370332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92111" y="3919728"/>
            <a:ext cx="3642360" cy="35560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1750" rIns="0" bIns="0" rtlCol="0">
            <a:spAutoFit/>
          </a:bodyPr>
          <a:lstStyle/>
          <a:p>
            <a:pPr marL="915669">
              <a:lnSpc>
                <a:spcPct val="100000"/>
              </a:lnSpc>
              <a:spcBef>
                <a:spcPts val="250"/>
              </a:spcBef>
            </a:pPr>
            <a:r>
              <a:rPr sz="1800" spc="-45">
                <a:latin typeface="Calibri"/>
                <a:cs typeface="Calibri"/>
              </a:rPr>
              <a:t>Test</a:t>
            </a:r>
            <a:r>
              <a:rPr sz="1800" spc="-1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partition</a:t>
            </a:r>
            <a:r>
              <a:rPr sz="1800" spc="-5">
                <a:latin typeface="Calibri"/>
                <a:cs typeface="Calibri"/>
              </a:rPr>
              <a:t> (40%)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95044" y="3232404"/>
            <a:ext cx="9144000" cy="36893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245"/>
              </a:spcBef>
            </a:pPr>
            <a:r>
              <a:rPr sz="1800" spc="-10">
                <a:latin typeface="Calibri"/>
                <a:cs typeface="Calibri"/>
              </a:rPr>
              <a:t>Available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Dataset</a:t>
            </a:r>
            <a:r>
              <a:rPr sz="1800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with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known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values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of response</a:t>
            </a:r>
            <a:r>
              <a:rPr sz="1800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variable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y and </a:t>
            </a:r>
            <a:r>
              <a:rPr sz="1800" spc="-10">
                <a:latin typeface="Calibri"/>
                <a:cs typeface="Calibri"/>
              </a:rPr>
              <a:t>predictor</a:t>
            </a:r>
            <a:r>
              <a:rPr sz="1800" spc="15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variables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X</a:t>
            </a:r>
            <a:r>
              <a:rPr sz="1800" spc="-5">
                <a:latin typeface="Calibri"/>
                <a:cs typeface="Calibri"/>
              </a:rPr>
              <a:t> (100%)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603110"/>
              </p:ext>
            </p:extLst>
          </p:nvPr>
        </p:nvGraphicFramePr>
        <p:xfrm>
          <a:off x="1599423" y="6052821"/>
          <a:ext cx="9153525" cy="3146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5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9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669">
                <a:tc>
                  <a:txBody>
                    <a:bodyPr/>
                    <a:lstStyle/>
                    <a:p>
                      <a:pPr marL="19208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">
                          <a:latin typeface="Calibri"/>
                          <a:cs typeface="Calibri"/>
                        </a:rPr>
                        <a:t>Training</a:t>
                      </a:r>
                      <a:r>
                        <a:rPr sz="18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>
                          <a:latin typeface="Calibri"/>
                          <a:cs typeface="Calibri"/>
                        </a:rPr>
                        <a:t>partition</a:t>
                      </a:r>
                      <a:r>
                        <a:rPr sz="18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>
                          <a:latin typeface="Calibri"/>
                          <a:cs typeface="Calibri"/>
                        </a:rPr>
                        <a:t>(60</a:t>
                      </a:r>
                      <a:r>
                        <a:rPr sz="18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sz="1800">
                          <a:latin typeface="Calibri"/>
                          <a:cs typeface="Calibri"/>
                        </a:rPr>
                        <a:t>%)</a:t>
                      </a:r>
                    </a:p>
                  </a:txBody>
                  <a:tcPr marL="0" marR="0" marT="3238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600" spc="-15">
                          <a:latin typeface="Calibri"/>
                          <a:cs typeface="Calibri"/>
                        </a:rPr>
                        <a:t>Validation</a:t>
                      </a:r>
                      <a:r>
                        <a:rPr sz="16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>
                          <a:latin typeface="Calibri"/>
                          <a:cs typeface="Calibri"/>
                        </a:rPr>
                        <a:t>(20%)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546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9657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spc="-45">
                          <a:latin typeface="Calibri"/>
                          <a:cs typeface="Calibri"/>
                        </a:rPr>
                        <a:t>Test</a:t>
                      </a:r>
                      <a:r>
                        <a:rPr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>
                          <a:latin typeface="Calibri"/>
                          <a:cs typeface="Calibri"/>
                        </a:rPr>
                        <a:t>(20%)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" name="object 10"/>
          <p:cNvGrpSpPr/>
          <p:nvPr/>
        </p:nvGrpSpPr>
        <p:grpSpPr>
          <a:xfrm>
            <a:off x="2305811" y="4381500"/>
            <a:ext cx="1853564" cy="1609725"/>
            <a:chOff x="2305811" y="4381500"/>
            <a:chExt cx="1853564" cy="1609725"/>
          </a:xfrm>
        </p:grpSpPr>
        <p:sp>
          <p:nvSpPr>
            <p:cNvPr id="11" name="object 11"/>
            <p:cNvSpPr/>
            <p:nvPr/>
          </p:nvSpPr>
          <p:spPr>
            <a:xfrm>
              <a:off x="2311907" y="4487418"/>
              <a:ext cx="399415" cy="1497330"/>
            </a:xfrm>
            <a:custGeom>
              <a:avLst/>
              <a:gdLst/>
              <a:ahLst/>
              <a:cxnLst/>
              <a:rect l="l" t="t" r="r" b="b"/>
              <a:pathLst>
                <a:path w="399414" h="1497329">
                  <a:moveTo>
                    <a:pt x="399288" y="0"/>
                  </a:moveTo>
                  <a:lnTo>
                    <a:pt x="299466" y="0"/>
                  </a:lnTo>
                  <a:lnTo>
                    <a:pt x="280040" y="3923"/>
                  </a:lnTo>
                  <a:lnTo>
                    <a:pt x="264175" y="14620"/>
                  </a:lnTo>
                  <a:lnTo>
                    <a:pt x="253478" y="30485"/>
                  </a:lnTo>
                  <a:lnTo>
                    <a:pt x="249555" y="49910"/>
                  </a:lnTo>
                  <a:lnTo>
                    <a:pt x="253478" y="69336"/>
                  </a:lnTo>
                  <a:lnTo>
                    <a:pt x="264175" y="85201"/>
                  </a:lnTo>
                  <a:lnTo>
                    <a:pt x="280040" y="95898"/>
                  </a:lnTo>
                  <a:lnTo>
                    <a:pt x="299466" y="99821"/>
                  </a:lnTo>
                  <a:lnTo>
                    <a:pt x="338316" y="91975"/>
                  </a:lnTo>
                  <a:lnTo>
                    <a:pt x="370046" y="70580"/>
                  </a:lnTo>
                  <a:lnTo>
                    <a:pt x="391441" y="38850"/>
                  </a:lnTo>
                  <a:lnTo>
                    <a:pt x="399288" y="0"/>
                  </a:lnTo>
                  <a:close/>
                </a:path>
                <a:path w="399414" h="1497329">
                  <a:moveTo>
                    <a:pt x="99822" y="1297685"/>
                  </a:moveTo>
                  <a:lnTo>
                    <a:pt x="60971" y="1305530"/>
                  </a:lnTo>
                  <a:lnTo>
                    <a:pt x="29241" y="1326922"/>
                  </a:lnTo>
                  <a:lnTo>
                    <a:pt x="7846" y="1358652"/>
                  </a:lnTo>
                  <a:lnTo>
                    <a:pt x="0" y="1397507"/>
                  </a:lnTo>
                  <a:lnTo>
                    <a:pt x="7846" y="1436363"/>
                  </a:lnTo>
                  <a:lnTo>
                    <a:pt x="29241" y="1468093"/>
                  </a:lnTo>
                  <a:lnTo>
                    <a:pt x="60971" y="1489485"/>
                  </a:lnTo>
                  <a:lnTo>
                    <a:pt x="99822" y="1497329"/>
                  </a:lnTo>
                  <a:lnTo>
                    <a:pt x="138672" y="1489485"/>
                  </a:lnTo>
                  <a:lnTo>
                    <a:pt x="170402" y="1468093"/>
                  </a:lnTo>
                  <a:lnTo>
                    <a:pt x="191797" y="1436363"/>
                  </a:lnTo>
                  <a:lnTo>
                    <a:pt x="199644" y="1397507"/>
                  </a:lnTo>
                  <a:lnTo>
                    <a:pt x="99822" y="1397507"/>
                  </a:lnTo>
                  <a:lnTo>
                    <a:pt x="119247" y="1393586"/>
                  </a:lnTo>
                  <a:lnTo>
                    <a:pt x="135112" y="1382891"/>
                  </a:lnTo>
                  <a:lnTo>
                    <a:pt x="145809" y="1367027"/>
                  </a:lnTo>
                  <a:lnTo>
                    <a:pt x="149733" y="1347596"/>
                  </a:lnTo>
                  <a:lnTo>
                    <a:pt x="145809" y="1328171"/>
                  </a:lnTo>
                  <a:lnTo>
                    <a:pt x="135112" y="1312306"/>
                  </a:lnTo>
                  <a:lnTo>
                    <a:pt x="119247" y="1301609"/>
                  </a:lnTo>
                  <a:lnTo>
                    <a:pt x="99822" y="1297685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11907" y="4387595"/>
              <a:ext cx="1841500" cy="1597660"/>
            </a:xfrm>
            <a:custGeom>
              <a:avLst/>
              <a:gdLst/>
              <a:ahLst/>
              <a:cxnLst/>
              <a:rect l="l" t="t" r="r" b="b"/>
              <a:pathLst>
                <a:path w="1841500" h="1597660">
                  <a:moveTo>
                    <a:pt x="199644" y="1397507"/>
                  </a:moveTo>
                  <a:lnTo>
                    <a:pt x="199644" y="99821"/>
                  </a:lnTo>
                  <a:lnTo>
                    <a:pt x="207490" y="60971"/>
                  </a:lnTo>
                  <a:lnTo>
                    <a:pt x="228885" y="29241"/>
                  </a:lnTo>
                  <a:lnTo>
                    <a:pt x="260615" y="7846"/>
                  </a:lnTo>
                  <a:lnTo>
                    <a:pt x="299466" y="0"/>
                  </a:lnTo>
                  <a:lnTo>
                    <a:pt x="1741170" y="0"/>
                  </a:lnTo>
                  <a:lnTo>
                    <a:pt x="1780020" y="7846"/>
                  </a:lnTo>
                  <a:lnTo>
                    <a:pt x="1811750" y="29241"/>
                  </a:lnTo>
                  <a:lnTo>
                    <a:pt x="1833145" y="60971"/>
                  </a:lnTo>
                  <a:lnTo>
                    <a:pt x="1840992" y="99821"/>
                  </a:lnTo>
                  <a:lnTo>
                    <a:pt x="1833145" y="138672"/>
                  </a:lnTo>
                  <a:lnTo>
                    <a:pt x="1811750" y="170402"/>
                  </a:lnTo>
                  <a:lnTo>
                    <a:pt x="1780020" y="191797"/>
                  </a:lnTo>
                  <a:lnTo>
                    <a:pt x="1741170" y="199643"/>
                  </a:lnTo>
                  <a:lnTo>
                    <a:pt x="1641347" y="199643"/>
                  </a:lnTo>
                  <a:lnTo>
                    <a:pt x="1641347" y="1497329"/>
                  </a:lnTo>
                  <a:lnTo>
                    <a:pt x="1633501" y="1536185"/>
                  </a:lnTo>
                  <a:lnTo>
                    <a:pt x="1612106" y="1567915"/>
                  </a:lnTo>
                  <a:lnTo>
                    <a:pt x="1580376" y="1589307"/>
                  </a:lnTo>
                  <a:lnTo>
                    <a:pt x="1541526" y="1597151"/>
                  </a:lnTo>
                  <a:lnTo>
                    <a:pt x="99822" y="1597151"/>
                  </a:lnTo>
                  <a:lnTo>
                    <a:pt x="60971" y="1589307"/>
                  </a:lnTo>
                  <a:lnTo>
                    <a:pt x="29241" y="1567915"/>
                  </a:lnTo>
                  <a:lnTo>
                    <a:pt x="7846" y="1536185"/>
                  </a:lnTo>
                  <a:lnTo>
                    <a:pt x="0" y="1497329"/>
                  </a:lnTo>
                  <a:lnTo>
                    <a:pt x="7846" y="1458474"/>
                  </a:lnTo>
                  <a:lnTo>
                    <a:pt x="29241" y="1426744"/>
                  </a:lnTo>
                  <a:lnTo>
                    <a:pt x="60971" y="1405352"/>
                  </a:lnTo>
                  <a:lnTo>
                    <a:pt x="99822" y="1397507"/>
                  </a:lnTo>
                  <a:lnTo>
                    <a:pt x="199644" y="139750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55366" y="4381500"/>
              <a:ext cx="161924" cy="21183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611373" y="4587240"/>
              <a:ext cx="1342390" cy="0"/>
            </a:xfrm>
            <a:custGeom>
              <a:avLst/>
              <a:gdLst/>
              <a:ahLst/>
              <a:cxnLst/>
              <a:rect l="l" t="t" r="r" b="b"/>
              <a:pathLst>
                <a:path w="1342389">
                  <a:moveTo>
                    <a:pt x="1341881" y="0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05633" y="5779008"/>
              <a:ext cx="112013" cy="211836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2666238" y="4797628"/>
            <a:ext cx="11322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40" algn="ctr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Used </a:t>
            </a:r>
            <a:r>
              <a:rPr sz="1800" spc="-10">
                <a:latin typeface="Calibri"/>
                <a:cs typeface="Calibri"/>
              </a:rPr>
              <a:t>to </a:t>
            </a:r>
            <a:r>
              <a:rPr sz="1800" spc="-5">
                <a:latin typeface="Calibri"/>
                <a:cs typeface="Calibri"/>
              </a:rPr>
              <a:t> develop</a:t>
            </a:r>
            <a:r>
              <a:rPr sz="1800" spc="-7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the </a:t>
            </a:r>
            <a:r>
              <a:rPr sz="1800" spc="-39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models</a:t>
            </a:r>
          </a:p>
        </p:txBody>
      </p:sp>
      <p:grpSp>
        <p:nvGrpSpPr>
          <p:cNvPr id="17" name="object 17"/>
          <p:cNvGrpSpPr/>
          <p:nvPr/>
        </p:nvGrpSpPr>
        <p:grpSpPr>
          <a:xfrm>
            <a:off x="8004047" y="4389120"/>
            <a:ext cx="1851660" cy="1610995"/>
            <a:chOff x="8004047" y="4389120"/>
            <a:chExt cx="1851660" cy="1610995"/>
          </a:xfrm>
        </p:grpSpPr>
        <p:sp>
          <p:nvSpPr>
            <p:cNvPr id="18" name="object 18"/>
            <p:cNvSpPr/>
            <p:nvPr/>
          </p:nvSpPr>
          <p:spPr>
            <a:xfrm>
              <a:off x="8110092" y="4395216"/>
              <a:ext cx="1739900" cy="1598930"/>
            </a:xfrm>
            <a:custGeom>
              <a:avLst/>
              <a:gdLst/>
              <a:ahLst/>
              <a:cxnLst/>
              <a:rect l="l" t="t" r="r" b="b"/>
              <a:pathLst>
                <a:path w="1739900" h="1598929">
                  <a:moveTo>
                    <a:pt x="1639570" y="0"/>
                  </a:moveTo>
                  <a:lnTo>
                    <a:pt x="199771" y="0"/>
                  </a:lnTo>
                  <a:lnTo>
                    <a:pt x="160920" y="7848"/>
                  </a:lnTo>
                  <a:lnTo>
                    <a:pt x="129190" y="29257"/>
                  </a:lnTo>
                  <a:lnTo>
                    <a:pt x="107795" y="61025"/>
                  </a:lnTo>
                  <a:lnTo>
                    <a:pt x="99949" y="99948"/>
                  </a:lnTo>
                  <a:lnTo>
                    <a:pt x="99949" y="1398841"/>
                  </a:lnTo>
                  <a:lnTo>
                    <a:pt x="0" y="1398841"/>
                  </a:lnTo>
                  <a:lnTo>
                    <a:pt x="19425" y="1402767"/>
                  </a:lnTo>
                  <a:lnTo>
                    <a:pt x="35290" y="1413473"/>
                  </a:lnTo>
                  <a:lnTo>
                    <a:pt x="45987" y="1429354"/>
                  </a:lnTo>
                  <a:lnTo>
                    <a:pt x="49910" y="1448803"/>
                  </a:lnTo>
                  <a:lnTo>
                    <a:pt x="45987" y="1468245"/>
                  </a:lnTo>
                  <a:lnTo>
                    <a:pt x="35290" y="1484121"/>
                  </a:lnTo>
                  <a:lnTo>
                    <a:pt x="19425" y="1494826"/>
                  </a:lnTo>
                  <a:lnTo>
                    <a:pt x="0" y="1498752"/>
                  </a:lnTo>
                  <a:lnTo>
                    <a:pt x="99949" y="1498752"/>
                  </a:lnTo>
                  <a:lnTo>
                    <a:pt x="92082" y="1537650"/>
                  </a:lnTo>
                  <a:lnTo>
                    <a:pt x="70643" y="1569412"/>
                  </a:lnTo>
                  <a:lnTo>
                    <a:pt x="38869" y="1590824"/>
                  </a:lnTo>
                  <a:lnTo>
                    <a:pt x="0" y="1598675"/>
                  </a:lnTo>
                  <a:lnTo>
                    <a:pt x="1439799" y="1598675"/>
                  </a:lnTo>
                  <a:lnTo>
                    <a:pt x="1478649" y="1590824"/>
                  </a:lnTo>
                  <a:lnTo>
                    <a:pt x="1510379" y="1569412"/>
                  </a:lnTo>
                  <a:lnTo>
                    <a:pt x="1531774" y="1537650"/>
                  </a:lnTo>
                  <a:lnTo>
                    <a:pt x="1539621" y="1498752"/>
                  </a:lnTo>
                  <a:lnTo>
                    <a:pt x="1539621" y="199897"/>
                  </a:lnTo>
                  <a:lnTo>
                    <a:pt x="199771" y="199897"/>
                  </a:lnTo>
                  <a:lnTo>
                    <a:pt x="180345" y="195955"/>
                  </a:lnTo>
                  <a:lnTo>
                    <a:pt x="164480" y="185213"/>
                  </a:lnTo>
                  <a:lnTo>
                    <a:pt x="153783" y="169304"/>
                  </a:lnTo>
                  <a:lnTo>
                    <a:pt x="149859" y="149859"/>
                  </a:lnTo>
                  <a:lnTo>
                    <a:pt x="153783" y="130434"/>
                  </a:lnTo>
                  <a:lnTo>
                    <a:pt x="164480" y="114569"/>
                  </a:lnTo>
                  <a:lnTo>
                    <a:pt x="180345" y="103872"/>
                  </a:lnTo>
                  <a:lnTo>
                    <a:pt x="199771" y="99948"/>
                  </a:lnTo>
                  <a:lnTo>
                    <a:pt x="1739518" y="99948"/>
                  </a:lnTo>
                  <a:lnTo>
                    <a:pt x="1731670" y="61025"/>
                  </a:lnTo>
                  <a:lnTo>
                    <a:pt x="1710261" y="29257"/>
                  </a:lnTo>
                  <a:lnTo>
                    <a:pt x="1678493" y="7848"/>
                  </a:lnTo>
                  <a:lnTo>
                    <a:pt x="1639570" y="0"/>
                  </a:lnTo>
                  <a:close/>
                </a:path>
                <a:path w="1739900" h="1598929">
                  <a:moveTo>
                    <a:pt x="1739518" y="99948"/>
                  </a:moveTo>
                  <a:lnTo>
                    <a:pt x="299720" y="99948"/>
                  </a:lnTo>
                  <a:lnTo>
                    <a:pt x="291871" y="138818"/>
                  </a:lnTo>
                  <a:lnTo>
                    <a:pt x="270462" y="170592"/>
                  </a:lnTo>
                  <a:lnTo>
                    <a:pt x="238694" y="192031"/>
                  </a:lnTo>
                  <a:lnTo>
                    <a:pt x="199771" y="199897"/>
                  </a:lnTo>
                  <a:lnTo>
                    <a:pt x="1639570" y="199897"/>
                  </a:lnTo>
                  <a:lnTo>
                    <a:pt x="1678493" y="192031"/>
                  </a:lnTo>
                  <a:lnTo>
                    <a:pt x="1710261" y="170592"/>
                  </a:lnTo>
                  <a:lnTo>
                    <a:pt x="1731670" y="138818"/>
                  </a:lnTo>
                  <a:lnTo>
                    <a:pt x="1739518" y="99948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010143" y="4495165"/>
              <a:ext cx="400050" cy="1499235"/>
            </a:xfrm>
            <a:custGeom>
              <a:avLst/>
              <a:gdLst/>
              <a:ahLst/>
              <a:cxnLst/>
              <a:rect l="l" t="t" r="r" b="b"/>
              <a:pathLst>
                <a:path w="400050" h="1499235">
                  <a:moveTo>
                    <a:pt x="399669" y="0"/>
                  </a:moveTo>
                  <a:lnTo>
                    <a:pt x="299720" y="0"/>
                  </a:lnTo>
                  <a:lnTo>
                    <a:pt x="280294" y="3923"/>
                  </a:lnTo>
                  <a:lnTo>
                    <a:pt x="264429" y="14620"/>
                  </a:lnTo>
                  <a:lnTo>
                    <a:pt x="253732" y="30485"/>
                  </a:lnTo>
                  <a:lnTo>
                    <a:pt x="249808" y="49911"/>
                  </a:lnTo>
                  <a:lnTo>
                    <a:pt x="253732" y="69355"/>
                  </a:lnTo>
                  <a:lnTo>
                    <a:pt x="264429" y="85264"/>
                  </a:lnTo>
                  <a:lnTo>
                    <a:pt x="280294" y="96006"/>
                  </a:lnTo>
                  <a:lnTo>
                    <a:pt x="299720" y="99949"/>
                  </a:lnTo>
                  <a:lnTo>
                    <a:pt x="338643" y="92082"/>
                  </a:lnTo>
                  <a:lnTo>
                    <a:pt x="370411" y="70643"/>
                  </a:lnTo>
                  <a:lnTo>
                    <a:pt x="391820" y="38869"/>
                  </a:lnTo>
                  <a:lnTo>
                    <a:pt x="399669" y="0"/>
                  </a:lnTo>
                  <a:close/>
                </a:path>
                <a:path w="400050" h="1499235">
                  <a:moveTo>
                    <a:pt x="99949" y="1298892"/>
                  </a:moveTo>
                  <a:lnTo>
                    <a:pt x="61025" y="1306743"/>
                  </a:lnTo>
                  <a:lnTo>
                    <a:pt x="29257" y="1328154"/>
                  </a:lnTo>
                  <a:lnTo>
                    <a:pt x="7848" y="1359912"/>
                  </a:lnTo>
                  <a:lnTo>
                    <a:pt x="0" y="1398803"/>
                  </a:lnTo>
                  <a:lnTo>
                    <a:pt x="7848" y="1437701"/>
                  </a:lnTo>
                  <a:lnTo>
                    <a:pt x="29257" y="1469463"/>
                  </a:lnTo>
                  <a:lnTo>
                    <a:pt x="61025" y="1490875"/>
                  </a:lnTo>
                  <a:lnTo>
                    <a:pt x="99949" y="1498727"/>
                  </a:lnTo>
                  <a:lnTo>
                    <a:pt x="138818" y="1490875"/>
                  </a:lnTo>
                  <a:lnTo>
                    <a:pt x="170592" y="1469463"/>
                  </a:lnTo>
                  <a:lnTo>
                    <a:pt x="192031" y="1437701"/>
                  </a:lnTo>
                  <a:lnTo>
                    <a:pt x="199898" y="1398803"/>
                  </a:lnTo>
                  <a:lnTo>
                    <a:pt x="99949" y="1398803"/>
                  </a:lnTo>
                  <a:lnTo>
                    <a:pt x="119374" y="1394877"/>
                  </a:lnTo>
                  <a:lnTo>
                    <a:pt x="135239" y="1384173"/>
                  </a:lnTo>
                  <a:lnTo>
                    <a:pt x="145936" y="1368296"/>
                  </a:lnTo>
                  <a:lnTo>
                    <a:pt x="149859" y="1348854"/>
                  </a:lnTo>
                  <a:lnTo>
                    <a:pt x="145936" y="1329405"/>
                  </a:lnTo>
                  <a:lnTo>
                    <a:pt x="135239" y="1313524"/>
                  </a:lnTo>
                  <a:lnTo>
                    <a:pt x="119374" y="1302818"/>
                  </a:lnTo>
                  <a:lnTo>
                    <a:pt x="99949" y="1298892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010143" y="4395216"/>
              <a:ext cx="1839595" cy="1598930"/>
            </a:xfrm>
            <a:custGeom>
              <a:avLst/>
              <a:gdLst/>
              <a:ahLst/>
              <a:cxnLst/>
              <a:rect l="l" t="t" r="r" b="b"/>
              <a:pathLst>
                <a:path w="1839595" h="1598929">
                  <a:moveTo>
                    <a:pt x="199898" y="1398841"/>
                  </a:moveTo>
                  <a:lnTo>
                    <a:pt x="199898" y="99948"/>
                  </a:lnTo>
                  <a:lnTo>
                    <a:pt x="207744" y="61025"/>
                  </a:lnTo>
                  <a:lnTo>
                    <a:pt x="229139" y="29257"/>
                  </a:lnTo>
                  <a:lnTo>
                    <a:pt x="260869" y="7848"/>
                  </a:lnTo>
                  <a:lnTo>
                    <a:pt x="299720" y="0"/>
                  </a:lnTo>
                  <a:lnTo>
                    <a:pt x="1739519" y="0"/>
                  </a:lnTo>
                  <a:lnTo>
                    <a:pt x="1778442" y="7848"/>
                  </a:lnTo>
                  <a:lnTo>
                    <a:pt x="1810210" y="29257"/>
                  </a:lnTo>
                  <a:lnTo>
                    <a:pt x="1831619" y="61025"/>
                  </a:lnTo>
                  <a:lnTo>
                    <a:pt x="1839467" y="99948"/>
                  </a:lnTo>
                  <a:lnTo>
                    <a:pt x="1831619" y="138818"/>
                  </a:lnTo>
                  <a:lnTo>
                    <a:pt x="1810210" y="170592"/>
                  </a:lnTo>
                  <a:lnTo>
                    <a:pt x="1778442" y="192031"/>
                  </a:lnTo>
                  <a:lnTo>
                    <a:pt x="1739519" y="199897"/>
                  </a:lnTo>
                  <a:lnTo>
                    <a:pt x="1639570" y="199897"/>
                  </a:lnTo>
                  <a:lnTo>
                    <a:pt x="1639570" y="1498752"/>
                  </a:lnTo>
                  <a:lnTo>
                    <a:pt x="1631723" y="1537650"/>
                  </a:lnTo>
                  <a:lnTo>
                    <a:pt x="1610328" y="1569412"/>
                  </a:lnTo>
                  <a:lnTo>
                    <a:pt x="1578598" y="1590824"/>
                  </a:lnTo>
                  <a:lnTo>
                    <a:pt x="1539748" y="1598675"/>
                  </a:lnTo>
                  <a:lnTo>
                    <a:pt x="99949" y="1598675"/>
                  </a:lnTo>
                  <a:lnTo>
                    <a:pt x="61025" y="1590824"/>
                  </a:lnTo>
                  <a:lnTo>
                    <a:pt x="29257" y="1569412"/>
                  </a:lnTo>
                  <a:lnTo>
                    <a:pt x="7848" y="1537650"/>
                  </a:lnTo>
                  <a:lnTo>
                    <a:pt x="0" y="1498752"/>
                  </a:lnTo>
                  <a:lnTo>
                    <a:pt x="7848" y="1459861"/>
                  </a:lnTo>
                  <a:lnTo>
                    <a:pt x="29257" y="1428103"/>
                  </a:lnTo>
                  <a:lnTo>
                    <a:pt x="61025" y="1406692"/>
                  </a:lnTo>
                  <a:lnTo>
                    <a:pt x="99949" y="1398841"/>
                  </a:lnTo>
                  <a:lnTo>
                    <a:pt x="199898" y="1398841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53856" y="4389120"/>
              <a:ext cx="162052" cy="21208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309863" y="4595114"/>
              <a:ext cx="1339850" cy="0"/>
            </a:xfrm>
            <a:custGeom>
              <a:avLst/>
              <a:gdLst/>
              <a:ahLst/>
              <a:cxnLst/>
              <a:rect l="l" t="t" r="r" b="b"/>
              <a:pathLst>
                <a:path w="1339850">
                  <a:moveTo>
                    <a:pt x="1339850" y="0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03996" y="5787961"/>
              <a:ext cx="112141" cy="212026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8335518" y="4669282"/>
            <a:ext cx="118999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800" spc="-160">
                <a:latin typeface="Calibri"/>
                <a:cs typeface="Calibri"/>
              </a:rPr>
              <a:t>T</a:t>
            </a:r>
            <a:r>
              <a:rPr sz="1800">
                <a:latin typeface="Calibri"/>
                <a:cs typeface="Calibri"/>
              </a:rPr>
              <a:t>o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e</a:t>
            </a:r>
            <a:r>
              <a:rPr sz="1800" spc="-25">
                <a:latin typeface="Calibri"/>
                <a:cs typeface="Calibri"/>
              </a:rPr>
              <a:t>v</a:t>
            </a:r>
            <a:r>
              <a:rPr sz="1800">
                <a:latin typeface="Calibri"/>
                <a:cs typeface="Calibri"/>
              </a:rPr>
              <a:t>alu</a:t>
            </a:r>
            <a:r>
              <a:rPr sz="1800" spc="-15">
                <a:latin typeface="Calibri"/>
                <a:cs typeface="Calibri"/>
              </a:rPr>
              <a:t>a</a:t>
            </a:r>
            <a:r>
              <a:rPr sz="1800" spc="-30">
                <a:latin typeface="Calibri"/>
                <a:cs typeface="Calibri"/>
              </a:rPr>
              <a:t>t</a:t>
            </a:r>
            <a:r>
              <a:rPr sz="1800">
                <a:latin typeface="Calibri"/>
                <a:cs typeface="Calibri"/>
              </a:rPr>
              <a:t>e  the models 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on</a:t>
            </a:r>
            <a:r>
              <a:rPr sz="1800" spc="-55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“unseen” </a:t>
            </a:r>
            <a:r>
              <a:rPr sz="1800" spc="-390">
                <a:latin typeface="Calibri"/>
                <a:cs typeface="Calibri"/>
              </a:rPr>
              <a:t> </a:t>
            </a:r>
            <a:r>
              <a:rPr sz="1800" spc="-15"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499" y="327708"/>
            <a:ext cx="11209376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pc="-30"/>
              <a:t>Need</a:t>
            </a:r>
            <a:r>
              <a:rPr spc="-120"/>
              <a:t> </a:t>
            </a:r>
            <a:r>
              <a:rPr spc="-50"/>
              <a:t>for</a:t>
            </a:r>
            <a:r>
              <a:rPr spc="-105"/>
              <a:t> </a:t>
            </a:r>
            <a:r>
              <a:t>a</a:t>
            </a:r>
            <a:r>
              <a:rPr spc="-65"/>
              <a:t> </a:t>
            </a:r>
            <a:r>
              <a:rPr spc="-20"/>
              <a:t>3</a:t>
            </a:r>
            <a:r>
              <a:rPr sz="4350" spc="-30" baseline="24904"/>
              <a:t>rd</a:t>
            </a:r>
            <a:r>
              <a:rPr sz="4350" spc="390" baseline="24904"/>
              <a:t> </a:t>
            </a:r>
            <a:r>
              <a:rPr spc="-50"/>
              <a:t>Partition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40372" y="1039249"/>
            <a:ext cx="10701655" cy="434362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marR="799465" indent="-228600" algn="just">
              <a:lnSpc>
                <a:spcPct val="90000"/>
              </a:lnSpc>
              <a:spcBef>
                <a:spcPts val="434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5">
                <a:latin typeface="Georgia"/>
                <a:cs typeface="Franklin Gothic Medium"/>
              </a:rPr>
              <a:t>When </a:t>
            </a:r>
            <a:r>
              <a:rPr sz="2400" spc="-35">
                <a:latin typeface="Georgia"/>
                <a:cs typeface="Franklin Gothic Medium"/>
              </a:rPr>
              <a:t>a </a:t>
            </a:r>
            <a:r>
              <a:rPr sz="2000" spc="-50">
                <a:latin typeface="Georgia"/>
                <a:cs typeface="Franklin Gothic Medium"/>
              </a:rPr>
              <a:t>model</a:t>
            </a:r>
            <a:r>
              <a:rPr sz="2400" spc="-50">
                <a:latin typeface="Georgia"/>
                <a:cs typeface="Franklin Gothic Medium"/>
              </a:rPr>
              <a:t> </a:t>
            </a:r>
            <a:r>
              <a:rPr sz="2400" spc="-15">
                <a:latin typeface="Georgia"/>
                <a:cs typeface="Franklin Gothic Medium"/>
              </a:rPr>
              <a:t>is </a:t>
            </a:r>
            <a:r>
              <a:rPr sz="2400" spc="-25">
                <a:latin typeface="Georgia"/>
                <a:cs typeface="Franklin Gothic Medium"/>
              </a:rPr>
              <a:t>developed </a:t>
            </a:r>
            <a:r>
              <a:rPr sz="2400" spc="-20">
                <a:latin typeface="Georgia"/>
                <a:cs typeface="Franklin Gothic Medium"/>
              </a:rPr>
              <a:t>using </a:t>
            </a:r>
            <a:r>
              <a:rPr sz="2400" spc="-30">
                <a:latin typeface="Georgia"/>
                <a:cs typeface="Franklin Gothic Medium"/>
              </a:rPr>
              <a:t>training </a:t>
            </a:r>
            <a:r>
              <a:rPr sz="2400" spc="-10">
                <a:latin typeface="Georgia"/>
                <a:cs typeface="Franklin Gothic Medium"/>
              </a:rPr>
              <a:t>data, </a:t>
            </a:r>
            <a:r>
              <a:rPr sz="2400" spc="-50">
                <a:latin typeface="Georgia"/>
                <a:cs typeface="Franklin Gothic Medium"/>
              </a:rPr>
              <a:t>it </a:t>
            </a:r>
            <a:r>
              <a:rPr sz="2400" spc="-15">
                <a:latin typeface="Georgia"/>
                <a:cs typeface="Franklin Gothic Medium"/>
              </a:rPr>
              <a:t>can </a:t>
            </a:r>
            <a:r>
              <a:rPr sz="2400" spc="-30">
                <a:latin typeface="Georgia"/>
                <a:cs typeface="Franklin Gothic Medium"/>
              </a:rPr>
              <a:t>overfit </a:t>
            </a:r>
            <a:r>
              <a:rPr sz="2400" spc="-20">
                <a:latin typeface="Georgia"/>
                <a:cs typeface="Franklin Gothic Medium"/>
              </a:rPr>
              <a:t>the </a:t>
            </a:r>
            <a:r>
              <a:rPr sz="2400" spc="-685">
                <a:latin typeface="Georgia"/>
                <a:cs typeface="Franklin Gothic Medium"/>
              </a:rPr>
              <a:t> </a:t>
            </a:r>
            <a:r>
              <a:rPr sz="2400" spc="-35">
                <a:latin typeface="Georgia"/>
                <a:cs typeface="Franklin Gothic Medium"/>
              </a:rPr>
              <a:t>training </a:t>
            </a:r>
            <a:r>
              <a:rPr sz="2400" spc="-30">
                <a:latin typeface="Georgia"/>
                <a:cs typeface="Franklin Gothic Medium"/>
              </a:rPr>
              <a:t>data</a:t>
            </a:r>
            <a:r>
              <a:rPr sz="2400" spc="-25">
                <a:latin typeface="Georgia"/>
                <a:cs typeface="Franklin Gothic Medium"/>
              </a:rPr>
              <a:t> </a:t>
            </a:r>
            <a:r>
              <a:rPr sz="2400" spc="-15">
                <a:latin typeface="Georgia"/>
                <a:cs typeface="Franklin Gothic Medium"/>
              </a:rPr>
              <a:t>and </a:t>
            </a:r>
            <a:r>
              <a:rPr sz="2400" spc="-10">
                <a:latin typeface="Georgia"/>
                <a:cs typeface="Franklin Gothic Medium"/>
              </a:rPr>
              <a:t>hence </a:t>
            </a:r>
            <a:r>
              <a:rPr sz="2400" spc="-20">
                <a:latin typeface="Georgia"/>
                <a:cs typeface="Franklin Gothic Medium"/>
              </a:rPr>
              <a:t>the </a:t>
            </a:r>
            <a:r>
              <a:rPr sz="2400" spc="-10">
                <a:latin typeface="Georgia"/>
                <a:cs typeface="Franklin Gothic Medium"/>
              </a:rPr>
              <a:t>need </a:t>
            </a:r>
            <a:r>
              <a:rPr sz="2400" spc="-60">
                <a:latin typeface="Georgia"/>
                <a:cs typeface="Franklin Gothic Medium"/>
              </a:rPr>
              <a:t>to </a:t>
            </a:r>
            <a:r>
              <a:rPr sz="2400" spc="5">
                <a:latin typeface="Georgia"/>
                <a:cs typeface="Franklin Gothic Medium"/>
              </a:rPr>
              <a:t>assess </a:t>
            </a:r>
            <a:r>
              <a:rPr sz="2400" spc="-20">
                <a:latin typeface="Georgia"/>
                <a:cs typeface="Franklin Gothic Medium"/>
              </a:rPr>
              <a:t>the </a:t>
            </a:r>
            <a:r>
              <a:rPr sz="2400" spc="-30">
                <a:latin typeface="Georgia"/>
                <a:cs typeface="Franklin Gothic Medium"/>
              </a:rPr>
              <a:t>performance </a:t>
            </a:r>
            <a:r>
              <a:rPr sz="2400" spc="-15">
                <a:latin typeface="Georgia"/>
                <a:cs typeface="Franklin Gothic Medium"/>
              </a:rPr>
              <a:t>on </a:t>
            </a:r>
            <a:r>
              <a:rPr sz="2400" spc="-685">
                <a:latin typeface="Georgia"/>
                <a:cs typeface="Franklin Gothic Medium"/>
              </a:rPr>
              <a:t> </a:t>
            </a:r>
            <a:r>
              <a:rPr sz="2400" spc="5">
                <a:latin typeface="Georgia"/>
                <a:cs typeface="Franklin Gothic Medium"/>
              </a:rPr>
              <a:t>‘unseen’</a:t>
            </a:r>
            <a:r>
              <a:rPr sz="2400" spc="15">
                <a:latin typeface="Georgia"/>
                <a:cs typeface="Franklin Gothic Medium"/>
              </a:rPr>
              <a:t> </a:t>
            </a:r>
            <a:r>
              <a:rPr sz="2400" spc="-20">
                <a:latin typeface="Georgia"/>
                <a:cs typeface="Franklin Gothic Medium"/>
              </a:rPr>
              <a:t>data,</a:t>
            </a:r>
            <a:r>
              <a:rPr sz="2400" spc="20">
                <a:latin typeface="Georgia"/>
                <a:cs typeface="Franklin Gothic Medium"/>
              </a:rPr>
              <a:t> </a:t>
            </a:r>
            <a:r>
              <a:rPr sz="2400" spc="-10">
                <a:latin typeface="Georgia"/>
                <a:cs typeface="Franklin Gothic Medium"/>
              </a:rPr>
              <a:t>a.k.a.</a:t>
            </a:r>
            <a:r>
              <a:rPr sz="2400" spc="-5">
                <a:latin typeface="Georgia"/>
                <a:cs typeface="Franklin Gothic Medium"/>
              </a:rPr>
              <a:t> </a:t>
            </a:r>
            <a:r>
              <a:rPr sz="2400" spc="-30">
                <a:latin typeface="Georgia"/>
                <a:cs typeface="Franklin Gothic Medium"/>
              </a:rPr>
              <a:t>validation</a:t>
            </a:r>
            <a:r>
              <a:rPr sz="2400" spc="5">
                <a:latin typeface="Georgia"/>
                <a:cs typeface="Franklin Gothic Medium"/>
              </a:rPr>
              <a:t> </a:t>
            </a:r>
            <a:r>
              <a:rPr sz="2400" spc="-20">
                <a:latin typeface="Georgia"/>
                <a:cs typeface="Franklin Gothic Medium"/>
              </a:rPr>
              <a:t>partition</a:t>
            </a:r>
            <a:endParaRPr sz="2400">
              <a:latin typeface="Georgia"/>
              <a:cs typeface="Franklin Gothic Medium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4400">
              <a:latin typeface="Georgia"/>
              <a:cs typeface="Franklin Gothic Medium"/>
            </a:endParaRPr>
          </a:p>
          <a:p>
            <a:pPr marL="241300" marR="5080" indent="-228600">
              <a:lnSpc>
                <a:spcPts val="3020"/>
              </a:lnSpc>
              <a:buFont typeface="Arial MT"/>
              <a:buChar char="•"/>
              <a:tabLst>
                <a:tab pos="241300" algn="l"/>
              </a:tabLst>
            </a:pPr>
            <a:r>
              <a:rPr sz="2400" spc="-25">
                <a:latin typeface="Georgia"/>
                <a:cs typeface="Franklin Gothic Medium"/>
              </a:rPr>
              <a:t>Assessing</a:t>
            </a:r>
            <a:r>
              <a:rPr sz="2400" spc="-5">
                <a:latin typeface="Georgia"/>
                <a:cs typeface="Franklin Gothic Medium"/>
              </a:rPr>
              <a:t> </a:t>
            </a:r>
            <a:r>
              <a:rPr sz="2400" u="heavy" spc="-45">
                <a:uFill>
                  <a:solidFill>
                    <a:srgbClr val="000000"/>
                  </a:solidFill>
                </a:uFill>
                <a:latin typeface="Georgia"/>
                <a:cs typeface="Franklin Gothic Medium"/>
              </a:rPr>
              <a:t>multiple</a:t>
            </a:r>
            <a:r>
              <a:rPr sz="2400" u="heavy" spc="15">
                <a:uFill>
                  <a:solidFill>
                    <a:srgbClr val="000000"/>
                  </a:solidFill>
                </a:uFill>
                <a:latin typeface="Georgia"/>
                <a:cs typeface="Franklin Gothic Medium"/>
              </a:rPr>
              <a:t> </a:t>
            </a:r>
            <a:r>
              <a:rPr sz="2400" u="heavy" spc="-40">
                <a:uFill>
                  <a:solidFill>
                    <a:srgbClr val="000000"/>
                  </a:solidFill>
                </a:uFill>
                <a:latin typeface="Georgia"/>
                <a:cs typeface="Franklin Gothic Medium"/>
              </a:rPr>
              <a:t>models</a:t>
            </a:r>
            <a:r>
              <a:rPr sz="2400" spc="50">
                <a:latin typeface="Georgia"/>
                <a:cs typeface="Franklin Gothic Medium"/>
              </a:rPr>
              <a:t> </a:t>
            </a:r>
            <a:r>
              <a:rPr sz="2400" spc="-15">
                <a:latin typeface="Georgia"/>
                <a:cs typeface="Franklin Gothic Medium"/>
              </a:rPr>
              <a:t>on</a:t>
            </a:r>
            <a:r>
              <a:rPr sz="2400">
                <a:latin typeface="Georgia"/>
                <a:cs typeface="Franklin Gothic Medium"/>
              </a:rPr>
              <a:t> </a:t>
            </a:r>
            <a:r>
              <a:rPr sz="2400" spc="-25">
                <a:latin typeface="Georgia"/>
                <a:cs typeface="Franklin Gothic Medium"/>
              </a:rPr>
              <a:t>the</a:t>
            </a:r>
            <a:r>
              <a:rPr sz="2400" spc="5">
                <a:latin typeface="Georgia"/>
                <a:cs typeface="Franklin Gothic Medium"/>
              </a:rPr>
              <a:t> </a:t>
            </a:r>
            <a:r>
              <a:rPr sz="2400" spc="-50">
                <a:latin typeface="Georgia"/>
                <a:cs typeface="Franklin Gothic Medium"/>
              </a:rPr>
              <a:t>same</a:t>
            </a:r>
            <a:r>
              <a:rPr sz="2400" spc="-5">
                <a:latin typeface="Georgia"/>
                <a:cs typeface="Franklin Gothic Medium"/>
              </a:rPr>
              <a:t> </a:t>
            </a:r>
            <a:r>
              <a:rPr sz="2400">
                <a:latin typeface="Georgia"/>
                <a:cs typeface="Franklin Gothic Medium"/>
              </a:rPr>
              <a:t>‘unseen’</a:t>
            </a:r>
            <a:r>
              <a:rPr sz="2400" spc="20">
                <a:latin typeface="Georgia"/>
                <a:cs typeface="Franklin Gothic Medium"/>
              </a:rPr>
              <a:t> </a:t>
            </a:r>
            <a:r>
              <a:rPr sz="2400" spc="-15">
                <a:latin typeface="Georgia"/>
                <a:cs typeface="Franklin Gothic Medium"/>
              </a:rPr>
              <a:t>data,</a:t>
            </a:r>
            <a:r>
              <a:rPr sz="2400" spc="5">
                <a:latin typeface="Georgia"/>
                <a:cs typeface="Franklin Gothic Medium"/>
              </a:rPr>
              <a:t> </a:t>
            </a:r>
            <a:r>
              <a:rPr sz="2400" spc="-15">
                <a:latin typeface="Georgia"/>
                <a:cs typeface="Franklin Gothic Medium"/>
              </a:rPr>
              <a:t>can </a:t>
            </a:r>
            <a:r>
              <a:rPr sz="2400" spc="-45">
                <a:latin typeface="Georgia"/>
                <a:cs typeface="Franklin Gothic Medium"/>
              </a:rPr>
              <a:t>again</a:t>
            </a:r>
            <a:r>
              <a:rPr sz="2400" spc="-5">
                <a:latin typeface="Georgia"/>
                <a:cs typeface="Franklin Gothic Medium"/>
              </a:rPr>
              <a:t> </a:t>
            </a:r>
            <a:r>
              <a:rPr sz="2400" spc="-25">
                <a:latin typeface="Georgia"/>
                <a:cs typeface="Franklin Gothic Medium"/>
              </a:rPr>
              <a:t>lead </a:t>
            </a:r>
            <a:r>
              <a:rPr sz="2400" spc="-685">
                <a:latin typeface="Georgia"/>
                <a:cs typeface="Franklin Gothic Medium"/>
              </a:rPr>
              <a:t> </a:t>
            </a:r>
            <a:r>
              <a:rPr sz="2400" spc="-60">
                <a:latin typeface="Georgia"/>
                <a:cs typeface="Franklin Gothic Medium"/>
              </a:rPr>
              <a:t>to</a:t>
            </a:r>
            <a:r>
              <a:rPr sz="2400">
                <a:latin typeface="Georgia"/>
                <a:cs typeface="Franklin Gothic Medium"/>
              </a:rPr>
              <a:t> </a:t>
            </a:r>
            <a:r>
              <a:rPr sz="2400" spc="-35">
                <a:latin typeface="Georgia"/>
                <a:cs typeface="Franklin Gothic Medium"/>
              </a:rPr>
              <a:t>overfitting</a:t>
            </a:r>
            <a:r>
              <a:rPr sz="2400" spc="35">
                <a:latin typeface="Georgia"/>
                <a:cs typeface="Franklin Gothic Medium"/>
              </a:rPr>
              <a:t> </a:t>
            </a:r>
            <a:r>
              <a:rPr sz="2400" spc="-15">
                <a:latin typeface="Georgia"/>
                <a:cs typeface="Franklin Gothic Medium"/>
              </a:rPr>
              <a:t>on</a:t>
            </a:r>
            <a:r>
              <a:rPr sz="2400">
                <a:latin typeface="Georgia"/>
                <a:cs typeface="Franklin Gothic Medium"/>
              </a:rPr>
              <a:t> </a:t>
            </a:r>
            <a:r>
              <a:rPr sz="2400" spc="-20">
                <a:latin typeface="Georgia"/>
                <a:cs typeface="Franklin Gothic Medium"/>
              </a:rPr>
              <a:t>this</a:t>
            </a:r>
            <a:r>
              <a:rPr sz="2400" spc="-5">
                <a:latin typeface="Georgia"/>
                <a:cs typeface="Franklin Gothic Medium"/>
              </a:rPr>
              <a:t> </a:t>
            </a:r>
            <a:r>
              <a:rPr sz="2400" spc="-30">
                <a:latin typeface="Georgia"/>
                <a:cs typeface="Franklin Gothic Medium"/>
              </a:rPr>
              <a:t>data</a:t>
            </a:r>
            <a:r>
              <a:rPr sz="2400" spc="15">
                <a:latin typeface="Georgia"/>
                <a:cs typeface="Franklin Gothic Medium"/>
              </a:rPr>
              <a:t> </a:t>
            </a:r>
            <a:r>
              <a:rPr sz="2400" spc="-10">
                <a:latin typeface="Georgia"/>
                <a:cs typeface="Franklin Gothic Medium"/>
              </a:rPr>
              <a:t>(i.e.</a:t>
            </a:r>
            <a:r>
              <a:rPr sz="2400" spc="5">
                <a:latin typeface="Georgia"/>
                <a:cs typeface="Franklin Gothic Medium"/>
              </a:rPr>
              <a:t> </a:t>
            </a:r>
            <a:r>
              <a:rPr sz="2400" spc="-20">
                <a:latin typeface="Georgia"/>
                <a:cs typeface="Franklin Gothic Medium"/>
              </a:rPr>
              <a:t>the</a:t>
            </a:r>
            <a:r>
              <a:rPr sz="2400" spc="5">
                <a:latin typeface="Georgia"/>
                <a:cs typeface="Franklin Gothic Medium"/>
              </a:rPr>
              <a:t> </a:t>
            </a:r>
            <a:r>
              <a:rPr sz="2400" spc="-30">
                <a:latin typeface="Georgia"/>
                <a:cs typeface="Franklin Gothic Medium"/>
              </a:rPr>
              <a:t>validation</a:t>
            </a:r>
            <a:r>
              <a:rPr sz="2400" spc="15">
                <a:latin typeface="Georgia"/>
                <a:cs typeface="Franklin Gothic Medium"/>
              </a:rPr>
              <a:t> </a:t>
            </a:r>
            <a:r>
              <a:rPr sz="2400" spc="-20">
                <a:latin typeface="Georgia"/>
                <a:cs typeface="Franklin Gothic Medium"/>
              </a:rPr>
              <a:t>partition)</a:t>
            </a:r>
            <a:endParaRPr sz="2400">
              <a:latin typeface="Georgia"/>
              <a:cs typeface="Franklin Gothic Medium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4000">
              <a:latin typeface="Georgia"/>
              <a:cs typeface="Franklin Gothic Medium"/>
            </a:endParaRPr>
          </a:p>
          <a:p>
            <a:pPr marL="241300" marR="375285" indent="-228600">
              <a:lnSpc>
                <a:spcPts val="3020"/>
              </a:lnSpc>
              <a:buFont typeface="Arial MT"/>
              <a:buChar char="•"/>
              <a:tabLst>
                <a:tab pos="241300" algn="l"/>
              </a:tabLst>
            </a:pPr>
            <a:r>
              <a:rPr sz="2400" spc="-5">
                <a:latin typeface="Georgia"/>
                <a:cs typeface="Franklin Gothic Medium"/>
              </a:rPr>
              <a:t>Hence</a:t>
            </a:r>
            <a:r>
              <a:rPr sz="2400" spc="10">
                <a:latin typeface="Georgia"/>
                <a:cs typeface="Franklin Gothic Medium"/>
              </a:rPr>
              <a:t> </a:t>
            </a:r>
            <a:r>
              <a:rPr sz="2400" spc="-20">
                <a:latin typeface="Georgia"/>
                <a:cs typeface="Franklin Gothic Medium"/>
              </a:rPr>
              <a:t>the</a:t>
            </a:r>
            <a:r>
              <a:rPr sz="2400" spc="5">
                <a:latin typeface="Georgia"/>
                <a:cs typeface="Franklin Gothic Medium"/>
              </a:rPr>
              <a:t> </a:t>
            </a:r>
            <a:r>
              <a:rPr sz="2400" u="heavy" spc="-40">
                <a:uFill>
                  <a:solidFill>
                    <a:srgbClr val="000000"/>
                  </a:solidFill>
                </a:uFill>
                <a:latin typeface="Georgia"/>
                <a:cs typeface="Franklin Gothic Medium"/>
              </a:rPr>
              <a:t>final</a:t>
            </a:r>
            <a:r>
              <a:rPr sz="2400" u="heavy" spc="5">
                <a:uFill>
                  <a:solidFill>
                    <a:srgbClr val="000000"/>
                  </a:solidFill>
                </a:uFill>
                <a:latin typeface="Georgia"/>
                <a:cs typeface="Franklin Gothic Medium"/>
              </a:rPr>
              <a:t> </a:t>
            </a:r>
            <a:r>
              <a:rPr sz="2400" u="heavy" spc="-20">
                <a:uFill>
                  <a:solidFill>
                    <a:srgbClr val="000000"/>
                  </a:solidFill>
                </a:uFill>
                <a:latin typeface="Georgia"/>
                <a:cs typeface="Franklin Gothic Medium"/>
              </a:rPr>
              <a:t>selected</a:t>
            </a:r>
            <a:r>
              <a:rPr sz="2400" u="heavy" spc="35">
                <a:uFill>
                  <a:solidFill>
                    <a:srgbClr val="000000"/>
                  </a:solidFill>
                </a:uFill>
                <a:latin typeface="Georgia"/>
                <a:cs typeface="Franklin Gothic Medium"/>
              </a:rPr>
              <a:t> </a:t>
            </a:r>
            <a:r>
              <a:rPr sz="2400" u="heavy" spc="-55">
                <a:uFill>
                  <a:solidFill>
                    <a:srgbClr val="000000"/>
                  </a:solidFill>
                </a:uFill>
                <a:latin typeface="Georgia"/>
                <a:cs typeface="Franklin Gothic Medium"/>
              </a:rPr>
              <a:t>model</a:t>
            </a:r>
            <a:r>
              <a:rPr sz="2400" spc="50">
                <a:latin typeface="Georgia"/>
                <a:cs typeface="Franklin Gothic Medium"/>
              </a:rPr>
              <a:t> </a:t>
            </a:r>
            <a:r>
              <a:rPr sz="2400" spc="-15">
                <a:latin typeface="Georgia"/>
                <a:cs typeface="Franklin Gothic Medium"/>
              </a:rPr>
              <a:t>is</a:t>
            </a:r>
            <a:r>
              <a:rPr sz="2400">
                <a:latin typeface="Georgia"/>
                <a:cs typeface="Franklin Gothic Medium"/>
              </a:rPr>
              <a:t> </a:t>
            </a:r>
            <a:r>
              <a:rPr sz="2400" spc="-30">
                <a:latin typeface="Georgia"/>
                <a:cs typeface="Franklin Gothic Medium"/>
              </a:rPr>
              <a:t>applied</a:t>
            </a:r>
            <a:r>
              <a:rPr sz="2400" spc="30">
                <a:latin typeface="Georgia"/>
                <a:cs typeface="Franklin Gothic Medium"/>
              </a:rPr>
              <a:t> </a:t>
            </a:r>
            <a:r>
              <a:rPr sz="2400" spc="-60">
                <a:latin typeface="Georgia"/>
                <a:cs typeface="Franklin Gothic Medium"/>
              </a:rPr>
              <a:t>to</a:t>
            </a:r>
            <a:r>
              <a:rPr sz="2400" spc="10">
                <a:latin typeface="Georgia"/>
                <a:cs typeface="Franklin Gothic Medium"/>
              </a:rPr>
              <a:t> </a:t>
            </a:r>
            <a:r>
              <a:rPr sz="2400" spc="-25">
                <a:latin typeface="Georgia"/>
                <a:cs typeface="Franklin Gothic Medium"/>
              </a:rPr>
              <a:t>the</a:t>
            </a:r>
            <a:r>
              <a:rPr sz="2400">
                <a:latin typeface="Georgia"/>
                <a:cs typeface="Franklin Gothic Medium"/>
              </a:rPr>
              <a:t> </a:t>
            </a:r>
            <a:r>
              <a:rPr sz="2400" spc="-35">
                <a:latin typeface="Georgia"/>
                <a:cs typeface="Franklin Gothic Medium"/>
              </a:rPr>
              <a:t>third</a:t>
            </a:r>
            <a:r>
              <a:rPr sz="2400" spc="40">
                <a:latin typeface="Georgia"/>
                <a:cs typeface="Franklin Gothic Medium"/>
              </a:rPr>
              <a:t> </a:t>
            </a:r>
            <a:r>
              <a:rPr sz="2400" spc="-20">
                <a:latin typeface="Georgia"/>
                <a:cs typeface="Franklin Gothic Medium"/>
              </a:rPr>
              <a:t>partition</a:t>
            </a:r>
            <a:r>
              <a:rPr sz="2400" spc="-15">
                <a:latin typeface="Georgia"/>
                <a:cs typeface="Franklin Gothic Medium"/>
              </a:rPr>
              <a:t> </a:t>
            </a:r>
            <a:r>
              <a:rPr sz="2400" spc="-40">
                <a:latin typeface="Georgia"/>
                <a:cs typeface="Franklin Gothic Medium"/>
              </a:rPr>
              <a:t>(Test </a:t>
            </a:r>
            <a:r>
              <a:rPr sz="2400" spc="-685">
                <a:latin typeface="Georgia"/>
                <a:cs typeface="Franklin Gothic Medium"/>
              </a:rPr>
              <a:t> </a:t>
            </a:r>
            <a:r>
              <a:rPr sz="2400" spc="-10">
                <a:latin typeface="Georgia"/>
                <a:cs typeface="Franklin Gothic Medium"/>
              </a:rPr>
              <a:t>partition)</a:t>
            </a:r>
            <a:r>
              <a:rPr sz="2400" spc="-35">
                <a:latin typeface="Georgia"/>
                <a:cs typeface="Franklin Gothic Medium"/>
              </a:rPr>
              <a:t> </a:t>
            </a:r>
            <a:r>
              <a:rPr sz="2400" spc="-60">
                <a:latin typeface="Georgia"/>
                <a:cs typeface="Franklin Gothic Medium"/>
              </a:rPr>
              <a:t>to</a:t>
            </a:r>
            <a:r>
              <a:rPr sz="2400">
                <a:latin typeface="Georgia"/>
                <a:cs typeface="Franklin Gothic Medium"/>
              </a:rPr>
              <a:t> </a:t>
            </a:r>
            <a:r>
              <a:rPr sz="2400" spc="-50">
                <a:latin typeface="Georgia"/>
                <a:cs typeface="Franklin Gothic Medium"/>
              </a:rPr>
              <a:t>give</a:t>
            </a:r>
            <a:r>
              <a:rPr sz="2400" spc="25">
                <a:latin typeface="Georgia"/>
                <a:cs typeface="Franklin Gothic Medium"/>
              </a:rPr>
              <a:t> </a:t>
            </a:r>
            <a:r>
              <a:rPr sz="2400" spc="-20">
                <a:latin typeface="Georgia"/>
                <a:cs typeface="Franklin Gothic Medium"/>
              </a:rPr>
              <a:t>an</a:t>
            </a:r>
            <a:r>
              <a:rPr sz="2400" spc="-10">
                <a:latin typeface="Georgia"/>
                <a:cs typeface="Franklin Gothic Medium"/>
              </a:rPr>
              <a:t> </a:t>
            </a:r>
            <a:r>
              <a:rPr sz="2400" spc="-15">
                <a:latin typeface="Georgia"/>
                <a:cs typeface="Franklin Gothic Medium"/>
              </a:rPr>
              <a:t>unbiased</a:t>
            </a:r>
            <a:r>
              <a:rPr sz="2400" spc="20">
                <a:latin typeface="Georgia"/>
                <a:cs typeface="Franklin Gothic Medium"/>
              </a:rPr>
              <a:t> </a:t>
            </a:r>
            <a:r>
              <a:rPr sz="2400" spc="-50">
                <a:latin typeface="Georgia"/>
                <a:cs typeface="Franklin Gothic Medium"/>
              </a:rPr>
              <a:t>estimate</a:t>
            </a:r>
            <a:r>
              <a:rPr sz="2400" spc="15">
                <a:latin typeface="Georgia"/>
                <a:cs typeface="Franklin Gothic Medium"/>
              </a:rPr>
              <a:t> </a:t>
            </a:r>
            <a:r>
              <a:rPr sz="2400" spc="-40">
                <a:latin typeface="Georgia"/>
                <a:cs typeface="Franklin Gothic Medium"/>
              </a:rPr>
              <a:t>of</a:t>
            </a:r>
            <a:r>
              <a:rPr sz="2400" spc="5">
                <a:latin typeface="Georgia"/>
                <a:cs typeface="Franklin Gothic Medium"/>
              </a:rPr>
              <a:t> </a:t>
            </a:r>
            <a:r>
              <a:rPr sz="2400" spc="-25">
                <a:latin typeface="Georgia"/>
                <a:cs typeface="Franklin Gothic Medium"/>
              </a:rPr>
              <a:t>its</a:t>
            </a:r>
            <a:r>
              <a:rPr sz="2400" spc="-15">
                <a:latin typeface="Georgia"/>
                <a:cs typeface="Franklin Gothic Medium"/>
              </a:rPr>
              <a:t> </a:t>
            </a:r>
            <a:r>
              <a:rPr sz="2400" spc="-30">
                <a:latin typeface="Georgia"/>
                <a:cs typeface="Franklin Gothic Medium"/>
              </a:rPr>
              <a:t>performance</a:t>
            </a:r>
            <a:r>
              <a:rPr sz="2400" spc="15">
                <a:latin typeface="Georgia"/>
                <a:cs typeface="Franklin Gothic Medium"/>
              </a:rPr>
              <a:t> </a:t>
            </a:r>
            <a:r>
              <a:rPr sz="2400" spc="-15">
                <a:latin typeface="Georgia"/>
                <a:cs typeface="Franklin Gothic Medium"/>
              </a:rPr>
              <a:t>on</a:t>
            </a:r>
            <a:r>
              <a:rPr sz="2400">
                <a:latin typeface="Georgia"/>
                <a:cs typeface="Franklin Gothic Medium"/>
              </a:rPr>
              <a:t> </a:t>
            </a:r>
            <a:r>
              <a:rPr sz="2400" spc="-30">
                <a:latin typeface="Georgia"/>
                <a:cs typeface="Franklin Gothic Medium"/>
              </a:rPr>
              <a:t>‘new’ </a:t>
            </a:r>
            <a:r>
              <a:rPr sz="2400" spc="-25">
                <a:latin typeface="Georgia"/>
                <a:cs typeface="Franklin Gothic Medium"/>
              </a:rPr>
              <a:t> </a:t>
            </a:r>
            <a:r>
              <a:rPr sz="2400" spc="-20">
                <a:latin typeface="Georgia"/>
                <a:cs typeface="Franklin Gothic Medium"/>
              </a:rPr>
              <a:t>data.</a:t>
            </a:r>
            <a:r>
              <a:rPr sz="2400">
                <a:latin typeface="Georgia"/>
                <a:cs typeface="Franklin Gothic Medium"/>
              </a:rPr>
              <a:t> </a:t>
            </a:r>
            <a:r>
              <a:rPr sz="2400" spc="-50">
                <a:latin typeface="Georgia"/>
                <a:cs typeface="Franklin Gothic Medium"/>
              </a:rPr>
              <a:t>Test</a:t>
            </a:r>
            <a:r>
              <a:rPr sz="2400" spc="20">
                <a:latin typeface="Georgia"/>
                <a:cs typeface="Franklin Gothic Medium"/>
              </a:rPr>
              <a:t> </a:t>
            </a:r>
            <a:r>
              <a:rPr sz="2400" spc="-20">
                <a:latin typeface="Georgia"/>
                <a:cs typeface="Franklin Gothic Medium"/>
              </a:rPr>
              <a:t>partition</a:t>
            </a:r>
            <a:r>
              <a:rPr sz="2400">
                <a:latin typeface="Georgia"/>
                <a:cs typeface="Franklin Gothic Medium"/>
              </a:rPr>
              <a:t> </a:t>
            </a:r>
            <a:r>
              <a:rPr sz="2400" spc="-20">
                <a:latin typeface="Georgia"/>
                <a:cs typeface="Franklin Gothic Medium"/>
              </a:rPr>
              <a:t>also</a:t>
            </a:r>
            <a:r>
              <a:rPr sz="2400" spc="5">
                <a:latin typeface="Georgia"/>
                <a:cs typeface="Franklin Gothic Medium"/>
              </a:rPr>
              <a:t> </a:t>
            </a:r>
            <a:r>
              <a:rPr sz="2400" spc="-25">
                <a:latin typeface="Georgia"/>
                <a:cs typeface="Franklin Gothic Medium"/>
              </a:rPr>
              <a:t>referred</a:t>
            </a:r>
            <a:r>
              <a:rPr sz="2400" spc="35">
                <a:latin typeface="Georgia"/>
                <a:cs typeface="Franklin Gothic Medium"/>
              </a:rPr>
              <a:t> </a:t>
            </a:r>
            <a:r>
              <a:rPr sz="2400" spc="-60">
                <a:latin typeface="Georgia"/>
                <a:cs typeface="Franklin Gothic Medium"/>
              </a:rPr>
              <a:t>to</a:t>
            </a:r>
            <a:r>
              <a:rPr sz="2400" spc="10">
                <a:latin typeface="Georgia"/>
                <a:cs typeface="Franklin Gothic Medium"/>
              </a:rPr>
              <a:t> </a:t>
            </a:r>
            <a:r>
              <a:rPr sz="2400" spc="-5">
                <a:latin typeface="Georgia"/>
                <a:cs typeface="Franklin Gothic Medium"/>
              </a:rPr>
              <a:t>as</a:t>
            </a:r>
            <a:r>
              <a:rPr sz="2400">
                <a:latin typeface="Georgia"/>
                <a:cs typeface="Franklin Gothic Medium"/>
              </a:rPr>
              <a:t> </a:t>
            </a:r>
            <a:r>
              <a:rPr sz="2400" spc="-10">
                <a:latin typeface="Georgia"/>
                <a:cs typeface="Franklin Gothic Medium"/>
              </a:rPr>
              <a:t>‘Holdout’</a:t>
            </a:r>
            <a:r>
              <a:rPr sz="2400" spc="15">
                <a:latin typeface="Georgia"/>
                <a:cs typeface="Franklin Gothic Medium"/>
              </a:rPr>
              <a:t> </a:t>
            </a:r>
            <a:r>
              <a:rPr sz="2400" spc="-20">
                <a:latin typeface="Georgia"/>
                <a:cs typeface="Franklin Gothic Medium"/>
              </a:rPr>
              <a:t>set</a:t>
            </a:r>
            <a:endParaRPr sz="2400">
              <a:latin typeface="Georgia"/>
              <a:cs typeface="Franklin Gothic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4199" y="5531731"/>
            <a:ext cx="10414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Franklin Gothic Medium"/>
                <a:cs typeface="Franklin Gothic Medium"/>
              </a:rPr>
              <a:t>Note</a:t>
            </a:r>
            <a:r>
              <a:rPr sz="1800" spc="15">
                <a:latin typeface="Franklin Gothic Medium"/>
                <a:cs typeface="Franklin Gothic Medium"/>
              </a:rPr>
              <a:t> -</a:t>
            </a:r>
            <a:r>
              <a:rPr sz="1800" spc="10">
                <a:latin typeface="Franklin Gothic Medium"/>
                <a:cs typeface="Franklin Gothic Medium"/>
              </a:rPr>
              <a:t> </a:t>
            </a:r>
            <a:r>
              <a:rPr sz="1800">
                <a:latin typeface="Franklin Gothic Medium"/>
                <a:cs typeface="Franklin Gothic Medium"/>
              </a:rPr>
              <a:t>ML</a:t>
            </a:r>
            <a:r>
              <a:rPr sz="1800" spc="5">
                <a:latin typeface="Franklin Gothic Medium"/>
                <a:cs typeface="Franklin Gothic Medium"/>
              </a:rPr>
              <a:t> </a:t>
            </a:r>
            <a:r>
              <a:rPr sz="1800" spc="-25">
                <a:latin typeface="Franklin Gothic Medium"/>
                <a:cs typeface="Franklin Gothic Medium"/>
              </a:rPr>
              <a:t>literature</a:t>
            </a:r>
            <a:r>
              <a:rPr sz="1800" spc="25">
                <a:latin typeface="Franklin Gothic Medium"/>
                <a:cs typeface="Franklin Gothic Medium"/>
              </a:rPr>
              <a:t> </a:t>
            </a:r>
            <a:r>
              <a:rPr sz="1800" spc="-35">
                <a:latin typeface="Franklin Gothic Medium"/>
                <a:cs typeface="Franklin Gothic Medium"/>
              </a:rPr>
              <a:t>typically</a:t>
            </a:r>
            <a:r>
              <a:rPr sz="1800" spc="40">
                <a:latin typeface="Franklin Gothic Medium"/>
                <a:cs typeface="Franklin Gothic Medium"/>
              </a:rPr>
              <a:t> </a:t>
            </a:r>
            <a:r>
              <a:rPr sz="1800" spc="-15">
                <a:latin typeface="Franklin Gothic Medium"/>
                <a:cs typeface="Franklin Gothic Medium"/>
              </a:rPr>
              <a:t>refers</a:t>
            </a:r>
            <a:r>
              <a:rPr sz="1800" spc="10">
                <a:latin typeface="Franklin Gothic Medium"/>
                <a:cs typeface="Franklin Gothic Medium"/>
              </a:rPr>
              <a:t> </a:t>
            </a:r>
            <a:r>
              <a:rPr sz="1800" spc="-40">
                <a:latin typeface="Franklin Gothic Medium"/>
                <a:cs typeface="Franklin Gothic Medium"/>
              </a:rPr>
              <a:t>to</a:t>
            </a:r>
            <a:r>
              <a:rPr sz="1800" spc="5">
                <a:latin typeface="Franklin Gothic Medium"/>
                <a:cs typeface="Franklin Gothic Medium"/>
              </a:rPr>
              <a:t> </a:t>
            </a:r>
            <a:r>
              <a:rPr sz="1800" spc="-15">
                <a:latin typeface="Franklin Gothic Medium"/>
                <a:cs typeface="Franklin Gothic Medium"/>
              </a:rPr>
              <a:t>the</a:t>
            </a:r>
            <a:r>
              <a:rPr sz="1800" spc="10">
                <a:latin typeface="Franklin Gothic Medium"/>
                <a:cs typeface="Franklin Gothic Medium"/>
              </a:rPr>
              <a:t> </a:t>
            </a:r>
            <a:r>
              <a:rPr sz="1800">
                <a:latin typeface="Franklin Gothic Medium"/>
                <a:cs typeface="Franklin Gothic Medium"/>
              </a:rPr>
              <a:t>2</a:t>
            </a:r>
            <a:r>
              <a:rPr sz="1800" spc="5">
                <a:latin typeface="Franklin Gothic Medium"/>
                <a:cs typeface="Franklin Gothic Medium"/>
              </a:rPr>
              <a:t> </a:t>
            </a:r>
            <a:r>
              <a:rPr sz="1800" spc="-20">
                <a:latin typeface="Franklin Gothic Medium"/>
                <a:cs typeface="Franklin Gothic Medium"/>
              </a:rPr>
              <a:t>partition</a:t>
            </a:r>
            <a:r>
              <a:rPr sz="1800" spc="25">
                <a:latin typeface="Franklin Gothic Medium"/>
                <a:cs typeface="Franklin Gothic Medium"/>
              </a:rPr>
              <a:t> </a:t>
            </a:r>
            <a:r>
              <a:rPr sz="1800" spc="-15">
                <a:latin typeface="Franklin Gothic Medium"/>
                <a:cs typeface="Franklin Gothic Medium"/>
              </a:rPr>
              <a:t>scenario</a:t>
            </a:r>
            <a:r>
              <a:rPr sz="1800" spc="5">
                <a:latin typeface="Franklin Gothic Medium"/>
                <a:cs typeface="Franklin Gothic Medium"/>
              </a:rPr>
              <a:t> </a:t>
            </a:r>
            <a:r>
              <a:rPr sz="1800" spc="-5">
                <a:latin typeface="Franklin Gothic Medium"/>
                <a:cs typeface="Franklin Gothic Medium"/>
              </a:rPr>
              <a:t>as</a:t>
            </a:r>
            <a:r>
              <a:rPr sz="1800" spc="10">
                <a:latin typeface="Franklin Gothic Medium"/>
                <a:cs typeface="Franklin Gothic Medium"/>
              </a:rPr>
              <a:t> </a:t>
            </a:r>
            <a:r>
              <a:rPr sz="1800" spc="-35">
                <a:latin typeface="Franklin Gothic Medium"/>
                <a:cs typeface="Franklin Gothic Medium"/>
              </a:rPr>
              <a:t>Training/Test,</a:t>
            </a:r>
            <a:r>
              <a:rPr sz="1800" spc="15">
                <a:latin typeface="Franklin Gothic Medium"/>
                <a:cs typeface="Franklin Gothic Medium"/>
              </a:rPr>
              <a:t> </a:t>
            </a:r>
            <a:r>
              <a:rPr sz="1800" spc="-20">
                <a:latin typeface="Franklin Gothic Medium"/>
                <a:cs typeface="Franklin Gothic Medium"/>
              </a:rPr>
              <a:t>whereas</a:t>
            </a:r>
            <a:r>
              <a:rPr sz="1800" spc="15">
                <a:latin typeface="Franklin Gothic Medium"/>
                <a:cs typeface="Franklin Gothic Medium"/>
              </a:rPr>
              <a:t> </a:t>
            </a:r>
            <a:r>
              <a:rPr sz="1800" spc="-30">
                <a:latin typeface="Franklin Gothic Medium"/>
                <a:cs typeface="Franklin Gothic Medium"/>
              </a:rPr>
              <a:t>some</a:t>
            </a:r>
            <a:r>
              <a:rPr sz="1800" spc="15">
                <a:latin typeface="Franklin Gothic Medium"/>
                <a:cs typeface="Franklin Gothic Medium"/>
              </a:rPr>
              <a:t> </a:t>
            </a:r>
            <a:r>
              <a:rPr sz="1800" spc="-25">
                <a:latin typeface="Franklin Gothic Medium"/>
                <a:cs typeface="Franklin Gothic Medium"/>
              </a:rPr>
              <a:t>literature</a:t>
            </a:r>
            <a:r>
              <a:rPr sz="1800" spc="25">
                <a:latin typeface="Franklin Gothic Medium"/>
                <a:cs typeface="Franklin Gothic Medium"/>
              </a:rPr>
              <a:t> </a:t>
            </a:r>
            <a:r>
              <a:rPr sz="1800" spc="-25">
                <a:latin typeface="Franklin Gothic Medium"/>
                <a:cs typeface="Franklin Gothic Medium"/>
              </a:rPr>
              <a:t>refer </a:t>
            </a:r>
            <a:r>
              <a:rPr sz="1800" spc="-434">
                <a:latin typeface="Franklin Gothic Medium"/>
                <a:cs typeface="Franklin Gothic Medium"/>
              </a:rPr>
              <a:t> </a:t>
            </a:r>
            <a:r>
              <a:rPr sz="1800" spc="-40">
                <a:latin typeface="Franklin Gothic Medium"/>
                <a:cs typeface="Franklin Gothic Medium"/>
              </a:rPr>
              <a:t>to</a:t>
            </a:r>
            <a:r>
              <a:rPr sz="1800" spc="-10">
                <a:latin typeface="Franklin Gothic Medium"/>
                <a:cs typeface="Franklin Gothic Medium"/>
              </a:rPr>
              <a:t> </a:t>
            </a:r>
            <a:r>
              <a:rPr sz="1800" spc="-35">
                <a:latin typeface="Franklin Gothic Medium"/>
                <a:cs typeface="Franklin Gothic Medium"/>
              </a:rPr>
              <a:t>them</a:t>
            </a:r>
            <a:r>
              <a:rPr sz="1800" spc="-5">
                <a:latin typeface="Franklin Gothic Medium"/>
                <a:cs typeface="Franklin Gothic Medium"/>
              </a:rPr>
              <a:t> as </a:t>
            </a:r>
            <a:r>
              <a:rPr sz="1800" spc="-30">
                <a:latin typeface="Franklin Gothic Medium"/>
                <a:cs typeface="Franklin Gothic Medium"/>
              </a:rPr>
              <a:t>Training/Validation.</a:t>
            </a:r>
            <a:endParaRPr sz="18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/>
              <a:t>Shortcomings</a:t>
            </a:r>
            <a:r>
              <a:rPr spc="-95"/>
              <a:t> </a:t>
            </a:r>
            <a:r>
              <a:rPr spc="-15"/>
              <a:t>of</a:t>
            </a:r>
            <a:r>
              <a:rPr spc="-65"/>
              <a:t> </a:t>
            </a:r>
            <a:r>
              <a:rPr spc="-35"/>
              <a:t>training,</a:t>
            </a:r>
            <a:r>
              <a:rPr spc="-75"/>
              <a:t> </a:t>
            </a:r>
            <a:r>
              <a:rPr spc="-40"/>
              <a:t>validation</a:t>
            </a:r>
            <a:r>
              <a:rPr spc="-105"/>
              <a:t> </a:t>
            </a:r>
            <a:r>
              <a:rPr spc="-25"/>
              <a:t>and</a:t>
            </a:r>
            <a:r>
              <a:rPr spc="-95"/>
              <a:t> </a:t>
            </a:r>
            <a:r>
              <a:rPr spc="-45"/>
              <a:t>test</a:t>
            </a:r>
            <a:r>
              <a:rPr spc="-65"/>
              <a:t> </a:t>
            </a:r>
            <a:r>
              <a:rPr spc="-20"/>
              <a:t>split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192784"/>
            <a:ext cx="10832465" cy="4802505"/>
          </a:xfrm>
          <a:prstGeom prst="rect">
            <a:avLst/>
          </a:prstGeom>
        </p:spPr>
        <p:txBody>
          <a:bodyPr vert="horz" wrap="square" lIns="0" tIns="60960" rIns="0" bIns="0" rtlCol="0" anchor="t">
            <a:spAutoFit/>
          </a:bodyPr>
          <a:lstStyle/>
          <a:p>
            <a:pPr marL="241300" marR="5080" indent="-228600" algn="just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>
                <a:latin typeface="Calibri"/>
                <a:cs typeface="Calibri"/>
              </a:rPr>
              <a:t>Given</a:t>
            </a:r>
            <a:r>
              <a:rPr sz="2800" spc="2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the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split</a:t>
            </a:r>
            <a:r>
              <a:rPr sz="2800" spc="30">
                <a:latin typeface="Calibri"/>
                <a:cs typeface="Calibri"/>
              </a:rPr>
              <a:t> </a:t>
            </a:r>
            <a:r>
              <a:rPr sz="2800" spc="-20">
                <a:latin typeface="Calibri"/>
                <a:cs typeface="Calibri"/>
              </a:rPr>
              <a:t>into</a:t>
            </a:r>
            <a:r>
              <a:rPr sz="2800" spc="2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only</a:t>
            </a:r>
            <a:r>
              <a:rPr sz="2800" spc="2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one</a:t>
            </a:r>
            <a:r>
              <a:rPr sz="2800" spc="10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set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>
                <a:latin typeface="Calibri"/>
                <a:cs typeface="Calibri"/>
              </a:rPr>
              <a:t>of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training,</a:t>
            </a:r>
            <a:r>
              <a:rPr sz="2800" spc="3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validation,</a:t>
            </a:r>
            <a:r>
              <a:rPr sz="2800" spc="20">
                <a:latin typeface="Calibri"/>
                <a:cs typeface="Calibri"/>
              </a:rPr>
              <a:t> </a:t>
            </a:r>
            <a:r>
              <a:rPr sz="2800" spc="-20">
                <a:latin typeface="Calibri"/>
                <a:cs typeface="Calibri"/>
              </a:rPr>
              <a:t>test</a:t>
            </a:r>
            <a:r>
              <a:rPr sz="2800" spc="2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partitions,</a:t>
            </a:r>
            <a:r>
              <a:rPr sz="2800" spc="4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the </a:t>
            </a:r>
            <a:r>
              <a:rPr sz="2800" spc="-615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performance</a:t>
            </a:r>
            <a:r>
              <a:rPr sz="2800" spc="7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of</a:t>
            </a:r>
            <a:r>
              <a:rPr sz="2800" spc="60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our</a:t>
            </a:r>
            <a:r>
              <a:rPr sz="2800" spc="8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models</a:t>
            </a:r>
            <a:r>
              <a:rPr sz="2800" spc="70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are</a:t>
            </a:r>
            <a:r>
              <a:rPr sz="2800" spc="50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highly</a:t>
            </a:r>
            <a:r>
              <a:rPr sz="2800" spc="70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dependent</a:t>
            </a:r>
            <a:r>
              <a:rPr sz="2800" spc="9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on</a:t>
            </a:r>
            <a:r>
              <a:rPr sz="2800" spc="7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the</a:t>
            </a:r>
            <a:r>
              <a:rPr sz="2800" spc="65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nature</a:t>
            </a:r>
            <a:r>
              <a:rPr sz="2800" spc="7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of</a:t>
            </a:r>
            <a:r>
              <a:rPr sz="2800" spc="60">
                <a:latin typeface="Calibri"/>
                <a:cs typeface="Calibri"/>
              </a:rPr>
              <a:t> </a:t>
            </a:r>
            <a:r>
              <a:rPr sz="2800" spc="-20">
                <a:latin typeface="Calibri"/>
                <a:cs typeface="Calibri"/>
              </a:rPr>
              <a:t>data </a:t>
            </a:r>
            <a:r>
              <a:rPr sz="2800" spc="-1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in those</a:t>
            </a:r>
            <a:r>
              <a:rPr sz="2800" spc="30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partitions</a:t>
            </a:r>
            <a:endParaRPr sz="280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4100">
              <a:latin typeface="Calibri"/>
              <a:cs typeface="Calibri"/>
            </a:endParaRPr>
          </a:p>
          <a:p>
            <a:pPr marL="241300" marR="1072515" indent="-228600" algn="just">
              <a:lnSpc>
                <a:spcPts val="302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5">
                <a:latin typeface="Calibri"/>
                <a:cs typeface="Calibri"/>
              </a:rPr>
              <a:t>Thus</a:t>
            </a:r>
            <a:r>
              <a:rPr sz="2800" spc="20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performance</a:t>
            </a:r>
            <a:r>
              <a:rPr sz="2800" spc="3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might</a:t>
            </a:r>
            <a:r>
              <a:rPr sz="2800" spc="20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vary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if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the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split</a:t>
            </a:r>
            <a:r>
              <a:rPr sz="2800" spc="30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points</a:t>
            </a:r>
            <a:r>
              <a:rPr sz="2800" spc="45">
                <a:latin typeface="Calibri"/>
                <a:cs typeface="Calibri"/>
              </a:rPr>
              <a:t> </a:t>
            </a:r>
            <a:r>
              <a:rPr sz="2800" spc="-20">
                <a:latin typeface="Calibri"/>
                <a:cs typeface="Calibri"/>
              </a:rPr>
              <a:t>were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25">
                <a:latin typeface="Calibri"/>
                <a:cs typeface="Calibri"/>
              </a:rPr>
              <a:t>different</a:t>
            </a:r>
            <a:r>
              <a:rPr sz="2800" spc="2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and </a:t>
            </a:r>
            <a:r>
              <a:rPr sz="2800" spc="-620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training</a:t>
            </a:r>
            <a:r>
              <a:rPr sz="2800" spc="2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and</a:t>
            </a:r>
            <a:r>
              <a:rPr sz="2800" spc="1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evaluation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20">
                <a:latin typeface="Calibri"/>
                <a:cs typeface="Calibri"/>
              </a:rPr>
              <a:t>were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on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25">
                <a:latin typeface="Calibri"/>
                <a:cs typeface="Calibri"/>
              </a:rPr>
              <a:t>different</a:t>
            </a:r>
            <a:r>
              <a:rPr sz="2800" spc="30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subsets</a:t>
            </a:r>
            <a:r>
              <a:rPr sz="2800" spc="3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of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20"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4050">
              <a:latin typeface="Calibri"/>
              <a:cs typeface="Calibri"/>
            </a:endParaRPr>
          </a:p>
          <a:p>
            <a:pPr marL="241300" marR="333375" indent="-228600" algn="just">
              <a:lnSpc>
                <a:spcPct val="90000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>
                <a:latin typeface="Calibri"/>
                <a:cs typeface="Calibri"/>
              </a:rPr>
              <a:t>What</a:t>
            </a:r>
            <a:r>
              <a:rPr sz="2800" spc="1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if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we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could</a:t>
            </a:r>
            <a:r>
              <a:rPr sz="2800" spc="2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do</a:t>
            </a:r>
            <a:r>
              <a:rPr sz="2800" spc="1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this</a:t>
            </a:r>
            <a:r>
              <a:rPr sz="2800" spc="30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split</a:t>
            </a:r>
            <a:r>
              <a:rPr sz="2800" spc="20">
                <a:latin typeface="Calibri"/>
                <a:cs typeface="Calibri"/>
              </a:rPr>
              <a:t> </a:t>
            </a:r>
            <a:r>
              <a:rPr sz="2800" spc="-20">
                <a:latin typeface="Calibri"/>
                <a:cs typeface="Calibri"/>
              </a:rPr>
              <a:t>into</a:t>
            </a:r>
            <a:r>
              <a:rPr sz="2800" spc="20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training</a:t>
            </a:r>
            <a:r>
              <a:rPr sz="2800" spc="3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and</a:t>
            </a:r>
            <a:r>
              <a:rPr sz="2800" spc="1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validation</a:t>
            </a:r>
            <a:r>
              <a:rPr sz="2800" spc="10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set</a:t>
            </a:r>
            <a:r>
              <a:rPr sz="2800" spc="-5">
                <a:latin typeface="Calibri"/>
                <a:cs typeface="Calibri"/>
              </a:rPr>
              <a:t> multiple 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times,</a:t>
            </a:r>
            <a:r>
              <a:rPr sz="2800" spc="1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each</a:t>
            </a:r>
            <a:r>
              <a:rPr sz="2800" spc="2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time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on</a:t>
            </a:r>
            <a:r>
              <a:rPr sz="2800" spc="20">
                <a:latin typeface="Calibri"/>
                <a:cs typeface="Calibri"/>
              </a:rPr>
              <a:t> </a:t>
            </a:r>
            <a:r>
              <a:rPr sz="2800" spc="-25">
                <a:latin typeface="Calibri"/>
                <a:cs typeface="Calibri"/>
              </a:rPr>
              <a:t>different</a:t>
            </a:r>
            <a:r>
              <a:rPr sz="2800" spc="20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subsets</a:t>
            </a:r>
            <a:r>
              <a:rPr sz="2800" spc="4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of</a:t>
            </a:r>
            <a:r>
              <a:rPr sz="2800" spc="1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the</a:t>
            </a:r>
            <a:r>
              <a:rPr sz="2800" spc="2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same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data,</a:t>
            </a:r>
            <a:r>
              <a:rPr sz="2800" spc="2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and</a:t>
            </a:r>
            <a:r>
              <a:rPr sz="2800" spc="1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then</a:t>
            </a:r>
            <a:r>
              <a:rPr sz="2800" spc="30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train </a:t>
            </a:r>
            <a:r>
              <a:rPr sz="2800" spc="-1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and</a:t>
            </a:r>
            <a:r>
              <a:rPr sz="2800" spc="20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evaluate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our</a:t>
            </a:r>
            <a:r>
              <a:rPr sz="2800" spc="1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models</a:t>
            </a:r>
            <a:r>
              <a:rPr sz="2800" spc="3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each</a:t>
            </a:r>
            <a:r>
              <a:rPr sz="2800" spc="1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time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to</a:t>
            </a:r>
            <a:r>
              <a:rPr sz="2800" spc="1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look</a:t>
            </a:r>
            <a:r>
              <a:rPr sz="2800" spc="25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at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the</a:t>
            </a:r>
            <a:r>
              <a:rPr sz="2800" spc="20">
                <a:latin typeface="Calibri"/>
                <a:cs typeface="Calibri"/>
              </a:rPr>
              <a:t> </a:t>
            </a:r>
            <a:r>
              <a:rPr sz="2800" spc="-25">
                <a:latin typeface="Calibri"/>
                <a:cs typeface="Calibri"/>
              </a:rPr>
              <a:t>average</a:t>
            </a:r>
            <a:r>
              <a:rPr sz="2800" spc="-15">
                <a:latin typeface="Calibri"/>
                <a:cs typeface="Calibri"/>
              </a:rPr>
              <a:t> performance </a:t>
            </a:r>
            <a:r>
              <a:rPr sz="2800" spc="-62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of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the</a:t>
            </a:r>
            <a:r>
              <a:rPr sz="2800" spc="1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models</a:t>
            </a:r>
            <a:r>
              <a:rPr sz="2800" spc="2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across</a:t>
            </a:r>
            <a:r>
              <a:rPr sz="2800" spc="1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multiple</a:t>
            </a:r>
            <a:r>
              <a:rPr sz="2800" spc="30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evaluations?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2C8C3-C65A-78D0-8D0E-F9801E1A1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Cross-Validation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0B37C-CCBC-4369-DB2E-97B654E83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>
                <a:latin typeface="Georgia"/>
              </a:rPr>
              <a:t>Cross validation is a technique used in machine learning to evaluate the performance of a model on unseen data.</a:t>
            </a:r>
          </a:p>
          <a:p>
            <a:pPr algn="just"/>
            <a:r>
              <a:rPr lang="en-US" sz="2400">
                <a:latin typeface="Georgia"/>
              </a:rPr>
              <a:t>It involves dividing the available data into multiple folds or subsets, using one of these folds as a validation set, and training the model on the remaining folds.</a:t>
            </a:r>
          </a:p>
          <a:p>
            <a:pPr algn="just"/>
            <a:r>
              <a:rPr lang="en-US" sz="2400">
                <a:latin typeface="Georgia"/>
              </a:rPr>
              <a:t>This process is repeated multiple times, each time using a different fold as the validation set. </a:t>
            </a:r>
            <a:endParaRPr lang="en-US" sz="2400"/>
          </a:p>
          <a:p>
            <a:pPr algn="just"/>
            <a:r>
              <a:rPr lang="en-US" sz="2400">
                <a:latin typeface="Georgia"/>
              </a:rPr>
              <a:t>Finally, the results from each validation step are averaged to produce a more robust estimate of the model’s performance.</a:t>
            </a:r>
            <a:endParaRPr lang="en-US" sz="2400"/>
          </a:p>
          <a:p>
            <a:pPr algn="just"/>
            <a:r>
              <a:rPr lang="en-US" sz="2400">
                <a:latin typeface="Georgia"/>
              </a:rPr>
              <a:t>Cross validation is an important step in the machine learning process and helps to ensure that the model selected for deployment is robust and generalizes well to new data.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31361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FAB71-1EF0-D971-8FFB-57697DD16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eorgia"/>
              </a:rPr>
              <a:t>Why cross-validation?</a:t>
            </a:r>
            <a:endParaRPr lang="en-US"/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5559A-A3B9-E8FA-C63A-F174FAE46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>
                <a:latin typeface="Georgia"/>
              </a:rPr>
              <a:t>The main purpose of cross validation is to prevent overfitting, which occurs when a model is trained too well on the training data and performs poorly on new, unseen data. </a:t>
            </a:r>
          </a:p>
          <a:p>
            <a:pPr algn="just"/>
            <a:r>
              <a:rPr lang="en-US">
                <a:latin typeface="Georgia"/>
              </a:rPr>
              <a:t>By evaluating the model on multiple validation sets, cross validation provides a more realistic estimate of the model’s generalization performance, i.e., its ability to perform well on new, unseen data.</a:t>
            </a:r>
          </a:p>
        </p:txBody>
      </p:sp>
    </p:spTree>
    <p:extLst>
      <p:ext uri="{BB962C8B-B14F-4D97-AF65-F5344CB8AC3E}">
        <p14:creationId xmlns:p14="http://schemas.microsoft.com/office/powerpoint/2010/main" val="1204564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25DB3-4FF7-FF1B-01E2-53F710900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Cross-Validation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3F5D3-B8D1-F974-6D38-A1534C0C9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2400"/>
          </a:p>
          <a:p>
            <a:r>
              <a:rPr lang="en-US" sz="2400">
                <a:latin typeface="Georgia"/>
              </a:rPr>
              <a:t>There are several types of cross validation techniques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latin typeface="Georgia"/>
              </a:rPr>
              <a:t>k-fold cross-validation</a:t>
            </a:r>
            <a:endParaRPr lang="en-US" sz="20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latin typeface="Georgia"/>
              </a:rPr>
              <a:t>Stratified Cross-Validation</a:t>
            </a:r>
            <a:endParaRPr lang="en-US" sz="2000"/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2000">
                <a:latin typeface="Georgia"/>
              </a:rPr>
              <a:t>Leave-One-Out Cross-Validation(LOOCV)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2000">
                <a:latin typeface="Georgia"/>
              </a:rPr>
              <a:t>Holdout validation</a:t>
            </a:r>
          </a:p>
          <a:p>
            <a:r>
              <a:rPr lang="en-US" sz="2400">
                <a:latin typeface="Georgia"/>
              </a:rPr>
              <a:t>The choice of technique depends on the size and nature of the data, as well as the specific requirements of the modeling problem.</a:t>
            </a:r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291878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/>
              <a:t>k-fold</a:t>
            </a:r>
            <a:r>
              <a:rPr spc="-145"/>
              <a:t> </a:t>
            </a:r>
            <a:r>
              <a:rPr spc="-45"/>
              <a:t>Cross</a:t>
            </a:r>
            <a:r>
              <a:rPr spc="-120"/>
              <a:t> </a:t>
            </a:r>
            <a:r>
              <a:rPr spc="-60"/>
              <a:t>Validation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1950" y="1311351"/>
            <a:ext cx="6514058" cy="12204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43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>
                <a:latin typeface="Calibri"/>
                <a:cs typeface="Calibri"/>
              </a:rPr>
              <a:t>An</a:t>
            </a:r>
            <a:r>
              <a:rPr sz="2800" spc="10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alternative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to</a:t>
            </a:r>
            <a:r>
              <a:rPr sz="2800" spc="-5">
                <a:latin typeface="Calibri"/>
                <a:cs typeface="Calibri"/>
              </a:rPr>
              <a:t> </a:t>
            </a:r>
            <a:r>
              <a:rPr sz="2800" spc="-20">
                <a:latin typeface="Calibri"/>
                <a:cs typeface="Calibri"/>
              </a:rPr>
              <a:t>data</a:t>
            </a:r>
            <a:r>
              <a:rPr sz="2800" spc="-5">
                <a:latin typeface="Calibri"/>
                <a:cs typeface="Calibri"/>
              </a:rPr>
              <a:t> partitioning,</a:t>
            </a:r>
            <a:r>
              <a:rPr sz="2800" spc="2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esp. 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when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the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number</a:t>
            </a:r>
            <a:r>
              <a:rPr sz="2800" spc="1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of </a:t>
            </a:r>
            <a:r>
              <a:rPr sz="2800" spc="-20">
                <a:latin typeface="Calibri"/>
                <a:cs typeface="Calibri"/>
              </a:rPr>
              <a:t>records</a:t>
            </a:r>
            <a:r>
              <a:rPr sz="2800" spc="1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in the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dataset </a:t>
            </a:r>
            <a:r>
              <a:rPr sz="2800" spc="-62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is small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950" y="3102991"/>
            <a:ext cx="9172575" cy="345567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303022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>
                <a:latin typeface="Calibri"/>
                <a:cs typeface="Calibri"/>
              </a:rPr>
              <a:t>Partitioning</a:t>
            </a:r>
            <a:r>
              <a:rPr sz="2800" spc="2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the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20">
                <a:latin typeface="Calibri"/>
                <a:cs typeface="Calibri"/>
              </a:rPr>
              <a:t>data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20">
                <a:latin typeface="Calibri"/>
                <a:cs typeface="Calibri"/>
              </a:rPr>
              <a:t>into</a:t>
            </a:r>
            <a:r>
              <a:rPr sz="2800" spc="10">
                <a:latin typeface="Calibri"/>
                <a:cs typeface="Calibri"/>
              </a:rPr>
              <a:t> </a:t>
            </a:r>
            <a:r>
              <a:rPr sz="2800" spc="-40">
                <a:latin typeface="Calibri"/>
                <a:cs typeface="Calibri"/>
              </a:rPr>
              <a:t>“folds,”</a:t>
            </a:r>
            <a:r>
              <a:rPr sz="2800" spc="3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or </a:t>
            </a:r>
            <a:r>
              <a:rPr sz="2800">
                <a:latin typeface="Calibri"/>
                <a:cs typeface="Calibri"/>
              </a:rPr>
              <a:t>non- </a:t>
            </a:r>
            <a:r>
              <a:rPr sz="2800" spc="-61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overlapping</a:t>
            </a:r>
            <a:r>
              <a:rPr sz="2800" spc="1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(disjoint)</a:t>
            </a:r>
            <a:r>
              <a:rPr sz="2800" spc="2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sub-samples.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4050">
              <a:latin typeface="Calibri"/>
              <a:cs typeface="Calibri"/>
            </a:endParaRPr>
          </a:p>
          <a:p>
            <a:pPr marL="241300" marR="2609850" indent="-228600">
              <a:lnSpc>
                <a:spcPct val="9000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5">
                <a:latin typeface="Calibri"/>
                <a:cs typeface="Calibri"/>
              </a:rPr>
              <a:t>If</a:t>
            </a:r>
            <a:r>
              <a:rPr sz="2800" spc="-10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we</a:t>
            </a:r>
            <a:r>
              <a:rPr sz="2800" spc="-5">
                <a:latin typeface="Calibri"/>
                <a:cs typeface="Calibri"/>
              </a:rPr>
              <a:t> choose</a:t>
            </a:r>
            <a:r>
              <a:rPr sz="2800" spc="20">
                <a:latin typeface="Calibri"/>
                <a:cs typeface="Calibri"/>
              </a:rPr>
              <a:t> </a:t>
            </a:r>
            <a:r>
              <a:rPr sz="2800" i="1" spc="-5">
                <a:latin typeface="Calibri"/>
                <a:cs typeface="Calibri"/>
              </a:rPr>
              <a:t>k</a:t>
            </a:r>
            <a:r>
              <a:rPr sz="2800" i="1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=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10</a:t>
            </a:r>
            <a:r>
              <a:rPr sz="2800" spc="15">
                <a:latin typeface="Calibri"/>
                <a:cs typeface="Calibri"/>
              </a:rPr>
              <a:t> </a:t>
            </a:r>
            <a:r>
              <a:rPr sz="2800" spc="-20">
                <a:latin typeface="Calibri"/>
                <a:cs typeface="Calibri"/>
              </a:rPr>
              <a:t>folds,</a:t>
            </a:r>
            <a:r>
              <a:rPr sz="2800" spc="2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meaning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that </a:t>
            </a:r>
            <a:r>
              <a:rPr sz="2800" spc="-5">
                <a:latin typeface="Calibri"/>
                <a:cs typeface="Calibri"/>
              </a:rPr>
              <a:t>the 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20">
                <a:latin typeface="Calibri"/>
                <a:cs typeface="Calibri"/>
              </a:rPr>
              <a:t>data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20">
                <a:latin typeface="Calibri"/>
                <a:cs typeface="Calibri"/>
              </a:rPr>
              <a:t>are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randomly</a:t>
            </a:r>
            <a:r>
              <a:rPr sz="2800" spc="3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partitioned</a:t>
            </a:r>
            <a:r>
              <a:rPr sz="2800" spc="30">
                <a:latin typeface="Calibri"/>
                <a:cs typeface="Calibri"/>
              </a:rPr>
              <a:t> </a:t>
            </a:r>
            <a:r>
              <a:rPr sz="2800" spc="-20">
                <a:latin typeface="Calibri"/>
                <a:cs typeface="Calibri"/>
              </a:rPr>
              <a:t>into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10</a:t>
            </a:r>
            <a:r>
              <a:rPr sz="2800" spc="2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equal </a:t>
            </a:r>
            <a:r>
              <a:rPr sz="2800" spc="-61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parts,</a:t>
            </a:r>
            <a:r>
              <a:rPr sz="2800" spc="1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where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each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20">
                <a:latin typeface="Calibri"/>
                <a:cs typeface="Calibri"/>
              </a:rPr>
              <a:t>fold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has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10%</a:t>
            </a:r>
            <a:r>
              <a:rPr sz="2800" spc="2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of</a:t>
            </a:r>
            <a:r>
              <a:rPr sz="2800" spc="-1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the 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observations.</a:t>
            </a:r>
            <a:endParaRPr sz="2800">
              <a:latin typeface="Calibri"/>
              <a:cs typeface="Calibri"/>
            </a:endParaRPr>
          </a:p>
          <a:p>
            <a:pPr marL="2215515">
              <a:lnSpc>
                <a:spcPct val="100000"/>
              </a:lnSpc>
              <a:spcBef>
                <a:spcPts val="2060"/>
              </a:spcBef>
            </a:pPr>
            <a:r>
              <a:rPr sz="1200" spc="-10">
                <a:latin typeface="Calibri"/>
                <a:cs typeface="Calibri"/>
              </a:rPr>
              <a:t>Ref:</a:t>
            </a:r>
            <a:r>
              <a:rPr sz="1200" spc="-30">
                <a:latin typeface="Calibri"/>
                <a:cs typeface="Calibri"/>
              </a:rPr>
              <a:t> </a:t>
            </a:r>
            <a:r>
              <a:rPr sz="1200" u="sng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https://www.analyticsvidhya.com/blog/2018/05/improve-model-performance-cross-validation-in-python-r/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12657" y="2401838"/>
            <a:ext cx="5238376" cy="18672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164323" y="1714500"/>
            <a:ext cx="932815" cy="379730"/>
          </a:xfrm>
          <a:prstGeom prst="rect">
            <a:avLst/>
          </a:prstGeom>
          <a:solidFill>
            <a:srgbClr val="A6A6A6"/>
          </a:solidFill>
        </p:spPr>
        <p:txBody>
          <a:bodyPr vert="horz" wrap="square" lIns="0" tIns="36195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285"/>
              </a:spcBef>
            </a:pPr>
            <a:r>
              <a:rPr sz="1800" spc="-25">
                <a:latin typeface="Calibri"/>
                <a:cs typeface="Calibri"/>
              </a:rPr>
              <a:t>Training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98764" y="1708404"/>
            <a:ext cx="1594485" cy="378460"/>
          </a:xfrm>
          <a:prstGeom prst="rect">
            <a:avLst/>
          </a:prstGeom>
          <a:solidFill>
            <a:srgbClr val="A9D08E"/>
          </a:solidFill>
        </p:spPr>
        <p:txBody>
          <a:bodyPr vert="horz" wrap="square" lIns="0" tIns="3556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280"/>
              </a:spcBef>
            </a:pPr>
            <a:r>
              <a:rPr sz="1800" spc="-25">
                <a:latin typeface="Calibri"/>
                <a:cs typeface="Calibri"/>
              </a:rPr>
              <a:t>Validation/Test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/>
              <a:t>k-fold</a:t>
            </a:r>
            <a:r>
              <a:rPr spc="-145"/>
              <a:t> </a:t>
            </a:r>
            <a:r>
              <a:rPr spc="-45"/>
              <a:t>Cross</a:t>
            </a:r>
            <a:r>
              <a:rPr spc="-114"/>
              <a:t> </a:t>
            </a:r>
            <a:r>
              <a:rPr spc="-60"/>
              <a:t>Validation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6842" y="1284224"/>
            <a:ext cx="5619115" cy="276453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66700" marR="34290" indent="-228600" algn="just">
              <a:lnSpc>
                <a:spcPct val="80000"/>
              </a:lnSpc>
              <a:spcBef>
                <a:spcPts val="725"/>
              </a:spcBef>
              <a:buFont typeface="Arial MT"/>
              <a:buChar char="•"/>
              <a:tabLst>
                <a:tab pos="266700" algn="l"/>
              </a:tabLst>
            </a:pPr>
            <a:r>
              <a:rPr sz="2400">
                <a:latin typeface="Calibri"/>
                <a:cs typeface="Calibri"/>
              </a:rPr>
              <a:t>Randomly </a:t>
            </a:r>
            <a:r>
              <a:rPr sz="2400" spc="-5">
                <a:latin typeface="Calibri"/>
                <a:cs typeface="Calibri"/>
              </a:rPr>
              <a:t>split </a:t>
            </a:r>
            <a:r>
              <a:rPr sz="2400" spc="-15">
                <a:latin typeface="Calibri"/>
                <a:cs typeface="Calibri"/>
              </a:rPr>
              <a:t>your </a:t>
            </a:r>
            <a:r>
              <a:rPr sz="2400" spc="-10">
                <a:latin typeface="Calibri"/>
                <a:cs typeface="Calibri"/>
              </a:rPr>
              <a:t>entire dataset </a:t>
            </a:r>
            <a:r>
              <a:rPr sz="2400" spc="-5">
                <a:latin typeface="Calibri"/>
                <a:cs typeface="Calibri"/>
              </a:rPr>
              <a:t>of</a:t>
            </a:r>
            <a:r>
              <a:rPr lang="en-US" sz="2400" spc="-5">
                <a:latin typeface="Calibri"/>
                <a:cs typeface="Calibri"/>
              </a:rPr>
              <a:t> ‘</a:t>
            </a:r>
            <a:r>
              <a:rPr sz="2400">
                <a:latin typeface="Calibri"/>
                <a:cs typeface="Calibri"/>
              </a:rPr>
              <a:t>n</a:t>
            </a:r>
            <a:r>
              <a:rPr lang="en-IN" sz="2400" spc="-10">
                <a:latin typeface="Calibri"/>
                <a:cs typeface="Calibri"/>
              </a:rPr>
              <a:t>’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instances</a:t>
            </a:r>
            <a:r>
              <a:rPr sz="2400" spc="-4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into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k</a:t>
            </a:r>
            <a:r>
              <a:rPr sz="2400" spc="-10">
                <a:latin typeface="Calibri"/>
                <a:cs typeface="Calibri"/>
              </a:rPr>
              <a:t> ‘folds’</a:t>
            </a:r>
            <a:r>
              <a:rPr sz="2400" spc="-3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(each</a:t>
            </a:r>
            <a:r>
              <a:rPr sz="2400" spc="-2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of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size</a:t>
            </a:r>
            <a:r>
              <a:rPr sz="2400" spc="-3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n/k)</a:t>
            </a:r>
            <a:endParaRPr sz="2400">
              <a:latin typeface="Calibri"/>
              <a:cs typeface="Calibri"/>
            </a:endParaRPr>
          </a:p>
          <a:p>
            <a:pPr marL="266700" marR="215265" indent="-228600" algn="just">
              <a:lnSpc>
                <a:spcPct val="80000"/>
              </a:lnSpc>
              <a:spcBef>
                <a:spcPts val="1000"/>
              </a:spcBef>
              <a:buFont typeface="Arial MT"/>
              <a:buChar char="•"/>
              <a:tabLst>
                <a:tab pos="266700" algn="l"/>
              </a:tabLst>
            </a:pPr>
            <a:r>
              <a:rPr sz="2400" spc="-15">
                <a:latin typeface="Calibri"/>
                <a:cs typeface="Calibri"/>
              </a:rPr>
              <a:t>For </a:t>
            </a:r>
            <a:r>
              <a:rPr sz="2400">
                <a:latin typeface="Calibri"/>
                <a:cs typeface="Calibri"/>
              </a:rPr>
              <a:t>each </a:t>
            </a:r>
            <a:r>
              <a:rPr sz="2400" spc="-15">
                <a:latin typeface="Calibri"/>
                <a:cs typeface="Calibri"/>
              </a:rPr>
              <a:t>k-fold </a:t>
            </a:r>
            <a:r>
              <a:rPr sz="2400">
                <a:latin typeface="Calibri"/>
                <a:cs typeface="Calibri"/>
              </a:rPr>
              <a:t>in </a:t>
            </a:r>
            <a:r>
              <a:rPr sz="2400" spc="-15">
                <a:latin typeface="Calibri"/>
                <a:cs typeface="Calibri"/>
              </a:rPr>
              <a:t>your </a:t>
            </a:r>
            <a:r>
              <a:rPr sz="2400" spc="-10">
                <a:latin typeface="Calibri"/>
                <a:cs typeface="Calibri"/>
              </a:rPr>
              <a:t>dataset, </a:t>
            </a:r>
            <a:r>
              <a:rPr sz="2400" spc="-5">
                <a:latin typeface="Calibri"/>
                <a:cs typeface="Calibri"/>
              </a:rPr>
              <a:t>build </a:t>
            </a:r>
            <a:r>
              <a:rPr sz="2400">
                <a:latin typeface="Calibri"/>
                <a:cs typeface="Calibri"/>
              </a:rPr>
              <a:t>a </a:t>
            </a:r>
            <a:r>
              <a:rPr sz="2400" spc="-57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model on </a:t>
            </a:r>
            <a:r>
              <a:rPr sz="2400">
                <a:latin typeface="Calibri"/>
                <a:cs typeface="Calibri"/>
              </a:rPr>
              <a:t>k – 1 </a:t>
            </a:r>
            <a:r>
              <a:rPr sz="2400" spc="-15">
                <a:latin typeface="Calibri"/>
                <a:cs typeface="Calibri"/>
              </a:rPr>
              <a:t>folds </a:t>
            </a:r>
            <a:r>
              <a:rPr sz="2400" spc="-5">
                <a:latin typeface="Calibri"/>
                <a:cs typeface="Calibri"/>
              </a:rPr>
              <a:t>of </a:t>
            </a:r>
            <a:r>
              <a:rPr sz="2400">
                <a:latin typeface="Calibri"/>
                <a:cs typeface="Calibri"/>
              </a:rPr>
              <a:t>the </a:t>
            </a:r>
            <a:r>
              <a:rPr sz="2400" spc="-10">
                <a:latin typeface="Calibri"/>
                <a:cs typeface="Calibri"/>
              </a:rPr>
              <a:t>dataset. </a:t>
            </a:r>
            <a:r>
              <a:rPr sz="2400" spc="-5">
                <a:latin typeface="Calibri"/>
                <a:cs typeface="Calibri"/>
              </a:rPr>
              <a:t> Then, </a:t>
            </a:r>
            <a:r>
              <a:rPr sz="2400" spc="-10">
                <a:latin typeface="Calibri"/>
                <a:cs typeface="Calibri"/>
              </a:rPr>
              <a:t>test </a:t>
            </a:r>
            <a:r>
              <a:rPr sz="2400">
                <a:latin typeface="Calibri"/>
                <a:cs typeface="Calibri"/>
              </a:rPr>
              <a:t>the </a:t>
            </a:r>
            <a:r>
              <a:rPr sz="2400" spc="-5">
                <a:latin typeface="Calibri"/>
                <a:cs typeface="Calibri"/>
              </a:rPr>
              <a:t>model </a:t>
            </a:r>
            <a:r>
              <a:rPr sz="2400" spc="-10">
                <a:latin typeface="Calibri"/>
                <a:cs typeface="Calibri"/>
              </a:rPr>
              <a:t>to </a:t>
            </a:r>
            <a:r>
              <a:rPr sz="2400">
                <a:latin typeface="Calibri"/>
                <a:cs typeface="Calibri"/>
              </a:rPr>
              <a:t>check the 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effectiveness</a:t>
            </a:r>
            <a:r>
              <a:rPr sz="2400" spc="-40">
                <a:latin typeface="Calibri"/>
                <a:cs typeface="Calibri"/>
              </a:rPr>
              <a:t> </a:t>
            </a:r>
            <a:r>
              <a:rPr sz="2400" spc="-25">
                <a:latin typeface="Calibri"/>
                <a:cs typeface="Calibri"/>
              </a:rPr>
              <a:t>for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k</a:t>
            </a:r>
            <a:r>
              <a:rPr sz="2400" baseline="26143">
                <a:latin typeface="Calibri"/>
                <a:cs typeface="Calibri"/>
              </a:rPr>
              <a:t>th</a:t>
            </a:r>
            <a:r>
              <a:rPr sz="2400" spc="300" baseline="26143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fold</a:t>
            </a:r>
            <a:endParaRPr sz="2400">
              <a:latin typeface="Calibri"/>
              <a:cs typeface="Calibri"/>
            </a:endParaRPr>
          </a:p>
          <a:p>
            <a:pPr marL="266700" marR="30480" indent="-228600" algn="just">
              <a:lnSpc>
                <a:spcPts val="2500"/>
              </a:lnSpc>
              <a:spcBef>
                <a:spcPts val="985"/>
              </a:spcBef>
              <a:buFont typeface="Arial MT"/>
              <a:buChar char="•"/>
              <a:tabLst>
                <a:tab pos="266700" algn="l"/>
              </a:tabLst>
            </a:pPr>
            <a:r>
              <a:rPr sz="2400" spc="-20">
                <a:latin typeface="Calibri"/>
                <a:cs typeface="Calibri"/>
              </a:rPr>
              <a:t>Record </a:t>
            </a:r>
            <a:r>
              <a:rPr sz="2400">
                <a:latin typeface="Calibri"/>
                <a:cs typeface="Calibri"/>
              </a:rPr>
              <a:t>the </a:t>
            </a:r>
            <a:r>
              <a:rPr sz="2400" spc="-10">
                <a:latin typeface="Calibri"/>
                <a:cs typeface="Calibri"/>
              </a:rPr>
              <a:t>error </a:t>
            </a:r>
            <a:r>
              <a:rPr sz="2400" spc="-15">
                <a:latin typeface="Calibri"/>
                <a:cs typeface="Calibri"/>
              </a:rPr>
              <a:t>you </a:t>
            </a:r>
            <a:r>
              <a:rPr sz="2400" spc="-5">
                <a:latin typeface="Calibri"/>
                <a:cs typeface="Calibri"/>
              </a:rPr>
              <a:t>see on </a:t>
            </a:r>
            <a:r>
              <a:rPr sz="2400">
                <a:latin typeface="Calibri"/>
                <a:cs typeface="Calibri"/>
              </a:rPr>
              <a:t>each </a:t>
            </a:r>
            <a:r>
              <a:rPr sz="2400" spc="-5">
                <a:latin typeface="Calibri"/>
                <a:cs typeface="Calibri"/>
              </a:rPr>
              <a:t>of </a:t>
            </a:r>
            <a:r>
              <a:rPr sz="2400">
                <a:latin typeface="Calibri"/>
                <a:cs typeface="Calibri"/>
              </a:rPr>
              <a:t>the </a:t>
            </a:r>
            <a:r>
              <a:rPr sz="2400" spc="-57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predictions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3351" y="4058097"/>
            <a:ext cx="5586095" cy="2001382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41300" marR="62230" indent="-228600" algn="just">
              <a:lnSpc>
                <a:spcPct val="80000"/>
              </a:lnSpc>
              <a:spcBef>
                <a:spcPts val="7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5">
                <a:latin typeface="Calibri"/>
                <a:cs typeface="Calibri"/>
              </a:rPr>
              <a:t>Repeat </a:t>
            </a:r>
            <a:r>
              <a:rPr sz="2400">
                <a:latin typeface="Calibri"/>
                <a:cs typeface="Calibri"/>
              </a:rPr>
              <a:t>this </a:t>
            </a:r>
            <a:r>
              <a:rPr sz="2400" spc="-10">
                <a:latin typeface="Calibri"/>
                <a:cs typeface="Calibri"/>
              </a:rPr>
              <a:t>until </a:t>
            </a:r>
            <a:r>
              <a:rPr sz="2400">
                <a:latin typeface="Calibri"/>
                <a:cs typeface="Calibri"/>
              </a:rPr>
              <a:t>each </a:t>
            </a:r>
            <a:r>
              <a:rPr sz="2400" spc="-5">
                <a:latin typeface="Calibri"/>
                <a:cs typeface="Calibri"/>
              </a:rPr>
              <a:t>of </a:t>
            </a:r>
            <a:r>
              <a:rPr sz="2400">
                <a:latin typeface="Calibri"/>
                <a:cs typeface="Calibri"/>
              </a:rPr>
              <a:t>the </a:t>
            </a:r>
            <a:r>
              <a:rPr sz="2400" spc="-15">
                <a:latin typeface="Calibri"/>
                <a:cs typeface="Calibri"/>
              </a:rPr>
              <a:t>k-folds </a:t>
            </a:r>
            <a:r>
              <a:rPr sz="2400" spc="-5">
                <a:latin typeface="Calibri"/>
                <a:cs typeface="Calibri"/>
              </a:rPr>
              <a:t>has </a:t>
            </a:r>
            <a:r>
              <a:rPr sz="2400" spc="-57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served</a:t>
            </a:r>
            <a:r>
              <a:rPr sz="2400" spc="-4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as the </a:t>
            </a:r>
            <a:r>
              <a:rPr sz="2400" spc="-15">
                <a:latin typeface="Calibri"/>
                <a:cs typeface="Calibri"/>
              </a:rPr>
              <a:t>test</a:t>
            </a:r>
            <a:r>
              <a:rPr sz="2400" spc="-4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set</a:t>
            </a:r>
            <a:endParaRPr sz="240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8000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>
                <a:latin typeface="Calibri"/>
                <a:cs typeface="Calibri"/>
              </a:rPr>
              <a:t>The</a:t>
            </a:r>
            <a:r>
              <a:rPr sz="2400" spc="-30">
                <a:latin typeface="Calibri"/>
                <a:cs typeface="Calibri"/>
              </a:rPr>
              <a:t> </a:t>
            </a:r>
            <a:r>
              <a:rPr sz="2400" spc="-25">
                <a:latin typeface="Calibri"/>
                <a:cs typeface="Calibri"/>
              </a:rPr>
              <a:t>average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of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your</a:t>
            </a:r>
            <a:r>
              <a:rPr sz="2400" spc="2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k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recorded</a:t>
            </a:r>
            <a:r>
              <a:rPr sz="2400" spc="-2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errors</a:t>
            </a:r>
            <a:r>
              <a:rPr sz="2400" spc="-2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is </a:t>
            </a:r>
            <a:r>
              <a:rPr sz="2400" spc="-57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called</a:t>
            </a:r>
            <a:r>
              <a:rPr sz="2400" spc="-2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the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cross</a:t>
            </a:r>
            <a:r>
              <a:rPr sz="2400" spc="-3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validation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error </a:t>
            </a:r>
            <a:r>
              <a:rPr sz="2400">
                <a:latin typeface="Calibri"/>
                <a:cs typeface="Calibri"/>
              </a:rPr>
              <a:t>and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will </a:t>
            </a:r>
            <a:r>
              <a:rPr sz="2400" spc="-57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serve </a:t>
            </a:r>
            <a:r>
              <a:rPr sz="2400">
                <a:latin typeface="Calibri"/>
                <a:cs typeface="Calibri"/>
              </a:rPr>
              <a:t>as </a:t>
            </a:r>
            <a:r>
              <a:rPr sz="2400" spc="-15">
                <a:latin typeface="Calibri"/>
                <a:cs typeface="Calibri"/>
              </a:rPr>
              <a:t>your </a:t>
            </a:r>
            <a:r>
              <a:rPr sz="2400" spc="-10">
                <a:latin typeface="Calibri"/>
                <a:cs typeface="Calibri"/>
              </a:rPr>
              <a:t>performance </a:t>
            </a:r>
            <a:r>
              <a:rPr sz="2400" spc="-5">
                <a:latin typeface="Calibri"/>
                <a:cs typeface="Calibri"/>
              </a:rPr>
              <a:t>metric </a:t>
            </a:r>
            <a:r>
              <a:rPr sz="2400" spc="-25">
                <a:latin typeface="Calibri"/>
                <a:cs typeface="Calibri"/>
              </a:rPr>
              <a:t>for </a:t>
            </a:r>
            <a:r>
              <a:rPr sz="2400" spc="-2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the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model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283829" y="1533158"/>
            <a:ext cx="5238750" cy="2813050"/>
            <a:chOff x="6283829" y="1533158"/>
            <a:chExt cx="5238750" cy="281305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83829" y="1533158"/>
              <a:ext cx="5238376" cy="18672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597523" y="3392169"/>
              <a:ext cx="4556125" cy="954405"/>
            </a:xfrm>
            <a:custGeom>
              <a:avLst/>
              <a:gdLst/>
              <a:ahLst/>
              <a:cxnLst/>
              <a:rect l="l" t="t" r="r" b="b"/>
              <a:pathLst>
                <a:path w="4556125" h="954404">
                  <a:moveTo>
                    <a:pt x="927735" y="919480"/>
                  </a:moveTo>
                  <a:lnTo>
                    <a:pt x="913650" y="880110"/>
                  </a:lnTo>
                  <a:lnTo>
                    <a:pt x="899033" y="839216"/>
                  </a:lnTo>
                  <a:lnTo>
                    <a:pt x="877100" y="862152"/>
                  </a:lnTo>
                  <a:lnTo>
                    <a:pt x="8890" y="32258"/>
                  </a:lnTo>
                  <a:lnTo>
                    <a:pt x="0" y="41402"/>
                  </a:lnTo>
                  <a:lnTo>
                    <a:pt x="868286" y="871372"/>
                  </a:lnTo>
                  <a:lnTo>
                    <a:pt x="846328" y="894334"/>
                  </a:lnTo>
                  <a:lnTo>
                    <a:pt x="927735" y="919480"/>
                  </a:lnTo>
                  <a:close/>
                </a:path>
                <a:path w="4556125" h="954404">
                  <a:moveTo>
                    <a:pt x="1293749" y="918718"/>
                  </a:moveTo>
                  <a:lnTo>
                    <a:pt x="1281671" y="876173"/>
                  </a:lnTo>
                  <a:lnTo>
                    <a:pt x="1270508" y="836803"/>
                  </a:lnTo>
                  <a:lnTo>
                    <a:pt x="1247076" y="858164"/>
                  </a:lnTo>
                  <a:lnTo>
                    <a:pt x="547116" y="91948"/>
                  </a:lnTo>
                  <a:lnTo>
                    <a:pt x="537718" y="100584"/>
                  </a:lnTo>
                  <a:lnTo>
                    <a:pt x="1237653" y="866775"/>
                  </a:lnTo>
                  <a:lnTo>
                    <a:pt x="1214247" y="888111"/>
                  </a:lnTo>
                  <a:lnTo>
                    <a:pt x="1293749" y="918718"/>
                  </a:lnTo>
                  <a:close/>
                </a:path>
                <a:path w="4556125" h="954404">
                  <a:moveTo>
                    <a:pt x="1699895" y="919480"/>
                  </a:moveTo>
                  <a:lnTo>
                    <a:pt x="1691271" y="872490"/>
                  </a:lnTo>
                  <a:lnTo>
                    <a:pt x="1684528" y="835660"/>
                  </a:lnTo>
                  <a:lnTo>
                    <a:pt x="1659115" y="854722"/>
                  </a:lnTo>
                  <a:lnTo>
                    <a:pt x="1041273" y="33020"/>
                  </a:lnTo>
                  <a:lnTo>
                    <a:pt x="1031113" y="40640"/>
                  </a:lnTo>
                  <a:lnTo>
                    <a:pt x="1648955" y="862342"/>
                  </a:lnTo>
                  <a:lnTo>
                    <a:pt x="1623568" y="881380"/>
                  </a:lnTo>
                  <a:lnTo>
                    <a:pt x="1699895" y="919480"/>
                  </a:lnTo>
                  <a:close/>
                </a:path>
                <a:path w="4556125" h="954404">
                  <a:moveTo>
                    <a:pt x="2072259" y="953897"/>
                  </a:moveTo>
                  <a:lnTo>
                    <a:pt x="2068347" y="902589"/>
                  </a:lnTo>
                  <a:lnTo>
                    <a:pt x="2065782" y="868934"/>
                  </a:lnTo>
                  <a:lnTo>
                    <a:pt x="2038540" y="885228"/>
                  </a:lnTo>
                  <a:lnTo>
                    <a:pt x="1527810" y="33528"/>
                  </a:lnTo>
                  <a:lnTo>
                    <a:pt x="1516888" y="40132"/>
                  </a:lnTo>
                  <a:lnTo>
                    <a:pt x="2027643" y="891743"/>
                  </a:lnTo>
                  <a:lnTo>
                    <a:pt x="2000377" y="908050"/>
                  </a:lnTo>
                  <a:lnTo>
                    <a:pt x="2072259" y="953897"/>
                  </a:lnTo>
                  <a:close/>
                </a:path>
                <a:path w="4556125" h="954404">
                  <a:moveTo>
                    <a:pt x="2406015" y="835025"/>
                  </a:moveTo>
                  <a:lnTo>
                    <a:pt x="2375446" y="843876"/>
                  </a:lnTo>
                  <a:lnTo>
                    <a:pt x="2130425" y="0"/>
                  </a:lnTo>
                  <a:lnTo>
                    <a:pt x="2118233" y="3556"/>
                  </a:lnTo>
                  <a:lnTo>
                    <a:pt x="2363241" y="847407"/>
                  </a:lnTo>
                  <a:lnTo>
                    <a:pt x="2332736" y="856234"/>
                  </a:lnTo>
                  <a:lnTo>
                    <a:pt x="2390648" y="918845"/>
                  </a:lnTo>
                  <a:lnTo>
                    <a:pt x="2401519" y="859536"/>
                  </a:lnTo>
                  <a:lnTo>
                    <a:pt x="2406015" y="835025"/>
                  </a:lnTo>
                  <a:close/>
                </a:path>
                <a:path w="4556125" h="954404">
                  <a:moveTo>
                    <a:pt x="2687066" y="869061"/>
                  </a:moveTo>
                  <a:lnTo>
                    <a:pt x="2655239" y="868273"/>
                  </a:lnTo>
                  <a:lnTo>
                    <a:pt x="2674239" y="96393"/>
                  </a:lnTo>
                  <a:lnTo>
                    <a:pt x="2661539" y="96139"/>
                  </a:lnTo>
                  <a:lnTo>
                    <a:pt x="2642539" y="867956"/>
                  </a:lnTo>
                  <a:lnTo>
                    <a:pt x="2610866" y="867156"/>
                  </a:lnTo>
                  <a:lnTo>
                    <a:pt x="2647061" y="944245"/>
                  </a:lnTo>
                  <a:lnTo>
                    <a:pt x="2680779" y="880872"/>
                  </a:lnTo>
                  <a:lnTo>
                    <a:pt x="2687066" y="869061"/>
                  </a:lnTo>
                  <a:close/>
                </a:path>
                <a:path w="4556125" h="954404">
                  <a:moveTo>
                    <a:pt x="3173095" y="2794"/>
                  </a:moveTo>
                  <a:lnTo>
                    <a:pt x="3160649" y="762"/>
                  </a:lnTo>
                  <a:lnTo>
                    <a:pt x="3022130" y="834567"/>
                  </a:lnTo>
                  <a:lnTo>
                    <a:pt x="2990723" y="829310"/>
                  </a:lnTo>
                  <a:lnTo>
                    <a:pt x="3015869" y="910717"/>
                  </a:lnTo>
                  <a:lnTo>
                    <a:pt x="3060636" y="849122"/>
                  </a:lnTo>
                  <a:lnTo>
                    <a:pt x="3065907" y="841883"/>
                  </a:lnTo>
                  <a:lnTo>
                    <a:pt x="3034576" y="836650"/>
                  </a:lnTo>
                  <a:lnTo>
                    <a:pt x="3173095" y="2794"/>
                  </a:lnTo>
                  <a:close/>
                </a:path>
                <a:path w="4556125" h="954404">
                  <a:moveTo>
                    <a:pt x="3657219" y="3048"/>
                  </a:moveTo>
                  <a:lnTo>
                    <a:pt x="3644773" y="508"/>
                  </a:lnTo>
                  <a:lnTo>
                    <a:pt x="3473831" y="877201"/>
                  </a:lnTo>
                  <a:lnTo>
                    <a:pt x="3442589" y="871093"/>
                  </a:lnTo>
                  <a:lnTo>
                    <a:pt x="3465449" y="953262"/>
                  </a:lnTo>
                  <a:lnTo>
                    <a:pt x="3512502" y="892048"/>
                  </a:lnTo>
                  <a:lnTo>
                    <a:pt x="3517392" y="885698"/>
                  </a:lnTo>
                  <a:lnTo>
                    <a:pt x="3486277" y="879627"/>
                  </a:lnTo>
                  <a:lnTo>
                    <a:pt x="3657219" y="3048"/>
                  </a:lnTo>
                  <a:close/>
                </a:path>
                <a:path w="4556125" h="954404">
                  <a:moveTo>
                    <a:pt x="4113784" y="38735"/>
                  </a:moveTo>
                  <a:lnTo>
                    <a:pt x="4101719" y="34925"/>
                  </a:lnTo>
                  <a:lnTo>
                    <a:pt x="3853764" y="836701"/>
                  </a:lnTo>
                  <a:lnTo>
                    <a:pt x="3823462" y="827278"/>
                  </a:lnTo>
                  <a:lnTo>
                    <a:pt x="3837305" y="911352"/>
                  </a:lnTo>
                  <a:lnTo>
                    <a:pt x="3893667" y="852551"/>
                  </a:lnTo>
                  <a:lnTo>
                    <a:pt x="3896233" y="849884"/>
                  </a:lnTo>
                  <a:lnTo>
                    <a:pt x="3865816" y="840447"/>
                  </a:lnTo>
                  <a:lnTo>
                    <a:pt x="4113784" y="38735"/>
                  </a:lnTo>
                  <a:close/>
                </a:path>
                <a:path w="4556125" h="954404">
                  <a:moveTo>
                    <a:pt x="4555871" y="38989"/>
                  </a:moveTo>
                  <a:lnTo>
                    <a:pt x="4543933" y="34671"/>
                  </a:lnTo>
                  <a:lnTo>
                    <a:pt x="4254868" y="837514"/>
                  </a:lnTo>
                  <a:lnTo>
                    <a:pt x="4225036" y="826770"/>
                  </a:lnTo>
                  <a:lnTo>
                    <a:pt x="4235069" y="911352"/>
                  </a:lnTo>
                  <a:lnTo>
                    <a:pt x="4295330" y="853821"/>
                  </a:lnTo>
                  <a:lnTo>
                    <a:pt x="4296664" y="852551"/>
                  </a:lnTo>
                  <a:lnTo>
                    <a:pt x="4266819" y="841819"/>
                  </a:lnTo>
                  <a:lnTo>
                    <a:pt x="4555871" y="38989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779511" y="4425188"/>
            <a:ext cx="29756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b="1" spc="-20">
                <a:latin typeface="Calibri"/>
                <a:cs typeface="Calibri"/>
              </a:rPr>
              <a:t>Average </a:t>
            </a:r>
            <a:r>
              <a:rPr sz="1800" b="1">
                <a:latin typeface="Calibri"/>
                <a:cs typeface="Calibri"/>
              </a:rPr>
              <a:t>of k </a:t>
            </a:r>
            <a:r>
              <a:rPr sz="1800" b="1" spc="-15">
                <a:latin typeface="Calibri"/>
                <a:cs typeface="Calibri"/>
              </a:rPr>
              <a:t>test </a:t>
            </a:r>
            <a:r>
              <a:rPr sz="1800" b="1" spc="-5">
                <a:latin typeface="Calibri"/>
                <a:cs typeface="Calibri"/>
              </a:rPr>
              <a:t>performances </a:t>
            </a:r>
            <a:r>
              <a:rPr sz="1800" b="1" spc="-400">
                <a:latin typeface="Calibri"/>
                <a:cs typeface="Calibri"/>
              </a:rPr>
              <a:t> </a:t>
            </a:r>
            <a:r>
              <a:rPr sz="1800" b="1" spc="-5">
                <a:latin typeface="Calibri"/>
                <a:cs typeface="Calibri"/>
              </a:rPr>
              <a:t>Or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b="1" spc="-5">
                <a:latin typeface="Calibri"/>
                <a:cs typeface="Calibri"/>
              </a:rPr>
              <a:t>Best</a:t>
            </a:r>
            <a:r>
              <a:rPr sz="1800" b="1" spc="-20">
                <a:latin typeface="Calibri"/>
                <a:cs typeface="Calibri"/>
              </a:rPr>
              <a:t> </a:t>
            </a:r>
            <a:r>
              <a:rPr sz="1800" b="1">
                <a:latin typeface="Calibri"/>
                <a:cs typeface="Calibri"/>
              </a:rPr>
              <a:t>of</a:t>
            </a:r>
            <a:r>
              <a:rPr sz="1800" b="1" spc="-15">
                <a:latin typeface="Calibri"/>
                <a:cs typeface="Calibri"/>
              </a:rPr>
              <a:t> </a:t>
            </a:r>
            <a:r>
              <a:rPr sz="1800" b="1">
                <a:latin typeface="Calibri"/>
                <a:cs typeface="Calibri"/>
              </a:rPr>
              <a:t>k</a:t>
            </a:r>
            <a:r>
              <a:rPr sz="1800" b="1" spc="-25">
                <a:latin typeface="Calibri"/>
                <a:cs typeface="Calibri"/>
              </a:rPr>
              <a:t> </a:t>
            </a:r>
            <a:r>
              <a:rPr sz="1800" b="1" spc="-5">
                <a:latin typeface="Calibri"/>
                <a:cs typeface="Calibri"/>
              </a:rPr>
              <a:t>models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97395" y="809244"/>
            <a:ext cx="932815" cy="378460"/>
          </a:xfrm>
          <a:prstGeom prst="rect">
            <a:avLst/>
          </a:prstGeom>
          <a:solidFill>
            <a:srgbClr val="A6A6A6"/>
          </a:solidFill>
        </p:spPr>
        <p:txBody>
          <a:bodyPr vert="horz" wrap="square" lIns="0" tIns="34925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275"/>
              </a:spcBef>
            </a:pPr>
            <a:r>
              <a:rPr sz="1800" spc="-25">
                <a:latin typeface="Calibri"/>
                <a:cs typeface="Calibri"/>
              </a:rPr>
              <a:t>Training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31835" y="803148"/>
            <a:ext cx="1594485" cy="378460"/>
          </a:xfrm>
          <a:prstGeom prst="rect">
            <a:avLst/>
          </a:prstGeom>
          <a:solidFill>
            <a:srgbClr val="A9D08E"/>
          </a:solidFill>
        </p:spPr>
        <p:txBody>
          <a:bodyPr vert="horz" wrap="square" lIns="0" tIns="34925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275"/>
              </a:spcBef>
            </a:pPr>
            <a:r>
              <a:rPr sz="1800" spc="-25">
                <a:latin typeface="Calibri"/>
                <a:cs typeface="Calibri"/>
              </a:rPr>
              <a:t>Validation/Test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64994" y="6350000"/>
            <a:ext cx="696975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>
                <a:latin typeface="Calibri"/>
                <a:cs typeface="Calibri"/>
              </a:rPr>
              <a:t>Ref:</a:t>
            </a:r>
            <a:r>
              <a:rPr sz="1200" spc="-30">
                <a:latin typeface="Calibri"/>
                <a:cs typeface="Calibri"/>
              </a:rPr>
              <a:t> </a:t>
            </a:r>
            <a:r>
              <a:rPr sz="1200" u="sng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https://www.analyticsvidhya.com/blog/2018/05/improve-model-performance-cross-validation-in-python-r/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/>
              <a:t>O</a:t>
            </a:r>
            <a:r>
              <a:rPr spc="-55"/>
              <a:t>v</a:t>
            </a:r>
            <a:r>
              <a:rPr spc="-5"/>
              <a:t>e</a:t>
            </a:r>
            <a:r>
              <a:rPr spc="40"/>
              <a:t>r</a:t>
            </a:r>
            <a:r>
              <a:t>vi</a:t>
            </a:r>
            <a:r>
              <a:rPr spc="-35"/>
              <a:t>e</a:t>
            </a:r>
            <a:r>
              <a:t>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4694" y="1076525"/>
            <a:ext cx="9194727" cy="313355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>
                <a:latin typeface="Calibri"/>
                <a:cs typeface="Calibri"/>
              </a:rPr>
              <a:t>Overfitting </a:t>
            </a:r>
            <a:r>
              <a:rPr sz="2800" spc="-5">
                <a:latin typeface="Calibri"/>
                <a:cs typeface="Calibri"/>
              </a:rPr>
              <a:t>vs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Underfitting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>
                <a:latin typeface="Calibri"/>
                <a:cs typeface="Calibri"/>
              </a:rPr>
              <a:t>Underfitting</a:t>
            </a:r>
            <a:r>
              <a:rPr sz="2800" spc="20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to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Overfitting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in</a:t>
            </a:r>
            <a:r>
              <a:rPr sz="2800" spc="20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Prediction(Regression)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>
                <a:latin typeface="Calibri"/>
                <a:cs typeface="Calibri"/>
              </a:rPr>
              <a:t>Underfitting</a:t>
            </a:r>
            <a:r>
              <a:rPr sz="2800" spc="10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to</a:t>
            </a:r>
            <a:r>
              <a:rPr sz="2800" spc="-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Overfitting</a:t>
            </a:r>
            <a:r>
              <a:rPr sz="2800" spc="-1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in</a:t>
            </a:r>
            <a:r>
              <a:rPr sz="2800" spc="1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Classification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>
                <a:latin typeface="Calibri"/>
                <a:cs typeface="Calibri"/>
              </a:rPr>
              <a:t>Impact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of </a:t>
            </a:r>
            <a:r>
              <a:rPr sz="2800" spc="-10">
                <a:latin typeface="Calibri"/>
                <a:cs typeface="Calibri"/>
              </a:rPr>
              <a:t>Overfitting</a:t>
            </a:r>
            <a:r>
              <a:rPr sz="2800" spc="1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on</a:t>
            </a:r>
            <a:r>
              <a:rPr sz="2800" spc="20">
                <a:latin typeface="Calibri"/>
                <a:cs typeface="Calibri"/>
              </a:rPr>
              <a:t> </a:t>
            </a:r>
            <a:r>
              <a:rPr sz="2800" spc="-20">
                <a:latin typeface="Calibri"/>
                <a:cs typeface="Calibri"/>
              </a:rPr>
              <a:t>Performance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>
                <a:latin typeface="Calibri"/>
                <a:cs typeface="Calibri"/>
              </a:rPr>
              <a:t>Approaches</a:t>
            </a:r>
            <a:r>
              <a:rPr sz="2800" spc="30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to</a:t>
            </a:r>
            <a:r>
              <a:rPr sz="2800" spc="-10">
                <a:latin typeface="Calibri"/>
                <a:cs typeface="Calibri"/>
              </a:rPr>
              <a:t> reduce</a:t>
            </a:r>
            <a:r>
              <a:rPr sz="2800" spc="20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Overfitting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>
                <a:latin typeface="Calibri"/>
                <a:cs typeface="Calibri"/>
              </a:rPr>
              <a:t>Summary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571499" y="1137256"/>
            <a:ext cx="11209376" cy="4578176"/>
          </a:xfrm>
          <a:prstGeom prst="rect">
            <a:avLst/>
          </a:prstGeom>
        </p:spPr>
        <p:txBody>
          <a:bodyPr vert="horz" wrap="square" lIns="0" tIns="60960" rIns="0" bIns="0" rtlCol="0" anchor="t">
            <a:spAutoFit/>
          </a:bodyPr>
          <a:lstStyle/>
          <a:p>
            <a:pPr marL="497205" marR="10096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497840" algn="l"/>
              </a:tabLst>
            </a:pPr>
            <a:r>
              <a:rPr sz="2400" spc="-5" dirty="0">
                <a:latin typeface="Georgia"/>
              </a:rPr>
              <a:t>On</a:t>
            </a:r>
            <a:r>
              <a:rPr sz="2400" dirty="0">
                <a:latin typeface="Georgia"/>
              </a:rPr>
              <a:t> </a:t>
            </a:r>
            <a:r>
              <a:rPr sz="2400" spc="-10" dirty="0">
                <a:latin typeface="Georgia"/>
              </a:rPr>
              <a:t>small</a:t>
            </a:r>
            <a:r>
              <a:rPr sz="2400" spc="-5" dirty="0">
                <a:latin typeface="Georgia"/>
              </a:rPr>
              <a:t> </a:t>
            </a:r>
            <a:r>
              <a:rPr sz="2400" spc="-15" dirty="0">
                <a:latin typeface="Georgia"/>
              </a:rPr>
              <a:t>datasets,</a:t>
            </a:r>
            <a:r>
              <a:rPr sz="2400" spc="10" dirty="0">
                <a:latin typeface="Georgia"/>
              </a:rPr>
              <a:t> </a:t>
            </a:r>
            <a:r>
              <a:rPr sz="2400" spc="-10" dirty="0">
                <a:latin typeface="Georgia"/>
              </a:rPr>
              <a:t>lower</a:t>
            </a:r>
            <a:r>
              <a:rPr sz="2400" dirty="0">
                <a:latin typeface="Georgia"/>
              </a:rPr>
              <a:t> </a:t>
            </a:r>
            <a:r>
              <a:rPr sz="2400" spc="-10" dirty="0">
                <a:latin typeface="Georgia"/>
              </a:rPr>
              <a:t>value</a:t>
            </a:r>
            <a:r>
              <a:rPr sz="2400" dirty="0">
                <a:latin typeface="Georgia"/>
              </a:rPr>
              <a:t> </a:t>
            </a:r>
            <a:r>
              <a:rPr sz="2400" spc="-5" dirty="0">
                <a:latin typeface="Georgia"/>
              </a:rPr>
              <a:t>of k</a:t>
            </a:r>
            <a:r>
              <a:rPr sz="2400" spc="5" dirty="0">
                <a:latin typeface="Georgia"/>
              </a:rPr>
              <a:t> </a:t>
            </a:r>
            <a:r>
              <a:rPr sz="2400" spc="-10" dirty="0">
                <a:latin typeface="Georgia"/>
              </a:rPr>
              <a:t>could</a:t>
            </a:r>
            <a:r>
              <a:rPr sz="2400" spc="30" dirty="0">
                <a:latin typeface="Georgia"/>
              </a:rPr>
              <a:t> </a:t>
            </a:r>
            <a:r>
              <a:rPr sz="2400" spc="-10" dirty="0">
                <a:latin typeface="Georgia"/>
              </a:rPr>
              <a:t>increase</a:t>
            </a:r>
            <a:r>
              <a:rPr sz="2400" spc="5" dirty="0">
                <a:latin typeface="Georgia"/>
              </a:rPr>
              <a:t> </a:t>
            </a:r>
            <a:r>
              <a:rPr sz="2400" spc="-10" dirty="0">
                <a:latin typeface="Georgia"/>
              </a:rPr>
              <a:t>bias</a:t>
            </a:r>
            <a:r>
              <a:rPr sz="2400" spc="5" dirty="0">
                <a:latin typeface="Georgia"/>
              </a:rPr>
              <a:t> </a:t>
            </a:r>
            <a:r>
              <a:rPr sz="2400" spc="-5" dirty="0">
                <a:latin typeface="Georgia"/>
              </a:rPr>
              <a:t>and</a:t>
            </a:r>
            <a:r>
              <a:rPr sz="2400" spc="25" dirty="0">
                <a:latin typeface="Georgia"/>
              </a:rPr>
              <a:t> </a:t>
            </a:r>
            <a:r>
              <a:rPr sz="2400" spc="-10" dirty="0">
                <a:latin typeface="Georgia"/>
              </a:rPr>
              <a:t>hence</a:t>
            </a:r>
            <a:r>
              <a:rPr sz="2400" spc="5" dirty="0">
                <a:latin typeface="Georgia"/>
              </a:rPr>
              <a:t> </a:t>
            </a:r>
            <a:r>
              <a:rPr sz="2400" spc="-10" dirty="0">
                <a:latin typeface="Georgia"/>
              </a:rPr>
              <a:t>not</a:t>
            </a:r>
            <a:r>
              <a:rPr lang="en-US" sz="2400" spc="-10" dirty="0">
                <a:latin typeface="Georgia"/>
              </a:rPr>
              <a:t> </a:t>
            </a:r>
            <a:r>
              <a:rPr sz="2400" spc="-5" dirty="0">
                <a:latin typeface="Georgia"/>
              </a:rPr>
              <a:t> </a:t>
            </a:r>
            <a:r>
              <a:rPr sz="2400" spc="-15" dirty="0">
                <a:latin typeface="Georgia"/>
              </a:rPr>
              <a:t>desirable</a:t>
            </a:r>
            <a:r>
              <a:rPr sz="2400" spc="20" dirty="0">
                <a:latin typeface="Georgia"/>
              </a:rPr>
              <a:t> </a:t>
            </a:r>
            <a:r>
              <a:rPr sz="2400" spc="-10" dirty="0">
                <a:latin typeface="Georgia"/>
              </a:rPr>
              <a:t>(similar</a:t>
            </a:r>
            <a:r>
              <a:rPr sz="2400" spc="20" dirty="0">
                <a:latin typeface="Georgia"/>
              </a:rPr>
              <a:t> </a:t>
            </a:r>
            <a:r>
              <a:rPr sz="2400" spc="-20" dirty="0">
                <a:latin typeface="Georgia"/>
              </a:rPr>
              <a:t>to</a:t>
            </a:r>
            <a:r>
              <a:rPr sz="2400" spc="5" dirty="0">
                <a:latin typeface="Georgia"/>
              </a:rPr>
              <a:t> </a:t>
            </a:r>
            <a:r>
              <a:rPr sz="2400" spc="-5" dirty="0">
                <a:latin typeface="Georgia"/>
              </a:rPr>
              <a:t>the</a:t>
            </a:r>
            <a:r>
              <a:rPr sz="2400" spc="20" dirty="0">
                <a:latin typeface="Georgia"/>
              </a:rPr>
              <a:t> </a:t>
            </a:r>
            <a:r>
              <a:rPr sz="2400" spc="-10" dirty="0">
                <a:latin typeface="Georgia"/>
              </a:rPr>
              <a:t>use</a:t>
            </a:r>
            <a:r>
              <a:rPr sz="2400" spc="15" dirty="0">
                <a:latin typeface="Georgia"/>
              </a:rPr>
              <a:t> </a:t>
            </a:r>
            <a:r>
              <a:rPr sz="2400" spc="-5" dirty="0">
                <a:latin typeface="Georgia"/>
              </a:rPr>
              <a:t>of</a:t>
            </a:r>
            <a:r>
              <a:rPr sz="2400" spc="5" dirty="0">
                <a:latin typeface="Georgia"/>
              </a:rPr>
              <a:t> </a:t>
            </a:r>
            <a:r>
              <a:rPr sz="2400" spc="-10" dirty="0">
                <a:latin typeface="Georgia"/>
              </a:rPr>
              <a:t>traditional</a:t>
            </a:r>
            <a:r>
              <a:rPr sz="2400" spc="25" dirty="0">
                <a:latin typeface="Georgia"/>
              </a:rPr>
              <a:t> </a:t>
            </a:r>
            <a:r>
              <a:rPr sz="2400" spc="-10" dirty="0">
                <a:latin typeface="Georgia"/>
              </a:rPr>
              <a:t>partitions</a:t>
            </a:r>
            <a:r>
              <a:rPr sz="2400" spc="100" dirty="0">
                <a:latin typeface="Georgia"/>
              </a:rPr>
              <a:t> </a:t>
            </a:r>
            <a:r>
              <a:rPr sz="2400" spc="-5" dirty="0">
                <a:latin typeface="Georgia"/>
              </a:rPr>
              <a:t>–</a:t>
            </a:r>
            <a:r>
              <a:rPr sz="2400" spc="20" dirty="0">
                <a:latin typeface="Georgia"/>
              </a:rPr>
              <a:t> </a:t>
            </a:r>
            <a:r>
              <a:rPr sz="2400" spc="-15" dirty="0">
                <a:latin typeface="Georgia"/>
              </a:rPr>
              <a:t>train/validation/test)</a:t>
            </a:r>
          </a:p>
          <a:p>
            <a:pPr marL="256540"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3600"/>
          </a:p>
          <a:p>
            <a:pPr marL="497840" indent="-228600">
              <a:lnSpc>
                <a:spcPct val="100000"/>
              </a:lnSpc>
              <a:buFont typeface="Arial MT"/>
              <a:buChar char="•"/>
              <a:tabLst>
                <a:tab pos="497840" algn="l"/>
              </a:tabLst>
            </a:pPr>
            <a:r>
              <a:rPr sz="2400" spc="-5" dirty="0">
                <a:latin typeface="Georgia"/>
              </a:rPr>
              <a:t>Higher</a:t>
            </a:r>
            <a:r>
              <a:rPr sz="2400" spc="5" dirty="0">
                <a:latin typeface="Georgia"/>
              </a:rPr>
              <a:t> </a:t>
            </a:r>
            <a:r>
              <a:rPr sz="2400" spc="-10" dirty="0">
                <a:latin typeface="Georgia"/>
              </a:rPr>
              <a:t>values</a:t>
            </a:r>
            <a:r>
              <a:rPr sz="2400" dirty="0">
                <a:latin typeface="Georgia"/>
              </a:rPr>
              <a:t> of</a:t>
            </a:r>
            <a:r>
              <a:rPr sz="2400" spc="-5" dirty="0">
                <a:latin typeface="Georgia"/>
              </a:rPr>
              <a:t> k</a:t>
            </a:r>
            <a:r>
              <a:rPr sz="2400" spc="5" dirty="0">
                <a:latin typeface="Georgia"/>
              </a:rPr>
              <a:t> </a:t>
            </a:r>
            <a:r>
              <a:rPr sz="2400" spc="-10" dirty="0">
                <a:latin typeface="Georgia"/>
              </a:rPr>
              <a:t>reduces</a:t>
            </a:r>
            <a:r>
              <a:rPr sz="2400" spc="25" dirty="0">
                <a:latin typeface="Georgia"/>
              </a:rPr>
              <a:t> </a:t>
            </a:r>
            <a:r>
              <a:rPr sz="2400" spc="-10" dirty="0">
                <a:latin typeface="Georgia"/>
              </a:rPr>
              <a:t>bias,</a:t>
            </a:r>
            <a:r>
              <a:rPr sz="2400" spc="20" dirty="0">
                <a:latin typeface="Georgia"/>
              </a:rPr>
              <a:t> </a:t>
            </a:r>
            <a:r>
              <a:rPr sz="2400" spc="-10" dirty="0">
                <a:latin typeface="Georgia"/>
              </a:rPr>
              <a:t>but</a:t>
            </a:r>
            <a:r>
              <a:rPr sz="2400" spc="15" dirty="0">
                <a:latin typeface="Georgia"/>
              </a:rPr>
              <a:t> </a:t>
            </a:r>
            <a:r>
              <a:rPr sz="2400" spc="-10" dirty="0">
                <a:latin typeface="Georgia"/>
              </a:rPr>
              <a:t>increases</a:t>
            </a:r>
            <a:r>
              <a:rPr sz="2400" spc="20" dirty="0">
                <a:latin typeface="Georgia"/>
              </a:rPr>
              <a:t> </a:t>
            </a:r>
            <a:r>
              <a:rPr sz="2400" spc="-10" dirty="0">
                <a:latin typeface="Georgia"/>
              </a:rPr>
              <a:t>scope</a:t>
            </a:r>
            <a:r>
              <a:rPr sz="2400" spc="15" dirty="0">
                <a:latin typeface="Georgia"/>
              </a:rPr>
              <a:t> </a:t>
            </a:r>
            <a:r>
              <a:rPr sz="2400" spc="-25" dirty="0">
                <a:latin typeface="Georgia"/>
              </a:rPr>
              <a:t>for</a:t>
            </a:r>
            <a:r>
              <a:rPr sz="2400" dirty="0">
                <a:latin typeface="Georgia"/>
              </a:rPr>
              <a:t> </a:t>
            </a:r>
            <a:r>
              <a:rPr sz="2400" spc="-10" dirty="0">
                <a:latin typeface="Georgia"/>
              </a:rPr>
              <a:t>variability</a:t>
            </a:r>
          </a:p>
          <a:p>
            <a:pPr marL="256540"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3600"/>
          </a:p>
          <a:p>
            <a:pPr marL="497840" indent="-228600">
              <a:lnSpc>
                <a:spcPts val="3190"/>
              </a:lnSpc>
              <a:buFont typeface="Arial MT"/>
              <a:buChar char="•"/>
              <a:tabLst>
                <a:tab pos="497840" algn="l"/>
              </a:tabLst>
            </a:pPr>
            <a:r>
              <a:rPr sz="2400" spc="-10" dirty="0">
                <a:latin typeface="Georgia"/>
              </a:rPr>
              <a:t>Special</a:t>
            </a:r>
            <a:r>
              <a:rPr sz="2400" spc="-5" dirty="0">
                <a:latin typeface="Georgia"/>
              </a:rPr>
              <a:t> </a:t>
            </a:r>
            <a:r>
              <a:rPr sz="2400" spc="-10" dirty="0">
                <a:latin typeface="Georgia"/>
              </a:rPr>
              <a:t>case</a:t>
            </a:r>
            <a:r>
              <a:rPr sz="2400" spc="-5" dirty="0">
                <a:latin typeface="Georgia"/>
              </a:rPr>
              <a:t> of</a:t>
            </a:r>
            <a:r>
              <a:rPr sz="2400" spc="-15" dirty="0">
                <a:latin typeface="Georgia"/>
              </a:rPr>
              <a:t> </a:t>
            </a:r>
            <a:r>
              <a:rPr sz="2400" spc="-5" dirty="0">
                <a:latin typeface="Georgia"/>
              </a:rPr>
              <a:t>k</a:t>
            </a:r>
            <a:r>
              <a:rPr sz="2400" spc="20" dirty="0">
                <a:latin typeface="Georgia"/>
              </a:rPr>
              <a:t> </a:t>
            </a:r>
            <a:r>
              <a:rPr sz="2400" spc="-5" dirty="0">
                <a:latin typeface="Georgia"/>
              </a:rPr>
              <a:t>=</a:t>
            </a:r>
            <a:r>
              <a:rPr sz="2400" spc="10" dirty="0">
                <a:latin typeface="Georgia"/>
              </a:rPr>
              <a:t> </a:t>
            </a:r>
            <a:r>
              <a:rPr sz="2400" spc="-5" dirty="0">
                <a:latin typeface="Georgia"/>
              </a:rPr>
              <a:t>n,</a:t>
            </a:r>
            <a:r>
              <a:rPr sz="2400" dirty="0">
                <a:latin typeface="Georgia"/>
              </a:rPr>
              <a:t> </a:t>
            </a:r>
            <a:r>
              <a:rPr sz="2400" spc="-25" dirty="0">
                <a:latin typeface="Georgia"/>
              </a:rPr>
              <a:t>referred</a:t>
            </a:r>
            <a:r>
              <a:rPr sz="2400" dirty="0">
                <a:latin typeface="Georgia"/>
              </a:rPr>
              <a:t> </a:t>
            </a:r>
            <a:r>
              <a:rPr sz="2400" spc="-20" dirty="0">
                <a:latin typeface="Georgia"/>
              </a:rPr>
              <a:t>to</a:t>
            </a:r>
            <a:r>
              <a:rPr sz="2400" dirty="0">
                <a:latin typeface="Georgia"/>
              </a:rPr>
              <a:t> as</a:t>
            </a:r>
            <a:r>
              <a:rPr sz="2400" spc="5" dirty="0">
                <a:latin typeface="Georgia"/>
              </a:rPr>
              <a:t> </a:t>
            </a:r>
            <a:r>
              <a:rPr sz="2400" spc="-15" dirty="0">
                <a:latin typeface="Georgia"/>
              </a:rPr>
              <a:t>‘Leave</a:t>
            </a:r>
            <a:r>
              <a:rPr sz="2400" dirty="0">
                <a:latin typeface="Georgia"/>
              </a:rPr>
              <a:t> </a:t>
            </a:r>
            <a:r>
              <a:rPr sz="2400" spc="-10" dirty="0">
                <a:latin typeface="Georgia"/>
              </a:rPr>
              <a:t>one</a:t>
            </a:r>
            <a:r>
              <a:rPr sz="2400" dirty="0">
                <a:latin typeface="Georgia"/>
              </a:rPr>
              <a:t> </a:t>
            </a:r>
            <a:r>
              <a:rPr sz="2400" spc="-10" dirty="0">
                <a:latin typeface="Georgia"/>
              </a:rPr>
              <a:t>out</a:t>
            </a:r>
            <a:r>
              <a:rPr sz="2400" spc="15" dirty="0">
                <a:latin typeface="Georgia"/>
              </a:rPr>
              <a:t> </a:t>
            </a:r>
            <a:r>
              <a:rPr sz="2400" spc="-15" dirty="0">
                <a:latin typeface="Georgia"/>
              </a:rPr>
              <a:t>cross</a:t>
            </a:r>
            <a:r>
              <a:rPr sz="2400" spc="20" dirty="0">
                <a:latin typeface="Georgia"/>
              </a:rPr>
              <a:t> </a:t>
            </a:r>
            <a:r>
              <a:rPr sz="2400" spc="-10" dirty="0">
                <a:latin typeface="Georgia"/>
              </a:rPr>
              <a:t>validation</a:t>
            </a:r>
            <a:r>
              <a:rPr sz="2400" dirty="0">
                <a:latin typeface="Georgia"/>
              </a:rPr>
              <a:t> </a:t>
            </a:r>
            <a:r>
              <a:rPr sz="2400" spc="-15" dirty="0">
                <a:latin typeface="Georgia"/>
              </a:rPr>
              <a:t>(LOOCV</a:t>
            </a:r>
            <a:r>
              <a:rPr lang="en-US" sz="2400" spc="-15" dirty="0">
                <a:latin typeface="Georgia"/>
              </a:rPr>
              <a:t>)’</a:t>
            </a:r>
            <a:r>
              <a:rPr lang="en-US" sz="2400" spc="-5" dirty="0">
                <a:latin typeface="Georgia"/>
              </a:rPr>
              <a:t>or</a:t>
            </a:r>
            <a:r>
              <a:rPr sz="2400" spc="-5" dirty="0">
                <a:latin typeface="Georgia"/>
              </a:rPr>
              <a:t> </a:t>
            </a:r>
            <a:r>
              <a:rPr sz="2400" spc="-15" dirty="0">
                <a:latin typeface="Georgia"/>
              </a:rPr>
              <a:t>n-fold</a:t>
            </a:r>
            <a:r>
              <a:rPr sz="2400" spc="25" dirty="0">
                <a:latin typeface="Georgia"/>
              </a:rPr>
              <a:t> </a:t>
            </a:r>
            <a:r>
              <a:rPr sz="2400" spc="-15" dirty="0">
                <a:latin typeface="Georgia"/>
              </a:rPr>
              <a:t>cross</a:t>
            </a:r>
            <a:r>
              <a:rPr sz="2400" spc="20" dirty="0">
                <a:latin typeface="Georgia"/>
              </a:rPr>
              <a:t> </a:t>
            </a:r>
            <a:r>
              <a:rPr sz="2400" spc="-10" dirty="0">
                <a:latin typeface="Georgia"/>
              </a:rPr>
              <a:t>validation</a:t>
            </a:r>
            <a:r>
              <a:rPr sz="2400" dirty="0">
                <a:latin typeface="Georgia"/>
              </a:rPr>
              <a:t> </a:t>
            </a:r>
            <a:r>
              <a:rPr sz="2400" spc="-15" dirty="0">
                <a:latin typeface="Georgia"/>
              </a:rPr>
              <a:t>(where</a:t>
            </a:r>
            <a:r>
              <a:rPr sz="2400" dirty="0">
                <a:latin typeface="Georgia"/>
              </a:rPr>
              <a:t> </a:t>
            </a:r>
            <a:r>
              <a:rPr sz="2400" spc="-5" dirty="0">
                <a:latin typeface="Georgia"/>
              </a:rPr>
              <a:t>n</a:t>
            </a:r>
            <a:r>
              <a:rPr sz="2400" spc="10" dirty="0">
                <a:latin typeface="Georgia"/>
              </a:rPr>
              <a:t> </a:t>
            </a:r>
            <a:r>
              <a:rPr sz="2400" spc="-5" dirty="0">
                <a:latin typeface="Georgia"/>
              </a:rPr>
              <a:t>=</a:t>
            </a:r>
            <a:r>
              <a:rPr sz="2400" spc="15" dirty="0">
                <a:latin typeface="Georgia"/>
              </a:rPr>
              <a:t> </a:t>
            </a:r>
            <a:r>
              <a:rPr sz="2400" spc="-10" dirty="0">
                <a:latin typeface="Georgia"/>
              </a:rPr>
              <a:t>number</a:t>
            </a:r>
            <a:r>
              <a:rPr sz="2400" spc="30" dirty="0">
                <a:latin typeface="Georgia"/>
              </a:rPr>
              <a:t> </a:t>
            </a:r>
            <a:r>
              <a:rPr sz="2400" spc="-5" dirty="0">
                <a:latin typeface="Georgia"/>
              </a:rPr>
              <a:t>of </a:t>
            </a:r>
            <a:r>
              <a:rPr sz="2400" spc="-15" dirty="0">
                <a:latin typeface="Georgia"/>
              </a:rPr>
              <a:t>training</a:t>
            </a:r>
            <a:r>
              <a:rPr sz="2400" spc="5" dirty="0">
                <a:latin typeface="Georgia"/>
              </a:rPr>
              <a:t> </a:t>
            </a:r>
            <a:r>
              <a:rPr sz="2400" spc="-10" dirty="0">
                <a:latin typeface="Georgia"/>
              </a:rPr>
              <a:t>samples)</a:t>
            </a:r>
          </a:p>
          <a:p>
            <a:pPr marL="955040" lvl="1" indent="-229870">
              <a:lnSpc>
                <a:spcPts val="2735"/>
              </a:lnSpc>
              <a:spcBef>
                <a:spcPts val="229"/>
              </a:spcBef>
              <a:buFont typeface="Arial MT"/>
              <a:buChar char="•"/>
              <a:tabLst>
                <a:tab pos="955675" algn="l"/>
              </a:tabLst>
            </a:pPr>
            <a:r>
              <a:rPr sz="2000" spc="-5" dirty="0">
                <a:latin typeface="Georgia"/>
              </a:rPr>
              <a:t>Reserve only one data point from the available dataset, and train the model on</a:t>
            </a:r>
            <a:r>
              <a:rPr sz="2000" spc="-5">
                <a:latin typeface="Georgia"/>
              </a:rPr>
              <a:t> the</a:t>
            </a:r>
            <a:r>
              <a:rPr lang="en-US" sz="2000" dirty="0">
                <a:latin typeface="Calibri"/>
                <a:cs typeface="Calibri"/>
              </a:rPr>
              <a:t> </a:t>
            </a:r>
            <a:r>
              <a:rPr sz="2000" spc="-15">
                <a:latin typeface="Georgia"/>
              </a:rPr>
              <a:t>rest</a:t>
            </a:r>
            <a:r>
              <a:rPr sz="2000" spc="-20" dirty="0">
                <a:latin typeface="Georgia"/>
              </a:rPr>
              <a:t> </a:t>
            </a:r>
            <a:r>
              <a:rPr sz="2000" spc="-5" dirty="0">
                <a:latin typeface="Georgia"/>
              </a:rPr>
              <a:t>of </a:t>
            </a:r>
            <a:r>
              <a:rPr sz="2000" dirty="0">
                <a:latin typeface="Georgia"/>
              </a:rPr>
              <a:t>the </a:t>
            </a:r>
            <a:r>
              <a:rPr sz="2000" spc="-15" dirty="0">
                <a:latin typeface="Georgia"/>
              </a:rPr>
              <a:t>data.</a:t>
            </a:r>
            <a:r>
              <a:rPr sz="2000" spc="-20" dirty="0">
                <a:latin typeface="Georgia"/>
              </a:rPr>
              <a:t> </a:t>
            </a:r>
            <a:r>
              <a:rPr sz="2000" spc="-5" dirty="0">
                <a:latin typeface="Georgia"/>
              </a:rPr>
              <a:t>This </a:t>
            </a:r>
            <a:r>
              <a:rPr sz="2000" spc="-10" dirty="0">
                <a:latin typeface="Georgia"/>
              </a:rPr>
              <a:t>process</a:t>
            </a:r>
            <a:r>
              <a:rPr sz="2000" spc="-25" dirty="0">
                <a:latin typeface="Georgia"/>
              </a:rPr>
              <a:t> </a:t>
            </a:r>
            <a:r>
              <a:rPr sz="2000" spc="-15" dirty="0">
                <a:latin typeface="Georgia"/>
              </a:rPr>
              <a:t>iterates</a:t>
            </a:r>
            <a:r>
              <a:rPr sz="2000" spc="-25" dirty="0">
                <a:latin typeface="Georgia"/>
              </a:rPr>
              <a:t> </a:t>
            </a:r>
            <a:r>
              <a:rPr sz="2000" spc="-20" dirty="0">
                <a:latin typeface="Georgia"/>
              </a:rPr>
              <a:t>for</a:t>
            </a:r>
            <a:r>
              <a:rPr sz="2000" spc="-5" dirty="0">
                <a:latin typeface="Georgia"/>
              </a:rPr>
              <a:t> </a:t>
            </a:r>
            <a:r>
              <a:rPr sz="2000" dirty="0">
                <a:latin typeface="Georgia"/>
              </a:rPr>
              <a:t>each</a:t>
            </a:r>
            <a:r>
              <a:rPr sz="2000" spc="-5" dirty="0">
                <a:latin typeface="Georgia"/>
              </a:rPr>
              <a:t> </a:t>
            </a:r>
            <a:r>
              <a:rPr sz="2000" spc="-15" dirty="0">
                <a:latin typeface="Georgia"/>
              </a:rPr>
              <a:t>data </a:t>
            </a:r>
            <a:r>
              <a:rPr sz="2000" spc="-10" dirty="0">
                <a:latin typeface="Georgia"/>
              </a:rPr>
              <a:t>point</a:t>
            </a:r>
            <a:r>
              <a:rPr sz="2000" dirty="0">
                <a:latin typeface="Georgia"/>
              </a:rPr>
              <a:t> and</a:t>
            </a:r>
            <a:r>
              <a:rPr sz="2000" spc="-10" dirty="0">
                <a:latin typeface="Georgia"/>
              </a:rPr>
              <a:t> </a:t>
            </a:r>
            <a:r>
              <a:rPr sz="2000" spc="-5" dirty="0">
                <a:latin typeface="Georgia"/>
              </a:rPr>
              <a:t>hence</a:t>
            </a:r>
            <a:r>
              <a:rPr sz="2000" spc="-10" dirty="0">
                <a:latin typeface="Georgia"/>
              </a:rPr>
              <a:t> </a:t>
            </a:r>
            <a:r>
              <a:rPr sz="2000" dirty="0">
                <a:latin typeface="Georgia"/>
              </a:rPr>
              <a:t>k=n.</a:t>
            </a:r>
          </a:p>
          <a:p>
            <a:pPr marL="955040" lvl="1" indent="-229870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955675" algn="l"/>
              </a:tabLst>
            </a:pPr>
            <a:r>
              <a:rPr sz="2000" spc="-5" dirty="0">
                <a:latin typeface="Calibri"/>
                <a:cs typeface="Calibri"/>
              </a:rPr>
              <a:t>Computationally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expensive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/>
              <a:t>How</a:t>
            </a:r>
            <a:r>
              <a:rPr spc="-125"/>
              <a:t> </a:t>
            </a:r>
            <a:r>
              <a:rPr spc="-35"/>
              <a:t>to</a:t>
            </a:r>
            <a:r>
              <a:rPr spc="-75"/>
              <a:t> </a:t>
            </a:r>
            <a:r>
              <a:rPr spc="-30"/>
              <a:t>choose</a:t>
            </a:r>
            <a:r>
              <a:rPr spc="-110"/>
              <a:t> </a:t>
            </a:r>
            <a:r>
              <a:rPr spc="-35"/>
              <a:t>value</a:t>
            </a:r>
            <a:r>
              <a:rPr spc="-110"/>
              <a:t> </a:t>
            </a:r>
            <a:r>
              <a:rPr spc="-15"/>
              <a:t>of</a:t>
            </a:r>
            <a:r>
              <a:rPr spc="-75"/>
              <a:t> </a:t>
            </a:r>
            <a:r>
              <a:t>k</a:t>
            </a:r>
            <a:r>
              <a:rPr spc="-65"/>
              <a:t> </a:t>
            </a:r>
            <a:r>
              <a:rPr spc="-10"/>
              <a:t>in</a:t>
            </a:r>
            <a:r>
              <a:rPr spc="-90"/>
              <a:t> </a:t>
            </a:r>
            <a:r>
              <a:rPr spc="-35"/>
              <a:t>‘k-fold</a:t>
            </a:r>
            <a:r>
              <a:rPr spc="-110"/>
              <a:t> </a:t>
            </a:r>
            <a:r>
              <a:rPr spc="-40"/>
              <a:t>cross</a:t>
            </a:r>
            <a:r>
              <a:rPr spc="-100"/>
              <a:t> </a:t>
            </a:r>
            <a:r>
              <a:rPr spc="-40"/>
              <a:t>validation’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64994" y="6350000"/>
            <a:ext cx="696975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>
                <a:latin typeface="Calibri"/>
                <a:cs typeface="Calibri"/>
              </a:rPr>
              <a:t>Ref:</a:t>
            </a:r>
            <a:r>
              <a:rPr sz="1200" spc="-30">
                <a:latin typeface="Calibri"/>
                <a:cs typeface="Calibri"/>
              </a:rPr>
              <a:t> </a:t>
            </a:r>
            <a:r>
              <a:rPr sz="1200" u="sng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https://www.analyticsvidhya.com/blog/2018/05/improve-model-performance-cross-validation-in-python-r/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/>
              <a:t>k-fold</a:t>
            </a:r>
            <a:r>
              <a:rPr spc="-114"/>
              <a:t> </a:t>
            </a:r>
            <a:r>
              <a:rPr spc="-55"/>
              <a:t>Cross-Validation</a:t>
            </a:r>
            <a:r>
              <a:rPr spc="-105"/>
              <a:t> </a:t>
            </a:r>
            <a:r>
              <a:rPr spc="-50"/>
              <a:t>for</a:t>
            </a:r>
            <a:r>
              <a:rPr spc="-85"/>
              <a:t> </a:t>
            </a:r>
            <a:r>
              <a:rPr spc="-60"/>
              <a:t>Parameter</a:t>
            </a:r>
            <a:r>
              <a:rPr spc="-80"/>
              <a:t> Tuning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865758"/>
            <a:ext cx="10847705" cy="779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2965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5">
                <a:latin typeface="Calibri"/>
                <a:cs typeface="Calibri"/>
              </a:rPr>
              <a:t>Sometimes</a:t>
            </a:r>
            <a:r>
              <a:rPr sz="2600" spc="-20">
                <a:latin typeface="Calibri"/>
                <a:cs typeface="Calibri"/>
              </a:rPr>
              <a:t> </a:t>
            </a:r>
            <a:r>
              <a:rPr sz="2600" spc="-10">
                <a:latin typeface="Calibri"/>
                <a:cs typeface="Calibri"/>
              </a:rPr>
              <a:t>cross</a:t>
            </a:r>
            <a:r>
              <a:rPr sz="2600">
                <a:latin typeface="Calibri"/>
                <a:cs typeface="Calibri"/>
              </a:rPr>
              <a:t> </a:t>
            </a:r>
            <a:r>
              <a:rPr sz="2600" spc="-5">
                <a:latin typeface="Calibri"/>
                <a:cs typeface="Calibri"/>
              </a:rPr>
              <a:t>validation </a:t>
            </a:r>
            <a:r>
              <a:rPr sz="2600">
                <a:latin typeface="Calibri"/>
                <a:cs typeface="Calibri"/>
              </a:rPr>
              <a:t>is</a:t>
            </a:r>
            <a:r>
              <a:rPr sz="2600" spc="5">
                <a:latin typeface="Calibri"/>
                <a:cs typeface="Calibri"/>
              </a:rPr>
              <a:t> </a:t>
            </a:r>
            <a:r>
              <a:rPr sz="2600" spc="-5">
                <a:latin typeface="Calibri"/>
                <a:cs typeface="Calibri"/>
              </a:rPr>
              <a:t>built </a:t>
            </a:r>
            <a:r>
              <a:rPr sz="2600" spc="-10">
                <a:latin typeface="Calibri"/>
                <a:cs typeface="Calibri"/>
              </a:rPr>
              <a:t>into</a:t>
            </a:r>
            <a:r>
              <a:rPr sz="2600" spc="-15">
                <a:latin typeface="Calibri"/>
                <a:cs typeface="Calibri"/>
              </a:rPr>
              <a:t> </a:t>
            </a:r>
            <a:r>
              <a:rPr sz="2600" spc="5">
                <a:latin typeface="Calibri"/>
                <a:cs typeface="Calibri"/>
              </a:rPr>
              <a:t>ML</a:t>
            </a:r>
            <a:r>
              <a:rPr sz="2600" spc="-5">
                <a:latin typeface="Calibri"/>
                <a:cs typeface="Calibri"/>
              </a:rPr>
              <a:t> algorithm</a:t>
            </a:r>
            <a:r>
              <a:rPr sz="2600">
                <a:latin typeface="Calibri"/>
                <a:cs typeface="Calibri"/>
              </a:rPr>
              <a:t> </a:t>
            </a:r>
            <a:r>
              <a:rPr sz="2600" spc="-5">
                <a:latin typeface="Calibri"/>
                <a:cs typeface="Calibri"/>
              </a:rPr>
              <a:t>implementation,</a:t>
            </a:r>
            <a:r>
              <a:rPr sz="2600" spc="-20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with</a:t>
            </a:r>
            <a:r>
              <a:rPr sz="2600" spc="10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the</a:t>
            </a:r>
          </a:p>
          <a:p>
            <a:pPr marL="241300">
              <a:lnSpc>
                <a:spcPts val="2965"/>
              </a:lnSpc>
            </a:pPr>
            <a:r>
              <a:rPr sz="2600" spc="-5">
                <a:latin typeface="Calibri"/>
                <a:cs typeface="Calibri"/>
              </a:rPr>
              <a:t>results</a:t>
            </a:r>
            <a:r>
              <a:rPr sz="2600" spc="-20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of</a:t>
            </a:r>
            <a:r>
              <a:rPr sz="2600" spc="10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the </a:t>
            </a:r>
            <a:r>
              <a:rPr sz="2600" spc="-10">
                <a:latin typeface="Calibri"/>
                <a:cs typeface="Calibri"/>
              </a:rPr>
              <a:t>cross</a:t>
            </a:r>
            <a:r>
              <a:rPr sz="2600" spc="-15">
                <a:latin typeface="Calibri"/>
                <a:cs typeface="Calibri"/>
              </a:rPr>
              <a:t> </a:t>
            </a:r>
            <a:r>
              <a:rPr sz="2600" spc="-5">
                <a:latin typeface="Calibri"/>
                <a:cs typeface="Calibri"/>
              </a:rPr>
              <a:t>validation</a:t>
            </a:r>
            <a:r>
              <a:rPr sz="2600" spc="10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used</a:t>
            </a:r>
            <a:r>
              <a:rPr sz="2600" spc="-25">
                <a:latin typeface="Calibri"/>
                <a:cs typeface="Calibri"/>
              </a:rPr>
              <a:t> for</a:t>
            </a:r>
            <a:r>
              <a:rPr sz="2600" spc="15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choosing the</a:t>
            </a:r>
            <a:r>
              <a:rPr sz="2600" spc="10">
                <a:latin typeface="Calibri"/>
                <a:cs typeface="Calibri"/>
              </a:rPr>
              <a:t> </a:t>
            </a:r>
            <a:r>
              <a:rPr sz="2600" spc="-20">
                <a:latin typeface="Calibri"/>
                <a:cs typeface="Calibri"/>
              </a:rPr>
              <a:t>algorithm’s</a:t>
            </a:r>
            <a:r>
              <a:rPr sz="2600">
                <a:latin typeface="Calibri"/>
                <a:cs typeface="Calibri"/>
              </a:rPr>
              <a:t> </a:t>
            </a:r>
            <a:r>
              <a:rPr sz="2600" spc="-15">
                <a:latin typeface="Calibri"/>
                <a:cs typeface="Calibri"/>
              </a:rPr>
              <a:t>parameters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3959" y="1644903"/>
            <a:ext cx="6735873" cy="451286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77239" y="6501180"/>
            <a:ext cx="9626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>
                <a:latin typeface="Calibri"/>
                <a:cs typeface="Calibri"/>
              </a:rPr>
              <a:t>Image</a:t>
            </a:r>
            <a:r>
              <a:rPr sz="1200" spc="-20">
                <a:latin typeface="Calibri"/>
                <a:cs typeface="Calibri"/>
              </a:rPr>
              <a:t> </a:t>
            </a:r>
            <a:r>
              <a:rPr sz="1200" spc="-5">
                <a:latin typeface="Calibri"/>
                <a:cs typeface="Calibri"/>
              </a:rPr>
              <a:t>Source:</a:t>
            </a:r>
            <a:r>
              <a:rPr sz="1200" spc="-30">
                <a:latin typeface="Calibri"/>
                <a:cs typeface="Calibri"/>
              </a:rPr>
              <a:t> </a:t>
            </a:r>
            <a:r>
              <a:rPr sz="1200" spc="-5">
                <a:latin typeface="Calibri"/>
                <a:cs typeface="Calibri"/>
              </a:rPr>
              <a:t>https://towardsdatascience.com/cross-validation-and-hyperparameter-tuning-how-to-optimise-your-machine-learning-model-13f005af9d7d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cross-validation&#10;&#10;Description automatically generated">
            <a:extLst>
              <a:ext uri="{FF2B5EF4-FFF2-40B4-BE49-F238E27FC236}">
                <a16:creationId xmlns:a16="http://schemas.microsoft.com/office/drawing/2014/main" id="{05967D1A-60A8-0D67-ADDA-067300DCD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936" y="275206"/>
            <a:ext cx="10438128" cy="608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231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data points&#10;&#10;Description automatically generated">
            <a:extLst>
              <a:ext uri="{FF2B5EF4-FFF2-40B4-BE49-F238E27FC236}">
                <a16:creationId xmlns:a16="http://schemas.microsoft.com/office/drawing/2014/main" id="{228B82C0-8531-5AEA-1627-3CEC40040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29645"/>
            <a:ext cx="11277600" cy="499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291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/>
              <a:t>S</a:t>
            </a:r>
            <a:r>
              <a:rPr spc="-45"/>
              <a:t>u</a:t>
            </a:r>
            <a:r>
              <a:rPr spc="-65"/>
              <a:t>mm</a:t>
            </a:r>
            <a:r>
              <a:rPr spc="-45"/>
              <a:t>a</a:t>
            </a:r>
            <a:r>
              <a:t>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139" y="918413"/>
            <a:ext cx="10409555" cy="458176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292100" indent="-228600" algn="just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92100" algn="l"/>
              </a:tabLst>
            </a:pPr>
            <a:r>
              <a:rPr sz="2000" spc="-5" dirty="0">
                <a:latin typeface="Calibri"/>
                <a:cs typeface="Calibri"/>
              </a:rPr>
              <a:t>Partitioning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available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Training-Validation-Test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sets, </a:t>
            </a:r>
            <a:r>
              <a:rPr sz="2000" spc="-10" dirty="0">
                <a:latin typeface="Calibri"/>
                <a:cs typeface="Calibri"/>
              </a:rPr>
              <a:t>where</a:t>
            </a:r>
            <a:r>
              <a:rPr sz="2000" dirty="0">
                <a:latin typeface="Calibri"/>
                <a:cs typeface="Calibri"/>
              </a:rPr>
              <a:t> multiple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models </a:t>
            </a:r>
            <a:r>
              <a:rPr sz="2000" spc="-10" dirty="0">
                <a:latin typeface="Calibri"/>
                <a:cs typeface="Calibri"/>
              </a:rPr>
              <a:t>are </a:t>
            </a:r>
            <a:r>
              <a:rPr sz="2000" spc="-5" dirty="0">
                <a:latin typeface="Calibri"/>
                <a:cs typeface="Calibri"/>
              </a:rPr>
              <a:t>developed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Training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set,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evaluated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against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Validation</a:t>
            </a:r>
            <a:r>
              <a:rPr lang="en-US"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set,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best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15" dirty="0">
                <a:latin typeface="Calibri"/>
                <a:cs typeface="Calibri"/>
              </a:rPr>
              <a:t>re-evaluated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against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test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before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applied</a:t>
            </a:r>
            <a:r>
              <a:rPr lang="en-US" sz="2000" dirty="0">
                <a:latin typeface="Calibri"/>
                <a:cs typeface="Calibri"/>
              </a:rPr>
              <a:t> </a:t>
            </a:r>
            <a:r>
              <a:rPr sz="2000" spc="-5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10" dirty="0">
                <a:latin typeface="Calibri"/>
                <a:cs typeface="Calibri"/>
              </a:rPr>
              <a:t> fresh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endParaRPr sz="2800" dirty="0">
              <a:latin typeface="Calibri"/>
              <a:cs typeface="Calibri"/>
            </a:endParaRPr>
          </a:p>
          <a:p>
            <a:pPr marL="292100" marR="50800" indent="-228600" algn="just">
              <a:lnSpc>
                <a:spcPct val="150000"/>
              </a:lnSpc>
              <a:buFont typeface="Arial MT"/>
              <a:buChar char="•"/>
              <a:tabLst>
                <a:tab pos="292100" algn="l"/>
              </a:tabLst>
            </a:pPr>
            <a:r>
              <a:rPr sz="2000" spc="-10" dirty="0">
                <a:latin typeface="Calibri"/>
                <a:cs typeface="Calibri"/>
              </a:rPr>
              <a:t>Performance</a:t>
            </a:r>
            <a:r>
              <a:rPr sz="2000" spc="-5" dirty="0">
                <a:latin typeface="Calibri"/>
                <a:cs typeface="Calibri"/>
              </a:rPr>
              <a:t> might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vary </a:t>
            </a:r>
            <a:r>
              <a:rPr sz="2000" dirty="0">
                <a:latin typeface="Calibri"/>
                <a:cs typeface="Calibri"/>
              </a:rPr>
              <a:t>if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split</a:t>
            </a:r>
            <a:r>
              <a:rPr sz="2000" spc="-10" dirty="0">
                <a:latin typeface="Calibri"/>
                <a:cs typeface="Calibri"/>
              </a:rPr>
              <a:t> points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were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different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training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lang="en-US" sz="2000" dirty="0">
                <a:latin typeface="Calibri"/>
                <a:cs typeface="Calibri"/>
              </a:rPr>
              <a:t> 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evaluation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were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different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subsets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same </a:t>
            </a:r>
            <a:r>
              <a:rPr sz="2000" spc="-10" dirty="0">
                <a:latin typeface="Calibri"/>
                <a:cs typeface="Calibri"/>
              </a:rPr>
              <a:t>dataset.</a:t>
            </a:r>
            <a:r>
              <a:rPr lang="en-US" sz="2000" spc="-15" dirty="0">
                <a:latin typeface="Calibri"/>
                <a:cs typeface="Calibri"/>
              </a:rPr>
              <a:t> </a:t>
            </a:r>
            <a:endParaRPr lang="en-US" sz="2800">
              <a:latin typeface="Calibri"/>
              <a:cs typeface="Calibri"/>
            </a:endParaRPr>
          </a:p>
          <a:p>
            <a:pPr marL="292100" marR="50800" indent="-228600" algn="just">
              <a:lnSpc>
                <a:spcPct val="150000"/>
              </a:lnSpc>
              <a:buFont typeface="Arial MT"/>
              <a:buChar char="•"/>
              <a:tabLst>
                <a:tab pos="292100" algn="l"/>
              </a:tabLst>
            </a:pPr>
            <a:r>
              <a:rPr sz="2000" spc="-15" dirty="0">
                <a:latin typeface="Calibri"/>
                <a:cs typeface="Calibri"/>
              </a:rPr>
              <a:t>k-fold </a:t>
            </a:r>
            <a:r>
              <a:rPr sz="2000" spc="-10" dirty="0">
                <a:latin typeface="Calibri"/>
                <a:cs typeface="Calibri"/>
              </a:rPr>
              <a:t>cross validation </a:t>
            </a:r>
            <a:r>
              <a:rPr sz="2000" spc="-15" dirty="0">
                <a:latin typeface="Calibri"/>
                <a:cs typeface="Calibri"/>
              </a:rPr>
              <a:t>involves </a:t>
            </a:r>
            <a:r>
              <a:rPr sz="2000" spc="-5" dirty="0">
                <a:latin typeface="Calibri"/>
                <a:cs typeface="Calibri"/>
              </a:rPr>
              <a:t>partitioning </a:t>
            </a:r>
            <a:r>
              <a:rPr sz="2000" spc="-15" dirty="0">
                <a:latin typeface="Calibri"/>
                <a:cs typeface="Calibri"/>
              </a:rPr>
              <a:t>data into </a:t>
            </a:r>
            <a:r>
              <a:rPr sz="2000" spc="-35" dirty="0">
                <a:latin typeface="Calibri"/>
                <a:cs typeface="Calibri"/>
              </a:rPr>
              <a:t>“folds,” </a:t>
            </a:r>
            <a:r>
              <a:rPr sz="2000" spc="-5" dirty="0">
                <a:latin typeface="Calibri"/>
                <a:cs typeface="Calibri"/>
              </a:rPr>
              <a:t>or non-overlapping</a:t>
            </a:r>
            <a:r>
              <a:rPr lang="en-US" sz="2000" spc="-5" dirty="0">
                <a:latin typeface="Calibri"/>
                <a:cs typeface="Calibri"/>
              </a:rPr>
              <a:t> </a:t>
            </a:r>
            <a:r>
              <a:rPr sz="2000" spc="-5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(disjoint) </a:t>
            </a:r>
            <a:r>
              <a:rPr sz="2000" spc="-10" dirty="0">
                <a:latin typeface="Calibri"/>
                <a:cs typeface="Calibri"/>
              </a:rPr>
              <a:t>sub-samples </a:t>
            </a:r>
            <a:r>
              <a:rPr sz="2000" spc="-5" dirty="0">
                <a:latin typeface="Calibri"/>
                <a:cs typeface="Calibri"/>
              </a:rPr>
              <a:t>so 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build </a:t>
            </a:r>
            <a:r>
              <a:rPr sz="2000" dirty="0">
                <a:latin typeface="Calibri"/>
                <a:cs typeface="Calibri"/>
              </a:rPr>
              <a:t>the model </a:t>
            </a:r>
            <a:r>
              <a:rPr sz="2000" spc="-5" dirty="0">
                <a:latin typeface="Calibri"/>
                <a:cs typeface="Calibri"/>
              </a:rPr>
              <a:t>on </a:t>
            </a:r>
            <a:r>
              <a:rPr sz="2000" dirty="0">
                <a:latin typeface="Calibri"/>
                <a:cs typeface="Calibri"/>
              </a:rPr>
              <a:t>k – 1 </a:t>
            </a:r>
            <a:r>
              <a:rPr sz="2000" spc="-15" dirty="0">
                <a:latin typeface="Calibri"/>
                <a:cs typeface="Calibri"/>
              </a:rPr>
              <a:t>folds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dataset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lang="en-US" sz="2000" dirty="0">
                <a:latin typeface="Calibri"/>
                <a:cs typeface="Calibri"/>
              </a:rPr>
              <a:t> 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test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 </a:t>
            </a:r>
            <a:r>
              <a:rPr sz="2000" spc="-5" dirty="0">
                <a:latin typeface="Calibri"/>
                <a:cs typeface="Calibri"/>
              </a:rPr>
              <a:t>on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k</a:t>
            </a:r>
            <a:r>
              <a:rPr sz="2000" spc="-7" baseline="24305" dirty="0">
                <a:latin typeface="Calibri"/>
                <a:cs typeface="Calibri"/>
              </a:rPr>
              <a:t>th</a:t>
            </a:r>
            <a:r>
              <a:rPr sz="2000" spc="247" baseline="2430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fold.</a:t>
            </a:r>
            <a:endParaRPr sz="2800">
              <a:latin typeface="Calibri"/>
              <a:cs typeface="Calibri"/>
            </a:endParaRPr>
          </a:p>
          <a:p>
            <a:pPr marL="292100" marR="357505" indent="-228600" algn="just">
              <a:lnSpc>
                <a:spcPct val="150000"/>
              </a:lnSpc>
              <a:buFont typeface="Arial MT"/>
              <a:buChar char="•"/>
              <a:tabLst>
                <a:tab pos="292100" algn="l"/>
              </a:tabLst>
            </a:pPr>
            <a:r>
              <a:rPr sz="2000" spc="-15" dirty="0">
                <a:latin typeface="Calibri"/>
                <a:cs typeface="Calibri"/>
              </a:rPr>
              <a:t>k-fold </a:t>
            </a:r>
            <a:r>
              <a:rPr sz="2000" spc="-10" dirty="0">
                <a:latin typeface="Calibri"/>
                <a:cs typeface="Calibri"/>
              </a:rPr>
              <a:t>cross validation </a:t>
            </a:r>
            <a:r>
              <a:rPr sz="2000" dirty="0">
                <a:latin typeface="Calibri"/>
                <a:cs typeface="Calibri"/>
              </a:rPr>
              <a:t>is also </a:t>
            </a:r>
            <a:r>
              <a:rPr sz="2000" spc="-5" dirty="0">
                <a:latin typeface="Calibri"/>
                <a:cs typeface="Calibri"/>
              </a:rPr>
              <a:t>used </a:t>
            </a:r>
            <a:r>
              <a:rPr sz="2000" spc="-20" dirty="0">
                <a:latin typeface="Calibri"/>
                <a:cs typeface="Calibri"/>
              </a:rPr>
              <a:t>for </a:t>
            </a:r>
            <a:r>
              <a:rPr sz="2000" spc="-10" dirty="0">
                <a:latin typeface="Calibri"/>
                <a:cs typeface="Calibri"/>
              </a:rPr>
              <a:t>parameter </a:t>
            </a:r>
            <a:r>
              <a:rPr sz="2000" dirty="0">
                <a:latin typeface="Calibri"/>
                <a:cs typeface="Calibri"/>
              </a:rPr>
              <a:t>tuning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arrive </a:t>
            </a:r>
            <a:r>
              <a:rPr sz="2000" spc="-10" dirty="0">
                <a:latin typeface="Calibri"/>
                <a:cs typeface="Calibri"/>
              </a:rPr>
              <a:t>at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optimal</a:t>
            </a:r>
            <a:r>
              <a:rPr lang="en-US" sz="2000" spc="-5" dirty="0">
                <a:latin typeface="Calibri"/>
                <a:cs typeface="Calibri"/>
              </a:rPr>
              <a:t> </a:t>
            </a:r>
            <a:r>
              <a:rPr sz="2000" spc="-5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values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parameters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before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applying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 </a:t>
            </a:r>
            <a:r>
              <a:rPr sz="2000" spc="-5" dirty="0">
                <a:latin typeface="Calibri"/>
                <a:cs typeface="Calibri"/>
              </a:rPr>
              <a:t>on </a:t>
            </a:r>
            <a:r>
              <a:rPr sz="2000" spc="-15" dirty="0">
                <a:latin typeface="Calibri"/>
                <a:cs typeface="Calibri"/>
              </a:rPr>
              <a:t>test data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5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7040" y="1224219"/>
            <a:ext cx="9907905" cy="403860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41300" marR="5080" indent="-228600">
              <a:lnSpc>
                <a:spcPts val="2500"/>
              </a:lnSpc>
              <a:spcBef>
                <a:spcPts val="705"/>
              </a:spcBef>
              <a:buClr>
                <a:srgbClr val="000000"/>
              </a:buClr>
              <a:buFont typeface="Arial MT"/>
              <a:buChar char="•"/>
              <a:tabLst>
                <a:tab pos="241300" algn="l"/>
              </a:tabLst>
            </a:pPr>
            <a:r>
              <a:rPr sz="2600" u="heavy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https://towardsdatascience.com/train-test-split-and-cross-validation-in- </a:t>
            </a:r>
            <a:r>
              <a:rPr sz="2600" spc="-575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2600" u="heavy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python-80b61beca4b6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3650">
              <a:latin typeface="Calibri"/>
              <a:cs typeface="Calibri"/>
            </a:endParaRPr>
          </a:p>
          <a:p>
            <a:pPr marL="241300" marR="891540" indent="-228600">
              <a:lnSpc>
                <a:spcPts val="2500"/>
              </a:lnSpc>
              <a:buClr>
                <a:srgbClr val="000000"/>
              </a:buClr>
              <a:buFont typeface="Arial MT"/>
              <a:buChar char="•"/>
              <a:tabLst>
                <a:tab pos="241300" algn="l"/>
              </a:tabLst>
            </a:pPr>
            <a:r>
              <a:rPr sz="2600" u="heavy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https://www.analyticsvidhya.com/blog/2018/05/improve-model- </a:t>
            </a:r>
            <a:r>
              <a:rPr sz="2600" spc="-575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2600" u="heavy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performance-cross-validation-in-python-r/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31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241300" algn="l"/>
              </a:tabLst>
            </a:pPr>
            <a:r>
              <a:rPr sz="2600" u="heavy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https://machinelearningmastery.com/k-fold-cross-validation/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3650">
              <a:latin typeface="Calibri"/>
              <a:cs typeface="Calibri"/>
            </a:endParaRPr>
          </a:p>
          <a:p>
            <a:pPr marL="241300" marR="83820" indent="-228600">
              <a:lnSpc>
                <a:spcPct val="80000"/>
              </a:lnSpc>
              <a:buClr>
                <a:srgbClr val="000000"/>
              </a:buClr>
              <a:buFont typeface="Arial MT"/>
              <a:buChar char="•"/>
              <a:tabLst>
                <a:tab pos="241300" algn="l"/>
              </a:tabLst>
            </a:pPr>
            <a:r>
              <a:rPr sz="2600" u="heavy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https://towardsdatascience.com/cross-validation-and-hyperparameter- </a:t>
            </a:r>
            <a:r>
              <a:rPr sz="2600" spc="-575">
                <a:solidFill>
                  <a:srgbClr val="0462C1"/>
                </a:solidFill>
                <a:latin typeface="Calibri"/>
                <a:cs typeface="Calibri"/>
                <a:hlinkClick r:id="rId5"/>
              </a:rPr>
              <a:t> </a:t>
            </a:r>
            <a:r>
              <a:rPr sz="2600" u="heavy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tuning-how-to-optimise-your-machine-learning-model-13f005af9d7d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8876C-E201-C2B7-39CF-0243122AD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 anchor="b">
            <a:normAutofit/>
          </a:bodyPr>
          <a:lstStyle/>
          <a:p>
            <a:r>
              <a:rPr lang="en-US"/>
              <a:t>Terminology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5AA76D0F-0FAA-6C90-34B6-58A6FDE1E0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8184376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6866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499" y="328029"/>
            <a:ext cx="1120937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/>
              <a:t>What</a:t>
            </a:r>
            <a:r>
              <a:rPr spc="-20"/>
              <a:t> </a:t>
            </a:r>
            <a:r>
              <a:t>is</a:t>
            </a:r>
            <a:r>
              <a:rPr spc="-15"/>
              <a:t> Overfitting</a:t>
            </a:r>
            <a:r>
              <a:rPr lang="en-US" spc="-15"/>
              <a:t>?</a:t>
            </a:r>
            <a:endParaRPr spc="-15"/>
          </a:p>
        </p:txBody>
      </p:sp>
      <p:sp>
        <p:nvSpPr>
          <p:cNvPr id="3" name="object 3"/>
          <p:cNvSpPr txBox="1"/>
          <p:nvPr/>
        </p:nvSpPr>
        <p:spPr>
          <a:xfrm>
            <a:off x="1101647" y="893826"/>
            <a:ext cx="5956101" cy="91531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469265" marR="5080" indent="-457200" algn="just">
              <a:lnSpc>
                <a:spcPct val="70000"/>
              </a:lnSpc>
              <a:spcBef>
                <a:spcPts val="960"/>
              </a:spcBef>
              <a:buFont typeface="Arial MT"/>
              <a:buChar char="•"/>
              <a:tabLst>
                <a:tab pos="469900" algn="l"/>
              </a:tabLst>
            </a:pPr>
            <a:r>
              <a:rPr sz="2400">
                <a:latin typeface="Calibri"/>
                <a:cs typeface="Calibri"/>
              </a:rPr>
              <a:t>ML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models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can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generalize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and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produce 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relationships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(models)</a:t>
            </a:r>
            <a:r>
              <a:rPr sz="2400" spc="-5">
                <a:latin typeface="Calibri"/>
                <a:cs typeface="Calibri"/>
              </a:rPr>
              <a:t> between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predictor 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where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the </a:t>
            </a:r>
            <a:r>
              <a:rPr sz="2400" spc="15">
                <a:latin typeface="Calibri"/>
                <a:cs typeface="Calibri"/>
              </a:rPr>
              <a:t>‘fit’</a:t>
            </a:r>
            <a:r>
              <a:rPr sz="2400" spc="-2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maybe excellent.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02805" y="893826"/>
            <a:ext cx="4257040" cy="64770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 marR="5080" indent="27305">
              <a:lnSpc>
                <a:spcPct val="70000"/>
              </a:lnSpc>
              <a:spcBef>
                <a:spcPts val="960"/>
              </a:spcBef>
              <a:tabLst>
                <a:tab pos="981710" algn="l"/>
                <a:tab pos="1300480" algn="l"/>
                <a:tab pos="1949450" algn="l"/>
                <a:tab pos="2221230" algn="l"/>
                <a:tab pos="3260725" algn="l"/>
                <a:tab pos="3989070" algn="l"/>
              </a:tabLst>
            </a:pPr>
            <a:r>
              <a:rPr sz="2400" spc="-5">
                <a:latin typeface="Calibri"/>
                <a:cs typeface="Calibri"/>
              </a:rPr>
              <a:t>highl</a:t>
            </a:r>
            <a:r>
              <a:rPr sz="2400">
                <a:latin typeface="Calibri"/>
                <a:cs typeface="Calibri"/>
              </a:rPr>
              <a:t>y	</a:t>
            </a:r>
            <a:r>
              <a:rPr sz="2400" spc="-20">
                <a:latin typeface="Calibri"/>
                <a:cs typeface="Calibri"/>
              </a:rPr>
              <a:t>c</a:t>
            </a:r>
            <a:r>
              <a:rPr sz="2400" spc="-5">
                <a:latin typeface="Calibri"/>
                <a:cs typeface="Calibri"/>
              </a:rPr>
              <a:t>omp</a:t>
            </a:r>
            <a:r>
              <a:rPr sz="2400" spc="-20">
                <a:latin typeface="Calibri"/>
                <a:cs typeface="Calibri"/>
              </a:rPr>
              <a:t>l</a:t>
            </a:r>
            <a:r>
              <a:rPr sz="2400" spc="-35">
                <a:latin typeface="Calibri"/>
                <a:cs typeface="Calibri"/>
              </a:rPr>
              <a:t>e</a:t>
            </a:r>
            <a:r>
              <a:rPr sz="2400">
                <a:latin typeface="Calibri"/>
                <a:cs typeface="Calibri"/>
              </a:rPr>
              <a:t>x	</a:t>
            </a:r>
            <a:r>
              <a:rPr sz="2400" spc="-35">
                <a:latin typeface="Calibri"/>
                <a:cs typeface="Calibri"/>
              </a:rPr>
              <a:t>e</a:t>
            </a:r>
            <a:r>
              <a:rPr sz="2400" spc="-5">
                <a:latin typeface="Calibri"/>
                <a:cs typeface="Calibri"/>
              </a:rPr>
              <a:t>xpl</a:t>
            </a:r>
            <a:r>
              <a:rPr sz="2400">
                <a:latin typeface="Calibri"/>
                <a:cs typeface="Calibri"/>
              </a:rPr>
              <a:t>a</a:t>
            </a:r>
            <a:r>
              <a:rPr sz="2400" spc="-5">
                <a:latin typeface="Calibri"/>
                <a:cs typeface="Calibri"/>
              </a:rPr>
              <a:t>n</a:t>
            </a:r>
            <a:r>
              <a:rPr sz="2400" spc="-35">
                <a:latin typeface="Calibri"/>
                <a:cs typeface="Calibri"/>
              </a:rPr>
              <a:t>a</a:t>
            </a:r>
            <a:r>
              <a:rPr sz="2400" spc="-15">
                <a:latin typeface="Calibri"/>
                <a:cs typeface="Calibri"/>
              </a:rPr>
              <a:t>t</a:t>
            </a:r>
            <a:r>
              <a:rPr sz="2400">
                <a:latin typeface="Calibri"/>
                <a:cs typeface="Calibri"/>
              </a:rPr>
              <a:t>ions	</a:t>
            </a:r>
            <a:r>
              <a:rPr sz="2400" spc="-10">
                <a:latin typeface="Calibri"/>
                <a:cs typeface="Calibri"/>
              </a:rPr>
              <a:t>of  </a:t>
            </a:r>
            <a:r>
              <a:rPr sz="2400" spc="-40">
                <a:latin typeface="Calibri"/>
                <a:cs typeface="Calibri"/>
              </a:rPr>
              <a:t>v</a:t>
            </a:r>
            <a:r>
              <a:rPr sz="2400">
                <a:latin typeface="Calibri"/>
                <a:cs typeface="Calibri"/>
              </a:rPr>
              <a:t>aria</a:t>
            </a:r>
            <a:r>
              <a:rPr sz="2400" spc="-5">
                <a:latin typeface="Calibri"/>
                <a:cs typeface="Calibri"/>
              </a:rPr>
              <a:t>ble</a:t>
            </a:r>
            <a:r>
              <a:rPr sz="2400">
                <a:latin typeface="Calibri"/>
                <a:cs typeface="Calibri"/>
              </a:rPr>
              <a:t>s	a</a:t>
            </a:r>
            <a:r>
              <a:rPr sz="2400" spc="-10">
                <a:latin typeface="Calibri"/>
                <a:cs typeface="Calibri"/>
              </a:rPr>
              <a:t>n</a:t>
            </a:r>
            <a:r>
              <a:rPr sz="2400">
                <a:latin typeface="Calibri"/>
                <a:cs typeface="Calibri"/>
              </a:rPr>
              <a:t>d	</a:t>
            </a:r>
            <a:r>
              <a:rPr sz="2400" spc="-35">
                <a:latin typeface="Calibri"/>
                <a:cs typeface="Calibri"/>
              </a:rPr>
              <a:t>r</a:t>
            </a:r>
            <a:r>
              <a:rPr sz="2400">
                <a:latin typeface="Calibri"/>
                <a:cs typeface="Calibri"/>
              </a:rPr>
              <a:t>esponse	</a:t>
            </a:r>
            <a:r>
              <a:rPr sz="2400" spc="-40">
                <a:latin typeface="Calibri"/>
                <a:cs typeface="Calibri"/>
              </a:rPr>
              <a:t>v</a:t>
            </a:r>
            <a:r>
              <a:rPr sz="2400">
                <a:latin typeface="Calibri"/>
                <a:cs typeface="Calibri"/>
              </a:rPr>
              <a:t>aria</a:t>
            </a:r>
            <a:r>
              <a:rPr sz="2400" spc="-5">
                <a:latin typeface="Calibri"/>
                <a:cs typeface="Calibri"/>
              </a:rPr>
              <a:t>ble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9185" y="1809141"/>
            <a:ext cx="10360660" cy="448310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469265" marR="6350" indent="-457200" algn="just">
              <a:lnSpc>
                <a:spcPct val="70000"/>
              </a:lnSpc>
              <a:spcBef>
                <a:spcPts val="960"/>
              </a:spcBef>
              <a:buFont typeface="Arial MT"/>
              <a:buChar char="•"/>
              <a:tabLst>
                <a:tab pos="469900" algn="l"/>
              </a:tabLst>
            </a:pPr>
            <a:r>
              <a:rPr sz="2400" spc="-35">
                <a:latin typeface="Calibri"/>
                <a:cs typeface="Calibri"/>
              </a:rPr>
              <a:t>However,</a:t>
            </a:r>
            <a:r>
              <a:rPr sz="2400" spc="-3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when </a:t>
            </a:r>
            <a:r>
              <a:rPr sz="2400" spc="-5">
                <a:latin typeface="Calibri"/>
                <a:cs typeface="Calibri"/>
              </a:rPr>
              <a:t>used </a:t>
            </a:r>
            <a:r>
              <a:rPr sz="2400">
                <a:latin typeface="Calibri"/>
                <a:cs typeface="Calibri"/>
              </a:rPr>
              <a:t>with </a:t>
            </a:r>
            <a:r>
              <a:rPr sz="2400" spc="-5">
                <a:latin typeface="Calibri"/>
                <a:cs typeface="Calibri"/>
              </a:rPr>
              <a:t>new unseen </a:t>
            </a:r>
            <a:r>
              <a:rPr sz="2400" spc="-15">
                <a:latin typeface="Calibri"/>
                <a:cs typeface="Calibri"/>
              </a:rPr>
              <a:t>data, </a:t>
            </a:r>
            <a:r>
              <a:rPr sz="2400" spc="-5">
                <a:latin typeface="Calibri"/>
                <a:cs typeface="Calibri"/>
              </a:rPr>
              <a:t>models of </a:t>
            </a:r>
            <a:r>
              <a:rPr sz="2400" spc="-10">
                <a:latin typeface="Calibri"/>
                <a:cs typeface="Calibri"/>
              </a:rPr>
              <a:t>great </a:t>
            </a:r>
            <a:r>
              <a:rPr sz="2400" spc="-15">
                <a:latin typeface="Calibri"/>
                <a:cs typeface="Calibri"/>
              </a:rPr>
              <a:t>complexity</a:t>
            </a:r>
            <a:r>
              <a:rPr sz="2400" spc="509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may 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not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do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so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well!</a:t>
            </a:r>
            <a:endParaRPr sz="240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3250">
              <a:latin typeface="Calibri"/>
              <a:cs typeface="Calibri"/>
            </a:endParaRPr>
          </a:p>
          <a:p>
            <a:pPr marL="469265" marR="5715" indent="-457200" algn="just">
              <a:lnSpc>
                <a:spcPct val="70000"/>
              </a:lnSpc>
              <a:buFont typeface="Arial MT"/>
              <a:buChar char="•"/>
              <a:tabLst>
                <a:tab pos="469900" algn="l"/>
              </a:tabLst>
            </a:pPr>
            <a:r>
              <a:rPr sz="2400" spc="-10">
                <a:latin typeface="Calibri"/>
                <a:cs typeface="Calibri"/>
              </a:rPr>
              <a:t>Overfitting</a:t>
            </a:r>
            <a:r>
              <a:rPr sz="2400" spc="-5">
                <a:latin typeface="Calibri"/>
                <a:cs typeface="Calibri"/>
              </a:rPr>
              <a:t> happens</a:t>
            </a:r>
            <a:r>
              <a:rPr sz="2400">
                <a:latin typeface="Calibri"/>
                <a:cs typeface="Calibri"/>
              </a:rPr>
              <a:t> when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model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learns the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details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and</a:t>
            </a:r>
            <a:r>
              <a:rPr sz="2400">
                <a:latin typeface="Calibri"/>
                <a:cs typeface="Calibri"/>
              </a:rPr>
              <a:t> also </a:t>
            </a:r>
            <a:r>
              <a:rPr sz="2400" spc="-5">
                <a:latin typeface="Calibri"/>
                <a:cs typeface="Calibri"/>
              </a:rPr>
              <a:t>noise</a:t>
            </a:r>
            <a:r>
              <a:rPr sz="2400">
                <a:latin typeface="Calibri"/>
                <a:cs typeface="Calibri"/>
              </a:rPr>
              <a:t> in the 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training </a:t>
            </a:r>
            <a:r>
              <a:rPr sz="2400" spc="-20">
                <a:latin typeface="Calibri"/>
                <a:cs typeface="Calibri"/>
              </a:rPr>
              <a:t>data </a:t>
            </a:r>
            <a:r>
              <a:rPr sz="2400" spc="-15">
                <a:latin typeface="Calibri"/>
                <a:cs typeface="Calibri"/>
              </a:rPr>
              <a:t>to </a:t>
            </a:r>
            <a:r>
              <a:rPr sz="2400">
                <a:latin typeface="Calibri"/>
                <a:cs typeface="Calibri"/>
              </a:rPr>
              <a:t>the </a:t>
            </a:r>
            <a:r>
              <a:rPr sz="2400" spc="-15">
                <a:latin typeface="Calibri"/>
                <a:cs typeface="Calibri"/>
              </a:rPr>
              <a:t>extent </a:t>
            </a:r>
            <a:r>
              <a:rPr sz="2400" spc="-5">
                <a:latin typeface="Calibri"/>
                <a:cs typeface="Calibri"/>
              </a:rPr>
              <a:t>that </a:t>
            </a:r>
            <a:r>
              <a:rPr sz="2400">
                <a:latin typeface="Calibri"/>
                <a:cs typeface="Calibri"/>
              </a:rPr>
              <a:t>it </a:t>
            </a:r>
            <a:r>
              <a:rPr sz="2400" spc="-15">
                <a:latin typeface="Calibri"/>
                <a:cs typeface="Calibri"/>
              </a:rPr>
              <a:t>negatively </a:t>
            </a:r>
            <a:r>
              <a:rPr sz="2400">
                <a:latin typeface="Calibri"/>
                <a:cs typeface="Calibri"/>
              </a:rPr>
              <a:t>impacts the </a:t>
            </a:r>
            <a:r>
              <a:rPr sz="2400" spc="-10">
                <a:latin typeface="Calibri"/>
                <a:cs typeface="Calibri"/>
              </a:rPr>
              <a:t>performance </a:t>
            </a:r>
            <a:r>
              <a:rPr sz="2400" spc="-5">
                <a:latin typeface="Calibri"/>
                <a:cs typeface="Calibri"/>
              </a:rPr>
              <a:t>of </a:t>
            </a:r>
            <a:r>
              <a:rPr sz="2400">
                <a:latin typeface="Calibri"/>
                <a:cs typeface="Calibri"/>
              </a:rPr>
              <a:t>the 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model </a:t>
            </a:r>
            <a:r>
              <a:rPr sz="2400" spc="-5">
                <a:latin typeface="Calibri"/>
                <a:cs typeface="Calibri"/>
              </a:rPr>
              <a:t>on new </a:t>
            </a:r>
            <a:r>
              <a:rPr sz="2400" spc="-15">
                <a:latin typeface="Calibri"/>
                <a:cs typeface="Calibri"/>
              </a:rPr>
              <a:t>data. (excellent </a:t>
            </a:r>
            <a:r>
              <a:rPr sz="2400" spc="-10">
                <a:latin typeface="Calibri"/>
                <a:cs typeface="Calibri"/>
              </a:rPr>
              <a:t>performance </a:t>
            </a:r>
            <a:r>
              <a:rPr sz="2400" spc="-5">
                <a:latin typeface="Calibri"/>
                <a:cs typeface="Calibri"/>
              </a:rPr>
              <a:t>on training, </a:t>
            </a:r>
            <a:r>
              <a:rPr sz="2400" spc="-10">
                <a:latin typeface="Calibri"/>
                <a:cs typeface="Calibri"/>
              </a:rPr>
              <a:t>but poor </a:t>
            </a:r>
            <a:r>
              <a:rPr sz="2400" spc="-15">
                <a:latin typeface="Calibri"/>
                <a:cs typeface="Calibri"/>
              </a:rPr>
              <a:t>generalization </a:t>
            </a:r>
            <a:r>
              <a:rPr sz="2400" spc="-53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on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new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data).</a:t>
            </a:r>
            <a:endParaRPr sz="240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3250">
              <a:latin typeface="Calibri"/>
              <a:cs typeface="Calibri"/>
            </a:endParaRPr>
          </a:p>
          <a:p>
            <a:pPr marL="469265" marR="7620" indent="-457200" algn="just">
              <a:lnSpc>
                <a:spcPct val="70000"/>
              </a:lnSpc>
              <a:buFont typeface="Arial MT"/>
              <a:buChar char="•"/>
              <a:tabLst>
                <a:tab pos="469900" algn="l"/>
              </a:tabLst>
            </a:pPr>
            <a:r>
              <a:rPr sz="2400" spc="-10">
                <a:latin typeface="Calibri"/>
                <a:cs typeface="Calibri"/>
              </a:rPr>
              <a:t>Overfitting produces poor predictive performance </a:t>
            </a:r>
            <a:r>
              <a:rPr sz="2400">
                <a:latin typeface="Calibri"/>
                <a:cs typeface="Calibri"/>
              </a:rPr>
              <a:t>– </a:t>
            </a:r>
            <a:r>
              <a:rPr sz="2400" spc="-15">
                <a:latin typeface="Calibri"/>
                <a:cs typeface="Calibri"/>
              </a:rPr>
              <a:t>past </a:t>
            </a:r>
            <a:r>
              <a:rPr sz="2400">
                <a:latin typeface="Calibri"/>
                <a:cs typeface="Calibri"/>
              </a:rPr>
              <a:t>a </a:t>
            </a:r>
            <a:r>
              <a:rPr sz="2400" spc="-10">
                <a:latin typeface="Calibri"/>
                <a:cs typeface="Calibri"/>
              </a:rPr>
              <a:t>certain point, </a:t>
            </a:r>
            <a:r>
              <a:rPr sz="2400">
                <a:latin typeface="Calibri"/>
                <a:cs typeface="Calibri"/>
              </a:rPr>
              <a:t>the 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error</a:t>
            </a:r>
            <a:r>
              <a:rPr sz="2400" spc="-20">
                <a:latin typeface="Calibri"/>
                <a:cs typeface="Calibri"/>
              </a:rPr>
              <a:t> </a:t>
            </a:r>
            <a:r>
              <a:rPr sz="2400" spc="-25">
                <a:latin typeface="Calibri"/>
                <a:cs typeface="Calibri"/>
              </a:rPr>
              <a:t>rate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on new </a:t>
            </a:r>
            <a:r>
              <a:rPr sz="2400" spc="-15">
                <a:latin typeface="Calibri"/>
                <a:cs typeface="Calibri"/>
              </a:rPr>
              <a:t>data </a:t>
            </a:r>
            <a:r>
              <a:rPr sz="2400" spc="-10">
                <a:latin typeface="Calibri"/>
                <a:cs typeface="Calibri"/>
              </a:rPr>
              <a:t>starts</a:t>
            </a:r>
            <a:r>
              <a:rPr sz="2400" spc="-2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to </a:t>
            </a:r>
            <a:r>
              <a:rPr sz="2400" spc="-5">
                <a:latin typeface="Calibri"/>
                <a:cs typeface="Calibri"/>
              </a:rPr>
              <a:t>increase</a:t>
            </a:r>
            <a:endParaRPr sz="240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3250">
              <a:latin typeface="Calibri"/>
              <a:cs typeface="Calibri"/>
            </a:endParaRPr>
          </a:p>
          <a:p>
            <a:pPr marL="469265" marR="5080" indent="-457200" algn="just">
              <a:lnSpc>
                <a:spcPct val="70000"/>
              </a:lnSpc>
              <a:buFont typeface="Arial MT"/>
              <a:buChar char="•"/>
              <a:tabLst>
                <a:tab pos="469900" algn="l"/>
              </a:tabLst>
            </a:pPr>
            <a:r>
              <a:rPr sz="2400" spc="-30">
                <a:latin typeface="Calibri"/>
                <a:cs typeface="Calibri"/>
              </a:rPr>
              <a:t>Conversely, </a:t>
            </a:r>
            <a:r>
              <a:rPr sz="2400" spc="-5">
                <a:latin typeface="Calibri"/>
                <a:cs typeface="Calibri"/>
              </a:rPr>
              <a:t>Underfitting </a:t>
            </a:r>
            <a:r>
              <a:rPr sz="2400" spc="-10">
                <a:latin typeface="Calibri"/>
                <a:cs typeface="Calibri"/>
              </a:rPr>
              <a:t>occurs </a:t>
            </a:r>
            <a:r>
              <a:rPr sz="2400">
                <a:latin typeface="Calibri"/>
                <a:cs typeface="Calibri"/>
              </a:rPr>
              <a:t>when the model </a:t>
            </a:r>
            <a:r>
              <a:rPr sz="2400" spc="-10">
                <a:latin typeface="Calibri"/>
                <a:cs typeface="Calibri"/>
              </a:rPr>
              <a:t>fails </a:t>
            </a:r>
            <a:r>
              <a:rPr sz="2400" spc="-15">
                <a:latin typeface="Calibri"/>
                <a:cs typeface="Calibri"/>
              </a:rPr>
              <a:t>to capture </a:t>
            </a:r>
            <a:r>
              <a:rPr sz="2400" spc="-5">
                <a:latin typeface="Calibri"/>
                <a:cs typeface="Calibri"/>
              </a:rPr>
              <a:t>or </a:t>
            </a:r>
            <a:r>
              <a:rPr sz="2400" spc="-15">
                <a:latin typeface="Calibri"/>
                <a:cs typeface="Calibri"/>
              </a:rPr>
              <a:t>generalize 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the </a:t>
            </a:r>
            <a:r>
              <a:rPr sz="2400" spc="-5">
                <a:latin typeface="Calibri"/>
                <a:cs typeface="Calibri"/>
              </a:rPr>
              <a:t>underlying </a:t>
            </a:r>
            <a:r>
              <a:rPr sz="2400" spc="-15">
                <a:latin typeface="Calibri"/>
                <a:cs typeface="Calibri"/>
              </a:rPr>
              <a:t>pattern </a:t>
            </a:r>
            <a:r>
              <a:rPr sz="2400">
                <a:latin typeface="Calibri"/>
                <a:cs typeface="Calibri"/>
              </a:rPr>
              <a:t>in the </a:t>
            </a:r>
            <a:r>
              <a:rPr sz="2400" spc="-15">
                <a:latin typeface="Calibri"/>
                <a:cs typeface="Calibri"/>
              </a:rPr>
              <a:t>data, </a:t>
            </a:r>
            <a:r>
              <a:rPr sz="2400" spc="-5">
                <a:latin typeface="Calibri"/>
                <a:cs typeface="Calibri"/>
              </a:rPr>
              <a:t>mostly due </a:t>
            </a:r>
            <a:r>
              <a:rPr sz="2400" spc="-15">
                <a:latin typeface="Calibri"/>
                <a:cs typeface="Calibri"/>
              </a:rPr>
              <a:t>to </a:t>
            </a:r>
            <a:r>
              <a:rPr sz="2400" spc="-10">
                <a:latin typeface="Calibri"/>
                <a:cs typeface="Calibri"/>
              </a:rPr>
              <a:t>over-simplicity </a:t>
            </a:r>
            <a:r>
              <a:rPr sz="2400" spc="-5">
                <a:latin typeface="Calibri"/>
                <a:cs typeface="Calibri"/>
              </a:rPr>
              <a:t>of </a:t>
            </a:r>
            <a:r>
              <a:rPr sz="2400">
                <a:latin typeface="Calibri"/>
                <a:cs typeface="Calibri"/>
              </a:rPr>
              <a:t>the model. 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(poor</a:t>
            </a:r>
            <a:r>
              <a:rPr sz="2400" spc="-10">
                <a:latin typeface="Calibri"/>
                <a:cs typeface="Calibri"/>
              </a:rPr>
              <a:t> performance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on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training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as</a:t>
            </a:r>
            <a:r>
              <a:rPr sz="2400" spc="-2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well</a:t>
            </a:r>
            <a:r>
              <a:rPr sz="2400">
                <a:latin typeface="Calibri"/>
                <a:cs typeface="Calibri"/>
              </a:rPr>
              <a:t> as</a:t>
            </a:r>
            <a:r>
              <a:rPr sz="2400" spc="-2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poor</a:t>
            </a:r>
            <a:r>
              <a:rPr sz="2400" spc="1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generalization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on new </a:t>
            </a:r>
            <a:r>
              <a:rPr sz="2400" spc="-15">
                <a:latin typeface="Calibri"/>
                <a:cs typeface="Calibri"/>
              </a:rPr>
              <a:t>data)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270"/>
              </a:lnSpc>
              <a:spcBef>
                <a:spcPts val="100"/>
              </a:spcBef>
            </a:pPr>
            <a:r>
              <a:rPr spc="-5"/>
              <a:t>Underfitting</a:t>
            </a:r>
            <a:r>
              <a:rPr spc="-20"/>
              <a:t> </a:t>
            </a:r>
            <a:r>
              <a:rPr spc="-25"/>
              <a:t>to</a:t>
            </a:r>
            <a:r>
              <a:rPr spc="-5"/>
              <a:t> </a:t>
            </a:r>
            <a:r>
              <a:rPr spc="-15"/>
              <a:t>Overfitting</a:t>
            </a:r>
            <a:r>
              <a:t> – </a:t>
            </a:r>
            <a:r>
              <a:rPr spc="-15"/>
              <a:t>Prediction</a:t>
            </a:r>
            <a:r>
              <a:rPr spc="-5"/>
              <a:t> </a:t>
            </a:r>
            <a:r>
              <a:rPr spc="-15"/>
              <a:t>(Regression)</a:t>
            </a:r>
          </a:p>
          <a:p>
            <a:pPr marL="370840">
              <a:lnSpc>
                <a:spcPts val="2150"/>
              </a:lnSpc>
            </a:pPr>
            <a:r>
              <a:rPr sz="1800" b="1" spc="-5">
                <a:latin typeface="Calibri"/>
                <a:cs typeface="Calibri"/>
              </a:rPr>
              <a:t>Given</a:t>
            </a:r>
            <a:r>
              <a:rPr sz="1800" b="1" spc="-45">
                <a:latin typeface="Calibri"/>
                <a:cs typeface="Calibri"/>
              </a:rPr>
              <a:t> </a:t>
            </a:r>
            <a:r>
              <a:rPr sz="1800" b="1">
                <a:latin typeface="Calibri"/>
                <a:cs typeface="Calibri"/>
              </a:rPr>
              <a:t>a </a:t>
            </a:r>
            <a:r>
              <a:rPr sz="1800" b="1" spc="-10">
                <a:latin typeface="Calibri"/>
                <a:cs typeface="Calibri"/>
              </a:rPr>
              <a:t>dataset,</a:t>
            </a:r>
            <a:r>
              <a:rPr sz="1800" b="1" spc="-45">
                <a:latin typeface="Calibri"/>
                <a:cs typeface="Calibri"/>
              </a:rPr>
              <a:t> </a:t>
            </a:r>
            <a:r>
              <a:rPr sz="1800" b="1" spc="-10">
                <a:latin typeface="Calibri"/>
                <a:cs typeface="Calibri"/>
              </a:rPr>
              <a:t>where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38" y="1977770"/>
            <a:ext cx="3381375" cy="22574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61459" y="1977770"/>
            <a:ext cx="3381374" cy="22574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23047" y="3971364"/>
            <a:ext cx="1252220" cy="833755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94615" algn="ctr">
              <a:lnSpc>
                <a:spcPct val="100000"/>
              </a:lnSpc>
              <a:spcBef>
                <a:spcPts val="1120"/>
              </a:spcBef>
            </a:pPr>
            <a:r>
              <a:rPr sz="1800">
                <a:latin typeface="Calibri"/>
                <a:cs typeface="Calibri"/>
              </a:rPr>
              <a:t>X</a:t>
            </a: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1800" spc="-5">
                <a:solidFill>
                  <a:srgbClr val="FFC000"/>
                </a:solidFill>
                <a:latin typeface="Calibri"/>
                <a:cs typeface="Calibri"/>
              </a:rPr>
              <a:t>Linear</a:t>
            </a:r>
            <a:r>
              <a:rPr sz="1800" spc="-65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FFC000"/>
                </a:solidFill>
                <a:latin typeface="Calibri"/>
                <a:cs typeface="Calibri"/>
              </a:rPr>
              <a:t>Model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58816" y="4021999"/>
            <a:ext cx="1591945" cy="76454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023619">
              <a:lnSpc>
                <a:spcPct val="100000"/>
              </a:lnSpc>
              <a:spcBef>
                <a:spcPts val="844"/>
              </a:spcBef>
            </a:pPr>
            <a:r>
              <a:rPr sz="1800">
                <a:latin typeface="Calibri"/>
                <a:cs typeface="Calibri"/>
              </a:rPr>
              <a:t>X</a:t>
            </a: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800" spc="-10">
                <a:solidFill>
                  <a:srgbClr val="538235"/>
                </a:solidFill>
                <a:latin typeface="Calibri"/>
                <a:cs typeface="Calibri"/>
              </a:rPr>
              <a:t>Quadratic</a:t>
            </a:r>
            <a:r>
              <a:rPr sz="1800" spc="-6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538235"/>
                </a:solidFill>
                <a:latin typeface="Calibri"/>
                <a:cs typeface="Calibri"/>
              </a:rPr>
              <a:t>Model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87487" y="5368505"/>
            <a:ext cx="1590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solidFill>
                  <a:srgbClr val="FFC000"/>
                </a:solidFill>
                <a:latin typeface="Calibri"/>
                <a:cs typeface="Calibri"/>
              </a:rPr>
              <a:t>Accuracy:</a:t>
            </a:r>
            <a:r>
              <a:rPr sz="1800" spc="-15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FFC000"/>
                </a:solidFill>
                <a:latin typeface="Calibri"/>
                <a:cs typeface="Calibri"/>
              </a:rPr>
              <a:t>89.5</a:t>
            </a:r>
            <a:r>
              <a:rPr sz="1800" spc="-3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FFC000"/>
                </a:solidFill>
                <a:latin typeface="Calibri"/>
                <a:cs typeface="Calibri"/>
              </a:rPr>
              <a:t>%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30965" y="5272098"/>
            <a:ext cx="1365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solidFill>
                  <a:srgbClr val="538235"/>
                </a:solidFill>
                <a:latin typeface="Calibri"/>
                <a:cs typeface="Calibri"/>
              </a:rPr>
              <a:t>Accuracy:</a:t>
            </a:r>
            <a:r>
              <a:rPr sz="1800" spc="-4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538235"/>
                </a:solidFill>
                <a:latin typeface="Calibri"/>
                <a:cs typeface="Calibri"/>
              </a:rPr>
              <a:t>93%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75601" y="5269883"/>
            <a:ext cx="1654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solidFill>
                  <a:srgbClr val="FF0000"/>
                </a:solidFill>
                <a:latin typeface="Calibri"/>
                <a:cs typeface="Calibri"/>
              </a:rPr>
              <a:t>Accuracy:</a:t>
            </a:r>
            <a:r>
              <a:rPr sz="1800" spc="-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FF0000"/>
                </a:solidFill>
                <a:latin typeface="Calibri"/>
                <a:cs typeface="Calibri"/>
              </a:rPr>
              <a:t>99.99%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2369" y="5846796"/>
            <a:ext cx="2200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>
                <a:solidFill>
                  <a:srgbClr val="FFC000"/>
                </a:solidFill>
                <a:latin typeface="Calibri"/>
                <a:cs typeface="Calibri"/>
              </a:rPr>
              <a:t>Underfitting</a:t>
            </a:r>
            <a:r>
              <a:rPr sz="1800" spc="-3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spc="-5">
                <a:solidFill>
                  <a:srgbClr val="FFC000"/>
                </a:solidFill>
                <a:latin typeface="Calibri"/>
                <a:cs typeface="Calibri"/>
              </a:rPr>
              <a:t>(High</a:t>
            </a:r>
            <a:r>
              <a:rPr sz="1800" spc="-15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FFC000"/>
                </a:solidFill>
                <a:latin typeface="Calibri"/>
                <a:cs typeface="Calibri"/>
              </a:rPr>
              <a:t>Bias)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18136" y="5829685"/>
            <a:ext cx="668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>
                <a:solidFill>
                  <a:srgbClr val="538235"/>
                </a:solidFill>
                <a:latin typeface="Calibri"/>
                <a:cs typeface="Calibri"/>
              </a:rPr>
              <a:t>Just</a:t>
            </a:r>
            <a:r>
              <a:rPr sz="1800" spc="-75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1800" spc="-5">
                <a:solidFill>
                  <a:srgbClr val="538235"/>
                </a:solidFill>
                <a:latin typeface="Calibri"/>
                <a:cs typeface="Calibri"/>
              </a:rPr>
              <a:t>Fit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875601" y="5838851"/>
            <a:ext cx="2487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solidFill>
                  <a:srgbClr val="FF0000"/>
                </a:solidFill>
                <a:latin typeface="Calibri"/>
                <a:cs typeface="Calibri"/>
              </a:rPr>
              <a:t>Overfitting</a:t>
            </a:r>
            <a:r>
              <a:rPr sz="18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>
                <a:solidFill>
                  <a:srgbClr val="FF0000"/>
                </a:solidFill>
                <a:latin typeface="Calibri"/>
                <a:cs typeface="Calibri"/>
              </a:rPr>
              <a:t>(High</a:t>
            </a:r>
            <a:r>
              <a:rPr sz="1800" spc="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5">
                <a:solidFill>
                  <a:srgbClr val="FF0000"/>
                </a:solidFill>
                <a:latin typeface="Calibri"/>
                <a:cs typeface="Calibri"/>
              </a:rPr>
              <a:t>Variance)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82013" y="4855994"/>
            <a:ext cx="891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FFC000"/>
                </a:solidFill>
                <a:latin typeface="Calibri"/>
                <a:cs typeface="Calibri"/>
              </a:rPr>
              <a:t>y</a:t>
            </a:r>
            <a:r>
              <a:rPr sz="1800" spc="-25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FFC000"/>
                </a:solidFill>
                <a:latin typeface="Calibri"/>
                <a:cs typeface="Calibri"/>
              </a:rPr>
              <a:t>=</a:t>
            </a:r>
            <a:r>
              <a:rPr sz="1800" spc="-2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FFC000"/>
                </a:solidFill>
                <a:latin typeface="Calibri"/>
                <a:cs typeface="Calibri"/>
              </a:rPr>
              <a:t>aX</a:t>
            </a:r>
            <a:r>
              <a:rPr sz="1800" spc="-15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FFC000"/>
                </a:solidFill>
                <a:latin typeface="Calibri"/>
                <a:cs typeface="Calibri"/>
              </a:rPr>
              <a:t>+</a:t>
            </a:r>
            <a:r>
              <a:rPr sz="1800" spc="-25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FFC000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58816" y="4852236"/>
            <a:ext cx="16236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538235"/>
                </a:solidFill>
                <a:latin typeface="Calibri"/>
                <a:cs typeface="Calibri"/>
              </a:rPr>
              <a:t>y</a:t>
            </a:r>
            <a:r>
              <a:rPr sz="1800" spc="-15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538235"/>
                </a:solidFill>
                <a:latin typeface="Calibri"/>
                <a:cs typeface="Calibri"/>
              </a:rPr>
              <a:t>=</a:t>
            </a:r>
            <a:r>
              <a:rPr sz="1800" spc="-1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538235"/>
                </a:solidFill>
                <a:latin typeface="Calibri"/>
                <a:cs typeface="Calibri"/>
              </a:rPr>
              <a:t>a</a:t>
            </a:r>
            <a:r>
              <a:rPr sz="1800" baseline="-20833">
                <a:solidFill>
                  <a:srgbClr val="538235"/>
                </a:solidFill>
                <a:latin typeface="Calibri"/>
                <a:cs typeface="Calibri"/>
              </a:rPr>
              <a:t>1</a:t>
            </a:r>
            <a:r>
              <a:rPr sz="1800">
                <a:solidFill>
                  <a:srgbClr val="538235"/>
                </a:solidFill>
                <a:latin typeface="Calibri"/>
                <a:cs typeface="Calibri"/>
              </a:rPr>
              <a:t>X</a:t>
            </a:r>
            <a:r>
              <a:rPr sz="1800" spc="-5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538235"/>
                </a:solidFill>
                <a:latin typeface="Calibri"/>
                <a:cs typeface="Calibri"/>
              </a:rPr>
              <a:t>+</a:t>
            </a:r>
            <a:r>
              <a:rPr sz="1800" spc="-1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538235"/>
                </a:solidFill>
                <a:latin typeface="Calibri"/>
                <a:cs typeface="Calibri"/>
              </a:rPr>
              <a:t>a</a:t>
            </a:r>
            <a:r>
              <a:rPr sz="1800" baseline="-20833">
                <a:solidFill>
                  <a:srgbClr val="538235"/>
                </a:solidFill>
                <a:latin typeface="Calibri"/>
                <a:cs typeface="Calibri"/>
              </a:rPr>
              <a:t>2</a:t>
            </a:r>
            <a:r>
              <a:rPr sz="1800">
                <a:solidFill>
                  <a:srgbClr val="538235"/>
                </a:solidFill>
                <a:latin typeface="Calibri"/>
                <a:cs typeface="Calibri"/>
              </a:rPr>
              <a:t>X</a:t>
            </a:r>
            <a:r>
              <a:rPr sz="1800" baseline="25462">
                <a:solidFill>
                  <a:srgbClr val="538235"/>
                </a:solidFill>
                <a:latin typeface="Calibri"/>
                <a:cs typeface="Calibri"/>
              </a:rPr>
              <a:t>2</a:t>
            </a:r>
            <a:r>
              <a:rPr sz="1800" spc="209" baseline="25462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538235"/>
                </a:solidFill>
                <a:latin typeface="Calibri"/>
                <a:cs typeface="Calibri"/>
              </a:rPr>
              <a:t>+</a:t>
            </a:r>
            <a:r>
              <a:rPr sz="1800" spc="-15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538235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1822" y="1293698"/>
            <a:ext cx="40424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69365" algn="l"/>
                <a:tab pos="1601470" algn="l"/>
                <a:tab pos="1931670" algn="l"/>
                <a:tab pos="2317115" algn="l"/>
                <a:tab pos="2647950" algn="l"/>
                <a:tab pos="2979420" algn="l"/>
              </a:tabLst>
            </a:pPr>
            <a:r>
              <a:rPr sz="1800" b="1">
                <a:latin typeface="Calibri"/>
                <a:cs typeface="Calibri"/>
              </a:rPr>
              <a:t>X = [1, 2,</a:t>
            </a:r>
            <a:r>
              <a:rPr sz="1800" b="1" spc="409">
                <a:latin typeface="Calibri"/>
                <a:cs typeface="Calibri"/>
              </a:rPr>
              <a:t> </a:t>
            </a:r>
            <a:r>
              <a:rPr sz="1800" b="1">
                <a:latin typeface="Calibri"/>
                <a:cs typeface="Calibri"/>
              </a:rPr>
              <a:t>3,	4,	5,	6,	7,	8,	9,</a:t>
            </a:r>
            <a:r>
              <a:rPr sz="1800" b="1" spc="365">
                <a:latin typeface="Calibri"/>
                <a:cs typeface="Calibri"/>
              </a:rPr>
              <a:t> </a:t>
            </a:r>
            <a:r>
              <a:rPr sz="1800" b="1">
                <a:latin typeface="Calibri"/>
                <a:cs typeface="Calibri"/>
              </a:rPr>
              <a:t>10]</a:t>
            </a:r>
            <a:r>
              <a:rPr sz="1800" b="1" spc="375">
                <a:latin typeface="Calibri"/>
                <a:cs typeface="Calibri"/>
              </a:rPr>
              <a:t> </a:t>
            </a:r>
            <a:r>
              <a:rPr sz="1800" b="1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>
                <a:latin typeface="Calibri"/>
                <a:cs typeface="Calibri"/>
              </a:rPr>
              <a:t>y</a:t>
            </a:r>
            <a:r>
              <a:rPr sz="1800" b="1" spc="-10">
                <a:latin typeface="Calibri"/>
                <a:cs typeface="Calibri"/>
              </a:rPr>
              <a:t> </a:t>
            </a:r>
            <a:r>
              <a:rPr sz="1800" b="1">
                <a:latin typeface="Calibri"/>
                <a:cs typeface="Calibri"/>
              </a:rPr>
              <a:t>= [6,</a:t>
            </a:r>
            <a:r>
              <a:rPr sz="1800" b="1" spc="-15">
                <a:latin typeface="Calibri"/>
                <a:cs typeface="Calibri"/>
              </a:rPr>
              <a:t> </a:t>
            </a:r>
            <a:r>
              <a:rPr sz="1800" b="1">
                <a:latin typeface="Calibri"/>
                <a:cs typeface="Calibri"/>
              </a:rPr>
              <a:t>7,</a:t>
            </a:r>
            <a:r>
              <a:rPr sz="1800" b="1" spc="-10">
                <a:latin typeface="Calibri"/>
                <a:cs typeface="Calibri"/>
              </a:rPr>
              <a:t> </a:t>
            </a:r>
            <a:r>
              <a:rPr sz="1800" b="1">
                <a:latin typeface="Calibri"/>
                <a:cs typeface="Calibri"/>
              </a:rPr>
              <a:t>11, 14,</a:t>
            </a:r>
            <a:r>
              <a:rPr sz="1800" b="1" spc="-10">
                <a:latin typeface="Calibri"/>
                <a:cs typeface="Calibri"/>
              </a:rPr>
              <a:t> </a:t>
            </a:r>
            <a:r>
              <a:rPr sz="1800" b="1">
                <a:latin typeface="Calibri"/>
                <a:cs typeface="Calibri"/>
              </a:rPr>
              <a:t>17,</a:t>
            </a:r>
            <a:r>
              <a:rPr sz="1800" b="1" spc="-5">
                <a:latin typeface="Calibri"/>
                <a:cs typeface="Calibri"/>
              </a:rPr>
              <a:t> </a:t>
            </a:r>
            <a:r>
              <a:rPr sz="1800" b="1">
                <a:latin typeface="Calibri"/>
                <a:cs typeface="Calibri"/>
              </a:rPr>
              <a:t>15,</a:t>
            </a:r>
            <a:r>
              <a:rPr sz="1800" b="1" spc="-5">
                <a:latin typeface="Calibri"/>
                <a:cs typeface="Calibri"/>
              </a:rPr>
              <a:t> </a:t>
            </a:r>
            <a:r>
              <a:rPr sz="1800" b="1">
                <a:latin typeface="Calibri"/>
                <a:cs typeface="Calibri"/>
              </a:rPr>
              <a:t>19,</a:t>
            </a:r>
            <a:r>
              <a:rPr sz="1800" b="1" spc="-5">
                <a:latin typeface="Calibri"/>
                <a:cs typeface="Calibri"/>
              </a:rPr>
              <a:t> </a:t>
            </a:r>
            <a:r>
              <a:rPr sz="1800" b="1">
                <a:latin typeface="Calibri"/>
                <a:cs typeface="Calibri"/>
              </a:rPr>
              <a:t>17,</a:t>
            </a:r>
            <a:r>
              <a:rPr sz="1800" b="1" spc="-10">
                <a:latin typeface="Calibri"/>
                <a:cs typeface="Calibri"/>
              </a:rPr>
              <a:t> </a:t>
            </a:r>
            <a:r>
              <a:rPr sz="1800" b="1">
                <a:latin typeface="Calibri"/>
                <a:cs typeface="Calibri"/>
              </a:rPr>
              <a:t>22, 21]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42124" y="5731174"/>
            <a:ext cx="11184890" cy="78105"/>
          </a:xfrm>
          <a:custGeom>
            <a:avLst/>
            <a:gdLst/>
            <a:ahLst/>
            <a:cxnLst/>
            <a:rect l="l" t="t" r="r" b="b"/>
            <a:pathLst>
              <a:path w="11184890" h="78104">
                <a:moveTo>
                  <a:pt x="11107039" y="0"/>
                </a:moveTo>
                <a:lnTo>
                  <a:pt x="11107039" y="77724"/>
                </a:lnTo>
                <a:lnTo>
                  <a:pt x="11158855" y="51816"/>
                </a:lnTo>
                <a:lnTo>
                  <a:pt x="11120119" y="51816"/>
                </a:lnTo>
                <a:lnTo>
                  <a:pt x="11120119" y="25908"/>
                </a:lnTo>
                <a:lnTo>
                  <a:pt x="11158855" y="25908"/>
                </a:lnTo>
                <a:lnTo>
                  <a:pt x="11107039" y="0"/>
                </a:lnTo>
                <a:close/>
              </a:path>
              <a:path w="11184890" h="78104">
                <a:moveTo>
                  <a:pt x="11107039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11107039" y="51816"/>
                </a:lnTo>
                <a:lnTo>
                  <a:pt x="11107039" y="25908"/>
                </a:lnTo>
                <a:close/>
              </a:path>
              <a:path w="11184890" h="78104">
                <a:moveTo>
                  <a:pt x="11158855" y="25908"/>
                </a:moveTo>
                <a:lnTo>
                  <a:pt x="11120119" y="25908"/>
                </a:lnTo>
                <a:lnTo>
                  <a:pt x="11120119" y="51816"/>
                </a:lnTo>
                <a:lnTo>
                  <a:pt x="11158855" y="51816"/>
                </a:lnTo>
                <a:lnTo>
                  <a:pt x="11184763" y="38862"/>
                </a:lnTo>
                <a:lnTo>
                  <a:pt x="11158855" y="259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65947" y="1977770"/>
            <a:ext cx="3381375" cy="2257424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9003918" y="4029548"/>
            <a:ext cx="1706880" cy="75946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558800">
              <a:lnSpc>
                <a:spcPct val="100000"/>
              </a:lnSpc>
              <a:spcBef>
                <a:spcPts val="830"/>
              </a:spcBef>
            </a:pPr>
            <a:r>
              <a:rPr sz="1800">
                <a:latin typeface="Calibri"/>
                <a:cs typeface="Calibri"/>
              </a:rPr>
              <a:t>X</a:t>
            </a: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800" spc="-10">
                <a:solidFill>
                  <a:srgbClr val="FF0000"/>
                </a:solidFill>
                <a:latin typeface="Calibri"/>
                <a:cs typeface="Calibri"/>
              </a:rPr>
              <a:t>Polynomial</a:t>
            </a:r>
            <a:r>
              <a:rPr sz="1800" spc="-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FF0000"/>
                </a:solidFill>
                <a:latin typeface="Calibri"/>
                <a:cs typeface="Calibri"/>
              </a:rPr>
              <a:t>Model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0977" y="2843910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y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35901" y="5813172"/>
            <a:ext cx="671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>
                <a:latin typeface="Calibri"/>
                <a:cs typeface="Calibri"/>
              </a:rPr>
              <a:t>Sim</a:t>
            </a:r>
            <a:r>
              <a:rPr sz="1800" b="1" spc="5">
                <a:latin typeface="Calibri"/>
                <a:cs typeface="Calibri"/>
              </a:rPr>
              <a:t>p</a:t>
            </a:r>
            <a:r>
              <a:rPr sz="1800" b="1">
                <a:latin typeface="Calibri"/>
                <a:cs typeface="Calibri"/>
              </a:rPr>
              <a:t>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339195" y="5818767"/>
            <a:ext cx="852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>
                <a:latin typeface="Calibri"/>
                <a:cs typeface="Calibri"/>
              </a:rPr>
              <a:t>Com</a:t>
            </a:r>
            <a:r>
              <a:rPr sz="1800" b="1">
                <a:latin typeface="Calibri"/>
                <a:cs typeface="Calibri"/>
              </a:rPr>
              <a:t>pl</a:t>
            </a:r>
            <a:r>
              <a:rPr sz="1800" b="1" spc="-20">
                <a:latin typeface="Calibri"/>
                <a:cs typeface="Calibri"/>
              </a:rPr>
              <a:t>e</a:t>
            </a:r>
            <a:r>
              <a:rPr sz="1800" b="1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0709878" y="5080152"/>
            <a:ext cx="1097915" cy="576580"/>
            <a:chOff x="10611622" y="5462208"/>
            <a:chExt cx="1097915" cy="576580"/>
          </a:xfrm>
        </p:grpSpPr>
        <p:sp>
          <p:nvSpPr>
            <p:cNvPr id="23" name="object 23"/>
            <p:cNvSpPr/>
            <p:nvPr/>
          </p:nvSpPr>
          <p:spPr>
            <a:xfrm>
              <a:off x="10617718" y="5468304"/>
              <a:ext cx="1085850" cy="490855"/>
            </a:xfrm>
            <a:custGeom>
              <a:avLst/>
              <a:gdLst/>
              <a:ahLst/>
              <a:cxnLst/>
              <a:rect l="l" t="t" r="r" b="b"/>
              <a:pathLst>
                <a:path w="1085850" h="490854">
                  <a:moveTo>
                    <a:pt x="670006" y="0"/>
                  </a:moveTo>
                  <a:lnTo>
                    <a:pt x="628290" y="3347"/>
                  </a:lnTo>
                  <a:lnTo>
                    <a:pt x="591671" y="16101"/>
                  </a:lnTo>
                  <a:lnTo>
                    <a:pt x="564886" y="37272"/>
                  </a:lnTo>
                  <a:lnTo>
                    <a:pt x="557700" y="33248"/>
                  </a:lnTo>
                  <a:lnTo>
                    <a:pt x="550074" y="29557"/>
                  </a:lnTo>
                  <a:lnTo>
                    <a:pt x="542043" y="26199"/>
                  </a:lnTo>
                  <a:lnTo>
                    <a:pt x="533644" y="23175"/>
                  </a:lnTo>
                  <a:lnTo>
                    <a:pt x="482590" y="13850"/>
                  </a:lnTo>
                  <a:lnTo>
                    <a:pt x="431440" y="17158"/>
                  </a:lnTo>
                  <a:lnTo>
                    <a:pt x="386054" y="32015"/>
                  </a:lnTo>
                  <a:lnTo>
                    <a:pt x="352288" y="57338"/>
                  </a:lnTo>
                  <a:lnTo>
                    <a:pt x="326763" y="49825"/>
                  </a:lnTo>
                  <a:lnTo>
                    <a:pt x="299725" y="45051"/>
                  </a:lnTo>
                  <a:lnTo>
                    <a:pt x="271760" y="43086"/>
                  </a:lnTo>
                  <a:lnTo>
                    <a:pt x="243449" y="44003"/>
                  </a:lnTo>
                  <a:lnTo>
                    <a:pt x="191420" y="53709"/>
                  </a:lnTo>
                  <a:lnTo>
                    <a:pt x="148481" y="72244"/>
                  </a:lnTo>
                  <a:lnTo>
                    <a:pt x="117014" y="97677"/>
                  </a:lnTo>
                  <a:lnTo>
                    <a:pt x="98034" y="161516"/>
                  </a:lnTo>
                  <a:lnTo>
                    <a:pt x="97145" y="163040"/>
                  </a:lnTo>
                  <a:lnTo>
                    <a:pt x="49186" y="173435"/>
                  </a:lnTo>
                  <a:lnTo>
                    <a:pt x="14087" y="196098"/>
                  </a:lnTo>
                  <a:lnTo>
                    <a:pt x="0" y="221461"/>
                  </a:lnTo>
                  <a:lnTo>
                    <a:pt x="2641" y="247295"/>
                  </a:lnTo>
                  <a:lnTo>
                    <a:pt x="20784" y="270629"/>
                  </a:lnTo>
                  <a:lnTo>
                    <a:pt x="53203" y="288491"/>
                  </a:lnTo>
                  <a:lnTo>
                    <a:pt x="38838" y="300227"/>
                  </a:lnTo>
                  <a:lnTo>
                    <a:pt x="29057" y="313430"/>
                  </a:lnTo>
                  <a:lnTo>
                    <a:pt x="24110" y="327610"/>
                  </a:lnTo>
                  <a:lnTo>
                    <a:pt x="24247" y="342275"/>
                  </a:lnTo>
                  <a:lnTo>
                    <a:pt x="37812" y="367645"/>
                  </a:lnTo>
                  <a:lnTo>
                    <a:pt x="65236" y="387189"/>
                  </a:lnTo>
                  <a:lnTo>
                    <a:pt x="102614" y="399007"/>
                  </a:lnTo>
                  <a:lnTo>
                    <a:pt x="146040" y="401203"/>
                  </a:lnTo>
                  <a:lnTo>
                    <a:pt x="147310" y="402638"/>
                  </a:lnTo>
                  <a:lnTo>
                    <a:pt x="180605" y="428442"/>
                  </a:lnTo>
                  <a:lnTo>
                    <a:pt x="221271" y="446741"/>
                  </a:lnTo>
                  <a:lnTo>
                    <a:pt x="267531" y="457867"/>
                  </a:lnTo>
                  <a:lnTo>
                    <a:pt x="316850" y="461431"/>
                  </a:lnTo>
                  <a:lnTo>
                    <a:pt x="366691" y="457041"/>
                  </a:lnTo>
                  <a:lnTo>
                    <a:pt x="414518" y="444307"/>
                  </a:lnTo>
                  <a:lnTo>
                    <a:pt x="432814" y="458381"/>
                  </a:lnTo>
                  <a:lnTo>
                    <a:pt x="454586" y="470232"/>
                  </a:lnTo>
                  <a:lnTo>
                    <a:pt x="479311" y="479624"/>
                  </a:lnTo>
                  <a:lnTo>
                    <a:pt x="506466" y="486319"/>
                  </a:lnTo>
                  <a:lnTo>
                    <a:pt x="560366" y="490797"/>
                  </a:lnTo>
                  <a:lnTo>
                    <a:pt x="611993" y="484900"/>
                  </a:lnTo>
                  <a:lnTo>
                    <a:pt x="657854" y="469776"/>
                  </a:lnTo>
                  <a:lnTo>
                    <a:pt x="694454" y="446578"/>
                  </a:lnTo>
                  <a:lnTo>
                    <a:pt x="718302" y="416456"/>
                  </a:lnTo>
                  <a:lnTo>
                    <a:pt x="735970" y="422242"/>
                  </a:lnTo>
                  <a:lnTo>
                    <a:pt x="754687" y="426462"/>
                  </a:lnTo>
                  <a:lnTo>
                    <a:pt x="774166" y="429070"/>
                  </a:lnTo>
                  <a:lnTo>
                    <a:pt x="794121" y="430020"/>
                  </a:lnTo>
                  <a:lnTo>
                    <a:pt x="850866" y="423275"/>
                  </a:lnTo>
                  <a:lnTo>
                    <a:pt x="897372" y="404351"/>
                  </a:lnTo>
                  <a:lnTo>
                    <a:pt x="928923" y="376100"/>
                  </a:lnTo>
                  <a:lnTo>
                    <a:pt x="940806" y="341374"/>
                  </a:lnTo>
                  <a:lnTo>
                    <a:pt x="962269" y="338617"/>
                  </a:lnTo>
                  <a:lnTo>
                    <a:pt x="1002385" y="328242"/>
                  </a:lnTo>
                  <a:lnTo>
                    <a:pt x="1064966" y="289392"/>
                  </a:lnTo>
                  <a:lnTo>
                    <a:pt x="1085665" y="251315"/>
                  </a:lnTo>
                  <a:lnTo>
                    <a:pt x="1081623" y="211242"/>
                  </a:lnTo>
                  <a:lnTo>
                    <a:pt x="1051804" y="173899"/>
                  </a:lnTo>
                  <a:lnTo>
                    <a:pt x="1054344" y="170368"/>
                  </a:lnTo>
                  <a:lnTo>
                    <a:pt x="1056376" y="166749"/>
                  </a:lnTo>
                  <a:lnTo>
                    <a:pt x="1058027" y="163040"/>
                  </a:lnTo>
                  <a:lnTo>
                    <a:pt x="1061555" y="130324"/>
                  </a:lnTo>
                  <a:lnTo>
                    <a:pt x="1045009" y="100332"/>
                  </a:lnTo>
                  <a:lnTo>
                    <a:pt x="1011414" y="76349"/>
                  </a:lnTo>
                  <a:lnTo>
                    <a:pt x="963793" y="61656"/>
                  </a:lnTo>
                  <a:lnTo>
                    <a:pt x="958308" y="49147"/>
                  </a:lnTo>
                  <a:lnTo>
                    <a:pt x="922518" y="17714"/>
                  </a:lnTo>
                  <a:lnTo>
                    <a:pt x="880056" y="3385"/>
                  </a:lnTo>
                  <a:lnTo>
                    <a:pt x="833522" y="236"/>
                  </a:lnTo>
                  <a:lnTo>
                    <a:pt x="788465" y="8016"/>
                  </a:lnTo>
                  <a:lnTo>
                    <a:pt x="750433" y="26477"/>
                  </a:lnTo>
                  <a:lnTo>
                    <a:pt x="742207" y="20601"/>
                  </a:lnTo>
                  <a:lnTo>
                    <a:pt x="733018" y="15380"/>
                  </a:lnTo>
                  <a:lnTo>
                    <a:pt x="722947" y="10850"/>
                  </a:lnTo>
                  <a:lnTo>
                    <a:pt x="712079" y="7046"/>
                  </a:lnTo>
                  <a:lnTo>
                    <a:pt x="670006" y="0"/>
                  </a:lnTo>
                  <a:close/>
                </a:path>
              </a:pathLst>
            </a:custGeom>
            <a:solidFill>
              <a:srgbClr val="BE9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20222" y="5921159"/>
              <a:ext cx="97027" cy="111125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0617718" y="5468304"/>
              <a:ext cx="1085850" cy="564515"/>
            </a:xfrm>
            <a:custGeom>
              <a:avLst/>
              <a:gdLst/>
              <a:ahLst/>
              <a:cxnLst/>
              <a:rect l="l" t="t" r="r" b="b"/>
              <a:pathLst>
                <a:path w="1085850" h="564514">
                  <a:moveTo>
                    <a:pt x="98034" y="161516"/>
                  </a:moveTo>
                  <a:lnTo>
                    <a:pt x="117014" y="97677"/>
                  </a:lnTo>
                  <a:lnTo>
                    <a:pt x="148481" y="72244"/>
                  </a:lnTo>
                  <a:lnTo>
                    <a:pt x="191420" y="53709"/>
                  </a:lnTo>
                  <a:lnTo>
                    <a:pt x="243449" y="44003"/>
                  </a:lnTo>
                  <a:lnTo>
                    <a:pt x="271760" y="43086"/>
                  </a:lnTo>
                  <a:lnTo>
                    <a:pt x="299725" y="45051"/>
                  </a:lnTo>
                  <a:lnTo>
                    <a:pt x="326763" y="49825"/>
                  </a:lnTo>
                  <a:lnTo>
                    <a:pt x="352288" y="57338"/>
                  </a:lnTo>
                  <a:lnTo>
                    <a:pt x="386054" y="32015"/>
                  </a:lnTo>
                  <a:lnTo>
                    <a:pt x="431440" y="17158"/>
                  </a:lnTo>
                  <a:lnTo>
                    <a:pt x="482590" y="13850"/>
                  </a:lnTo>
                  <a:lnTo>
                    <a:pt x="533644" y="23175"/>
                  </a:lnTo>
                  <a:lnTo>
                    <a:pt x="542043" y="26199"/>
                  </a:lnTo>
                  <a:lnTo>
                    <a:pt x="550074" y="29557"/>
                  </a:lnTo>
                  <a:lnTo>
                    <a:pt x="557700" y="33248"/>
                  </a:lnTo>
                  <a:lnTo>
                    <a:pt x="564886" y="37272"/>
                  </a:lnTo>
                  <a:lnTo>
                    <a:pt x="591671" y="16101"/>
                  </a:lnTo>
                  <a:lnTo>
                    <a:pt x="628290" y="3347"/>
                  </a:lnTo>
                  <a:lnTo>
                    <a:pt x="670006" y="0"/>
                  </a:lnTo>
                  <a:lnTo>
                    <a:pt x="712079" y="7046"/>
                  </a:lnTo>
                  <a:lnTo>
                    <a:pt x="722947" y="10850"/>
                  </a:lnTo>
                  <a:lnTo>
                    <a:pt x="733018" y="15380"/>
                  </a:lnTo>
                  <a:lnTo>
                    <a:pt x="742207" y="20601"/>
                  </a:lnTo>
                  <a:lnTo>
                    <a:pt x="750433" y="26477"/>
                  </a:lnTo>
                  <a:lnTo>
                    <a:pt x="788465" y="8016"/>
                  </a:lnTo>
                  <a:lnTo>
                    <a:pt x="833522" y="236"/>
                  </a:lnTo>
                  <a:lnTo>
                    <a:pt x="880056" y="3385"/>
                  </a:lnTo>
                  <a:lnTo>
                    <a:pt x="922518" y="17714"/>
                  </a:lnTo>
                  <a:lnTo>
                    <a:pt x="937432" y="26937"/>
                  </a:lnTo>
                  <a:lnTo>
                    <a:pt x="949442" y="37494"/>
                  </a:lnTo>
                  <a:lnTo>
                    <a:pt x="958308" y="49147"/>
                  </a:lnTo>
                  <a:lnTo>
                    <a:pt x="963793" y="61656"/>
                  </a:lnTo>
                  <a:lnTo>
                    <a:pt x="1011414" y="76349"/>
                  </a:lnTo>
                  <a:lnTo>
                    <a:pt x="1045009" y="100332"/>
                  </a:lnTo>
                  <a:lnTo>
                    <a:pt x="1061555" y="130324"/>
                  </a:lnTo>
                  <a:lnTo>
                    <a:pt x="1058027" y="163040"/>
                  </a:lnTo>
                  <a:lnTo>
                    <a:pt x="1056376" y="166749"/>
                  </a:lnTo>
                  <a:lnTo>
                    <a:pt x="1054344" y="170368"/>
                  </a:lnTo>
                  <a:lnTo>
                    <a:pt x="1051804" y="173899"/>
                  </a:lnTo>
                  <a:lnTo>
                    <a:pt x="1081623" y="211242"/>
                  </a:lnTo>
                  <a:lnTo>
                    <a:pt x="1085665" y="251315"/>
                  </a:lnTo>
                  <a:lnTo>
                    <a:pt x="1064966" y="289392"/>
                  </a:lnTo>
                  <a:lnTo>
                    <a:pt x="1020562" y="320749"/>
                  </a:lnTo>
                  <a:lnTo>
                    <a:pt x="982874" y="334219"/>
                  </a:lnTo>
                  <a:lnTo>
                    <a:pt x="940806" y="341374"/>
                  </a:lnTo>
                  <a:lnTo>
                    <a:pt x="928923" y="376100"/>
                  </a:lnTo>
                  <a:lnTo>
                    <a:pt x="897372" y="404351"/>
                  </a:lnTo>
                  <a:lnTo>
                    <a:pt x="850866" y="423275"/>
                  </a:lnTo>
                  <a:lnTo>
                    <a:pt x="794121" y="430020"/>
                  </a:lnTo>
                  <a:lnTo>
                    <a:pt x="774166" y="429070"/>
                  </a:lnTo>
                  <a:lnTo>
                    <a:pt x="754687" y="426462"/>
                  </a:lnTo>
                  <a:lnTo>
                    <a:pt x="735970" y="422242"/>
                  </a:lnTo>
                  <a:lnTo>
                    <a:pt x="718302" y="416456"/>
                  </a:lnTo>
                  <a:lnTo>
                    <a:pt x="694454" y="446578"/>
                  </a:lnTo>
                  <a:lnTo>
                    <a:pt x="657854" y="469776"/>
                  </a:lnTo>
                  <a:lnTo>
                    <a:pt x="611993" y="484900"/>
                  </a:lnTo>
                  <a:lnTo>
                    <a:pt x="560366" y="490797"/>
                  </a:lnTo>
                  <a:lnTo>
                    <a:pt x="506466" y="486319"/>
                  </a:lnTo>
                  <a:lnTo>
                    <a:pt x="479311" y="479624"/>
                  </a:lnTo>
                  <a:lnTo>
                    <a:pt x="454586" y="470232"/>
                  </a:lnTo>
                  <a:lnTo>
                    <a:pt x="432814" y="458381"/>
                  </a:lnTo>
                  <a:lnTo>
                    <a:pt x="414518" y="444307"/>
                  </a:lnTo>
                  <a:lnTo>
                    <a:pt x="366691" y="457041"/>
                  </a:lnTo>
                  <a:lnTo>
                    <a:pt x="316850" y="461431"/>
                  </a:lnTo>
                  <a:lnTo>
                    <a:pt x="267531" y="457867"/>
                  </a:lnTo>
                  <a:lnTo>
                    <a:pt x="221271" y="446741"/>
                  </a:lnTo>
                  <a:lnTo>
                    <a:pt x="180605" y="428442"/>
                  </a:lnTo>
                  <a:lnTo>
                    <a:pt x="148072" y="403362"/>
                  </a:lnTo>
                  <a:lnTo>
                    <a:pt x="146040" y="401203"/>
                  </a:lnTo>
                  <a:lnTo>
                    <a:pt x="102614" y="399007"/>
                  </a:lnTo>
                  <a:lnTo>
                    <a:pt x="65236" y="387189"/>
                  </a:lnTo>
                  <a:lnTo>
                    <a:pt x="37812" y="367645"/>
                  </a:lnTo>
                  <a:lnTo>
                    <a:pt x="24247" y="342275"/>
                  </a:lnTo>
                  <a:lnTo>
                    <a:pt x="24110" y="327610"/>
                  </a:lnTo>
                  <a:lnTo>
                    <a:pt x="29057" y="313430"/>
                  </a:lnTo>
                  <a:lnTo>
                    <a:pt x="38838" y="300227"/>
                  </a:lnTo>
                  <a:lnTo>
                    <a:pt x="53203" y="288491"/>
                  </a:lnTo>
                  <a:lnTo>
                    <a:pt x="20784" y="270629"/>
                  </a:lnTo>
                  <a:lnTo>
                    <a:pt x="2641" y="247295"/>
                  </a:lnTo>
                  <a:lnTo>
                    <a:pt x="0" y="221461"/>
                  </a:lnTo>
                  <a:lnTo>
                    <a:pt x="14087" y="196098"/>
                  </a:lnTo>
                  <a:lnTo>
                    <a:pt x="29583" y="183411"/>
                  </a:lnTo>
                  <a:lnTo>
                    <a:pt x="49186" y="173435"/>
                  </a:lnTo>
                  <a:lnTo>
                    <a:pt x="72005" y="166527"/>
                  </a:lnTo>
                  <a:lnTo>
                    <a:pt x="97145" y="163040"/>
                  </a:lnTo>
                  <a:lnTo>
                    <a:pt x="98034" y="161516"/>
                  </a:lnTo>
                  <a:close/>
                </a:path>
                <a:path w="1085850" h="564514">
                  <a:moveTo>
                    <a:pt x="330571" y="550352"/>
                  </a:moveTo>
                  <a:lnTo>
                    <a:pt x="330571" y="557883"/>
                  </a:lnTo>
                  <a:lnTo>
                    <a:pt x="324475" y="563979"/>
                  </a:lnTo>
                  <a:lnTo>
                    <a:pt x="316982" y="563979"/>
                  </a:lnTo>
                  <a:lnTo>
                    <a:pt x="309362" y="563979"/>
                  </a:lnTo>
                  <a:lnTo>
                    <a:pt x="303266" y="557883"/>
                  </a:lnTo>
                  <a:lnTo>
                    <a:pt x="303266" y="550352"/>
                  </a:lnTo>
                  <a:lnTo>
                    <a:pt x="303266" y="542821"/>
                  </a:lnTo>
                  <a:lnTo>
                    <a:pt x="309362" y="536725"/>
                  </a:lnTo>
                  <a:lnTo>
                    <a:pt x="316982" y="536725"/>
                  </a:lnTo>
                  <a:lnTo>
                    <a:pt x="324475" y="536725"/>
                  </a:lnTo>
                  <a:lnTo>
                    <a:pt x="330571" y="542821"/>
                  </a:lnTo>
                  <a:lnTo>
                    <a:pt x="330571" y="550352"/>
                  </a:lnTo>
                  <a:close/>
                </a:path>
                <a:path w="1085850" h="564514">
                  <a:moveTo>
                    <a:pt x="356987" y="533017"/>
                  </a:moveTo>
                  <a:lnTo>
                    <a:pt x="354845" y="543631"/>
                  </a:lnTo>
                  <a:lnTo>
                    <a:pt x="349001" y="552298"/>
                  </a:lnTo>
                  <a:lnTo>
                    <a:pt x="340324" y="558141"/>
                  </a:lnTo>
                  <a:lnTo>
                    <a:pt x="329682" y="560283"/>
                  </a:lnTo>
                  <a:lnTo>
                    <a:pt x="319113" y="558141"/>
                  </a:lnTo>
                  <a:lnTo>
                    <a:pt x="310473" y="552298"/>
                  </a:lnTo>
                  <a:lnTo>
                    <a:pt x="304643" y="543631"/>
                  </a:lnTo>
                  <a:lnTo>
                    <a:pt x="302504" y="533017"/>
                  </a:lnTo>
                  <a:lnTo>
                    <a:pt x="304643" y="522409"/>
                  </a:lnTo>
                  <a:lnTo>
                    <a:pt x="310473" y="513746"/>
                  </a:lnTo>
                  <a:lnTo>
                    <a:pt x="319113" y="507904"/>
                  </a:lnTo>
                  <a:lnTo>
                    <a:pt x="329682" y="505762"/>
                  </a:lnTo>
                  <a:lnTo>
                    <a:pt x="340324" y="507904"/>
                  </a:lnTo>
                  <a:lnTo>
                    <a:pt x="349001" y="513746"/>
                  </a:lnTo>
                  <a:lnTo>
                    <a:pt x="354845" y="522409"/>
                  </a:lnTo>
                  <a:lnTo>
                    <a:pt x="356987" y="533017"/>
                  </a:lnTo>
                  <a:close/>
                </a:path>
                <a:path w="1085850" h="564514">
                  <a:moveTo>
                    <a:pt x="399532" y="493748"/>
                  </a:moveTo>
                  <a:lnTo>
                    <a:pt x="396321" y="509669"/>
                  </a:lnTo>
                  <a:lnTo>
                    <a:pt x="387562" y="522668"/>
                  </a:lnTo>
                  <a:lnTo>
                    <a:pt x="374564" y="531430"/>
                  </a:lnTo>
                  <a:lnTo>
                    <a:pt x="358638" y="534642"/>
                  </a:lnTo>
                  <a:lnTo>
                    <a:pt x="342765" y="531430"/>
                  </a:lnTo>
                  <a:lnTo>
                    <a:pt x="329761" y="522668"/>
                  </a:lnTo>
                  <a:lnTo>
                    <a:pt x="320972" y="509669"/>
                  </a:lnTo>
                  <a:lnTo>
                    <a:pt x="317744" y="493748"/>
                  </a:lnTo>
                  <a:lnTo>
                    <a:pt x="320972" y="477832"/>
                  </a:lnTo>
                  <a:lnTo>
                    <a:pt x="329761" y="464833"/>
                  </a:lnTo>
                  <a:lnTo>
                    <a:pt x="342765" y="456068"/>
                  </a:lnTo>
                  <a:lnTo>
                    <a:pt x="358638" y="452854"/>
                  </a:lnTo>
                  <a:lnTo>
                    <a:pt x="374564" y="456068"/>
                  </a:lnTo>
                  <a:lnTo>
                    <a:pt x="387562" y="464833"/>
                  </a:lnTo>
                  <a:lnTo>
                    <a:pt x="396321" y="477832"/>
                  </a:lnTo>
                  <a:lnTo>
                    <a:pt x="399532" y="493748"/>
                  </a:lnTo>
                  <a:close/>
                </a:path>
                <a:path w="1085850" h="564514">
                  <a:moveTo>
                    <a:pt x="117973" y="295641"/>
                  </a:moveTo>
                  <a:lnTo>
                    <a:pt x="101351" y="295655"/>
                  </a:lnTo>
                  <a:lnTo>
                    <a:pt x="85016" y="294123"/>
                  </a:lnTo>
                  <a:lnTo>
                    <a:pt x="69252" y="291087"/>
                  </a:lnTo>
                  <a:lnTo>
                    <a:pt x="54346" y="286586"/>
                  </a:lnTo>
                </a:path>
                <a:path w="1085850" h="564514">
                  <a:moveTo>
                    <a:pt x="174234" y="394714"/>
                  </a:moveTo>
                  <a:lnTo>
                    <a:pt x="167477" y="396215"/>
                  </a:lnTo>
                  <a:lnTo>
                    <a:pt x="160565" y="397441"/>
                  </a:lnTo>
                  <a:lnTo>
                    <a:pt x="153535" y="398385"/>
                  </a:lnTo>
                  <a:lnTo>
                    <a:pt x="146421" y="399044"/>
                  </a:lnTo>
                </a:path>
                <a:path w="1085850" h="564514">
                  <a:moveTo>
                    <a:pt x="414518" y="442326"/>
                  </a:moveTo>
                  <a:lnTo>
                    <a:pt x="409664" y="437598"/>
                  </a:lnTo>
                  <a:lnTo>
                    <a:pt x="405215" y="432720"/>
                  </a:lnTo>
                  <a:lnTo>
                    <a:pt x="401194" y="427701"/>
                  </a:lnTo>
                  <a:lnTo>
                    <a:pt x="397627" y="422552"/>
                  </a:lnTo>
                </a:path>
                <a:path w="1085850" h="564514">
                  <a:moveTo>
                    <a:pt x="725033" y="393037"/>
                  </a:moveTo>
                  <a:lnTo>
                    <a:pt x="724144" y="400390"/>
                  </a:lnTo>
                  <a:lnTo>
                    <a:pt x="721858" y="407655"/>
                  </a:lnTo>
                  <a:lnTo>
                    <a:pt x="718429" y="414729"/>
                  </a:lnTo>
                </a:path>
                <a:path w="1085850" h="564514">
                  <a:moveTo>
                    <a:pt x="858383" y="259027"/>
                  </a:moveTo>
                  <a:lnTo>
                    <a:pt x="892504" y="273214"/>
                  </a:lnTo>
                  <a:lnTo>
                    <a:pt x="918374" y="292299"/>
                  </a:lnTo>
                  <a:lnTo>
                    <a:pt x="934696" y="315010"/>
                  </a:lnTo>
                  <a:lnTo>
                    <a:pt x="940171" y="340078"/>
                  </a:lnTo>
                </a:path>
                <a:path w="1085850" h="564514">
                  <a:moveTo>
                    <a:pt x="1051296" y="172692"/>
                  </a:moveTo>
                  <a:lnTo>
                    <a:pt x="1044406" y="181231"/>
                  </a:lnTo>
                  <a:lnTo>
                    <a:pt x="1035992" y="189194"/>
                  </a:lnTo>
                  <a:lnTo>
                    <a:pt x="1026150" y="196508"/>
                  </a:lnTo>
                  <a:lnTo>
                    <a:pt x="1014974" y="203096"/>
                  </a:lnTo>
                </a:path>
                <a:path w="1085850" h="564514">
                  <a:moveTo>
                    <a:pt x="963920" y="59878"/>
                  </a:moveTo>
                  <a:lnTo>
                    <a:pt x="965317" y="64704"/>
                  </a:lnTo>
                  <a:lnTo>
                    <a:pt x="965952" y="69403"/>
                  </a:lnTo>
                  <a:lnTo>
                    <a:pt x="965825" y="74229"/>
                  </a:lnTo>
                </a:path>
                <a:path w="1085850" h="564514">
                  <a:moveTo>
                    <a:pt x="731383" y="43114"/>
                  </a:moveTo>
                  <a:lnTo>
                    <a:pt x="735210" y="38256"/>
                  </a:lnTo>
                  <a:lnTo>
                    <a:pt x="739622" y="33589"/>
                  </a:lnTo>
                  <a:lnTo>
                    <a:pt x="744581" y="29112"/>
                  </a:lnTo>
                  <a:lnTo>
                    <a:pt x="750052" y="24826"/>
                  </a:lnTo>
                </a:path>
                <a:path w="1085850" h="564514">
                  <a:moveTo>
                    <a:pt x="556885" y="51877"/>
                  </a:moveTo>
                  <a:lnTo>
                    <a:pt x="558790" y="46416"/>
                  </a:lnTo>
                  <a:lnTo>
                    <a:pt x="561838" y="41082"/>
                  </a:lnTo>
                  <a:lnTo>
                    <a:pt x="565902" y="36129"/>
                  </a:lnTo>
                </a:path>
                <a:path w="1085850" h="564514">
                  <a:moveTo>
                    <a:pt x="352161" y="57211"/>
                  </a:moveTo>
                  <a:lnTo>
                    <a:pt x="360868" y="60612"/>
                  </a:lnTo>
                  <a:lnTo>
                    <a:pt x="369242" y="64323"/>
                  </a:lnTo>
                  <a:lnTo>
                    <a:pt x="377235" y="68320"/>
                  </a:lnTo>
                  <a:lnTo>
                    <a:pt x="384800" y="72578"/>
                  </a:lnTo>
                </a:path>
                <a:path w="1085850" h="564514">
                  <a:moveTo>
                    <a:pt x="103749" y="177632"/>
                  </a:moveTo>
                  <a:lnTo>
                    <a:pt x="101209" y="172362"/>
                  </a:lnTo>
                  <a:lnTo>
                    <a:pt x="99304" y="166977"/>
                  </a:lnTo>
                  <a:lnTo>
                    <a:pt x="98034" y="161516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144130" y="4753568"/>
            <a:ext cx="4956810" cy="56134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70"/>
              </a:spcBef>
            </a:pPr>
            <a:r>
              <a:rPr sz="180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1800" spc="-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18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800" baseline="-20833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1800">
                <a:solidFill>
                  <a:srgbClr val="FF0000"/>
                </a:solidFill>
                <a:latin typeface="Calibri"/>
                <a:cs typeface="Calibri"/>
              </a:rPr>
              <a:t>X+a</a:t>
            </a:r>
            <a:r>
              <a:rPr sz="1800" baseline="-20833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180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1800" baseline="25462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1800">
                <a:solidFill>
                  <a:srgbClr val="FF0000"/>
                </a:solidFill>
                <a:latin typeface="Calibri"/>
                <a:cs typeface="Calibri"/>
              </a:rPr>
              <a:t>+a</a:t>
            </a:r>
            <a:r>
              <a:rPr sz="1800" baseline="-20833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r>
              <a:rPr sz="180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1800" baseline="25462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r>
              <a:rPr sz="1800">
                <a:solidFill>
                  <a:srgbClr val="FF0000"/>
                </a:solidFill>
                <a:latin typeface="Calibri"/>
                <a:cs typeface="Calibri"/>
              </a:rPr>
              <a:t>+a</a:t>
            </a:r>
            <a:r>
              <a:rPr sz="1800" baseline="-20833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r>
              <a:rPr sz="180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1800" baseline="25462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r>
              <a:rPr sz="1800">
                <a:solidFill>
                  <a:srgbClr val="FF0000"/>
                </a:solidFill>
                <a:latin typeface="Calibri"/>
                <a:cs typeface="Calibri"/>
              </a:rPr>
              <a:t>+a</a:t>
            </a:r>
            <a:r>
              <a:rPr sz="1800" baseline="-20833">
                <a:solidFill>
                  <a:srgbClr val="FF0000"/>
                </a:solidFill>
                <a:latin typeface="Calibri"/>
                <a:cs typeface="Calibri"/>
              </a:rPr>
              <a:t>5</a:t>
            </a:r>
            <a:r>
              <a:rPr sz="180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1800" baseline="25462">
                <a:solidFill>
                  <a:srgbClr val="FF0000"/>
                </a:solidFill>
                <a:latin typeface="Calibri"/>
                <a:cs typeface="Calibri"/>
              </a:rPr>
              <a:t>5</a:t>
            </a:r>
            <a:r>
              <a:rPr sz="1800">
                <a:solidFill>
                  <a:srgbClr val="FF0000"/>
                </a:solidFill>
                <a:latin typeface="Calibri"/>
                <a:cs typeface="Calibri"/>
              </a:rPr>
              <a:t>+a</a:t>
            </a:r>
            <a:r>
              <a:rPr sz="1800" baseline="-20833">
                <a:solidFill>
                  <a:srgbClr val="FF0000"/>
                </a:solidFill>
                <a:latin typeface="Calibri"/>
                <a:cs typeface="Calibri"/>
              </a:rPr>
              <a:t>6</a:t>
            </a:r>
            <a:r>
              <a:rPr sz="180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1800" baseline="25462">
                <a:solidFill>
                  <a:srgbClr val="FF0000"/>
                </a:solidFill>
                <a:latin typeface="Calibri"/>
                <a:cs typeface="Calibri"/>
              </a:rPr>
              <a:t>6</a:t>
            </a:r>
            <a:r>
              <a:rPr sz="1800">
                <a:solidFill>
                  <a:srgbClr val="FF0000"/>
                </a:solidFill>
                <a:latin typeface="Calibri"/>
                <a:cs typeface="Calibri"/>
              </a:rPr>
              <a:t>+a</a:t>
            </a:r>
            <a:r>
              <a:rPr sz="1800" baseline="-20833">
                <a:solidFill>
                  <a:srgbClr val="FF0000"/>
                </a:solidFill>
                <a:latin typeface="Calibri"/>
                <a:cs typeface="Calibri"/>
              </a:rPr>
              <a:t>7</a:t>
            </a:r>
            <a:r>
              <a:rPr sz="180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1800" baseline="25462">
                <a:solidFill>
                  <a:srgbClr val="FF0000"/>
                </a:solidFill>
                <a:latin typeface="Calibri"/>
                <a:cs typeface="Calibri"/>
              </a:rPr>
              <a:t>7</a:t>
            </a:r>
            <a:r>
              <a:rPr sz="1800">
                <a:solidFill>
                  <a:srgbClr val="FF0000"/>
                </a:solidFill>
                <a:latin typeface="Calibri"/>
                <a:cs typeface="Calibri"/>
              </a:rPr>
              <a:t>+a</a:t>
            </a:r>
            <a:r>
              <a:rPr sz="1800" baseline="-20833">
                <a:solidFill>
                  <a:srgbClr val="FF0000"/>
                </a:solidFill>
                <a:latin typeface="Calibri"/>
                <a:cs typeface="Calibri"/>
              </a:rPr>
              <a:t>8</a:t>
            </a:r>
            <a:r>
              <a:rPr sz="180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1800" baseline="25462">
                <a:solidFill>
                  <a:srgbClr val="FF0000"/>
                </a:solidFill>
                <a:latin typeface="Calibri"/>
                <a:cs typeface="Calibri"/>
              </a:rPr>
              <a:t>8</a:t>
            </a:r>
            <a:r>
              <a:rPr sz="1800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sz="18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800" baseline="-20833">
                <a:solidFill>
                  <a:srgbClr val="FF0000"/>
                </a:solidFill>
                <a:latin typeface="Calibri"/>
                <a:cs typeface="Calibri"/>
              </a:rPr>
              <a:t>8</a:t>
            </a:r>
            <a:r>
              <a:rPr sz="180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1800" baseline="25462">
                <a:solidFill>
                  <a:srgbClr val="FF0000"/>
                </a:solidFill>
                <a:latin typeface="Calibri"/>
                <a:cs typeface="Calibri"/>
              </a:rPr>
              <a:t>8</a:t>
            </a:r>
            <a:r>
              <a:rPr sz="1800">
                <a:solidFill>
                  <a:srgbClr val="FF0000"/>
                </a:solidFill>
                <a:latin typeface="Calibri"/>
                <a:cs typeface="Calibri"/>
              </a:rPr>
              <a:t>+c</a:t>
            </a:r>
            <a:endParaRPr sz="1800">
              <a:latin typeface="Calibri"/>
              <a:cs typeface="Calibri"/>
            </a:endParaRPr>
          </a:p>
          <a:p>
            <a:pPr marR="713740" algn="r">
              <a:lnSpc>
                <a:spcPct val="100000"/>
              </a:lnSpc>
              <a:spcBef>
                <a:spcPts val="245"/>
              </a:spcBef>
            </a:pPr>
            <a:r>
              <a:rPr sz="1200">
                <a:latin typeface="Calibri"/>
                <a:cs typeface="Calibri"/>
              </a:rPr>
              <a:t>`</a:t>
            </a:r>
            <a:r>
              <a:rPr sz="1200" spc="-45">
                <a:latin typeface="Calibri"/>
                <a:cs typeface="Calibri"/>
              </a:rPr>
              <a:t> </a:t>
            </a:r>
            <a:r>
              <a:rPr sz="1200" spc="-10">
                <a:latin typeface="Calibri"/>
                <a:cs typeface="Calibri"/>
              </a:rPr>
              <a:t>Zero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087100" y="5316242"/>
            <a:ext cx="337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>
                <a:latin typeface="Calibri"/>
                <a:cs typeface="Calibri"/>
              </a:rPr>
              <a:t>Er</a:t>
            </a:r>
            <a:r>
              <a:rPr sz="1200" spc="-20">
                <a:latin typeface="Calibri"/>
                <a:cs typeface="Calibri"/>
              </a:rPr>
              <a:t>r</a:t>
            </a:r>
            <a:r>
              <a:rPr sz="1200" spc="-5">
                <a:latin typeface="Calibri"/>
                <a:cs typeface="Calibri"/>
              </a:rPr>
              <a:t>or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28" name="object 2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041380" y="2561844"/>
            <a:ext cx="91440" cy="97536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53300" y="2570988"/>
            <a:ext cx="91440" cy="97536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720084" y="2564892"/>
            <a:ext cx="91440" cy="960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/>
              <a:t>Underfitting</a:t>
            </a:r>
            <a:r>
              <a:rPr spc="-30"/>
              <a:t> </a:t>
            </a:r>
            <a:r>
              <a:rPr spc="-20"/>
              <a:t>to</a:t>
            </a:r>
            <a:r>
              <a:rPr spc="-15"/>
              <a:t> </a:t>
            </a:r>
            <a:r>
              <a:rPr spc="-10"/>
              <a:t>Overfitting</a:t>
            </a:r>
            <a:r>
              <a:rPr spc="-30"/>
              <a:t> </a:t>
            </a:r>
            <a:r>
              <a:t>–</a:t>
            </a:r>
            <a:r>
              <a:rPr spc="-10"/>
              <a:t> Classification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1647" y="1862327"/>
            <a:ext cx="3506470" cy="3084830"/>
            <a:chOff x="231647" y="1862327"/>
            <a:chExt cx="3506470" cy="3084830"/>
          </a:xfrm>
        </p:grpSpPr>
        <p:sp>
          <p:nvSpPr>
            <p:cNvPr id="4" name="object 4"/>
            <p:cNvSpPr/>
            <p:nvPr/>
          </p:nvSpPr>
          <p:spPr>
            <a:xfrm>
              <a:off x="244601" y="2274569"/>
              <a:ext cx="2110740" cy="2660015"/>
            </a:xfrm>
            <a:custGeom>
              <a:avLst/>
              <a:gdLst/>
              <a:ahLst/>
              <a:cxnLst/>
              <a:rect l="l" t="t" r="r" b="b"/>
              <a:pathLst>
                <a:path w="2110740" h="2660015">
                  <a:moveTo>
                    <a:pt x="0" y="0"/>
                  </a:moveTo>
                  <a:lnTo>
                    <a:pt x="2110359" y="2659634"/>
                  </a:lnTo>
                </a:path>
              </a:pathLst>
            </a:custGeom>
            <a:ln w="25908">
              <a:solidFill>
                <a:srgbClr val="FFC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6888" y="1862327"/>
              <a:ext cx="3491229" cy="3042285"/>
            </a:xfrm>
            <a:custGeom>
              <a:avLst/>
              <a:gdLst/>
              <a:ahLst/>
              <a:cxnLst/>
              <a:rect l="l" t="t" r="r" b="b"/>
              <a:pathLst>
                <a:path w="3491229" h="3042285">
                  <a:moveTo>
                    <a:pt x="633984" y="710184"/>
                  </a:moveTo>
                  <a:lnTo>
                    <a:pt x="461772" y="416052"/>
                  </a:lnTo>
                  <a:lnTo>
                    <a:pt x="289560" y="710184"/>
                  </a:lnTo>
                  <a:lnTo>
                    <a:pt x="633984" y="710184"/>
                  </a:lnTo>
                  <a:close/>
                </a:path>
                <a:path w="3491229" h="3042285">
                  <a:moveTo>
                    <a:pt x="3490849" y="3003804"/>
                  </a:moveTo>
                  <a:lnTo>
                    <a:pt x="3478149" y="2997454"/>
                  </a:lnTo>
                  <a:lnTo>
                    <a:pt x="3414649" y="2965704"/>
                  </a:lnTo>
                  <a:lnTo>
                    <a:pt x="3414649" y="2997454"/>
                  </a:lnTo>
                  <a:lnTo>
                    <a:pt x="44450" y="2997454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1750" y="76200"/>
                  </a:lnTo>
                  <a:lnTo>
                    <a:pt x="31750" y="3003296"/>
                  </a:lnTo>
                  <a:lnTo>
                    <a:pt x="38100" y="3003296"/>
                  </a:lnTo>
                  <a:lnTo>
                    <a:pt x="38100" y="3010154"/>
                  </a:lnTo>
                  <a:lnTo>
                    <a:pt x="3414649" y="3010154"/>
                  </a:lnTo>
                  <a:lnTo>
                    <a:pt x="3414649" y="3041904"/>
                  </a:lnTo>
                  <a:lnTo>
                    <a:pt x="3478149" y="3010154"/>
                  </a:lnTo>
                  <a:lnTo>
                    <a:pt x="3490849" y="3003804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6447" y="2278379"/>
              <a:ext cx="344805" cy="294640"/>
            </a:xfrm>
            <a:custGeom>
              <a:avLst/>
              <a:gdLst/>
              <a:ahLst/>
              <a:cxnLst/>
              <a:rect l="l" t="t" r="r" b="b"/>
              <a:pathLst>
                <a:path w="344805" h="294639">
                  <a:moveTo>
                    <a:pt x="0" y="294132"/>
                  </a:moveTo>
                  <a:lnTo>
                    <a:pt x="172211" y="0"/>
                  </a:lnTo>
                  <a:lnTo>
                    <a:pt x="344423" y="294132"/>
                  </a:lnTo>
                  <a:lnTo>
                    <a:pt x="0" y="294132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9391" y="2776727"/>
              <a:ext cx="346075" cy="294640"/>
            </a:xfrm>
            <a:custGeom>
              <a:avLst/>
              <a:gdLst/>
              <a:ahLst/>
              <a:cxnLst/>
              <a:rect l="l" t="t" r="r" b="b"/>
              <a:pathLst>
                <a:path w="346075" h="294639">
                  <a:moveTo>
                    <a:pt x="172973" y="0"/>
                  </a:moveTo>
                  <a:lnTo>
                    <a:pt x="0" y="294132"/>
                  </a:lnTo>
                  <a:lnTo>
                    <a:pt x="345948" y="294132"/>
                  </a:lnTo>
                  <a:lnTo>
                    <a:pt x="17297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9391" y="2776727"/>
              <a:ext cx="346075" cy="294640"/>
            </a:xfrm>
            <a:custGeom>
              <a:avLst/>
              <a:gdLst/>
              <a:ahLst/>
              <a:cxnLst/>
              <a:rect l="l" t="t" r="r" b="b"/>
              <a:pathLst>
                <a:path w="346075" h="294639">
                  <a:moveTo>
                    <a:pt x="0" y="294132"/>
                  </a:moveTo>
                  <a:lnTo>
                    <a:pt x="172973" y="0"/>
                  </a:lnTo>
                  <a:lnTo>
                    <a:pt x="345948" y="294132"/>
                  </a:lnTo>
                  <a:lnTo>
                    <a:pt x="0" y="294132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57071" y="2731008"/>
              <a:ext cx="346075" cy="295910"/>
            </a:xfrm>
            <a:custGeom>
              <a:avLst/>
              <a:gdLst/>
              <a:ahLst/>
              <a:cxnLst/>
              <a:rect l="l" t="t" r="r" b="b"/>
              <a:pathLst>
                <a:path w="346075" h="295910">
                  <a:moveTo>
                    <a:pt x="172974" y="0"/>
                  </a:moveTo>
                  <a:lnTo>
                    <a:pt x="0" y="295655"/>
                  </a:lnTo>
                  <a:lnTo>
                    <a:pt x="345947" y="295655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7071" y="2731008"/>
              <a:ext cx="346075" cy="295910"/>
            </a:xfrm>
            <a:custGeom>
              <a:avLst/>
              <a:gdLst/>
              <a:ahLst/>
              <a:cxnLst/>
              <a:rect l="l" t="t" r="r" b="b"/>
              <a:pathLst>
                <a:path w="346075" h="295910">
                  <a:moveTo>
                    <a:pt x="0" y="295655"/>
                  </a:moveTo>
                  <a:lnTo>
                    <a:pt x="172974" y="0"/>
                  </a:lnTo>
                  <a:lnTo>
                    <a:pt x="345947" y="295655"/>
                  </a:lnTo>
                  <a:lnTo>
                    <a:pt x="0" y="295655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60703" y="3793235"/>
              <a:ext cx="346075" cy="294640"/>
            </a:xfrm>
            <a:custGeom>
              <a:avLst/>
              <a:gdLst/>
              <a:ahLst/>
              <a:cxnLst/>
              <a:rect l="l" t="t" r="r" b="b"/>
              <a:pathLst>
                <a:path w="346075" h="294639">
                  <a:moveTo>
                    <a:pt x="172974" y="0"/>
                  </a:moveTo>
                  <a:lnTo>
                    <a:pt x="0" y="294131"/>
                  </a:lnTo>
                  <a:lnTo>
                    <a:pt x="345948" y="294131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60703" y="3793235"/>
              <a:ext cx="346075" cy="294640"/>
            </a:xfrm>
            <a:custGeom>
              <a:avLst/>
              <a:gdLst/>
              <a:ahLst/>
              <a:cxnLst/>
              <a:rect l="l" t="t" r="r" b="b"/>
              <a:pathLst>
                <a:path w="346075" h="294639">
                  <a:moveTo>
                    <a:pt x="0" y="294131"/>
                  </a:moveTo>
                  <a:lnTo>
                    <a:pt x="172974" y="0"/>
                  </a:lnTo>
                  <a:lnTo>
                    <a:pt x="345948" y="294131"/>
                  </a:lnTo>
                  <a:lnTo>
                    <a:pt x="0" y="294131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6447" y="3820667"/>
              <a:ext cx="344805" cy="295910"/>
            </a:xfrm>
            <a:custGeom>
              <a:avLst/>
              <a:gdLst/>
              <a:ahLst/>
              <a:cxnLst/>
              <a:rect l="l" t="t" r="r" b="b"/>
              <a:pathLst>
                <a:path w="344805" h="295910">
                  <a:moveTo>
                    <a:pt x="172211" y="0"/>
                  </a:moveTo>
                  <a:lnTo>
                    <a:pt x="0" y="295655"/>
                  </a:lnTo>
                  <a:lnTo>
                    <a:pt x="344423" y="295655"/>
                  </a:lnTo>
                  <a:lnTo>
                    <a:pt x="17221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6447" y="3820667"/>
              <a:ext cx="344805" cy="295910"/>
            </a:xfrm>
            <a:custGeom>
              <a:avLst/>
              <a:gdLst/>
              <a:ahLst/>
              <a:cxnLst/>
              <a:rect l="l" t="t" r="r" b="b"/>
              <a:pathLst>
                <a:path w="344805" h="295910">
                  <a:moveTo>
                    <a:pt x="0" y="295655"/>
                  </a:moveTo>
                  <a:lnTo>
                    <a:pt x="172211" y="0"/>
                  </a:lnTo>
                  <a:lnTo>
                    <a:pt x="344423" y="295655"/>
                  </a:lnTo>
                  <a:lnTo>
                    <a:pt x="0" y="295655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7179" y="3240024"/>
              <a:ext cx="344805" cy="295910"/>
            </a:xfrm>
            <a:custGeom>
              <a:avLst/>
              <a:gdLst/>
              <a:ahLst/>
              <a:cxnLst/>
              <a:rect l="l" t="t" r="r" b="b"/>
              <a:pathLst>
                <a:path w="344805" h="295910">
                  <a:moveTo>
                    <a:pt x="172212" y="0"/>
                  </a:moveTo>
                  <a:lnTo>
                    <a:pt x="0" y="295655"/>
                  </a:lnTo>
                  <a:lnTo>
                    <a:pt x="344424" y="295655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7179" y="3240024"/>
              <a:ext cx="344805" cy="295910"/>
            </a:xfrm>
            <a:custGeom>
              <a:avLst/>
              <a:gdLst/>
              <a:ahLst/>
              <a:cxnLst/>
              <a:rect l="l" t="t" r="r" b="b"/>
              <a:pathLst>
                <a:path w="344805" h="295910">
                  <a:moveTo>
                    <a:pt x="0" y="295655"/>
                  </a:moveTo>
                  <a:lnTo>
                    <a:pt x="172212" y="0"/>
                  </a:lnTo>
                  <a:lnTo>
                    <a:pt x="344424" y="295655"/>
                  </a:lnTo>
                  <a:lnTo>
                    <a:pt x="0" y="295655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06651" y="4029455"/>
              <a:ext cx="344805" cy="295910"/>
            </a:xfrm>
            <a:custGeom>
              <a:avLst/>
              <a:gdLst/>
              <a:ahLst/>
              <a:cxnLst/>
              <a:rect l="l" t="t" r="r" b="b"/>
              <a:pathLst>
                <a:path w="344805" h="295910">
                  <a:moveTo>
                    <a:pt x="172211" y="0"/>
                  </a:moveTo>
                  <a:lnTo>
                    <a:pt x="0" y="295656"/>
                  </a:lnTo>
                  <a:lnTo>
                    <a:pt x="344423" y="295656"/>
                  </a:lnTo>
                  <a:lnTo>
                    <a:pt x="17221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06651" y="4029455"/>
              <a:ext cx="344805" cy="295910"/>
            </a:xfrm>
            <a:custGeom>
              <a:avLst/>
              <a:gdLst/>
              <a:ahLst/>
              <a:cxnLst/>
              <a:rect l="l" t="t" r="r" b="b"/>
              <a:pathLst>
                <a:path w="344805" h="295910">
                  <a:moveTo>
                    <a:pt x="0" y="295656"/>
                  </a:moveTo>
                  <a:lnTo>
                    <a:pt x="172211" y="0"/>
                  </a:lnTo>
                  <a:lnTo>
                    <a:pt x="344423" y="295656"/>
                  </a:lnTo>
                  <a:lnTo>
                    <a:pt x="0" y="295656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91639" y="4273295"/>
              <a:ext cx="344805" cy="295910"/>
            </a:xfrm>
            <a:custGeom>
              <a:avLst/>
              <a:gdLst/>
              <a:ahLst/>
              <a:cxnLst/>
              <a:rect l="l" t="t" r="r" b="b"/>
              <a:pathLst>
                <a:path w="344805" h="295910">
                  <a:moveTo>
                    <a:pt x="172212" y="0"/>
                  </a:moveTo>
                  <a:lnTo>
                    <a:pt x="0" y="295655"/>
                  </a:lnTo>
                  <a:lnTo>
                    <a:pt x="344424" y="295655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91639" y="4273295"/>
              <a:ext cx="344805" cy="295910"/>
            </a:xfrm>
            <a:custGeom>
              <a:avLst/>
              <a:gdLst/>
              <a:ahLst/>
              <a:cxnLst/>
              <a:rect l="l" t="t" r="r" b="b"/>
              <a:pathLst>
                <a:path w="344805" h="295910">
                  <a:moveTo>
                    <a:pt x="0" y="295655"/>
                  </a:moveTo>
                  <a:lnTo>
                    <a:pt x="172212" y="0"/>
                  </a:lnTo>
                  <a:lnTo>
                    <a:pt x="344424" y="295655"/>
                  </a:lnTo>
                  <a:lnTo>
                    <a:pt x="0" y="295655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91639" y="3240024"/>
              <a:ext cx="344805" cy="295910"/>
            </a:xfrm>
            <a:custGeom>
              <a:avLst/>
              <a:gdLst/>
              <a:ahLst/>
              <a:cxnLst/>
              <a:rect l="l" t="t" r="r" b="b"/>
              <a:pathLst>
                <a:path w="344805" h="295910">
                  <a:moveTo>
                    <a:pt x="172212" y="0"/>
                  </a:moveTo>
                  <a:lnTo>
                    <a:pt x="117774" y="7534"/>
                  </a:lnTo>
                  <a:lnTo>
                    <a:pt x="70500" y="28517"/>
                  </a:lnTo>
                  <a:lnTo>
                    <a:pt x="33223" y="60514"/>
                  </a:lnTo>
                  <a:lnTo>
                    <a:pt x="8778" y="101096"/>
                  </a:lnTo>
                  <a:lnTo>
                    <a:pt x="0" y="147827"/>
                  </a:lnTo>
                  <a:lnTo>
                    <a:pt x="8778" y="194559"/>
                  </a:lnTo>
                  <a:lnTo>
                    <a:pt x="33223" y="235141"/>
                  </a:lnTo>
                  <a:lnTo>
                    <a:pt x="70500" y="267138"/>
                  </a:lnTo>
                  <a:lnTo>
                    <a:pt x="117774" y="288121"/>
                  </a:lnTo>
                  <a:lnTo>
                    <a:pt x="172212" y="295655"/>
                  </a:lnTo>
                  <a:lnTo>
                    <a:pt x="226649" y="288121"/>
                  </a:lnTo>
                  <a:lnTo>
                    <a:pt x="273923" y="267138"/>
                  </a:lnTo>
                  <a:lnTo>
                    <a:pt x="311200" y="235141"/>
                  </a:lnTo>
                  <a:lnTo>
                    <a:pt x="335645" y="194559"/>
                  </a:lnTo>
                  <a:lnTo>
                    <a:pt x="344424" y="147827"/>
                  </a:lnTo>
                  <a:lnTo>
                    <a:pt x="335645" y="101096"/>
                  </a:lnTo>
                  <a:lnTo>
                    <a:pt x="311200" y="60514"/>
                  </a:lnTo>
                  <a:lnTo>
                    <a:pt x="273923" y="28517"/>
                  </a:lnTo>
                  <a:lnTo>
                    <a:pt x="226649" y="7534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91639" y="3240024"/>
              <a:ext cx="344805" cy="295910"/>
            </a:xfrm>
            <a:custGeom>
              <a:avLst/>
              <a:gdLst/>
              <a:ahLst/>
              <a:cxnLst/>
              <a:rect l="l" t="t" r="r" b="b"/>
              <a:pathLst>
                <a:path w="344805" h="295910">
                  <a:moveTo>
                    <a:pt x="0" y="147827"/>
                  </a:moveTo>
                  <a:lnTo>
                    <a:pt x="8778" y="101096"/>
                  </a:lnTo>
                  <a:lnTo>
                    <a:pt x="33223" y="60514"/>
                  </a:lnTo>
                  <a:lnTo>
                    <a:pt x="70500" y="28517"/>
                  </a:lnTo>
                  <a:lnTo>
                    <a:pt x="117774" y="7534"/>
                  </a:lnTo>
                  <a:lnTo>
                    <a:pt x="172212" y="0"/>
                  </a:lnTo>
                  <a:lnTo>
                    <a:pt x="226649" y="7534"/>
                  </a:lnTo>
                  <a:lnTo>
                    <a:pt x="273923" y="28517"/>
                  </a:lnTo>
                  <a:lnTo>
                    <a:pt x="311200" y="60514"/>
                  </a:lnTo>
                  <a:lnTo>
                    <a:pt x="335645" y="101096"/>
                  </a:lnTo>
                  <a:lnTo>
                    <a:pt x="344424" y="147827"/>
                  </a:lnTo>
                  <a:lnTo>
                    <a:pt x="335645" y="194559"/>
                  </a:lnTo>
                  <a:lnTo>
                    <a:pt x="311200" y="235141"/>
                  </a:lnTo>
                  <a:lnTo>
                    <a:pt x="273923" y="267138"/>
                  </a:lnTo>
                  <a:lnTo>
                    <a:pt x="226649" y="288121"/>
                  </a:lnTo>
                  <a:lnTo>
                    <a:pt x="172212" y="295655"/>
                  </a:lnTo>
                  <a:lnTo>
                    <a:pt x="117774" y="288121"/>
                  </a:lnTo>
                  <a:lnTo>
                    <a:pt x="70500" y="267138"/>
                  </a:lnTo>
                  <a:lnTo>
                    <a:pt x="33223" y="235141"/>
                  </a:lnTo>
                  <a:lnTo>
                    <a:pt x="8778" y="194559"/>
                  </a:lnTo>
                  <a:lnTo>
                    <a:pt x="0" y="147827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76627" y="3483863"/>
              <a:ext cx="344805" cy="294640"/>
            </a:xfrm>
            <a:custGeom>
              <a:avLst/>
              <a:gdLst/>
              <a:ahLst/>
              <a:cxnLst/>
              <a:rect l="l" t="t" r="r" b="b"/>
              <a:pathLst>
                <a:path w="344805" h="294639">
                  <a:moveTo>
                    <a:pt x="172212" y="0"/>
                  </a:moveTo>
                  <a:lnTo>
                    <a:pt x="117774" y="7491"/>
                  </a:lnTo>
                  <a:lnTo>
                    <a:pt x="70500" y="28358"/>
                  </a:lnTo>
                  <a:lnTo>
                    <a:pt x="33223" y="60185"/>
                  </a:lnTo>
                  <a:lnTo>
                    <a:pt x="8778" y="100559"/>
                  </a:lnTo>
                  <a:lnTo>
                    <a:pt x="0" y="147066"/>
                  </a:lnTo>
                  <a:lnTo>
                    <a:pt x="8778" y="193572"/>
                  </a:lnTo>
                  <a:lnTo>
                    <a:pt x="33223" y="233946"/>
                  </a:lnTo>
                  <a:lnTo>
                    <a:pt x="70500" y="265773"/>
                  </a:lnTo>
                  <a:lnTo>
                    <a:pt x="117774" y="286640"/>
                  </a:lnTo>
                  <a:lnTo>
                    <a:pt x="172212" y="294131"/>
                  </a:lnTo>
                  <a:lnTo>
                    <a:pt x="226649" y="286640"/>
                  </a:lnTo>
                  <a:lnTo>
                    <a:pt x="273923" y="265773"/>
                  </a:lnTo>
                  <a:lnTo>
                    <a:pt x="311200" y="233946"/>
                  </a:lnTo>
                  <a:lnTo>
                    <a:pt x="335645" y="193572"/>
                  </a:lnTo>
                  <a:lnTo>
                    <a:pt x="344424" y="147066"/>
                  </a:lnTo>
                  <a:lnTo>
                    <a:pt x="335645" y="100559"/>
                  </a:lnTo>
                  <a:lnTo>
                    <a:pt x="311200" y="60185"/>
                  </a:lnTo>
                  <a:lnTo>
                    <a:pt x="273923" y="28358"/>
                  </a:lnTo>
                  <a:lnTo>
                    <a:pt x="226649" y="7491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976627" y="3483863"/>
              <a:ext cx="344805" cy="294640"/>
            </a:xfrm>
            <a:custGeom>
              <a:avLst/>
              <a:gdLst/>
              <a:ahLst/>
              <a:cxnLst/>
              <a:rect l="l" t="t" r="r" b="b"/>
              <a:pathLst>
                <a:path w="344805" h="294639">
                  <a:moveTo>
                    <a:pt x="0" y="147066"/>
                  </a:moveTo>
                  <a:lnTo>
                    <a:pt x="8778" y="100559"/>
                  </a:lnTo>
                  <a:lnTo>
                    <a:pt x="33223" y="60185"/>
                  </a:lnTo>
                  <a:lnTo>
                    <a:pt x="70500" y="28358"/>
                  </a:lnTo>
                  <a:lnTo>
                    <a:pt x="117774" y="7491"/>
                  </a:lnTo>
                  <a:lnTo>
                    <a:pt x="172212" y="0"/>
                  </a:lnTo>
                  <a:lnTo>
                    <a:pt x="226649" y="7491"/>
                  </a:lnTo>
                  <a:lnTo>
                    <a:pt x="273923" y="28358"/>
                  </a:lnTo>
                  <a:lnTo>
                    <a:pt x="311200" y="60185"/>
                  </a:lnTo>
                  <a:lnTo>
                    <a:pt x="335645" y="100559"/>
                  </a:lnTo>
                  <a:lnTo>
                    <a:pt x="344424" y="147066"/>
                  </a:lnTo>
                  <a:lnTo>
                    <a:pt x="335645" y="193572"/>
                  </a:lnTo>
                  <a:lnTo>
                    <a:pt x="311200" y="233946"/>
                  </a:lnTo>
                  <a:lnTo>
                    <a:pt x="273923" y="265773"/>
                  </a:lnTo>
                  <a:lnTo>
                    <a:pt x="226649" y="286640"/>
                  </a:lnTo>
                  <a:lnTo>
                    <a:pt x="172212" y="294131"/>
                  </a:lnTo>
                  <a:lnTo>
                    <a:pt x="117774" y="286640"/>
                  </a:lnTo>
                  <a:lnTo>
                    <a:pt x="70500" y="265773"/>
                  </a:lnTo>
                  <a:lnTo>
                    <a:pt x="33223" y="233946"/>
                  </a:lnTo>
                  <a:lnTo>
                    <a:pt x="8778" y="193572"/>
                  </a:lnTo>
                  <a:lnTo>
                    <a:pt x="0" y="147066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32915" y="3105911"/>
              <a:ext cx="344805" cy="295910"/>
            </a:xfrm>
            <a:custGeom>
              <a:avLst/>
              <a:gdLst/>
              <a:ahLst/>
              <a:cxnLst/>
              <a:rect l="l" t="t" r="r" b="b"/>
              <a:pathLst>
                <a:path w="344805" h="295910">
                  <a:moveTo>
                    <a:pt x="172212" y="0"/>
                  </a:moveTo>
                  <a:lnTo>
                    <a:pt x="117774" y="7534"/>
                  </a:lnTo>
                  <a:lnTo>
                    <a:pt x="70500" y="28517"/>
                  </a:lnTo>
                  <a:lnTo>
                    <a:pt x="33223" y="60514"/>
                  </a:lnTo>
                  <a:lnTo>
                    <a:pt x="8778" y="101096"/>
                  </a:lnTo>
                  <a:lnTo>
                    <a:pt x="0" y="147827"/>
                  </a:lnTo>
                  <a:lnTo>
                    <a:pt x="8778" y="194559"/>
                  </a:lnTo>
                  <a:lnTo>
                    <a:pt x="33223" y="235141"/>
                  </a:lnTo>
                  <a:lnTo>
                    <a:pt x="70500" y="267138"/>
                  </a:lnTo>
                  <a:lnTo>
                    <a:pt x="117774" y="288121"/>
                  </a:lnTo>
                  <a:lnTo>
                    <a:pt x="172212" y="295655"/>
                  </a:lnTo>
                  <a:lnTo>
                    <a:pt x="226649" y="288121"/>
                  </a:lnTo>
                  <a:lnTo>
                    <a:pt x="273923" y="267138"/>
                  </a:lnTo>
                  <a:lnTo>
                    <a:pt x="311200" y="235141"/>
                  </a:lnTo>
                  <a:lnTo>
                    <a:pt x="335645" y="194559"/>
                  </a:lnTo>
                  <a:lnTo>
                    <a:pt x="344424" y="147827"/>
                  </a:lnTo>
                  <a:lnTo>
                    <a:pt x="335645" y="101096"/>
                  </a:lnTo>
                  <a:lnTo>
                    <a:pt x="311200" y="60514"/>
                  </a:lnTo>
                  <a:lnTo>
                    <a:pt x="273923" y="28517"/>
                  </a:lnTo>
                  <a:lnTo>
                    <a:pt x="226649" y="7534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32915" y="3105911"/>
              <a:ext cx="344805" cy="295910"/>
            </a:xfrm>
            <a:custGeom>
              <a:avLst/>
              <a:gdLst/>
              <a:ahLst/>
              <a:cxnLst/>
              <a:rect l="l" t="t" r="r" b="b"/>
              <a:pathLst>
                <a:path w="344805" h="295910">
                  <a:moveTo>
                    <a:pt x="0" y="147827"/>
                  </a:moveTo>
                  <a:lnTo>
                    <a:pt x="8778" y="101096"/>
                  </a:lnTo>
                  <a:lnTo>
                    <a:pt x="33223" y="60514"/>
                  </a:lnTo>
                  <a:lnTo>
                    <a:pt x="70500" y="28517"/>
                  </a:lnTo>
                  <a:lnTo>
                    <a:pt x="117774" y="7534"/>
                  </a:lnTo>
                  <a:lnTo>
                    <a:pt x="172212" y="0"/>
                  </a:lnTo>
                  <a:lnTo>
                    <a:pt x="226649" y="7534"/>
                  </a:lnTo>
                  <a:lnTo>
                    <a:pt x="273923" y="28517"/>
                  </a:lnTo>
                  <a:lnTo>
                    <a:pt x="311200" y="60514"/>
                  </a:lnTo>
                  <a:lnTo>
                    <a:pt x="335645" y="101096"/>
                  </a:lnTo>
                  <a:lnTo>
                    <a:pt x="344424" y="147827"/>
                  </a:lnTo>
                  <a:lnTo>
                    <a:pt x="335645" y="194559"/>
                  </a:lnTo>
                  <a:lnTo>
                    <a:pt x="311200" y="235141"/>
                  </a:lnTo>
                  <a:lnTo>
                    <a:pt x="273923" y="267138"/>
                  </a:lnTo>
                  <a:lnTo>
                    <a:pt x="226649" y="288121"/>
                  </a:lnTo>
                  <a:lnTo>
                    <a:pt x="172212" y="295655"/>
                  </a:lnTo>
                  <a:lnTo>
                    <a:pt x="117774" y="288121"/>
                  </a:lnTo>
                  <a:lnTo>
                    <a:pt x="70500" y="267138"/>
                  </a:lnTo>
                  <a:lnTo>
                    <a:pt x="33223" y="235141"/>
                  </a:lnTo>
                  <a:lnTo>
                    <a:pt x="8778" y="194559"/>
                  </a:lnTo>
                  <a:lnTo>
                    <a:pt x="0" y="147827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78636" y="3430524"/>
              <a:ext cx="344805" cy="295910"/>
            </a:xfrm>
            <a:custGeom>
              <a:avLst/>
              <a:gdLst/>
              <a:ahLst/>
              <a:cxnLst/>
              <a:rect l="l" t="t" r="r" b="b"/>
              <a:pathLst>
                <a:path w="344805" h="295910">
                  <a:moveTo>
                    <a:pt x="172211" y="0"/>
                  </a:moveTo>
                  <a:lnTo>
                    <a:pt x="117774" y="7534"/>
                  </a:lnTo>
                  <a:lnTo>
                    <a:pt x="70500" y="28517"/>
                  </a:lnTo>
                  <a:lnTo>
                    <a:pt x="33223" y="60514"/>
                  </a:lnTo>
                  <a:lnTo>
                    <a:pt x="8778" y="101096"/>
                  </a:lnTo>
                  <a:lnTo>
                    <a:pt x="0" y="147827"/>
                  </a:lnTo>
                  <a:lnTo>
                    <a:pt x="8778" y="194559"/>
                  </a:lnTo>
                  <a:lnTo>
                    <a:pt x="33223" y="235141"/>
                  </a:lnTo>
                  <a:lnTo>
                    <a:pt x="70500" y="267138"/>
                  </a:lnTo>
                  <a:lnTo>
                    <a:pt x="117774" y="288121"/>
                  </a:lnTo>
                  <a:lnTo>
                    <a:pt x="172211" y="295656"/>
                  </a:lnTo>
                  <a:lnTo>
                    <a:pt x="226649" y="288121"/>
                  </a:lnTo>
                  <a:lnTo>
                    <a:pt x="273923" y="267138"/>
                  </a:lnTo>
                  <a:lnTo>
                    <a:pt x="311200" y="235141"/>
                  </a:lnTo>
                  <a:lnTo>
                    <a:pt x="335645" y="194559"/>
                  </a:lnTo>
                  <a:lnTo>
                    <a:pt x="344423" y="147827"/>
                  </a:lnTo>
                  <a:lnTo>
                    <a:pt x="335645" y="101096"/>
                  </a:lnTo>
                  <a:lnTo>
                    <a:pt x="311200" y="60514"/>
                  </a:lnTo>
                  <a:lnTo>
                    <a:pt x="273923" y="28517"/>
                  </a:lnTo>
                  <a:lnTo>
                    <a:pt x="226649" y="7534"/>
                  </a:lnTo>
                  <a:lnTo>
                    <a:pt x="17221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78636" y="3430524"/>
              <a:ext cx="344805" cy="295910"/>
            </a:xfrm>
            <a:custGeom>
              <a:avLst/>
              <a:gdLst/>
              <a:ahLst/>
              <a:cxnLst/>
              <a:rect l="l" t="t" r="r" b="b"/>
              <a:pathLst>
                <a:path w="344805" h="295910">
                  <a:moveTo>
                    <a:pt x="0" y="147827"/>
                  </a:moveTo>
                  <a:lnTo>
                    <a:pt x="8778" y="101096"/>
                  </a:lnTo>
                  <a:lnTo>
                    <a:pt x="33223" y="60514"/>
                  </a:lnTo>
                  <a:lnTo>
                    <a:pt x="70500" y="28517"/>
                  </a:lnTo>
                  <a:lnTo>
                    <a:pt x="117774" y="7534"/>
                  </a:lnTo>
                  <a:lnTo>
                    <a:pt x="172211" y="0"/>
                  </a:lnTo>
                  <a:lnTo>
                    <a:pt x="226649" y="7534"/>
                  </a:lnTo>
                  <a:lnTo>
                    <a:pt x="273923" y="28517"/>
                  </a:lnTo>
                  <a:lnTo>
                    <a:pt x="311200" y="60514"/>
                  </a:lnTo>
                  <a:lnTo>
                    <a:pt x="335645" y="101096"/>
                  </a:lnTo>
                  <a:lnTo>
                    <a:pt x="344423" y="147827"/>
                  </a:lnTo>
                  <a:lnTo>
                    <a:pt x="335645" y="194559"/>
                  </a:lnTo>
                  <a:lnTo>
                    <a:pt x="311200" y="235141"/>
                  </a:lnTo>
                  <a:lnTo>
                    <a:pt x="273923" y="267138"/>
                  </a:lnTo>
                  <a:lnTo>
                    <a:pt x="226649" y="288121"/>
                  </a:lnTo>
                  <a:lnTo>
                    <a:pt x="172211" y="295656"/>
                  </a:lnTo>
                  <a:lnTo>
                    <a:pt x="117774" y="288121"/>
                  </a:lnTo>
                  <a:lnTo>
                    <a:pt x="70500" y="267138"/>
                  </a:lnTo>
                  <a:lnTo>
                    <a:pt x="33223" y="235141"/>
                  </a:lnTo>
                  <a:lnTo>
                    <a:pt x="8778" y="194559"/>
                  </a:lnTo>
                  <a:lnTo>
                    <a:pt x="0" y="14782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55292" y="2703575"/>
              <a:ext cx="346075" cy="294640"/>
            </a:xfrm>
            <a:custGeom>
              <a:avLst/>
              <a:gdLst/>
              <a:ahLst/>
              <a:cxnLst/>
              <a:rect l="l" t="t" r="r" b="b"/>
              <a:pathLst>
                <a:path w="346075" h="294639">
                  <a:moveTo>
                    <a:pt x="172974" y="0"/>
                  </a:moveTo>
                  <a:lnTo>
                    <a:pt x="118311" y="7491"/>
                  </a:lnTo>
                  <a:lnTo>
                    <a:pt x="70829" y="28358"/>
                  </a:lnTo>
                  <a:lnTo>
                    <a:pt x="33381" y="60185"/>
                  </a:lnTo>
                  <a:lnTo>
                    <a:pt x="8820" y="100559"/>
                  </a:lnTo>
                  <a:lnTo>
                    <a:pt x="0" y="147065"/>
                  </a:lnTo>
                  <a:lnTo>
                    <a:pt x="8820" y="193572"/>
                  </a:lnTo>
                  <a:lnTo>
                    <a:pt x="33381" y="233946"/>
                  </a:lnTo>
                  <a:lnTo>
                    <a:pt x="70829" y="265773"/>
                  </a:lnTo>
                  <a:lnTo>
                    <a:pt x="118311" y="286640"/>
                  </a:lnTo>
                  <a:lnTo>
                    <a:pt x="172974" y="294132"/>
                  </a:lnTo>
                  <a:lnTo>
                    <a:pt x="227636" y="286640"/>
                  </a:lnTo>
                  <a:lnTo>
                    <a:pt x="275118" y="265773"/>
                  </a:lnTo>
                  <a:lnTo>
                    <a:pt x="312566" y="233946"/>
                  </a:lnTo>
                  <a:lnTo>
                    <a:pt x="337127" y="193572"/>
                  </a:lnTo>
                  <a:lnTo>
                    <a:pt x="345947" y="147065"/>
                  </a:lnTo>
                  <a:lnTo>
                    <a:pt x="337127" y="100559"/>
                  </a:lnTo>
                  <a:lnTo>
                    <a:pt x="312566" y="60185"/>
                  </a:lnTo>
                  <a:lnTo>
                    <a:pt x="275118" y="28358"/>
                  </a:lnTo>
                  <a:lnTo>
                    <a:pt x="227636" y="7491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55292" y="2703575"/>
              <a:ext cx="346075" cy="294640"/>
            </a:xfrm>
            <a:custGeom>
              <a:avLst/>
              <a:gdLst/>
              <a:ahLst/>
              <a:cxnLst/>
              <a:rect l="l" t="t" r="r" b="b"/>
              <a:pathLst>
                <a:path w="346075" h="294639">
                  <a:moveTo>
                    <a:pt x="0" y="147065"/>
                  </a:moveTo>
                  <a:lnTo>
                    <a:pt x="8820" y="100559"/>
                  </a:lnTo>
                  <a:lnTo>
                    <a:pt x="33381" y="60185"/>
                  </a:lnTo>
                  <a:lnTo>
                    <a:pt x="70829" y="28358"/>
                  </a:lnTo>
                  <a:lnTo>
                    <a:pt x="118311" y="7491"/>
                  </a:lnTo>
                  <a:lnTo>
                    <a:pt x="172974" y="0"/>
                  </a:lnTo>
                  <a:lnTo>
                    <a:pt x="227636" y="7491"/>
                  </a:lnTo>
                  <a:lnTo>
                    <a:pt x="275118" y="28358"/>
                  </a:lnTo>
                  <a:lnTo>
                    <a:pt x="312566" y="60185"/>
                  </a:lnTo>
                  <a:lnTo>
                    <a:pt x="337127" y="100559"/>
                  </a:lnTo>
                  <a:lnTo>
                    <a:pt x="345947" y="147065"/>
                  </a:lnTo>
                  <a:lnTo>
                    <a:pt x="337127" y="193572"/>
                  </a:lnTo>
                  <a:lnTo>
                    <a:pt x="312566" y="233946"/>
                  </a:lnTo>
                  <a:lnTo>
                    <a:pt x="275118" y="265773"/>
                  </a:lnTo>
                  <a:lnTo>
                    <a:pt x="227636" y="286640"/>
                  </a:lnTo>
                  <a:lnTo>
                    <a:pt x="172974" y="294132"/>
                  </a:lnTo>
                  <a:lnTo>
                    <a:pt x="118311" y="286640"/>
                  </a:lnTo>
                  <a:lnTo>
                    <a:pt x="70829" y="265773"/>
                  </a:lnTo>
                  <a:lnTo>
                    <a:pt x="33381" y="233946"/>
                  </a:lnTo>
                  <a:lnTo>
                    <a:pt x="8820" y="193572"/>
                  </a:lnTo>
                  <a:lnTo>
                    <a:pt x="0" y="147065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261615" y="3727704"/>
              <a:ext cx="344805" cy="294640"/>
            </a:xfrm>
            <a:custGeom>
              <a:avLst/>
              <a:gdLst/>
              <a:ahLst/>
              <a:cxnLst/>
              <a:rect l="l" t="t" r="r" b="b"/>
              <a:pathLst>
                <a:path w="344805" h="294639">
                  <a:moveTo>
                    <a:pt x="172211" y="0"/>
                  </a:moveTo>
                  <a:lnTo>
                    <a:pt x="117774" y="7491"/>
                  </a:lnTo>
                  <a:lnTo>
                    <a:pt x="70500" y="28358"/>
                  </a:lnTo>
                  <a:lnTo>
                    <a:pt x="33223" y="60185"/>
                  </a:lnTo>
                  <a:lnTo>
                    <a:pt x="8778" y="100559"/>
                  </a:lnTo>
                  <a:lnTo>
                    <a:pt x="0" y="147066"/>
                  </a:lnTo>
                  <a:lnTo>
                    <a:pt x="8778" y="193572"/>
                  </a:lnTo>
                  <a:lnTo>
                    <a:pt x="33223" y="233946"/>
                  </a:lnTo>
                  <a:lnTo>
                    <a:pt x="70500" y="265773"/>
                  </a:lnTo>
                  <a:lnTo>
                    <a:pt x="117774" y="286640"/>
                  </a:lnTo>
                  <a:lnTo>
                    <a:pt x="172211" y="294132"/>
                  </a:lnTo>
                  <a:lnTo>
                    <a:pt x="226649" y="286640"/>
                  </a:lnTo>
                  <a:lnTo>
                    <a:pt x="273923" y="265773"/>
                  </a:lnTo>
                  <a:lnTo>
                    <a:pt x="311200" y="233946"/>
                  </a:lnTo>
                  <a:lnTo>
                    <a:pt x="335645" y="193572"/>
                  </a:lnTo>
                  <a:lnTo>
                    <a:pt x="344423" y="147066"/>
                  </a:lnTo>
                  <a:lnTo>
                    <a:pt x="335645" y="100559"/>
                  </a:lnTo>
                  <a:lnTo>
                    <a:pt x="311200" y="60185"/>
                  </a:lnTo>
                  <a:lnTo>
                    <a:pt x="273923" y="28358"/>
                  </a:lnTo>
                  <a:lnTo>
                    <a:pt x="226649" y="7491"/>
                  </a:lnTo>
                  <a:lnTo>
                    <a:pt x="17221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261615" y="3727704"/>
              <a:ext cx="344805" cy="294640"/>
            </a:xfrm>
            <a:custGeom>
              <a:avLst/>
              <a:gdLst/>
              <a:ahLst/>
              <a:cxnLst/>
              <a:rect l="l" t="t" r="r" b="b"/>
              <a:pathLst>
                <a:path w="344805" h="294639">
                  <a:moveTo>
                    <a:pt x="0" y="147066"/>
                  </a:moveTo>
                  <a:lnTo>
                    <a:pt x="8778" y="100559"/>
                  </a:lnTo>
                  <a:lnTo>
                    <a:pt x="33223" y="60185"/>
                  </a:lnTo>
                  <a:lnTo>
                    <a:pt x="70500" y="28358"/>
                  </a:lnTo>
                  <a:lnTo>
                    <a:pt x="117774" y="7491"/>
                  </a:lnTo>
                  <a:lnTo>
                    <a:pt x="172211" y="0"/>
                  </a:lnTo>
                  <a:lnTo>
                    <a:pt x="226649" y="7491"/>
                  </a:lnTo>
                  <a:lnTo>
                    <a:pt x="273923" y="28358"/>
                  </a:lnTo>
                  <a:lnTo>
                    <a:pt x="311200" y="60185"/>
                  </a:lnTo>
                  <a:lnTo>
                    <a:pt x="335645" y="100559"/>
                  </a:lnTo>
                  <a:lnTo>
                    <a:pt x="344423" y="147066"/>
                  </a:lnTo>
                  <a:lnTo>
                    <a:pt x="335645" y="193572"/>
                  </a:lnTo>
                  <a:lnTo>
                    <a:pt x="311200" y="233946"/>
                  </a:lnTo>
                  <a:lnTo>
                    <a:pt x="273923" y="265773"/>
                  </a:lnTo>
                  <a:lnTo>
                    <a:pt x="226649" y="286640"/>
                  </a:lnTo>
                  <a:lnTo>
                    <a:pt x="172211" y="294132"/>
                  </a:lnTo>
                  <a:lnTo>
                    <a:pt x="117774" y="286640"/>
                  </a:lnTo>
                  <a:lnTo>
                    <a:pt x="70500" y="265773"/>
                  </a:lnTo>
                  <a:lnTo>
                    <a:pt x="33223" y="233946"/>
                  </a:lnTo>
                  <a:lnTo>
                    <a:pt x="8778" y="193572"/>
                  </a:lnTo>
                  <a:lnTo>
                    <a:pt x="0" y="147066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00200" y="3755135"/>
              <a:ext cx="346075" cy="294640"/>
            </a:xfrm>
            <a:custGeom>
              <a:avLst/>
              <a:gdLst/>
              <a:ahLst/>
              <a:cxnLst/>
              <a:rect l="l" t="t" r="r" b="b"/>
              <a:pathLst>
                <a:path w="346075" h="294639">
                  <a:moveTo>
                    <a:pt x="172974" y="0"/>
                  </a:moveTo>
                  <a:lnTo>
                    <a:pt x="118311" y="7491"/>
                  </a:lnTo>
                  <a:lnTo>
                    <a:pt x="70829" y="28358"/>
                  </a:lnTo>
                  <a:lnTo>
                    <a:pt x="33381" y="60185"/>
                  </a:lnTo>
                  <a:lnTo>
                    <a:pt x="8820" y="100559"/>
                  </a:lnTo>
                  <a:lnTo>
                    <a:pt x="0" y="147065"/>
                  </a:lnTo>
                  <a:lnTo>
                    <a:pt x="8820" y="193572"/>
                  </a:lnTo>
                  <a:lnTo>
                    <a:pt x="33381" y="233946"/>
                  </a:lnTo>
                  <a:lnTo>
                    <a:pt x="70829" y="265773"/>
                  </a:lnTo>
                  <a:lnTo>
                    <a:pt x="118311" y="286640"/>
                  </a:lnTo>
                  <a:lnTo>
                    <a:pt x="172974" y="294131"/>
                  </a:lnTo>
                  <a:lnTo>
                    <a:pt x="227636" y="286640"/>
                  </a:lnTo>
                  <a:lnTo>
                    <a:pt x="275118" y="265773"/>
                  </a:lnTo>
                  <a:lnTo>
                    <a:pt x="312566" y="233946"/>
                  </a:lnTo>
                  <a:lnTo>
                    <a:pt x="337127" y="193572"/>
                  </a:lnTo>
                  <a:lnTo>
                    <a:pt x="345948" y="147065"/>
                  </a:lnTo>
                  <a:lnTo>
                    <a:pt x="337127" y="100559"/>
                  </a:lnTo>
                  <a:lnTo>
                    <a:pt x="312566" y="60185"/>
                  </a:lnTo>
                  <a:lnTo>
                    <a:pt x="275118" y="28358"/>
                  </a:lnTo>
                  <a:lnTo>
                    <a:pt x="227636" y="7491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600200" y="3755135"/>
              <a:ext cx="346075" cy="294640"/>
            </a:xfrm>
            <a:custGeom>
              <a:avLst/>
              <a:gdLst/>
              <a:ahLst/>
              <a:cxnLst/>
              <a:rect l="l" t="t" r="r" b="b"/>
              <a:pathLst>
                <a:path w="346075" h="294639">
                  <a:moveTo>
                    <a:pt x="0" y="147065"/>
                  </a:moveTo>
                  <a:lnTo>
                    <a:pt x="8820" y="100559"/>
                  </a:lnTo>
                  <a:lnTo>
                    <a:pt x="33381" y="60185"/>
                  </a:lnTo>
                  <a:lnTo>
                    <a:pt x="70829" y="28358"/>
                  </a:lnTo>
                  <a:lnTo>
                    <a:pt x="118311" y="7491"/>
                  </a:lnTo>
                  <a:lnTo>
                    <a:pt x="172974" y="0"/>
                  </a:lnTo>
                  <a:lnTo>
                    <a:pt x="227636" y="7491"/>
                  </a:lnTo>
                  <a:lnTo>
                    <a:pt x="275118" y="28358"/>
                  </a:lnTo>
                  <a:lnTo>
                    <a:pt x="312566" y="60185"/>
                  </a:lnTo>
                  <a:lnTo>
                    <a:pt x="337127" y="100559"/>
                  </a:lnTo>
                  <a:lnTo>
                    <a:pt x="345948" y="147065"/>
                  </a:lnTo>
                  <a:lnTo>
                    <a:pt x="337127" y="193572"/>
                  </a:lnTo>
                  <a:lnTo>
                    <a:pt x="312566" y="233946"/>
                  </a:lnTo>
                  <a:lnTo>
                    <a:pt x="275118" y="265773"/>
                  </a:lnTo>
                  <a:lnTo>
                    <a:pt x="227636" y="286640"/>
                  </a:lnTo>
                  <a:lnTo>
                    <a:pt x="172974" y="294131"/>
                  </a:lnTo>
                  <a:lnTo>
                    <a:pt x="118311" y="286640"/>
                  </a:lnTo>
                  <a:lnTo>
                    <a:pt x="70829" y="265773"/>
                  </a:lnTo>
                  <a:lnTo>
                    <a:pt x="33381" y="233946"/>
                  </a:lnTo>
                  <a:lnTo>
                    <a:pt x="8820" y="193572"/>
                  </a:lnTo>
                  <a:lnTo>
                    <a:pt x="0" y="147065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424683" y="3140963"/>
              <a:ext cx="344805" cy="295910"/>
            </a:xfrm>
            <a:custGeom>
              <a:avLst/>
              <a:gdLst/>
              <a:ahLst/>
              <a:cxnLst/>
              <a:rect l="l" t="t" r="r" b="b"/>
              <a:pathLst>
                <a:path w="344805" h="295910">
                  <a:moveTo>
                    <a:pt x="172212" y="0"/>
                  </a:moveTo>
                  <a:lnTo>
                    <a:pt x="117774" y="7534"/>
                  </a:lnTo>
                  <a:lnTo>
                    <a:pt x="70500" y="28517"/>
                  </a:lnTo>
                  <a:lnTo>
                    <a:pt x="33223" y="60514"/>
                  </a:lnTo>
                  <a:lnTo>
                    <a:pt x="8778" y="101096"/>
                  </a:lnTo>
                  <a:lnTo>
                    <a:pt x="0" y="147827"/>
                  </a:lnTo>
                  <a:lnTo>
                    <a:pt x="8778" y="194559"/>
                  </a:lnTo>
                  <a:lnTo>
                    <a:pt x="33223" y="235141"/>
                  </a:lnTo>
                  <a:lnTo>
                    <a:pt x="70500" y="267138"/>
                  </a:lnTo>
                  <a:lnTo>
                    <a:pt x="117774" y="288121"/>
                  </a:lnTo>
                  <a:lnTo>
                    <a:pt x="172212" y="295656"/>
                  </a:lnTo>
                  <a:lnTo>
                    <a:pt x="226649" y="288121"/>
                  </a:lnTo>
                  <a:lnTo>
                    <a:pt x="273923" y="267138"/>
                  </a:lnTo>
                  <a:lnTo>
                    <a:pt x="311200" y="235141"/>
                  </a:lnTo>
                  <a:lnTo>
                    <a:pt x="335645" y="194559"/>
                  </a:lnTo>
                  <a:lnTo>
                    <a:pt x="344424" y="147827"/>
                  </a:lnTo>
                  <a:lnTo>
                    <a:pt x="335645" y="101096"/>
                  </a:lnTo>
                  <a:lnTo>
                    <a:pt x="311200" y="60514"/>
                  </a:lnTo>
                  <a:lnTo>
                    <a:pt x="273923" y="28517"/>
                  </a:lnTo>
                  <a:lnTo>
                    <a:pt x="226649" y="7534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424683" y="3140963"/>
              <a:ext cx="344805" cy="295910"/>
            </a:xfrm>
            <a:custGeom>
              <a:avLst/>
              <a:gdLst/>
              <a:ahLst/>
              <a:cxnLst/>
              <a:rect l="l" t="t" r="r" b="b"/>
              <a:pathLst>
                <a:path w="344805" h="295910">
                  <a:moveTo>
                    <a:pt x="0" y="147827"/>
                  </a:moveTo>
                  <a:lnTo>
                    <a:pt x="8778" y="101096"/>
                  </a:lnTo>
                  <a:lnTo>
                    <a:pt x="33223" y="60514"/>
                  </a:lnTo>
                  <a:lnTo>
                    <a:pt x="70500" y="28517"/>
                  </a:lnTo>
                  <a:lnTo>
                    <a:pt x="117774" y="7534"/>
                  </a:lnTo>
                  <a:lnTo>
                    <a:pt x="172212" y="0"/>
                  </a:lnTo>
                  <a:lnTo>
                    <a:pt x="226649" y="7534"/>
                  </a:lnTo>
                  <a:lnTo>
                    <a:pt x="273923" y="28517"/>
                  </a:lnTo>
                  <a:lnTo>
                    <a:pt x="311200" y="60514"/>
                  </a:lnTo>
                  <a:lnTo>
                    <a:pt x="335645" y="101096"/>
                  </a:lnTo>
                  <a:lnTo>
                    <a:pt x="344424" y="147827"/>
                  </a:lnTo>
                  <a:lnTo>
                    <a:pt x="335645" y="194559"/>
                  </a:lnTo>
                  <a:lnTo>
                    <a:pt x="311200" y="235141"/>
                  </a:lnTo>
                  <a:lnTo>
                    <a:pt x="273923" y="267138"/>
                  </a:lnTo>
                  <a:lnTo>
                    <a:pt x="226649" y="288121"/>
                  </a:lnTo>
                  <a:lnTo>
                    <a:pt x="172212" y="295656"/>
                  </a:lnTo>
                  <a:lnTo>
                    <a:pt x="117774" y="288121"/>
                  </a:lnTo>
                  <a:lnTo>
                    <a:pt x="70500" y="267138"/>
                  </a:lnTo>
                  <a:lnTo>
                    <a:pt x="33223" y="235141"/>
                  </a:lnTo>
                  <a:lnTo>
                    <a:pt x="8778" y="194559"/>
                  </a:lnTo>
                  <a:lnTo>
                    <a:pt x="0" y="14782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546603" y="3970020"/>
              <a:ext cx="346075" cy="295910"/>
            </a:xfrm>
            <a:custGeom>
              <a:avLst/>
              <a:gdLst/>
              <a:ahLst/>
              <a:cxnLst/>
              <a:rect l="l" t="t" r="r" b="b"/>
              <a:pathLst>
                <a:path w="346075" h="295910">
                  <a:moveTo>
                    <a:pt x="172973" y="0"/>
                  </a:moveTo>
                  <a:lnTo>
                    <a:pt x="118311" y="7534"/>
                  </a:lnTo>
                  <a:lnTo>
                    <a:pt x="70829" y="28517"/>
                  </a:lnTo>
                  <a:lnTo>
                    <a:pt x="33381" y="60514"/>
                  </a:lnTo>
                  <a:lnTo>
                    <a:pt x="8820" y="101096"/>
                  </a:lnTo>
                  <a:lnTo>
                    <a:pt x="0" y="147827"/>
                  </a:lnTo>
                  <a:lnTo>
                    <a:pt x="8820" y="194559"/>
                  </a:lnTo>
                  <a:lnTo>
                    <a:pt x="33381" y="235141"/>
                  </a:lnTo>
                  <a:lnTo>
                    <a:pt x="70829" y="267138"/>
                  </a:lnTo>
                  <a:lnTo>
                    <a:pt x="118311" y="288121"/>
                  </a:lnTo>
                  <a:lnTo>
                    <a:pt x="172973" y="295655"/>
                  </a:lnTo>
                  <a:lnTo>
                    <a:pt x="227636" y="288121"/>
                  </a:lnTo>
                  <a:lnTo>
                    <a:pt x="275118" y="267138"/>
                  </a:lnTo>
                  <a:lnTo>
                    <a:pt x="312566" y="235141"/>
                  </a:lnTo>
                  <a:lnTo>
                    <a:pt x="337127" y="194559"/>
                  </a:lnTo>
                  <a:lnTo>
                    <a:pt x="345947" y="147827"/>
                  </a:lnTo>
                  <a:lnTo>
                    <a:pt x="337127" y="101096"/>
                  </a:lnTo>
                  <a:lnTo>
                    <a:pt x="312566" y="60514"/>
                  </a:lnTo>
                  <a:lnTo>
                    <a:pt x="275118" y="28517"/>
                  </a:lnTo>
                  <a:lnTo>
                    <a:pt x="227636" y="7534"/>
                  </a:lnTo>
                  <a:lnTo>
                    <a:pt x="17297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546603" y="3970020"/>
              <a:ext cx="346075" cy="295910"/>
            </a:xfrm>
            <a:custGeom>
              <a:avLst/>
              <a:gdLst/>
              <a:ahLst/>
              <a:cxnLst/>
              <a:rect l="l" t="t" r="r" b="b"/>
              <a:pathLst>
                <a:path w="346075" h="295910">
                  <a:moveTo>
                    <a:pt x="0" y="147827"/>
                  </a:moveTo>
                  <a:lnTo>
                    <a:pt x="8820" y="101096"/>
                  </a:lnTo>
                  <a:lnTo>
                    <a:pt x="33381" y="60514"/>
                  </a:lnTo>
                  <a:lnTo>
                    <a:pt x="70829" y="28517"/>
                  </a:lnTo>
                  <a:lnTo>
                    <a:pt x="118311" y="7534"/>
                  </a:lnTo>
                  <a:lnTo>
                    <a:pt x="172973" y="0"/>
                  </a:lnTo>
                  <a:lnTo>
                    <a:pt x="227636" y="7534"/>
                  </a:lnTo>
                  <a:lnTo>
                    <a:pt x="275118" y="28517"/>
                  </a:lnTo>
                  <a:lnTo>
                    <a:pt x="312566" y="60514"/>
                  </a:lnTo>
                  <a:lnTo>
                    <a:pt x="337127" y="101096"/>
                  </a:lnTo>
                  <a:lnTo>
                    <a:pt x="345947" y="147827"/>
                  </a:lnTo>
                  <a:lnTo>
                    <a:pt x="337127" y="194559"/>
                  </a:lnTo>
                  <a:lnTo>
                    <a:pt x="312566" y="235141"/>
                  </a:lnTo>
                  <a:lnTo>
                    <a:pt x="275118" y="267138"/>
                  </a:lnTo>
                  <a:lnTo>
                    <a:pt x="227636" y="288121"/>
                  </a:lnTo>
                  <a:lnTo>
                    <a:pt x="172973" y="295655"/>
                  </a:lnTo>
                  <a:lnTo>
                    <a:pt x="118311" y="288121"/>
                  </a:lnTo>
                  <a:lnTo>
                    <a:pt x="70829" y="267138"/>
                  </a:lnTo>
                  <a:lnTo>
                    <a:pt x="33381" y="235141"/>
                  </a:lnTo>
                  <a:lnTo>
                    <a:pt x="8820" y="194559"/>
                  </a:lnTo>
                  <a:lnTo>
                    <a:pt x="0" y="147827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23899" y="3322319"/>
              <a:ext cx="344805" cy="295910"/>
            </a:xfrm>
            <a:custGeom>
              <a:avLst/>
              <a:gdLst/>
              <a:ahLst/>
              <a:cxnLst/>
              <a:rect l="l" t="t" r="r" b="b"/>
              <a:pathLst>
                <a:path w="344805" h="295910">
                  <a:moveTo>
                    <a:pt x="172212" y="0"/>
                  </a:moveTo>
                  <a:lnTo>
                    <a:pt x="0" y="295655"/>
                  </a:lnTo>
                  <a:lnTo>
                    <a:pt x="344424" y="295655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23899" y="3322319"/>
              <a:ext cx="344805" cy="295910"/>
            </a:xfrm>
            <a:custGeom>
              <a:avLst/>
              <a:gdLst/>
              <a:ahLst/>
              <a:cxnLst/>
              <a:rect l="l" t="t" r="r" b="b"/>
              <a:pathLst>
                <a:path w="344805" h="295910">
                  <a:moveTo>
                    <a:pt x="0" y="295655"/>
                  </a:moveTo>
                  <a:lnTo>
                    <a:pt x="172212" y="0"/>
                  </a:lnTo>
                  <a:lnTo>
                    <a:pt x="344424" y="295655"/>
                  </a:lnTo>
                  <a:lnTo>
                    <a:pt x="0" y="295655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241803" y="4521707"/>
              <a:ext cx="344805" cy="294640"/>
            </a:xfrm>
            <a:custGeom>
              <a:avLst/>
              <a:gdLst/>
              <a:ahLst/>
              <a:cxnLst/>
              <a:rect l="l" t="t" r="r" b="b"/>
              <a:pathLst>
                <a:path w="344805" h="294639">
                  <a:moveTo>
                    <a:pt x="172212" y="0"/>
                  </a:moveTo>
                  <a:lnTo>
                    <a:pt x="117774" y="7491"/>
                  </a:lnTo>
                  <a:lnTo>
                    <a:pt x="70500" y="28358"/>
                  </a:lnTo>
                  <a:lnTo>
                    <a:pt x="33223" y="60185"/>
                  </a:lnTo>
                  <a:lnTo>
                    <a:pt x="8778" y="100559"/>
                  </a:lnTo>
                  <a:lnTo>
                    <a:pt x="0" y="147066"/>
                  </a:lnTo>
                  <a:lnTo>
                    <a:pt x="8778" y="193572"/>
                  </a:lnTo>
                  <a:lnTo>
                    <a:pt x="33223" y="233946"/>
                  </a:lnTo>
                  <a:lnTo>
                    <a:pt x="70500" y="265773"/>
                  </a:lnTo>
                  <a:lnTo>
                    <a:pt x="117774" y="286640"/>
                  </a:lnTo>
                  <a:lnTo>
                    <a:pt x="172212" y="294132"/>
                  </a:lnTo>
                  <a:lnTo>
                    <a:pt x="226649" y="286640"/>
                  </a:lnTo>
                  <a:lnTo>
                    <a:pt x="273923" y="265773"/>
                  </a:lnTo>
                  <a:lnTo>
                    <a:pt x="311200" y="233946"/>
                  </a:lnTo>
                  <a:lnTo>
                    <a:pt x="335645" y="193572"/>
                  </a:lnTo>
                  <a:lnTo>
                    <a:pt x="344423" y="147066"/>
                  </a:lnTo>
                  <a:lnTo>
                    <a:pt x="335645" y="100559"/>
                  </a:lnTo>
                  <a:lnTo>
                    <a:pt x="311200" y="60185"/>
                  </a:lnTo>
                  <a:lnTo>
                    <a:pt x="273923" y="28358"/>
                  </a:lnTo>
                  <a:lnTo>
                    <a:pt x="226649" y="7491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241803" y="4521707"/>
              <a:ext cx="344805" cy="294640"/>
            </a:xfrm>
            <a:custGeom>
              <a:avLst/>
              <a:gdLst/>
              <a:ahLst/>
              <a:cxnLst/>
              <a:rect l="l" t="t" r="r" b="b"/>
              <a:pathLst>
                <a:path w="344805" h="294639">
                  <a:moveTo>
                    <a:pt x="0" y="147066"/>
                  </a:moveTo>
                  <a:lnTo>
                    <a:pt x="8778" y="100559"/>
                  </a:lnTo>
                  <a:lnTo>
                    <a:pt x="33223" y="60185"/>
                  </a:lnTo>
                  <a:lnTo>
                    <a:pt x="70500" y="28358"/>
                  </a:lnTo>
                  <a:lnTo>
                    <a:pt x="117774" y="7491"/>
                  </a:lnTo>
                  <a:lnTo>
                    <a:pt x="172212" y="0"/>
                  </a:lnTo>
                  <a:lnTo>
                    <a:pt x="226649" y="7491"/>
                  </a:lnTo>
                  <a:lnTo>
                    <a:pt x="273923" y="28358"/>
                  </a:lnTo>
                  <a:lnTo>
                    <a:pt x="311200" y="60185"/>
                  </a:lnTo>
                  <a:lnTo>
                    <a:pt x="335645" y="100559"/>
                  </a:lnTo>
                  <a:lnTo>
                    <a:pt x="344423" y="147066"/>
                  </a:lnTo>
                  <a:lnTo>
                    <a:pt x="335645" y="193572"/>
                  </a:lnTo>
                  <a:lnTo>
                    <a:pt x="311200" y="233946"/>
                  </a:lnTo>
                  <a:lnTo>
                    <a:pt x="273923" y="265773"/>
                  </a:lnTo>
                  <a:lnTo>
                    <a:pt x="226649" y="286640"/>
                  </a:lnTo>
                  <a:lnTo>
                    <a:pt x="172212" y="294132"/>
                  </a:lnTo>
                  <a:lnTo>
                    <a:pt x="117774" y="286640"/>
                  </a:lnTo>
                  <a:lnTo>
                    <a:pt x="70500" y="265773"/>
                  </a:lnTo>
                  <a:lnTo>
                    <a:pt x="33223" y="233946"/>
                  </a:lnTo>
                  <a:lnTo>
                    <a:pt x="8778" y="193572"/>
                  </a:lnTo>
                  <a:lnTo>
                    <a:pt x="0" y="147066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023871" y="4024883"/>
              <a:ext cx="344805" cy="294640"/>
            </a:xfrm>
            <a:custGeom>
              <a:avLst/>
              <a:gdLst/>
              <a:ahLst/>
              <a:cxnLst/>
              <a:rect l="l" t="t" r="r" b="b"/>
              <a:pathLst>
                <a:path w="344805" h="294639">
                  <a:moveTo>
                    <a:pt x="172211" y="0"/>
                  </a:moveTo>
                  <a:lnTo>
                    <a:pt x="0" y="294132"/>
                  </a:lnTo>
                  <a:lnTo>
                    <a:pt x="344423" y="294132"/>
                  </a:lnTo>
                  <a:lnTo>
                    <a:pt x="17221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023871" y="4024883"/>
              <a:ext cx="344805" cy="294640"/>
            </a:xfrm>
            <a:custGeom>
              <a:avLst/>
              <a:gdLst/>
              <a:ahLst/>
              <a:cxnLst/>
              <a:rect l="l" t="t" r="r" b="b"/>
              <a:pathLst>
                <a:path w="344805" h="294639">
                  <a:moveTo>
                    <a:pt x="0" y="294132"/>
                  </a:moveTo>
                  <a:lnTo>
                    <a:pt x="172211" y="0"/>
                  </a:lnTo>
                  <a:lnTo>
                    <a:pt x="344423" y="294132"/>
                  </a:lnTo>
                  <a:lnTo>
                    <a:pt x="0" y="294132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4297416" y="1862065"/>
            <a:ext cx="3893820" cy="3091180"/>
            <a:chOff x="4306823" y="1871472"/>
            <a:chExt cx="3893820" cy="3091180"/>
          </a:xfrm>
        </p:grpSpPr>
        <p:sp>
          <p:nvSpPr>
            <p:cNvPr id="46" name="object 46"/>
            <p:cNvSpPr/>
            <p:nvPr/>
          </p:nvSpPr>
          <p:spPr>
            <a:xfrm>
              <a:off x="4306824" y="1871471"/>
              <a:ext cx="3491229" cy="3040380"/>
            </a:xfrm>
            <a:custGeom>
              <a:avLst/>
              <a:gdLst/>
              <a:ahLst/>
              <a:cxnLst/>
              <a:rect l="l" t="t" r="r" b="b"/>
              <a:pathLst>
                <a:path w="3491229" h="3040379">
                  <a:moveTo>
                    <a:pt x="635508" y="710184"/>
                  </a:moveTo>
                  <a:lnTo>
                    <a:pt x="462534" y="414528"/>
                  </a:lnTo>
                  <a:lnTo>
                    <a:pt x="289560" y="710184"/>
                  </a:lnTo>
                  <a:lnTo>
                    <a:pt x="635508" y="710184"/>
                  </a:lnTo>
                  <a:close/>
                </a:path>
                <a:path w="3491229" h="3040379">
                  <a:moveTo>
                    <a:pt x="3490849" y="3002280"/>
                  </a:moveTo>
                  <a:lnTo>
                    <a:pt x="3478149" y="2995930"/>
                  </a:lnTo>
                  <a:lnTo>
                    <a:pt x="3414649" y="2964180"/>
                  </a:lnTo>
                  <a:lnTo>
                    <a:pt x="3414649" y="2995930"/>
                  </a:lnTo>
                  <a:lnTo>
                    <a:pt x="44450" y="299593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1750" y="76200"/>
                  </a:lnTo>
                  <a:lnTo>
                    <a:pt x="31750" y="3003296"/>
                  </a:lnTo>
                  <a:lnTo>
                    <a:pt x="38100" y="3003296"/>
                  </a:lnTo>
                  <a:lnTo>
                    <a:pt x="38100" y="3008630"/>
                  </a:lnTo>
                  <a:lnTo>
                    <a:pt x="3414649" y="3008630"/>
                  </a:lnTo>
                  <a:lnTo>
                    <a:pt x="3414649" y="3040380"/>
                  </a:lnTo>
                  <a:lnTo>
                    <a:pt x="3478149" y="3008630"/>
                  </a:lnTo>
                  <a:lnTo>
                    <a:pt x="3490849" y="300228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596383" y="2286000"/>
              <a:ext cx="346075" cy="295910"/>
            </a:xfrm>
            <a:custGeom>
              <a:avLst/>
              <a:gdLst/>
              <a:ahLst/>
              <a:cxnLst/>
              <a:rect l="l" t="t" r="r" b="b"/>
              <a:pathLst>
                <a:path w="346075" h="295910">
                  <a:moveTo>
                    <a:pt x="0" y="295655"/>
                  </a:moveTo>
                  <a:lnTo>
                    <a:pt x="172974" y="0"/>
                  </a:lnTo>
                  <a:lnTo>
                    <a:pt x="345948" y="295655"/>
                  </a:lnTo>
                  <a:lnTo>
                    <a:pt x="0" y="295655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529327" y="2784347"/>
              <a:ext cx="346075" cy="295910"/>
            </a:xfrm>
            <a:custGeom>
              <a:avLst/>
              <a:gdLst/>
              <a:ahLst/>
              <a:cxnLst/>
              <a:rect l="l" t="t" r="r" b="b"/>
              <a:pathLst>
                <a:path w="346075" h="295910">
                  <a:moveTo>
                    <a:pt x="172974" y="0"/>
                  </a:moveTo>
                  <a:lnTo>
                    <a:pt x="0" y="295655"/>
                  </a:lnTo>
                  <a:lnTo>
                    <a:pt x="345948" y="295655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529327" y="2784347"/>
              <a:ext cx="346075" cy="295910"/>
            </a:xfrm>
            <a:custGeom>
              <a:avLst/>
              <a:gdLst/>
              <a:ahLst/>
              <a:cxnLst/>
              <a:rect l="l" t="t" r="r" b="b"/>
              <a:pathLst>
                <a:path w="346075" h="295910">
                  <a:moveTo>
                    <a:pt x="0" y="295655"/>
                  </a:moveTo>
                  <a:lnTo>
                    <a:pt x="172974" y="0"/>
                  </a:lnTo>
                  <a:lnTo>
                    <a:pt x="345948" y="295655"/>
                  </a:lnTo>
                  <a:lnTo>
                    <a:pt x="0" y="295655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017007" y="2740152"/>
              <a:ext cx="346075" cy="294640"/>
            </a:xfrm>
            <a:custGeom>
              <a:avLst/>
              <a:gdLst/>
              <a:ahLst/>
              <a:cxnLst/>
              <a:rect l="l" t="t" r="r" b="b"/>
              <a:pathLst>
                <a:path w="346075" h="294639">
                  <a:moveTo>
                    <a:pt x="172974" y="0"/>
                  </a:moveTo>
                  <a:lnTo>
                    <a:pt x="0" y="294132"/>
                  </a:lnTo>
                  <a:lnTo>
                    <a:pt x="345947" y="294132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017007" y="2740152"/>
              <a:ext cx="346075" cy="294640"/>
            </a:xfrm>
            <a:custGeom>
              <a:avLst/>
              <a:gdLst/>
              <a:ahLst/>
              <a:cxnLst/>
              <a:rect l="l" t="t" r="r" b="b"/>
              <a:pathLst>
                <a:path w="346075" h="294639">
                  <a:moveTo>
                    <a:pt x="0" y="294132"/>
                  </a:moveTo>
                  <a:lnTo>
                    <a:pt x="172974" y="0"/>
                  </a:lnTo>
                  <a:lnTo>
                    <a:pt x="345947" y="294132"/>
                  </a:lnTo>
                  <a:lnTo>
                    <a:pt x="0" y="294132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120639" y="3800855"/>
              <a:ext cx="346075" cy="295910"/>
            </a:xfrm>
            <a:custGeom>
              <a:avLst/>
              <a:gdLst/>
              <a:ahLst/>
              <a:cxnLst/>
              <a:rect l="l" t="t" r="r" b="b"/>
              <a:pathLst>
                <a:path w="346075" h="295910">
                  <a:moveTo>
                    <a:pt x="172974" y="0"/>
                  </a:moveTo>
                  <a:lnTo>
                    <a:pt x="0" y="295656"/>
                  </a:lnTo>
                  <a:lnTo>
                    <a:pt x="345948" y="295656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120639" y="3800855"/>
              <a:ext cx="346075" cy="295910"/>
            </a:xfrm>
            <a:custGeom>
              <a:avLst/>
              <a:gdLst/>
              <a:ahLst/>
              <a:cxnLst/>
              <a:rect l="l" t="t" r="r" b="b"/>
              <a:pathLst>
                <a:path w="346075" h="295910">
                  <a:moveTo>
                    <a:pt x="0" y="295656"/>
                  </a:moveTo>
                  <a:lnTo>
                    <a:pt x="172974" y="0"/>
                  </a:lnTo>
                  <a:lnTo>
                    <a:pt x="345948" y="295656"/>
                  </a:lnTo>
                  <a:lnTo>
                    <a:pt x="0" y="295656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596383" y="3829811"/>
              <a:ext cx="346075" cy="294640"/>
            </a:xfrm>
            <a:custGeom>
              <a:avLst/>
              <a:gdLst/>
              <a:ahLst/>
              <a:cxnLst/>
              <a:rect l="l" t="t" r="r" b="b"/>
              <a:pathLst>
                <a:path w="346075" h="294639">
                  <a:moveTo>
                    <a:pt x="172974" y="0"/>
                  </a:moveTo>
                  <a:lnTo>
                    <a:pt x="0" y="294131"/>
                  </a:lnTo>
                  <a:lnTo>
                    <a:pt x="345948" y="294131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596383" y="3829811"/>
              <a:ext cx="346075" cy="294640"/>
            </a:xfrm>
            <a:custGeom>
              <a:avLst/>
              <a:gdLst/>
              <a:ahLst/>
              <a:cxnLst/>
              <a:rect l="l" t="t" r="r" b="b"/>
              <a:pathLst>
                <a:path w="346075" h="294639">
                  <a:moveTo>
                    <a:pt x="0" y="294131"/>
                  </a:moveTo>
                  <a:lnTo>
                    <a:pt x="172974" y="0"/>
                  </a:lnTo>
                  <a:lnTo>
                    <a:pt x="345948" y="294131"/>
                  </a:lnTo>
                  <a:lnTo>
                    <a:pt x="0" y="294131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357115" y="3247644"/>
              <a:ext cx="346075" cy="295910"/>
            </a:xfrm>
            <a:custGeom>
              <a:avLst/>
              <a:gdLst/>
              <a:ahLst/>
              <a:cxnLst/>
              <a:rect l="l" t="t" r="r" b="b"/>
              <a:pathLst>
                <a:path w="346075" h="295910">
                  <a:moveTo>
                    <a:pt x="172974" y="0"/>
                  </a:moveTo>
                  <a:lnTo>
                    <a:pt x="0" y="295655"/>
                  </a:lnTo>
                  <a:lnTo>
                    <a:pt x="345948" y="295655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357115" y="3247644"/>
              <a:ext cx="346075" cy="295910"/>
            </a:xfrm>
            <a:custGeom>
              <a:avLst/>
              <a:gdLst/>
              <a:ahLst/>
              <a:cxnLst/>
              <a:rect l="l" t="t" r="r" b="b"/>
              <a:pathLst>
                <a:path w="346075" h="295910">
                  <a:moveTo>
                    <a:pt x="0" y="295655"/>
                  </a:moveTo>
                  <a:lnTo>
                    <a:pt x="172974" y="0"/>
                  </a:lnTo>
                  <a:lnTo>
                    <a:pt x="345948" y="295655"/>
                  </a:lnTo>
                  <a:lnTo>
                    <a:pt x="0" y="295655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466587" y="4038600"/>
              <a:ext cx="344805" cy="294640"/>
            </a:xfrm>
            <a:custGeom>
              <a:avLst/>
              <a:gdLst/>
              <a:ahLst/>
              <a:cxnLst/>
              <a:rect l="l" t="t" r="r" b="b"/>
              <a:pathLst>
                <a:path w="344804" h="294639">
                  <a:moveTo>
                    <a:pt x="172212" y="0"/>
                  </a:moveTo>
                  <a:lnTo>
                    <a:pt x="0" y="294131"/>
                  </a:lnTo>
                  <a:lnTo>
                    <a:pt x="344424" y="294131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466587" y="4038600"/>
              <a:ext cx="344805" cy="294640"/>
            </a:xfrm>
            <a:custGeom>
              <a:avLst/>
              <a:gdLst/>
              <a:ahLst/>
              <a:cxnLst/>
              <a:rect l="l" t="t" r="r" b="b"/>
              <a:pathLst>
                <a:path w="344804" h="294639">
                  <a:moveTo>
                    <a:pt x="0" y="294131"/>
                  </a:moveTo>
                  <a:lnTo>
                    <a:pt x="172212" y="0"/>
                  </a:lnTo>
                  <a:lnTo>
                    <a:pt x="344424" y="294131"/>
                  </a:lnTo>
                  <a:lnTo>
                    <a:pt x="0" y="294131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751575" y="4282439"/>
              <a:ext cx="344805" cy="294640"/>
            </a:xfrm>
            <a:custGeom>
              <a:avLst/>
              <a:gdLst/>
              <a:ahLst/>
              <a:cxnLst/>
              <a:rect l="l" t="t" r="r" b="b"/>
              <a:pathLst>
                <a:path w="344804" h="294639">
                  <a:moveTo>
                    <a:pt x="172212" y="0"/>
                  </a:moveTo>
                  <a:lnTo>
                    <a:pt x="0" y="294132"/>
                  </a:lnTo>
                  <a:lnTo>
                    <a:pt x="344424" y="294132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751575" y="4282439"/>
              <a:ext cx="344805" cy="294640"/>
            </a:xfrm>
            <a:custGeom>
              <a:avLst/>
              <a:gdLst/>
              <a:ahLst/>
              <a:cxnLst/>
              <a:rect l="l" t="t" r="r" b="b"/>
              <a:pathLst>
                <a:path w="344804" h="294639">
                  <a:moveTo>
                    <a:pt x="0" y="294132"/>
                  </a:moveTo>
                  <a:lnTo>
                    <a:pt x="172212" y="0"/>
                  </a:lnTo>
                  <a:lnTo>
                    <a:pt x="344424" y="294132"/>
                  </a:lnTo>
                  <a:lnTo>
                    <a:pt x="0" y="294132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751575" y="3247644"/>
              <a:ext cx="344805" cy="295910"/>
            </a:xfrm>
            <a:custGeom>
              <a:avLst/>
              <a:gdLst/>
              <a:ahLst/>
              <a:cxnLst/>
              <a:rect l="l" t="t" r="r" b="b"/>
              <a:pathLst>
                <a:path w="344804" h="295910">
                  <a:moveTo>
                    <a:pt x="172212" y="0"/>
                  </a:moveTo>
                  <a:lnTo>
                    <a:pt x="117774" y="7534"/>
                  </a:lnTo>
                  <a:lnTo>
                    <a:pt x="70500" y="28517"/>
                  </a:lnTo>
                  <a:lnTo>
                    <a:pt x="33223" y="60514"/>
                  </a:lnTo>
                  <a:lnTo>
                    <a:pt x="8778" y="101096"/>
                  </a:lnTo>
                  <a:lnTo>
                    <a:pt x="0" y="147827"/>
                  </a:lnTo>
                  <a:lnTo>
                    <a:pt x="8778" y="194559"/>
                  </a:lnTo>
                  <a:lnTo>
                    <a:pt x="33223" y="235141"/>
                  </a:lnTo>
                  <a:lnTo>
                    <a:pt x="70500" y="267138"/>
                  </a:lnTo>
                  <a:lnTo>
                    <a:pt x="117774" y="288121"/>
                  </a:lnTo>
                  <a:lnTo>
                    <a:pt x="172212" y="295655"/>
                  </a:lnTo>
                  <a:lnTo>
                    <a:pt x="226649" y="288121"/>
                  </a:lnTo>
                  <a:lnTo>
                    <a:pt x="273923" y="267138"/>
                  </a:lnTo>
                  <a:lnTo>
                    <a:pt x="311200" y="235141"/>
                  </a:lnTo>
                  <a:lnTo>
                    <a:pt x="335645" y="194559"/>
                  </a:lnTo>
                  <a:lnTo>
                    <a:pt x="344424" y="147827"/>
                  </a:lnTo>
                  <a:lnTo>
                    <a:pt x="335645" y="101096"/>
                  </a:lnTo>
                  <a:lnTo>
                    <a:pt x="311200" y="60514"/>
                  </a:lnTo>
                  <a:lnTo>
                    <a:pt x="273923" y="28517"/>
                  </a:lnTo>
                  <a:lnTo>
                    <a:pt x="226649" y="7534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751575" y="3247644"/>
              <a:ext cx="344805" cy="295910"/>
            </a:xfrm>
            <a:custGeom>
              <a:avLst/>
              <a:gdLst/>
              <a:ahLst/>
              <a:cxnLst/>
              <a:rect l="l" t="t" r="r" b="b"/>
              <a:pathLst>
                <a:path w="344804" h="295910">
                  <a:moveTo>
                    <a:pt x="0" y="147827"/>
                  </a:moveTo>
                  <a:lnTo>
                    <a:pt x="8778" y="101096"/>
                  </a:lnTo>
                  <a:lnTo>
                    <a:pt x="33223" y="60514"/>
                  </a:lnTo>
                  <a:lnTo>
                    <a:pt x="70500" y="28517"/>
                  </a:lnTo>
                  <a:lnTo>
                    <a:pt x="117774" y="7534"/>
                  </a:lnTo>
                  <a:lnTo>
                    <a:pt x="172212" y="0"/>
                  </a:lnTo>
                  <a:lnTo>
                    <a:pt x="226649" y="7534"/>
                  </a:lnTo>
                  <a:lnTo>
                    <a:pt x="273923" y="28517"/>
                  </a:lnTo>
                  <a:lnTo>
                    <a:pt x="311200" y="60514"/>
                  </a:lnTo>
                  <a:lnTo>
                    <a:pt x="335645" y="101096"/>
                  </a:lnTo>
                  <a:lnTo>
                    <a:pt x="344424" y="147827"/>
                  </a:lnTo>
                  <a:lnTo>
                    <a:pt x="335645" y="194559"/>
                  </a:lnTo>
                  <a:lnTo>
                    <a:pt x="311200" y="235141"/>
                  </a:lnTo>
                  <a:lnTo>
                    <a:pt x="273923" y="267138"/>
                  </a:lnTo>
                  <a:lnTo>
                    <a:pt x="226649" y="288121"/>
                  </a:lnTo>
                  <a:lnTo>
                    <a:pt x="172212" y="295655"/>
                  </a:lnTo>
                  <a:lnTo>
                    <a:pt x="117774" y="288121"/>
                  </a:lnTo>
                  <a:lnTo>
                    <a:pt x="70500" y="267138"/>
                  </a:lnTo>
                  <a:lnTo>
                    <a:pt x="33223" y="235141"/>
                  </a:lnTo>
                  <a:lnTo>
                    <a:pt x="8778" y="194559"/>
                  </a:lnTo>
                  <a:lnTo>
                    <a:pt x="0" y="147827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036563" y="3491483"/>
              <a:ext cx="344805" cy="295910"/>
            </a:xfrm>
            <a:custGeom>
              <a:avLst/>
              <a:gdLst/>
              <a:ahLst/>
              <a:cxnLst/>
              <a:rect l="l" t="t" r="r" b="b"/>
              <a:pathLst>
                <a:path w="344804" h="295910">
                  <a:moveTo>
                    <a:pt x="172212" y="0"/>
                  </a:moveTo>
                  <a:lnTo>
                    <a:pt x="117774" y="7534"/>
                  </a:lnTo>
                  <a:lnTo>
                    <a:pt x="70500" y="28517"/>
                  </a:lnTo>
                  <a:lnTo>
                    <a:pt x="33223" y="60514"/>
                  </a:lnTo>
                  <a:lnTo>
                    <a:pt x="8778" y="101096"/>
                  </a:lnTo>
                  <a:lnTo>
                    <a:pt x="0" y="147827"/>
                  </a:lnTo>
                  <a:lnTo>
                    <a:pt x="8778" y="194559"/>
                  </a:lnTo>
                  <a:lnTo>
                    <a:pt x="33223" y="235141"/>
                  </a:lnTo>
                  <a:lnTo>
                    <a:pt x="70500" y="267138"/>
                  </a:lnTo>
                  <a:lnTo>
                    <a:pt x="117774" y="288121"/>
                  </a:lnTo>
                  <a:lnTo>
                    <a:pt x="172212" y="295655"/>
                  </a:lnTo>
                  <a:lnTo>
                    <a:pt x="226649" y="288121"/>
                  </a:lnTo>
                  <a:lnTo>
                    <a:pt x="273923" y="267138"/>
                  </a:lnTo>
                  <a:lnTo>
                    <a:pt x="311200" y="235141"/>
                  </a:lnTo>
                  <a:lnTo>
                    <a:pt x="335645" y="194559"/>
                  </a:lnTo>
                  <a:lnTo>
                    <a:pt x="344424" y="147827"/>
                  </a:lnTo>
                  <a:lnTo>
                    <a:pt x="335645" y="101096"/>
                  </a:lnTo>
                  <a:lnTo>
                    <a:pt x="311200" y="60514"/>
                  </a:lnTo>
                  <a:lnTo>
                    <a:pt x="273923" y="28517"/>
                  </a:lnTo>
                  <a:lnTo>
                    <a:pt x="226649" y="7534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036563" y="3491483"/>
              <a:ext cx="344805" cy="295910"/>
            </a:xfrm>
            <a:custGeom>
              <a:avLst/>
              <a:gdLst/>
              <a:ahLst/>
              <a:cxnLst/>
              <a:rect l="l" t="t" r="r" b="b"/>
              <a:pathLst>
                <a:path w="344804" h="295910">
                  <a:moveTo>
                    <a:pt x="0" y="147827"/>
                  </a:moveTo>
                  <a:lnTo>
                    <a:pt x="8778" y="101096"/>
                  </a:lnTo>
                  <a:lnTo>
                    <a:pt x="33223" y="60514"/>
                  </a:lnTo>
                  <a:lnTo>
                    <a:pt x="70500" y="28517"/>
                  </a:lnTo>
                  <a:lnTo>
                    <a:pt x="117774" y="7534"/>
                  </a:lnTo>
                  <a:lnTo>
                    <a:pt x="172212" y="0"/>
                  </a:lnTo>
                  <a:lnTo>
                    <a:pt x="226649" y="7534"/>
                  </a:lnTo>
                  <a:lnTo>
                    <a:pt x="273923" y="28517"/>
                  </a:lnTo>
                  <a:lnTo>
                    <a:pt x="311200" y="60514"/>
                  </a:lnTo>
                  <a:lnTo>
                    <a:pt x="335645" y="101096"/>
                  </a:lnTo>
                  <a:lnTo>
                    <a:pt x="344424" y="147827"/>
                  </a:lnTo>
                  <a:lnTo>
                    <a:pt x="335645" y="194559"/>
                  </a:lnTo>
                  <a:lnTo>
                    <a:pt x="311200" y="235141"/>
                  </a:lnTo>
                  <a:lnTo>
                    <a:pt x="273923" y="267138"/>
                  </a:lnTo>
                  <a:lnTo>
                    <a:pt x="226649" y="288121"/>
                  </a:lnTo>
                  <a:lnTo>
                    <a:pt x="172212" y="295655"/>
                  </a:lnTo>
                  <a:lnTo>
                    <a:pt x="117774" y="288121"/>
                  </a:lnTo>
                  <a:lnTo>
                    <a:pt x="70500" y="267138"/>
                  </a:lnTo>
                  <a:lnTo>
                    <a:pt x="33223" y="235141"/>
                  </a:lnTo>
                  <a:lnTo>
                    <a:pt x="8778" y="194559"/>
                  </a:lnTo>
                  <a:lnTo>
                    <a:pt x="0" y="147827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292851" y="3113532"/>
              <a:ext cx="344805" cy="295910"/>
            </a:xfrm>
            <a:custGeom>
              <a:avLst/>
              <a:gdLst/>
              <a:ahLst/>
              <a:cxnLst/>
              <a:rect l="l" t="t" r="r" b="b"/>
              <a:pathLst>
                <a:path w="344804" h="295910">
                  <a:moveTo>
                    <a:pt x="172212" y="0"/>
                  </a:moveTo>
                  <a:lnTo>
                    <a:pt x="117774" y="7534"/>
                  </a:lnTo>
                  <a:lnTo>
                    <a:pt x="70500" y="28517"/>
                  </a:lnTo>
                  <a:lnTo>
                    <a:pt x="33223" y="60514"/>
                  </a:lnTo>
                  <a:lnTo>
                    <a:pt x="8778" y="101096"/>
                  </a:lnTo>
                  <a:lnTo>
                    <a:pt x="0" y="147827"/>
                  </a:lnTo>
                  <a:lnTo>
                    <a:pt x="8778" y="194559"/>
                  </a:lnTo>
                  <a:lnTo>
                    <a:pt x="33223" y="235141"/>
                  </a:lnTo>
                  <a:lnTo>
                    <a:pt x="70500" y="267138"/>
                  </a:lnTo>
                  <a:lnTo>
                    <a:pt x="117774" y="288121"/>
                  </a:lnTo>
                  <a:lnTo>
                    <a:pt x="172212" y="295655"/>
                  </a:lnTo>
                  <a:lnTo>
                    <a:pt x="226649" y="288121"/>
                  </a:lnTo>
                  <a:lnTo>
                    <a:pt x="273923" y="267138"/>
                  </a:lnTo>
                  <a:lnTo>
                    <a:pt x="311200" y="235141"/>
                  </a:lnTo>
                  <a:lnTo>
                    <a:pt x="335645" y="194559"/>
                  </a:lnTo>
                  <a:lnTo>
                    <a:pt x="344424" y="147827"/>
                  </a:lnTo>
                  <a:lnTo>
                    <a:pt x="335645" y="101096"/>
                  </a:lnTo>
                  <a:lnTo>
                    <a:pt x="311200" y="60514"/>
                  </a:lnTo>
                  <a:lnTo>
                    <a:pt x="273923" y="28517"/>
                  </a:lnTo>
                  <a:lnTo>
                    <a:pt x="226649" y="7534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292851" y="3113532"/>
              <a:ext cx="344805" cy="295910"/>
            </a:xfrm>
            <a:custGeom>
              <a:avLst/>
              <a:gdLst/>
              <a:ahLst/>
              <a:cxnLst/>
              <a:rect l="l" t="t" r="r" b="b"/>
              <a:pathLst>
                <a:path w="344804" h="295910">
                  <a:moveTo>
                    <a:pt x="0" y="147827"/>
                  </a:moveTo>
                  <a:lnTo>
                    <a:pt x="8778" y="101096"/>
                  </a:lnTo>
                  <a:lnTo>
                    <a:pt x="33223" y="60514"/>
                  </a:lnTo>
                  <a:lnTo>
                    <a:pt x="70500" y="28517"/>
                  </a:lnTo>
                  <a:lnTo>
                    <a:pt x="117774" y="7534"/>
                  </a:lnTo>
                  <a:lnTo>
                    <a:pt x="172212" y="0"/>
                  </a:lnTo>
                  <a:lnTo>
                    <a:pt x="226649" y="7534"/>
                  </a:lnTo>
                  <a:lnTo>
                    <a:pt x="273923" y="28517"/>
                  </a:lnTo>
                  <a:lnTo>
                    <a:pt x="311200" y="60514"/>
                  </a:lnTo>
                  <a:lnTo>
                    <a:pt x="335645" y="101096"/>
                  </a:lnTo>
                  <a:lnTo>
                    <a:pt x="344424" y="147827"/>
                  </a:lnTo>
                  <a:lnTo>
                    <a:pt x="335645" y="194559"/>
                  </a:lnTo>
                  <a:lnTo>
                    <a:pt x="311200" y="235141"/>
                  </a:lnTo>
                  <a:lnTo>
                    <a:pt x="273923" y="267138"/>
                  </a:lnTo>
                  <a:lnTo>
                    <a:pt x="226649" y="288121"/>
                  </a:lnTo>
                  <a:lnTo>
                    <a:pt x="172212" y="295655"/>
                  </a:lnTo>
                  <a:lnTo>
                    <a:pt x="117774" y="288121"/>
                  </a:lnTo>
                  <a:lnTo>
                    <a:pt x="70500" y="267138"/>
                  </a:lnTo>
                  <a:lnTo>
                    <a:pt x="33223" y="235141"/>
                  </a:lnTo>
                  <a:lnTo>
                    <a:pt x="8778" y="194559"/>
                  </a:lnTo>
                  <a:lnTo>
                    <a:pt x="0" y="147827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338571" y="3439668"/>
              <a:ext cx="344805" cy="294640"/>
            </a:xfrm>
            <a:custGeom>
              <a:avLst/>
              <a:gdLst/>
              <a:ahLst/>
              <a:cxnLst/>
              <a:rect l="l" t="t" r="r" b="b"/>
              <a:pathLst>
                <a:path w="344804" h="294639">
                  <a:moveTo>
                    <a:pt x="172212" y="0"/>
                  </a:moveTo>
                  <a:lnTo>
                    <a:pt x="117774" y="7491"/>
                  </a:lnTo>
                  <a:lnTo>
                    <a:pt x="70500" y="28358"/>
                  </a:lnTo>
                  <a:lnTo>
                    <a:pt x="33223" y="60185"/>
                  </a:lnTo>
                  <a:lnTo>
                    <a:pt x="8778" y="100559"/>
                  </a:lnTo>
                  <a:lnTo>
                    <a:pt x="0" y="147066"/>
                  </a:lnTo>
                  <a:lnTo>
                    <a:pt x="8778" y="193572"/>
                  </a:lnTo>
                  <a:lnTo>
                    <a:pt x="33223" y="233946"/>
                  </a:lnTo>
                  <a:lnTo>
                    <a:pt x="70500" y="265773"/>
                  </a:lnTo>
                  <a:lnTo>
                    <a:pt x="117774" y="286640"/>
                  </a:lnTo>
                  <a:lnTo>
                    <a:pt x="172212" y="294132"/>
                  </a:lnTo>
                  <a:lnTo>
                    <a:pt x="226649" y="286640"/>
                  </a:lnTo>
                  <a:lnTo>
                    <a:pt x="273923" y="265773"/>
                  </a:lnTo>
                  <a:lnTo>
                    <a:pt x="311200" y="233946"/>
                  </a:lnTo>
                  <a:lnTo>
                    <a:pt x="335645" y="193572"/>
                  </a:lnTo>
                  <a:lnTo>
                    <a:pt x="344424" y="147066"/>
                  </a:lnTo>
                  <a:lnTo>
                    <a:pt x="335645" y="100559"/>
                  </a:lnTo>
                  <a:lnTo>
                    <a:pt x="311200" y="60185"/>
                  </a:lnTo>
                  <a:lnTo>
                    <a:pt x="273923" y="28358"/>
                  </a:lnTo>
                  <a:lnTo>
                    <a:pt x="226649" y="7491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338571" y="3439668"/>
              <a:ext cx="344805" cy="294640"/>
            </a:xfrm>
            <a:custGeom>
              <a:avLst/>
              <a:gdLst/>
              <a:ahLst/>
              <a:cxnLst/>
              <a:rect l="l" t="t" r="r" b="b"/>
              <a:pathLst>
                <a:path w="344804" h="294639">
                  <a:moveTo>
                    <a:pt x="0" y="147066"/>
                  </a:moveTo>
                  <a:lnTo>
                    <a:pt x="8778" y="100559"/>
                  </a:lnTo>
                  <a:lnTo>
                    <a:pt x="33223" y="60185"/>
                  </a:lnTo>
                  <a:lnTo>
                    <a:pt x="70500" y="28358"/>
                  </a:lnTo>
                  <a:lnTo>
                    <a:pt x="117774" y="7491"/>
                  </a:lnTo>
                  <a:lnTo>
                    <a:pt x="172212" y="0"/>
                  </a:lnTo>
                  <a:lnTo>
                    <a:pt x="226649" y="7491"/>
                  </a:lnTo>
                  <a:lnTo>
                    <a:pt x="273923" y="28358"/>
                  </a:lnTo>
                  <a:lnTo>
                    <a:pt x="311200" y="60185"/>
                  </a:lnTo>
                  <a:lnTo>
                    <a:pt x="335645" y="100559"/>
                  </a:lnTo>
                  <a:lnTo>
                    <a:pt x="344424" y="147066"/>
                  </a:lnTo>
                  <a:lnTo>
                    <a:pt x="335645" y="193572"/>
                  </a:lnTo>
                  <a:lnTo>
                    <a:pt x="311200" y="233946"/>
                  </a:lnTo>
                  <a:lnTo>
                    <a:pt x="273923" y="265773"/>
                  </a:lnTo>
                  <a:lnTo>
                    <a:pt x="226649" y="286640"/>
                  </a:lnTo>
                  <a:lnTo>
                    <a:pt x="172212" y="294132"/>
                  </a:lnTo>
                  <a:lnTo>
                    <a:pt x="117774" y="286640"/>
                  </a:lnTo>
                  <a:lnTo>
                    <a:pt x="70500" y="265773"/>
                  </a:lnTo>
                  <a:lnTo>
                    <a:pt x="33223" y="233946"/>
                  </a:lnTo>
                  <a:lnTo>
                    <a:pt x="8778" y="193572"/>
                  </a:lnTo>
                  <a:lnTo>
                    <a:pt x="0" y="147066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015227" y="2711196"/>
              <a:ext cx="346075" cy="295910"/>
            </a:xfrm>
            <a:custGeom>
              <a:avLst/>
              <a:gdLst/>
              <a:ahLst/>
              <a:cxnLst/>
              <a:rect l="l" t="t" r="r" b="b"/>
              <a:pathLst>
                <a:path w="346075" h="295910">
                  <a:moveTo>
                    <a:pt x="172974" y="0"/>
                  </a:moveTo>
                  <a:lnTo>
                    <a:pt x="118311" y="7534"/>
                  </a:lnTo>
                  <a:lnTo>
                    <a:pt x="70829" y="28517"/>
                  </a:lnTo>
                  <a:lnTo>
                    <a:pt x="33381" y="60514"/>
                  </a:lnTo>
                  <a:lnTo>
                    <a:pt x="8820" y="101096"/>
                  </a:lnTo>
                  <a:lnTo>
                    <a:pt x="0" y="147827"/>
                  </a:lnTo>
                  <a:lnTo>
                    <a:pt x="8820" y="194559"/>
                  </a:lnTo>
                  <a:lnTo>
                    <a:pt x="33381" y="235141"/>
                  </a:lnTo>
                  <a:lnTo>
                    <a:pt x="70829" y="267138"/>
                  </a:lnTo>
                  <a:lnTo>
                    <a:pt x="118311" y="288121"/>
                  </a:lnTo>
                  <a:lnTo>
                    <a:pt x="172974" y="295655"/>
                  </a:lnTo>
                  <a:lnTo>
                    <a:pt x="227636" y="288121"/>
                  </a:lnTo>
                  <a:lnTo>
                    <a:pt x="275118" y="267138"/>
                  </a:lnTo>
                  <a:lnTo>
                    <a:pt x="312566" y="235141"/>
                  </a:lnTo>
                  <a:lnTo>
                    <a:pt x="337127" y="194559"/>
                  </a:lnTo>
                  <a:lnTo>
                    <a:pt x="345948" y="147827"/>
                  </a:lnTo>
                  <a:lnTo>
                    <a:pt x="337127" y="101096"/>
                  </a:lnTo>
                  <a:lnTo>
                    <a:pt x="312566" y="60514"/>
                  </a:lnTo>
                  <a:lnTo>
                    <a:pt x="275118" y="28517"/>
                  </a:lnTo>
                  <a:lnTo>
                    <a:pt x="227636" y="7534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015227" y="2711196"/>
              <a:ext cx="346075" cy="295910"/>
            </a:xfrm>
            <a:custGeom>
              <a:avLst/>
              <a:gdLst/>
              <a:ahLst/>
              <a:cxnLst/>
              <a:rect l="l" t="t" r="r" b="b"/>
              <a:pathLst>
                <a:path w="346075" h="295910">
                  <a:moveTo>
                    <a:pt x="0" y="147827"/>
                  </a:moveTo>
                  <a:lnTo>
                    <a:pt x="8820" y="101096"/>
                  </a:lnTo>
                  <a:lnTo>
                    <a:pt x="33381" y="60514"/>
                  </a:lnTo>
                  <a:lnTo>
                    <a:pt x="70829" y="28517"/>
                  </a:lnTo>
                  <a:lnTo>
                    <a:pt x="118311" y="7534"/>
                  </a:lnTo>
                  <a:lnTo>
                    <a:pt x="172974" y="0"/>
                  </a:lnTo>
                  <a:lnTo>
                    <a:pt x="227636" y="7534"/>
                  </a:lnTo>
                  <a:lnTo>
                    <a:pt x="275118" y="28517"/>
                  </a:lnTo>
                  <a:lnTo>
                    <a:pt x="312566" y="60514"/>
                  </a:lnTo>
                  <a:lnTo>
                    <a:pt x="337127" y="101096"/>
                  </a:lnTo>
                  <a:lnTo>
                    <a:pt x="345948" y="147827"/>
                  </a:lnTo>
                  <a:lnTo>
                    <a:pt x="337127" y="194559"/>
                  </a:lnTo>
                  <a:lnTo>
                    <a:pt x="312566" y="235141"/>
                  </a:lnTo>
                  <a:lnTo>
                    <a:pt x="275118" y="267138"/>
                  </a:lnTo>
                  <a:lnTo>
                    <a:pt x="227636" y="288121"/>
                  </a:lnTo>
                  <a:lnTo>
                    <a:pt x="172974" y="295655"/>
                  </a:lnTo>
                  <a:lnTo>
                    <a:pt x="118311" y="288121"/>
                  </a:lnTo>
                  <a:lnTo>
                    <a:pt x="70829" y="267138"/>
                  </a:lnTo>
                  <a:lnTo>
                    <a:pt x="33381" y="235141"/>
                  </a:lnTo>
                  <a:lnTo>
                    <a:pt x="8820" y="194559"/>
                  </a:lnTo>
                  <a:lnTo>
                    <a:pt x="0" y="14782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321551" y="3735323"/>
              <a:ext cx="344805" cy="295910"/>
            </a:xfrm>
            <a:custGeom>
              <a:avLst/>
              <a:gdLst/>
              <a:ahLst/>
              <a:cxnLst/>
              <a:rect l="l" t="t" r="r" b="b"/>
              <a:pathLst>
                <a:path w="344804" h="295910">
                  <a:moveTo>
                    <a:pt x="172212" y="0"/>
                  </a:moveTo>
                  <a:lnTo>
                    <a:pt x="117774" y="7534"/>
                  </a:lnTo>
                  <a:lnTo>
                    <a:pt x="70500" y="28517"/>
                  </a:lnTo>
                  <a:lnTo>
                    <a:pt x="33223" y="60514"/>
                  </a:lnTo>
                  <a:lnTo>
                    <a:pt x="8778" y="101096"/>
                  </a:lnTo>
                  <a:lnTo>
                    <a:pt x="0" y="147827"/>
                  </a:lnTo>
                  <a:lnTo>
                    <a:pt x="8778" y="194559"/>
                  </a:lnTo>
                  <a:lnTo>
                    <a:pt x="33223" y="235141"/>
                  </a:lnTo>
                  <a:lnTo>
                    <a:pt x="70500" y="267138"/>
                  </a:lnTo>
                  <a:lnTo>
                    <a:pt x="117774" y="288121"/>
                  </a:lnTo>
                  <a:lnTo>
                    <a:pt x="172212" y="295656"/>
                  </a:lnTo>
                  <a:lnTo>
                    <a:pt x="226649" y="288121"/>
                  </a:lnTo>
                  <a:lnTo>
                    <a:pt x="273923" y="267138"/>
                  </a:lnTo>
                  <a:lnTo>
                    <a:pt x="311200" y="235141"/>
                  </a:lnTo>
                  <a:lnTo>
                    <a:pt x="335645" y="194559"/>
                  </a:lnTo>
                  <a:lnTo>
                    <a:pt x="344424" y="147827"/>
                  </a:lnTo>
                  <a:lnTo>
                    <a:pt x="335645" y="101096"/>
                  </a:lnTo>
                  <a:lnTo>
                    <a:pt x="311200" y="60514"/>
                  </a:lnTo>
                  <a:lnTo>
                    <a:pt x="273923" y="28517"/>
                  </a:lnTo>
                  <a:lnTo>
                    <a:pt x="226649" y="7534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321551" y="3735323"/>
              <a:ext cx="344805" cy="295910"/>
            </a:xfrm>
            <a:custGeom>
              <a:avLst/>
              <a:gdLst/>
              <a:ahLst/>
              <a:cxnLst/>
              <a:rect l="l" t="t" r="r" b="b"/>
              <a:pathLst>
                <a:path w="344804" h="295910">
                  <a:moveTo>
                    <a:pt x="0" y="147827"/>
                  </a:moveTo>
                  <a:lnTo>
                    <a:pt x="8778" y="101096"/>
                  </a:lnTo>
                  <a:lnTo>
                    <a:pt x="33223" y="60514"/>
                  </a:lnTo>
                  <a:lnTo>
                    <a:pt x="70500" y="28517"/>
                  </a:lnTo>
                  <a:lnTo>
                    <a:pt x="117774" y="7534"/>
                  </a:lnTo>
                  <a:lnTo>
                    <a:pt x="172212" y="0"/>
                  </a:lnTo>
                  <a:lnTo>
                    <a:pt x="226649" y="7534"/>
                  </a:lnTo>
                  <a:lnTo>
                    <a:pt x="273923" y="28517"/>
                  </a:lnTo>
                  <a:lnTo>
                    <a:pt x="311200" y="60514"/>
                  </a:lnTo>
                  <a:lnTo>
                    <a:pt x="335645" y="101096"/>
                  </a:lnTo>
                  <a:lnTo>
                    <a:pt x="344424" y="147827"/>
                  </a:lnTo>
                  <a:lnTo>
                    <a:pt x="335645" y="194559"/>
                  </a:lnTo>
                  <a:lnTo>
                    <a:pt x="311200" y="235141"/>
                  </a:lnTo>
                  <a:lnTo>
                    <a:pt x="273923" y="267138"/>
                  </a:lnTo>
                  <a:lnTo>
                    <a:pt x="226649" y="288121"/>
                  </a:lnTo>
                  <a:lnTo>
                    <a:pt x="172212" y="295656"/>
                  </a:lnTo>
                  <a:lnTo>
                    <a:pt x="117774" y="288121"/>
                  </a:lnTo>
                  <a:lnTo>
                    <a:pt x="70500" y="267138"/>
                  </a:lnTo>
                  <a:lnTo>
                    <a:pt x="33223" y="235141"/>
                  </a:lnTo>
                  <a:lnTo>
                    <a:pt x="8778" y="194559"/>
                  </a:lnTo>
                  <a:lnTo>
                    <a:pt x="0" y="14782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661659" y="3762755"/>
              <a:ext cx="344805" cy="295910"/>
            </a:xfrm>
            <a:custGeom>
              <a:avLst/>
              <a:gdLst/>
              <a:ahLst/>
              <a:cxnLst/>
              <a:rect l="l" t="t" r="r" b="b"/>
              <a:pathLst>
                <a:path w="344804" h="295910">
                  <a:moveTo>
                    <a:pt x="172212" y="0"/>
                  </a:moveTo>
                  <a:lnTo>
                    <a:pt x="117774" y="7534"/>
                  </a:lnTo>
                  <a:lnTo>
                    <a:pt x="70500" y="28517"/>
                  </a:lnTo>
                  <a:lnTo>
                    <a:pt x="33223" y="60514"/>
                  </a:lnTo>
                  <a:lnTo>
                    <a:pt x="8778" y="101096"/>
                  </a:lnTo>
                  <a:lnTo>
                    <a:pt x="0" y="147828"/>
                  </a:lnTo>
                  <a:lnTo>
                    <a:pt x="8778" y="194559"/>
                  </a:lnTo>
                  <a:lnTo>
                    <a:pt x="33223" y="235141"/>
                  </a:lnTo>
                  <a:lnTo>
                    <a:pt x="70500" y="267138"/>
                  </a:lnTo>
                  <a:lnTo>
                    <a:pt x="117774" y="288121"/>
                  </a:lnTo>
                  <a:lnTo>
                    <a:pt x="172212" y="295656"/>
                  </a:lnTo>
                  <a:lnTo>
                    <a:pt x="226649" y="288121"/>
                  </a:lnTo>
                  <a:lnTo>
                    <a:pt x="273923" y="267138"/>
                  </a:lnTo>
                  <a:lnTo>
                    <a:pt x="311200" y="235141"/>
                  </a:lnTo>
                  <a:lnTo>
                    <a:pt x="335645" y="194559"/>
                  </a:lnTo>
                  <a:lnTo>
                    <a:pt x="344424" y="147828"/>
                  </a:lnTo>
                  <a:lnTo>
                    <a:pt x="335645" y="101096"/>
                  </a:lnTo>
                  <a:lnTo>
                    <a:pt x="311200" y="60514"/>
                  </a:lnTo>
                  <a:lnTo>
                    <a:pt x="273923" y="28517"/>
                  </a:lnTo>
                  <a:lnTo>
                    <a:pt x="226649" y="7534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661659" y="3762755"/>
              <a:ext cx="344805" cy="295910"/>
            </a:xfrm>
            <a:custGeom>
              <a:avLst/>
              <a:gdLst/>
              <a:ahLst/>
              <a:cxnLst/>
              <a:rect l="l" t="t" r="r" b="b"/>
              <a:pathLst>
                <a:path w="344804" h="295910">
                  <a:moveTo>
                    <a:pt x="0" y="147828"/>
                  </a:moveTo>
                  <a:lnTo>
                    <a:pt x="8778" y="101096"/>
                  </a:lnTo>
                  <a:lnTo>
                    <a:pt x="33223" y="60514"/>
                  </a:lnTo>
                  <a:lnTo>
                    <a:pt x="70500" y="28517"/>
                  </a:lnTo>
                  <a:lnTo>
                    <a:pt x="117774" y="7534"/>
                  </a:lnTo>
                  <a:lnTo>
                    <a:pt x="172212" y="0"/>
                  </a:lnTo>
                  <a:lnTo>
                    <a:pt x="226649" y="7534"/>
                  </a:lnTo>
                  <a:lnTo>
                    <a:pt x="273923" y="28517"/>
                  </a:lnTo>
                  <a:lnTo>
                    <a:pt x="311200" y="60514"/>
                  </a:lnTo>
                  <a:lnTo>
                    <a:pt x="335645" y="101096"/>
                  </a:lnTo>
                  <a:lnTo>
                    <a:pt x="344424" y="147828"/>
                  </a:lnTo>
                  <a:lnTo>
                    <a:pt x="335645" y="194559"/>
                  </a:lnTo>
                  <a:lnTo>
                    <a:pt x="311200" y="235141"/>
                  </a:lnTo>
                  <a:lnTo>
                    <a:pt x="273923" y="267138"/>
                  </a:lnTo>
                  <a:lnTo>
                    <a:pt x="226649" y="288121"/>
                  </a:lnTo>
                  <a:lnTo>
                    <a:pt x="172212" y="295656"/>
                  </a:lnTo>
                  <a:lnTo>
                    <a:pt x="117774" y="288121"/>
                  </a:lnTo>
                  <a:lnTo>
                    <a:pt x="70500" y="267138"/>
                  </a:lnTo>
                  <a:lnTo>
                    <a:pt x="33223" y="235141"/>
                  </a:lnTo>
                  <a:lnTo>
                    <a:pt x="8778" y="194559"/>
                  </a:lnTo>
                  <a:lnTo>
                    <a:pt x="0" y="14782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484619" y="3150108"/>
              <a:ext cx="344805" cy="294640"/>
            </a:xfrm>
            <a:custGeom>
              <a:avLst/>
              <a:gdLst/>
              <a:ahLst/>
              <a:cxnLst/>
              <a:rect l="l" t="t" r="r" b="b"/>
              <a:pathLst>
                <a:path w="344804" h="294639">
                  <a:moveTo>
                    <a:pt x="172211" y="0"/>
                  </a:moveTo>
                  <a:lnTo>
                    <a:pt x="117774" y="7491"/>
                  </a:lnTo>
                  <a:lnTo>
                    <a:pt x="70500" y="28358"/>
                  </a:lnTo>
                  <a:lnTo>
                    <a:pt x="33223" y="60185"/>
                  </a:lnTo>
                  <a:lnTo>
                    <a:pt x="8778" y="100559"/>
                  </a:lnTo>
                  <a:lnTo>
                    <a:pt x="0" y="147065"/>
                  </a:lnTo>
                  <a:lnTo>
                    <a:pt x="8778" y="193572"/>
                  </a:lnTo>
                  <a:lnTo>
                    <a:pt x="33223" y="233946"/>
                  </a:lnTo>
                  <a:lnTo>
                    <a:pt x="70500" y="265773"/>
                  </a:lnTo>
                  <a:lnTo>
                    <a:pt x="117774" y="286640"/>
                  </a:lnTo>
                  <a:lnTo>
                    <a:pt x="172211" y="294131"/>
                  </a:lnTo>
                  <a:lnTo>
                    <a:pt x="226649" y="286640"/>
                  </a:lnTo>
                  <a:lnTo>
                    <a:pt x="273923" y="265773"/>
                  </a:lnTo>
                  <a:lnTo>
                    <a:pt x="311200" y="233946"/>
                  </a:lnTo>
                  <a:lnTo>
                    <a:pt x="335645" y="193572"/>
                  </a:lnTo>
                  <a:lnTo>
                    <a:pt x="344424" y="147065"/>
                  </a:lnTo>
                  <a:lnTo>
                    <a:pt x="335645" y="100559"/>
                  </a:lnTo>
                  <a:lnTo>
                    <a:pt x="311200" y="60185"/>
                  </a:lnTo>
                  <a:lnTo>
                    <a:pt x="273923" y="28358"/>
                  </a:lnTo>
                  <a:lnTo>
                    <a:pt x="226649" y="7491"/>
                  </a:lnTo>
                  <a:lnTo>
                    <a:pt x="17221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484619" y="3150108"/>
              <a:ext cx="344805" cy="294640"/>
            </a:xfrm>
            <a:custGeom>
              <a:avLst/>
              <a:gdLst/>
              <a:ahLst/>
              <a:cxnLst/>
              <a:rect l="l" t="t" r="r" b="b"/>
              <a:pathLst>
                <a:path w="344804" h="294639">
                  <a:moveTo>
                    <a:pt x="0" y="147065"/>
                  </a:moveTo>
                  <a:lnTo>
                    <a:pt x="8778" y="100559"/>
                  </a:lnTo>
                  <a:lnTo>
                    <a:pt x="33223" y="60185"/>
                  </a:lnTo>
                  <a:lnTo>
                    <a:pt x="70500" y="28358"/>
                  </a:lnTo>
                  <a:lnTo>
                    <a:pt x="117774" y="7491"/>
                  </a:lnTo>
                  <a:lnTo>
                    <a:pt x="172211" y="0"/>
                  </a:lnTo>
                  <a:lnTo>
                    <a:pt x="226649" y="7491"/>
                  </a:lnTo>
                  <a:lnTo>
                    <a:pt x="273923" y="28358"/>
                  </a:lnTo>
                  <a:lnTo>
                    <a:pt x="311200" y="60185"/>
                  </a:lnTo>
                  <a:lnTo>
                    <a:pt x="335645" y="100559"/>
                  </a:lnTo>
                  <a:lnTo>
                    <a:pt x="344424" y="147065"/>
                  </a:lnTo>
                  <a:lnTo>
                    <a:pt x="335645" y="193572"/>
                  </a:lnTo>
                  <a:lnTo>
                    <a:pt x="311200" y="233946"/>
                  </a:lnTo>
                  <a:lnTo>
                    <a:pt x="273923" y="265773"/>
                  </a:lnTo>
                  <a:lnTo>
                    <a:pt x="226649" y="286640"/>
                  </a:lnTo>
                  <a:lnTo>
                    <a:pt x="172211" y="294131"/>
                  </a:lnTo>
                  <a:lnTo>
                    <a:pt x="117774" y="286640"/>
                  </a:lnTo>
                  <a:lnTo>
                    <a:pt x="70500" y="265773"/>
                  </a:lnTo>
                  <a:lnTo>
                    <a:pt x="33223" y="233946"/>
                  </a:lnTo>
                  <a:lnTo>
                    <a:pt x="8778" y="193572"/>
                  </a:lnTo>
                  <a:lnTo>
                    <a:pt x="0" y="147065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606539" y="3979164"/>
              <a:ext cx="346075" cy="294640"/>
            </a:xfrm>
            <a:custGeom>
              <a:avLst/>
              <a:gdLst/>
              <a:ahLst/>
              <a:cxnLst/>
              <a:rect l="l" t="t" r="r" b="b"/>
              <a:pathLst>
                <a:path w="346075" h="294639">
                  <a:moveTo>
                    <a:pt x="172974" y="0"/>
                  </a:moveTo>
                  <a:lnTo>
                    <a:pt x="118311" y="7491"/>
                  </a:lnTo>
                  <a:lnTo>
                    <a:pt x="70829" y="28358"/>
                  </a:lnTo>
                  <a:lnTo>
                    <a:pt x="33381" y="60185"/>
                  </a:lnTo>
                  <a:lnTo>
                    <a:pt x="8820" y="100559"/>
                  </a:lnTo>
                  <a:lnTo>
                    <a:pt x="0" y="147066"/>
                  </a:lnTo>
                  <a:lnTo>
                    <a:pt x="8820" y="193572"/>
                  </a:lnTo>
                  <a:lnTo>
                    <a:pt x="33381" y="233946"/>
                  </a:lnTo>
                  <a:lnTo>
                    <a:pt x="70829" y="265773"/>
                  </a:lnTo>
                  <a:lnTo>
                    <a:pt x="118311" y="286640"/>
                  </a:lnTo>
                  <a:lnTo>
                    <a:pt x="172974" y="294131"/>
                  </a:lnTo>
                  <a:lnTo>
                    <a:pt x="227636" y="286640"/>
                  </a:lnTo>
                  <a:lnTo>
                    <a:pt x="275118" y="265773"/>
                  </a:lnTo>
                  <a:lnTo>
                    <a:pt x="312566" y="233946"/>
                  </a:lnTo>
                  <a:lnTo>
                    <a:pt x="337127" y="193572"/>
                  </a:lnTo>
                  <a:lnTo>
                    <a:pt x="345948" y="147066"/>
                  </a:lnTo>
                  <a:lnTo>
                    <a:pt x="337127" y="100559"/>
                  </a:lnTo>
                  <a:lnTo>
                    <a:pt x="312566" y="60185"/>
                  </a:lnTo>
                  <a:lnTo>
                    <a:pt x="275118" y="28358"/>
                  </a:lnTo>
                  <a:lnTo>
                    <a:pt x="227636" y="7491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606539" y="3979164"/>
              <a:ext cx="346075" cy="294640"/>
            </a:xfrm>
            <a:custGeom>
              <a:avLst/>
              <a:gdLst/>
              <a:ahLst/>
              <a:cxnLst/>
              <a:rect l="l" t="t" r="r" b="b"/>
              <a:pathLst>
                <a:path w="346075" h="294639">
                  <a:moveTo>
                    <a:pt x="0" y="147066"/>
                  </a:moveTo>
                  <a:lnTo>
                    <a:pt x="8820" y="100559"/>
                  </a:lnTo>
                  <a:lnTo>
                    <a:pt x="33381" y="60185"/>
                  </a:lnTo>
                  <a:lnTo>
                    <a:pt x="70829" y="28358"/>
                  </a:lnTo>
                  <a:lnTo>
                    <a:pt x="118311" y="7491"/>
                  </a:lnTo>
                  <a:lnTo>
                    <a:pt x="172974" y="0"/>
                  </a:lnTo>
                  <a:lnTo>
                    <a:pt x="227636" y="7491"/>
                  </a:lnTo>
                  <a:lnTo>
                    <a:pt x="275118" y="28358"/>
                  </a:lnTo>
                  <a:lnTo>
                    <a:pt x="312566" y="60185"/>
                  </a:lnTo>
                  <a:lnTo>
                    <a:pt x="337127" y="100559"/>
                  </a:lnTo>
                  <a:lnTo>
                    <a:pt x="345948" y="147066"/>
                  </a:lnTo>
                  <a:lnTo>
                    <a:pt x="337127" y="193572"/>
                  </a:lnTo>
                  <a:lnTo>
                    <a:pt x="312566" y="233946"/>
                  </a:lnTo>
                  <a:lnTo>
                    <a:pt x="275118" y="265773"/>
                  </a:lnTo>
                  <a:lnTo>
                    <a:pt x="227636" y="286640"/>
                  </a:lnTo>
                  <a:lnTo>
                    <a:pt x="172974" y="294131"/>
                  </a:lnTo>
                  <a:lnTo>
                    <a:pt x="118311" y="286640"/>
                  </a:lnTo>
                  <a:lnTo>
                    <a:pt x="70829" y="265773"/>
                  </a:lnTo>
                  <a:lnTo>
                    <a:pt x="33381" y="233946"/>
                  </a:lnTo>
                  <a:lnTo>
                    <a:pt x="8820" y="193572"/>
                  </a:lnTo>
                  <a:lnTo>
                    <a:pt x="0" y="147066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783835" y="3331463"/>
              <a:ext cx="344805" cy="294640"/>
            </a:xfrm>
            <a:custGeom>
              <a:avLst/>
              <a:gdLst/>
              <a:ahLst/>
              <a:cxnLst/>
              <a:rect l="l" t="t" r="r" b="b"/>
              <a:pathLst>
                <a:path w="344804" h="294639">
                  <a:moveTo>
                    <a:pt x="172212" y="0"/>
                  </a:moveTo>
                  <a:lnTo>
                    <a:pt x="0" y="294131"/>
                  </a:lnTo>
                  <a:lnTo>
                    <a:pt x="344424" y="294131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783835" y="3331463"/>
              <a:ext cx="344805" cy="294640"/>
            </a:xfrm>
            <a:custGeom>
              <a:avLst/>
              <a:gdLst/>
              <a:ahLst/>
              <a:cxnLst/>
              <a:rect l="l" t="t" r="r" b="b"/>
              <a:pathLst>
                <a:path w="344804" h="294639">
                  <a:moveTo>
                    <a:pt x="0" y="294131"/>
                  </a:moveTo>
                  <a:lnTo>
                    <a:pt x="172212" y="0"/>
                  </a:lnTo>
                  <a:lnTo>
                    <a:pt x="344424" y="294131"/>
                  </a:lnTo>
                  <a:lnTo>
                    <a:pt x="0" y="294131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321551" y="4538472"/>
              <a:ext cx="344805" cy="294640"/>
            </a:xfrm>
            <a:custGeom>
              <a:avLst/>
              <a:gdLst/>
              <a:ahLst/>
              <a:cxnLst/>
              <a:rect l="l" t="t" r="r" b="b"/>
              <a:pathLst>
                <a:path w="344804" h="294639">
                  <a:moveTo>
                    <a:pt x="172212" y="0"/>
                  </a:moveTo>
                  <a:lnTo>
                    <a:pt x="117774" y="7491"/>
                  </a:lnTo>
                  <a:lnTo>
                    <a:pt x="70500" y="28358"/>
                  </a:lnTo>
                  <a:lnTo>
                    <a:pt x="33223" y="60185"/>
                  </a:lnTo>
                  <a:lnTo>
                    <a:pt x="8778" y="100559"/>
                  </a:lnTo>
                  <a:lnTo>
                    <a:pt x="0" y="147065"/>
                  </a:lnTo>
                  <a:lnTo>
                    <a:pt x="8778" y="193572"/>
                  </a:lnTo>
                  <a:lnTo>
                    <a:pt x="33223" y="233946"/>
                  </a:lnTo>
                  <a:lnTo>
                    <a:pt x="70500" y="265773"/>
                  </a:lnTo>
                  <a:lnTo>
                    <a:pt x="117774" y="286640"/>
                  </a:lnTo>
                  <a:lnTo>
                    <a:pt x="172212" y="294131"/>
                  </a:lnTo>
                  <a:lnTo>
                    <a:pt x="226649" y="286640"/>
                  </a:lnTo>
                  <a:lnTo>
                    <a:pt x="273923" y="265773"/>
                  </a:lnTo>
                  <a:lnTo>
                    <a:pt x="311200" y="233946"/>
                  </a:lnTo>
                  <a:lnTo>
                    <a:pt x="335645" y="193572"/>
                  </a:lnTo>
                  <a:lnTo>
                    <a:pt x="344424" y="147065"/>
                  </a:lnTo>
                  <a:lnTo>
                    <a:pt x="335645" y="100559"/>
                  </a:lnTo>
                  <a:lnTo>
                    <a:pt x="311200" y="60185"/>
                  </a:lnTo>
                  <a:lnTo>
                    <a:pt x="273923" y="28358"/>
                  </a:lnTo>
                  <a:lnTo>
                    <a:pt x="226649" y="7491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321551" y="4538472"/>
              <a:ext cx="344805" cy="294640"/>
            </a:xfrm>
            <a:custGeom>
              <a:avLst/>
              <a:gdLst/>
              <a:ahLst/>
              <a:cxnLst/>
              <a:rect l="l" t="t" r="r" b="b"/>
              <a:pathLst>
                <a:path w="344804" h="294639">
                  <a:moveTo>
                    <a:pt x="0" y="147065"/>
                  </a:moveTo>
                  <a:lnTo>
                    <a:pt x="8778" y="100559"/>
                  </a:lnTo>
                  <a:lnTo>
                    <a:pt x="33223" y="60185"/>
                  </a:lnTo>
                  <a:lnTo>
                    <a:pt x="70500" y="28358"/>
                  </a:lnTo>
                  <a:lnTo>
                    <a:pt x="117774" y="7491"/>
                  </a:lnTo>
                  <a:lnTo>
                    <a:pt x="172212" y="0"/>
                  </a:lnTo>
                  <a:lnTo>
                    <a:pt x="226649" y="7491"/>
                  </a:lnTo>
                  <a:lnTo>
                    <a:pt x="273923" y="28358"/>
                  </a:lnTo>
                  <a:lnTo>
                    <a:pt x="311200" y="60185"/>
                  </a:lnTo>
                  <a:lnTo>
                    <a:pt x="335645" y="100559"/>
                  </a:lnTo>
                  <a:lnTo>
                    <a:pt x="344424" y="147065"/>
                  </a:lnTo>
                  <a:lnTo>
                    <a:pt x="335645" y="193572"/>
                  </a:lnTo>
                  <a:lnTo>
                    <a:pt x="311200" y="233946"/>
                  </a:lnTo>
                  <a:lnTo>
                    <a:pt x="273923" y="265773"/>
                  </a:lnTo>
                  <a:lnTo>
                    <a:pt x="226649" y="286640"/>
                  </a:lnTo>
                  <a:lnTo>
                    <a:pt x="172212" y="294131"/>
                  </a:lnTo>
                  <a:lnTo>
                    <a:pt x="117774" y="286640"/>
                  </a:lnTo>
                  <a:lnTo>
                    <a:pt x="70500" y="265773"/>
                  </a:lnTo>
                  <a:lnTo>
                    <a:pt x="33223" y="233946"/>
                  </a:lnTo>
                  <a:lnTo>
                    <a:pt x="8778" y="193572"/>
                  </a:lnTo>
                  <a:lnTo>
                    <a:pt x="0" y="147065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149339" y="4053839"/>
              <a:ext cx="346075" cy="294640"/>
            </a:xfrm>
            <a:custGeom>
              <a:avLst/>
              <a:gdLst/>
              <a:ahLst/>
              <a:cxnLst/>
              <a:rect l="l" t="t" r="r" b="b"/>
              <a:pathLst>
                <a:path w="346075" h="294639">
                  <a:moveTo>
                    <a:pt x="172974" y="0"/>
                  </a:moveTo>
                  <a:lnTo>
                    <a:pt x="0" y="294132"/>
                  </a:lnTo>
                  <a:lnTo>
                    <a:pt x="345948" y="294132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149339" y="4053839"/>
              <a:ext cx="346075" cy="294640"/>
            </a:xfrm>
            <a:custGeom>
              <a:avLst/>
              <a:gdLst/>
              <a:ahLst/>
              <a:cxnLst/>
              <a:rect l="l" t="t" r="r" b="b"/>
              <a:pathLst>
                <a:path w="346075" h="294639">
                  <a:moveTo>
                    <a:pt x="0" y="294132"/>
                  </a:moveTo>
                  <a:lnTo>
                    <a:pt x="172974" y="0"/>
                  </a:lnTo>
                  <a:lnTo>
                    <a:pt x="345948" y="294132"/>
                  </a:lnTo>
                  <a:lnTo>
                    <a:pt x="0" y="294132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235955" y="2047494"/>
              <a:ext cx="2952115" cy="2902585"/>
            </a:xfrm>
            <a:custGeom>
              <a:avLst/>
              <a:gdLst/>
              <a:ahLst/>
              <a:cxnLst/>
              <a:rect l="l" t="t" r="r" b="b"/>
              <a:pathLst>
                <a:path w="2952115" h="2902585">
                  <a:moveTo>
                    <a:pt x="1291463" y="0"/>
                  </a:moveTo>
                  <a:lnTo>
                    <a:pt x="1241162" y="26564"/>
                  </a:lnTo>
                  <a:lnTo>
                    <a:pt x="1190929" y="53143"/>
                  </a:lnTo>
                  <a:lnTo>
                    <a:pt x="1140831" y="79750"/>
                  </a:lnTo>
                  <a:lnTo>
                    <a:pt x="1090936" y="106399"/>
                  </a:lnTo>
                  <a:lnTo>
                    <a:pt x="1041313" y="133104"/>
                  </a:lnTo>
                  <a:lnTo>
                    <a:pt x="992028" y="159878"/>
                  </a:lnTo>
                  <a:lnTo>
                    <a:pt x="943150" y="186737"/>
                  </a:lnTo>
                  <a:lnTo>
                    <a:pt x="894746" y="213694"/>
                  </a:lnTo>
                  <a:lnTo>
                    <a:pt x="846885" y="240762"/>
                  </a:lnTo>
                  <a:lnTo>
                    <a:pt x="799635" y="267956"/>
                  </a:lnTo>
                  <a:lnTo>
                    <a:pt x="753063" y="295291"/>
                  </a:lnTo>
                  <a:lnTo>
                    <a:pt x="707237" y="322779"/>
                  </a:lnTo>
                  <a:lnTo>
                    <a:pt x="662225" y="350435"/>
                  </a:lnTo>
                  <a:lnTo>
                    <a:pt x="618094" y="378273"/>
                  </a:lnTo>
                  <a:lnTo>
                    <a:pt x="574914" y="406306"/>
                  </a:lnTo>
                  <a:lnTo>
                    <a:pt x="532751" y="434550"/>
                  </a:lnTo>
                  <a:lnTo>
                    <a:pt x="491674" y="463017"/>
                  </a:lnTo>
                  <a:lnTo>
                    <a:pt x="451750" y="491723"/>
                  </a:lnTo>
                  <a:lnTo>
                    <a:pt x="413048" y="520680"/>
                  </a:lnTo>
                  <a:lnTo>
                    <a:pt x="375634" y="549902"/>
                  </a:lnTo>
                  <a:lnTo>
                    <a:pt x="339578" y="579405"/>
                  </a:lnTo>
                  <a:lnTo>
                    <a:pt x="304947" y="609201"/>
                  </a:lnTo>
                  <a:lnTo>
                    <a:pt x="271808" y="639305"/>
                  </a:lnTo>
                  <a:lnTo>
                    <a:pt x="240230" y="669731"/>
                  </a:lnTo>
                  <a:lnTo>
                    <a:pt x="210281" y="700493"/>
                  </a:lnTo>
                  <a:lnTo>
                    <a:pt x="182028" y="731604"/>
                  </a:lnTo>
                  <a:lnTo>
                    <a:pt x="155540" y="763079"/>
                  </a:lnTo>
                  <a:lnTo>
                    <a:pt x="130883" y="794932"/>
                  </a:lnTo>
                  <a:lnTo>
                    <a:pt x="108127" y="827176"/>
                  </a:lnTo>
                  <a:lnTo>
                    <a:pt x="87338" y="859826"/>
                  </a:lnTo>
                  <a:lnTo>
                    <a:pt x="51937" y="926400"/>
                  </a:lnTo>
                  <a:lnTo>
                    <a:pt x="25222" y="994764"/>
                  </a:lnTo>
                  <a:lnTo>
                    <a:pt x="7736" y="1065030"/>
                  </a:lnTo>
                  <a:lnTo>
                    <a:pt x="22" y="1137311"/>
                  </a:lnTo>
                  <a:lnTo>
                    <a:pt x="0" y="1174241"/>
                  </a:lnTo>
                  <a:lnTo>
                    <a:pt x="2172" y="1205358"/>
                  </a:lnTo>
                  <a:lnTo>
                    <a:pt x="13011" y="1272597"/>
                  </a:lnTo>
                  <a:lnTo>
                    <a:pt x="32055" y="1345860"/>
                  </a:lnTo>
                  <a:lnTo>
                    <a:pt x="44484" y="1384507"/>
                  </a:lnTo>
                  <a:lnTo>
                    <a:pt x="58759" y="1424368"/>
                  </a:lnTo>
                  <a:lnTo>
                    <a:pt x="74812" y="1465345"/>
                  </a:lnTo>
                  <a:lnTo>
                    <a:pt x="92576" y="1507342"/>
                  </a:lnTo>
                  <a:lnTo>
                    <a:pt x="111982" y="1550261"/>
                  </a:lnTo>
                  <a:lnTo>
                    <a:pt x="132961" y="1594004"/>
                  </a:lnTo>
                  <a:lnTo>
                    <a:pt x="155446" y="1638474"/>
                  </a:lnTo>
                  <a:lnTo>
                    <a:pt x="179367" y="1683574"/>
                  </a:lnTo>
                  <a:lnTo>
                    <a:pt x="204659" y="1729206"/>
                  </a:lnTo>
                  <a:lnTo>
                    <a:pt x="231250" y="1775273"/>
                  </a:lnTo>
                  <a:lnTo>
                    <a:pt x="259075" y="1821678"/>
                  </a:lnTo>
                  <a:lnTo>
                    <a:pt x="288064" y="1868323"/>
                  </a:lnTo>
                  <a:lnTo>
                    <a:pt x="318149" y="1915111"/>
                  </a:lnTo>
                  <a:lnTo>
                    <a:pt x="349262" y="1961944"/>
                  </a:lnTo>
                  <a:lnTo>
                    <a:pt x="381334" y="2008726"/>
                  </a:lnTo>
                  <a:lnTo>
                    <a:pt x="414298" y="2055358"/>
                  </a:lnTo>
                  <a:lnTo>
                    <a:pt x="448086" y="2101743"/>
                  </a:lnTo>
                  <a:lnTo>
                    <a:pt x="482628" y="2147785"/>
                  </a:lnTo>
                  <a:lnTo>
                    <a:pt x="517858" y="2193385"/>
                  </a:lnTo>
                  <a:lnTo>
                    <a:pt x="553706" y="2238446"/>
                  </a:lnTo>
                  <a:lnTo>
                    <a:pt x="590104" y="2282871"/>
                  </a:lnTo>
                  <a:lnTo>
                    <a:pt x="626985" y="2326563"/>
                  </a:lnTo>
                  <a:lnTo>
                    <a:pt x="664280" y="2369424"/>
                  </a:lnTo>
                  <a:lnTo>
                    <a:pt x="701920" y="2411356"/>
                  </a:lnTo>
                  <a:lnTo>
                    <a:pt x="739838" y="2452263"/>
                  </a:lnTo>
                  <a:lnTo>
                    <a:pt x="777965" y="2492047"/>
                  </a:lnTo>
                  <a:lnTo>
                    <a:pt x="816233" y="2530611"/>
                  </a:lnTo>
                  <a:lnTo>
                    <a:pt x="854574" y="2567857"/>
                  </a:lnTo>
                  <a:lnTo>
                    <a:pt x="892920" y="2603688"/>
                  </a:lnTo>
                  <a:lnTo>
                    <a:pt x="931202" y="2638006"/>
                  </a:lnTo>
                  <a:lnTo>
                    <a:pt x="969353" y="2670714"/>
                  </a:lnTo>
                  <a:lnTo>
                    <a:pt x="1007303" y="2701715"/>
                  </a:lnTo>
                  <a:lnTo>
                    <a:pt x="1044985" y="2730912"/>
                  </a:lnTo>
                  <a:lnTo>
                    <a:pt x="1082331" y="2758207"/>
                  </a:lnTo>
                  <a:lnTo>
                    <a:pt x="1119272" y="2783502"/>
                  </a:lnTo>
                  <a:lnTo>
                    <a:pt x="1155740" y="2806701"/>
                  </a:lnTo>
                  <a:lnTo>
                    <a:pt x="1191668" y="2827705"/>
                  </a:lnTo>
                  <a:lnTo>
                    <a:pt x="1226985" y="2846418"/>
                  </a:lnTo>
                  <a:lnTo>
                    <a:pt x="1261626" y="2862742"/>
                  </a:lnTo>
                  <a:lnTo>
                    <a:pt x="1328600" y="2887835"/>
                  </a:lnTo>
                  <a:lnTo>
                    <a:pt x="1392047" y="2902204"/>
                  </a:lnTo>
                  <a:lnTo>
                    <a:pt x="1843309" y="2727221"/>
                  </a:lnTo>
                  <a:lnTo>
                    <a:pt x="2356389" y="2274157"/>
                  </a:lnTo>
                  <a:lnTo>
                    <a:pt x="2777220" y="1807995"/>
                  </a:lnTo>
                  <a:lnTo>
                    <a:pt x="2951734" y="1593722"/>
                  </a:lnTo>
                </a:path>
              </a:pathLst>
            </a:custGeom>
            <a:ln w="25908">
              <a:solidFill>
                <a:srgbClr val="00AF5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7" name="object 87"/>
          <p:cNvGrpSpPr/>
          <p:nvPr/>
        </p:nvGrpSpPr>
        <p:grpSpPr>
          <a:xfrm>
            <a:off x="8325611" y="1862327"/>
            <a:ext cx="3491229" cy="3065780"/>
            <a:chOff x="8325611" y="1862327"/>
            <a:chExt cx="3491229" cy="3065780"/>
          </a:xfrm>
        </p:grpSpPr>
        <p:sp>
          <p:nvSpPr>
            <p:cNvPr id="88" name="object 88"/>
            <p:cNvSpPr/>
            <p:nvPr/>
          </p:nvSpPr>
          <p:spPr>
            <a:xfrm>
              <a:off x="8325612" y="1862327"/>
              <a:ext cx="3491229" cy="3042285"/>
            </a:xfrm>
            <a:custGeom>
              <a:avLst/>
              <a:gdLst/>
              <a:ahLst/>
              <a:cxnLst/>
              <a:rect l="l" t="t" r="r" b="b"/>
              <a:pathLst>
                <a:path w="3491229" h="3042285">
                  <a:moveTo>
                    <a:pt x="633984" y="710184"/>
                  </a:moveTo>
                  <a:lnTo>
                    <a:pt x="461010" y="416052"/>
                  </a:lnTo>
                  <a:lnTo>
                    <a:pt x="288036" y="710184"/>
                  </a:lnTo>
                  <a:lnTo>
                    <a:pt x="633984" y="710184"/>
                  </a:lnTo>
                  <a:close/>
                </a:path>
                <a:path w="3491229" h="3042285">
                  <a:moveTo>
                    <a:pt x="3490849" y="3003804"/>
                  </a:moveTo>
                  <a:lnTo>
                    <a:pt x="3478149" y="2997454"/>
                  </a:lnTo>
                  <a:lnTo>
                    <a:pt x="3414649" y="2965704"/>
                  </a:lnTo>
                  <a:lnTo>
                    <a:pt x="3414649" y="2997454"/>
                  </a:lnTo>
                  <a:lnTo>
                    <a:pt x="44450" y="2997454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1750" y="76200"/>
                  </a:lnTo>
                  <a:lnTo>
                    <a:pt x="31750" y="3003296"/>
                  </a:lnTo>
                  <a:lnTo>
                    <a:pt x="38100" y="3003296"/>
                  </a:lnTo>
                  <a:lnTo>
                    <a:pt x="38100" y="3010154"/>
                  </a:lnTo>
                  <a:lnTo>
                    <a:pt x="3414649" y="3010154"/>
                  </a:lnTo>
                  <a:lnTo>
                    <a:pt x="3414649" y="3041904"/>
                  </a:lnTo>
                  <a:lnTo>
                    <a:pt x="3478149" y="3010154"/>
                  </a:lnTo>
                  <a:lnTo>
                    <a:pt x="3490849" y="3003804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613647" y="2278379"/>
              <a:ext cx="346075" cy="294640"/>
            </a:xfrm>
            <a:custGeom>
              <a:avLst/>
              <a:gdLst/>
              <a:ahLst/>
              <a:cxnLst/>
              <a:rect l="l" t="t" r="r" b="b"/>
              <a:pathLst>
                <a:path w="346075" h="294639">
                  <a:moveTo>
                    <a:pt x="0" y="294132"/>
                  </a:moveTo>
                  <a:lnTo>
                    <a:pt x="172974" y="0"/>
                  </a:lnTo>
                  <a:lnTo>
                    <a:pt x="345948" y="294132"/>
                  </a:lnTo>
                  <a:lnTo>
                    <a:pt x="0" y="294132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548115" y="2776727"/>
              <a:ext cx="344805" cy="294640"/>
            </a:xfrm>
            <a:custGeom>
              <a:avLst/>
              <a:gdLst/>
              <a:ahLst/>
              <a:cxnLst/>
              <a:rect l="l" t="t" r="r" b="b"/>
              <a:pathLst>
                <a:path w="344804" h="294639">
                  <a:moveTo>
                    <a:pt x="172211" y="0"/>
                  </a:moveTo>
                  <a:lnTo>
                    <a:pt x="0" y="294132"/>
                  </a:lnTo>
                  <a:lnTo>
                    <a:pt x="344424" y="294132"/>
                  </a:lnTo>
                  <a:lnTo>
                    <a:pt x="17221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8548115" y="2776727"/>
              <a:ext cx="344805" cy="294640"/>
            </a:xfrm>
            <a:custGeom>
              <a:avLst/>
              <a:gdLst/>
              <a:ahLst/>
              <a:cxnLst/>
              <a:rect l="l" t="t" r="r" b="b"/>
              <a:pathLst>
                <a:path w="344804" h="294639">
                  <a:moveTo>
                    <a:pt x="0" y="294132"/>
                  </a:moveTo>
                  <a:lnTo>
                    <a:pt x="172211" y="0"/>
                  </a:lnTo>
                  <a:lnTo>
                    <a:pt x="344424" y="294132"/>
                  </a:lnTo>
                  <a:lnTo>
                    <a:pt x="0" y="294132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9035795" y="2731008"/>
              <a:ext cx="344805" cy="295910"/>
            </a:xfrm>
            <a:custGeom>
              <a:avLst/>
              <a:gdLst/>
              <a:ahLst/>
              <a:cxnLst/>
              <a:rect l="l" t="t" r="r" b="b"/>
              <a:pathLst>
                <a:path w="344804" h="295910">
                  <a:moveTo>
                    <a:pt x="172211" y="0"/>
                  </a:moveTo>
                  <a:lnTo>
                    <a:pt x="0" y="295655"/>
                  </a:lnTo>
                  <a:lnTo>
                    <a:pt x="344424" y="295655"/>
                  </a:lnTo>
                  <a:lnTo>
                    <a:pt x="17221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9035795" y="2731008"/>
              <a:ext cx="344805" cy="295910"/>
            </a:xfrm>
            <a:custGeom>
              <a:avLst/>
              <a:gdLst/>
              <a:ahLst/>
              <a:cxnLst/>
              <a:rect l="l" t="t" r="r" b="b"/>
              <a:pathLst>
                <a:path w="344804" h="295910">
                  <a:moveTo>
                    <a:pt x="0" y="295655"/>
                  </a:moveTo>
                  <a:lnTo>
                    <a:pt x="172211" y="0"/>
                  </a:lnTo>
                  <a:lnTo>
                    <a:pt x="344424" y="295655"/>
                  </a:lnTo>
                  <a:lnTo>
                    <a:pt x="0" y="295655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9137903" y="3793235"/>
              <a:ext cx="346075" cy="294640"/>
            </a:xfrm>
            <a:custGeom>
              <a:avLst/>
              <a:gdLst/>
              <a:ahLst/>
              <a:cxnLst/>
              <a:rect l="l" t="t" r="r" b="b"/>
              <a:pathLst>
                <a:path w="346075" h="294639">
                  <a:moveTo>
                    <a:pt x="172974" y="0"/>
                  </a:moveTo>
                  <a:lnTo>
                    <a:pt x="0" y="294131"/>
                  </a:lnTo>
                  <a:lnTo>
                    <a:pt x="345948" y="294131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9137903" y="3793235"/>
              <a:ext cx="346075" cy="294640"/>
            </a:xfrm>
            <a:custGeom>
              <a:avLst/>
              <a:gdLst/>
              <a:ahLst/>
              <a:cxnLst/>
              <a:rect l="l" t="t" r="r" b="b"/>
              <a:pathLst>
                <a:path w="346075" h="294639">
                  <a:moveTo>
                    <a:pt x="0" y="294131"/>
                  </a:moveTo>
                  <a:lnTo>
                    <a:pt x="172974" y="0"/>
                  </a:lnTo>
                  <a:lnTo>
                    <a:pt x="345948" y="294131"/>
                  </a:lnTo>
                  <a:lnTo>
                    <a:pt x="0" y="294131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8613647" y="3820667"/>
              <a:ext cx="346075" cy="295910"/>
            </a:xfrm>
            <a:custGeom>
              <a:avLst/>
              <a:gdLst/>
              <a:ahLst/>
              <a:cxnLst/>
              <a:rect l="l" t="t" r="r" b="b"/>
              <a:pathLst>
                <a:path w="346075" h="295910">
                  <a:moveTo>
                    <a:pt x="172974" y="0"/>
                  </a:moveTo>
                  <a:lnTo>
                    <a:pt x="0" y="295655"/>
                  </a:lnTo>
                  <a:lnTo>
                    <a:pt x="345948" y="295655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8613647" y="3820667"/>
              <a:ext cx="346075" cy="295910"/>
            </a:xfrm>
            <a:custGeom>
              <a:avLst/>
              <a:gdLst/>
              <a:ahLst/>
              <a:cxnLst/>
              <a:rect l="l" t="t" r="r" b="b"/>
              <a:pathLst>
                <a:path w="346075" h="295910">
                  <a:moveTo>
                    <a:pt x="0" y="295655"/>
                  </a:moveTo>
                  <a:lnTo>
                    <a:pt x="172974" y="0"/>
                  </a:lnTo>
                  <a:lnTo>
                    <a:pt x="345948" y="295655"/>
                  </a:lnTo>
                  <a:lnTo>
                    <a:pt x="0" y="295655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374379" y="3240024"/>
              <a:ext cx="346075" cy="295910"/>
            </a:xfrm>
            <a:custGeom>
              <a:avLst/>
              <a:gdLst/>
              <a:ahLst/>
              <a:cxnLst/>
              <a:rect l="l" t="t" r="r" b="b"/>
              <a:pathLst>
                <a:path w="346075" h="295910">
                  <a:moveTo>
                    <a:pt x="172974" y="0"/>
                  </a:moveTo>
                  <a:lnTo>
                    <a:pt x="0" y="295655"/>
                  </a:lnTo>
                  <a:lnTo>
                    <a:pt x="345948" y="295655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374379" y="3240024"/>
              <a:ext cx="346075" cy="295910"/>
            </a:xfrm>
            <a:custGeom>
              <a:avLst/>
              <a:gdLst/>
              <a:ahLst/>
              <a:cxnLst/>
              <a:rect l="l" t="t" r="r" b="b"/>
              <a:pathLst>
                <a:path w="346075" h="295910">
                  <a:moveTo>
                    <a:pt x="0" y="295655"/>
                  </a:moveTo>
                  <a:lnTo>
                    <a:pt x="172974" y="0"/>
                  </a:lnTo>
                  <a:lnTo>
                    <a:pt x="345948" y="295655"/>
                  </a:lnTo>
                  <a:lnTo>
                    <a:pt x="0" y="295655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9483851" y="4029455"/>
              <a:ext cx="346075" cy="295910"/>
            </a:xfrm>
            <a:custGeom>
              <a:avLst/>
              <a:gdLst/>
              <a:ahLst/>
              <a:cxnLst/>
              <a:rect l="l" t="t" r="r" b="b"/>
              <a:pathLst>
                <a:path w="346075" h="295910">
                  <a:moveTo>
                    <a:pt x="172974" y="0"/>
                  </a:moveTo>
                  <a:lnTo>
                    <a:pt x="0" y="295656"/>
                  </a:lnTo>
                  <a:lnTo>
                    <a:pt x="345948" y="295656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9483851" y="4029455"/>
              <a:ext cx="346075" cy="295910"/>
            </a:xfrm>
            <a:custGeom>
              <a:avLst/>
              <a:gdLst/>
              <a:ahLst/>
              <a:cxnLst/>
              <a:rect l="l" t="t" r="r" b="b"/>
              <a:pathLst>
                <a:path w="346075" h="295910">
                  <a:moveTo>
                    <a:pt x="0" y="295656"/>
                  </a:moveTo>
                  <a:lnTo>
                    <a:pt x="172974" y="0"/>
                  </a:lnTo>
                  <a:lnTo>
                    <a:pt x="345948" y="295656"/>
                  </a:lnTo>
                  <a:lnTo>
                    <a:pt x="0" y="295656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9768839" y="4273295"/>
              <a:ext cx="346075" cy="295910"/>
            </a:xfrm>
            <a:custGeom>
              <a:avLst/>
              <a:gdLst/>
              <a:ahLst/>
              <a:cxnLst/>
              <a:rect l="l" t="t" r="r" b="b"/>
              <a:pathLst>
                <a:path w="346075" h="295910">
                  <a:moveTo>
                    <a:pt x="172974" y="0"/>
                  </a:moveTo>
                  <a:lnTo>
                    <a:pt x="0" y="295655"/>
                  </a:lnTo>
                  <a:lnTo>
                    <a:pt x="345948" y="295655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9768839" y="4273295"/>
              <a:ext cx="346075" cy="295910"/>
            </a:xfrm>
            <a:custGeom>
              <a:avLst/>
              <a:gdLst/>
              <a:ahLst/>
              <a:cxnLst/>
              <a:rect l="l" t="t" r="r" b="b"/>
              <a:pathLst>
                <a:path w="346075" h="295910">
                  <a:moveTo>
                    <a:pt x="0" y="295655"/>
                  </a:moveTo>
                  <a:lnTo>
                    <a:pt x="172974" y="0"/>
                  </a:lnTo>
                  <a:lnTo>
                    <a:pt x="345948" y="295655"/>
                  </a:lnTo>
                  <a:lnTo>
                    <a:pt x="0" y="295655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9768839" y="3240024"/>
              <a:ext cx="346075" cy="295910"/>
            </a:xfrm>
            <a:custGeom>
              <a:avLst/>
              <a:gdLst/>
              <a:ahLst/>
              <a:cxnLst/>
              <a:rect l="l" t="t" r="r" b="b"/>
              <a:pathLst>
                <a:path w="346075" h="295910">
                  <a:moveTo>
                    <a:pt x="172974" y="0"/>
                  </a:moveTo>
                  <a:lnTo>
                    <a:pt x="118311" y="7534"/>
                  </a:lnTo>
                  <a:lnTo>
                    <a:pt x="70829" y="28517"/>
                  </a:lnTo>
                  <a:lnTo>
                    <a:pt x="33381" y="60514"/>
                  </a:lnTo>
                  <a:lnTo>
                    <a:pt x="8820" y="101096"/>
                  </a:lnTo>
                  <a:lnTo>
                    <a:pt x="0" y="147827"/>
                  </a:lnTo>
                  <a:lnTo>
                    <a:pt x="8820" y="194559"/>
                  </a:lnTo>
                  <a:lnTo>
                    <a:pt x="33381" y="235141"/>
                  </a:lnTo>
                  <a:lnTo>
                    <a:pt x="70829" y="267138"/>
                  </a:lnTo>
                  <a:lnTo>
                    <a:pt x="118311" y="288121"/>
                  </a:lnTo>
                  <a:lnTo>
                    <a:pt x="172974" y="295655"/>
                  </a:lnTo>
                  <a:lnTo>
                    <a:pt x="227636" y="288121"/>
                  </a:lnTo>
                  <a:lnTo>
                    <a:pt x="275118" y="267138"/>
                  </a:lnTo>
                  <a:lnTo>
                    <a:pt x="312566" y="235141"/>
                  </a:lnTo>
                  <a:lnTo>
                    <a:pt x="337127" y="194559"/>
                  </a:lnTo>
                  <a:lnTo>
                    <a:pt x="345948" y="147827"/>
                  </a:lnTo>
                  <a:lnTo>
                    <a:pt x="337127" y="101096"/>
                  </a:lnTo>
                  <a:lnTo>
                    <a:pt x="312566" y="60514"/>
                  </a:lnTo>
                  <a:lnTo>
                    <a:pt x="275118" y="28517"/>
                  </a:lnTo>
                  <a:lnTo>
                    <a:pt x="227636" y="7534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9768839" y="3240024"/>
              <a:ext cx="346075" cy="295910"/>
            </a:xfrm>
            <a:custGeom>
              <a:avLst/>
              <a:gdLst/>
              <a:ahLst/>
              <a:cxnLst/>
              <a:rect l="l" t="t" r="r" b="b"/>
              <a:pathLst>
                <a:path w="346075" h="295910">
                  <a:moveTo>
                    <a:pt x="0" y="147827"/>
                  </a:moveTo>
                  <a:lnTo>
                    <a:pt x="8820" y="101096"/>
                  </a:lnTo>
                  <a:lnTo>
                    <a:pt x="33381" y="60514"/>
                  </a:lnTo>
                  <a:lnTo>
                    <a:pt x="70829" y="28517"/>
                  </a:lnTo>
                  <a:lnTo>
                    <a:pt x="118311" y="7534"/>
                  </a:lnTo>
                  <a:lnTo>
                    <a:pt x="172974" y="0"/>
                  </a:lnTo>
                  <a:lnTo>
                    <a:pt x="227636" y="7534"/>
                  </a:lnTo>
                  <a:lnTo>
                    <a:pt x="275118" y="28517"/>
                  </a:lnTo>
                  <a:lnTo>
                    <a:pt x="312566" y="60514"/>
                  </a:lnTo>
                  <a:lnTo>
                    <a:pt x="337127" y="101096"/>
                  </a:lnTo>
                  <a:lnTo>
                    <a:pt x="345948" y="147827"/>
                  </a:lnTo>
                  <a:lnTo>
                    <a:pt x="337127" y="194559"/>
                  </a:lnTo>
                  <a:lnTo>
                    <a:pt x="312566" y="235141"/>
                  </a:lnTo>
                  <a:lnTo>
                    <a:pt x="275118" y="267138"/>
                  </a:lnTo>
                  <a:lnTo>
                    <a:pt x="227636" y="288121"/>
                  </a:lnTo>
                  <a:lnTo>
                    <a:pt x="172974" y="295655"/>
                  </a:lnTo>
                  <a:lnTo>
                    <a:pt x="118311" y="288121"/>
                  </a:lnTo>
                  <a:lnTo>
                    <a:pt x="70829" y="267138"/>
                  </a:lnTo>
                  <a:lnTo>
                    <a:pt x="33381" y="235141"/>
                  </a:lnTo>
                  <a:lnTo>
                    <a:pt x="8820" y="194559"/>
                  </a:lnTo>
                  <a:lnTo>
                    <a:pt x="0" y="14782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0053827" y="3483863"/>
              <a:ext cx="346075" cy="294640"/>
            </a:xfrm>
            <a:custGeom>
              <a:avLst/>
              <a:gdLst/>
              <a:ahLst/>
              <a:cxnLst/>
              <a:rect l="l" t="t" r="r" b="b"/>
              <a:pathLst>
                <a:path w="346075" h="294639">
                  <a:moveTo>
                    <a:pt x="172974" y="0"/>
                  </a:moveTo>
                  <a:lnTo>
                    <a:pt x="118311" y="7491"/>
                  </a:lnTo>
                  <a:lnTo>
                    <a:pt x="70829" y="28358"/>
                  </a:lnTo>
                  <a:lnTo>
                    <a:pt x="33381" y="60185"/>
                  </a:lnTo>
                  <a:lnTo>
                    <a:pt x="8820" y="100559"/>
                  </a:lnTo>
                  <a:lnTo>
                    <a:pt x="0" y="147066"/>
                  </a:lnTo>
                  <a:lnTo>
                    <a:pt x="8820" y="193572"/>
                  </a:lnTo>
                  <a:lnTo>
                    <a:pt x="33381" y="233946"/>
                  </a:lnTo>
                  <a:lnTo>
                    <a:pt x="70829" y="265773"/>
                  </a:lnTo>
                  <a:lnTo>
                    <a:pt x="118311" y="286640"/>
                  </a:lnTo>
                  <a:lnTo>
                    <a:pt x="172974" y="294131"/>
                  </a:lnTo>
                  <a:lnTo>
                    <a:pt x="227636" y="286640"/>
                  </a:lnTo>
                  <a:lnTo>
                    <a:pt x="275118" y="265773"/>
                  </a:lnTo>
                  <a:lnTo>
                    <a:pt x="312566" y="233946"/>
                  </a:lnTo>
                  <a:lnTo>
                    <a:pt x="337127" y="193572"/>
                  </a:lnTo>
                  <a:lnTo>
                    <a:pt x="345948" y="147066"/>
                  </a:lnTo>
                  <a:lnTo>
                    <a:pt x="337127" y="100559"/>
                  </a:lnTo>
                  <a:lnTo>
                    <a:pt x="312566" y="60185"/>
                  </a:lnTo>
                  <a:lnTo>
                    <a:pt x="275118" y="28358"/>
                  </a:lnTo>
                  <a:lnTo>
                    <a:pt x="227636" y="7491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0053827" y="3483863"/>
              <a:ext cx="346075" cy="294640"/>
            </a:xfrm>
            <a:custGeom>
              <a:avLst/>
              <a:gdLst/>
              <a:ahLst/>
              <a:cxnLst/>
              <a:rect l="l" t="t" r="r" b="b"/>
              <a:pathLst>
                <a:path w="346075" h="294639">
                  <a:moveTo>
                    <a:pt x="0" y="147066"/>
                  </a:moveTo>
                  <a:lnTo>
                    <a:pt x="8820" y="100559"/>
                  </a:lnTo>
                  <a:lnTo>
                    <a:pt x="33381" y="60185"/>
                  </a:lnTo>
                  <a:lnTo>
                    <a:pt x="70829" y="28358"/>
                  </a:lnTo>
                  <a:lnTo>
                    <a:pt x="118311" y="7491"/>
                  </a:lnTo>
                  <a:lnTo>
                    <a:pt x="172974" y="0"/>
                  </a:lnTo>
                  <a:lnTo>
                    <a:pt x="227636" y="7491"/>
                  </a:lnTo>
                  <a:lnTo>
                    <a:pt x="275118" y="28358"/>
                  </a:lnTo>
                  <a:lnTo>
                    <a:pt x="312566" y="60185"/>
                  </a:lnTo>
                  <a:lnTo>
                    <a:pt x="337127" y="100559"/>
                  </a:lnTo>
                  <a:lnTo>
                    <a:pt x="345948" y="147066"/>
                  </a:lnTo>
                  <a:lnTo>
                    <a:pt x="337127" y="193572"/>
                  </a:lnTo>
                  <a:lnTo>
                    <a:pt x="312566" y="233946"/>
                  </a:lnTo>
                  <a:lnTo>
                    <a:pt x="275118" y="265773"/>
                  </a:lnTo>
                  <a:lnTo>
                    <a:pt x="227636" y="286640"/>
                  </a:lnTo>
                  <a:lnTo>
                    <a:pt x="172974" y="294131"/>
                  </a:lnTo>
                  <a:lnTo>
                    <a:pt x="118311" y="286640"/>
                  </a:lnTo>
                  <a:lnTo>
                    <a:pt x="70829" y="265773"/>
                  </a:lnTo>
                  <a:lnTo>
                    <a:pt x="33381" y="233946"/>
                  </a:lnTo>
                  <a:lnTo>
                    <a:pt x="8820" y="193572"/>
                  </a:lnTo>
                  <a:lnTo>
                    <a:pt x="0" y="147066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9310115" y="3105911"/>
              <a:ext cx="344805" cy="295910"/>
            </a:xfrm>
            <a:custGeom>
              <a:avLst/>
              <a:gdLst/>
              <a:ahLst/>
              <a:cxnLst/>
              <a:rect l="l" t="t" r="r" b="b"/>
              <a:pathLst>
                <a:path w="344804" h="295910">
                  <a:moveTo>
                    <a:pt x="172211" y="0"/>
                  </a:moveTo>
                  <a:lnTo>
                    <a:pt x="117774" y="7534"/>
                  </a:lnTo>
                  <a:lnTo>
                    <a:pt x="70500" y="28517"/>
                  </a:lnTo>
                  <a:lnTo>
                    <a:pt x="33223" y="60514"/>
                  </a:lnTo>
                  <a:lnTo>
                    <a:pt x="8778" y="101096"/>
                  </a:lnTo>
                  <a:lnTo>
                    <a:pt x="0" y="147827"/>
                  </a:lnTo>
                  <a:lnTo>
                    <a:pt x="8778" y="194559"/>
                  </a:lnTo>
                  <a:lnTo>
                    <a:pt x="33223" y="235141"/>
                  </a:lnTo>
                  <a:lnTo>
                    <a:pt x="70500" y="267138"/>
                  </a:lnTo>
                  <a:lnTo>
                    <a:pt x="117774" y="288121"/>
                  </a:lnTo>
                  <a:lnTo>
                    <a:pt x="172211" y="295655"/>
                  </a:lnTo>
                  <a:lnTo>
                    <a:pt x="226649" y="288121"/>
                  </a:lnTo>
                  <a:lnTo>
                    <a:pt x="273923" y="267138"/>
                  </a:lnTo>
                  <a:lnTo>
                    <a:pt x="311200" y="235141"/>
                  </a:lnTo>
                  <a:lnTo>
                    <a:pt x="335645" y="194559"/>
                  </a:lnTo>
                  <a:lnTo>
                    <a:pt x="344424" y="147827"/>
                  </a:lnTo>
                  <a:lnTo>
                    <a:pt x="335645" y="101096"/>
                  </a:lnTo>
                  <a:lnTo>
                    <a:pt x="311200" y="60514"/>
                  </a:lnTo>
                  <a:lnTo>
                    <a:pt x="273923" y="28517"/>
                  </a:lnTo>
                  <a:lnTo>
                    <a:pt x="226649" y="7534"/>
                  </a:lnTo>
                  <a:lnTo>
                    <a:pt x="17221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9310115" y="3105911"/>
              <a:ext cx="344805" cy="295910"/>
            </a:xfrm>
            <a:custGeom>
              <a:avLst/>
              <a:gdLst/>
              <a:ahLst/>
              <a:cxnLst/>
              <a:rect l="l" t="t" r="r" b="b"/>
              <a:pathLst>
                <a:path w="344804" h="295910">
                  <a:moveTo>
                    <a:pt x="0" y="147827"/>
                  </a:moveTo>
                  <a:lnTo>
                    <a:pt x="8778" y="101096"/>
                  </a:lnTo>
                  <a:lnTo>
                    <a:pt x="33223" y="60514"/>
                  </a:lnTo>
                  <a:lnTo>
                    <a:pt x="70500" y="28517"/>
                  </a:lnTo>
                  <a:lnTo>
                    <a:pt x="117774" y="7534"/>
                  </a:lnTo>
                  <a:lnTo>
                    <a:pt x="172211" y="0"/>
                  </a:lnTo>
                  <a:lnTo>
                    <a:pt x="226649" y="7534"/>
                  </a:lnTo>
                  <a:lnTo>
                    <a:pt x="273923" y="28517"/>
                  </a:lnTo>
                  <a:lnTo>
                    <a:pt x="311200" y="60514"/>
                  </a:lnTo>
                  <a:lnTo>
                    <a:pt x="335645" y="101096"/>
                  </a:lnTo>
                  <a:lnTo>
                    <a:pt x="344424" y="147827"/>
                  </a:lnTo>
                  <a:lnTo>
                    <a:pt x="335645" y="194559"/>
                  </a:lnTo>
                  <a:lnTo>
                    <a:pt x="311200" y="235141"/>
                  </a:lnTo>
                  <a:lnTo>
                    <a:pt x="273923" y="267138"/>
                  </a:lnTo>
                  <a:lnTo>
                    <a:pt x="226649" y="288121"/>
                  </a:lnTo>
                  <a:lnTo>
                    <a:pt x="172211" y="295655"/>
                  </a:lnTo>
                  <a:lnTo>
                    <a:pt x="117774" y="288121"/>
                  </a:lnTo>
                  <a:lnTo>
                    <a:pt x="70500" y="267138"/>
                  </a:lnTo>
                  <a:lnTo>
                    <a:pt x="33223" y="235141"/>
                  </a:lnTo>
                  <a:lnTo>
                    <a:pt x="8778" y="194559"/>
                  </a:lnTo>
                  <a:lnTo>
                    <a:pt x="0" y="147827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9355836" y="3430524"/>
              <a:ext cx="344805" cy="295910"/>
            </a:xfrm>
            <a:custGeom>
              <a:avLst/>
              <a:gdLst/>
              <a:ahLst/>
              <a:cxnLst/>
              <a:rect l="l" t="t" r="r" b="b"/>
              <a:pathLst>
                <a:path w="344804" h="295910">
                  <a:moveTo>
                    <a:pt x="172212" y="0"/>
                  </a:moveTo>
                  <a:lnTo>
                    <a:pt x="117774" y="7534"/>
                  </a:lnTo>
                  <a:lnTo>
                    <a:pt x="70500" y="28517"/>
                  </a:lnTo>
                  <a:lnTo>
                    <a:pt x="33223" y="60514"/>
                  </a:lnTo>
                  <a:lnTo>
                    <a:pt x="8778" y="101096"/>
                  </a:lnTo>
                  <a:lnTo>
                    <a:pt x="0" y="147827"/>
                  </a:lnTo>
                  <a:lnTo>
                    <a:pt x="8778" y="194559"/>
                  </a:lnTo>
                  <a:lnTo>
                    <a:pt x="33223" y="235141"/>
                  </a:lnTo>
                  <a:lnTo>
                    <a:pt x="70500" y="267138"/>
                  </a:lnTo>
                  <a:lnTo>
                    <a:pt x="117774" y="288121"/>
                  </a:lnTo>
                  <a:lnTo>
                    <a:pt x="172212" y="295656"/>
                  </a:lnTo>
                  <a:lnTo>
                    <a:pt x="226649" y="288121"/>
                  </a:lnTo>
                  <a:lnTo>
                    <a:pt x="273923" y="267138"/>
                  </a:lnTo>
                  <a:lnTo>
                    <a:pt x="311200" y="235141"/>
                  </a:lnTo>
                  <a:lnTo>
                    <a:pt x="335645" y="194559"/>
                  </a:lnTo>
                  <a:lnTo>
                    <a:pt x="344424" y="147827"/>
                  </a:lnTo>
                  <a:lnTo>
                    <a:pt x="335645" y="101096"/>
                  </a:lnTo>
                  <a:lnTo>
                    <a:pt x="311200" y="60514"/>
                  </a:lnTo>
                  <a:lnTo>
                    <a:pt x="273923" y="28517"/>
                  </a:lnTo>
                  <a:lnTo>
                    <a:pt x="226649" y="7534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9355836" y="3430524"/>
              <a:ext cx="344805" cy="295910"/>
            </a:xfrm>
            <a:custGeom>
              <a:avLst/>
              <a:gdLst/>
              <a:ahLst/>
              <a:cxnLst/>
              <a:rect l="l" t="t" r="r" b="b"/>
              <a:pathLst>
                <a:path w="344804" h="295910">
                  <a:moveTo>
                    <a:pt x="0" y="147827"/>
                  </a:moveTo>
                  <a:lnTo>
                    <a:pt x="8778" y="101096"/>
                  </a:lnTo>
                  <a:lnTo>
                    <a:pt x="33223" y="60514"/>
                  </a:lnTo>
                  <a:lnTo>
                    <a:pt x="70500" y="28517"/>
                  </a:lnTo>
                  <a:lnTo>
                    <a:pt x="117774" y="7534"/>
                  </a:lnTo>
                  <a:lnTo>
                    <a:pt x="172212" y="0"/>
                  </a:lnTo>
                  <a:lnTo>
                    <a:pt x="226649" y="7534"/>
                  </a:lnTo>
                  <a:lnTo>
                    <a:pt x="273923" y="28517"/>
                  </a:lnTo>
                  <a:lnTo>
                    <a:pt x="311200" y="60514"/>
                  </a:lnTo>
                  <a:lnTo>
                    <a:pt x="335645" y="101096"/>
                  </a:lnTo>
                  <a:lnTo>
                    <a:pt x="344424" y="147827"/>
                  </a:lnTo>
                  <a:lnTo>
                    <a:pt x="335645" y="194559"/>
                  </a:lnTo>
                  <a:lnTo>
                    <a:pt x="311200" y="235141"/>
                  </a:lnTo>
                  <a:lnTo>
                    <a:pt x="273923" y="267138"/>
                  </a:lnTo>
                  <a:lnTo>
                    <a:pt x="226649" y="288121"/>
                  </a:lnTo>
                  <a:lnTo>
                    <a:pt x="172212" y="295656"/>
                  </a:lnTo>
                  <a:lnTo>
                    <a:pt x="117774" y="288121"/>
                  </a:lnTo>
                  <a:lnTo>
                    <a:pt x="70500" y="267138"/>
                  </a:lnTo>
                  <a:lnTo>
                    <a:pt x="33223" y="235141"/>
                  </a:lnTo>
                  <a:lnTo>
                    <a:pt x="8778" y="194559"/>
                  </a:lnTo>
                  <a:lnTo>
                    <a:pt x="0" y="14782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0032491" y="2703575"/>
              <a:ext cx="346075" cy="294640"/>
            </a:xfrm>
            <a:custGeom>
              <a:avLst/>
              <a:gdLst/>
              <a:ahLst/>
              <a:cxnLst/>
              <a:rect l="l" t="t" r="r" b="b"/>
              <a:pathLst>
                <a:path w="346075" h="294639">
                  <a:moveTo>
                    <a:pt x="172974" y="0"/>
                  </a:moveTo>
                  <a:lnTo>
                    <a:pt x="118311" y="7491"/>
                  </a:lnTo>
                  <a:lnTo>
                    <a:pt x="70829" y="28358"/>
                  </a:lnTo>
                  <a:lnTo>
                    <a:pt x="33381" y="60185"/>
                  </a:lnTo>
                  <a:lnTo>
                    <a:pt x="8820" y="100559"/>
                  </a:lnTo>
                  <a:lnTo>
                    <a:pt x="0" y="147065"/>
                  </a:lnTo>
                  <a:lnTo>
                    <a:pt x="8820" y="193572"/>
                  </a:lnTo>
                  <a:lnTo>
                    <a:pt x="33381" y="233946"/>
                  </a:lnTo>
                  <a:lnTo>
                    <a:pt x="70829" y="265773"/>
                  </a:lnTo>
                  <a:lnTo>
                    <a:pt x="118311" y="286640"/>
                  </a:lnTo>
                  <a:lnTo>
                    <a:pt x="172974" y="294132"/>
                  </a:lnTo>
                  <a:lnTo>
                    <a:pt x="227636" y="286640"/>
                  </a:lnTo>
                  <a:lnTo>
                    <a:pt x="275118" y="265773"/>
                  </a:lnTo>
                  <a:lnTo>
                    <a:pt x="312566" y="233946"/>
                  </a:lnTo>
                  <a:lnTo>
                    <a:pt x="337127" y="193572"/>
                  </a:lnTo>
                  <a:lnTo>
                    <a:pt x="345948" y="147065"/>
                  </a:lnTo>
                  <a:lnTo>
                    <a:pt x="337127" y="100559"/>
                  </a:lnTo>
                  <a:lnTo>
                    <a:pt x="312566" y="60185"/>
                  </a:lnTo>
                  <a:lnTo>
                    <a:pt x="275118" y="28358"/>
                  </a:lnTo>
                  <a:lnTo>
                    <a:pt x="227636" y="7491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0032491" y="2703575"/>
              <a:ext cx="346075" cy="294640"/>
            </a:xfrm>
            <a:custGeom>
              <a:avLst/>
              <a:gdLst/>
              <a:ahLst/>
              <a:cxnLst/>
              <a:rect l="l" t="t" r="r" b="b"/>
              <a:pathLst>
                <a:path w="346075" h="294639">
                  <a:moveTo>
                    <a:pt x="0" y="147065"/>
                  </a:moveTo>
                  <a:lnTo>
                    <a:pt x="8820" y="100559"/>
                  </a:lnTo>
                  <a:lnTo>
                    <a:pt x="33381" y="60185"/>
                  </a:lnTo>
                  <a:lnTo>
                    <a:pt x="70829" y="28358"/>
                  </a:lnTo>
                  <a:lnTo>
                    <a:pt x="118311" y="7491"/>
                  </a:lnTo>
                  <a:lnTo>
                    <a:pt x="172974" y="0"/>
                  </a:lnTo>
                  <a:lnTo>
                    <a:pt x="227636" y="7491"/>
                  </a:lnTo>
                  <a:lnTo>
                    <a:pt x="275118" y="28358"/>
                  </a:lnTo>
                  <a:lnTo>
                    <a:pt x="312566" y="60185"/>
                  </a:lnTo>
                  <a:lnTo>
                    <a:pt x="337127" y="100559"/>
                  </a:lnTo>
                  <a:lnTo>
                    <a:pt x="345948" y="147065"/>
                  </a:lnTo>
                  <a:lnTo>
                    <a:pt x="337127" y="193572"/>
                  </a:lnTo>
                  <a:lnTo>
                    <a:pt x="312566" y="233946"/>
                  </a:lnTo>
                  <a:lnTo>
                    <a:pt x="275118" y="265773"/>
                  </a:lnTo>
                  <a:lnTo>
                    <a:pt x="227636" y="286640"/>
                  </a:lnTo>
                  <a:lnTo>
                    <a:pt x="172974" y="294132"/>
                  </a:lnTo>
                  <a:lnTo>
                    <a:pt x="118311" y="286640"/>
                  </a:lnTo>
                  <a:lnTo>
                    <a:pt x="70829" y="265773"/>
                  </a:lnTo>
                  <a:lnTo>
                    <a:pt x="33381" y="233946"/>
                  </a:lnTo>
                  <a:lnTo>
                    <a:pt x="8820" y="193572"/>
                  </a:lnTo>
                  <a:lnTo>
                    <a:pt x="0" y="147065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0338816" y="3727704"/>
              <a:ext cx="346075" cy="294640"/>
            </a:xfrm>
            <a:custGeom>
              <a:avLst/>
              <a:gdLst/>
              <a:ahLst/>
              <a:cxnLst/>
              <a:rect l="l" t="t" r="r" b="b"/>
              <a:pathLst>
                <a:path w="346075" h="294639">
                  <a:moveTo>
                    <a:pt x="172974" y="0"/>
                  </a:moveTo>
                  <a:lnTo>
                    <a:pt x="118311" y="7491"/>
                  </a:lnTo>
                  <a:lnTo>
                    <a:pt x="70829" y="28358"/>
                  </a:lnTo>
                  <a:lnTo>
                    <a:pt x="33381" y="60185"/>
                  </a:lnTo>
                  <a:lnTo>
                    <a:pt x="8820" y="100559"/>
                  </a:lnTo>
                  <a:lnTo>
                    <a:pt x="0" y="147066"/>
                  </a:lnTo>
                  <a:lnTo>
                    <a:pt x="8820" y="193572"/>
                  </a:lnTo>
                  <a:lnTo>
                    <a:pt x="33381" y="233946"/>
                  </a:lnTo>
                  <a:lnTo>
                    <a:pt x="70829" y="265773"/>
                  </a:lnTo>
                  <a:lnTo>
                    <a:pt x="118311" y="286640"/>
                  </a:lnTo>
                  <a:lnTo>
                    <a:pt x="172974" y="294132"/>
                  </a:lnTo>
                  <a:lnTo>
                    <a:pt x="227636" y="286640"/>
                  </a:lnTo>
                  <a:lnTo>
                    <a:pt x="275118" y="265773"/>
                  </a:lnTo>
                  <a:lnTo>
                    <a:pt x="312566" y="233946"/>
                  </a:lnTo>
                  <a:lnTo>
                    <a:pt x="337127" y="193572"/>
                  </a:lnTo>
                  <a:lnTo>
                    <a:pt x="345948" y="147066"/>
                  </a:lnTo>
                  <a:lnTo>
                    <a:pt x="337127" y="100559"/>
                  </a:lnTo>
                  <a:lnTo>
                    <a:pt x="312566" y="60185"/>
                  </a:lnTo>
                  <a:lnTo>
                    <a:pt x="275118" y="28358"/>
                  </a:lnTo>
                  <a:lnTo>
                    <a:pt x="227636" y="7491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0338816" y="3727704"/>
              <a:ext cx="346075" cy="294640"/>
            </a:xfrm>
            <a:custGeom>
              <a:avLst/>
              <a:gdLst/>
              <a:ahLst/>
              <a:cxnLst/>
              <a:rect l="l" t="t" r="r" b="b"/>
              <a:pathLst>
                <a:path w="346075" h="294639">
                  <a:moveTo>
                    <a:pt x="0" y="147066"/>
                  </a:moveTo>
                  <a:lnTo>
                    <a:pt x="8820" y="100559"/>
                  </a:lnTo>
                  <a:lnTo>
                    <a:pt x="33381" y="60185"/>
                  </a:lnTo>
                  <a:lnTo>
                    <a:pt x="70829" y="28358"/>
                  </a:lnTo>
                  <a:lnTo>
                    <a:pt x="118311" y="7491"/>
                  </a:lnTo>
                  <a:lnTo>
                    <a:pt x="172974" y="0"/>
                  </a:lnTo>
                  <a:lnTo>
                    <a:pt x="227636" y="7491"/>
                  </a:lnTo>
                  <a:lnTo>
                    <a:pt x="275118" y="28358"/>
                  </a:lnTo>
                  <a:lnTo>
                    <a:pt x="312566" y="60185"/>
                  </a:lnTo>
                  <a:lnTo>
                    <a:pt x="337127" y="100559"/>
                  </a:lnTo>
                  <a:lnTo>
                    <a:pt x="345948" y="147066"/>
                  </a:lnTo>
                  <a:lnTo>
                    <a:pt x="337127" y="193572"/>
                  </a:lnTo>
                  <a:lnTo>
                    <a:pt x="312566" y="233946"/>
                  </a:lnTo>
                  <a:lnTo>
                    <a:pt x="275118" y="265773"/>
                  </a:lnTo>
                  <a:lnTo>
                    <a:pt x="227636" y="286640"/>
                  </a:lnTo>
                  <a:lnTo>
                    <a:pt x="172974" y="294132"/>
                  </a:lnTo>
                  <a:lnTo>
                    <a:pt x="118311" y="286640"/>
                  </a:lnTo>
                  <a:lnTo>
                    <a:pt x="70829" y="265773"/>
                  </a:lnTo>
                  <a:lnTo>
                    <a:pt x="33381" y="233946"/>
                  </a:lnTo>
                  <a:lnTo>
                    <a:pt x="8820" y="193572"/>
                  </a:lnTo>
                  <a:lnTo>
                    <a:pt x="0" y="147066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9678923" y="3755135"/>
              <a:ext cx="344805" cy="294640"/>
            </a:xfrm>
            <a:custGeom>
              <a:avLst/>
              <a:gdLst/>
              <a:ahLst/>
              <a:cxnLst/>
              <a:rect l="l" t="t" r="r" b="b"/>
              <a:pathLst>
                <a:path w="344804" h="294639">
                  <a:moveTo>
                    <a:pt x="172211" y="0"/>
                  </a:moveTo>
                  <a:lnTo>
                    <a:pt x="117774" y="7491"/>
                  </a:lnTo>
                  <a:lnTo>
                    <a:pt x="70500" y="28358"/>
                  </a:lnTo>
                  <a:lnTo>
                    <a:pt x="33223" y="60185"/>
                  </a:lnTo>
                  <a:lnTo>
                    <a:pt x="8778" y="100559"/>
                  </a:lnTo>
                  <a:lnTo>
                    <a:pt x="0" y="147065"/>
                  </a:lnTo>
                  <a:lnTo>
                    <a:pt x="8778" y="193572"/>
                  </a:lnTo>
                  <a:lnTo>
                    <a:pt x="33223" y="233946"/>
                  </a:lnTo>
                  <a:lnTo>
                    <a:pt x="70500" y="265773"/>
                  </a:lnTo>
                  <a:lnTo>
                    <a:pt x="117774" y="286640"/>
                  </a:lnTo>
                  <a:lnTo>
                    <a:pt x="172211" y="294131"/>
                  </a:lnTo>
                  <a:lnTo>
                    <a:pt x="226649" y="286640"/>
                  </a:lnTo>
                  <a:lnTo>
                    <a:pt x="273923" y="265773"/>
                  </a:lnTo>
                  <a:lnTo>
                    <a:pt x="311200" y="233946"/>
                  </a:lnTo>
                  <a:lnTo>
                    <a:pt x="335645" y="193572"/>
                  </a:lnTo>
                  <a:lnTo>
                    <a:pt x="344424" y="147065"/>
                  </a:lnTo>
                  <a:lnTo>
                    <a:pt x="335645" y="100559"/>
                  </a:lnTo>
                  <a:lnTo>
                    <a:pt x="311200" y="60185"/>
                  </a:lnTo>
                  <a:lnTo>
                    <a:pt x="273923" y="28358"/>
                  </a:lnTo>
                  <a:lnTo>
                    <a:pt x="226649" y="7491"/>
                  </a:lnTo>
                  <a:lnTo>
                    <a:pt x="17221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9678923" y="3755135"/>
              <a:ext cx="344805" cy="294640"/>
            </a:xfrm>
            <a:custGeom>
              <a:avLst/>
              <a:gdLst/>
              <a:ahLst/>
              <a:cxnLst/>
              <a:rect l="l" t="t" r="r" b="b"/>
              <a:pathLst>
                <a:path w="344804" h="294639">
                  <a:moveTo>
                    <a:pt x="0" y="147065"/>
                  </a:moveTo>
                  <a:lnTo>
                    <a:pt x="8778" y="100559"/>
                  </a:lnTo>
                  <a:lnTo>
                    <a:pt x="33223" y="60185"/>
                  </a:lnTo>
                  <a:lnTo>
                    <a:pt x="70500" y="28358"/>
                  </a:lnTo>
                  <a:lnTo>
                    <a:pt x="117774" y="7491"/>
                  </a:lnTo>
                  <a:lnTo>
                    <a:pt x="172211" y="0"/>
                  </a:lnTo>
                  <a:lnTo>
                    <a:pt x="226649" y="7491"/>
                  </a:lnTo>
                  <a:lnTo>
                    <a:pt x="273923" y="28358"/>
                  </a:lnTo>
                  <a:lnTo>
                    <a:pt x="311200" y="60185"/>
                  </a:lnTo>
                  <a:lnTo>
                    <a:pt x="335645" y="100559"/>
                  </a:lnTo>
                  <a:lnTo>
                    <a:pt x="344424" y="147065"/>
                  </a:lnTo>
                  <a:lnTo>
                    <a:pt x="335645" y="193572"/>
                  </a:lnTo>
                  <a:lnTo>
                    <a:pt x="311200" y="233946"/>
                  </a:lnTo>
                  <a:lnTo>
                    <a:pt x="273923" y="265773"/>
                  </a:lnTo>
                  <a:lnTo>
                    <a:pt x="226649" y="286640"/>
                  </a:lnTo>
                  <a:lnTo>
                    <a:pt x="172211" y="294131"/>
                  </a:lnTo>
                  <a:lnTo>
                    <a:pt x="117774" y="286640"/>
                  </a:lnTo>
                  <a:lnTo>
                    <a:pt x="70500" y="265773"/>
                  </a:lnTo>
                  <a:lnTo>
                    <a:pt x="33223" y="233946"/>
                  </a:lnTo>
                  <a:lnTo>
                    <a:pt x="8778" y="193572"/>
                  </a:lnTo>
                  <a:lnTo>
                    <a:pt x="0" y="147065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0501883" y="3140963"/>
              <a:ext cx="346075" cy="295910"/>
            </a:xfrm>
            <a:custGeom>
              <a:avLst/>
              <a:gdLst/>
              <a:ahLst/>
              <a:cxnLst/>
              <a:rect l="l" t="t" r="r" b="b"/>
              <a:pathLst>
                <a:path w="346075" h="295910">
                  <a:moveTo>
                    <a:pt x="172974" y="0"/>
                  </a:moveTo>
                  <a:lnTo>
                    <a:pt x="118311" y="7534"/>
                  </a:lnTo>
                  <a:lnTo>
                    <a:pt x="70829" y="28517"/>
                  </a:lnTo>
                  <a:lnTo>
                    <a:pt x="33381" y="60514"/>
                  </a:lnTo>
                  <a:lnTo>
                    <a:pt x="8820" y="101096"/>
                  </a:lnTo>
                  <a:lnTo>
                    <a:pt x="0" y="147827"/>
                  </a:lnTo>
                  <a:lnTo>
                    <a:pt x="8820" y="194559"/>
                  </a:lnTo>
                  <a:lnTo>
                    <a:pt x="33381" y="235141"/>
                  </a:lnTo>
                  <a:lnTo>
                    <a:pt x="70829" y="267138"/>
                  </a:lnTo>
                  <a:lnTo>
                    <a:pt x="118311" y="288121"/>
                  </a:lnTo>
                  <a:lnTo>
                    <a:pt x="172974" y="295656"/>
                  </a:lnTo>
                  <a:lnTo>
                    <a:pt x="227636" y="288121"/>
                  </a:lnTo>
                  <a:lnTo>
                    <a:pt x="275118" y="267138"/>
                  </a:lnTo>
                  <a:lnTo>
                    <a:pt x="312566" y="235141"/>
                  </a:lnTo>
                  <a:lnTo>
                    <a:pt x="337127" y="194559"/>
                  </a:lnTo>
                  <a:lnTo>
                    <a:pt x="345948" y="147827"/>
                  </a:lnTo>
                  <a:lnTo>
                    <a:pt x="337127" y="101096"/>
                  </a:lnTo>
                  <a:lnTo>
                    <a:pt x="312566" y="60514"/>
                  </a:lnTo>
                  <a:lnTo>
                    <a:pt x="275118" y="28517"/>
                  </a:lnTo>
                  <a:lnTo>
                    <a:pt x="227636" y="7534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0501883" y="3140963"/>
              <a:ext cx="346075" cy="295910"/>
            </a:xfrm>
            <a:custGeom>
              <a:avLst/>
              <a:gdLst/>
              <a:ahLst/>
              <a:cxnLst/>
              <a:rect l="l" t="t" r="r" b="b"/>
              <a:pathLst>
                <a:path w="346075" h="295910">
                  <a:moveTo>
                    <a:pt x="0" y="147827"/>
                  </a:moveTo>
                  <a:lnTo>
                    <a:pt x="8820" y="101096"/>
                  </a:lnTo>
                  <a:lnTo>
                    <a:pt x="33381" y="60514"/>
                  </a:lnTo>
                  <a:lnTo>
                    <a:pt x="70829" y="28517"/>
                  </a:lnTo>
                  <a:lnTo>
                    <a:pt x="118311" y="7534"/>
                  </a:lnTo>
                  <a:lnTo>
                    <a:pt x="172974" y="0"/>
                  </a:lnTo>
                  <a:lnTo>
                    <a:pt x="227636" y="7534"/>
                  </a:lnTo>
                  <a:lnTo>
                    <a:pt x="275118" y="28517"/>
                  </a:lnTo>
                  <a:lnTo>
                    <a:pt x="312566" y="60514"/>
                  </a:lnTo>
                  <a:lnTo>
                    <a:pt x="337127" y="101096"/>
                  </a:lnTo>
                  <a:lnTo>
                    <a:pt x="345948" y="147827"/>
                  </a:lnTo>
                  <a:lnTo>
                    <a:pt x="337127" y="194559"/>
                  </a:lnTo>
                  <a:lnTo>
                    <a:pt x="312566" y="235141"/>
                  </a:lnTo>
                  <a:lnTo>
                    <a:pt x="275118" y="267138"/>
                  </a:lnTo>
                  <a:lnTo>
                    <a:pt x="227636" y="288121"/>
                  </a:lnTo>
                  <a:lnTo>
                    <a:pt x="172974" y="295656"/>
                  </a:lnTo>
                  <a:lnTo>
                    <a:pt x="118311" y="288121"/>
                  </a:lnTo>
                  <a:lnTo>
                    <a:pt x="70829" y="267138"/>
                  </a:lnTo>
                  <a:lnTo>
                    <a:pt x="33381" y="235141"/>
                  </a:lnTo>
                  <a:lnTo>
                    <a:pt x="8820" y="194559"/>
                  </a:lnTo>
                  <a:lnTo>
                    <a:pt x="0" y="14782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0623804" y="3970020"/>
              <a:ext cx="346075" cy="295910"/>
            </a:xfrm>
            <a:custGeom>
              <a:avLst/>
              <a:gdLst/>
              <a:ahLst/>
              <a:cxnLst/>
              <a:rect l="l" t="t" r="r" b="b"/>
              <a:pathLst>
                <a:path w="346075" h="295910">
                  <a:moveTo>
                    <a:pt x="172974" y="0"/>
                  </a:moveTo>
                  <a:lnTo>
                    <a:pt x="118311" y="7534"/>
                  </a:lnTo>
                  <a:lnTo>
                    <a:pt x="70829" y="28517"/>
                  </a:lnTo>
                  <a:lnTo>
                    <a:pt x="33381" y="60514"/>
                  </a:lnTo>
                  <a:lnTo>
                    <a:pt x="8820" y="101096"/>
                  </a:lnTo>
                  <a:lnTo>
                    <a:pt x="0" y="147827"/>
                  </a:lnTo>
                  <a:lnTo>
                    <a:pt x="8820" y="194559"/>
                  </a:lnTo>
                  <a:lnTo>
                    <a:pt x="33381" y="235141"/>
                  </a:lnTo>
                  <a:lnTo>
                    <a:pt x="70829" y="267138"/>
                  </a:lnTo>
                  <a:lnTo>
                    <a:pt x="118311" y="288121"/>
                  </a:lnTo>
                  <a:lnTo>
                    <a:pt x="172974" y="295655"/>
                  </a:lnTo>
                  <a:lnTo>
                    <a:pt x="227636" y="288121"/>
                  </a:lnTo>
                  <a:lnTo>
                    <a:pt x="275118" y="267138"/>
                  </a:lnTo>
                  <a:lnTo>
                    <a:pt x="312566" y="235141"/>
                  </a:lnTo>
                  <a:lnTo>
                    <a:pt x="337127" y="194559"/>
                  </a:lnTo>
                  <a:lnTo>
                    <a:pt x="345948" y="147827"/>
                  </a:lnTo>
                  <a:lnTo>
                    <a:pt x="337127" y="101096"/>
                  </a:lnTo>
                  <a:lnTo>
                    <a:pt x="312566" y="60514"/>
                  </a:lnTo>
                  <a:lnTo>
                    <a:pt x="275118" y="28517"/>
                  </a:lnTo>
                  <a:lnTo>
                    <a:pt x="227636" y="7534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0623804" y="3970020"/>
              <a:ext cx="346075" cy="295910"/>
            </a:xfrm>
            <a:custGeom>
              <a:avLst/>
              <a:gdLst/>
              <a:ahLst/>
              <a:cxnLst/>
              <a:rect l="l" t="t" r="r" b="b"/>
              <a:pathLst>
                <a:path w="346075" h="295910">
                  <a:moveTo>
                    <a:pt x="0" y="147827"/>
                  </a:moveTo>
                  <a:lnTo>
                    <a:pt x="8820" y="101096"/>
                  </a:lnTo>
                  <a:lnTo>
                    <a:pt x="33381" y="60514"/>
                  </a:lnTo>
                  <a:lnTo>
                    <a:pt x="70829" y="28517"/>
                  </a:lnTo>
                  <a:lnTo>
                    <a:pt x="118311" y="7534"/>
                  </a:lnTo>
                  <a:lnTo>
                    <a:pt x="172974" y="0"/>
                  </a:lnTo>
                  <a:lnTo>
                    <a:pt x="227636" y="7534"/>
                  </a:lnTo>
                  <a:lnTo>
                    <a:pt x="275118" y="28517"/>
                  </a:lnTo>
                  <a:lnTo>
                    <a:pt x="312566" y="60514"/>
                  </a:lnTo>
                  <a:lnTo>
                    <a:pt x="337127" y="101096"/>
                  </a:lnTo>
                  <a:lnTo>
                    <a:pt x="345948" y="147827"/>
                  </a:lnTo>
                  <a:lnTo>
                    <a:pt x="337127" y="194559"/>
                  </a:lnTo>
                  <a:lnTo>
                    <a:pt x="312566" y="235141"/>
                  </a:lnTo>
                  <a:lnTo>
                    <a:pt x="275118" y="267138"/>
                  </a:lnTo>
                  <a:lnTo>
                    <a:pt x="227636" y="288121"/>
                  </a:lnTo>
                  <a:lnTo>
                    <a:pt x="172974" y="295655"/>
                  </a:lnTo>
                  <a:lnTo>
                    <a:pt x="118311" y="288121"/>
                  </a:lnTo>
                  <a:lnTo>
                    <a:pt x="70829" y="267138"/>
                  </a:lnTo>
                  <a:lnTo>
                    <a:pt x="33381" y="235141"/>
                  </a:lnTo>
                  <a:lnTo>
                    <a:pt x="8820" y="194559"/>
                  </a:lnTo>
                  <a:lnTo>
                    <a:pt x="0" y="14782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8801099" y="3322319"/>
              <a:ext cx="346075" cy="295910"/>
            </a:xfrm>
            <a:custGeom>
              <a:avLst/>
              <a:gdLst/>
              <a:ahLst/>
              <a:cxnLst/>
              <a:rect l="l" t="t" r="r" b="b"/>
              <a:pathLst>
                <a:path w="346075" h="295910">
                  <a:moveTo>
                    <a:pt x="172974" y="0"/>
                  </a:moveTo>
                  <a:lnTo>
                    <a:pt x="0" y="295655"/>
                  </a:lnTo>
                  <a:lnTo>
                    <a:pt x="345948" y="295655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801099" y="3322319"/>
              <a:ext cx="346075" cy="295910"/>
            </a:xfrm>
            <a:custGeom>
              <a:avLst/>
              <a:gdLst/>
              <a:ahLst/>
              <a:cxnLst/>
              <a:rect l="l" t="t" r="r" b="b"/>
              <a:pathLst>
                <a:path w="346075" h="295910">
                  <a:moveTo>
                    <a:pt x="0" y="295655"/>
                  </a:moveTo>
                  <a:lnTo>
                    <a:pt x="172974" y="0"/>
                  </a:lnTo>
                  <a:lnTo>
                    <a:pt x="345948" y="295655"/>
                  </a:lnTo>
                  <a:lnTo>
                    <a:pt x="0" y="295655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0331195" y="4511039"/>
              <a:ext cx="346075" cy="295910"/>
            </a:xfrm>
            <a:custGeom>
              <a:avLst/>
              <a:gdLst/>
              <a:ahLst/>
              <a:cxnLst/>
              <a:rect l="l" t="t" r="r" b="b"/>
              <a:pathLst>
                <a:path w="346075" h="295910">
                  <a:moveTo>
                    <a:pt x="172974" y="0"/>
                  </a:moveTo>
                  <a:lnTo>
                    <a:pt x="118311" y="7534"/>
                  </a:lnTo>
                  <a:lnTo>
                    <a:pt x="70829" y="28517"/>
                  </a:lnTo>
                  <a:lnTo>
                    <a:pt x="33381" y="60514"/>
                  </a:lnTo>
                  <a:lnTo>
                    <a:pt x="8820" y="101096"/>
                  </a:lnTo>
                  <a:lnTo>
                    <a:pt x="0" y="147828"/>
                  </a:lnTo>
                  <a:lnTo>
                    <a:pt x="8820" y="194559"/>
                  </a:lnTo>
                  <a:lnTo>
                    <a:pt x="33381" y="235141"/>
                  </a:lnTo>
                  <a:lnTo>
                    <a:pt x="70829" y="267138"/>
                  </a:lnTo>
                  <a:lnTo>
                    <a:pt x="118311" y="288121"/>
                  </a:lnTo>
                  <a:lnTo>
                    <a:pt x="172974" y="295656"/>
                  </a:lnTo>
                  <a:lnTo>
                    <a:pt x="227636" y="288121"/>
                  </a:lnTo>
                  <a:lnTo>
                    <a:pt x="275118" y="267138"/>
                  </a:lnTo>
                  <a:lnTo>
                    <a:pt x="312566" y="235141"/>
                  </a:lnTo>
                  <a:lnTo>
                    <a:pt x="337127" y="194559"/>
                  </a:lnTo>
                  <a:lnTo>
                    <a:pt x="345948" y="147828"/>
                  </a:lnTo>
                  <a:lnTo>
                    <a:pt x="337127" y="101096"/>
                  </a:lnTo>
                  <a:lnTo>
                    <a:pt x="312566" y="60514"/>
                  </a:lnTo>
                  <a:lnTo>
                    <a:pt x="275118" y="28517"/>
                  </a:lnTo>
                  <a:lnTo>
                    <a:pt x="227636" y="7534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0331195" y="4511039"/>
              <a:ext cx="346075" cy="295910"/>
            </a:xfrm>
            <a:custGeom>
              <a:avLst/>
              <a:gdLst/>
              <a:ahLst/>
              <a:cxnLst/>
              <a:rect l="l" t="t" r="r" b="b"/>
              <a:pathLst>
                <a:path w="346075" h="295910">
                  <a:moveTo>
                    <a:pt x="0" y="147828"/>
                  </a:moveTo>
                  <a:lnTo>
                    <a:pt x="8820" y="101096"/>
                  </a:lnTo>
                  <a:lnTo>
                    <a:pt x="33381" y="60514"/>
                  </a:lnTo>
                  <a:lnTo>
                    <a:pt x="70829" y="28517"/>
                  </a:lnTo>
                  <a:lnTo>
                    <a:pt x="118311" y="7534"/>
                  </a:lnTo>
                  <a:lnTo>
                    <a:pt x="172974" y="0"/>
                  </a:lnTo>
                  <a:lnTo>
                    <a:pt x="227636" y="7534"/>
                  </a:lnTo>
                  <a:lnTo>
                    <a:pt x="275118" y="28517"/>
                  </a:lnTo>
                  <a:lnTo>
                    <a:pt x="312566" y="60514"/>
                  </a:lnTo>
                  <a:lnTo>
                    <a:pt x="337127" y="101096"/>
                  </a:lnTo>
                  <a:lnTo>
                    <a:pt x="345948" y="147828"/>
                  </a:lnTo>
                  <a:lnTo>
                    <a:pt x="337127" y="194559"/>
                  </a:lnTo>
                  <a:lnTo>
                    <a:pt x="312566" y="235141"/>
                  </a:lnTo>
                  <a:lnTo>
                    <a:pt x="275118" y="267138"/>
                  </a:lnTo>
                  <a:lnTo>
                    <a:pt x="227636" y="288121"/>
                  </a:lnTo>
                  <a:lnTo>
                    <a:pt x="172974" y="295656"/>
                  </a:lnTo>
                  <a:lnTo>
                    <a:pt x="118311" y="288121"/>
                  </a:lnTo>
                  <a:lnTo>
                    <a:pt x="70829" y="267138"/>
                  </a:lnTo>
                  <a:lnTo>
                    <a:pt x="33381" y="235141"/>
                  </a:lnTo>
                  <a:lnTo>
                    <a:pt x="8820" y="194559"/>
                  </a:lnTo>
                  <a:lnTo>
                    <a:pt x="0" y="14782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0136123" y="4046220"/>
              <a:ext cx="346075" cy="294640"/>
            </a:xfrm>
            <a:custGeom>
              <a:avLst/>
              <a:gdLst/>
              <a:ahLst/>
              <a:cxnLst/>
              <a:rect l="l" t="t" r="r" b="b"/>
              <a:pathLst>
                <a:path w="346075" h="294639">
                  <a:moveTo>
                    <a:pt x="172974" y="0"/>
                  </a:moveTo>
                  <a:lnTo>
                    <a:pt x="0" y="294131"/>
                  </a:lnTo>
                  <a:lnTo>
                    <a:pt x="345948" y="294131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0136123" y="4046220"/>
              <a:ext cx="346075" cy="294640"/>
            </a:xfrm>
            <a:custGeom>
              <a:avLst/>
              <a:gdLst/>
              <a:ahLst/>
              <a:cxnLst/>
              <a:rect l="l" t="t" r="r" b="b"/>
              <a:pathLst>
                <a:path w="346075" h="294639">
                  <a:moveTo>
                    <a:pt x="0" y="294131"/>
                  </a:moveTo>
                  <a:lnTo>
                    <a:pt x="172974" y="0"/>
                  </a:lnTo>
                  <a:lnTo>
                    <a:pt x="345948" y="294131"/>
                  </a:lnTo>
                  <a:lnTo>
                    <a:pt x="0" y="294131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8615933" y="1997201"/>
              <a:ext cx="1962785" cy="2914650"/>
            </a:xfrm>
            <a:custGeom>
              <a:avLst/>
              <a:gdLst/>
              <a:ahLst/>
              <a:cxnLst/>
              <a:rect l="l" t="t" r="r" b="b"/>
              <a:pathLst>
                <a:path w="1962784" h="2914650">
                  <a:moveTo>
                    <a:pt x="0" y="0"/>
                  </a:moveTo>
                  <a:lnTo>
                    <a:pt x="46273" y="41929"/>
                  </a:lnTo>
                  <a:lnTo>
                    <a:pt x="92439" y="83802"/>
                  </a:lnTo>
                  <a:lnTo>
                    <a:pt x="138391" y="125560"/>
                  </a:lnTo>
                  <a:lnTo>
                    <a:pt x="184020" y="167146"/>
                  </a:lnTo>
                  <a:lnTo>
                    <a:pt x="229221" y="208503"/>
                  </a:lnTo>
                  <a:lnTo>
                    <a:pt x="273884" y="249574"/>
                  </a:lnTo>
                  <a:lnTo>
                    <a:pt x="317903" y="290301"/>
                  </a:lnTo>
                  <a:lnTo>
                    <a:pt x="361171" y="330627"/>
                  </a:lnTo>
                  <a:lnTo>
                    <a:pt x="403580" y="370495"/>
                  </a:lnTo>
                  <a:lnTo>
                    <a:pt x="445024" y="409847"/>
                  </a:lnTo>
                  <a:lnTo>
                    <a:pt x="485393" y="448627"/>
                  </a:lnTo>
                  <a:lnTo>
                    <a:pt x="524582" y="486777"/>
                  </a:lnTo>
                  <a:lnTo>
                    <a:pt x="562483" y="524240"/>
                  </a:lnTo>
                  <a:lnTo>
                    <a:pt x="598988" y="560958"/>
                  </a:lnTo>
                  <a:lnTo>
                    <a:pt x="633990" y="596874"/>
                  </a:lnTo>
                  <a:lnTo>
                    <a:pt x="667382" y="631931"/>
                  </a:lnTo>
                  <a:lnTo>
                    <a:pt x="699057" y="666072"/>
                  </a:lnTo>
                  <a:lnTo>
                    <a:pt x="728906" y="699239"/>
                  </a:lnTo>
                  <a:lnTo>
                    <a:pt x="756824" y="731376"/>
                  </a:lnTo>
                  <a:lnTo>
                    <a:pt x="782702" y="762424"/>
                  </a:lnTo>
                  <a:lnTo>
                    <a:pt x="806433" y="792327"/>
                  </a:lnTo>
                  <a:lnTo>
                    <a:pt x="847024" y="848467"/>
                  </a:lnTo>
                  <a:lnTo>
                    <a:pt x="877740" y="899338"/>
                  </a:lnTo>
                  <a:lnTo>
                    <a:pt x="897978" y="950686"/>
                  </a:lnTo>
                  <a:lnTo>
                    <a:pt x="897867" y="973374"/>
                  </a:lnTo>
                  <a:lnTo>
                    <a:pt x="874864" y="1005331"/>
                  </a:lnTo>
                  <a:lnTo>
                    <a:pt x="828337" y="1023752"/>
                  </a:lnTo>
                  <a:lnTo>
                    <a:pt x="766502" y="1033860"/>
                  </a:lnTo>
                  <a:lnTo>
                    <a:pt x="697580" y="1040881"/>
                  </a:lnTo>
                  <a:lnTo>
                    <a:pt x="663028" y="1044867"/>
                  </a:lnTo>
                  <a:lnTo>
                    <a:pt x="598883" y="1057054"/>
                  </a:lnTo>
                  <a:lnTo>
                    <a:pt x="548195" y="1079217"/>
                  </a:lnTo>
                  <a:lnTo>
                    <a:pt x="519182" y="1116580"/>
                  </a:lnTo>
                  <a:lnTo>
                    <a:pt x="515373" y="1142594"/>
                  </a:lnTo>
                  <a:lnTo>
                    <a:pt x="520065" y="1174369"/>
                  </a:lnTo>
                  <a:lnTo>
                    <a:pt x="540724" y="1233771"/>
                  </a:lnTo>
                  <a:lnTo>
                    <a:pt x="556029" y="1269236"/>
                  </a:lnTo>
                  <a:lnTo>
                    <a:pt x="574326" y="1308045"/>
                  </a:lnTo>
                  <a:lnTo>
                    <a:pt x="595371" y="1349820"/>
                  </a:lnTo>
                  <a:lnTo>
                    <a:pt x="618922" y="1394188"/>
                  </a:lnTo>
                  <a:lnTo>
                    <a:pt x="644734" y="1440772"/>
                  </a:lnTo>
                  <a:lnTo>
                    <a:pt x="672566" y="1489198"/>
                  </a:lnTo>
                  <a:lnTo>
                    <a:pt x="702172" y="1539091"/>
                  </a:lnTo>
                  <a:lnTo>
                    <a:pt x="733311" y="1590075"/>
                  </a:lnTo>
                  <a:lnTo>
                    <a:pt x="765738" y="1641774"/>
                  </a:lnTo>
                  <a:lnTo>
                    <a:pt x="799210" y="1693815"/>
                  </a:lnTo>
                  <a:lnTo>
                    <a:pt x="833485" y="1745821"/>
                  </a:lnTo>
                  <a:lnTo>
                    <a:pt x="868317" y="1797417"/>
                  </a:lnTo>
                  <a:lnTo>
                    <a:pt x="903465" y="1848228"/>
                  </a:lnTo>
                  <a:lnTo>
                    <a:pt x="938685" y="1897879"/>
                  </a:lnTo>
                  <a:lnTo>
                    <a:pt x="973733" y="1945995"/>
                  </a:lnTo>
                  <a:lnTo>
                    <a:pt x="1008367" y="1992200"/>
                  </a:lnTo>
                  <a:lnTo>
                    <a:pt x="1042342" y="2036119"/>
                  </a:lnTo>
                  <a:lnTo>
                    <a:pt x="1075416" y="2077377"/>
                  </a:lnTo>
                  <a:lnTo>
                    <a:pt x="1107345" y="2115598"/>
                  </a:lnTo>
                  <a:lnTo>
                    <a:pt x="1137885" y="2150408"/>
                  </a:lnTo>
                  <a:lnTo>
                    <a:pt x="1166794" y="2181431"/>
                  </a:lnTo>
                  <a:lnTo>
                    <a:pt x="1193828" y="2208292"/>
                  </a:lnTo>
                  <a:lnTo>
                    <a:pt x="1241298" y="2248027"/>
                  </a:lnTo>
                  <a:lnTo>
                    <a:pt x="1305929" y="2271299"/>
                  </a:lnTo>
                  <a:lnTo>
                    <a:pt x="1335131" y="2266493"/>
                  </a:lnTo>
                  <a:lnTo>
                    <a:pt x="1388353" y="2231616"/>
                  </a:lnTo>
                  <a:lnTo>
                    <a:pt x="1436055" y="2173212"/>
                  </a:lnTo>
                  <a:lnTo>
                    <a:pt x="1458356" y="2138997"/>
                  </a:lnTo>
                  <a:lnTo>
                    <a:pt x="1479903" y="2103473"/>
                  </a:lnTo>
                  <a:lnTo>
                    <a:pt x="1500905" y="2068163"/>
                  </a:lnTo>
                  <a:lnTo>
                    <a:pt x="1521568" y="2034591"/>
                  </a:lnTo>
                  <a:lnTo>
                    <a:pt x="1562717" y="1978759"/>
                  </a:lnTo>
                  <a:lnTo>
                    <a:pt x="1605019" y="1948168"/>
                  </a:lnTo>
                  <a:lnTo>
                    <a:pt x="1627124" y="1946148"/>
                  </a:lnTo>
                  <a:lnTo>
                    <a:pt x="1659150" y="1955134"/>
                  </a:lnTo>
                  <a:lnTo>
                    <a:pt x="1694320" y="1972856"/>
                  </a:lnTo>
                  <a:lnTo>
                    <a:pt x="1731468" y="1998033"/>
                  </a:lnTo>
                  <a:lnTo>
                    <a:pt x="1769429" y="2029384"/>
                  </a:lnTo>
                  <a:lnTo>
                    <a:pt x="1807040" y="2065629"/>
                  </a:lnTo>
                  <a:lnTo>
                    <a:pt x="1843135" y="2105485"/>
                  </a:lnTo>
                  <a:lnTo>
                    <a:pt x="1876549" y="2147672"/>
                  </a:lnTo>
                  <a:lnTo>
                    <a:pt x="1906119" y="2190909"/>
                  </a:lnTo>
                  <a:lnTo>
                    <a:pt x="1930679" y="2233916"/>
                  </a:lnTo>
                  <a:lnTo>
                    <a:pt x="1949066" y="2275410"/>
                  </a:lnTo>
                  <a:lnTo>
                    <a:pt x="1960113" y="2314111"/>
                  </a:lnTo>
                  <a:lnTo>
                    <a:pt x="1962658" y="2348738"/>
                  </a:lnTo>
                  <a:lnTo>
                    <a:pt x="1953999" y="2381264"/>
                  </a:lnTo>
                  <a:lnTo>
                    <a:pt x="1933690" y="2414343"/>
                  </a:lnTo>
                  <a:lnTo>
                    <a:pt x="1903944" y="2447712"/>
                  </a:lnTo>
                  <a:lnTo>
                    <a:pt x="1866975" y="2481109"/>
                  </a:lnTo>
                  <a:lnTo>
                    <a:pt x="1824996" y="2514271"/>
                  </a:lnTo>
                  <a:lnTo>
                    <a:pt x="1780222" y="2546937"/>
                  </a:lnTo>
                  <a:lnTo>
                    <a:pt x="1734866" y="2578843"/>
                  </a:lnTo>
                  <a:lnTo>
                    <a:pt x="1691141" y="2609727"/>
                  </a:lnTo>
                  <a:lnTo>
                    <a:pt x="1651261" y="2639327"/>
                  </a:lnTo>
                  <a:lnTo>
                    <a:pt x="1617441" y="2667381"/>
                  </a:lnTo>
                  <a:lnTo>
                    <a:pt x="1576832" y="2717800"/>
                  </a:lnTo>
                  <a:lnTo>
                    <a:pt x="1574513" y="2761587"/>
                  </a:lnTo>
                  <a:lnTo>
                    <a:pt x="1597354" y="2800467"/>
                  </a:lnTo>
                  <a:lnTo>
                    <a:pt x="1635569" y="2834211"/>
                  </a:lnTo>
                  <a:lnTo>
                    <a:pt x="1679372" y="2862589"/>
                  </a:lnTo>
                  <a:lnTo>
                    <a:pt x="1718977" y="2885372"/>
                  </a:lnTo>
                  <a:lnTo>
                    <a:pt x="1744599" y="2902331"/>
                  </a:lnTo>
                  <a:lnTo>
                    <a:pt x="1761166" y="2914642"/>
                  </a:lnTo>
                  <a:lnTo>
                    <a:pt x="1767125" y="2912808"/>
                  </a:lnTo>
                  <a:lnTo>
                    <a:pt x="1766012" y="2901545"/>
                  </a:lnTo>
                  <a:lnTo>
                    <a:pt x="1761363" y="2885567"/>
                  </a:lnTo>
                </a:path>
              </a:pathLst>
            </a:custGeom>
            <a:ln w="32004">
              <a:solidFill>
                <a:srgbClr val="C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9" name="object 129"/>
          <p:cNvSpPr txBox="1"/>
          <p:nvPr/>
        </p:nvSpPr>
        <p:spPr>
          <a:xfrm>
            <a:off x="1014171" y="5638596"/>
            <a:ext cx="2200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>
                <a:solidFill>
                  <a:srgbClr val="FFC000"/>
                </a:solidFill>
                <a:latin typeface="Calibri"/>
                <a:cs typeface="Calibri"/>
              </a:rPr>
              <a:t>Underfitting</a:t>
            </a:r>
            <a:r>
              <a:rPr sz="1800" spc="-3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spc="-5">
                <a:solidFill>
                  <a:srgbClr val="FFC000"/>
                </a:solidFill>
                <a:latin typeface="Calibri"/>
                <a:cs typeface="Calibri"/>
              </a:rPr>
              <a:t>(High</a:t>
            </a:r>
            <a:r>
              <a:rPr sz="1800" spc="-15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FFC000"/>
                </a:solidFill>
                <a:latin typeface="Calibri"/>
                <a:cs typeface="Calibri"/>
              </a:rPr>
              <a:t>Bias)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5699886" y="5621832"/>
            <a:ext cx="6680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>
                <a:solidFill>
                  <a:srgbClr val="538235"/>
                </a:solidFill>
                <a:latin typeface="Calibri"/>
                <a:cs typeface="Calibri"/>
              </a:rPr>
              <a:t>Just</a:t>
            </a:r>
            <a:r>
              <a:rPr sz="1800" spc="-75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1800" spc="-5">
                <a:solidFill>
                  <a:srgbClr val="538235"/>
                </a:solidFill>
                <a:latin typeface="Calibri"/>
                <a:cs typeface="Calibri"/>
              </a:rPr>
              <a:t>Fit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8869426" y="5592267"/>
            <a:ext cx="2487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solidFill>
                  <a:srgbClr val="FF0000"/>
                </a:solidFill>
                <a:latin typeface="Calibri"/>
                <a:cs typeface="Calibri"/>
              </a:rPr>
              <a:t>Overfitting</a:t>
            </a:r>
            <a:r>
              <a:rPr sz="18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>
                <a:solidFill>
                  <a:srgbClr val="FF0000"/>
                </a:solidFill>
                <a:latin typeface="Calibri"/>
                <a:cs typeface="Calibri"/>
              </a:rPr>
              <a:t>(High</a:t>
            </a:r>
            <a:r>
              <a:rPr sz="1800" spc="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5">
                <a:solidFill>
                  <a:srgbClr val="FF0000"/>
                </a:solidFill>
                <a:latin typeface="Calibri"/>
                <a:cs typeface="Calibri"/>
              </a:rPr>
              <a:t>Variance)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773430" y="5436108"/>
            <a:ext cx="11184890" cy="78105"/>
          </a:xfrm>
          <a:custGeom>
            <a:avLst/>
            <a:gdLst/>
            <a:ahLst/>
            <a:cxnLst/>
            <a:rect l="l" t="t" r="r" b="b"/>
            <a:pathLst>
              <a:path w="11184890" h="78104">
                <a:moveTo>
                  <a:pt x="11107039" y="0"/>
                </a:moveTo>
                <a:lnTo>
                  <a:pt x="11107039" y="77723"/>
                </a:lnTo>
                <a:lnTo>
                  <a:pt x="11158855" y="51815"/>
                </a:lnTo>
                <a:lnTo>
                  <a:pt x="11120120" y="51815"/>
                </a:lnTo>
                <a:lnTo>
                  <a:pt x="11120120" y="25907"/>
                </a:lnTo>
                <a:lnTo>
                  <a:pt x="11158855" y="25907"/>
                </a:lnTo>
                <a:lnTo>
                  <a:pt x="11107039" y="0"/>
                </a:lnTo>
                <a:close/>
              </a:path>
              <a:path w="11184890" h="78104">
                <a:moveTo>
                  <a:pt x="11107039" y="25907"/>
                </a:moveTo>
                <a:lnTo>
                  <a:pt x="0" y="25907"/>
                </a:lnTo>
                <a:lnTo>
                  <a:pt x="0" y="51815"/>
                </a:lnTo>
                <a:lnTo>
                  <a:pt x="11107039" y="51815"/>
                </a:lnTo>
                <a:lnTo>
                  <a:pt x="11107039" y="25907"/>
                </a:lnTo>
                <a:close/>
              </a:path>
              <a:path w="11184890" h="78104">
                <a:moveTo>
                  <a:pt x="11158855" y="25907"/>
                </a:moveTo>
                <a:lnTo>
                  <a:pt x="11120120" y="25907"/>
                </a:lnTo>
                <a:lnTo>
                  <a:pt x="11120120" y="51815"/>
                </a:lnTo>
                <a:lnTo>
                  <a:pt x="11158855" y="51815"/>
                </a:lnTo>
                <a:lnTo>
                  <a:pt x="11184763" y="38861"/>
                </a:lnTo>
                <a:lnTo>
                  <a:pt x="11158855" y="2590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 txBox="1"/>
          <p:nvPr/>
        </p:nvSpPr>
        <p:spPr>
          <a:xfrm>
            <a:off x="208889" y="5177104"/>
            <a:ext cx="6711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>
                <a:latin typeface="Calibri"/>
                <a:cs typeface="Calibri"/>
              </a:rPr>
              <a:t>Simple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11151234" y="5138673"/>
            <a:ext cx="852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>
                <a:latin typeface="Calibri"/>
                <a:cs typeface="Calibri"/>
              </a:rPr>
              <a:t>Com</a:t>
            </a:r>
            <a:r>
              <a:rPr sz="1800" b="1">
                <a:latin typeface="Calibri"/>
                <a:cs typeface="Calibri"/>
              </a:rPr>
              <a:t>pl</a:t>
            </a:r>
            <a:r>
              <a:rPr sz="1800" b="1" spc="-20">
                <a:latin typeface="Calibri"/>
                <a:cs typeface="Calibri"/>
              </a:rPr>
              <a:t>e</a:t>
            </a:r>
            <a:r>
              <a:rPr sz="1800" b="1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5" name="object 135"/>
          <p:cNvGrpSpPr/>
          <p:nvPr/>
        </p:nvGrpSpPr>
        <p:grpSpPr>
          <a:xfrm>
            <a:off x="10770117" y="4624006"/>
            <a:ext cx="1099820" cy="574675"/>
            <a:chOff x="10770117" y="4624006"/>
            <a:chExt cx="1099820" cy="574675"/>
          </a:xfrm>
        </p:grpSpPr>
        <p:sp>
          <p:nvSpPr>
            <p:cNvPr id="136" name="object 136"/>
            <p:cNvSpPr/>
            <p:nvPr/>
          </p:nvSpPr>
          <p:spPr>
            <a:xfrm>
              <a:off x="10776213" y="4630102"/>
              <a:ext cx="1087755" cy="489584"/>
            </a:xfrm>
            <a:custGeom>
              <a:avLst/>
              <a:gdLst/>
              <a:ahLst/>
              <a:cxnLst/>
              <a:rect l="l" t="t" r="r" b="b"/>
              <a:pathLst>
                <a:path w="1087754" h="489585">
                  <a:moveTo>
                    <a:pt x="670929" y="0"/>
                  </a:moveTo>
                  <a:lnTo>
                    <a:pt x="629132" y="3365"/>
                  </a:lnTo>
                  <a:lnTo>
                    <a:pt x="592454" y="16065"/>
                  </a:lnTo>
                  <a:lnTo>
                    <a:pt x="565648" y="37147"/>
                  </a:lnTo>
                  <a:lnTo>
                    <a:pt x="558462" y="33125"/>
                  </a:lnTo>
                  <a:lnTo>
                    <a:pt x="550836" y="29448"/>
                  </a:lnTo>
                  <a:lnTo>
                    <a:pt x="542805" y="26128"/>
                  </a:lnTo>
                  <a:lnTo>
                    <a:pt x="534406" y="23177"/>
                  </a:lnTo>
                  <a:lnTo>
                    <a:pt x="483276" y="13850"/>
                  </a:lnTo>
                  <a:lnTo>
                    <a:pt x="432075" y="17144"/>
                  </a:lnTo>
                  <a:lnTo>
                    <a:pt x="386637" y="31964"/>
                  </a:lnTo>
                  <a:lnTo>
                    <a:pt x="352796" y="57213"/>
                  </a:lnTo>
                  <a:lnTo>
                    <a:pt x="327197" y="49700"/>
                  </a:lnTo>
                  <a:lnTo>
                    <a:pt x="300122" y="44926"/>
                  </a:lnTo>
                  <a:lnTo>
                    <a:pt x="272143" y="42961"/>
                  </a:lnTo>
                  <a:lnTo>
                    <a:pt x="243830" y="43878"/>
                  </a:lnTo>
                  <a:lnTo>
                    <a:pt x="191726" y="53569"/>
                  </a:lnTo>
                  <a:lnTo>
                    <a:pt x="148718" y="72056"/>
                  </a:lnTo>
                  <a:lnTo>
                    <a:pt x="117194" y="97407"/>
                  </a:lnTo>
                  <a:lnTo>
                    <a:pt x="98161" y="160972"/>
                  </a:lnTo>
                  <a:lnTo>
                    <a:pt x="97272" y="162496"/>
                  </a:lnTo>
                  <a:lnTo>
                    <a:pt x="49297" y="172910"/>
                  </a:lnTo>
                  <a:lnTo>
                    <a:pt x="14087" y="195516"/>
                  </a:lnTo>
                  <a:lnTo>
                    <a:pt x="0" y="220761"/>
                  </a:lnTo>
                  <a:lnTo>
                    <a:pt x="2641" y="246506"/>
                  </a:lnTo>
                  <a:lnTo>
                    <a:pt x="20784" y="269775"/>
                  </a:lnTo>
                  <a:lnTo>
                    <a:pt x="53203" y="287591"/>
                  </a:lnTo>
                  <a:lnTo>
                    <a:pt x="38840" y="299269"/>
                  </a:lnTo>
                  <a:lnTo>
                    <a:pt x="29073" y="312435"/>
                  </a:lnTo>
                  <a:lnTo>
                    <a:pt x="24163" y="326578"/>
                  </a:lnTo>
                  <a:lnTo>
                    <a:pt x="24374" y="341185"/>
                  </a:lnTo>
                  <a:lnTo>
                    <a:pt x="37885" y="366518"/>
                  </a:lnTo>
                  <a:lnTo>
                    <a:pt x="65315" y="386016"/>
                  </a:lnTo>
                  <a:lnTo>
                    <a:pt x="102723" y="397799"/>
                  </a:lnTo>
                  <a:lnTo>
                    <a:pt x="146167" y="399986"/>
                  </a:lnTo>
                  <a:lnTo>
                    <a:pt x="148199" y="402145"/>
                  </a:lnTo>
                  <a:lnTo>
                    <a:pt x="180805" y="427152"/>
                  </a:lnTo>
                  <a:lnTo>
                    <a:pt x="221558" y="445396"/>
                  </a:lnTo>
                  <a:lnTo>
                    <a:pt x="267912" y="456485"/>
                  </a:lnTo>
                  <a:lnTo>
                    <a:pt x="317325" y="460029"/>
                  </a:lnTo>
                  <a:lnTo>
                    <a:pt x="367253" y="455635"/>
                  </a:lnTo>
                  <a:lnTo>
                    <a:pt x="415153" y="442912"/>
                  </a:lnTo>
                  <a:lnTo>
                    <a:pt x="433450" y="456944"/>
                  </a:lnTo>
                  <a:lnTo>
                    <a:pt x="455237" y="468772"/>
                  </a:lnTo>
                  <a:lnTo>
                    <a:pt x="480000" y="478149"/>
                  </a:lnTo>
                  <a:lnTo>
                    <a:pt x="507228" y="484822"/>
                  </a:lnTo>
                  <a:lnTo>
                    <a:pt x="561191" y="489264"/>
                  </a:lnTo>
                  <a:lnTo>
                    <a:pt x="612863" y="483385"/>
                  </a:lnTo>
                  <a:lnTo>
                    <a:pt x="658762" y="468326"/>
                  </a:lnTo>
                  <a:lnTo>
                    <a:pt x="695407" y="445226"/>
                  </a:lnTo>
                  <a:lnTo>
                    <a:pt x="719318" y="415226"/>
                  </a:lnTo>
                  <a:lnTo>
                    <a:pt x="736988" y="420955"/>
                  </a:lnTo>
                  <a:lnTo>
                    <a:pt x="755719" y="425148"/>
                  </a:lnTo>
                  <a:lnTo>
                    <a:pt x="775235" y="427745"/>
                  </a:lnTo>
                  <a:lnTo>
                    <a:pt x="795264" y="428688"/>
                  </a:lnTo>
                  <a:lnTo>
                    <a:pt x="852084" y="421967"/>
                  </a:lnTo>
                  <a:lnTo>
                    <a:pt x="898642" y="403113"/>
                  </a:lnTo>
                  <a:lnTo>
                    <a:pt x="930245" y="374949"/>
                  </a:lnTo>
                  <a:lnTo>
                    <a:pt x="942203" y="340296"/>
                  </a:lnTo>
                  <a:lnTo>
                    <a:pt x="963612" y="337546"/>
                  </a:lnTo>
                  <a:lnTo>
                    <a:pt x="1003764" y="327187"/>
                  </a:lnTo>
                  <a:lnTo>
                    <a:pt x="1066436" y="288502"/>
                  </a:lnTo>
                  <a:lnTo>
                    <a:pt x="1087173" y="250555"/>
                  </a:lnTo>
                  <a:lnTo>
                    <a:pt x="1083145" y="210583"/>
                  </a:lnTo>
                  <a:lnTo>
                    <a:pt x="1053328" y="173291"/>
                  </a:lnTo>
                  <a:lnTo>
                    <a:pt x="1055741" y="169862"/>
                  </a:lnTo>
                  <a:lnTo>
                    <a:pt x="1057900" y="166179"/>
                  </a:lnTo>
                  <a:lnTo>
                    <a:pt x="1059424" y="162496"/>
                  </a:lnTo>
                  <a:lnTo>
                    <a:pt x="1063005" y="129895"/>
                  </a:lnTo>
                  <a:lnTo>
                    <a:pt x="1046454" y="99996"/>
                  </a:lnTo>
                  <a:lnTo>
                    <a:pt x="1012828" y="76074"/>
                  </a:lnTo>
                  <a:lnTo>
                    <a:pt x="965190" y="61404"/>
                  </a:lnTo>
                  <a:lnTo>
                    <a:pt x="959633" y="48970"/>
                  </a:lnTo>
                  <a:lnTo>
                    <a:pt x="923915" y="17716"/>
                  </a:lnTo>
                  <a:lnTo>
                    <a:pt x="881358" y="3385"/>
                  </a:lnTo>
                  <a:lnTo>
                    <a:pt x="834729" y="222"/>
                  </a:lnTo>
                  <a:lnTo>
                    <a:pt x="789576" y="7965"/>
                  </a:lnTo>
                  <a:lnTo>
                    <a:pt x="751449" y="26352"/>
                  </a:lnTo>
                  <a:lnTo>
                    <a:pt x="743277" y="20530"/>
                  </a:lnTo>
                  <a:lnTo>
                    <a:pt x="734081" y="15303"/>
                  </a:lnTo>
                  <a:lnTo>
                    <a:pt x="723981" y="10743"/>
                  </a:lnTo>
                  <a:lnTo>
                    <a:pt x="713095" y="6921"/>
                  </a:lnTo>
                  <a:lnTo>
                    <a:pt x="670929" y="0"/>
                  </a:lnTo>
                  <a:close/>
                </a:path>
              </a:pathLst>
            </a:custGeom>
            <a:solidFill>
              <a:srgbClr val="BE9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7" name="object 1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79225" y="5081524"/>
              <a:ext cx="96900" cy="110743"/>
            </a:xfrm>
            <a:prstGeom prst="rect">
              <a:avLst/>
            </a:prstGeom>
          </p:spPr>
        </p:pic>
        <p:sp>
          <p:nvSpPr>
            <p:cNvPr id="138" name="object 138"/>
            <p:cNvSpPr/>
            <p:nvPr/>
          </p:nvSpPr>
          <p:spPr>
            <a:xfrm>
              <a:off x="10776213" y="4630102"/>
              <a:ext cx="1087755" cy="562610"/>
            </a:xfrm>
            <a:custGeom>
              <a:avLst/>
              <a:gdLst/>
              <a:ahLst/>
              <a:cxnLst/>
              <a:rect l="l" t="t" r="r" b="b"/>
              <a:pathLst>
                <a:path w="1087754" h="562610">
                  <a:moveTo>
                    <a:pt x="98161" y="160972"/>
                  </a:moveTo>
                  <a:lnTo>
                    <a:pt x="117194" y="97407"/>
                  </a:lnTo>
                  <a:lnTo>
                    <a:pt x="148718" y="72056"/>
                  </a:lnTo>
                  <a:lnTo>
                    <a:pt x="191726" y="53569"/>
                  </a:lnTo>
                  <a:lnTo>
                    <a:pt x="243830" y="43878"/>
                  </a:lnTo>
                  <a:lnTo>
                    <a:pt x="272143" y="42961"/>
                  </a:lnTo>
                  <a:lnTo>
                    <a:pt x="300122" y="44926"/>
                  </a:lnTo>
                  <a:lnTo>
                    <a:pt x="327197" y="49700"/>
                  </a:lnTo>
                  <a:lnTo>
                    <a:pt x="352796" y="57213"/>
                  </a:lnTo>
                  <a:lnTo>
                    <a:pt x="386637" y="31964"/>
                  </a:lnTo>
                  <a:lnTo>
                    <a:pt x="432075" y="17144"/>
                  </a:lnTo>
                  <a:lnTo>
                    <a:pt x="483276" y="13850"/>
                  </a:lnTo>
                  <a:lnTo>
                    <a:pt x="534406" y="23177"/>
                  </a:lnTo>
                  <a:lnTo>
                    <a:pt x="542805" y="26128"/>
                  </a:lnTo>
                  <a:lnTo>
                    <a:pt x="550836" y="29448"/>
                  </a:lnTo>
                  <a:lnTo>
                    <a:pt x="558462" y="33125"/>
                  </a:lnTo>
                  <a:lnTo>
                    <a:pt x="565648" y="37147"/>
                  </a:lnTo>
                  <a:lnTo>
                    <a:pt x="592454" y="16065"/>
                  </a:lnTo>
                  <a:lnTo>
                    <a:pt x="629132" y="3365"/>
                  </a:lnTo>
                  <a:lnTo>
                    <a:pt x="670929" y="0"/>
                  </a:lnTo>
                  <a:lnTo>
                    <a:pt x="713095" y="6921"/>
                  </a:lnTo>
                  <a:lnTo>
                    <a:pt x="723981" y="10743"/>
                  </a:lnTo>
                  <a:lnTo>
                    <a:pt x="734081" y="15303"/>
                  </a:lnTo>
                  <a:lnTo>
                    <a:pt x="743277" y="20530"/>
                  </a:lnTo>
                  <a:lnTo>
                    <a:pt x="751449" y="26352"/>
                  </a:lnTo>
                  <a:lnTo>
                    <a:pt x="789576" y="7965"/>
                  </a:lnTo>
                  <a:lnTo>
                    <a:pt x="834729" y="222"/>
                  </a:lnTo>
                  <a:lnTo>
                    <a:pt x="881358" y="3385"/>
                  </a:lnTo>
                  <a:lnTo>
                    <a:pt x="923915" y="17716"/>
                  </a:lnTo>
                  <a:lnTo>
                    <a:pt x="938758" y="26864"/>
                  </a:lnTo>
                  <a:lnTo>
                    <a:pt x="950743" y="37369"/>
                  </a:lnTo>
                  <a:lnTo>
                    <a:pt x="959633" y="48970"/>
                  </a:lnTo>
                  <a:lnTo>
                    <a:pt x="965190" y="61404"/>
                  </a:lnTo>
                  <a:lnTo>
                    <a:pt x="1012828" y="76074"/>
                  </a:lnTo>
                  <a:lnTo>
                    <a:pt x="1046454" y="99996"/>
                  </a:lnTo>
                  <a:lnTo>
                    <a:pt x="1063005" y="129895"/>
                  </a:lnTo>
                  <a:lnTo>
                    <a:pt x="1059424" y="162496"/>
                  </a:lnTo>
                  <a:lnTo>
                    <a:pt x="1057900" y="166179"/>
                  </a:lnTo>
                  <a:lnTo>
                    <a:pt x="1055741" y="169862"/>
                  </a:lnTo>
                  <a:lnTo>
                    <a:pt x="1053328" y="173291"/>
                  </a:lnTo>
                  <a:lnTo>
                    <a:pt x="1083145" y="210583"/>
                  </a:lnTo>
                  <a:lnTo>
                    <a:pt x="1087173" y="250555"/>
                  </a:lnTo>
                  <a:lnTo>
                    <a:pt x="1066436" y="288502"/>
                  </a:lnTo>
                  <a:lnTo>
                    <a:pt x="1021959" y="319722"/>
                  </a:lnTo>
                  <a:lnTo>
                    <a:pt x="984224" y="333152"/>
                  </a:lnTo>
                  <a:lnTo>
                    <a:pt x="942203" y="340296"/>
                  </a:lnTo>
                  <a:lnTo>
                    <a:pt x="930245" y="374949"/>
                  </a:lnTo>
                  <a:lnTo>
                    <a:pt x="898642" y="403113"/>
                  </a:lnTo>
                  <a:lnTo>
                    <a:pt x="852084" y="421967"/>
                  </a:lnTo>
                  <a:lnTo>
                    <a:pt x="795264" y="428688"/>
                  </a:lnTo>
                  <a:lnTo>
                    <a:pt x="775235" y="427745"/>
                  </a:lnTo>
                  <a:lnTo>
                    <a:pt x="755719" y="425148"/>
                  </a:lnTo>
                  <a:lnTo>
                    <a:pt x="736988" y="420955"/>
                  </a:lnTo>
                  <a:lnTo>
                    <a:pt x="719318" y="415226"/>
                  </a:lnTo>
                  <a:lnTo>
                    <a:pt x="695407" y="445226"/>
                  </a:lnTo>
                  <a:lnTo>
                    <a:pt x="658762" y="468326"/>
                  </a:lnTo>
                  <a:lnTo>
                    <a:pt x="612863" y="483385"/>
                  </a:lnTo>
                  <a:lnTo>
                    <a:pt x="561191" y="489264"/>
                  </a:lnTo>
                  <a:lnTo>
                    <a:pt x="507228" y="484822"/>
                  </a:lnTo>
                  <a:lnTo>
                    <a:pt x="480000" y="478149"/>
                  </a:lnTo>
                  <a:lnTo>
                    <a:pt x="455237" y="468772"/>
                  </a:lnTo>
                  <a:lnTo>
                    <a:pt x="433450" y="456944"/>
                  </a:lnTo>
                  <a:lnTo>
                    <a:pt x="415153" y="442912"/>
                  </a:lnTo>
                  <a:lnTo>
                    <a:pt x="367253" y="455635"/>
                  </a:lnTo>
                  <a:lnTo>
                    <a:pt x="317325" y="460029"/>
                  </a:lnTo>
                  <a:lnTo>
                    <a:pt x="267912" y="456485"/>
                  </a:lnTo>
                  <a:lnTo>
                    <a:pt x="221558" y="445396"/>
                  </a:lnTo>
                  <a:lnTo>
                    <a:pt x="180805" y="427152"/>
                  </a:lnTo>
                  <a:lnTo>
                    <a:pt x="148199" y="402145"/>
                  </a:lnTo>
                  <a:lnTo>
                    <a:pt x="147564" y="401383"/>
                  </a:lnTo>
                  <a:lnTo>
                    <a:pt x="146929" y="400621"/>
                  </a:lnTo>
                  <a:lnTo>
                    <a:pt x="146167" y="399986"/>
                  </a:lnTo>
                  <a:lnTo>
                    <a:pt x="102723" y="397799"/>
                  </a:lnTo>
                  <a:lnTo>
                    <a:pt x="65315" y="386016"/>
                  </a:lnTo>
                  <a:lnTo>
                    <a:pt x="24374" y="341185"/>
                  </a:lnTo>
                  <a:lnTo>
                    <a:pt x="24163" y="326578"/>
                  </a:lnTo>
                  <a:lnTo>
                    <a:pt x="29073" y="312435"/>
                  </a:lnTo>
                  <a:lnTo>
                    <a:pt x="38840" y="299269"/>
                  </a:lnTo>
                  <a:lnTo>
                    <a:pt x="53203" y="287591"/>
                  </a:lnTo>
                  <a:lnTo>
                    <a:pt x="20784" y="269775"/>
                  </a:lnTo>
                  <a:lnTo>
                    <a:pt x="2641" y="246506"/>
                  </a:lnTo>
                  <a:lnTo>
                    <a:pt x="0" y="220761"/>
                  </a:lnTo>
                  <a:lnTo>
                    <a:pt x="14087" y="195516"/>
                  </a:lnTo>
                  <a:lnTo>
                    <a:pt x="29656" y="182856"/>
                  </a:lnTo>
                  <a:lnTo>
                    <a:pt x="49297" y="172910"/>
                  </a:lnTo>
                  <a:lnTo>
                    <a:pt x="72130" y="166012"/>
                  </a:lnTo>
                  <a:lnTo>
                    <a:pt x="97272" y="162496"/>
                  </a:lnTo>
                  <a:lnTo>
                    <a:pt x="98161" y="160972"/>
                  </a:lnTo>
                  <a:close/>
                </a:path>
                <a:path w="1087754" h="562610">
                  <a:moveTo>
                    <a:pt x="330952" y="548576"/>
                  </a:moveTo>
                  <a:lnTo>
                    <a:pt x="330952" y="556196"/>
                  </a:lnTo>
                  <a:lnTo>
                    <a:pt x="324856" y="562165"/>
                  </a:lnTo>
                  <a:lnTo>
                    <a:pt x="317363" y="562165"/>
                  </a:lnTo>
                  <a:lnTo>
                    <a:pt x="309870" y="562165"/>
                  </a:lnTo>
                  <a:lnTo>
                    <a:pt x="303774" y="556196"/>
                  </a:lnTo>
                  <a:lnTo>
                    <a:pt x="303774" y="548576"/>
                  </a:lnTo>
                  <a:lnTo>
                    <a:pt x="303774" y="541083"/>
                  </a:lnTo>
                  <a:lnTo>
                    <a:pt x="309870" y="535114"/>
                  </a:lnTo>
                  <a:lnTo>
                    <a:pt x="317363" y="535114"/>
                  </a:lnTo>
                  <a:lnTo>
                    <a:pt x="324856" y="535114"/>
                  </a:lnTo>
                  <a:lnTo>
                    <a:pt x="330952" y="541083"/>
                  </a:lnTo>
                  <a:lnTo>
                    <a:pt x="330952" y="548576"/>
                  </a:lnTo>
                  <a:close/>
                </a:path>
                <a:path w="1087754" h="562610">
                  <a:moveTo>
                    <a:pt x="357368" y="531304"/>
                  </a:moveTo>
                  <a:lnTo>
                    <a:pt x="355228" y="541926"/>
                  </a:lnTo>
                  <a:lnTo>
                    <a:pt x="349398" y="550560"/>
                  </a:lnTo>
                  <a:lnTo>
                    <a:pt x="340758" y="556361"/>
                  </a:lnTo>
                  <a:lnTo>
                    <a:pt x="330190" y="558482"/>
                  </a:lnTo>
                  <a:lnTo>
                    <a:pt x="319621" y="556361"/>
                  </a:lnTo>
                  <a:lnTo>
                    <a:pt x="310981" y="550560"/>
                  </a:lnTo>
                  <a:lnTo>
                    <a:pt x="305151" y="541926"/>
                  </a:lnTo>
                  <a:lnTo>
                    <a:pt x="303012" y="531304"/>
                  </a:lnTo>
                  <a:lnTo>
                    <a:pt x="305151" y="520735"/>
                  </a:lnTo>
                  <a:lnTo>
                    <a:pt x="310981" y="512095"/>
                  </a:lnTo>
                  <a:lnTo>
                    <a:pt x="319621" y="506265"/>
                  </a:lnTo>
                  <a:lnTo>
                    <a:pt x="330190" y="504126"/>
                  </a:lnTo>
                  <a:lnTo>
                    <a:pt x="340758" y="506265"/>
                  </a:lnTo>
                  <a:lnTo>
                    <a:pt x="349398" y="512095"/>
                  </a:lnTo>
                  <a:lnTo>
                    <a:pt x="355228" y="520735"/>
                  </a:lnTo>
                  <a:lnTo>
                    <a:pt x="357368" y="531304"/>
                  </a:lnTo>
                  <a:close/>
                </a:path>
                <a:path w="1087754" h="562610">
                  <a:moveTo>
                    <a:pt x="399913" y="492188"/>
                  </a:moveTo>
                  <a:lnTo>
                    <a:pt x="396722" y="508095"/>
                  </a:lnTo>
                  <a:lnTo>
                    <a:pt x="388006" y="521049"/>
                  </a:lnTo>
                  <a:lnTo>
                    <a:pt x="375052" y="529764"/>
                  </a:lnTo>
                  <a:lnTo>
                    <a:pt x="359146" y="532955"/>
                  </a:lnTo>
                  <a:lnTo>
                    <a:pt x="343292" y="529764"/>
                  </a:lnTo>
                  <a:lnTo>
                    <a:pt x="330332" y="521049"/>
                  </a:lnTo>
                  <a:lnTo>
                    <a:pt x="321587" y="508095"/>
                  </a:lnTo>
                  <a:lnTo>
                    <a:pt x="318379" y="492188"/>
                  </a:lnTo>
                  <a:lnTo>
                    <a:pt x="321587" y="476335"/>
                  </a:lnTo>
                  <a:lnTo>
                    <a:pt x="330332" y="463375"/>
                  </a:lnTo>
                  <a:lnTo>
                    <a:pt x="343292" y="454630"/>
                  </a:lnTo>
                  <a:lnTo>
                    <a:pt x="359146" y="451421"/>
                  </a:lnTo>
                  <a:lnTo>
                    <a:pt x="375052" y="454630"/>
                  </a:lnTo>
                  <a:lnTo>
                    <a:pt x="388006" y="463375"/>
                  </a:lnTo>
                  <a:lnTo>
                    <a:pt x="396722" y="476335"/>
                  </a:lnTo>
                  <a:lnTo>
                    <a:pt x="399913" y="492188"/>
                  </a:lnTo>
                  <a:close/>
                </a:path>
                <a:path w="1087754" h="562610">
                  <a:moveTo>
                    <a:pt x="118227" y="294703"/>
                  </a:moveTo>
                  <a:lnTo>
                    <a:pt x="101530" y="294759"/>
                  </a:lnTo>
                  <a:lnTo>
                    <a:pt x="85143" y="293242"/>
                  </a:lnTo>
                  <a:lnTo>
                    <a:pt x="69328" y="290202"/>
                  </a:lnTo>
                  <a:lnTo>
                    <a:pt x="54346" y="285686"/>
                  </a:lnTo>
                </a:path>
                <a:path w="1087754" h="562610">
                  <a:moveTo>
                    <a:pt x="174488" y="393509"/>
                  </a:moveTo>
                  <a:lnTo>
                    <a:pt x="167729" y="394987"/>
                  </a:lnTo>
                  <a:lnTo>
                    <a:pt x="160803" y="396192"/>
                  </a:lnTo>
                  <a:lnTo>
                    <a:pt x="153735" y="397134"/>
                  </a:lnTo>
                  <a:lnTo>
                    <a:pt x="146548" y="397827"/>
                  </a:lnTo>
                </a:path>
                <a:path w="1087754" h="562610">
                  <a:moveTo>
                    <a:pt x="415026" y="441007"/>
                  </a:moveTo>
                  <a:lnTo>
                    <a:pt x="410192" y="436268"/>
                  </a:lnTo>
                  <a:lnTo>
                    <a:pt x="405786" y="431387"/>
                  </a:lnTo>
                  <a:lnTo>
                    <a:pt x="401810" y="426362"/>
                  </a:lnTo>
                  <a:lnTo>
                    <a:pt x="398262" y="421195"/>
                  </a:lnTo>
                </a:path>
                <a:path w="1087754" h="562610">
                  <a:moveTo>
                    <a:pt x="726049" y="391858"/>
                  </a:moveTo>
                  <a:lnTo>
                    <a:pt x="725160" y="399097"/>
                  </a:lnTo>
                  <a:lnTo>
                    <a:pt x="722874" y="406336"/>
                  </a:lnTo>
                  <a:lnTo>
                    <a:pt x="719318" y="413448"/>
                  </a:lnTo>
                </a:path>
                <a:path w="1087754" h="562610">
                  <a:moveTo>
                    <a:pt x="859653" y="258254"/>
                  </a:moveTo>
                  <a:lnTo>
                    <a:pt x="893776" y="272375"/>
                  </a:lnTo>
                  <a:lnTo>
                    <a:pt x="919660" y="291401"/>
                  </a:lnTo>
                  <a:lnTo>
                    <a:pt x="936019" y="314047"/>
                  </a:lnTo>
                  <a:lnTo>
                    <a:pt x="941568" y="339026"/>
                  </a:lnTo>
                </a:path>
                <a:path w="1087754" h="562610">
                  <a:moveTo>
                    <a:pt x="1052820" y="172148"/>
                  </a:moveTo>
                  <a:lnTo>
                    <a:pt x="1045910" y="180659"/>
                  </a:lnTo>
                  <a:lnTo>
                    <a:pt x="1037453" y="188610"/>
                  </a:lnTo>
                  <a:lnTo>
                    <a:pt x="1027566" y="195919"/>
                  </a:lnTo>
                  <a:lnTo>
                    <a:pt x="1016371" y="202501"/>
                  </a:lnTo>
                </a:path>
                <a:path w="1087754" h="562610">
                  <a:moveTo>
                    <a:pt x="965317" y="59753"/>
                  </a:moveTo>
                  <a:lnTo>
                    <a:pt x="966714" y="64452"/>
                  </a:lnTo>
                  <a:lnTo>
                    <a:pt x="967349" y="69278"/>
                  </a:lnTo>
                  <a:lnTo>
                    <a:pt x="967222" y="73977"/>
                  </a:lnTo>
                </a:path>
                <a:path w="1087754" h="562610">
                  <a:moveTo>
                    <a:pt x="732399" y="42989"/>
                  </a:moveTo>
                  <a:lnTo>
                    <a:pt x="736280" y="38133"/>
                  </a:lnTo>
                  <a:lnTo>
                    <a:pt x="740685" y="33480"/>
                  </a:lnTo>
                  <a:lnTo>
                    <a:pt x="745615" y="29041"/>
                  </a:lnTo>
                  <a:lnTo>
                    <a:pt x="751068" y="24828"/>
                  </a:lnTo>
                </a:path>
                <a:path w="1087754" h="562610">
                  <a:moveTo>
                    <a:pt x="557647" y="51752"/>
                  </a:moveTo>
                  <a:lnTo>
                    <a:pt x="559679" y="46291"/>
                  </a:lnTo>
                  <a:lnTo>
                    <a:pt x="562600" y="40957"/>
                  </a:lnTo>
                  <a:lnTo>
                    <a:pt x="566791" y="36004"/>
                  </a:lnTo>
                </a:path>
                <a:path w="1087754" h="562610">
                  <a:moveTo>
                    <a:pt x="352669" y="57086"/>
                  </a:moveTo>
                  <a:lnTo>
                    <a:pt x="361376" y="60414"/>
                  </a:lnTo>
                  <a:lnTo>
                    <a:pt x="369750" y="64087"/>
                  </a:lnTo>
                  <a:lnTo>
                    <a:pt x="377743" y="68070"/>
                  </a:lnTo>
                  <a:lnTo>
                    <a:pt x="385308" y="72326"/>
                  </a:lnTo>
                </a:path>
                <a:path w="1087754" h="562610">
                  <a:moveTo>
                    <a:pt x="104003" y="177101"/>
                  </a:moveTo>
                  <a:lnTo>
                    <a:pt x="101336" y="171767"/>
                  </a:lnTo>
                  <a:lnTo>
                    <a:pt x="99431" y="166433"/>
                  </a:lnTo>
                  <a:lnTo>
                    <a:pt x="98288" y="160972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9" name="object 139"/>
          <p:cNvSpPr txBox="1"/>
          <p:nvPr/>
        </p:nvSpPr>
        <p:spPr>
          <a:xfrm>
            <a:off x="11092053" y="4720736"/>
            <a:ext cx="46514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" marR="5080" indent="-21590">
              <a:lnSpc>
                <a:spcPct val="100000"/>
              </a:lnSpc>
              <a:spcBef>
                <a:spcPts val="100"/>
              </a:spcBef>
            </a:pPr>
            <a:r>
              <a:rPr sz="1200">
                <a:latin typeface="Calibri"/>
                <a:cs typeface="Calibri"/>
              </a:rPr>
              <a:t>`</a:t>
            </a:r>
            <a:r>
              <a:rPr sz="1200" spc="-5">
                <a:latin typeface="Calibri"/>
                <a:cs typeface="Calibri"/>
              </a:rPr>
              <a:t> </a:t>
            </a:r>
            <a:r>
              <a:rPr sz="1200" spc="-10">
                <a:latin typeface="Calibri"/>
                <a:cs typeface="Calibri"/>
              </a:rPr>
              <a:t>Z</a:t>
            </a:r>
            <a:r>
              <a:rPr sz="1200">
                <a:latin typeface="Calibri"/>
                <a:cs typeface="Calibri"/>
              </a:rPr>
              <a:t>e</a:t>
            </a:r>
            <a:r>
              <a:rPr sz="1200" spc="-20">
                <a:latin typeface="Calibri"/>
                <a:cs typeface="Calibri"/>
              </a:rPr>
              <a:t>r</a:t>
            </a:r>
            <a:r>
              <a:rPr sz="1200">
                <a:latin typeface="Calibri"/>
                <a:cs typeface="Calibri"/>
              </a:rPr>
              <a:t>o  </a:t>
            </a:r>
            <a:r>
              <a:rPr sz="1200" spc="-10">
                <a:latin typeface="Calibri"/>
                <a:cs typeface="Calibri"/>
              </a:rPr>
              <a:t>Error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1786254" y="4862576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1912747" y="49951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24383" y="3137661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>
                <a:latin typeface="Calibri"/>
                <a:cs typeface="Calibri"/>
              </a:rPr>
              <a:t>X</a:t>
            </a:r>
            <a:r>
              <a:rPr sz="1800" b="1" baseline="-20833">
                <a:latin typeface="Calibri"/>
                <a:cs typeface="Calibri"/>
              </a:rPr>
              <a:t>2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5982715" y="4864100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6109208" y="4996688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4019422" y="3189478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>
                <a:latin typeface="Calibri"/>
                <a:cs typeface="Calibri"/>
              </a:rPr>
              <a:t>X</a:t>
            </a:r>
            <a:r>
              <a:rPr sz="1800" b="1" baseline="-20833">
                <a:latin typeface="Calibri"/>
                <a:cs typeface="Calibri"/>
              </a:rPr>
              <a:t>2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8105267" y="3130677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>
                <a:latin typeface="Calibri"/>
                <a:cs typeface="Calibri"/>
              </a:rPr>
              <a:t>X</a:t>
            </a:r>
            <a:r>
              <a:rPr sz="1800" b="1" baseline="-20833">
                <a:latin typeface="Calibri"/>
                <a:cs typeface="Calibri"/>
              </a:rPr>
              <a:t>2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9666985" y="4933569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>
                <a:latin typeface="Calibri"/>
                <a:cs typeface="Calibri"/>
              </a:rPr>
              <a:t>X</a:t>
            </a:r>
            <a:r>
              <a:rPr sz="1800" b="1" baseline="-20833">
                <a:latin typeface="Calibri"/>
                <a:cs typeface="Calibri"/>
              </a:rPr>
              <a:t>1</a:t>
            </a:r>
            <a:endParaRPr sz="1800" baseline="-20833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/>
              <a:t>Impact</a:t>
            </a:r>
            <a:r>
              <a:rPr spc="-15"/>
              <a:t> </a:t>
            </a:r>
            <a:r>
              <a:t>of</a:t>
            </a:r>
            <a:r>
              <a:rPr spc="-10"/>
              <a:t> Overfitting</a:t>
            </a:r>
            <a:r>
              <a:rPr spc="-25"/>
              <a:t> </a:t>
            </a:r>
            <a:r>
              <a:t>on </a:t>
            </a:r>
            <a:r>
              <a:rPr spc="-25"/>
              <a:t>Performance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575305" y="1545082"/>
            <a:ext cx="7041515" cy="4551045"/>
            <a:chOff x="2575305" y="1545082"/>
            <a:chExt cx="7041515" cy="4551045"/>
          </a:xfrm>
        </p:grpSpPr>
        <p:sp>
          <p:nvSpPr>
            <p:cNvPr id="4" name="object 4"/>
            <p:cNvSpPr/>
            <p:nvPr/>
          </p:nvSpPr>
          <p:spPr>
            <a:xfrm>
              <a:off x="2581655" y="1551432"/>
              <a:ext cx="7028815" cy="4531360"/>
            </a:xfrm>
            <a:custGeom>
              <a:avLst/>
              <a:gdLst/>
              <a:ahLst/>
              <a:cxnLst/>
              <a:rect l="l" t="t" r="r" b="b"/>
              <a:pathLst>
                <a:path w="7028815" h="4531360">
                  <a:moveTo>
                    <a:pt x="7028688" y="0"/>
                  </a:moveTo>
                  <a:lnTo>
                    <a:pt x="0" y="0"/>
                  </a:lnTo>
                  <a:lnTo>
                    <a:pt x="0" y="4530852"/>
                  </a:lnTo>
                  <a:lnTo>
                    <a:pt x="7028688" y="4530852"/>
                  </a:lnTo>
                  <a:lnTo>
                    <a:pt x="702868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81655" y="1551432"/>
              <a:ext cx="7028815" cy="4531360"/>
            </a:xfrm>
            <a:custGeom>
              <a:avLst/>
              <a:gdLst/>
              <a:ahLst/>
              <a:cxnLst/>
              <a:rect l="l" t="t" r="r" b="b"/>
              <a:pathLst>
                <a:path w="7028815" h="4531360">
                  <a:moveTo>
                    <a:pt x="0" y="4530852"/>
                  </a:moveTo>
                  <a:lnTo>
                    <a:pt x="7028688" y="4530852"/>
                  </a:lnTo>
                  <a:lnTo>
                    <a:pt x="7028688" y="0"/>
                  </a:lnTo>
                  <a:lnTo>
                    <a:pt x="0" y="0"/>
                  </a:lnTo>
                  <a:lnTo>
                    <a:pt x="0" y="4530852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29661" y="2257806"/>
              <a:ext cx="6120765" cy="3782695"/>
            </a:xfrm>
            <a:custGeom>
              <a:avLst/>
              <a:gdLst/>
              <a:ahLst/>
              <a:cxnLst/>
              <a:rect l="l" t="t" r="r" b="b"/>
              <a:pathLst>
                <a:path w="6120765" h="3782695">
                  <a:moveTo>
                    <a:pt x="0" y="0"/>
                  </a:moveTo>
                  <a:lnTo>
                    <a:pt x="9643" y="40497"/>
                  </a:lnTo>
                  <a:lnTo>
                    <a:pt x="19325" y="80992"/>
                  </a:lnTo>
                  <a:lnTo>
                    <a:pt x="29085" y="121482"/>
                  </a:lnTo>
                  <a:lnTo>
                    <a:pt x="38961" y="161964"/>
                  </a:lnTo>
                  <a:lnTo>
                    <a:pt x="48992" y="202435"/>
                  </a:lnTo>
                  <a:lnTo>
                    <a:pt x="59216" y="242893"/>
                  </a:lnTo>
                  <a:lnTo>
                    <a:pt x="69673" y="283336"/>
                  </a:lnTo>
                  <a:lnTo>
                    <a:pt x="80401" y="323760"/>
                  </a:lnTo>
                  <a:lnTo>
                    <a:pt x="91439" y="364163"/>
                  </a:lnTo>
                  <a:lnTo>
                    <a:pt x="102825" y="404543"/>
                  </a:lnTo>
                  <a:lnTo>
                    <a:pt x="114598" y="444896"/>
                  </a:lnTo>
                  <a:lnTo>
                    <a:pt x="126798" y="485220"/>
                  </a:lnTo>
                  <a:lnTo>
                    <a:pt x="139462" y="525513"/>
                  </a:lnTo>
                  <a:lnTo>
                    <a:pt x="152630" y="565772"/>
                  </a:lnTo>
                  <a:lnTo>
                    <a:pt x="166340" y="605994"/>
                  </a:lnTo>
                  <a:lnTo>
                    <a:pt x="180631" y="646176"/>
                  </a:lnTo>
                  <a:lnTo>
                    <a:pt x="195542" y="686317"/>
                  </a:lnTo>
                  <a:lnTo>
                    <a:pt x="211111" y="726413"/>
                  </a:lnTo>
                  <a:lnTo>
                    <a:pt x="227377" y="766462"/>
                  </a:lnTo>
                  <a:lnTo>
                    <a:pt x="244379" y="806460"/>
                  </a:lnTo>
                  <a:lnTo>
                    <a:pt x="262156" y="846407"/>
                  </a:lnTo>
                  <a:lnTo>
                    <a:pt x="280745" y="886298"/>
                  </a:lnTo>
                  <a:lnTo>
                    <a:pt x="300187" y="926131"/>
                  </a:lnTo>
                  <a:lnTo>
                    <a:pt x="320520" y="965904"/>
                  </a:lnTo>
                  <a:lnTo>
                    <a:pt x="341782" y="1005615"/>
                  </a:lnTo>
                  <a:lnTo>
                    <a:pt x="364012" y="1045259"/>
                  </a:lnTo>
                  <a:lnTo>
                    <a:pt x="387250" y="1084835"/>
                  </a:lnTo>
                  <a:lnTo>
                    <a:pt x="411533" y="1124340"/>
                  </a:lnTo>
                  <a:lnTo>
                    <a:pt x="436900" y="1163772"/>
                  </a:lnTo>
                  <a:lnTo>
                    <a:pt x="463391" y="1203128"/>
                  </a:lnTo>
                  <a:lnTo>
                    <a:pt x="491043" y="1242405"/>
                  </a:lnTo>
                  <a:lnTo>
                    <a:pt x="519896" y="1281600"/>
                  </a:lnTo>
                  <a:lnTo>
                    <a:pt x="549988" y="1320712"/>
                  </a:lnTo>
                  <a:lnTo>
                    <a:pt x="581358" y="1359737"/>
                  </a:lnTo>
                  <a:lnTo>
                    <a:pt x="614046" y="1398672"/>
                  </a:lnTo>
                  <a:lnTo>
                    <a:pt x="648088" y="1437516"/>
                  </a:lnTo>
                  <a:lnTo>
                    <a:pt x="683525" y="1476265"/>
                  </a:lnTo>
                  <a:lnTo>
                    <a:pt x="720395" y="1514918"/>
                  </a:lnTo>
                  <a:lnTo>
                    <a:pt x="758736" y="1553470"/>
                  </a:lnTo>
                  <a:lnTo>
                    <a:pt x="798588" y="1591920"/>
                  </a:lnTo>
                  <a:lnTo>
                    <a:pt x="839989" y="1630265"/>
                  </a:lnTo>
                  <a:lnTo>
                    <a:pt x="882978" y="1668502"/>
                  </a:lnTo>
                  <a:lnTo>
                    <a:pt x="927594" y="1706629"/>
                  </a:lnTo>
                  <a:lnTo>
                    <a:pt x="973875" y="1744643"/>
                  </a:lnTo>
                  <a:lnTo>
                    <a:pt x="1021860" y="1782542"/>
                  </a:lnTo>
                  <a:lnTo>
                    <a:pt x="1071587" y="1820323"/>
                  </a:lnTo>
                  <a:lnTo>
                    <a:pt x="1123097" y="1857982"/>
                  </a:lnTo>
                  <a:lnTo>
                    <a:pt x="1176426" y="1895519"/>
                  </a:lnTo>
                  <a:lnTo>
                    <a:pt x="1231615" y="1932929"/>
                  </a:lnTo>
                  <a:lnTo>
                    <a:pt x="1288701" y="1970211"/>
                  </a:lnTo>
                  <a:lnTo>
                    <a:pt x="1347724" y="2007362"/>
                  </a:lnTo>
                  <a:lnTo>
                    <a:pt x="1409322" y="2044745"/>
                  </a:lnTo>
                  <a:lnTo>
                    <a:pt x="1472895" y="2081994"/>
                  </a:lnTo>
                  <a:lnTo>
                    <a:pt x="1538403" y="2119113"/>
                  </a:lnTo>
                  <a:lnTo>
                    <a:pt x="1571870" y="2137624"/>
                  </a:lnTo>
                  <a:lnTo>
                    <a:pt x="1605805" y="2156103"/>
                  </a:lnTo>
                  <a:lnTo>
                    <a:pt x="1640205" y="2174550"/>
                  </a:lnTo>
                  <a:lnTo>
                    <a:pt x="1675063" y="2192967"/>
                  </a:lnTo>
                  <a:lnTo>
                    <a:pt x="1710374" y="2211353"/>
                  </a:lnTo>
                  <a:lnTo>
                    <a:pt x="1746135" y="2229708"/>
                  </a:lnTo>
                  <a:lnTo>
                    <a:pt x="1782339" y="2248033"/>
                  </a:lnTo>
                  <a:lnTo>
                    <a:pt x="1818983" y="2266329"/>
                  </a:lnTo>
                  <a:lnTo>
                    <a:pt x="1856060" y="2284595"/>
                  </a:lnTo>
                  <a:lnTo>
                    <a:pt x="1893565" y="2302832"/>
                  </a:lnTo>
                  <a:lnTo>
                    <a:pt x="1931495" y="2321040"/>
                  </a:lnTo>
                  <a:lnTo>
                    <a:pt x="1969844" y="2339220"/>
                  </a:lnTo>
                  <a:lnTo>
                    <a:pt x="2008606" y="2357372"/>
                  </a:lnTo>
                  <a:lnTo>
                    <a:pt x="2047777" y="2375496"/>
                  </a:lnTo>
                  <a:lnTo>
                    <a:pt x="2087352" y="2393593"/>
                  </a:lnTo>
                  <a:lnTo>
                    <a:pt x="2127326" y="2411663"/>
                  </a:lnTo>
                  <a:lnTo>
                    <a:pt x="2167694" y="2429706"/>
                  </a:lnTo>
                  <a:lnTo>
                    <a:pt x="2208451" y="2447723"/>
                  </a:lnTo>
                  <a:lnTo>
                    <a:pt x="2249592" y="2465713"/>
                  </a:lnTo>
                  <a:lnTo>
                    <a:pt x="2291112" y="2483678"/>
                  </a:lnTo>
                  <a:lnTo>
                    <a:pt x="2333006" y="2501618"/>
                  </a:lnTo>
                  <a:lnTo>
                    <a:pt x="2375268" y="2519533"/>
                  </a:lnTo>
                  <a:lnTo>
                    <a:pt x="2417895" y="2537423"/>
                  </a:lnTo>
                  <a:lnTo>
                    <a:pt x="2460881" y="2555288"/>
                  </a:lnTo>
                  <a:lnTo>
                    <a:pt x="2504221" y="2573130"/>
                  </a:lnTo>
                  <a:lnTo>
                    <a:pt x="2547910" y="2590948"/>
                  </a:lnTo>
                  <a:lnTo>
                    <a:pt x="2591943" y="2608742"/>
                  </a:lnTo>
                  <a:lnTo>
                    <a:pt x="2636314" y="2626514"/>
                  </a:lnTo>
                  <a:lnTo>
                    <a:pt x="2681021" y="2644263"/>
                  </a:lnTo>
                  <a:lnTo>
                    <a:pt x="2726056" y="2661990"/>
                  </a:lnTo>
                  <a:lnTo>
                    <a:pt x="2771415" y="2679695"/>
                  </a:lnTo>
                  <a:lnTo>
                    <a:pt x="2817093" y="2697378"/>
                  </a:lnTo>
                  <a:lnTo>
                    <a:pt x="2863086" y="2715039"/>
                  </a:lnTo>
                  <a:lnTo>
                    <a:pt x="2909388" y="2732680"/>
                  </a:lnTo>
                  <a:lnTo>
                    <a:pt x="2955993" y="2750301"/>
                  </a:lnTo>
                  <a:lnTo>
                    <a:pt x="3002898" y="2767901"/>
                  </a:lnTo>
                  <a:lnTo>
                    <a:pt x="3050098" y="2785481"/>
                  </a:lnTo>
                  <a:lnTo>
                    <a:pt x="3097586" y="2803041"/>
                  </a:lnTo>
                  <a:lnTo>
                    <a:pt x="3145359" y="2820582"/>
                  </a:lnTo>
                  <a:lnTo>
                    <a:pt x="3193411" y="2838104"/>
                  </a:lnTo>
                  <a:lnTo>
                    <a:pt x="3241737" y="2855608"/>
                  </a:lnTo>
                  <a:lnTo>
                    <a:pt x="3290332" y="2873093"/>
                  </a:lnTo>
                  <a:lnTo>
                    <a:pt x="3339192" y="2890561"/>
                  </a:lnTo>
                  <a:lnTo>
                    <a:pt x="3388311" y="2908011"/>
                  </a:lnTo>
                  <a:lnTo>
                    <a:pt x="3437684" y="2925443"/>
                  </a:lnTo>
                  <a:lnTo>
                    <a:pt x="3487306" y="2942859"/>
                  </a:lnTo>
                  <a:lnTo>
                    <a:pt x="3537173" y="2960258"/>
                  </a:lnTo>
                  <a:lnTo>
                    <a:pt x="3587280" y="2977641"/>
                  </a:lnTo>
                  <a:lnTo>
                    <a:pt x="3637620" y="2995008"/>
                  </a:lnTo>
                  <a:lnTo>
                    <a:pt x="3688190" y="3012360"/>
                  </a:lnTo>
                  <a:lnTo>
                    <a:pt x="3738984" y="3029696"/>
                  </a:lnTo>
                  <a:lnTo>
                    <a:pt x="3789998" y="3047018"/>
                  </a:lnTo>
                  <a:lnTo>
                    <a:pt x="3841226" y="3064325"/>
                  </a:lnTo>
                  <a:lnTo>
                    <a:pt x="3892664" y="3081617"/>
                  </a:lnTo>
                  <a:lnTo>
                    <a:pt x="3944306" y="3098896"/>
                  </a:lnTo>
                  <a:lnTo>
                    <a:pt x="3996147" y="3116161"/>
                  </a:lnTo>
                  <a:lnTo>
                    <a:pt x="4048183" y="3133414"/>
                  </a:lnTo>
                  <a:lnTo>
                    <a:pt x="4100409" y="3150653"/>
                  </a:lnTo>
                  <a:lnTo>
                    <a:pt x="4152819" y="3167880"/>
                  </a:lnTo>
                  <a:lnTo>
                    <a:pt x="4205408" y="3185094"/>
                  </a:lnTo>
                  <a:lnTo>
                    <a:pt x="4258172" y="3202297"/>
                  </a:lnTo>
                  <a:lnTo>
                    <a:pt x="4311105" y="3219489"/>
                  </a:lnTo>
                  <a:lnTo>
                    <a:pt x="4364203" y="3236669"/>
                  </a:lnTo>
                  <a:lnTo>
                    <a:pt x="4417461" y="3253838"/>
                  </a:lnTo>
                  <a:lnTo>
                    <a:pt x="4470873" y="3270997"/>
                  </a:lnTo>
                  <a:lnTo>
                    <a:pt x="4524435" y="3288146"/>
                  </a:lnTo>
                  <a:lnTo>
                    <a:pt x="4578141" y="3305285"/>
                  </a:lnTo>
                  <a:lnTo>
                    <a:pt x="4631987" y="3322414"/>
                  </a:lnTo>
                  <a:lnTo>
                    <a:pt x="4685968" y="3339534"/>
                  </a:lnTo>
                  <a:lnTo>
                    <a:pt x="4740078" y="3356646"/>
                  </a:lnTo>
                  <a:lnTo>
                    <a:pt x="4794313" y="3373749"/>
                  </a:lnTo>
                  <a:lnTo>
                    <a:pt x="4848668" y="3390844"/>
                  </a:lnTo>
                  <a:lnTo>
                    <a:pt x="4903137" y="3407931"/>
                  </a:lnTo>
                  <a:lnTo>
                    <a:pt x="4957716" y="3425011"/>
                  </a:lnTo>
                  <a:lnTo>
                    <a:pt x="5012399" y="3442084"/>
                  </a:lnTo>
                  <a:lnTo>
                    <a:pt x="5067183" y="3459150"/>
                  </a:lnTo>
                  <a:lnTo>
                    <a:pt x="5122061" y="3476209"/>
                  </a:lnTo>
                  <a:lnTo>
                    <a:pt x="5177029" y="3493263"/>
                  </a:lnTo>
                  <a:lnTo>
                    <a:pt x="5232082" y="3510310"/>
                  </a:lnTo>
                  <a:lnTo>
                    <a:pt x="5287214" y="3527353"/>
                  </a:lnTo>
                  <a:lnTo>
                    <a:pt x="5342421" y="3544390"/>
                  </a:lnTo>
                  <a:lnTo>
                    <a:pt x="5397698" y="3561422"/>
                  </a:lnTo>
                  <a:lnTo>
                    <a:pt x="5453040" y="3578450"/>
                  </a:lnTo>
                  <a:lnTo>
                    <a:pt x="5508442" y="3595474"/>
                  </a:lnTo>
                  <a:lnTo>
                    <a:pt x="5563898" y="3612495"/>
                  </a:lnTo>
                  <a:lnTo>
                    <a:pt x="5619405" y="3629512"/>
                  </a:lnTo>
                  <a:lnTo>
                    <a:pt x="5674956" y="3646525"/>
                  </a:lnTo>
                  <a:lnTo>
                    <a:pt x="5730547" y="3663537"/>
                  </a:lnTo>
                  <a:lnTo>
                    <a:pt x="5786173" y="3680545"/>
                  </a:lnTo>
                  <a:lnTo>
                    <a:pt x="5841829" y="3697552"/>
                  </a:lnTo>
                  <a:lnTo>
                    <a:pt x="5897510" y="3714557"/>
                  </a:lnTo>
                  <a:lnTo>
                    <a:pt x="5953211" y="3731561"/>
                  </a:lnTo>
                  <a:lnTo>
                    <a:pt x="6008927" y="3748564"/>
                  </a:lnTo>
                  <a:lnTo>
                    <a:pt x="6064653" y="3765566"/>
                  </a:lnTo>
                  <a:lnTo>
                    <a:pt x="6120384" y="3782568"/>
                  </a:lnTo>
                </a:path>
              </a:pathLst>
            </a:custGeom>
            <a:ln w="25908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54857" y="2173986"/>
              <a:ext cx="5645150" cy="2051685"/>
            </a:xfrm>
            <a:custGeom>
              <a:avLst/>
              <a:gdLst/>
              <a:ahLst/>
              <a:cxnLst/>
              <a:rect l="l" t="t" r="r" b="b"/>
              <a:pathLst>
                <a:path w="5645150" h="2051685">
                  <a:moveTo>
                    <a:pt x="0" y="0"/>
                  </a:moveTo>
                  <a:lnTo>
                    <a:pt x="10862" y="52423"/>
                  </a:lnTo>
                  <a:lnTo>
                    <a:pt x="21745" y="104816"/>
                  </a:lnTo>
                  <a:lnTo>
                    <a:pt x="32672" y="157149"/>
                  </a:lnTo>
                  <a:lnTo>
                    <a:pt x="43664" y="209391"/>
                  </a:lnTo>
                  <a:lnTo>
                    <a:pt x="54743" y="261511"/>
                  </a:lnTo>
                  <a:lnTo>
                    <a:pt x="65930" y="313480"/>
                  </a:lnTo>
                  <a:lnTo>
                    <a:pt x="77246" y="365266"/>
                  </a:lnTo>
                  <a:lnTo>
                    <a:pt x="88714" y="416841"/>
                  </a:lnTo>
                  <a:lnTo>
                    <a:pt x="100356" y="468172"/>
                  </a:lnTo>
                  <a:lnTo>
                    <a:pt x="112192" y="519230"/>
                  </a:lnTo>
                  <a:lnTo>
                    <a:pt x="124244" y="569984"/>
                  </a:lnTo>
                  <a:lnTo>
                    <a:pt x="136535" y="620404"/>
                  </a:lnTo>
                  <a:lnTo>
                    <a:pt x="149085" y="670460"/>
                  </a:lnTo>
                  <a:lnTo>
                    <a:pt x="161917" y="720121"/>
                  </a:lnTo>
                  <a:lnTo>
                    <a:pt x="175051" y="769357"/>
                  </a:lnTo>
                  <a:lnTo>
                    <a:pt x="188510" y="818137"/>
                  </a:lnTo>
                  <a:lnTo>
                    <a:pt x="202316" y="866431"/>
                  </a:lnTo>
                  <a:lnTo>
                    <a:pt x="216489" y="914209"/>
                  </a:lnTo>
                  <a:lnTo>
                    <a:pt x="231053" y="961440"/>
                  </a:lnTo>
                  <a:lnTo>
                    <a:pt x="246027" y="1008094"/>
                  </a:lnTo>
                  <a:lnTo>
                    <a:pt x="261434" y="1054140"/>
                  </a:lnTo>
                  <a:lnTo>
                    <a:pt x="277296" y="1099548"/>
                  </a:lnTo>
                  <a:lnTo>
                    <a:pt x="293633" y="1144288"/>
                  </a:lnTo>
                  <a:lnTo>
                    <a:pt x="310469" y="1188330"/>
                  </a:lnTo>
                  <a:lnTo>
                    <a:pt x="327824" y="1231642"/>
                  </a:lnTo>
                  <a:lnTo>
                    <a:pt x="345720" y="1274194"/>
                  </a:lnTo>
                  <a:lnTo>
                    <a:pt x="364179" y="1315957"/>
                  </a:lnTo>
                  <a:lnTo>
                    <a:pt x="383222" y="1356899"/>
                  </a:lnTo>
                  <a:lnTo>
                    <a:pt x="402871" y="1396991"/>
                  </a:lnTo>
                  <a:lnTo>
                    <a:pt x="423148" y="1436201"/>
                  </a:lnTo>
                  <a:lnTo>
                    <a:pt x="444074" y="1474501"/>
                  </a:lnTo>
                  <a:lnTo>
                    <a:pt x="465671" y="1511858"/>
                  </a:lnTo>
                  <a:lnTo>
                    <a:pt x="487961" y="1548243"/>
                  </a:lnTo>
                  <a:lnTo>
                    <a:pt x="510965" y="1583625"/>
                  </a:lnTo>
                  <a:lnTo>
                    <a:pt x="534704" y="1617975"/>
                  </a:lnTo>
                  <a:lnTo>
                    <a:pt x="559201" y="1651260"/>
                  </a:lnTo>
                  <a:lnTo>
                    <a:pt x="584478" y="1683453"/>
                  </a:lnTo>
                  <a:lnTo>
                    <a:pt x="610555" y="1714520"/>
                  </a:lnTo>
                  <a:lnTo>
                    <a:pt x="637454" y="1744434"/>
                  </a:lnTo>
                  <a:lnTo>
                    <a:pt x="665198" y="1773162"/>
                  </a:lnTo>
                  <a:lnTo>
                    <a:pt x="693807" y="1800675"/>
                  </a:lnTo>
                  <a:lnTo>
                    <a:pt x="723304" y="1826942"/>
                  </a:lnTo>
                  <a:lnTo>
                    <a:pt x="753710" y="1851933"/>
                  </a:lnTo>
                  <a:lnTo>
                    <a:pt x="785046" y="1875618"/>
                  </a:lnTo>
                  <a:lnTo>
                    <a:pt x="817335" y="1897965"/>
                  </a:lnTo>
                  <a:lnTo>
                    <a:pt x="850598" y="1918945"/>
                  </a:lnTo>
                  <a:lnTo>
                    <a:pt x="884856" y="1938528"/>
                  </a:lnTo>
                  <a:lnTo>
                    <a:pt x="920131" y="1956682"/>
                  </a:lnTo>
                  <a:lnTo>
                    <a:pt x="956445" y="1973378"/>
                  </a:lnTo>
                  <a:lnTo>
                    <a:pt x="993820" y="1988585"/>
                  </a:lnTo>
                  <a:lnTo>
                    <a:pt x="1032277" y="2002273"/>
                  </a:lnTo>
                  <a:lnTo>
                    <a:pt x="1071838" y="2014411"/>
                  </a:lnTo>
                  <a:lnTo>
                    <a:pt x="1112524" y="2024969"/>
                  </a:lnTo>
                  <a:lnTo>
                    <a:pt x="1154357" y="2033916"/>
                  </a:lnTo>
                  <a:lnTo>
                    <a:pt x="1197359" y="2041223"/>
                  </a:lnTo>
                  <a:lnTo>
                    <a:pt x="1241552" y="2046858"/>
                  </a:lnTo>
                  <a:lnTo>
                    <a:pt x="1304344" y="2050939"/>
                  </a:lnTo>
                  <a:lnTo>
                    <a:pt x="1337463" y="2051222"/>
                  </a:lnTo>
                  <a:lnTo>
                    <a:pt x="1371690" y="2050368"/>
                  </a:lnTo>
                  <a:lnTo>
                    <a:pt x="1443348" y="2045349"/>
                  </a:lnTo>
                  <a:lnTo>
                    <a:pt x="1519077" y="2036082"/>
                  </a:lnTo>
                  <a:lnTo>
                    <a:pt x="1558394" y="2029919"/>
                  </a:lnTo>
                  <a:lnTo>
                    <a:pt x="1598639" y="2022769"/>
                  </a:lnTo>
                  <a:lnTo>
                    <a:pt x="1639782" y="2014658"/>
                  </a:lnTo>
                  <a:lnTo>
                    <a:pt x="1681793" y="2005611"/>
                  </a:lnTo>
                  <a:lnTo>
                    <a:pt x="1724642" y="1995654"/>
                  </a:lnTo>
                  <a:lnTo>
                    <a:pt x="1768299" y="1984810"/>
                  </a:lnTo>
                  <a:lnTo>
                    <a:pt x="1812734" y="1973107"/>
                  </a:lnTo>
                  <a:lnTo>
                    <a:pt x="1857916" y="1960568"/>
                  </a:lnTo>
                  <a:lnTo>
                    <a:pt x="1903817" y="1947219"/>
                  </a:lnTo>
                  <a:lnTo>
                    <a:pt x="1950405" y="1933085"/>
                  </a:lnTo>
                  <a:lnTo>
                    <a:pt x="1997652" y="1918191"/>
                  </a:lnTo>
                  <a:lnTo>
                    <a:pt x="2045526" y="1902563"/>
                  </a:lnTo>
                  <a:lnTo>
                    <a:pt x="2093998" y="1886225"/>
                  </a:lnTo>
                  <a:lnTo>
                    <a:pt x="2143037" y="1869203"/>
                  </a:lnTo>
                  <a:lnTo>
                    <a:pt x="2192615" y="1851522"/>
                  </a:lnTo>
                  <a:lnTo>
                    <a:pt x="2242700" y="1833208"/>
                  </a:lnTo>
                  <a:lnTo>
                    <a:pt x="2293263" y="1814284"/>
                  </a:lnTo>
                  <a:lnTo>
                    <a:pt x="2344274" y="1794778"/>
                  </a:lnTo>
                  <a:lnTo>
                    <a:pt x="2395703" y="1774712"/>
                  </a:lnTo>
                  <a:lnTo>
                    <a:pt x="2447519" y="1754114"/>
                  </a:lnTo>
                  <a:lnTo>
                    <a:pt x="2499693" y="1733008"/>
                  </a:lnTo>
                  <a:lnTo>
                    <a:pt x="2552195" y="1711419"/>
                  </a:lnTo>
                  <a:lnTo>
                    <a:pt x="2604994" y="1689373"/>
                  </a:lnTo>
                  <a:lnTo>
                    <a:pt x="2658061" y="1666894"/>
                  </a:lnTo>
                  <a:lnTo>
                    <a:pt x="2711366" y="1644007"/>
                  </a:lnTo>
                  <a:lnTo>
                    <a:pt x="2764878" y="1620739"/>
                  </a:lnTo>
                  <a:lnTo>
                    <a:pt x="2818568" y="1597114"/>
                  </a:lnTo>
                  <a:lnTo>
                    <a:pt x="2872405" y="1573157"/>
                  </a:lnTo>
                  <a:lnTo>
                    <a:pt x="2926360" y="1548894"/>
                  </a:lnTo>
                  <a:lnTo>
                    <a:pt x="2980403" y="1524350"/>
                  </a:lnTo>
                  <a:lnTo>
                    <a:pt x="3034503" y="1499549"/>
                  </a:lnTo>
                  <a:lnTo>
                    <a:pt x="3088631" y="1474517"/>
                  </a:lnTo>
                  <a:lnTo>
                    <a:pt x="3142756" y="1449280"/>
                  </a:lnTo>
                  <a:lnTo>
                    <a:pt x="3196849" y="1423862"/>
                  </a:lnTo>
                  <a:lnTo>
                    <a:pt x="3250879" y="1398288"/>
                  </a:lnTo>
                  <a:lnTo>
                    <a:pt x="3304817" y="1372584"/>
                  </a:lnTo>
                  <a:lnTo>
                    <a:pt x="3358632" y="1346776"/>
                  </a:lnTo>
                  <a:lnTo>
                    <a:pt x="3412294" y="1320887"/>
                  </a:lnTo>
                  <a:lnTo>
                    <a:pt x="3465774" y="1294943"/>
                  </a:lnTo>
                  <a:lnTo>
                    <a:pt x="3519042" y="1268971"/>
                  </a:lnTo>
                  <a:lnTo>
                    <a:pt x="3572067" y="1242993"/>
                  </a:lnTo>
                  <a:lnTo>
                    <a:pt x="3624819" y="1217037"/>
                  </a:lnTo>
                  <a:lnTo>
                    <a:pt x="3677268" y="1191126"/>
                  </a:lnTo>
                  <a:lnTo>
                    <a:pt x="3729385" y="1165287"/>
                  </a:lnTo>
                  <a:lnTo>
                    <a:pt x="3781139" y="1139544"/>
                  </a:lnTo>
                  <a:lnTo>
                    <a:pt x="3832501" y="1113923"/>
                  </a:lnTo>
                  <a:lnTo>
                    <a:pt x="3883440" y="1088448"/>
                  </a:lnTo>
                  <a:lnTo>
                    <a:pt x="3933926" y="1063145"/>
                  </a:lnTo>
                  <a:lnTo>
                    <a:pt x="3983929" y="1038040"/>
                  </a:lnTo>
                  <a:lnTo>
                    <a:pt x="4033420" y="1013156"/>
                  </a:lnTo>
                  <a:lnTo>
                    <a:pt x="4082367" y="988520"/>
                  </a:lnTo>
                  <a:lnTo>
                    <a:pt x="4130742" y="964157"/>
                  </a:lnTo>
                  <a:lnTo>
                    <a:pt x="4178515" y="940091"/>
                  </a:lnTo>
                  <a:lnTo>
                    <a:pt x="4225654" y="916349"/>
                  </a:lnTo>
                  <a:lnTo>
                    <a:pt x="4272131" y="892954"/>
                  </a:lnTo>
                  <a:lnTo>
                    <a:pt x="4317915" y="869933"/>
                  </a:lnTo>
                  <a:lnTo>
                    <a:pt x="4362975" y="847311"/>
                  </a:lnTo>
                  <a:lnTo>
                    <a:pt x="4407284" y="825112"/>
                  </a:lnTo>
                  <a:lnTo>
                    <a:pt x="4450809" y="803362"/>
                  </a:lnTo>
                  <a:lnTo>
                    <a:pt x="4493521" y="782086"/>
                  </a:lnTo>
                  <a:lnTo>
                    <a:pt x="4535390" y="761309"/>
                  </a:lnTo>
                  <a:lnTo>
                    <a:pt x="4576387" y="741057"/>
                  </a:lnTo>
                  <a:lnTo>
                    <a:pt x="4616480" y="721354"/>
                  </a:lnTo>
                  <a:lnTo>
                    <a:pt x="4655641" y="702226"/>
                  </a:lnTo>
                  <a:lnTo>
                    <a:pt x="4693838" y="683698"/>
                  </a:lnTo>
                  <a:lnTo>
                    <a:pt x="4731043" y="665795"/>
                  </a:lnTo>
                  <a:lnTo>
                    <a:pt x="4767224" y="648543"/>
                  </a:lnTo>
                  <a:lnTo>
                    <a:pt x="4802353" y="631966"/>
                  </a:lnTo>
                  <a:lnTo>
                    <a:pt x="4869330" y="600939"/>
                  </a:lnTo>
                  <a:lnTo>
                    <a:pt x="4931736" y="572916"/>
                  </a:lnTo>
                  <a:lnTo>
                    <a:pt x="4989329" y="548099"/>
                  </a:lnTo>
                  <a:lnTo>
                    <a:pt x="5130181" y="490373"/>
                  </a:lnTo>
                  <a:lnTo>
                    <a:pt x="5230177" y="449220"/>
                  </a:lnTo>
                  <a:lnTo>
                    <a:pt x="5317053" y="413175"/>
                  </a:lnTo>
                  <a:lnTo>
                    <a:pt x="5391629" y="381921"/>
                  </a:lnTo>
                  <a:lnTo>
                    <a:pt x="5454725" y="355137"/>
                  </a:lnTo>
                  <a:lnTo>
                    <a:pt x="5507162" y="332504"/>
                  </a:lnTo>
                  <a:lnTo>
                    <a:pt x="5549759" y="313704"/>
                  </a:lnTo>
                  <a:lnTo>
                    <a:pt x="5608716" y="286321"/>
                  </a:lnTo>
                  <a:lnTo>
                    <a:pt x="5643861" y="266003"/>
                  </a:lnTo>
                  <a:lnTo>
                    <a:pt x="5644645" y="263489"/>
                  </a:lnTo>
                  <a:lnTo>
                    <a:pt x="5641331" y="262570"/>
                  </a:lnTo>
                  <a:lnTo>
                    <a:pt x="5634738" y="262929"/>
                  </a:lnTo>
                  <a:lnTo>
                    <a:pt x="5625688" y="264247"/>
                  </a:lnTo>
                  <a:lnTo>
                    <a:pt x="5615000" y="266202"/>
                  </a:lnTo>
                  <a:lnTo>
                    <a:pt x="5603494" y="268477"/>
                  </a:lnTo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95977" y="1695450"/>
              <a:ext cx="0" cy="4387850"/>
            </a:xfrm>
            <a:custGeom>
              <a:avLst/>
              <a:gdLst/>
              <a:ahLst/>
              <a:cxnLst/>
              <a:rect l="l" t="t" r="r" b="b"/>
              <a:pathLst>
                <a:path h="4387850">
                  <a:moveTo>
                    <a:pt x="0" y="0"/>
                  </a:moveTo>
                  <a:lnTo>
                    <a:pt x="0" y="4387443"/>
                  </a:lnTo>
                </a:path>
              </a:pathLst>
            </a:custGeom>
            <a:ln w="25908">
              <a:solidFill>
                <a:srgbClr val="00AFE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12458" y="1770126"/>
              <a:ext cx="755015" cy="0"/>
            </a:xfrm>
            <a:custGeom>
              <a:avLst/>
              <a:gdLst/>
              <a:ahLst/>
              <a:cxnLst/>
              <a:rect l="l" t="t" r="r" b="b"/>
              <a:pathLst>
                <a:path w="755015">
                  <a:moveTo>
                    <a:pt x="0" y="0"/>
                  </a:moveTo>
                  <a:lnTo>
                    <a:pt x="755015" y="0"/>
                  </a:lnTo>
                </a:path>
              </a:pathLst>
            </a:custGeom>
            <a:ln w="25908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29221" y="2058162"/>
              <a:ext cx="755015" cy="0"/>
            </a:xfrm>
            <a:custGeom>
              <a:avLst/>
              <a:gdLst/>
              <a:ahLst/>
              <a:cxnLst/>
              <a:rect l="l" t="t" r="r" b="b"/>
              <a:pathLst>
                <a:path w="755015">
                  <a:moveTo>
                    <a:pt x="0" y="0"/>
                  </a:moveTo>
                  <a:lnTo>
                    <a:pt x="755014" y="0"/>
                  </a:lnTo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758944" y="6095886"/>
            <a:ext cx="1763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>
                <a:latin typeface="Calibri"/>
                <a:cs typeface="Calibri"/>
              </a:rPr>
              <a:t>Model</a:t>
            </a:r>
            <a:r>
              <a:rPr sz="1800" b="1" spc="-90">
                <a:latin typeface="Calibri"/>
                <a:cs typeface="Calibri"/>
              </a:rPr>
              <a:t> </a:t>
            </a:r>
            <a:r>
              <a:rPr sz="1800" b="1" spc="-5">
                <a:latin typeface="Calibri"/>
                <a:cs typeface="Calibri"/>
              </a:rPr>
              <a:t>Complexity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844" y="3617163"/>
            <a:ext cx="5003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>
                <a:latin typeface="Calibri"/>
                <a:cs typeface="Calibri"/>
              </a:rPr>
              <a:t>E</a:t>
            </a:r>
            <a:r>
              <a:rPr sz="1800" b="1" spc="-10">
                <a:latin typeface="Calibri"/>
                <a:cs typeface="Calibri"/>
              </a:rPr>
              <a:t>r</a:t>
            </a:r>
            <a:r>
              <a:rPr sz="1800" b="1" spc="-30">
                <a:latin typeface="Calibri"/>
                <a:cs typeface="Calibri"/>
              </a:rPr>
              <a:t>r</a:t>
            </a:r>
            <a:r>
              <a:rPr sz="1800" b="1">
                <a:latin typeface="Calibri"/>
                <a:cs typeface="Calibri"/>
              </a:rPr>
              <a:t>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70978" y="1621028"/>
            <a:ext cx="759460" cy="5867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2225" marR="5080" indent="-10160">
              <a:lnSpc>
                <a:spcPct val="104400"/>
              </a:lnSpc>
              <a:spcBef>
                <a:spcPts val="5"/>
              </a:spcBef>
            </a:pPr>
            <a:r>
              <a:rPr sz="1800" spc="-110">
                <a:latin typeface="Calibri"/>
                <a:cs typeface="Calibri"/>
              </a:rPr>
              <a:t>T</a:t>
            </a:r>
            <a:r>
              <a:rPr sz="1800" spc="-40">
                <a:latin typeface="Calibri"/>
                <a:cs typeface="Calibri"/>
              </a:rPr>
              <a:t>r</a:t>
            </a:r>
            <a:r>
              <a:rPr sz="1800">
                <a:latin typeface="Calibri"/>
                <a:cs typeface="Calibri"/>
              </a:rPr>
              <a:t>ain</a:t>
            </a:r>
            <a:r>
              <a:rPr sz="1800" spc="-10">
                <a:latin typeface="Calibri"/>
                <a:cs typeface="Calibri"/>
              </a:rPr>
              <a:t>i</a:t>
            </a:r>
            <a:r>
              <a:rPr sz="1800" spc="-5">
                <a:latin typeface="Calibri"/>
                <a:cs typeface="Calibri"/>
              </a:rPr>
              <a:t>ng  </a:t>
            </a:r>
            <a:r>
              <a:rPr sz="1800" spc="-45">
                <a:latin typeface="Calibri"/>
                <a:cs typeface="Calibri"/>
              </a:rPr>
              <a:t>Test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852927" y="3208782"/>
            <a:ext cx="3023870" cy="2425700"/>
            <a:chOff x="2852927" y="3208782"/>
            <a:chExt cx="3023870" cy="2425700"/>
          </a:xfrm>
        </p:grpSpPr>
        <p:sp>
          <p:nvSpPr>
            <p:cNvPr id="15" name="object 15"/>
            <p:cNvSpPr/>
            <p:nvPr/>
          </p:nvSpPr>
          <p:spPr>
            <a:xfrm>
              <a:off x="4231386" y="3208782"/>
              <a:ext cx="329565" cy="2388235"/>
            </a:xfrm>
            <a:custGeom>
              <a:avLst/>
              <a:gdLst/>
              <a:ahLst/>
              <a:cxnLst/>
              <a:rect l="l" t="t" r="r" b="b"/>
              <a:pathLst>
                <a:path w="329564" h="2388235">
                  <a:moveTo>
                    <a:pt x="0" y="0"/>
                  </a:moveTo>
                  <a:lnTo>
                    <a:pt x="0" y="2388069"/>
                  </a:lnTo>
                </a:path>
                <a:path w="329564" h="2388235">
                  <a:moveTo>
                    <a:pt x="329184" y="18287"/>
                  </a:moveTo>
                  <a:lnTo>
                    <a:pt x="329184" y="2388184"/>
                  </a:lnTo>
                </a:path>
              </a:pathLst>
            </a:custGeom>
            <a:ln w="25908">
              <a:solidFill>
                <a:srgbClr val="2E549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52928" y="5558027"/>
              <a:ext cx="3023870" cy="76200"/>
            </a:xfrm>
            <a:custGeom>
              <a:avLst/>
              <a:gdLst/>
              <a:ahLst/>
              <a:cxnLst/>
              <a:rect l="l" t="t" r="r" b="b"/>
              <a:pathLst>
                <a:path w="3023870" h="76200">
                  <a:moveTo>
                    <a:pt x="889254" y="31750"/>
                  </a:moveTo>
                  <a:lnTo>
                    <a:pt x="76200" y="31750"/>
                  </a:lnTo>
                  <a:lnTo>
                    <a:pt x="76200" y="0"/>
                  </a:ln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889254" y="44450"/>
                  </a:lnTo>
                  <a:lnTo>
                    <a:pt x="889254" y="31750"/>
                  </a:lnTo>
                  <a:close/>
                </a:path>
                <a:path w="3023870" h="76200">
                  <a:moveTo>
                    <a:pt x="3023870" y="38100"/>
                  </a:moveTo>
                  <a:lnTo>
                    <a:pt x="3011170" y="31750"/>
                  </a:lnTo>
                  <a:lnTo>
                    <a:pt x="2947670" y="0"/>
                  </a:lnTo>
                  <a:lnTo>
                    <a:pt x="2947670" y="31750"/>
                  </a:lnTo>
                  <a:lnTo>
                    <a:pt x="1996440" y="31750"/>
                  </a:lnTo>
                  <a:lnTo>
                    <a:pt x="1996440" y="44450"/>
                  </a:lnTo>
                  <a:lnTo>
                    <a:pt x="2947670" y="44450"/>
                  </a:lnTo>
                  <a:lnTo>
                    <a:pt x="2947670" y="76200"/>
                  </a:lnTo>
                  <a:lnTo>
                    <a:pt x="3011170" y="44450"/>
                  </a:lnTo>
                  <a:lnTo>
                    <a:pt x="3023870" y="3810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743961" y="5139944"/>
            <a:ext cx="1189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>
                <a:solidFill>
                  <a:srgbClr val="FFC000"/>
                </a:solidFill>
                <a:latin typeface="Calibri"/>
                <a:cs typeface="Calibri"/>
              </a:rPr>
              <a:t>Underfitting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58944" y="5182311"/>
            <a:ext cx="10541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>
                <a:solidFill>
                  <a:srgbClr val="C00000"/>
                </a:solidFill>
                <a:latin typeface="Calibri"/>
                <a:cs typeface="Calibri"/>
              </a:rPr>
              <a:t>Overfitting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Approaches</a:t>
            </a:r>
            <a:r>
              <a:rPr spc="-45"/>
              <a:t> </a:t>
            </a:r>
            <a:r>
              <a:rPr spc="-20"/>
              <a:t>to</a:t>
            </a:r>
            <a:r>
              <a:rPr spc="-15"/>
              <a:t> </a:t>
            </a:r>
            <a:r>
              <a:rPr spc="-10"/>
              <a:t>reduce</a:t>
            </a:r>
            <a:r>
              <a:rPr spc="-15"/>
              <a:t> Overfitting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9128760" cy="288226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5080" indent="-228600">
              <a:lnSpc>
                <a:spcPts val="3030"/>
              </a:lnSpc>
              <a:spcBef>
                <a:spcPts val="4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>
                <a:latin typeface="Calibri"/>
                <a:cs typeface="Calibri"/>
              </a:rPr>
              <a:t>Partitioning</a:t>
            </a:r>
            <a:r>
              <a:rPr sz="2800" spc="3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the</a:t>
            </a:r>
            <a:r>
              <a:rPr sz="2800" spc="15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available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20">
                <a:latin typeface="Calibri"/>
                <a:cs typeface="Calibri"/>
              </a:rPr>
              <a:t>data</a:t>
            </a:r>
            <a:r>
              <a:rPr sz="2800" spc="10">
                <a:latin typeface="Calibri"/>
                <a:cs typeface="Calibri"/>
              </a:rPr>
              <a:t> </a:t>
            </a:r>
            <a:r>
              <a:rPr sz="2800" spc="-20">
                <a:latin typeface="Calibri"/>
                <a:cs typeface="Calibri"/>
              </a:rPr>
              <a:t>into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35">
                <a:latin typeface="Calibri"/>
                <a:cs typeface="Calibri"/>
              </a:rPr>
              <a:t>Training </a:t>
            </a:r>
            <a:r>
              <a:rPr sz="2800" spc="-5">
                <a:latin typeface="Calibri"/>
                <a:cs typeface="Calibri"/>
              </a:rPr>
              <a:t>–</a:t>
            </a:r>
            <a:r>
              <a:rPr sz="2800" spc="15">
                <a:latin typeface="Calibri"/>
                <a:cs typeface="Calibri"/>
              </a:rPr>
              <a:t> </a:t>
            </a:r>
            <a:r>
              <a:rPr sz="2800" spc="-25">
                <a:latin typeface="Calibri"/>
                <a:cs typeface="Calibri"/>
              </a:rPr>
              <a:t>Validation</a:t>
            </a:r>
            <a:r>
              <a:rPr sz="2800" spc="2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–</a:t>
            </a:r>
            <a:r>
              <a:rPr sz="2800" spc="15">
                <a:latin typeface="Calibri"/>
                <a:cs typeface="Calibri"/>
              </a:rPr>
              <a:t> </a:t>
            </a:r>
            <a:r>
              <a:rPr sz="2800" spc="-75">
                <a:latin typeface="Calibri"/>
                <a:cs typeface="Calibri"/>
              </a:rPr>
              <a:t>Test </a:t>
            </a:r>
            <a:r>
              <a:rPr sz="2800" spc="-620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partitions</a:t>
            </a:r>
            <a:r>
              <a:rPr sz="2800" spc="3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and</a:t>
            </a:r>
            <a:r>
              <a:rPr sz="2800" spc="15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performing</a:t>
            </a:r>
            <a:r>
              <a:rPr sz="2800" spc="20">
                <a:latin typeface="Calibri"/>
                <a:cs typeface="Calibri"/>
              </a:rPr>
              <a:t> </a:t>
            </a:r>
            <a:r>
              <a:rPr sz="2800" spc="-20">
                <a:latin typeface="Calibri"/>
                <a:cs typeface="Calibri"/>
              </a:rPr>
              <a:t>Cross</a:t>
            </a:r>
            <a:r>
              <a:rPr sz="2800" spc="35">
                <a:latin typeface="Calibri"/>
                <a:cs typeface="Calibri"/>
              </a:rPr>
              <a:t> </a:t>
            </a:r>
            <a:r>
              <a:rPr sz="2800" spc="-25">
                <a:latin typeface="Calibri"/>
                <a:cs typeface="Calibri"/>
              </a:rPr>
              <a:t>Validation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3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10">
                <a:latin typeface="Calibri"/>
                <a:cs typeface="Calibri"/>
              </a:rPr>
              <a:t>Reducing</a:t>
            </a:r>
            <a:r>
              <a:rPr sz="2800" spc="3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the</a:t>
            </a:r>
            <a:r>
              <a:rPr sz="2800" spc="1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number</a:t>
            </a:r>
            <a:r>
              <a:rPr sz="2800" spc="4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of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20">
                <a:latin typeface="Calibri"/>
                <a:cs typeface="Calibri"/>
              </a:rPr>
              <a:t>features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used</a:t>
            </a:r>
            <a:r>
              <a:rPr sz="2800" spc="4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in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building</a:t>
            </a:r>
            <a:r>
              <a:rPr sz="2800" spc="5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the</a:t>
            </a:r>
            <a:r>
              <a:rPr sz="2800" spc="1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model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3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>
                <a:latin typeface="Calibri"/>
                <a:cs typeface="Calibri"/>
              </a:rPr>
              <a:t>Regularization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Summa</a:t>
            </a:r>
            <a:r>
              <a:rPr spc="20"/>
              <a:t>r</a:t>
            </a:r>
            <a:r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058113"/>
            <a:ext cx="10333990" cy="462915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1300" marR="1241425" indent="-228600">
              <a:lnSpc>
                <a:spcPts val="269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>
                <a:latin typeface="Calibri"/>
                <a:cs typeface="Calibri"/>
              </a:rPr>
              <a:t>Overfitting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:</a:t>
            </a:r>
            <a:r>
              <a:rPr sz="2800" spc="20">
                <a:latin typeface="Calibri"/>
                <a:cs typeface="Calibri"/>
              </a:rPr>
              <a:t> </a:t>
            </a:r>
            <a:r>
              <a:rPr sz="2800" spc="-20">
                <a:latin typeface="Calibri"/>
                <a:cs typeface="Calibri"/>
              </a:rPr>
              <a:t>excellent</a:t>
            </a:r>
            <a:r>
              <a:rPr sz="2800" spc="-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performance</a:t>
            </a:r>
            <a:r>
              <a:rPr sz="2800" spc="2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on</a:t>
            </a:r>
            <a:r>
              <a:rPr sz="2800" spc="10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training</a:t>
            </a:r>
            <a:r>
              <a:rPr sz="2800" spc="10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data,</a:t>
            </a:r>
            <a:r>
              <a:rPr sz="2800" spc="1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but</a:t>
            </a:r>
            <a:r>
              <a:rPr sz="2800" spc="1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poor </a:t>
            </a:r>
            <a:r>
              <a:rPr sz="2800" spc="-620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generalization</a:t>
            </a:r>
            <a:r>
              <a:rPr sz="2800" spc="-5">
                <a:latin typeface="Calibri"/>
                <a:cs typeface="Calibri"/>
              </a:rPr>
              <a:t> on</a:t>
            </a:r>
            <a:r>
              <a:rPr sz="2800" spc="1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new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data.</a:t>
            </a:r>
            <a:r>
              <a:rPr sz="2800" spc="3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Also</a:t>
            </a:r>
            <a:r>
              <a:rPr sz="2800" spc="2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known</a:t>
            </a:r>
            <a:r>
              <a:rPr sz="2800" spc="2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as</a:t>
            </a:r>
            <a:r>
              <a:rPr sz="2800" spc="10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High</a:t>
            </a:r>
            <a:r>
              <a:rPr sz="2800" spc="10">
                <a:latin typeface="Calibri"/>
                <a:cs typeface="Calibri"/>
              </a:rPr>
              <a:t> </a:t>
            </a:r>
            <a:r>
              <a:rPr sz="2800" spc="-25">
                <a:latin typeface="Calibri"/>
                <a:cs typeface="Calibri"/>
              </a:rPr>
              <a:t>Variance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3800">
              <a:latin typeface="Calibri"/>
              <a:cs typeface="Calibri"/>
            </a:endParaRPr>
          </a:p>
          <a:p>
            <a:pPr marL="241300" marR="1574165" indent="-228600">
              <a:lnSpc>
                <a:spcPts val="269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10">
                <a:latin typeface="Calibri"/>
                <a:cs typeface="Calibri"/>
              </a:rPr>
              <a:t>Underfitting</a:t>
            </a:r>
            <a:r>
              <a:rPr sz="2800" spc="4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:</a:t>
            </a:r>
            <a:r>
              <a:rPr sz="2800" spc="15">
                <a:latin typeface="Calibri"/>
                <a:cs typeface="Calibri"/>
              </a:rPr>
              <a:t> </a:t>
            </a:r>
            <a:r>
              <a:rPr sz="2800" spc="-20">
                <a:latin typeface="Calibri"/>
                <a:cs typeface="Calibri"/>
              </a:rPr>
              <a:t>Poor</a:t>
            </a:r>
            <a:r>
              <a:rPr sz="2800" spc="25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performance</a:t>
            </a:r>
            <a:r>
              <a:rPr sz="2800" spc="3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on</a:t>
            </a:r>
            <a:r>
              <a:rPr sz="2800" spc="20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training</a:t>
            </a:r>
            <a:r>
              <a:rPr sz="2800" spc="2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as</a:t>
            </a:r>
            <a:r>
              <a:rPr sz="2800" spc="1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well</a:t>
            </a:r>
            <a:r>
              <a:rPr sz="2800" spc="-5">
                <a:latin typeface="Calibri"/>
                <a:cs typeface="Calibri"/>
              </a:rPr>
              <a:t> </a:t>
            </a:r>
            <a:r>
              <a:rPr sz="2800">
                <a:latin typeface="Calibri"/>
                <a:cs typeface="Calibri"/>
              </a:rPr>
              <a:t>as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poor </a:t>
            </a:r>
            <a:r>
              <a:rPr sz="2800" spc="-620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generalization</a:t>
            </a:r>
            <a:r>
              <a:rPr sz="2800" spc="-5">
                <a:latin typeface="Calibri"/>
                <a:cs typeface="Calibri"/>
              </a:rPr>
              <a:t> on</a:t>
            </a:r>
            <a:r>
              <a:rPr sz="2800" spc="1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new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data.</a:t>
            </a:r>
            <a:r>
              <a:rPr sz="2800" spc="2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Also</a:t>
            </a:r>
            <a:r>
              <a:rPr sz="2800" spc="2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known</a:t>
            </a:r>
            <a:r>
              <a:rPr sz="2800" spc="2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as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High</a:t>
            </a:r>
            <a:r>
              <a:rPr sz="2800" spc="1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Bias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3300">
              <a:latin typeface="Calibri"/>
              <a:cs typeface="Calibri"/>
            </a:endParaRPr>
          </a:p>
          <a:p>
            <a:pPr marL="321945" indent="-30988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sz="2800" spc="-15">
                <a:latin typeface="Calibri"/>
                <a:cs typeface="Calibri"/>
              </a:rPr>
              <a:t>Complex</a:t>
            </a:r>
            <a:r>
              <a:rPr sz="2800" spc="2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models</a:t>
            </a:r>
            <a:r>
              <a:rPr sz="2800" spc="1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with</a:t>
            </a:r>
            <a:r>
              <a:rPr sz="2800" spc="10">
                <a:latin typeface="Calibri"/>
                <a:cs typeface="Calibri"/>
              </a:rPr>
              <a:t> </a:t>
            </a:r>
            <a:r>
              <a:rPr sz="2800" spc="-35">
                <a:latin typeface="Calibri"/>
                <a:cs typeface="Calibri"/>
              </a:rPr>
              <a:t>zero</a:t>
            </a:r>
            <a:r>
              <a:rPr sz="2800" spc="-5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error</a:t>
            </a:r>
            <a:r>
              <a:rPr sz="2800" spc="10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typically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end</a:t>
            </a:r>
            <a:r>
              <a:rPr sz="2800" spc="2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up</a:t>
            </a:r>
            <a:r>
              <a:rPr sz="2800" spc="10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overfitting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3800">
              <a:latin typeface="Calibri"/>
              <a:cs typeface="Calibri"/>
            </a:endParaRPr>
          </a:p>
          <a:p>
            <a:pPr marL="241300" marR="5080" indent="-228600">
              <a:lnSpc>
                <a:spcPct val="8000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10">
                <a:latin typeface="Calibri"/>
                <a:cs typeface="Calibri"/>
              </a:rPr>
              <a:t>Partitioning</a:t>
            </a:r>
            <a:r>
              <a:rPr sz="2800" spc="2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of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20">
                <a:latin typeface="Calibri"/>
                <a:cs typeface="Calibri"/>
              </a:rPr>
              <a:t>data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20">
                <a:latin typeface="Calibri"/>
                <a:cs typeface="Calibri"/>
              </a:rPr>
              <a:t>into</a:t>
            </a:r>
            <a:r>
              <a:rPr sz="2800" spc="15">
                <a:latin typeface="Calibri"/>
                <a:cs typeface="Calibri"/>
              </a:rPr>
              <a:t> </a:t>
            </a:r>
            <a:r>
              <a:rPr sz="2800" spc="-35">
                <a:latin typeface="Calibri"/>
                <a:cs typeface="Calibri"/>
              </a:rPr>
              <a:t>Training-Validation-Test</a:t>
            </a:r>
            <a:r>
              <a:rPr sz="2800" spc="4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partitions</a:t>
            </a:r>
            <a:r>
              <a:rPr sz="2800" spc="30">
                <a:latin typeface="Calibri"/>
                <a:cs typeface="Calibri"/>
              </a:rPr>
              <a:t> </a:t>
            </a:r>
            <a:r>
              <a:rPr sz="2800" spc="-25">
                <a:latin typeface="Calibri"/>
                <a:cs typeface="Calibri"/>
              </a:rPr>
              <a:t>for</a:t>
            </a:r>
            <a:r>
              <a:rPr sz="2800" spc="-5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cross </a:t>
            </a:r>
            <a:r>
              <a:rPr sz="2800" spc="-10">
                <a:latin typeface="Calibri"/>
                <a:cs typeface="Calibri"/>
              </a:rPr>
              <a:t> validation,</a:t>
            </a:r>
            <a:r>
              <a:rPr sz="2800" spc="10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reducing</a:t>
            </a:r>
            <a:r>
              <a:rPr sz="2800" spc="3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number</a:t>
            </a:r>
            <a:r>
              <a:rPr sz="2800" spc="6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of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20">
                <a:latin typeface="Calibri"/>
                <a:cs typeface="Calibri"/>
              </a:rPr>
              <a:t>features,</a:t>
            </a:r>
            <a:r>
              <a:rPr sz="2800" spc="2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regularization,</a:t>
            </a:r>
            <a:r>
              <a:rPr sz="2800" spc="10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etc.,</a:t>
            </a:r>
            <a:r>
              <a:rPr sz="2800" spc="20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are</a:t>
            </a:r>
            <a:r>
              <a:rPr sz="2800" spc="10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some </a:t>
            </a:r>
            <a:r>
              <a:rPr sz="2800" spc="-62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of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the</a:t>
            </a:r>
            <a:r>
              <a:rPr sz="2800" spc="1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techniques</a:t>
            </a:r>
            <a:r>
              <a:rPr sz="2800" spc="35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to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reduce</a:t>
            </a:r>
            <a:r>
              <a:rPr sz="2800" spc="2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the</a:t>
            </a:r>
            <a:r>
              <a:rPr sz="2800" spc="1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impact</a:t>
            </a:r>
            <a:r>
              <a:rPr sz="2800" spc="2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of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overfitting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1_Office Theme</vt:lpstr>
      <vt:lpstr>PowerPoint Presentation</vt:lpstr>
      <vt:lpstr>Overview</vt:lpstr>
      <vt:lpstr>Terminology</vt:lpstr>
      <vt:lpstr>What is Overfitting?</vt:lpstr>
      <vt:lpstr>Underfitting to Overfitting – Prediction (Regression) Given a dataset, where</vt:lpstr>
      <vt:lpstr>Underfitting to Overfitting – Classification</vt:lpstr>
      <vt:lpstr>Impact of Overfitting on Performance</vt:lpstr>
      <vt:lpstr>Approaches to reduce Overfitting</vt:lpstr>
      <vt:lpstr>Summary</vt:lpstr>
      <vt:lpstr>References</vt:lpstr>
      <vt:lpstr>Model Evaluation – Partitioning (Overview)</vt:lpstr>
      <vt:lpstr>Partitioning: Train-Test split</vt:lpstr>
      <vt:lpstr>Need for a 3rd Partition</vt:lpstr>
      <vt:lpstr>Shortcomings of training, validation and test split</vt:lpstr>
      <vt:lpstr>Cross-Validation </vt:lpstr>
      <vt:lpstr>Why cross-validation? </vt:lpstr>
      <vt:lpstr>Types of Cross-Validation</vt:lpstr>
      <vt:lpstr>k-fold Cross Validation</vt:lpstr>
      <vt:lpstr>k-fold Cross Validation</vt:lpstr>
      <vt:lpstr>How to choose value of k in ‘k-fold cross validation’</vt:lpstr>
      <vt:lpstr>k-fold Cross-Validation for Parameter Tuning</vt:lpstr>
      <vt:lpstr>PowerPoint Presentation</vt:lpstr>
      <vt:lpstr>PowerPoint Presentation</vt:lpstr>
      <vt:lpstr>Summary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saraths</dc:creator>
  <cp:revision>19</cp:revision>
  <dcterms:created xsi:type="dcterms:W3CDTF">2024-04-16T05:05:28Z</dcterms:created>
  <dcterms:modified xsi:type="dcterms:W3CDTF">2024-04-29T05:15:05Z</dcterms:modified>
</cp:coreProperties>
</file>