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61" r:id="rId2"/>
    <p:sldId id="257" r:id="rId3"/>
    <p:sldId id="258" r:id="rId4"/>
    <p:sldId id="259" r:id="rId5"/>
    <p:sldId id="260" r:id="rId6"/>
    <p:sldId id="262" r:id="rId7"/>
    <p:sldId id="263" r:id="rId8"/>
    <p:sldId id="264" r:id="rId9"/>
    <p:sldId id="270" r:id="rId10"/>
    <p:sldId id="271" r:id="rId11"/>
    <p:sldId id="265" r:id="rId12"/>
    <p:sldId id="266" r:id="rId13"/>
    <p:sldId id="269" r:id="rId14"/>
    <p:sldId id="272" r:id="rId15"/>
    <p:sldId id="273" r:id="rId16"/>
    <p:sldId id="274" r:id="rId17"/>
    <p:sldId id="275" r:id="rId18"/>
    <p:sldId id="276" r:id="rId19"/>
    <p:sldId id="277" r:id="rId20"/>
    <p:sldId id="278" r:id="rId21"/>
    <p:sldId id="279" r:id="rId22"/>
    <p:sldId id="280" r:id="rId23"/>
    <p:sldId id="281" r:id="rId24"/>
    <p:sldId id="282" r:id="rId25"/>
    <p:sldId id="267" r:id="rId26"/>
    <p:sldId id="268" r:id="rId27"/>
    <p:sldId id="283" r:id="rId28"/>
    <p:sldId id="284" r:id="rId29"/>
    <p:sldId id="307" r:id="rId30"/>
    <p:sldId id="312" r:id="rId31"/>
    <p:sldId id="314" r:id="rId32"/>
    <p:sldId id="313" r:id="rId33"/>
    <p:sldId id="315" r:id="rId34"/>
    <p:sldId id="316" r:id="rId35"/>
    <p:sldId id="31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3C90EB-B35D-3A80-8E52-81E71A731CCF}" v="171" dt="2024-04-30T04:55:25.4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ths" userId="S::saraths@am.amrita.edu::244d0ad9-751b-45dc-a37d-eb545e66f5d8" providerId="AD" clId="Web-{A33C90EB-B35D-3A80-8E52-81E71A731CCF}"/>
    <pc:docChg chg="modSld">
      <pc:chgData name="saraths" userId="S::saraths@am.amrita.edu::244d0ad9-751b-45dc-a37d-eb545e66f5d8" providerId="AD" clId="Web-{A33C90EB-B35D-3A80-8E52-81E71A731CCF}" dt="2024-04-30T04:55:25.475" v="142" actId="20577"/>
      <pc:docMkLst>
        <pc:docMk/>
      </pc:docMkLst>
      <pc:sldChg chg="modSp">
        <pc:chgData name="saraths" userId="S::saraths@am.amrita.edu::244d0ad9-751b-45dc-a37d-eb545e66f5d8" providerId="AD" clId="Web-{A33C90EB-B35D-3A80-8E52-81E71A731CCF}" dt="2024-04-30T04:24:25.478" v="0" actId="14100"/>
        <pc:sldMkLst>
          <pc:docMk/>
          <pc:sldMk cId="0" sldId="258"/>
        </pc:sldMkLst>
        <pc:spChg chg="mod">
          <ac:chgData name="saraths" userId="S::saraths@am.amrita.edu::244d0ad9-751b-45dc-a37d-eb545e66f5d8" providerId="AD" clId="Web-{A33C90EB-B35D-3A80-8E52-81E71A731CCF}" dt="2024-04-30T04:24:25.478" v="0" actId="14100"/>
          <ac:spMkLst>
            <pc:docMk/>
            <pc:sldMk cId="0" sldId="258"/>
            <ac:spMk id="3" creationId="{00000000-0000-0000-0000-000000000000}"/>
          </ac:spMkLst>
        </pc:spChg>
      </pc:sldChg>
      <pc:sldChg chg="addSp delSp modSp">
        <pc:chgData name="saraths" userId="S::saraths@am.amrita.edu::244d0ad9-751b-45dc-a37d-eb545e66f5d8" providerId="AD" clId="Web-{A33C90EB-B35D-3A80-8E52-81E71A731CCF}" dt="2024-04-30T04:38:51.225" v="90" actId="1076"/>
        <pc:sldMkLst>
          <pc:docMk/>
          <pc:sldMk cId="0" sldId="259"/>
        </pc:sldMkLst>
        <pc:spChg chg="mod">
          <ac:chgData name="saraths" userId="S::saraths@am.amrita.edu::244d0ad9-751b-45dc-a37d-eb545e66f5d8" providerId="AD" clId="Web-{A33C90EB-B35D-3A80-8E52-81E71A731CCF}" dt="2024-04-30T04:30:25.702" v="11"/>
          <ac:spMkLst>
            <pc:docMk/>
            <pc:sldMk cId="0" sldId="259"/>
            <ac:spMk id="3" creationId="{00000000-0000-0000-0000-000000000000}"/>
          </ac:spMkLst>
        </pc:spChg>
        <pc:spChg chg="del">
          <ac:chgData name="saraths" userId="S::saraths@am.amrita.edu::244d0ad9-751b-45dc-a37d-eb545e66f5d8" providerId="AD" clId="Web-{A33C90EB-B35D-3A80-8E52-81E71A731CCF}" dt="2024-04-30T04:33:59.658" v="39"/>
          <ac:spMkLst>
            <pc:docMk/>
            <pc:sldMk cId="0" sldId="259"/>
            <ac:spMk id="10" creationId="{00000000-0000-0000-0000-000000000000}"/>
          </ac:spMkLst>
        </pc:spChg>
        <pc:spChg chg="del">
          <ac:chgData name="saraths" userId="S::saraths@am.amrita.edu::244d0ad9-751b-45dc-a37d-eb545e66f5d8" providerId="AD" clId="Web-{A33C90EB-B35D-3A80-8E52-81E71A731CCF}" dt="2024-04-30T04:33:56.455" v="36"/>
          <ac:spMkLst>
            <pc:docMk/>
            <pc:sldMk cId="0" sldId="259"/>
            <ac:spMk id="11" creationId="{00000000-0000-0000-0000-000000000000}"/>
          </ac:spMkLst>
        </pc:spChg>
        <pc:spChg chg="del">
          <ac:chgData name="saraths" userId="S::saraths@am.amrita.edu::244d0ad9-751b-45dc-a37d-eb545e66f5d8" providerId="AD" clId="Web-{A33C90EB-B35D-3A80-8E52-81E71A731CCF}" dt="2024-04-30T04:33:57.268" v="37"/>
          <ac:spMkLst>
            <pc:docMk/>
            <pc:sldMk cId="0" sldId="259"/>
            <ac:spMk id="12" creationId="{00000000-0000-0000-0000-000000000000}"/>
          </ac:spMkLst>
        </pc:spChg>
        <pc:spChg chg="del">
          <ac:chgData name="saraths" userId="S::saraths@am.amrita.edu::244d0ad9-751b-45dc-a37d-eb545e66f5d8" providerId="AD" clId="Web-{A33C90EB-B35D-3A80-8E52-81E71A731CCF}" dt="2024-04-30T04:33:58.861" v="38"/>
          <ac:spMkLst>
            <pc:docMk/>
            <pc:sldMk cId="0" sldId="259"/>
            <ac:spMk id="13" creationId="{00000000-0000-0000-0000-000000000000}"/>
          </ac:spMkLst>
        </pc:spChg>
        <pc:spChg chg="del">
          <ac:chgData name="saraths" userId="S::saraths@am.amrita.edu::244d0ad9-751b-45dc-a37d-eb545e66f5d8" providerId="AD" clId="Web-{A33C90EB-B35D-3A80-8E52-81E71A731CCF}" dt="2024-04-30T04:33:55.721" v="35"/>
          <ac:spMkLst>
            <pc:docMk/>
            <pc:sldMk cId="0" sldId="259"/>
            <ac:spMk id="14" creationId="{00000000-0000-0000-0000-000000000000}"/>
          </ac:spMkLst>
        </pc:spChg>
        <pc:spChg chg="del">
          <ac:chgData name="saraths" userId="S::saraths@am.amrita.edu::244d0ad9-751b-45dc-a37d-eb545e66f5d8" providerId="AD" clId="Web-{A33C90EB-B35D-3A80-8E52-81E71A731CCF}" dt="2024-04-30T04:33:54.986" v="34"/>
          <ac:spMkLst>
            <pc:docMk/>
            <pc:sldMk cId="0" sldId="259"/>
            <ac:spMk id="15" creationId="{00000000-0000-0000-0000-000000000000}"/>
          </ac:spMkLst>
        </pc:spChg>
        <pc:spChg chg="del">
          <ac:chgData name="saraths" userId="S::saraths@am.amrita.edu::244d0ad9-751b-45dc-a37d-eb545e66f5d8" providerId="AD" clId="Web-{A33C90EB-B35D-3A80-8E52-81E71A731CCF}" dt="2024-04-30T04:33:53.861" v="33"/>
          <ac:spMkLst>
            <pc:docMk/>
            <pc:sldMk cId="0" sldId="259"/>
            <ac:spMk id="16" creationId="{00000000-0000-0000-0000-000000000000}"/>
          </ac:spMkLst>
        </pc:spChg>
        <pc:spChg chg="del">
          <ac:chgData name="saraths" userId="S::saraths@am.amrita.edu::244d0ad9-751b-45dc-a37d-eb545e66f5d8" providerId="AD" clId="Web-{A33C90EB-B35D-3A80-8E52-81E71A731CCF}" dt="2024-04-30T04:33:53.064" v="32"/>
          <ac:spMkLst>
            <pc:docMk/>
            <pc:sldMk cId="0" sldId="259"/>
            <ac:spMk id="17" creationId="{00000000-0000-0000-0000-000000000000}"/>
          </ac:spMkLst>
        </pc:spChg>
        <pc:spChg chg="del">
          <ac:chgData name="saraths" userId="S::saraths@am.amrita.edu::244d0ad9-751b-45dc-a37d-eb545e66f5d8" providerId="AD" clId="Web-{A33C90EB-B35D-3A80-8E52-81E71A731CCF}" dt="2024-04-30T04:32:01.641" v="12"/>
          <ac:spMkLst>
            <pc:docMk/>
            <pc:sldMk cId="0" sldId="259"/>
            <ac:spMk id="18" creationId="{00000000-0000-0000-0000-000000000000}"/>
          </ac:spMkLst>
        </pc:spChg>
        <pc:spChg chg="del">
          <ac:chgData name="saraths" userId="S::saraths@am.amrita.edu::244d0ad9-751b-45dc-a37d-eb545e66f5d8" providerId="AD" clId="Web-{A33C90EB-B35D-3A80-8E52-81E71A731CCF}" dt="2024-04-30T04:33:52.064" v="31"/>
          <ac:spMkLst>
            <pc:docMk/>
            <pc:sldMk cId="0" sldId="259"/>
            <ac:spMk id="19" creationId="{00000000-0000-0000-0000-000000000000}"/>
          </ac:spMkLst>
        </pc:spChg>
        <pc:grpChg chg="del">
          <ac:chgData name="saraths" userId="S::saraths@am.amrita.edu::244d0ad9-751b-45dc-a37d-eb545e66f5d8" providerId="AD" clId="Web-{A33C90EB-B35D-3A80-8E52-81E71A731CCF}" dt="2024-04-30T04:33:50.799" v="30"/>
          <ac:grpSpMkLst>
            <pc:docMk/>
            <pc:sldMk cId="0" sldId="259"/>
            <ac:grpSpMk id="6" creationId="{00000000-0000-0000-0000-000000000000}"/>
          </ac:grpSpMkLst>
        </pc:grpChg>
        <pc:graphicFrameChg chg="mod modGraphic">
          <ac:chgData name="saraths" userId="S::saraths@am.amrita.edu::244d0ad9-751b-45dc-a37d-eb545e66f5d8" providerId="AD" clId="Web-{A33C90EB-B35D-3A80-8E52-81E71A731CCF}" dt="2024-04-30T04:38:30.865" v="85"/>
          <ac:graphicFrameMkLst>
            <pc:docMk/>
            <pc:sldMk cId="0" sldId="259"/>
            <ac:graphicFrameMk id="9" creationId="{00000000-0000-0000-0000-000000000000}"/>
          </ac:graphicFrameMkLst>
        </pc:graphicFrameChg>
        <pc:picChg chg="add mod">
          <ac:chgData name="saraths" userId="S::saraths@am.amrita.edu::244d0ad9-751b-45dc-a37d-eb545e66f5d8" providerId="AD" clId="Web-{A33C90EB-B35D-3A80-8E52-81E71A731CCF}" dt="2024-04-30T04:38:51.225" v="90" actId="1076"/>
          <ac:picMkLst>
            <pc:docMk/>
            <pc:sldMk cId="0" sldId="259"/>
            <ac:picMk id="5" creationId="{C90DDB4E-0553-05A1-B278-19641FC42954}"/>
          </ac:picMkLst>
        </pc:picChg>
        <pc:picChg chg="add mod">
          <ac:chgData name="saraths" userId="S::saraths@am.amrita.edu::244d0ad9-751b-45dc-a37d-eb545e66f5d8" providerId="AD" clId="Web-{A33C90EB-B35D-3A80-8E52-81E71A731CCF}" dt="2024-04-30T04:38:43.381" v="89" actId="1076"/>
          <ac:picMkLst>
            <pc:docMk/>
            <pc:sldMk cId="0" sldId="259"/>
            <ac:picMk id="20" creationId="{37C9CD15-F78A-44F5-789B-DA414F21E899}"/>
          </ac:picMkLst>
        </pc:picChg>
        <pc:picChg chg="add mod">
          <ac:chgData name="saraths" userId="S::saraths@am.amrita.edu::244d0ad9-751b-45dc-a37d-eb545e66f5d8" providerId="AD" clId="Web-{A33C90EB-B35D-3A80-8E52-81E71A731CCF}" dt="2024-04-30T04:38:41.287" v="88" actId="1076"/>
          <ac:picMkLst>
            <pc:docMk/>
            <pc:sldMk cId="0" sldId="259"/>
            <ac:picMk id="21" creationId="{DEB75DFB-4BA6-DEF0-2679-6237A82EA65A}"/>
          </ac:picMkLst>
        </pc:picChg>
        <pc:picChg chg="add mod">
          <ac:chgData name="saraths" userId="S::saraths@am.amrita.edu::244d0ad9-751b-45dc-a37d-eb545e66f5d8" providerId="AD" clId="Web-{A33C90EB-B35D-3A80-8E52-81E71A731CCF}" dt="2024-04-30T04:38:28.319" v="83" actId="1076"/>
          <ac:picMkLst>
            <pc:docMk/>
            <pc:sldMk cId="0" sldId="259"/>
            <ac:picMk id="22" creationId="{64EE4CEB-7CE0-756A-96A0-09AE27EA5948}"/>
          </ac:picMkLst>
        </pc:picChg>
        <pc:picChg chg="add mod">
          <ac:chgData name="saraths" userId="S::saraths@am.amrita.edu::244d0ad9-751b-45dc-a37d-eb545e66f5d8" providerId="AD" clId="Web-{A33C90EB-B35D-3A80-8E52-81E71A731CCF}" dt="2024-04-30T04:38:36.537" v="87" actId="14100"/>
          <ac:picMkLst>
            <pc:docMk/>
            <pc:sldMk cId="0" sldId="259"/>
            <ac:picMk id="23" creationId="{95046BC0-AC21-1C8A-EA12-14EE9FAAEB98}"/>
          </ac:picMkLst>
        </pc:picChg>
      </pc:sldChg>
      <pc:sldChg chg="modSp">
        <pc:chgData name="saraths" userId="S::saraths@am.amrita.edu::244d0ad9-751b-45dc-a37d-eb545e66f5d8" providerId="AD" clId="Web-{A33C90EB-B35D-3A80-8E52-81E71A731CCF}" dt="2024-04-30T04:43:03.713" v="92"/>
        <pc:sldMkLst>
          <pc:docMk/>
          <pc:sldMk cId="0" sldId="260"/>
        </pc:sldMkLst>
        <pc:spChg chg="mod">
          <ac:chgData name="saraths" userId="S::saraths@am.amrita.edu::244d0ad9-751b-45dc-a37d-eb545e66f5d8" providerId="AD" clId="Web-{A33C90EB-B35D-3A80-8E52-81E71A731CCF}" dt="2024-04-30T04:43:03.713" v="92"/>
          <ac:spMkLst>
            <pc:docMk/>
            <pc:sldMk cId="0" sldId="260"/>
            <ac:spMk id="3" creationId="{00000000-0000-0000-0000-000000000000}"/>
          </ac:spMkLst>
        </pc:spChg>
      </pc:sldChg>
      <pc:sldChg chg="addSp delSp modSp">
        <pc:chgData name="saraths" userId="S::saraths@am.amrita.edu::244d0ad9-751b-45dc-a37d-eb545e66f5d8" providerId="AD" clId="Web-{A33C90EB-B35D-3A80-8E52-81E71A731CCF}" dt="2024-04-30T04:44:11.042" v="98"/>
        <pc:sldMkLst>
          <pc:docMk/>
          <pc:sldMk cId="0" sldId="263"/>
        </pc:sldMkLst>
        <pc:spChg chg="add del mod">
          <ac:chgData name="saraths" userId="S::saraths@am.amrita.edu::244d0ad9-751b-45dc-a37d-eb545e66f5d8" providerId="AD" clId="Web-{A33C90EB-B35D-3A80-8E52-81E71A731CCF}" dt="2024-04-30T04:44:11.042" v="98"/>
          <ac:spMkLst>
            <pc:docMk/>
            <pc:sldMk cId="0" sldId="263"/>
            <ac:spMk id="2" creationId="{00000000-0000-0000-0000-000000000000}"/>
          </ac:spMkLst>
        </pc:spChg>
        <pc:spChg chg="mod">
          <ac:chgData name="saraths" userId="S::saraths@am.amrita.edu::244d0ad9-751b-45dc-a37d-eb545e66f5d8" providerId="AD" clId="Web-{A33C90EB-B35D-3A80-8E52-81E71A731CCF}" dt="2024-04-30T04:43:53.620" v="93"/>
          <ac:spMkLst>
            <pc:docMk/>
            <pc:sldMk cId="0" sldId="263"/>
            <ac:spMk id="3" creationId="{00000000-0000-0000-0000-000000000000}"/>
          </ac:spMkLst>
        </pc:spChg>
        <pc:spChg chg="add del mod">
          <ac:chgData name="saraths" userId="S::saraths@am.amrita.edu::244d0ad9-751b-45dc-a37d-eb545e66f5d8" providerId="AD" clId="Web-{A33C90EB-B35D-3A80-8E52-81E71A731CCF}" dt="2024-04-30T04:44:04.058" v="95"/>
          <ac:spMkLst>
            <pc:docMk/>
            <pc:sldMk cId="0" sldId="263"/>
            <ac:spMk id="5" creationId="{BB817273-E2F7-3B7F-1E34-296791920A36}"/>
          </ac:spMkLst>
        </pc:spChg>
      </pc:sldChg>
      <pc:sldChg chg="addSp delSp modSp">
        <pc:chgData name="saraths" userId="S::saraths@am.amrita.edu::244d0ad9-751b-45dc-a37d-eb545e66f5d8" providerId="AD" clId="Web-{A33C90EB-B35D-3A80-8E52-81E71A731CCF}" dt="2024-04-30T04:55:25.475" v="142" actId="20577"/>
        <pc:sldMkLst>
          <pc:docMk/>
          <pc:sldMk cId="0" sldId="264"/>
        </pc:sldMkLst>
        <pc:spChg chg="add del mod">
          <ac:chgData name="saraths" userId="S::saraths@am.amrita.edu::244d0ad9-751b-45dc-a37d-eb545e66f5d8" providerId="AD" clId="Web-{A33C90EB-B35D-3A80-8E52-81E71A731CCF}" dt="2024-04-30T04:55:25.475" v="142" actId="20577"/>
          <ac:spMkLst>
            <pc:docMk/>
            <pc:sldMk cId="0" sldId="264"/>
            <ac:spMk id="5" creationId="{00000000-0000-0000-0000-000000000000}"/>
          </ac:spMkLst>
        </pc:spChg>
        <pc:spChg chg="add del">
          <ac:chgData name="saraths" userId="S::saraths@am.amrita.edu::244d0ad9-751b-45dc-a37d-eb545e66f5d8" providerId="AD" clId="Web-{A33C90EB-B35D-3A80-8E52-81E71A731CCF}" dt="2024-04-30T04:54:45.052" v="137"/>
          <ac:spMkLst>
            <pc:docMk/>
            <pc:sldMk cId="0" sldId="264"/>
            <ac:spMk id="7" creationId="{0B016A0A-8FBD-7100-0A54-5D09A288F0B7}"/>
          </ac:spMkLst>
        </pc:spChg>
        <pc:picChg chg="add del mod">
          <ac:chgData name="saraths" userId="S::saraths@am.amrita.edu::244d0ad9-751b-45dc-a37d-eb545e66f5d8" providerId="AD" clId="Web-{A33C90EB-B35D-3A80-8E52-81E71A731CCF}" dt="2024-04-30T04:53:38.942" v="128"/>
          <ac:picMkLst>
            <pc:docMk/>
            <pc:sldMk cId="0" sldId="264"/>
            <ac:picMk id="6" creationId="{A82C79F7-9785-2B36-33C1-9F48F825352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A05BD7-0800-4D51-A76E-D322575D85F0}" type="datetimeFigureOut">
              <a:rPr lang="en-IN" smtClean="0"/>
              <a:t>29-04-2024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599FC4-4B9F-4384-8057-3501A52551EF}" type="slidenum">
              <a:rPr lang="en-IN" smtClean="0"/>
              <a:t>‹#›</a:t>
            </a:fld>
            <a:endParaRPr lang="en-IN"/>
          </a:p>
        </p:txBody>
      </p:sp>
    </p:spTree>
    <p:extLst>
      <p:ext uri="{BB962C8B-B14F-4D97-AF65-F5344CB8AC3E}">
        <p14:creationId xmlns:p14="http://schemas.microsoft.com/office/powerpoint/2010/main" val="4148220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Here's a brief explanation of RMSE:</a:t>
            </a:r>
          </a:p>
          <a:p>
            <a:r>
              <a:rPr lang="en-US"/>
              <a:t>Calculate the error for each data point: For each data point, find the difference between the predicted value and the actual (observed) value.</a:t>
            </a:r>
          </a:p>
          <a:p>
            <a:r>
              <a:rPr lang="en-US" dirty="0"/>
              <a:t>Square the errors: To account for both overestimation and underestimation, square each of the individual errors.</a:t>
            </a:r>
            <a:endParaRPr lang="en-US" dirty="0">
              <a:cs typeface="Calibri"/>
            </a:endParaRPr>
          </a:p>
          <a:p>
            <a:r>
              <a:rPr lang="en-US" dirty="0"/>
              <a:t>Calculate the mean of the squared errors: Find the average of the squared errors.</a:t>
            </a:r>
            <a:endParaRPr lang="en-US" dirty="0">
              <a:cs typeface="Calibri"/>
            </a:endParaRPr>
          </a:p>
          <a:p>
            <a:r>
              <a:rPr lang="en-US" dirty="0"/>
              <a:t>Take the square root of the mean: Finally, to bring the error metric back to the original scale, take the square root of the average squared error.</a:t>
            </a:r>
            <a:endParaRPr lang="en-US" dirty="0">
              <a:cs typeface="Calibri"/>
            </a:endParaRPr>
          </a:p>
          <a:p>
            <a:r>
              <a:rPr lang="en-US" dirty="0"/>
              <a:t>The RMSE provides a measure of the "typical" or "root" error between the predicted and actual values. It tells you how far, on average, your predictions are from the actual values. A smaller RMSE indicates that the predictions are closer to the actual values and, therefore, a more accurate model.</a:t>
            </a:r>
            <a:endParaRPr lang="en-US" dirty="0">
              <a:cs typeface="Calibri"/>
            </a:endParaRPr>
          </a:p>
          <a:p>
            <a:r>
              <a:rPr lang="en-US" dirty="0"/>
              <a:t>RMSE is commonly used in various fields, including machine learning, statistics, and engineering, to assess the performance of regression models and to compare the accuracy of different models or techniques.</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1A069037-422E-4CE6-BC36-916621233C2E}" type="slidenum">
              <a:t>4</a:t>
            </a:fld>
            <a:endParaRPr lang="en-US"/>
          </a:p>
        </p:txBody>
      </p:sp>
    </p:spTree>
    <p:extLst>
      <p:ext uri="{BB962C8B-B14F-4D97-AF65-F5344CB8AC3E}">
        <p14:creationId xmlns:p14="http://schemas.microsoft.com/office/powerpoint/2010/main" val="970203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CB386D-4634-4932-B932-3E32D6735F5E}" type="slidenum">
              <a:rPr lang="en-US" smtClean="0"/>
              <a:t>29</a:t>
            </a:fld>
            <a:endParaRPr lang="en-US"/>
          </a:p>
        </p:txBody>
      </p:sp>
    </p:spTree>
    <p:extLst>
      <p:ext uri="{BB962C8B-B14F-4D97-AF65-F5344CB8AC3E}">
        <p14:creationId xmlns:p14="http://schemas.microsoft.com/office/powerpoint/2010/main" val="3605629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CB386D-4634-4932-B932-3E32D6735F5E}" type="slidenum">
              <a:rPr lang="en-US" smtClean="0"/>
              <a:t>30</a:t>
            </a:fld>
            <a:endParaRPr lang="en-US"/>
          </a:p>
        </p:txBody>
      </p:sp>
    </p:spTree>
    <p:extLst>
      <p:ext uri="{BB962C8B-B14F-4D97-AF65-F5344CB8AC3E}">
        <p14:creationId xmlns:p14="http://schemas.microsoft.com/office/powerpoint/2010/main" val="1682459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CB386D-4634-4932-B932-3E32D6735F5E}" type="slidenum">
              <a:rPr lang="en-US" smtClean="0"/>
              <a:t>31</a:t>
            </a:fld>
            <a:endParaRPr lang="en-US"/>
          </a:p>
        </p:txBody>
      </p:sp>
    </p:spTree>
    <p:extLst>
      <p:ext uri="{BB962C8B-B14F-4D97-AF65-F5344CB8AC3E}">
        <p14:creationId xmlns:p14="http://schemas.microsoft.com/office/powerpoint/2010/main" val="24408342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571499" y="1137256"/>
            <a:ext cx="11209376"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571499" y="348662"/>
            <a:ext cx="11209376" cy="464000"/>
          </a:xfrm>
        </p:spPr>
        <p:txBody>
          <a:bodyPr>
            <a:noAutofit/>
          </a:bodyPr>
          <a:lstStyle>
            <a:lvl1pPr>
              <a:defRPr sz="3200" b="0">
                <a:solidFill>
                  <a:srgbClr val="A4123F"/>
                </a:solidFill>
                <a:latin typeface="Georgia" panose="02040502050405020303" pitchFamily="18" charset="0"/>
              </a:defRPr>
            </a:lvl1pPr>
          </a:lstStyle>
          <a:p>
            <a:r>
              <a:rPr lang="en-US"/>
              <a:t>Click Here To Edit Title</a:t>
            </a:r>
            <a:endParaRPr lang="en-IN"/>
          </a:p>
        </p:txBody>
      </p:sp>
      <p:pic>
        <p:nvPicPr>
          <p:cNvPr id="8" name="Picture 7">
            <a:extLst>
              <a:ext uri="{FF2B5EF4-FFF2-40B4-BE49-F238E27FC236}">
                <a16:creationId xmlns:a16="http://schemas.microsoft.com/office/drawing/2014/main" id="{140DA784-0993-4F43-BA98-733CB6486E2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489" y="6369932"/>
            <a:ext cx="12218977" cy="521007"/>
          </a:xfrm>
          <a:prstGeom prst="rect">
            <a:avLst/>
          </a:prstGeom>
        </p:spPr>
      </p:pic>
      <p:pic>
        <p:nvPicPr>
          <p:cNvPr id="6" name="Picture 5">
            <a:extLst>
              <a:ext uri="{FF2B5EF4-FFF2-40B4-BE49-F238E27FC236}">
                <a16:creationId xmlns:a16="http://schemas.microsoft.com/office/drawing/2014/main" id="{D5D41DD4-A5E8-4552-814D-0D80AF0F22E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6134" y="6490361"/>
            <a:ext cx="1781941" cy="314840"/>
          </a:xfrm>
          <a:prstGeom prst="rect">
            <a:avLst/>
          </a:prstGeom>
        </p:spPr>
      </p:pic>
    </p:spTree>
    <p:extLst>
      <p:ext uri="{BB962C8B-B14F-4D97-AF65-F5344CB8AC3E}">
        <p14:creationId xmlns:p14="http://schemas.microsoft.com/office/powerpoint/2010/main" val="48317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0903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4C414-CEA1-4751-B4F1-497A70F6A813}"/>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6470B34C-6ACD-4D78-BC86-B0BF5E831092}"/>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269621FA-F2A4-45BB-A75D-8B6A2538F88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AA5BE85-2FA0-4E61-A93E-F7A231CCA1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087E0C-F01C-4E74-981E-86D131C5B068}"/>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604792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E2C98-9238-40F1-873D-CE546ACA4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6B5F29-0097-4EA5-A833-898E65FFE9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9F5B3D-5C64-42B0-9AEF-47C1D3AF66A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7FE19A8-A5A0-4F64-8011-DB500625C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663E31-71BE-4274-861C-3D7F7A8D8E9A}"/>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635534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902610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190" b="0" i="0">
                <a:solidFill>
                  <a:srgbClr val="00386C"/>
                </a:solidFill>
                <a:latin typeface="Arial"/>
                <a:cs typeface="Arial"/>
              </a:defRPr>
            </a:lvl1pPr>
          </a:lstStyle>
          <a:p>
            <a:endParaRPr/>
          </a:p>
        </p:txBody>
      </p:sp>
      <p:sp>
        <p:nvSpPr>
          <p:cNvPr id="3" name="Holder 3"/>
          <p:cNvSpPr>
            <a:spLocks noGrp="1"/>
          </p:cNvSpPr>
          <p:nvPr>
            <p:ph sz="half" idx="2"/>
          </p:nvPr>
        </p:nvSpPr>
        <p:spPr>
          <a:xfrm>
            <a:off x="609600" y="1577340"/>
            <a:ext cx="530352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33766" y="2232845"/>
            <a:ext cx="5219972" cy="278281"/>
          </a:xfrm>
          <a:prstGeom prst="rect">
            <a:avLst/>
          </a:prstGeom>
        </p:spPr>
        <p:txBody>
          <a:bodyPr wrap="square" lIns="0" tIns="0" rIns="0" bIns="0">
            <a:spAutoFit/>
          </a:bodyPr>
          <a:lstStyle>
            <a:lvl1pPr>
              <a:defRPr sz="2009" b="1" i="0">
                <a:solidFill>
                  <a:srgbClr val="002A50"/>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defRPr sz="684" b="1" i="0">
                <a:solidFill>
                  <a:srgbClr val="00386C"/>
                </a:solidFill>
                <a:latin typeface="Arial"/>
                <a:cs typeface="Arial"/>
              </a:defRPr>
            </a:lvl1pPr>
          </a:lstStyle>
          <a:p>
            <a:pPr marL="10860"/>
            <a:endParaRPr lang="en-IN" b="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7" name="Holder 7"/>
          <p:cNvSpPr>
            <a:spLocks noGrp="1"/>
          </p:cNvSpPr>
          <p:nvPr>
            <p:ph type="sldNum" sz="quarter" idx="7"/>
          </p:nvPr>
        </p:nvSpPr>
        <p:spPr/>
        <p:txBody>
          <a:bodyPr lIns="0" tIns="0" rIns="0" bIns="0"/>
          <a:lstStyle>
            <a:lvl1pPr>
              <a:defRPr sz="599" b="0" i="0">
                <a:solidFill>
                  <a:srgbClr val="00386C"/>
                </a:solidFill>
                <a:latin typeface="Arial"/>
                <a:cs typeface="Arial"/>
              </a:defRPr>
            </a:lvl1pPr>
          </a:lstStyle>
          <a:p>
            <a:pPr marL="21720"/>
            <a:fld id="{81D60167-4931-47E6-BA6A-407CBD079E47}" type="slidenum">
              <a:rPr lang="en-IN" spc="-4" smtClean="0"/>
              <a:pPr marL="21720"/>
              <a:t>‹#›</a:t>
            </a:fld>
            <a:endParaRPr lang="en-IN" spc="-4"/>
          </a:p>
        </p:txBody>
      </p:sp>
    </p:spTree>
    <p:extLst>
      <p:ext uri="{BB962C8B-B14F-4D97-AF65-F5344CB8AC3E}">
        <p14:creationId xmlns:p14="http://schemas.microsoft.com/office/powerpoint/2010/main" val="1367733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684" b="1" i="0">
                <a:solidFill>
                  <a:srgbClr val="00386C"/>
                </a:solidFill>
                <a:latin typeface="Arial"/>
                <a:cs typeface="Arial"/>
              </a:defRPr>
            </a:lvl1pPr>
          </a:lstStyle>
          <a:p>
            <a:pPr marL="10860"/>
            <a:endParaRPr lang="en-IN" b="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4" name="Holder 4"/>
          <p:cNvSpPr>
            <a:spLocks noGrp="1"/>
          </p:cNvSpPr>
          <p:nvPr>
            <p:ph type="sldNum" sz="quarter" idx="7"/>
          </p:nvPr>
        </p:nvSpPr>
        <p:spPr/>
        <p:txBody>
          <a:bodyPr lIns="0" tIns="0" rIns="0" bIns="0"/>
          <a:lstStyle>
            <a:lvl1pPr>
              <a:defRPr sz="599" b="0" i="0">
                <a:solidFill>
                  <a:srgbClr val="00386C"/>
                </a:solidFill>
                <a:latin typeface="Arial"/>
                <a:cs typeface="Arial"/>
              </a:defRPr>
            </a:lvl1pPr>
          </a:lstStyle>
          <a:p>
            <a:pPr marL="21720"/>
            <a:fld id="{81D60167-4931-47E6-BA6A-407CBD079E47}" type="slidenum">
              <a:rPr lang="en-IN" spc="-4" smtClean="0"/>
              <a:pPr marL="21720"/>
              <a:t>‹#›</a:t>
            </a:fld>
            <a:endParaRPr lang="en-IN" spc="-4"/>
          </a:p>
        </p:txBody>
      </p:sp>
    </p:spTree>
    <p:extLst>
      <p:ext uri="{BB962C8B-B14F-4D97-AF65-F5344CB8AC3E}">
        <p14:creationId xmlns:p14="http://schemas.microsoft.com/office/powerpoint/2010/main" val="383398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2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6837" y="1235990"/>
            <a:ext cx="3660496" cy="455959"/>
          </a:xfrm>
          <a:prstGeom prst="rect">
            <a:avLst/>
          </a:prstGeom>
        </p:spPr>
        <p:txBody>
          <a:bodyPr wrap="square" lIns="0" tIns="0" rIns="0" bIns="0">
            <a:spAutoFit/>
          </a:bodyPr>
          <a:lstStyle>
            <a:lvl1pPr>
              <a:defRPr sz="3292" b="0" i="0">
                <a:solidFill>
                  <a:schemeClr val="tx1"/>
                </a:solidFill>
                <a:latin typeface="Calibri"/>
                <a:cs typeface="Calibri"/>
              </a:defRPr>
            </a:lvl1pPr>
          </a:lstStyle>
          <a:p>
            <a:endParaRPr/>
          </a:p>
        </p:txBody>
      </p:sp>
      <p:sp>
        <p:nvSpPr>
          <p:cNvPr id="3" name="Holder 3"/>
          <p:cNvSpPr>
            <a:spLocks noGrp="1"/>
          </p:cNvSpPr>
          <p:nvPr>
            <p:ph type="subTitle" idx="4"/>
          </p:nvPr>
        </p:nvSpPr>
        <p:spPr>
          <a:xfrm>
            <a:off x="1828800" y="3840480"/>
            <a:ext cx="8534400" cy="290144"/>
          </a:xfrm>
          <a:prstGeom prst="rect">
            <a:avLst/>
          </a:prstGeom>
        </p:spPr>
        <p:txBody>
          <a:bodyPr wrap="square" lIns="0" tIns="0" rIns="0" bIns="0">
            <a:spAutoFit/>
          </a:bodyPr>
          <a:lstStyle>
            <a:lvl1pPr>
              <a:defRPr sz="2095"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270910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18248-39AE-B24D-B571-E8695ACF81F5}" type="slidenum">
              <a:rPr lang="en-US" smtClean="0"/>
              <a:t>‹#›</a:t>
            </a:fld>
            <a:endParaRPr lang="en-US"/>
          </a:p>
        </p:txBody>
      </p:sp>
    </p:spTree>
    <p:extLst>
      <p:ext uri="{BB962C8B-B14F-4D97-AF65-F5344CB8AC3E}">
        <p14:creationId xmlns:p14="http://schemas.microsoft.com/office/powerpoint/2010/main" val="38471092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medium.com/analytics-vidhya/complete-guide-to-machine-learning-evaluation-metrics-615c2864d916" TargetMode="External"/><Relationship Id="rId2" Type="http://schemas.openxmlformats.org/officeDocument/2006/relationships/hyperlink" Target="https://www.analyticsvidhya.com/blog/2020/06/auc-roc-curve-machine-learning/" TargetMode="External"/><Relationship Id="rId1" Type="http://schemas.openxmlformats.org/officeDocument/2006/relationships/slideLayout" Target="../slideLayouts/slideLayout1.xml"/><Relationship Id="rId4" Type="http://schemas.openxmlformats.org/officeDocument/2006/relationships/hyperlink" Target="https://stackoverflow.com/questions/52910061/implementing-roc-curves-for-k-nn-machine-learning-algorithm-using-python-and-sci"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towardsdatascience.com/on-roc-and-precision-recall-curves-c23e9b63820c" TargetMode="External"/><Relationship Id="rId2" Type="http://schemas.openxmlformats.org/officeDocument/2006/relationships/image" Target="../media/image22.gif"/><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www.analyticsvidhya.com/blog/2020/06/auc-roc-curve-machine-learning/" TargetMode="Externa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s://machinelearningmastery.com/roc-curves-and-precision-recall-curves-for-classification-in-python/" TargetMode="External"/><Relationship Id="rId2" Type="http://schemas.openxmlformats.org/officeDocument/2006/relationships/hyperlink" Target="https://www.analyticsvidhya.com/blog/2020/06/auc-roc-curve-machine-learning/" TargetMode="External"/><Relationship Id="rId1" Type="http://schemas.openxmlformats.org/officeDocument/2006/relationships/slideLayout" Target="../slideLayouts/slideLayout1.xml"/><Relationship Id="rId4" Type="http://schemas.openxmlformats.org/officeDocument/2006/relationships/hyperlink" Target="https://machinelearningmastery.com/roc-curves-and-precision-recall-curves-for-imbalanced-classificatio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C7025E-4863-6F49-AD01-8A5B65B0890F}"/>
              </a:ext>
            </a:extLst>
          </p:cNvPr>
          <p:cNvSpPr/>
          <p:nvPr/>
        </p:nvSpPr>
        <p:spPr>
          <a:xfrm>
            <a:off x="0" y="0"/>
            <a:ext cx="12191999"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350">
                <a:solidFill>
                  <a:prstClr val="white"/>
                </a:solidFill>
                <a:latin typeface="Calibri" panose="020F0502020204030204"/>
              </a:rPr>
              <a:t> </a:t>
            </a:r>
          </a:p>
        </p:txBody>
      </p:sp>
      <p:pic>
        <p:nvPicPr>
          <p:cNvPr id="7" name="Picture 6" descr="A picture containing drawing&#10;&#10;Description automatically generated">
            <a:extLst>
              <a:ext uri="{FF2B5EF4-FFF2-40B4-BE49-F238E27FC236}">
                <a16:creationId xmlns:a16="http://schemas.microsoft.com/office/drawing/2014/main" id="{80288CD4-7B52-C244-BAD4-BFF7D9DCE675}"/>
              </a:ext>
            </a:extLst>
          </p:cNvPr>
          <p:cNvPicPr>
            <a:picLocks noChangeAspect="1"/>
          </p:cNvPicPr>
          <p:nvPr/>
        </p:nvPicPr>
        <p:blipFill>
          <a:blip r:embed="rId2"/>
          <a:stretch>
            <a:fillRect/>
          </a:stretch>
        </p:blipFill>
        <p:spPr>
          <a:xfrm>
            <a:off x="2685099" y="2667001"/>
            <a:ext cx="3443174" cy="1104899"/>
          </a:xfrm>
          <a:prstGeom prst="rect">
            <a:avLst/>
          </a:prstGeom>
        </p:spPr>
      </p:pic>
      <p:cxnSp>
        <p:nvCxnSpPr>
          <p:cNvPr id="3" name="Straight Connector 2">
            <a:extLst>
              <a:ext uri="{FF2B5EF4-FFF2-40B4-BE49-F238E27FC236}">
                <a16:creationId xmlns:a16="http://schemas.microsoft.com/office/drawing/2014/main" id="{4BA58083-EF1A-427F-9030-DC289843A2BF}"/>
              </a:ext>
            </a:extLst>
          </p:cNvPr>
          <p:cNvCxnSpPr>
            <a:cxnSpLocks/>
          </p:cNvCxnSpPr>
          <p:nvPr/>
        </p:nvCxnSpPr>
        <p:spPr>
          <a:xfrm>
            <a:off x="6290673" y="2401045"/>
            <a:ext cx="0" cy="1636813"/>
          </a:xfrm>
          <a:prstGeom prst="line">
            <a:avLst/>
          </a:prstGeom>
          <a:ln>
            <a:solidFill>
              <a:srgbClr val="FFC000"/>
            </a:solidFill>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8807A921-4A34-4052-800D-82EA711F2427}"/>
              </a:ext>
            </a:extLst>
          </p:cNvPr>
          <p:cNvSpPr txBox="1"/>
          <p:nvPr/>
        </p:nvSpPr>
        <p:spPr>
          <a:xfrm>
            <a:off x="2383537" y="4477033"/>
            <a:ext cx="8029970" cy="523220"/>
          </a:xfrm>
          <a:prstGeom prst="rect">
            <a:avLst/>
          </a:prstGeom>
          <a:noFill/>
        </p:spPr>
        <p:txBody>
          <a:bodyPr wrap="square" rtlCol="0">
            <a:spAutoFit/>
          </a:bodyPr>
          <a:lstStyle/>
          <a:p>
            <a:pPr algn="ctr" defTabSz="457200"/>
            <a:r>
              <a:rPr lang="en-US" sz="2800" b="1" dirty="0">
                <a:solidFill>
                  <a:prstClr val="white"/>
                </a:solidFill>
                <a:latin typeface="Georgia" panose="02040502050405020303" pitchFamily="18" charset="0"/>
              </a:rPr>
              <a:t>Evaluation Metrics</a:t>
            </a:r>
          </a:p>
        </p:txBody>
      </p:sp>
    </p:spTree>
    <p:extLst>
      <p:ext uri="{BB962C8B-B14F-4D97-AF65-F5344CB8AC3E}">
        <p14:creationId xmlns:p14="http://schemas.microsoft.com/office/powerpoint/2010/main" val="3005922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40" dirty="0"/>
              <a:t>Alternate</a:t>
            </a:r>
            <a:r>
              <a:rPr spc="-130" dirty="0"/>
              <a:t> </a:t>
            </a:r>
            <a:r>
              <a:rPr spc="-40" dirty="0"/>
              <a:t>Accuracy</a:t>
            </a:r>
            <a:r>
              <a:rPr spc="-135" dirty="0"/>
              <a:t> </a:t>
            </a:r>
            <a:r>
              <a:rPr spc="-40" dirty="0"/>
              <a:t>Measures</a:t>
            </a:r>
          </a:p>
        </p:txBody>
      </p:sp>
      <p:sp>
        <p:nvSpPr>
          <p:cNvPr id="3" name="object 3"/>
          <p:cNvSpPr txBox="1"/>
          <p:nvPr/>
        </p:nvSpPr>
        <p:spPr>
          <a:xfrm>
            <a:off x="6379464" y="1220876"/>
            <a:ext cx="5306060" cy="1049655"/>
          </a:xfrm>
          <a:prstGeom prst="rect">
            <a:avLst/>
          </a:prstGeom>
        </p:spPr>
        <p:txBody>
          <a:bodyPr vert="horz" wrap="square" lIns="0" tIns="97790" rIns="0" bIns="0" rtlCol="0">
            <a:spAutoFit/>
          </a:bodyPr>
          <a:lstStyle/>
          <a:p>
            <a:pPr marL="38100">
              <a:lnSpc>
                <a:spcPct val="100000"/>
              </a:lnSpc>
              <a:spcBef>
                <a:spcPts val="770"/>
              </a:spcBef>
            </a:pPr>
            <a:r>
              <a:rPr sz="2800" spc="-5" dirty="0">
                <a:latin typeface="Calibri"/>
                <a:cs typeface="Calibri"/>
              </a:rPr>
              <a:t>If</a:t>
            </a:r>
            <a:r>
              <a:rPr sz="2800" spc="-10" dirty="0">
                <a:latin typeface="Calibri"/>
                <a:cs typeface="Calibri"/>
              </a:rPr>
              <a:t> </a:t>
            </a:r>
            <a:r>
              <a:rPr sz="2800" spc="-5" dirty="0">
                <a:latin typeface="Calibri"/>
                <a:cs typeface="Calibri"/>
              </a:rPr>
              <a:t>“C</a:t>
            </a:r>
            <a:r>
              <a:rPr sz="2775" spc="-7" baseline="-21021" dirty="0">
                <a:latin typeface="Calibri"/>
                <a:cs typeface="Calibri"/>
              </a:rPr>
              <a:t>1</a:t>
            </a:r>
            <a:r>
              <a:rPr sz="2800" spc="-5" dirty="0">
                <a:latin typeface="Calibri"/>
                <a:cs typeface="Calibri"/>
              </a:rPr>
              <a:t>” is</a:t>
            </a:r>
            <a:r>
              <a:rPr sz="2800" dirty="0">
                <a:latin typeface="Calibri"/>
                <a:cs typeface="Calibri"/>
              </a:rPr>
              <a:t> </a:t>
            </a:r>
            <a:r>
              <a:rPr sz="2800" spc="-5" dirty="0">
                <a:latin typeface="Calibri"/>
                <a:cs typeface="Calibri"/>
              </a:rPr>
              <a:t>the</a:t>
            </a:r>
            <a:r>
              <a:rPr sz="2800" spc="10" dirty="0">
                <a:latin typeface="Calibri"/>
                <a:cs typeface="Calibri"/>
              </a:rPr>
              <a:t> </a:t>
            </a:r>
            <a:r>
              <a:rPr sz="2800" spc="-15" dirty="0">
                <a:latin typeface="Calibri"/>
                <a:cs typeface="Calibri"/>
              </a:rPr>
              <a:t>important</a:t>
            </a:r>
            <a:r>
              <a:rPr sz="2800" spc="30" dirty="0">
                <a:latin typeface="Calibri"/>
                <a:cs typeface="Calibri"/>
              </a:rPr>
              <a:t> </a:t>
            </a:r>
            <a:r>
              <a:rPr sz="2800" spc="-5" dirty="0">
                <a:latin typeface="Calibri"/>
                <a:cs typeface="Calibri"/>
              </a:rPr>
              <a:t>class,</a:t>
            </a:r>
            <a:endParaRPr sz="2800">
              <a:latin typeface="Calibri"/>
              <a:cs typeface="Calibri"/>
            </a:endParaRPr>
          </a:p>
          <a:p>
            <a:pPr marL="266700" indent="-228600">
              <a:lnSpc>
                <a:spcPct val="100000"/>
              </a:lnSpc>
              <a:spcBef>
                <a:spcPts val="675"/>
              </a:spcBef>
              <a:buFont typeface="Arial MT"/>
              <a:buChar char="•"/>
              <a:tabLst>
                <a:tab pos="266700" algn="l"/>
              </a:tabLst>
            </a:pPr>
            <a:r>
              <a:rPr sz="2800" b="1" spc="-5" dirty="0">
                <a:latin typeface="Calibri"/>
                <a:cs typeface="Calibri"/>
              </a:rPr>
              <a:t>Sensitivity</a:t>
            </a:r>
            <a:r>
              <a:rPr sz="2800" b="1" spc="15" dirty="0">
                <a:latin typeface="Calibri"/>
                <a:cs typeface="Calibri"/>
              </a:rPr>
              <a:t> </a:t>
            </a:r>
            <a:r>
              <a:rPr sz="2800" b="1" spc="-5" dirty="0">
                <a:latin typeface="Calibri"/>
                <a:cs typeface="Calibri"/>
              </a:rPr>
              <a:t>(also</a:t>
            </a:r>
            <a:r>
              <a:rPr sz="2800" b="1" dirty="0">
                <a:latin typeface="Calibri"/>
                <a:cs typeface="Calibri"/>
              </a:rPr>
              <a:t> </a:t>
            </a:r>
            <a:r>
              <a:rPr sz="2800" b="1" spc="-5" dirty="0">
                <a:latin typeface="Calibri"/>
                <a:cs typeface="Calibri"/>
              </a:rPr>
              <a:t>called</a:t>
            </a:r>
            <a:r>
              <a:rPr sz="2800" b="1" spc="5" dirty="0">
                <a:latin typeface="Calibri"/>
                <a:cs typeface="Calibri"/>
              </a:rPr>
              <a:t> </a:t>
            </a:r>
            <a:r>
              <a:rPr sz="2800" b="1" spc="-15" dirty="0">
                <a:latin typeface="Calibri"/>
                <a:cs typeface="Calibri"/>
              </a:rPr>
              <a:t>“recall)</a:t>
            </a:r>
            <a:r>
              <a:rPr sz="2800" b="1" spc="30" dirty="0">
                <a:latin typeface="Calibri"/>
                <a:cs typeface="Calibri"/>
              </a:rPr>
              <a:t> </a:t>
            </a:r>
            <a:r>
              <a:rPr sz="2800" spc="-5" dirty="0">
                <a:latin typeface="Calibri"/>
                <a:cs typeface="Calibri"/>
              </a:rPr>
              <a:t>=</a:t>
            </a:r>
            <a:r>
              <a:rPr sz="2800" spc="-10" dirty="0">
                <a:latin typeface="Calibri"/>
                <a:cs typeface="Calibri"/>
              </a:rPr>
              <a:t> </a:t>
            </a:r>
            <a:r>
              <a:rPr sz="2800" spc="-5" dirty="0">
                <a:latin typeface="Calibri"/>
                <a:cs typeface="Calibri"/>
              </a:rPr>
              <a:t>%</a:t>
            </a:r>
            <a:endParaRPr sz="2800">
              <a:latin typeface="Calibri"/>
              <a:cs typeface="Calibri"/>
            </a:endParaRPr>
          </a:p>
        </p:txBody>
      </p:sp>
      <p:sp>
        <p:nvSpPr>
          <p:cNvPr id="4" name="object 4"/>
          <p:cNvSpPr txBox="1"/>
          <p:nvPr/>
        </p:nvSpPr>
        <p:spPr>
          <a:xfrm>
            <a:off x="8157464" y="2407411"/>
            <a:ext cx="146050" cy="311150"/>
          </a:xfrm>
          <a:prstGeom prst="rect">
            <a:avLst/>
          </a:prstGeom>
        </p:spPr>
        <p:txBody>
          <a:bodyPr vert="horz" wrap="square" lIns="0" tIns="15240" rIns="0" bIns="0" rtlCol="0">
            <a:spAutoFit/>
          </a:bodyPr>
          <a:lstStyle/>
          <a:p>
            <a:pPr marL="12700">
              <a:lnSpc>
                <a:spcPct val="100000"/>
              </a:lnSpc>
              <a:spcBef>
                <a:spcPts val="120"/>
              </a:spcBef>
            </a:pPr>
            <a:r>
              <a:rPr sz="1850" spc="10" dirty="0">
                <a:solidFill>
                  <a:srgbClr val="92D050"/>
                </a:solidFill>
                <a:latin typeface="Calibri"/>
                <a:cs typeface="Calibri"/>
              </a:rPr>
              <a:t>1</a:t>
            </a:r>
            <a:endParaRPr sz="1850">
              <a:latin typeface="Calibri"/>
              <a:cs typeface="Calibri"/>
            </a:endParaRPr>
          </a:p>
        </p:txBody>
      </p:sp>
      <p:sp>
        <p:nvSpPr>
          <p:cNvPr id="5" name="object 5"/>
          <p:cNvSpPr txBox="1"/>
          <p:nvPr/>
        </p:nvSpPr>
        <p:spPr>
          <a:xfrm>
            <a:off x="6633464" y="2202637"/>
            <a:ext cx="5173345" cy="452120"/>
          </a:xfrm>
          <a:prstGeom prst="rect">
            <a:avLst/>
          </a:prstGeom>
        </p:spPr>
        <p:txBody>
          <a:bodyPr vert="horz" wrap="square" lIns="0" tIns="12065" rIns="0" bIns="0" rtlCol="0">
            <a:spAutoFit/>
          </a:bodyPr>
          <a:lstStyle/>
          <a:p>
            <a:pPr marL="12700">
              <a:lnSpc>
                <a:spcPct val="100000"/>
              </a:lnSpc>
              <a:spcBef>
                <a:spcPts val="95"/>
              </a:spcBef>
              <a:tabLst>
                <a:tab pos="1737995" algn="l"/>
              </a:tabLst>
            </a:pPr>
            <a:r>
              <a:rPr sz="2800" spc="-5" dirty="0">
                <a:latin typeface="Calibri"/>
                <a:cs typeface="Calibri"/>
              </a:rPr>
              <a:t>of</a:t>
            </a:r>
            <a:r>
              <a:rPr sz="2800" spc="5" dirty="0">
                <a:latin typeface="Calibri"/>
                <a:cs typeface="Calibri"/>
              </a:rPr>
              <a:t> </a:t>
            </a:r>
            <a:r>
              <a:rPr sz="2800" spc="-5" dirty="0">
                <a:solidFill>
                  <a:srgbClr val="92D050"/>
                </a:solidFill>
                <a:latin typeface="Calibri"/>
                <a:cs typeface="Calibri"/>
              </a:rPr>
              <a:t>actual</a:t>
            </a:r>
            <a:r>
              <a:rPr sz="2800" spc="5" dirty="0">
                <a:solidFill>
                  <a:srgbClr val="92D050"/>
                </a:solidFill>
                <a:latin typeface="Calibri"/>
                <a:cs typeface="Calibri"/>
              </a:rPr>
              <a:t> </a:t>
            </a:r>
            <a:r>
              <a:rPr sz="2800" spc="-5" dirty="0">
                <a:solidFill>
                  <a:srgbClr val="92D050"/>
                </a:solidFill>
                <a:latin typeface="Calibri"/>
                <a:cs typeface="Calibri"/>
              </a:rPr>
              <a:t>C	</a:t>
            </a:r>
            <a:r>
              <a:rPr sz="2800" spc="-5" dirty="0">
                <a:latin typeface="Calibri"/>
                <a:cs typeface="Calibri"/>
              </a:rPr>
              <a:t>class</a:t>
            </a:r>
            <a:r>
              <a:rPr sz="2800" spc="-25" dirty="0">
                <a:latin typeface="Calibri"/>
                <a:cs typeface="Calibri"/>
              </a:rPr>
              <a:t> </a:t>
            </a:r>
            <a:r>
              <a:rPr sz="2800" spc="-10" dirty="0">
                <a:latin typeface="Calibri"/>
                <a:cs typeface="Calibri"/>
              </a:rPr>
              <a:t>correctly</a:t>
            </a:r>
            <a:r>
              <a:rPr sz="2800" spc="-25" dirty="0">
                <a:latin typeface="Calibri"/>
                <a:cs typeface="Calibri"/>
              </a:rPr>
              <a:t> </a:t>
            </a:r>
            <a:r>
              <a:rPr sz="2800" spc="-5" dirty="0">
                <a:latin typeface="Calibri"/>
                <a:cs typeface="Calibri"/>
              </a:rPr>
              <a:t>classified</a:t>
            </a:r>
            <a:endParaRPr sz="2800">
              <a:latin typeface="Calibri"/>
              <a:cs typeface="Calibri"/>
            </a:endParaRPr>
          </a:p>
        </p:txBody>
      </p:sp>
      <p:sp>
        <p:nvSpPr>
          <p:cNvPr id="6" name="object 6"/>
          <p:cNvSpPr txBox="1"/>
          <p:nvPr/>
        </p:nvSpPr>
        <p:spPr>
          <a:xfrm>
            <a:off x="8208264" y="2800604"/>
            <a:ext cx="1729105" cy="452120"/>
          </a:xfrm>
          <a:prstGeom prst="rect">
            <a:avLst/>
          </a:prstGeom>
        </p:spPr>
        <p:txBody>
          <a:bodyPr vert="horz" wrap="square" lIns="0" tIns="12065" rIns="0" bIns="0" rtlCol="0">
            <a:spAutoFit/>
          </a:bodyPr>
          <a:lstStyle/>
          <a:p>
            <a:pPr marL="38100">
              <a:lnSpc>
                <a:spcPct val="100000"/>
              </a:lnSpc>
              <a:spcBef>
                <a:spcPts val="95"/>
              </a:spcBef>
            </a:pPr>
            <a:r>
              <a:rPr sz="4200" b="1" spc="-7" baseline="13888" dirty="0">
                <a:solidFill>
                  <a:srgbClr val="92D050"/>
                </a:solidFill>
                <a:latin typeface="Calibri"/>
                <a:cs typeface="Calibri"/>
              </a:rPr>
              <a:t>n</a:t>
            </a:r>
            <a:r>
              <a:rPr sz="4200" b="1" spc="-22" baseline="13888" dirty="0">
                <a:solidFill>
                  <a:srgbClr val="92D050"/>
                </a:solidFill>
                <a:latin typeface="Calibri"/>
                <a:cs typeface="Calibri"/>
              </a:rPr>
              <a:t> </a:t>
            </a:r>
            <a:r>
              <a:rPr sz="1850" b="1" spc="5" dirty="0">
                <a:solidFill>
                  <a:srgbClr val="92D050"/>
                </a:solidFill>
                <a:latin typeface="Calibri"/>
                <a:cs typeface="Calibri"/>
              </a:rPr>
              <a:t>1,</a:t>
            </a:r>
            <a:r>
              <a:rPr sz="1850" b="1" spc="-15" dirty="0">
                <a:solidFill>
                  <a:srgbClr val="92D050"/>
                </a:solidFill>
                <a:latin typeface="Calibri"/>
                <a:cs typeface="Calibri"/>
              </a:rPr>
              <a:t> </a:t>
            </a:r>
            <a:r>
              <a:rPr sz="1850" b="1" spc="10" dirty="0">
                <a:solidFill>
                  <a:srgbClr val="92D050"/>
                </a:solidFill>
                <a:latin typeface="Calibri"/>
                <a:cs typeface="Calibri"/>
              </a:rPr>
              <a:t>1</a:t>
            </a:r>
            <a:r>
              <a:rPr sz="1850" b="1" dirty="0">
                <a:solidFill>
                  <a:srgbClr val="92D050"/>
                </a:solidFill>
                <a:latin typeface="Calibri"/>
                <a:cs typeface="Calibri"/>
              </a:rPr>
              <a:t> </a:t>
            </a:r>
            <a:r>
              <a:rPr sz="4200" b="1" spc="-7" baseline="13888" dirty="0">
                <a:latin typeface="Calibri"/>
                <a:cs typeface="Calibri"/>
              </a:rPr>
              <a:t>/</a:t>
            </a:r>
            <a:r>
              <a:rPr sz="4200" b="1" spc="-22" baseline="13888" dirty="0">
                <a:latin typeface="Calibri"/>
                <a:cs typeface="Calibri"/>
              </a:rPr>
              <a:t> </a:t>
            </a:r>
            <a:r>
              <a:rPr sz="4200" b="1" baseline="13888" dirty="0">
                <a:latin typeface="Calibri"/>
                <a:cs typeface="Calibri"/>
              </a:rPr>
              <a:t>(</a:t>
            </a:r>
            <a:r>
              <a:rPr sz="4200" b="1" baseline="13888" dirty="0">
                <a:solidFill>
                  <a:srgbClr val="92D050"/>
                </a:solidFill>
                <a:latin typeface="Calibri"/>
                <a:cs typeface="Calibri"/>
              </a:rPr>
              <a:t>n</a:t>
            </a:r>
            <a:r>
              <a:rPr sz="4200" b="1" spc="-22" baseline="13888" dirty="0">
                <a:solidFill>
                  <a:srgbClr val="92D050"/>
                </a:solidFill>
                <a:latin typeface="Calibri"/>
                <a:cs typeface="Calibri"/>
              </a:rPr>
              <a:t> </a:t>
            </a:r>
            <a:r>
              <a:rPr sz="1850" b="1" spc="5" dirty="0">
                <a:solidFill>
                  <a:srgbClr val="92D050"/>
                </a:solidFill>
                <a:latin typeface="Calibri"/>
                <a:cs typeface="Calibri"/>
              </a:rPr>
              <a:t>1,</a:t>
            </a:r>
            <a:r>
              <a:rPr sz="1850" b="1" spc="-10" dirty="0">
                <a:solidFill>
                  <a:srgbClr val="92D050"/>
                </a:solidFill>
                <a:latin typeface="Calibri"/>
                <a:cs typeface="Calibri"/>
              </a:rPr>
              <a:t> </a:t>
            </a:r>
            <a:r>
              <a:rPr sz="1850" b="1" spc="10" dirty="0">
                <a:solidFill>
                  <a:srgbClr val="92D050"/>
                </a:solidFill>
                <a:latin typeface="Calibri"/>
                <a:cs typeface="Calibri"/>
              </a:rPr>
              <a:t>1</a:t>
            </a:r>
            <a:endParaRPr sz="1850">
              <a:latin typeface="Calibri"/>
              <a:cs typeface="Calibri"/>
            </a:endParaRPr>
          </a:p>
        </p:txBody>
      </p:sp>
      <p:sp>
        <p:nvSpPr>
          <p:cNvPr id="7" name="object 7"/>
          <p:cNvSpPr txBox="1"/>
          <p:nvPr/>
        </p:nvSpPr>
        <p:spPr>
          <a:xfrm>
            <a:off x="10524490" y="2917952"/>
            <a:ext cx="381000" cy="311150"/>
          </a:xfrm>
          <a:prstGeom prst="rect">
            <a:avLst/>
          </a:prstGeom>
        </p:spPr>
        <p:txBody>
          <a:bodyPr vert="horz" wrap="square" lIns="0" tIns="15240" rIns="0" bIns="0" rtlCol="0">
            <a:spAutoFit/>
          </a:bodyPr>
          <a:lstStyle/>
          <a:p>
            <a:pPr marL="12700">
              <a:lnSpc>
                <a:spcPct val="100000"/>
              </a:lnSpc>
              <a:spcBef>
                <a:spcPts val="120"/>
              </a:spcBef>
            </a:pPr>
            <a:r>
              <a:rPr sz="1850" b="1" spc="5" dirty="0">
                <a:solidFill>
                  <a:srgbClr val="FF0000"/>
                </a:solidFill>
                <a:latin typeface="Calibri"/>
                <a:cs typeface="Calibri"/>
              </a:rPr>
              <a:t>1,</a:t>
            </a:r>
            <a:r>
              <a:rPr sz="1850" b="1" spc="-80" dirty="0">
                <a:solidFill>
                  <a:srgbClr val="FF0000"/>
                </a:solidFill>
                <a:latin typeface="Calibri"/>
                <a:cs typeface="Calibri"/>
              </a:rPr>
              <a:t> </a:t>
            </a:r>
            <a:r>
              <a:rPr sz="1850" b="1" spc="10" dirty="0">
                <a:solidFill>
                  <a:srgbClr val="FF0000"/>
                </a:solidFill>
                <a:latin typeface="Calibri"/>
                <a:cs typeface="Calibri"/>
              </a:rPr>
              <a:t>2</a:t>
            </a:r>
            <a:endParaRPr sz="1850">
              <a:latin typeface="Calibri"/>
              <a:cs typeface="Calibri"/>
            </a:endParaRPr>
          </a:p>
        </p:txBody>
      </p:sp>
      <p:sp>
        <p:nvSpPr>
          <p:cNvPr id="8" name="object 8"/>
          <p:cNvSpPr txBox="1"/>
          <p:nvPr/>
        </p:nvSpPr>
        <p:spPr>
          <a:xfrm>
            <a:off x="9994138" y="2713736"/>
            <a:ext cx="1021715" cy="452120"/>
          </a:xfrm>
          <a:prstGeom prst="rect">
            <a:avLst/>
          </a:prstGeom>
        </p:spPr>
        <p:txBody>
          <a:bodyPr vert="horz" wrap="square" lIns="0" tIns="12065" rIns="0" bIns="0" rtlCol="0">
            <a:spAutoFit/>
          </a:bodyPr>
          <a:lstStyle/>
          <a:p>
            <a:pPr marL="12700">
              <a:lnSpc>
                <a:spcPct val="100000"/>
              </a:lnSpc>
              <a:spcBef>
                <a:spcPts val="95"/>
              </a:spcBef>
              <a:tabLst>
                <a:tab pos="897890" algn="l"/>
              </a:tabLst>
            </a:pPr>
            <a:r>
              <a:rPr sz="2800" b="1" spc="-5" dirty="0">
                <a:latin typeface="Calibri"/>
                <a:cs typeface="Calibri"/>
              </a:rPr>
              <a:t>+</a:t>
            </a:r>
            <a:r>
              <a:rPr sz="2800" b="1" spc="10" dirty="0">
                <a:latin typeface="Calibri"/>
                <a:cs typeface="Calibri"/>
              </a:rPr>
              <a:t> </a:t>
            </a:r>
            <a:r>
              <a:rPr sz="2800" b="1" spc="-5" dirty="0">
                <a:solidFill>
                  <a:srgbClr val="FF0000"/>
                </a:solidFill>
                <a:latin typeface="Calibri"/>
                <a:cs typeface="Calibri"/>
              </a:rPr>
              <a:t>n</a:t>
            </a:r>
            <a:r>
              <a:rPr sz="2800" b="1" dirty="0">
                <a:solidFill>
                  <a:srgbClr val="FF0000"/>
                </a:solidFill>
                <a:latin typeface="Calibri"/>
                <a:cs typeface="Calibri"/>
              </a:rPr>
              <a:t>	</a:t>
            </a:r>
            <a:r>
              <a:rPr sz="2800" b="1" spc="-5" dirty="0">
                <a:latin typeface="Calibri"/>
                <a:cs typeface="Calibri"/>
              </a:rPr>
              <a:t>)</a:t>
            </a:r>
            <a:endParaRPr sz="2800">
              <a:latin typeface="Calibri"/>
              <a:cs typeface="Calibri"/>
            </a:endParaRPr>
          </a:p>
        </p:txBody>
      </p:sp>
      <p:sp>
        <p:nvSpPr>
          <p:cNvPr id="9" name="object 9"/>
          <p:cNvSpPr txBox="1"/>
          <p:nvPr/>
        </p:nvSpPr>
        <p:spPr>
          <a:xfrm>
            <a:off x="6404864" y="3608578"/>
            <a:ext cx="5391785" cy="835660"/>
          </a:xfrm>
          <a:prstGeom prst="rect">
            <a:avLst/>
          </a:prstGeom>
        </p:spPr>
        <p:txBody>
          <a:bodyPr vert="horz" wrap="square" lIns="0" tIns="60960" rIns="0" bIns="0" rtlCol="0">
            <a:spAutoFit/>
          </a:bodyPr>
          <a:lstStyle/>
          <a:p>
            <a:pPr marL="241300" marR="5080" indent="-228600">
              <a:lnSpc>
                <a:spcPts val="3020"/>
              </a:lnSpc>
              <a:spcBef>
                <a:spcPts val="480"/>
              </a:spcBef>
              <a:buFont typeface="Arial MT"/>
              <a:buChar char="•"/>
              <a:tabLst>
                <a:tab pos="241300" algn="l"/>
              </a:tabLst>
            </a:pPr>
            <a:r>
              <a:rPr sz="2800" spc="-10" dirty="0">
                <a:latin typeface="Calibri"/>
                <a:cs typeface="Calibri"/>
              </a:rPr>
              <a:t>Ability</a:t>
            </a:r>
            <a:r>
              <a:rPr sz="2800" spc="10" dirty="0">
                <a:latin typeface="Calibri"/>
                <a:cs typeface="Calibri"/>
              </a:rPr>
              <a:t> </a:t>
            </a:r>
            <a:r>
              <a:rPr sz="2800" spc="-5" dirty="0">
                <a:latin typeface="Calibri"/>
                <a:cs typeface="Calibri"/>
              </a:rPr>
              <a:t>of</a:t>
            </a:r>
            <a:r>
              <a:rPr sz="2800" spc="-10" dirty="0">
                <a:latin typeface="Calibri"/>
                <a:cs typeface="Calibri"/>
              </a:rPr>
              <a:t> </a:t>
            </a:r>
            <a:r>
              <a:rPr sz="2800" spc="-5" dirty="0">
                <a:latin typeface="Calibri"/>
                <a:cs typeface="Calibri"/>
              </a:rPr>
              <a:t>the</a:t>
            </a:r>
            <a:r>
              <a:rPr sz="2800" spc="10" dirty="0">
                <a:latin typeface="Calibri"/>
                <a:cs typeface="Calibri"/>
              </a:rPr>
              <a:t> </a:t>
            </a:r>
            <a:r>
              <a:rPr sz="2800" spc="-5" dirty="0">
                <a:latin typeface="Calibri"/>
                <a:cs typeface="Calibri"/>
              </a:rPr>
              <a:t>classifier</a:t>
            </a:r>
            <a:r>
              <a:rPr sz="2800" dirty="0">
                <a:latin typeface="Calibri"/>
                <a:cs typeface="Calibri"/>
              </a:rPr>
              <a:t> </a:t>
            </a:r>
            <a:r>
              <a:rPr sz="2800" spc="-20" dirty="0">
                <a:latin typeface="Calibri"/>
                <a:cs typeface="Calibri"/>
              </a:rPr>
              <a:t>to</a:t>
            </a:r>
            <a:r>
              <a:rPr sz="2800" spc="-5" dirty="0">
                <a:latin typeface="Calibri"/>
                <a:cs typeface="Calibri"/>
              </a:rPr>
              <a:t> </a:t>
            </a:r>
            <a:r>
              <a:rPr sz="2800" spc="-10" dirty="0">
                <a:latin typeface="Calibri"/>
                <a:cs typeface="Calibri"/>
              </a:rPr>
              <a:t>detect</a:t>
            </a:r>
            <a:r>
              <a:rPr sz="2800" spc="-5" dirty="0">
                <a:latin typeface="Calibri"/>
                <a:cs typeface="Calibri"/>
              </a:rPr>
              <a:t> the </a:t>
            </a:r>
            <a:r>
              <a:rPr sz="2800" spc="-620" dirty="0">
                <a:latin typeface="Calibri"/>
                <a:cs typeface="Calibri"/>
              </a:rPr>
              <a:t> </a:t>
            </a:r>
            <a:r>
              <a:rPr sz="2800" spc="-15" dirty="0">
                <a:latin typeface="Calibri"/>
                <a:cs typeface="Calibri"/>
              </a:rPr>
              <a:t>important</a:t>
            </a:r>
            <a:r>
              <a:rPr sz="2800" spc="15" dirty="0">
                <a:latin typeface="Calibri"/>
                <a:cs typeface="Calibri"/>
              </a:rPr>
              <a:t> </a:t>
            </a:r>
            <a:r>
              <a:rPr sz="2800" spc="-5" dirty="0">
                <a:latin typeface="Calibri"/>
                <a:cs typeface="Calibri"/>
              </a:rPr>
              <a:t>class</a:t>
            </a:r>
            <a:r>
              <a:rPr sz="2800" spc="5" dirty="0">
                <a:latin typeface="Calibri"/>
                <a:cs typeface="Calibri"/>
              </a:rPr>
              <a:t> </a:t>
            </a:r>
            <a:r>
              <a:rPr sz="2800" spc="-15" dirty="0">
                <a:latin typeface="Calibri"/>
                <a:cs typeface="Calibri"/>
              </a:rPr>
              <a:t>members</a:t>
            </a:r>
            <a:r>
              <a:rPr sz="2800" spc="25" dirty="0">
                <a:latin typeface="Calibri"/>
                <a:cs typeface="Calibri"/>
              </a:rPr>
              <a:t> </a:t>
            </a:r>
            <a:r>
              <a:rPr sz="2800" spc="-30" dirty="0">
                <a:latin typeface="Calibri"/>
                <a:cs typeface="Calibri"/>
              </a:rPr>
              <a:t>correctly.</a:t>
            </a:r>
            <a:endParaRPr sz="2800">
              <a:latin typeface="Calibri"/>
              <a:cs typeface="Calibri"/>
            </a:endParaRPr>
          </a:p>
        </p:txBody>
      </p:sp>
      <p:sp>
        <p:nvSpPr>
          <p:cNvPr id="10" name="object 10"/>
          <p:cNvSpPr txBox="1"/>
          <p:nvPr/>
        </p:nvSpPr>
        <p:spPr>
          <a:xfrm>
            <a:off x="6404864" y="5014086"/>
            <a:ext cx="4870450" cy="835660"/>
          </a:xfrm>
          <a:prstGeom prst="rect">
            <a:avLst/>
          </a:prstGeom>
        </p:spPr>
        <p:txBody>
          <a:bodyPr vert="horz" wrap="square" lIns="0" tIns="60960" rIns="0" bIns="0" rtlCol="0">
            <a:spAutoFit/>
          </a:bodyPr>
          <a:lstStyle/>
          <a:p>
            <a:pPr marL="241300" marR="5080" indent="-228600">
              <a:lnSpc>
                <a:spcPts val="3020"/>
              </a:lnSpc>
              <a:spcBef>
                <a:spcPts val="480"/>
              </a:spcBef>
              <a:buFont typeface="Arial MT"/>
              <a:buChar char="•"/>
              <a:tabLst>
                <a:tab pos="241300" algn="l"/>
              </a:tabLst>
            </a:pPr>
            <a:r>
              <a:rPr sz="2800" spc="-5" dirty="0">
                <a:latin typeface="Calibri"/>
                <a:cs typeface="Calibri"/>
              </a:rPr>
              <a:t>Also </a:t>
            </a:r>
            <a:r>
              <a:rPr sz="2800" spc="-25" dirty="0">
                <a:latin typeface="Calibri"/>
                <a:cs typeface="Calibri"/>
              </a:rPr>
              <a:t>referred</a:t>
            </a:r>
            <a:r>
              <a:rPr sz="2800" spc="-5" dirty="0">
                <a:latin typeface="Calibri"/>
                <a:cs typeface="Calibri"/>
              </a:rPr>
              <a:t> </a:t>
            </a:r>
            <a:r>
              <a:rPr sz="2800" spc="-20" dirty="0">
                <a:latin typeface="Calibri"/>
                <a:cs typeface="Calibri"/>
              </a:rPr>
              <a:t>to</a:t>
            </a:r>
            <a:r>
              <a:rPr sz="2800" spc="-15" dirty="0">
                <a:latin typeface="Calibri"/>
                <a:cs typeface="Calibri"/>
              </a:rPr>
              <a:t> </a:t>
            </a:r>
            <a:r>
              <a:rPr sz="2800" dirty="0">
                <a:latin typeface="Calibri"/>
                <a:cs typeface="Calibri"/>
              </a:rPr>
              <a:t>as</a:t>
            </a:r>
            <a:r>
              <a:rPr sz="2800" spc="-10" dirty="0">
                <a:latin typeface="Calibri"/>
                <a:cs typeface="Calibri"/>
              </a:rPr>
              <a:t> </a:t>
            </a:r>
            <a:r>
              <a:rPr sz="2800" b="1" spc="-45" dirty="0">
                <a:latin typeface="Calibri"/>
                <a:cs typeface="Calibri"/>
              </a:rPr>
              <a:t>True</a:t>
            </a:r>
            <a:r>
              <a:rPr sz="2800" b="1" spc="10" dirty="0">
                <a:latin typeface="Calibri"/>
                <a:cs typeface="Calibri"/>
              </a:rPr>
              <a:t> </a:t>
            </a:r>
            <a:r>
              <a:rPr sz="2800" b="1" spc="-15" dirty="0">
                <a:latin typeface="Calibri"/>
                <a:cs typeface="Calibri"/>
              </a:rPr>
              <a:t>Positive </a:t>
            </a:r>
            <a:r>
              <a:rPr sz="2800" b="1" spc="-615" dirty="0">
                <a:latin typeface="Calibri"/>
                <a:cs typeface="Calibri"/>
              </a:rPr>
              <a:t> </a:t>
            </a:r>
            <a:r>
              <a:rPr sz="2800" b="1" spc="-20" dirty="0">
                <a:latin typeface="Calibri"/>
                <a:cs typeface="Calibri"/>
              </a:rPr>
              <a:t>Rate</a:t>
            </a:r>
            <a:r>
              <a:rPr sz="2800" spc="-20" dirty="0">
                <a:latin typeface="Calibri"/>
                <a:cs typeface="Calibri"/>
              </a:rPr>
              <a:t>,</a:t>
            </a:r>
            <a:r>
              <a:rPr sz="2800" spc="20" dirty="0">
                <a:latin typeface="Calibri"/>
                <a:cs typeface="Calibri"/>
              </a:rPr>
              <a:t> </a:t>
            </a:r>
            <a:r>
              <a:rPr sz="2800" b="1" spc="-10" dirty="0">
                <a:latin typeface="Calibri"/>
                <a:cs typeface="Calibri"/>
              </a:rPr>
              <a:t>TPR</a:t>
            </a:r>
            <a:r>
              <a:rPr sz="2800" b="1" spc="5" dirty="0">
                <a:latin typeface="Calibri"/>
                <a:cs typeface="Calibri"/>
              </a:rPr>
              <a:t> </a:t>
            </a:r>
            <a:r>
              <a:rPr sz="2800" spc="-5" dirty="0">
                <a:latin typeface="Calibri"/>
                <a:cs typeface="Calibri"/>
              </a:rPr>
              <a:t>=</a:t>
            </a:r>
            <a:r>
              <a:rPr sz="2800" spc="10" dirty="0">
                <a:latin typeface="Calibri"/>
                <a:cs typeface="Calibri"/>
              </a:rPr>
              <a:t> </a:t>
            </a:r>
            <a:r>
              <a:rPr sz="2800" spc="-55" dirty="0">
                <a:latin typeface="Calibri"/>
                <a:cs typeface="Calibri"/>
              </a:rPr>
              <a:t>TP/</a:t>
            </a:r>
            <a:r>
              <a:rPr sz="2800" spc="5" dirty="0">
                <a:latin typeface="Calibri"/>
                <a:cs typeface="Calibri"/>
              </a:rPr>
              <a:t> </a:t>
            </a:r>
            <a:r>
              <a:rPr sz="2800" spc="-5" dirty="0">
                <a:latin typeface="Calibri"/>
                <a:cs typeface="Calibri"/>
              </a:rPr>
              <a:t>(TP</a:t>
            </a:r>
            <a:r>
              <a:rPr sz="2800" dirty="0">
                <a:latin typeface="Calibri"/>
                <a:cs typeface="Calibri"/>
              </a:rPr>
              <a:t> </a:t>
            </a:r>
            <a:r>
              <a:rPr sz="2800" spc="-5" dirty="0">
                <a:latin typeface="Calibri"/>
                <a:cs typeface="Calibri"/>
              </a:rPr>
              <a:t>+</a:t>
            </a:r>
            <a:r>
              <a:rPr sz="2800" spc="5" dirty="0">
                <a:latin typeface="Calibri"/>
                <a:cs typeface="Calibri"/>
              </a:rPr>
              <a:t> </a:t>
            </a:r>
            <a:r>
              <a:rPr sz="2800" spc="-10" dirty="0">
                <a:latin typeface="Calibri"/>
                <a:cs typeface="Calibri"/>
              </a:rPr>
              <a:t>FN)</a:t>
            </a:r>
            <a:endParaRPr sz="2800">
              <a:latin typeface="Calibri"/>
              <a:cs typeface="Calibri"/>
            </a:endParaRPr>
          </a:p>
        </p:txBody>
      </p:sp>
      <p:grpSp>
        <p:nvGrpSpPr>
          <p:cNvPr id="11" name="object 11"/>
          <p:cNvGrpSpPr/>
          <p:nvPr/>
        </p:nvGrpSpPr>
        <p:grpSpPr>
          <a:xfrm>
            <a:off x="3686555" y="3307092"/>
            <a:ext cx="2520950" cy="2860675"/>
            <a:chOff x="3686555" y="3307092"/>
            <a:chExt cx="2520950" cy="2860675"/>
          </a:xfrm>
        </p:grpSpPr>
        <p:sp>
          <p:nvSpPr>
            <p:cNvPr id="12" name="object 12"/>
            <p:cNvSpPr/>
            <p:nvPr/>
          </p:nvSpPr>
          <p:spPr>
            <a:xfrm>
              <a:off x="3686555" y="3739895"/>
              <a:ext cx="2520950" cy="2428240"/>
            </a:xfrm>
            <a:custGeom>
              <a:avLst/>
              <a:gdLst/>
              <a:ahLst/>
              <a:cxnLst/>
              <a:rect l="l" t="t" r="r" b="b"/>
              <a:pathLst>
                <a:path w="2520950" h="2428240">
                  <a:moveTo>
                    <a:pt x="2520696" y="0"/>
                  </a:moveTo>
                  <a:lnTo>
                    <a:pt x="0" y="0"/>
                  </a:lnTo>
                  <a:lnTo>
                    <a:pt x="0" y="2427731"/>
                  </a:lnTo>
                  <a:lnTo>
                    <a:pt x="2520696" y="2427731"/>
                  </a:lnTo>
                  <a:lnTo>
                    <a:pt x="2520696" y="0"/>
                  </a:lnTo>
                  <a:close/>
                </a:path>
              </a:pathLst>
            </a:custGeom>
            <a:solidFill>
              <a:srgbClr val="C5DFB4"/>
            </a:solidFill>
          </p:spPr>
          <p:txBody>
            <a:bodyPr wrap="square" lIns="0" tIns="0" rIns="0" bIns="0" rtlCol="0"/>
            <a:lstStyle/>
            <a:p>
              <a:endParaRPr/>
            </a:p>
          </p:txBody>
        </p:sp>
        <p:pic>
          <p:nvPicPr>
            <p:cNvPr id="13" name="object 13"/>
            <p:cNvPicPr/>
            <p:nvPr/>
          </p:nvPicPr>
          <p:blipFill>
            <a:blip r:embed="rId2" cstate="print"/>
            <a:stretch>
              <a:fillRect/>
            </a:stretch>
          </p:blipFill>
          <p:spPr>
            <a:xfrm>
              <a:off x="3991355" y="5641848"/>
              <a:ext cx="2070353" cy="511289"/>
            </a:xfrm>
            <a:prstGeom prst="rect">
              <a:avLst/>
            </a:prstGeom>
          </p:spPr>
        </p:pic>
        <p:pic>
          <p:nvPicPr>
            <p:cNvPr id="14" name="object 14"/>
            <p:cNvPicPr/>
            <p:nvPr/>
          </p:nvPicPr>
          <p:blipFill>
            <a:blip r:embed="rId3" cstate="print"/>
            <a:stretch>
              <a:fillRect/>
            </a:stretch>
          </p:blipFill>
          <p:spPr>
            <a:xfrm>
              <a:off x="4020311" y="3307092"/>
              <a:ext cx="1994154" cy="511289"/>
            </a:xfrm>
            <a:prstGeom prst="rect">
              <a:avLst/>
            </a:prstGeom>
          </p:spPr>
        </p:pic>
      </p:grpSp>
      <p:sp>
        <p:nvSpPr>
          <p:cNvPr id="15" name="object 15"/>
          <p:cNvSpPr txBox="1"/>
          <p:nvPr/>
        </p:nvSpPr>
        <p:spPr>
          <a:xfrm>
            <a:off x="2132583" y="673063"/>
            <a:ext cx="3209925" cy="644525"/>
          </a:xfrm>
          <a:prstGeom prst="rect">
            <a:avLst/>
          </a:prstGeom>
        </p:spPr>
        <p:txBody>
          <a:bodyPr vert="horz" wrap="square" lIns="0" tIns="47625" rIns="0" bIns="0" rtlCol="0">
            <a:spAutoFit/>
          </a:bodyPr>
          <a:lstStyle/>
          <a:p>
            <a:pPr algn="ctr">
              <a:lnSpc>
                <a:spcPct val="100000"/>
              </a:lnSpc>
              <a:spcBef>
                <a:spcPts val="375"/>
              </a:spcBef>
            </a:pPr>
            <a:r>
              <a:rPr sz="1800" b="1" dirty="0">
                <a:solidFill>
                  <a:srgbClr val="6FAC46"/>
                </a:solidFill>
                <a:latin typeface="Calibri"/>
                <a:cs typeface="Calibri"/>
              </a:rPr>
              <a:t>Actual</a:t>
            </a:r>
            <a:r>
              <a:rPr sz="1800" b="1" spc="-50" dirty="0">
                <a:solidFill>
                  <a:srgbClr val="6FAC46"/>
                </a:solidFill>
                <a:latin typeface="Calibri"/>
                <a:cs typeface="Calibri"/>
              </a:rPr>
              <a:t> </a:t>
            </a:r>
            <a:r>
              <a:rPr sz="1800" b="1" spc="-5" dirty="0">
                <a:solidFill>
                  <a:srgbClr val="6FAC46"/>
                </a:solidFill>
                <a:latin typeface="Calibri"/>
                <a:cs typeface="Calibri"/>
              </a:rPr>
              <a:t>Class</a:t>
            </a:r>
            <a:endParaRPr sz="1800">
              <a:latin typeface="Calibri"/>
              <a:cs typeface="Calibri"/>
            </a:endParaRPr>
          </a:p>
          <a:p>
            <a:pPr algn="ctr">
              <a:lnSpc>
                <a:spcPct val="100000"/>
              </a:lnSpc>
              <a:spcBef>
                <a:spcPts val="280"/>
              </a:spcBef>
              <a:tabLst>
                <a:tab pos="2884805" algn="l"/>
              </a:tabLst>
            </a:pPr>
            <a:r>
              <a:rPr sz="1800" b="1" spc="-5" dirty="0">
                <a:solidFill>
                  <a:srgbClr val="6FAC46"/>
                </a:solidFill>
                <a:latin typeface="Calibri"/>
                <a:cs typeface="Calibri"/>
              </a:rPr>
              <a:t>C</a:t>
            </a:r>
            <a:r>
              <a:rPr sz="1800" b="1" spc="-7" baseline="-18518" dirty="0">
                <a:solidFill>
                  <a:srgbClr val="6FAC46"/>
                </a:solidFill>
                <a:latin typeface="Calibri"/>
                <a:cs typeface="Calibri"/>
              </a:rPr>
              <a:t>1	</a:t>
            </a:r>
            <a:r>
              <a:rPr sz="1800" b="1" spc="-5" dirty="0">
                <a:solidFill>
                  <a:srgbClr val="6FAC46"/>
                </a:solidFill>
                <a:latin typeface="Calibri"/>
                <a:cs typeface="Calibri"/>
              </a:rPr>
              <a:t>C</a:t>
            </a:r>
            <a:r>
              <a:rPr sz="1800" b="1" spc="-7" baseline="-20833" dirty="0">
                <a:solidFill>
                  <a:srgbClr val="6FAC46"/>
                </a:solidFill>
                <a:latin typeface="Calibri"/>
                <a:cs typeface="Calibri"/>
              </a:rPr>
              <a:t>2</a:t>
            </a:r>
            <a:endParaRPr sz="1800" baseline="-20833">
              <a:latin typeface="Calibri"/>
              <a:cs typeface="Calibri"/>
            </a:endParaRPr>
          </a:p>
        </p:txBody>
      </p:sp>
      <p:sp>
        <p:nvSpPr>
          <p:cNvPr id="16" name="object 16"/>
          <p:cNvSpPr txBox="1"/>
          <p:nvPr/>
        </p:nvSpPr>
        <p:spPr>
          <a:xfrm>
            <a:off x="42468" y="3356305"/>
            <a:ext cx="930910" cy="574675"/>
          </a:xfrm>
          <a:prstGeom prst="rect">
            <a:avLst/>
          </a:prstGeom>
        </p:spPr>
        <p:txBody>
          <a:bodyPr vert="horz" wrap="square" lIns="0" tIns="12700" rIns="0" bIns="0" rtlCol="0">
            <a:spAutoFit/>
          </a:bodyPr>
          <a:lstStyle/>
          <a:p>
            <a:pPr algn="ctr">
              <a:lnSpc>
                <a:spcPct val="100000"/>
              </a:lnSpc>
              <a:spcBef>
                <a:spcPts val="100"/>
              </a:spcBef>
            </a:pPr>
            <a:r>
              <a:rPr sz="1800" b="1" spc="-10" dirty="0">
                <a:solidFill>
                  <a:srgbClr val="6F2F9F"/>
                </a:solidFill>
                <a:latin typeface="Calibri"/>
                <a:cs typeface="Calibri"/>
              </a:rPr>
              <a:t>Predicted</a:t>
            </a:r>
            <a:endParaRPr sz="1800">
              <a:latin typeface="Calibri"/>
              <a:cs typeface="Calibri"/>
            </a:endParaRPr>
          </a:p>
          <a:p>
            <a:pPr algn="ctr">
              <a:lnSpc>
                <a:spcPct val="100000"/>
              </a:lnSpc>
              <a:spcBef>
                <a:spcPts val="5"/>
              </a:spcBef>
            </a:pPr>
            <a:r>
              <a:rPr sz="1800" b="1" spc="-5" dirty="0">
                <a:solidFill>
                  <a:srgbClr val="6F2F9F"/>
                </a:solidFill>
                <a:latin typeface="Calibri"/>
                <a:cs typeface="Calibri"/>
              </a:rPr>
              <a:t>Class</a:t>
            </a:r>
            <a:endParaRPr sz="1800">
              <a:latin typeface="Calibri"/>
              <a:cs typeface="Calibri"/>
            </a:endParaRPr>
          </a:p>
        </p:txBody>
      </p:sp>
      <p:sp>
        <p:nvSpPr>
          <p:cNvPr id="17" name="object 17"/>
          <p:cNvSpPr txBox="1"/>
          <p:nvPr/>
        </p:nvSpPr>
        <p:spPr>
          <a:xfrm>
            <a:off x="633374" y="2415666"/>
            <a:ext cx="274320" cy="299720"/>
          </a:xfrm>
          <a:prstGeom prst="rect">
            <a:avLst/>
          </a:prstGeom>
        </p:spPr>
        <p:txBody>
          <a:bodyPr vert="horz" wrap="square" lIns="0" tIns="12700" rIns="0" bIns="0" rtlCol="0">
            <a:spAutoFit/>
          </a:bodyPr>
          <a:lstStyle/>
          <a:p>
            <a:pPr marL="38100">
              <a:lnSpc>
                <a:spcPct val="100000"/>
              </a:lnSpc>
              <a:spcBef>
                <a:spcPts val="100"/>
              </a:spcBef>
            </a:pPr>
            <a:r>
              <a:rPr sz="1800" b="1" spc="-5" dirty="0">
                <a:solidFill>
                  <a:srgbClr val="6F2F9F"/>
                </a:solidFill>
                <a:latin typeface="Calibri"/>
                <a:cs typeface="Calibri"/>
              </a:rPr>
              <a:t>C</a:t>
            </a:r>
            <a:r>
              <a:rPr sz="1800" b="1" spc="-7" baseline="-20833" dirty="0">
                <a:solidFill>
                  <a:srgbClr val="6F2F9F"/>
                </a:solidFill>
                <a:latin typeface="Calibri"/>
                <a:cs typeface="Calibri"/>
              </a:rPr>
              <a:t>1</a:t>
            </a:r>
            <a:endParaRPr sz="1800" baseline="-20833">
              <a:latin typeface="Calibri"/>
              <a:cs typeface="Calibri"/>
            </a:endParaRPr>
          </a:p>
        </p:txBody>
      </p:sp>
      <p:sp>
        <p:nvSpPr>
          <p:cNvPr id="18" name="object 18"/>
          <p:cNvSpPr txBox="1"/>
          <p:nvPr/>
        </p:nvSpPr>
        <p:spPr>
          <a:xfrm>
            <a:off x="633374" y="4640071"/>
            <a:ext cx="274320" cy="299720"/>
          </a:xfrm>
          <a:prstGeom prst="rect">
            <a:avLst/>
          </a:prstGeom>
        </p:spPr>
        <p:txBody>
          <a:bodyPr vert="horz" wrap="square" lIns="0" tIns="12700" rIns="0" bIns="0" rtlCol="0">
            <a:spAutoFit/>
          </a:bodyPr>
          <a:lstStyle/>
          <a:p>
            <a:pPr marL="38100">
              <a:lnSpc>
                <a:spcPct val="100000"/>
              </a:lnSpc>
              <a:spcBef>
                <a:spcPts val="100"/>
              </a:spcBef>
            </a:pPr>
            <a:r>
              <a:rPr sz="1800" b="1" spc="-5" dirty="0">
                <a:solidFill>
                  <a:srgbClr val="6F2F9F"/>
                </a:solidFill>
                <a:latin typeface="Calibri"/>
                <a:cs typeface="Calibri"/>
              </a:rPr>
              <a:t>C</a:t>
            </a:r>
            <a:r>
              <a:rPr sz="1800" b="1" spc="-7" baseline="-20833" dirty="0">
                <a:solidFill>
                  <a:srgbClr val="6F2F9F"/>
                </a:solidFill>
                <a:latin typeface="Calibri"/>
                <a:cs typeface="Calibri"/>
              </a:rPr>
              <a:t>2</a:t>
            </a:r>
            <a:endParaRPr sz="1800" baseline="-20833">
              <a:latin typeface="Calibri"/>
              <a:cs typeface="Calibri"/>
            </a:endParaRPr>
          </a:p>
        </p:txBody>
      </p:sp>
      <p:pic>
        <p:nvPicPr>
          <p:cNvPr id="19" name="object 19"/>
          <p:cNvPicPr/>
          <p:nvPr/>
        </p:nvPicPr>
        <p:blipFill>
          <a:blip r:embed="rId4" cstate="print"/>
          <a:stretch>
            <a:fillRect/>
          </a:stretch>
        </p:blipFill>
        <p:spPr>
          <a:xfrm>
            <a:off x="1406652" y="3307092"/>
            <a:ext cx="1948434" cy="511289"/>
          </a:xfrm>
          <a:prstGeom prst="rect">
            <a:avLst/>
          </a:prstGeom>
        </p:spPr>
      </p:pic>
      <p:pic>
        <p:nvPicPr>
          <p:cNvPr id="20" name="object 20"/>
          <p:cNvPicPr/>
          <p:nvPr/>
        </p:nvPicPr>
        <p:blipFill>
          <a:blip r:embed="rId5" cstate="print"/>
          <a:stretch>
            <a:fillRect/>
          </a:stretch>
        </p:blipFill>
        <p:spPr>
          <a:xfrm>
            <a:off x="1377696" y="5690615"/>
            <a:ext cx="2116074" cy="511289"/>
          </a:xfrm>
          <a:prstGeom prst="rect">
            <a:avLst/>
          </a:prstGeom>
        </p:spPr>
      </p:pic>
      <p:graphicFrame>
        <p:nvGraphicFramePr>
          <p:cNvPr id="21" name="object 21"/>
          <p:cNvGraphicFramePr>
            <a:graphicFrameLocks noGrp="1"/>
          </p:cNvGraphicFramePr>
          <p:nvPr/>
        </p:nvGraphicFramePr>
        <p:xfrm>
          <a:off x="1158239" y="1373124"/>
          <a:ext cx="5043170" cy="4792979"/>
        </p:xfrm>
        <a:graphic>
          <a:graphicData uri="http://schemas.openxmlformats.org/drawingml/2006/table">
            <a:tbl>
              <a:tblPr firstRow="1" bandRow="1">
                <a:tableStyleId>{2D5ABB26-0587-4C30-8999-92F81FD0307C}</a:tableStyleId>
              </a:tblPr>
              <a:tblGrid>
                <a:gridCol w="2522220">
                  <a:extLst>
                    <a:ext uri="{9D8B030D-6E8A-4147-A177-3AD203B41FA5}">
                      <a16:colId xmlns:a16="http://schemas.microsoft.com/office/drawing/2014/main" val="20000"/>
                    </a:ext>
                  </a:extLst>
                </a:gridCol>
                <a:gridCol w="2520950">
                  <a:extLst>
                    <a:ext uri="{9D8B030D-6E8A-4147-A177-3AD203B41FA5}">
                      <a16:colId xmlns:a16="http://schemas.microsoft.com/office/drawing/2014/main" val="20001"/>
                    </a:ext>
                  </a:extLst>
                </a:gridCol>
              </a:tblGrid>
              <a:tr h="2364485">
                <a:tc>
                  <a:txBody>
                    <a:bodyPr/>
                    <a:lstStyle/>
                    <a:p>
                      <a:pPr>
                        <a:lnSpc>
                          <a:spcPct val="100000"/>
                        </a:lnSpc>
                      </a:pPr>
                      <a:endParaRPr sz="2100">
                        <a:latin typeface="Times New Roman"/>
                        <a:cs typeface="Times New Roman"/>
                      </a:endParaRPr>
                    </a:p>
                    <a:p>
                      <a:pPr>
                        <a:lnSpc>
                          <a:spcPct val="100000"/>
                        </a:lnSpc>
                        <a:spcBef>
                          <a:spcPts val="45"/>
                        </a:spcBef>
                      </a:pPr>
                      <a:endParaRPr sz="3000">
                        <a:latin typeface="Times New Roman"/>
                        <a:cs typeface="Times New Roman"/>
                      </a:endParaRPr>
                    </a:p>
                    <a:p>
                      <a:pPr marL="317500" marR="309880" algn="ctr">
                        <a:lnSpc>
                          <a:spcPct val="100000"/>
                        </a:lnSpc>
                        <a:spcBef>
                          <a:spcPts val="5"/>
                        </a:spcBef>
                      </a:pPr>
                      <a:r>
                        <a:rPr sz="1800" b="1" dirty="0">
                          <a:latin typeface="Calibri"/>
                          <a:cs typeface="Calibri"/>
                        </a:rPr>
                        <a:t>n</a:t>
                      </a:r>
                      <a:r>
                        <a:rPr sz="1800" b="1" spc="-10" dirty="0">
                          <a:latin typeface="Calibri"/>
                          <a:cs typeface="Calibri"/>
                        </a:rPr>
                        <a:t> </a:t>
                      </a:r>
                      <a:r>
                        <a:rPr sz="1800" b="1" baseline="-20833" dirty="0">
                          <a:latin typeface="Calibri"/>
                          <a:cs typeface="Calibri"/>
                        </a:rPr>
                        <a:t>1,</a:t>
                      </a:r>
                      <a:r>
                        <a:rPr sz="1800" b="1" spc="-7" baseline="-20833" dirty="0">
                          <a:latin typeface="Calibri"/>
                          <a:cs typeface="Calibri"/>
                        </a:rPr>
                        <a:t> </a:t>
                      </a:r>
                      <a:r>
                        <a:rPr sz="1800" b="1" baseline="-20833" dirty="0">
                          <a:latin typeface="Calibri"/>
                          <a:cs typeface="Calibri"/>
                        </a:rPr>
                        <a:t>1</a:t>
                      </a:r>
                      <a:r>
                        <a:rPr sz="1800" b="1" spc="375" baseline="-20833" dirty="0">
                          <a:latin typeface="Calibri"/>
                          <a:cs typeface="Calibri"/>
                        </a:rPr>
                        <a:t> </a:t>
                      </a:r>
                      <a:r>
                        <a:rPr sz="1800" b="1" dirty="0">
                          <a:latin typeface="Calibri"/>
                          <a:cs typeface="Calibri"/>
                        </a:rPr>
                        <a:t>= </a:t>
                      </a:r>
                      <a:r>
                        <a:rPr sz="1800" b="1" spc="-5" dirty="0">
                          <a:latin typeface="Calibri"/>
                          <a:cs typeface="Calibri"/>
                        </a:rPr>
                        <a:t>number</a:t>
                      </a:r>
                      <a:r>
                        <a:rPr sz="1800" b="1" spc="-45" dirty="0">
                          <a:latin typeface="Calibri"/>
                          <a:cs typeface="Calibri"/>
                        </a:rPr>
                        <a:t> </a:t>
                      </a:r>
                      <a:r>
                        <a:rPr sz="1800" b="1" dirty="0">
                          <a:latin typeface="Calibri"/>
                          <a:cs typeface="Calibri"/>
                        </a:rPr>
                        <a:t>of</a:t>
                      </a:r>
                      <a:r>
                        <a:rPr sz="1800" b="1" spc="-15" dirty="0">
                          <a:latin typeface="Calibri"/>
                          <a:cs typeface="Calibri"/>
                        </a:rPr>
                        <a:t> </a:t>
                      </a:r>
                      <a:r>
                        <a:rPr sz="1800" b="1" dirty="0">
                          <a:latin typeface="Calibri"/>
                          <a:cs typeface="Calibri"/>
                        </a:rPr>
                        <a:t>C</a:t>
                      </a:r>
                      <a:r>
                        <a:rPr sz="1800" b="1" baseline="-20833" dirty="0">
                          <a:latin typeface="Calibri"/>
                          <a:cs typeface="Calibri"/>
                        </a:rPr>
                        <a:t>1 </a:t>
                      </a:r>
                      <a:r>
                        <a:rPr sz="1800" b="1" spc="-382" baseline="-20833" dirty="0">
                          <a:latin typeface="Calibri"/>
                          <a:cs typeface="Calibri"/>
                        </a:rPr>
                        <a:t> </a:t>
                      </a:r>
                      <a:r>
                        <a:rPr sz="1800" b="1" spc="-10" dirty="0">
                          <a:latin typeface="Calibri"/>
                          <a:cs typeface="Calibri"/>
                        </a:rPr>
                        <a:t>records </a:t>
                      </a:r>
                      <a:r>
                        <a:rPr sz="1800" b="1" spc="-5" dirty="0">
                          <a:latin typeface="Calibri"/>
                          <a:cs typeface="Calibri"/>
                        </a:rPr>
                        <a:t>classified </a:t>
                      </a:r>
                      <a:r>
                        <a:rPr sz="1800" b="1" dirty="0">
                          <a:latin typeface="Calibri"/>
                          <a:cs typeface="Calibri"/>
                        </a:rPr>
                        <a:t> </a:t>
                      </a:r>
                      <a:r>
                        <a:rPr sz="1800" b="1" spc="-5" dirty="0">
                          <a:latin typeface="Calibri"/>
                          <a:cs typeface="Calibri"/>
                        </a:rPr>
                        <a:t>correctly</a:t>
                      </a:r>
                      <a:r>
                        <a:rPr sz="1800" b="1" spc="-40" dirty="0">
                          <a:latin typeface="Calibri"/>
                          <a:cs typeface="Calibri"/>
                        </a:rPr>
                        <a:t> </a:t>
                      </a:r>
                      <a:r>
                        <a:rPr sz="1800" b="1" dirty="0">
                          <a:latin typeface="Calibri"/>
                          <a:cs typeface="Calibri"/>
                        </a:rPr>
                        <a:t>as</a:t>
                      </a:r>
                      <a:r>
                        <a:rPr sz="1800" b="1" spc="-20" dirty="0">
                          <a:latin typeface="Calibri"/>
                          <a:cs typeface="Calibri"/>
                        </a:rPr>
                        <a:t> </a:t>
                      </a:r>
                      <a:r>
                        <a:rPr sz="1800" b="1" spc="-10" dirty="0">
                          <a:latin typeface="Calibri"/>
                          <a:cs typeface="Calibri"/>
                        </a:rPr>
                        <a:t>C</a:t>
                      </a:r>
                      <a:r>
                        <a:rPr sz="1800" b="1" spc="-15" baseline="-20833" dirty="0">
                          <a:latin typeface="Calibri"/>
                          <a:cs typeface="Calibri"/>
                        </a:rPr>
                        <a:t>1</a:t>
                      </a:r>
                      <a:endParaRPr sz="1800" baseline="-20833">
                        <a:latin typeface="Calibri"/>
                        <a:cs typeface="Calibri"/>
                      </a:endParaRPr>
                    </a:p>
                    <a:p>
                      <a:pPr>
                        <a:lnSpc>
                          <a:spcPct val="100000"/>
                        </a:lnSpc>
                        <a:spcBef>
                          <a:spcPts val="55"/>
                        </a:spcBef>
                      </a:pPr>
                      <a:endParaRPr sz="2800">
                        <a:latin typeface="Times New Roman"/>
                        <a:cs typeface="Times New Roman"/>
                      </a:endParaRPr>
                    </a:p>
                    <a:p>
                      <a:pPr marL="386715">
                        <a:lnSpc>
                          <a:spcPct val="100000"/>
                        </a:lnSpc>
                      </a:pPr>
                      <a:r>
                        <a:rPr sz="1800" b="1" spc="-30" dirty="0">
                          <a:latin typeface="Calibri"/>
                          <a:cs typeface="Calibri"/>
                        </a:rPr>
                        <a:t>True</a:t>
                      </a:r>
                      <a:r>
                        <a:rPr sz="1800" b="1" spc="-35" dirty="0">
                          <a:latin typeface="Calibri"/>
                          <a:cs typeface="Calibri"/>
                        </a:rPr>
                        <a:t> </a:t>
                      </a:r>
                      <a:r>
                        <a:rPr sz="1800" b="1" spc="-5" dirty="0">
                          <a:latin typeface="Calibri"/>
                          <a:cs typeface="Calibri"/>
                        </a:rPr>
                        <a:t>Positive</a:t>
                      </a:r>
                      <a:r>
                        <a:rPr sz="1800" b="1" spc="-65" dirty="0">
                          <a:latin typeface="Calibri"/>
                          <a:cs typeface="Calibri"/>
                        </a:rPr>
                        <a:t> </a:t>
                      </a:r>
                      <a:r>
                        <a:rPr sz="1800" b="1" dirty="0">
                          <a:latin typeface="Calibri"/>
                          <a:cs typeface="Calibri"/>
                        </a:rPr>
                        <a:t>(TP)</a:t>
                      </a:r>
                      <a:endParaRPr sz="1800">
                        <a:latin typeface="Calibri"/>
                        <a:cs typeface="Calibri"/>
                      </a:endParaRPr>
                    </a:p>
                  </a:txBody>
                  <a:tcPr marL="0" marR="0" marT="0" marB="0">
                    <a:lnL w="12700">
                      <a:solidFill>
                        <a:srgbClr val="2E528F"/>
                      </a:solidFill>
                      <a:prstDash val="solid"/>
                    </a:lnL>
                    <a:lnR w="12700">
                      <a:solidFill>
                        <a:srgbClr val="2E528F"/>
                      </a:solidFill>
                      <a:prstDash val="solid"/>
                    </a:lnR>
                    <a:lnT w="12700">
                      <a:solidFill>
                        <a:srgbClr val="2E528F"/>
                      </a:solidFill>
                      <a:prstDash val="solid"/>
                    </a:lnT>
                    <a:lnB w="28575">
                      <a:solidFill>
                        <a:srgbClr val="2E528F"/>
                      </a:solidFill>
                      <a:prstDash val="solid"/>
                    </a:lnB>
                    <a:solidFill>
                      <a:srgbClr val="C5DFB4"/>
                    </a:solidFill>
                  </a:tcPr>
                </a:tc>
                <a:tc>
                  <a:txBody>
                    <a:bodyPr/>
                    <a:lstStyle/>
                    <a:p>
                      <a:pPr>
                        <a:lnSpc>
                          <a:spcPct val="100000"/>
                        </a:lnSpc>
                      </a:pPr>
                      <a:endParaRPr sz="2100">
                        <a:latin typeface="Times New Roman"/>
                        <a:cs typeface="Times New Roman"/>
                      </a:endParaRPr>
                    </a:p>
                    <a:p>
                      <a:pPr>
                        <a:lnSpc>
                          <a:spcPct val="100000"/>
                        </a:lnSpc>
                        <a:spcBef>
                          <a:spcPts val="25"/>
                        </a:spcBef>
                      </a:pPr>
                      <a:endParaRPr sz="3100">
                        <a:latin typeface="Times New Roman"/>
                        <a:cs typeface="Times New Roman"/>
                      </a:endParaRPr>
                    </a:p>
                    <a:p>
                      <a:pPr marL="334010" marR="327025" algn="ctr">
                        <a:lnSpc>
                          <a:spcPct val="100000"/>
                        </a:lnSpc>
                      </a:pPr>
                      <a:r>
                        <a:rPr sz="1800" b="1" dirty="0">
                          <a:latin typeface="Calibri"/>
                          <a:cs typeface="Calibri"/>
                        </a:rPr>
                        <a:t>n</a:t>
                      </a:r>
                      <a:r>
                        <a:rPr sz="1800" b="1" spc="-15" dirty="0">
                          <a:latin typeface="Calibri"/>
                          <a:cs typeface="Calibri"/>
                        </a:rPr>
                        <a:t> </a:t>
                      </a:r>
                      <a:r>
                        <a:rPr sz="1800" b="1" baseline="-20833" dirty="0">
                          <a:latin typeface="Calibri"/>
                          <a:cs typeface="Calibri"/>
                        </a:rPr>
                        <a:t>2,</a:t>
                      </a:r>
                      <a:r>
                        <a:rPr sz="1800" b="1" spc="-7" baseline="-20833" dirty="0">
                          <a:latin typeface="Calibri"/>
                          <a:cs typeface="Calibri"/>
                        </a:rPr>
                        <a:t> </a:t>
                      </a:r>
                      <a:r>
                        <a:rPr sz="1800" b="1" baseline="-20833" dirty="0">
                          <a:latin typeface="Calibri"/>
                          <a:cs typeface="Calibri"/>
                        </a:rPr>
                        <a:t>1</a:t>
                      </a:r>
                      <a:r>
                        <a:rPr sz="1800" b="1" spc="-7" baseline="-20833" dirty="0">
                          <a:latin typeface="Calibri"/>
                          <a:cs typeface="Calibri"/>
                        </a:rPr>
                        <a:t> </a:t>
                      </a:r>
                      <a:r>
                        <a:rPr sz="1800" b="1" dirty="0">
                          <a:latin typeface="Calibri"/>
                          <a:cs typeface="Calibri"/>
                        </a:rPr>
                        <a:t>=</a:t>
                      </a:r>
                      <a:r>
                        <a:rPr sz="1800" b="1" spc="-15" dirty="0">
                          <a:latin typeface="Calibri"/>
                          <a:cs typeface="Calibri"/>
                        </a:rPr>
                        <a:t> </a:t>
                      </a:r>
                      <a:r>
                        <a:rPr sz="1800" b="1" dirty="0">
                          <a:latin typeface="Calibri"/>
                          <a:cs typeface="Calibri"/>
                        </a:rPr>
                        <a:t>number</a:t>
                      </a:r>
                      <a:r>
                        <a:rPr sz="1800" b="1" spc="-50" dirty="0">
                          <a:latin typeface="Calibri"/>
                          <a:cs typeface="Calibri"/>
                        </a:rPr>
                        <a:t> </a:t>
                      </a:r>
                      <a:r>
                        <a:rPr sz="1800" b="1" dirty="0">
                          <a:latin typeface="Calibri"/>
                          <a:cs typeface="Calibri"/>
                        </a:rPr>
                        <a:t>of</a:t>
                      </a:r>
                      <a:r>
                        <a:rPr sz="1800" b="1" spc="-20" dirty="0">
                          <a:latin typeface="Calibri"/>
                          <a:cs typeface="Calibri"/>
                        </a:rPr>
                        <a:t> </a:t>
                      </a:r>
                      <a:r>
                        <a:rPr sz="1800" b="1" spc="-5" dirty="0">
                          <a:latin typeface="Calibri"/>
                          <a:cs typeface="Calibri"/>
                        </a:rPr>
                        <a:t>C</a:t>
                      </a:r>
                      <a:r>
                        <a:rPr sz="1800" b="1" spc="-7" baseline="-20833" dirty="0">
                          <a:latin typeface="Calibri"/>
                          <a:cs typeface="Calibri"/>
                        </a:rPr>
                        <a:t>2 </a:t>
                      </a:r>
                      <a:r>
                        <a:rPr sz="1800" b="1" spc="-382" baseline="-20833" dirty="0">
                          <a:latin typeface="Calibri"/>
                          <a:cs typeface="Calibri"/>
                        </a:rPr>
                        <a:t> </a:t>
                      </a:r>
                      <a:r>
                        <a:rPr sz="1800" b="1" spc="-10" dirty="0">
                          <a:latin typeface="Calibri"/>
                          <a:cs typeface="Calibri"/>
                        </a:rPr>
                        <a:t>records </a:t>
                      </a:r>
                      <a:r>
                        <a:rPr sz="1800" b="1" spc="-5" dirty="0">
                          <a:latin typeface="Calibri"/>
                          <a:cs typeface="Calibri"/>
                        </a:rPr>
                        <a:t>classified </a:t>
                      </a:r>
                      <a:r>
                        <a:rPr sz="1800" b="1" dirty="0">
                          <a:latin typeface="Calibri"/>
                          <a:cs typeface="Calibri"/>
                        </a:rPr>
                        <a:t> </a:t>
                      </a:r>
                      <a:r>
                        <a:rPr sz="1800" b="1" spc="-5" dirty="0">
                          <a:latin typeface="Calibri"/>
                          <a:cs typeface="Calibri"/>
                        </a:rPr>
                        <a:t>incorrectly</a:t>
                      </a:r>
                      <a:r>
                        <a:rPr sz="1800" b="1" spc="-50" dirty="0">
                          <a:latin typeface="Calibri"/>
                          <a:cs typeface="Calibri"/>
                        </a:rPr>
                        <a:t> </a:t>
                      </a:r>
                      <a:r>
                        <a:rPr sz="1800" b="1" dirty="0">
                          <a:latin typeface="Calibri"/>
                          <a:cs typeface="Calibri"/>
                        </a:rPr>
                        <a:t>as</a:t>
                      </a:r>
                      <a:r>
                        <a:rPr sz="1800" b="1" spc="-10" dirty="0">
                          <a:latin typeface="Calibri"/>
                          <a:cs typeface="Calibri"/>
                        </a:rPr>
                        <a:t> </a:t>
                      </a:r>
                      <a:r>
                        <a:rPr sz="1800" b="1" dirty="0">
                          <a:latin typeface="Calibri"/>
                          <a:cs typeface="Calibri"/>
                        </a:rPr>
                        <a:t>C</a:t>
                      </a:r>
                      <a:r>
                        <a:rPr sz="1800" b="1" baseline="-20833" dirty="0">
                          <a:latin typeface="Calibri"/>
                          <a:cs typeface="Calibri"/>
                        </a:rPr>
                        <a:t>1</a:t>
                      </a:r>
                      <a:endParaRPr sz="1800" baseline="-20833">
                        <a:latin typeface="Calibri"/>
                        <a:cs typeface="Calibri"/>
                      </a:endParaRPr>
                    </a:p>
                    <a:p>
                      <a:pPr>
                        <a:lnSpc>
                          <a:spcPct val="100000"/>
                        </a:lnSpc>
                        <a:spcBef>
                          <a:spcPts val="20"/>
                        </a:spcBef>
                      </a:pPr>
                      <a:endParaRPr sz="2750">
                        <a:latin typeface="Times New Roman"/>
                        <a:cs typeface="Times New Roman"/>
                      </a:endParaRPr>
                    </a:p>
                    <a:p>
                      <a:pPr marL="478790">
                        <a:lnSpc>
                          <a:spcPct val="100000"/>
                        </a:lnSpc>
                      </a:pPr>
                      <a:r>
                        <a:rPr sz="1800" b="1" spc="-10" dirty="0">
                          <a:latin typeface="Calibri"/>
                          <a:cs typeface="Calibri"/>
                        </a:rPr>
                        <a:t>False</a:t>
                      </a:r>
                      <a:r>
                        <a:rPr sz="1800" b="1" spc="-45" dirty="0">
                          <a:latin typeface="Calibri"/>
                          <a:cs typeface="Calibri"/>
                        </a:rPr>
                        <a:t> </a:t>
                      </a:r>
                      <a:r>
                        <a:rPr sz="1800" b="1" spc="-5" dirty="0">
                          <a:latin typeface="Calibri"/>
                          <a:cs typeface="Calibri"/>
                        </a:rPr>
                        <a:t>Positive</a:t>
                      </a:r>
                      <a:r>
                        <a:rPr sz="1800" b="1" spc="-65" dirty="0">
                          <a:latin typeface="Calibri"/>
                          <a:cs typeface="Calibri"/>
                        </a:rPr>
                        <a:t> </a:t>
                      </a:r>
                      <a:r>
                        <a:rPr sz="1800" b="1" dirty="0">
                          <a:latin typeface="Calibri"/>
                          <a:cs typeface="Calibri"/>
                        </a:rPr>
                        <a:t>(FP)</a:t>
                      </a:r>
                      <a:endParaRPr sz="1800">
                        <a:latin typeface="Calibri"/>
                        <a:cs typeface="Calibri"/>
                      </a:endParaRPr>
                    </a:p>
                  </a:txBody>
                  <a:tcPr marL="0" marR="0" marT="0" marB="0">
                    <a:lnL w="12700">
                      <a:solidFill>
                        <a:srgbClr val="2E528F"/>
                      </a:solidFill>
                      <a:prstDash val="solid"/>
                    </a:lnL>
                    <a:lnR w="12700">
                      <a:solidFill>
                        <a:srgbClr val="2E528F"/>
                      </a:solidFill>
                      <a:prstDash val="solid"/>
                    </a:lnR>
                    <a:lnT w="12700">
                      <a:solidFill>
                        <a:srgbClr val="2E528F"/>
                      </a:solidFill>
                      <a:prstDash val="solid"/>
                    </a:lnT>
                    <a:lnB w="12700">
                      <a:solidFill>
                        <a:srgbClr val="2E528F"/>
                      </a:solidFill>
                      <a:prstDash val="solid"/>
                    </a:lnB>
                    <a:solidFill>
                      <a:srgbClr val="FF5050"/>
                    </a:solidFill>
                  </a:tcPr>
                </a:tc>
                <a:extLst>
                  <a:ext uri="{0D108BD9-81ED-4DB2-BD59-A6C34878D82A}">
                    <a16:rowId xmlns:a16="http://schemas.microsoft.com/office/drawing/2014/main" val="10000"/>
                  </a:ext>
                </a:extLst>
              </a:tr>
              <a:tr h="2428494">
                <a:tc>
                  <a:txBody>
                    <a:bodyPr/>
                    <a:lstStyle/>
                    <a:p>
                      <a:pPr>
                        <a:lnSpc>
                          <a:spcPct val="100000"/>
                        </a:lnSpc>
                      </a:pPr>
                      <a:endParaRPr sz="2100">
                        <a:latin typeface="Times New Roman"/>
                        <a:cs typeface="Times New Roman"/>
                      </a:endParaRPr>
                    </a:p>
                    <a:p>
                      <a:pPr>
                        <a:lnSpc>
                          <a:spcPct val="100000"/>
                        </a:lnSpc>
                        <a:spcBef>
                          <a:spcPts val="50"/>
                        </a:spcBef>
                      </a:pPr>
                      <a:endParaRPr sz="2350">
                        <a:latin typeface="Times New Roman"/>
                        <a:cs typeface="Times New Roman"/>
                      </a:endParaRPr>
                    </a:p>
                    <a:p>
                      <a:pPr marL="325120" marR="318770" algn="ctr">
                        <a:lnSpc>
                          <a:spcPct val="100000"/>
                        </a:lnSpc>
                      </a:pPr>
                      <a:r>
                        <a:rPr sz="1800" b="1" dirty="0">
                          <a:latin typeface="Calibri"/>
                          <a:cs typeface="Calibri"/>
                        </a:rPr>
                        <a:t>n</a:t>
                      </a:r>
                      <a:r>
                        <a:rPr sz="1800" b="1" spc="-15" dirty="0">
                          <a:latin typeface="Calibri"/>
                          <a:cs typeface="Calibri"/>
                        </a:rPr>
                        <a:t> </a:t>
                      </a:r>
                      <a:r>
                        <a:rPr sz="1800" b="1" baseline="-20833" dirty="0">
                          <a:latin typeface="Calibri"/>
                          <a:cs typeface="Calibri"/>
                        </a:rPr>
                        <a:t>1,</a:t>
                      </a:r>
                      <a:r>
                        <a:rPr sz="1800" b="1" spc="-7" baseline="-20833" dirty="0">
                          <a:latin typeface="Calibri"/>
                          <a:cs typeface="Calibri"/>
                        </a:rPr>
                        <a:t> </a:t>
                      </a:r>
                      <a:r>
                        <a:rPr sz="1800" b="1" baseline="-20833" dirty="0">
                          <a:latin typeface="Calibri"/>
                          <a:cs typeface="Calibri"/>
                        </a:rPr>
                        <a:t>2</a:t>
                      </a:r>
                      <a:r>
                        <a:rPr sz="1800" b="1" spc="187" baseline="-20833" dirty="0">
                          <a:latin typeface="Calibri"/>
                          <a:cs typeface="Calibri"/>
                        </a:rPr>
                        <a:t> </a:t>
                      </a:r>
                      <a:r>
                        <a:rPr sz="1800" b="1" dirty="0">
                          <a:latin typeface="Calibri"/>
                          <a:cs typeface="Calibri"/>
                        </a:rPr>
                        <a:t>=</a:t>
                      </a:r>
                      <a:r>
                        <a:rPr sz="1800" b="1" spc="-20" dirty="0">
                          <a:latin typeface="Calibri"/>
                          <a:cs typeface="Calibri"/>
                        </a:rPr>
                        <a:t> </a:t>
                      </a:r>
                      <a:r>
                        <a:rPr sz="1800" b="1" dirty="0">
                          <a:latin typeface="Calibri"/>
                          <a:cs typeface="Calibri"/>
                        </a:rPr>
                        <a:t>number</a:t>
                      </a:r>
                      <a:r>
                        <a:rPr sz="1800" b="1" spc="-55" dirty="0">
                          <a:latin typeface="Calibri"/>
                          <a:cs typeface="Calibri"/>
                        </a:rPr>
                        <a:t> </a:t>
                      </a:r>
                      <a:r>
                        <a:rPr sz="1800" b="1" dirty="0">
                          <a:latin typeface="Calibri"/>
                          <a:cs typeface="Calibri"/>
                        </a:rPr>
                        <a:t>of</a:t>
                      </a:r>
                      <a:r>
                        <a:rPr sz="1800" b="1" spc="-10" dirty="0">
                          <a:latin typeface="Calibri"/>
                          <a:cs typeface="Calibri"/>
                        </a:rPr>
                        <a:t> </a:t>
                      </a:r>
                      <a:r>
                        <a:rPr sz="1800" b="1" dirty="0">
                          <a:latin typeface="Calibri"/>
                          <a:cs typeface="Calibri"/>
                        </a:rPr>
                        <a:t>C</a:t>
                      </a:r>
                      <a:r>
                        <a:rPr sz="1800" b="1" baseline="-20833" dirty="0">
                          <a:latin typeface="Calibri"/>
                          <a:cs typeface="Calibri"/>
                        </a:rPr>
                        <a:t>1 </a:t>
                      </a:r>
                      <a:r>
                        <a:rPr sz="1800" b="1" spc="-382" baseline="-20833" dirty="0">
                          <a:latin typeface="Calibri"/>
                          <a:cs typeface="Calibri"/>
                        </a:rPr>
                        <a:t> </a:t>
                      </a:r>
                      <a:r>
                        <a:rPr sz="1800" b="1" spc="-10" dirty="0">
                          <a:latin typeface="Calibri"/>
                          <a:cs typeface="Calibri"/>
                        </a:rPr>
                        <a:t>records </a:t>
                      </a:r>
                      <a:r>
                        <a:rPr sz="1800" b="1" spc="-5" dirty="0">
                          <a:latin typeface="Calibri"/>
                          <a:cs typeface="Calibri"/>
                        </a:rPr>
                        <a:t>classified </a:t>
                      </a:r>
                      <a:r>
                        <a:rPr sz="1800" b="1" dirty="0">
                          <a:latin typeface="Calibri"/>
                          <a:cs typeface="Calibri"/>
                        </a:rPr>
                        <a:t> </a:t>
                      </a:r>
                      <a:r>
                        <a:rPr sz="1800" b="1" spc="-5" dirty="0">
                          <a:latin typeface="Calibri"/>
                          <a:cs typeface="Calibri"/>
                        </a:rPr>
                        <a:t>incorrectly</a:t>
                      </a:r>
                      <a:r>
                        <a:rPr sz="1800" b="1" spc="-45" dirty="0">
                          <a:latin typeface="Calibri"/>
                          <a:cs typeface="Calibri"/>
                        </a:rPr>
                        <a:t> </a:t>
                      </a:r>
                      <a:r>
                        <a:rPr sz="1800" b="1" dirty="0">
                          <a:latin typeface="Calibri"/>
                          <a:cs typeface="Calibri"/>
                        </a:rPr>
                        <a:t>as</a:t>
                      </a:r>
                      <a:r>
                        <a:rPr sz="1800" b="1" spc="-15" dirty="0">
                          <a:latin typeface="Calibri"/>
                          <a:cs typeface="Calibri"/>
                        </a:rPr>
                        <a:t> </a:t>
                      </a:r>
                      <a:r>
                        <a:rPr sz="1800" b="1" spc="-5" dirty="0">
                          <a:latin typeface="Calibri"/>
                          <a:cs typeface="Calibri"/>
                        </a:rPr>
                        <a:t>C</a:t>
                      </a:r>
                      <a:r>
                        <a:rPr sz="1800" b="1" spc="-7" baseline="-20833" dirty="0">
                          <a:latin typeface="Calibri"/>
                          <a:cs typeface="Calibri"/>
                        </a:rPr>
                        <a:t>2</a:t>
                      </a:r>
                      <a:endParaRPr sz="1800" baseline="-20833">
                        <a:latin typeface="Calibri"/>
                        <a:cs typeface="Calibri"/>
                      </a:endParaRPr>
                    </a:p>
                    <a:p>
                      <a:pPr>
                        <a:lnSpc>
                          <a:spcPct val="100000"/>
                        </a:lnSpc>
                      </a:pPr>
                      <a:endParaRPr sz="2100">
                        <a:latin typeface="Times New Roman"/>
                        <a:cs typeface="Times New Roman"/>
                      </a:endParaRPr>
                    </a:p>
                    <a:p>
                      <a:pPr marL="1270" algn="ctr">
                        <a:lnSpc>
                          <a:spcPct val="100000"/>
                        </a:lnSpc>
                        <a:spcBef>
                          <a:spcPts val="1765"/>
                        </a:spcBef>
                      </a:pPr>
                      <a:r>
                        <a:rPr sz="1800" b="1" spc="-10" dirty="0">
                          <a:latin typeface="Calibri"/>
                          <a:cs typeface="Calibri"/>
                        </a:rPr>
                        <a:t>False</a:t>
                      </a:r>
                      <a:r>
                        <a:rPr sz="1800" b="1" spc="-45" dirty="0">
                          <a:latin typeface="Calibri"/>
                          <a:cs typeface="Calibri"/>
                        </a:rPr>
                        <a:t> </a:t>
                      </a:r>
                      <a:r>
                        <a:rPr sz="1800" b="1" spc="-10" dirty="0">
                          <a:latin typeface="Calibri"/>
                          <a:cs typeface="Calibri"/>
                        </a:rPr>
                        <a:t>Negative</a:t>
                      </a:r>
                      <a:r>
                        <a:rPr sz="1800" b="1" spc="-55" dirty="0">
                          <a:latin typeface="Calibri"/>
                          <a:cs typeface="Calibri"/>
                        </a:rPr>
                        <a:t> </a:t>
                      </a:r>
                      <a:r>
                        <a:rPr sz="1800" b="1" dirty="0">
                          <a:latin typeface="Calibri"/>
                          <a:cs typeface="Calibri"/>
                        </a:rPr>
                        <a:t>(FN)</a:t>
                      </a:r>
                      <a:endParaRPr sz="1800">
                        <a:latin typeface="Calibri"/>
                        <a:cs typeface="Calibri"/>
                      </a:endParaRPr>
                    </a:p>
                  </a:txBody>
                  <a:tcPr marL="0" marR="0" marT="0" marB="0">
                    <a:lnL w="12700">
                      <a:solidFill>
                        <a:srgbClr val="2E528F"/>
                      </a:solidFill>
                      <a:prstDash val="solid"/>
                    </a:lnL>
                    <a:lnR w="12700">
                      <a:solidFill>
                        <a:srgbClr val="2E528F"/>
                      </a:solidFill>
                      <a:prstDash val="solid"/>
                    </a:lnR>
                    <a:lnT w="28575">
                      <a:solidFill>
                        <a:srgbClr val="2E528F"/>
                      </a:solidFill>
                      <a:prstDash val="solid"/>
                    </a:lnT>
                    <a:lnB w="12700">
                      <a:solidFill>
                        <a:srgbClr val="2E528F"/>
                      </a:solidFill>
                      <a:prstDash val="solid"/>
                    </a:lnB>
                    <a:solidFill>
                      <a:srgbClr val="FF5050"/>
                    </a:solidFill>
                  </a:tcPr>
                </a:tc>
                <a:tc>
                  <a:txBody>
                    <a:bodyPr/>
                    <a:lstStyle/>
                    <a:p>
                      <a:pPr>
                        <a:lnSpc>
                          <a:spcPct val="100000"/>
                        </a:lnSpc>
                      </a:pPr>
                      <a:endParaRPr sz="2100" dirty="0">
                        <a:latin typeface="Times New Roman"/>
                        <a:cs typeface="Times New Roman"/>
                      </a:endParaRPr>
                    </a:p>
                    <a:p>
                      <a:pPr>
                        <a:lnSpc>
                          <a:spcPct val="100000"/>
                        </a:lnSpc>
                        <a:spcBef>
                          <a:spcPts val="35"/>
                        </a:spcBef>
                      </a:pPr>
                      <a:endParaRPr sz="2300" dirty="0">
                        <a:latin typeface="Times New Roman"/>
                        <a:cs typeface="Times New Roman"/>
                      </a:endParaRPr>
                    </a:p>
                    <a:p>
                      <a:pPr marL="316865" marR="308610" algn="ctr">
                        <a:lnSpc>
                          <a:spcPct val="100000"/>
                        </a:lnSpc>
                        <a:spcBef>
                          <a:spcPts val="5"/>
                        </a:spcBef>
                      </a:pPr>
                      <a:r>
                        <a:rPr sz="1800" b="1" dirty="0">
                          <a:latin typeface="Calibri"/>
                          <a:cs typeface="Calibri"/>
                        </a:rPr>
                        <a:t>n</a:t>
                      </a:r>
                      <a:r>
                        <a:rPr sz="1800" b="1" spc="-15" dirty="0">
                          <a:latin typeface="Calibri"/>
                          <a:cs typeface="Calibri"/>
                        </a:rPr>
                        <a:t> </a:t>
                      </a:r>
                      <a:r>
                        <a:rPr sz="1800" b="1" baseline="-20833" dirty="0">
                          <a:latin typeface="Calibri"/>
                          <a:cs typeface="Calibri"/>
                        </a:rPr>
                        <a:t>2,</a:t>
                      </a:r>
                      <a:r>
                        <a:rPr sz="1800" b="1" spc="-7" baseline="-20833" dirty="0">
                          <a:latin typeface="Calibri"/>
                          <a:cs typeface="Calibri"/>
                        </a:rPr>
                        <a:t> </a:t>
                      </a:r>
                      <a:r>
                        <a:rPr sz="1800" b="1" baseline="-20833" dirty="0">
                          <a:latin typeface="Calibri"/>
                          <a:cs typeface="Calibri"/>
                        </a:rPr>
                        <a:t>2</a:t>
                      </a:r>
                      <a:r>
                        <a:rPr sz="1800" b="1" spc="375" baseline="-20833" dirty="0">
                          <a:latin typeface="Calibri"/>
                          <a:cs typeface="Calibri"/>
                        </a:rPr>
                        <a:t> </a:t>
                      </a:r>
                      <a:r>
                        <a:rPr sz="1800" b="1" dirty="0">
                          <a:latin typeface="Calibri"/>
                          <a:cs typeface="Calibri"/>
                        </a:rPr>
                        <a:t>=</a:t>
                      </a:r>
                      <a:r>
                        <a:rPr sz="1800" b="1" spc="-5" dirty="0">
                          <a:latin typeface="Calibri"/>
                          <a:cs typeface="Calibri"/>
                        </a:rPr>
                        <a:t> </a:t>
                      </a:r>
                      <a:r>
                        <a:rPr sz="1800" b="1" dirty="0">
                          <a:latin typeface="Calibri"/>
                          <a:cs typeface="Calibri"/>
                        </a:rPr>
                        <a:t>number</a:t>
                      </a:r>
                      <a:r>
                        <a:rPr sz="1800" b="1" spc="-45" dirty="0">
                          <a:latin typeface="Calibri"/>
                          <a:cs typeface="Calibri"/>
                        </a:rPr>
                        <a:t> </a:t>
                      </a:r>
                      <a:r>
                        <a:rPr sz="1800" b="1" dirty="0">
                          <a:latin typeface="Calibri"/>
                          <a:cs typeface="Calibri"/>
                        </a:rPr>
                        <a:t>of</a:t>
                      </a:r>
                      <a:r>
                        <a:rPr sz="1800" b="1" spc="-20" dirty="0">
                          <a:latin typeface="Calibri"/>
                          <a:cs typeface="Calibri"/>
                        </a:rPr>
                        <a:t> </a:t>
                      </a:r>
                      <a:r>
                        <a:rPr sz="1800" b="1" spc="-5" dirty="0">
                          <a:latin typeface="Calibri"/>
                          <a:cs typeface="Calibri"/>
                        </a:rPr>
                        <a:t>C</a:t>
                      </a:r>
                      <a:r>
                        <a:rPr sz="1800" b="1" spc="-7" baseline="-20833" dirty="0">
                          <a:latin typeface="Calibri"/>
                          <a:cs typeface="Calibri"/>
                        </a:rPr>
                        <a:t>2 </a:t>
                      </a:r>
                      <a:r>
                        <a:rPr sz="1800" b="1" spc="-382" baseline="-20833" dirty="0">
                          <a:latin typeface="Calibri"/>
                          <a:cs typeface="Calibri"/>
                        </a:rPr>
                        <a:t> </a:t>
                      </a:r>
                      <a:r>
                        <a:rPr sz="1800" b="1" spc="-10" dirty="0">
                          <a:latin typeface="Calibri"/>
                          <a:cs typeface="Calibri"/>
                        </a:rPr>
                        <a:t>records </a:t>
                      </a:r>
                      <a:r>
                        <a:rPr sz="1800" b="1" spc="-5" dirty="0">
                          <a:latin typeface="Calibri"/>
                          <a:cs typeface="Calibri"/>
                        </a:rPr>
                        <a:t>classified </a:t>
                      </a:r>
                      <a:r>
                        <a:rPr sz="1800" b="1" dirty="0">
                          <a:latin typeface="Calibri"/>
                          <a:cs typeface="Calibri"/>
                        </a:rPr>
                        <a:t> </a:t>
                      </a:r>
                      <a:r>
                        <a:rPr sz="1800" b="1" spc="-10" dirty="0">
                          <a:latin typeface="Calibri"/>
                          <a:cs typeface="Calibri"/>
                        </a:rPr>
                        <a:t>correctly</a:t>
                      </a:r>
                      <a:r>
                        <a:rPr sz="1800" b="1" spc="-30" dirty="0">
                          <a:latin typeface="Calibri"/>
                          <a:cs typeface="Calibri"/>
                        </a:rPr>
                        <a:t> </a:t>
                      </a:r>
                      <a:r>
                        <a:rPr sz="1800" b="1" dirty="0">
                          <a:latin typeface="Calibri"/>
                          <a:cs typeface="Calibri"/>
                        </a:rPr>
                        <a:t>as</a:t>
                      </a:r>
                      <a:r>
                        <a:rPr sz="1800" b="1" spc="-15" dirty="0">
                          <a:latin typeface="Calibri"/>
                          <a:cs typeface="Calibri"/>
                        </a:rPr>
                        <a:t> </a:t>
                      </a:r>
                      <a:r>
                        <a:rPr sz="1800" b="1" dirty="0">
                          <a:latin typeface="Calibri"/>
                          <a:cs typeface="Calibri"/>
                        </a:rPr>
                        <a:t>C</a:t>
                      </a:r>
                      <a:r>
                        <a:rPr sz="1800" b="1" baseline="-20833" dirty="0">
                          <a:latin typeface="Calibri"/>
                          <a:cs typeface="Calibri"/>
                        </a:rPr>
                        <a:t>2</a:t>
                      </a:r>
                      <a:endParaRPr sz="1800" baseline="-20833" dirty="0">
                        <a:latin typeface="Calibri"/>
                        <a:cs typeface="Calibri"/>
                      </a:endParaRPr>
                    </a:p>
                    <a:p>
                      <a:pPr>
                        <a:lnSpc>
                          <a:spcPct val="100000"/>
                        </a:lnSpc>
                      </a:pPr>
                      <a:endParaRPr sz="2100" dirty="0">
                        <a:latin typeface="Times New Roman"/>
                        <a:cs typeface="Times New Roman"/>
                      </a:endParaRPr>
                    </a:p>
                    <a:p>
                      <a:pPr marL="448945">
                        <a:lnSpc>
                          <a:spcPct val="100000"/>
                        </a:lnSpc>
                        <a:spcBef>
                          <a:spcPts val="1450"/>
                        </a:spcBef>
                      </a:pPr>
                      <a:r>
                        <a:rPr sz="1800" b="1" spc="-30" dirty="0">
                          <a:latin typeface="Calibri"/>
                          <a:cs typeface="Calibri"/>
                        </a:rPr>
                        <a:t>True </a:t>
                      </a:r>
                      <a:r>
                        <a:rPr sz="1800" b="1" spc="-10" dirty="0">
                          <a:latin typeface="Calibri"/>
                          <a:cs typeface="Calibri"/>
                        </a:rPr>
                        <a:t>Negative</a:t>
                      </a:r>
                      <a:r>
                        <a:rPr sz="1800" b="1" spc="-50" dirty="0">
                          <a:latin typeface="Calibri"/>
                          <a:cs typeface="Calibri"/>
                        </a:rPr>
                        <a:t> </a:t>
                      </a:r>
                      <a:r>
                        <a:rPr sz="1800" b="1" dirty="0">
                          <a:latin typeface="Calibri"/>
                          <a:cs typeface="Calibri"/>
                        </a:rPr>
                        <a:t>(TN)</a:t>
                      </a:r>
                      <a:endParaRPr sz="1800" dirty="0">
                        <a:latin typeface="Calibri"/>
                        <a:cs typeface="Calibri"/>
                      </a:endParaRPr>
                    </a:p>
                  </a:txBody>
                  <a:tcPr marL="0" marR="0" marT="0" marB="0">
                    <a:lnL w="12700">
                      <a:solidFill>
                        <a:srgbClr val="2E528F"/>
                      </a:solidFill>
                      <a:prstDash val="solid"/>
                    </a:lnL>
                    <a:lnR w="12700">
                      <a:solidFill>
                        <a:srgbClr val="2E528F"/>
                      </a:solidFill>
                      <a:prstDash val="solid"/>
                    </a:lnR>
                    <a:lnT w="12700">
                      <a:solidFill>
                        <a:srgbClr val="2E528F"/>
                      </a:solidFill>
                      <a:prstDash val="solid"/>
                    </a:lnT>
                    <a:lnB w="12700">
                      <a:solidFill>
                        <a:srgbClr val="2E528F"/>
                      </a:solidFill>
                      <a:prstDash val="soli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40" dirty="0"/>
              <a:t>Alternate</a:t>
            </a:r>
            <a:r>
              <a:rPr spc="-130" dirty="0"/>
              <a:t> </a:t>
            </a:r>
            <a:r>
              <a:rPr spc="-40" dirty="0"/>
              <a:t>Accuracy</a:t>
            </a:r>
            <a:r>
              <a:rPr spc="-135" dirty="0"/>
              <a:t> </a:t>
            </a:r>
            <a:r>
              <a:rPr spc="-40" dirty="0"/>
              <a:t>Measures</a:t>
            </a:r>
          </a:p>
        </p:txBody>
      </p:sp>
      <p:sp>
        <p:nvSpPr>
          <p:cNvPr id="3" name="object 3"/>
          <p:cNvSpPr txBox="1"/>
          <p:nvPr/>
        </p:nvSpPr>
        <p:spPr>
          <a:xfrm>
            <a:off x="6362700" y="1216126"/>
            <a:ext cx="4562475" cy="1158073"/>
          </a:xfrm>
          <a:prstGeom prst="rect">
            <a:avLst/>
          </a:prstGeom>
        </p:spPr>
        <p:txBody>
          <a:bodyPr vert="horz" wrap="square" lIns="0" tIns="61594" rIns="0" bIns="0" rtlCol="0">
            <a:spAutoFit/>
          </a:bodyPr>
          <a:lstStyle/>
          <a:p>
            <a:pPr marL="266700" indent="-228600">
              <a:lnSpc>
                <a:spcPct val="100000"/>
              </a:lnSpc>
              <a:spcBef>
                <a:spcPts val="484"/>
              </a:spcBef>
              <a:buFont typeface="Arial MT"/>
              <a:buChar char="•"/>
              <a:tabLst>
                <a:tab pos="266700" algn="l"/>
              </a:tabLst>
            </a:pPr>
            <a:r>
              <a:rPr sz="2400" dirty="0">
                <a:latin typeface="Calibri"/>
                <a:cs typeface="Calibri"/>
              </a:rPr>
              <a:t>If</a:t>
            </a:r>
            <a:r>
              <a:rPr sz="2400" spc="-20" dirty="0">
                <a:latin typeface="Calibri"/>
                <a:cs typeface="Calibri"/>
              </a:rPr>
              <a:t> </a:t>
            </a:r>
            <a:r>
              <a:rPr sz="2400" dirty="0">
                <a:latin typeface="Calibri"/>
                <a:cs typeface="Calibri"/>
              </a:rPr>
              <a:t>“C</a:t>
            </a:r>
            <a:r>
              <a:rPr sz="2400" baseline="-21241" dirty="0">
                <a:latin typeface="Calibri"/>
                <a:cs typeface="Calibri"/>
              </a:rPr>
              <a:t>1</a:t>
            </a:r>
            <a:r>
              <a:rPr sz="2400" dirty="0">
                <a:latin typeface="Calibri"/>
                <a:cs typeface="Calibri"/>
              </a:rPr>
              <a:t>”</a:t>
            </a:r>
            <a:r>
              <a:rPr sz="2400" spc="-30" dirty="0">
                <a:latin typeface="Calibri"/>
                <a:cs typeface="Calibri"/>
              </a:rPr>
              <a:t> </a:t>
            </a:r>
            <a:r>
              <a:rPr sz="2400" dirty="0">
                <a:latin typeface="Calibri"/>
                <a:cs typeface="Calibri"/>
              </a:rPr>
              <a:t>is</a:t>
            </a:r>
            <a:r>
              <a:rPr sz="2400" spc="-10" dirty="0">
                <a:latin typeface="Calibri"/>
                <a:cs typeface="Calibri"/>
              </a:rPr>
              <a:t> </a:t>
            </a:r>
            <a:r>
              <a:rPr sz="2400" dirty="0">
                <a:latin typeface="Calibri"/>
                <a:cs typeface="Calibri"/>
              </a:rPr>
              <a:t>the</a:t>
            </a:r>
            <a:r>
              <a:rPr sz="2400" spc="-5" dirty="0">
                <a:latin typeface="Calibri"/>
                <a:cs typeface="Calibri"/>
              </a:rPr>
              <a:t> </a:t>
            </a:r>
            <a:r>
              <a:rPr sz="2400" spc="-10" dirty="0">
                <a:latin typeface="Calibri"/>
                <a:cs typeface="Calibri"/>
              </a:rPr>
              <a:t>important</a:t>
            </a:r>
            <a:r>
              <a:rPr sz="2400" spc="-5" dirty="0">
                <a:latin typeface="Calibri"/>
                <a:cs typeface="Calibri"/>
              </a:rPr>
              <a:t> </a:t>
            </a:r>
            <a:r>
              <a:rPr sz="2400" dirty="0">
                <a:latin typeface="Calibri"/>
                <a:cs typeface="Calibri"/>
              </a:rPr>
              <a:t>class,</a:t>
            </a:r>
          </a:p>
          <a:p>
            <a:pPr marL="266700" marR="30480" indent="-228600">
              <a:lnSpc>
                <a:spcPct val="80000"/>
              </a:lnSpc>
              <a:spcBef>
                <a:spcPts val="1010"/>
              </a:spcBef>
              <a:buFont typeface="Arial MT"/>
              <a:buChar char="•"/>
              <a:tabLst>
                <a:tab pos="266700" algn="l"/>
              </a:tabLst>
            </a:pPr>
            <a:r>
              <a:rPr sz="2400" b="1" dirty="0">
                <a:latin typeface="Calibri"/>
                <a:cs typeface="Calibri"/>
              </a:rPr>
              <a:t>Specificity</a:t>
            </a:r>
            <a:r>
              <a:rPr sz="2400" b="1" spc="-20" dirty="0">
                <a:latin typeface="Calibri"/>
                <a:cs typeface="Calibri"/>
              </a:rPr>
              <a:t> </a:t>
            </a:r>
            <a:r>
              <a:rPr sz="2400" dirty="0">
                <a:latin typeface="Calibri"/>
                <a:cs typeface="Calibri"/>
              </a:rPr>
              <a:t>=</a:t>
            </a:r>
            <a:r>
              <a:rPr sz="2400" spc="-15" dirty="0">
                <a:latin typeface="Calibri"/>
                <a:cs typeface="Calibri"/>
              </a:rPr>
              <a:t> </a:t>
            </a:r>
            <a:r>
              <a:rPr sz="2400" dirty="0">
                <a:latin typeface="Calibri"/>
                <a:cs typeface="Calibri"/>
              </a:rPr>
              <a:t>%</a:t>
            </a:r>
            <a:r>
              <a:rPr sz="2400" spc="-10" dirty="0">
                <a:latin typeface="Calibri"/>
                <a:cs typeface="Calibri"/>
              </a:rPr>
              <a:t> </a:t>
            </a:r>
            <a:r>
              <a:rPr sz="2400" spc="-5" dirty="0">
                <a:latin typeface="Calibri"/>
                <a:cs typeface="Calibri"/>
              </a:rPr>
              <a:t>of</a:t>
            </a:r>
            <a:r>
              <a:rPr sz="2400" spc="-15" dirty="0">
                <a:latin typeface="Calibri"/>
                <a:cs typeface="Calibri"/>
              </a:rPr>
              <a:t> </a:t>
            </a:r>
            <a:r>
              <a:rPr sz="2400" dirty="0">
                <a:solidFill>
                  <a:srgbClr val="92D050"/>
                </a:solidFill>
                <a:latin typeface="Calibri"/>
                <a:cs typeface="Calibri"/>
              </a:rPr>
              <a:t>actual</a:t>
            </a:r>
            <a:r>
              <a:rPr sz="2400" spc="-10" dirty="0">
                <a:solidFill>
                  <a:srgbClr val="92D050"/>
                </a:solidFill>
                <a:latin typeface="Calibri"/>
                <a:cs typeface="Calibri"/>
              </a:rPr>
              <a:t> </a:t>
            </a:r>
            <a:r>
              <a:rPr sz="2400" spc="10" dirty="0">
                <a:solidFill>
                  <a:srgbClr val="92D050"/>
                </a:solidFill>
                <a:latin typeface="Calibri"/>
                <a:cs typeface="Calibri"/>
              </a:rPr>
              <a:t>C</a:t>
            </a:r>
            <a:r>
              <a:rPr sz="2400" spc="15" baseline="-21241" dirty="0">
                <a:solidFill>
                  <a:srgbClr val="92D050"/>
                </a:solidFill>
                <a:latin typeface="Calibri"/>
                <a:cs typeface="Calibri"/>
              </a:rPr>
              <a:t>2</a:t>
            </a:r>
            <a:r>
              <a:rPr sz="2400" spc="270" baseline="-21241" dirty="0">
                <a:solidFill>
                  <a:srgbClr val="92D050"/>
                </a:solidFill>
                <a:latin typeface="Calibri"/>
                <a:cs typeface="Calibri"/>
              </a:rPr>
              <a:t> </a:t>
            </a:r>
            <a:r>
              <a:rPr sz="2400" dirty="0">
                <a:latin typeface="Calibri"/>
                <a:cs typeface="Calibri"/>
              </a:rPr>
              <a:t>class </a:t>
            </a:r>
            <a:r>
              <a:rPr sz="2400" spc="-570" dirty="0">
                <a:latin typeface="Calibri"/>
                <a:cs typeface="Calibri"/>
              </a:rPr>
              <a:t> </a:t>
            </a:r>
            <a:r>
              <a:rPr sz="2400" spc="-10" dirty="0">
                <a:latin typeface="Calibri"/>
                <a:cs typeface="Calibri"/>
              </a:rPr>
              <a:t>correctly</a:t>
            </a:r>
            <a:r>
              <a:rPr sz="2400" spc="-15" dirty="0">
                <a:latin typeface="Calibri"/>
                <a:cs typeface="Calibri"/>
              </a:rPr>
              <a:t> </a:t>
            </a:r>
            <a:r>
              <a:rPr sz="2400" dirty="0">
                <a:latin typeface="Calibri"/>
                <a:cs typeface="Calibri"/>
              </a:rPr>
              <a:t>classified</a:t>
            </a:r>
          </a:p>
        </p:txBody>
      </p:sp>
      <p:sp>
        <p:nvSpPr>
          <p:cNvPr id="4" name="object 4"/>
          <p:cNvSpPr txBox="1"/>
          <p:nvPr/>
        </p:nvSpPr>
        <p:spPr>
          <a:xfrm>
            <a:off x="7277100" y="2551302"/>
            <a:ext cx="1607185" cy="422275"/>
          </a:xfrm>
          <a:prstGeom prst="rect">
            <a:avLst/>
          </a:prstGeom>
        </p:spPr>
        <p:txBody>
          <a:bodyPr vert="horz" wrap="square" lIns="0" tIns="13335" rIns="0" bIns="0" rtlCol="0">
            <a:spAutoFit/>
          </a:bodyPr>
          <a:lstStyle/>
          <a:p>
            <a:pPr marL="38100">
              <a:lnSpc>
                <a:spcPct val="100000"/>
              </a:lnSpc>
              <a:spcBef>
                <a:spcPts val="105"/>
              </a:spcBef>
            </a:pPr>
            <a:r>
              <a:rPr sz="3900" b="1" baseline="13888" dirty="0">
                <a:solidFill>
                  <a:srgbClr val="92D050"/>
                </a:solidFill>
                <a:latin typeface="Calibri"/>
                <a:cs typeface="Calibri"/>
              </a:rPr>
              <a:t>n</a:t>
            </a:r>
            <a:r>
              <a:rPr sz="3900" b="1" spc="-15" baseline="13888" dirty="0">
                <a:solidFill>
                  <a:srgbClr val="92D050"/>
                </a:solidFill>
                <a:latin typeface="Calibri"/>
                <a:cs typeface="Calibri"/>
              </a:rPr>
              <a:t> </a:t>
            </a:r>
            <a:r>
              <a:rPr sz="1700" b="1" spc="10" dirty="0">
                <a:solidFill>
                  <a:srgbClr val="92D050"/>
                </a:solidFill>
                <a:latin typeface="Calibri"/>
                <a:cs typeface="Calibri"/>
              </a:rPr>
              <a:t>2,</a:t>
            </a:r>
            <a:r>
              <a:rPr sz="1700" b="1" spc="-15" dirty="0">
                <a:solidFill>
                  <a:srgbClr val="92D050"/>
                </a:solidFill>
                <a:latin typeface="Calibri"/>
                <a:cs typeface="Calibri"/>
              </a:rPr>
              <a:t> </a:t>
            </a:r>
            <a:r>
              <a:rPr sz="1700" b="1" spc="10" dirty="0">
                <a:solidFill>
                  <a:srgbClr val="92D050"/>
                </a:solidFill>
                <a:latin typeface="Calibri"/>
                <a:cs typeface="Calibri"/>
              </a:rPr>
              <a:t>2</a:t>
            </a:r>
            <a:r>
              <a:rPr sz="1700" b="1" dirty="0">
                <a:solidFill>
                  <a:srgbClr val="92D050"/>
                </a:solidFill>
                <a:latin typeface="Calibri"/>
                <a:cs typeface="Calibri"/>
              </a:rPr>
              <a:t> </a:t>
            </a:r>
            <a:r>
              <a:rPr sz="3900" b="1" baseline="13888" dirty="0">
                <a:latin typeface="Calibri"/>
                <a:cs typeface="Calibri"/>
              </a:rPr>
              <a:t>/</a:t>
            </a:r>
            <a:r>
              <a:rPr sz="3900" b="1" spc="-44" baseline="13888" dirty="0">
                <a:latin typeface="Calibri"/>
                <a:cs typeface="Calibri"/>
              </a:rPr>
              <a:t> </a:t>
            </a:r>
            <a:r>
              <a:rPr sz="3900" b="1" baseline="13888" dirty="0">
                <a:latin typeface="Calibri"/>
                <a:cs typeface="Calibri"/>
              </a:rPr>
              <a:t>(</a:t>
            </a:r>
            <a:r>
              <a:rPr sz="3900" b="1" baseline="13888" dirty="0">
                <a:solidFill>
                  <a:srgbClr val="FF0000"/>
                </a:solidFill>
                <a:latin typeface="Calibri"/>
                <a:cs typeface="Calibri"/>
              </a:rPr>
              <a:t>n</a:t>
            </a:r>
            <a:r>
              <a:rPr sz="3900" b="1" spc="-15" baseline="13888" dirty="0">
                <a:solidFill>
                  <a:srgbClr val="FF0000"/>
                </a:solidFill>
                <a:latin typeface="Calibri"/>
                <a:cs typeface="Calibri"/>
              </a:rPr>
              <a:t> </a:t>
            </a:r>
            <a:r>
              <a:rPr sz="1700" b="1" spc="10" dirty="0">
                <a:solidFill>
                  <a:srgbClr val="FF0000"/>
                </a:solidFill>
                <a:latin typeface="Calibri"/>
                <a:cs typeface="Calibri"/>
              </a:rPr>
              <a:t>2,</a:t>
            </a:r>
            <a:r>
              <a:rPr sz="1700" b="1" spc="-15" dirty="0">
                <a:solidFill>
                  <a:srgbClr val="FF0000"/>
                </a:solidFill>
                <a:latin typeface="Calibri"/>
                <a:cs typeface="Calibri"/>
              </a:rPr>
              <a:t> </a:t>
            </a:r>
            <a:r>
              <a:rPr sz="1700" b="1" spc="10" dirty="0">
                <a:solidFill>
                  <a:srgbClr val="FF0000"/>
                </a:solidFill>
                <a:latin typeface="Calibri"/>
                <a:cs typeface="Calibri"/>
              </a:rPr>
              <a:t>1</a:t>
            </a:r>
            <a:endParaRPr sz="1700">
              <a:latin typeface="Calibri"/>
              <a:cs typeface="Calibri"/>
            </a:endParaRPr>
          </a:p>
        </p:txBody>
      </p:sp>
      <p:sp>
        <p:nvSpPr>
          <p:cNvPr id="5" name="object 5"/>
          <p:cNvSpPr txBox="1"/>
          <p:nvPr/>
        </p:nvSpPr>
        <p:spPr>
          <a:xfrm>
            <a:off x="9424161" y="2662554"/>
            <a:ext cx="353695" cy="288925"/>
          </a:xfrm>
          <a:prstGeom prst="rect">
            <a:avLst/>
          </a:prstGeom>
        </p:spPr>
        <p:txBody>
          <a:bodyPr vert="horz" wrap="square" lIns="0" tIns="15875" rIns="0" bIns="0" rtlCol="0">
            <a:spAutoFit/>
          </a:bodyPr>
          <a:lstStyle/>
          <a:p>
            <a:pPr marL="12700">
              <a:lnSpc>
                <a:spcPct val="100000"/>
              </a:lnSpc>
              <a:spcBef>
                <a:spcPts val="125"/>
              </a:spcBef>
            </a:pPr>
            <a:r>
              <a:rPr sz="1700" b="1" spc="10" dirty="0">
                <a:solidFill>
                  <a:srgbClr val="92D050"/>
                </a:solidFill>
                <a:latin typeface="Calibri"/>
                <a:cs typeface="Calibri"/>
              </a:rPr>
              <a:t>2,</a:t>
            </a:r>
            <a:r>
              <a:rPr sz="1700" b="1" spc="-80" dirty="0">
                <a:solidFill>
                  <a:srgbClr val="92D050"/>
                </a:solidFill>
                <a:latin typeface="Calibri"/>
                <a:cs typeface="Calibri"/>
              </a:rPr>
              <a:t> </a:t>
            </a:r>
            <a:r>
              <a:rPr sz="1700" b="1" spc="10" dirty="0">
                <a:solidFill>
                  <a:srgbClr val="92D050"/>
                </a:solidFill>
                <a:latin typeface="Calibri"/>
                <a:cs typeface="Calibri"/>
              </a:rPr>
              <a:t>2</a:t>
            </a:r>
            <a:endParaRPr sz="1700">
              <a:latin typeface="Calibri"/>
              <a:cs typeface="Calibri"/>
            </a:endParaRPr>
          </a:p>
        </p:txBody>
      </p:sp>
      <p:sp>
        <p:nvSpPr>
          <p:cNvPr id="6" name="object 6"/>
          <p:cNvSpPr txBox="1"/>
          <p:nvPr/>
        </p:nvSpPr>
        <p:spPr>
          <a:xfrm>
            <a:off x="8931909" y="2470531"/>
            <a:ext cx="948690" cy="422275"/>
          </a:xfrm>
          <a:prstGeom prst="rect">
            <a:avLst/>
          </a:prstGeom>
        </p:spPr>
        <p:txBody>
          <a:bodyPr vert="horz" wrap="square" lIns="0" tIns="13335" rIns="0" bIns="0" rtlCol="0">
            <a:spAutoFit/>
          </a:bodyPr>
          <a:lstStyle/>
          <a:p>
            <a:pPr marL="12700">
              <a:lnSpc>
                <a:spcPct val="100000"/>
              </a:lnSpc>
              <a:spcBef>
                <a:spcPts val="105"/>
              </a:spcBef>
              <a:tabLst>
                <a:tab pos="832485" algn="l"/>
              </a:tabLst>
            </a:pPr>
            <a:r>
              <a:rPr sz="2600" b="1" dirty="0">
                <a:latin typeface="Calibri"/>
                <a:cs typeface="Calibri"/>
              </a:rPr>
              <a:t>+</a:t>
            </a:r>
            <a:r>
              <a:rPr sz="2600" b="1" spc="-5" dirty="0">
                <a:latin typeface="Calibri"/>
                <a:cs typeface="Calibri"/>
              </a:rPr>
              <a:t> </a:t>
            </a:r>
            <a:r>
              <a:rPr sz="2600" b="1" dirty="0">
                <a:solidFill>
                  <a:srgbClr val="92D050"/>
                </a:solidFill>
                <a:latin typeface="Calibri"/>
                <a:cs typeface="Calibri"/>
              </a:rPr>
              <a:t>n	</a:t>
            </a:r>
            <a:r>
              <a:rPr sz="2600" b="1" dirty="0">
                <a:latin typeface="Calibri"/>
                <a:cs typeface="Calibri"/>
              </a:rPr>
              <a:t>)</a:t>
            </a:r>
            <a:endParaRPr sz="2600">
              <a:latin typeface="Calibri"/>
              <a:cs typeface="Calibri"/>
            </a:endParaRPr>
          </a:p>
        </p:txBody>
      </p:sp>
      <p:sp>
        <p:nvSpPr>
          <p:cNvPr id="7" name="object 7"/>
          <p:cNvSpPr txBox="1"/>
          <p:nvPr/>
        </p:nvSpPr>
        <p:spPr>
          <a:xfrm>
            <a:off x="6362700" y="3261740"/>
            <a:ext cx="5285740" cy="739775"/>
          </a:xfrm>
          <a:prstGeom prst="rect">
            <a:avLst/>
          </a:prstGeom>
        </p:spPr>
        <p:txBody>
          <a:bodyPr vert="horz" wrap="square" lIns="0" tIns="89535" rIns="0" bIns="0" rtlCol="0">
            <a:spAutoFit/>
          </a:bodyPr>
          <a:lstStyle/>
          <a:p>
            <a:pPr marL="266700" marR="30480" indent="-228600">
              <a:lnSpc>
                <a:spcPts val="2500"/>
              </a:lnSpc>
              <a:spcBef>
                <a:spcPts val="705"/>
              </a:spcBef>
              <a:buFont typeface="Arial MT"/>
              <a:buChar char="•"/>
              <a:tabLst>
                <a:tab pos="266700" algn="l"/>
              </a:tabLst>
            </a:pPr>
            <a:r>
              <a:rPr sz="2400" dirty="0">
                <a:latin typeface="Calibri"/>
                <a:cs typeface="Calibri"/>
              </a:rPr>
              <a:t>Ability</a:t>
            </a:r>
            <a:r>
              <a:rPr sz="2400" spc="-30" dirty="0">
                <a:latin typeface="Calibri"/>
                <a:cs typeface="Calibri"/>
              </a:rPr>
              <a:t> </a:t>
            </a:r>
            <a:r>
              <a:rPr sz="2400" spc="-5" dirty="0">
                <a:latin typeface="Calibri"/>
                <a:cs typeface="Calibri"/>
              </a:rPr>
              <a:t>of</a:t>
            </a:r>
            <a:r>
              <a:rPr sz="2400" spc="-10" dirty="0">
                <a:latin typeface="Calibri"/>
                <a:cs typeface="Calibri"/>
              </a:rPr>
              <a:t> </a:t>
            </a:r>
            <a:r>
              <a:rPr sz="2400" dirty="0">
                <a:latin typeface="Calibri"/>
                <a:cs typeface="Calibri"/>
              </a:rPr>
              <a:t>the</a:t>
            </a:r>
            <a:r>
              <a:rPr sz="2400" spc="-15" dirty="0">
                <a:latin typeface="Calibri"/>
                <a:cs typeface="Calibri"/>
              </a:rPr>
              <a:t> </a:t>
            </a:r>
            <a:r>
              <a:rPr sz="2400" dirty="0">
                <a:latin typeface="Calibri"/>
                <a:cs typeface="Calibri"/>
              </a:rPr>
              <a:t>classifier</a:t>
            </a:r>
            <a:r>
              <a:rPr sz="2400" spc="-30" dirty="0">
                <a:latin typeface="Calibri"/>
                <a:cs typeface="Calibri"/>
              </a:rPr>
              <a:t> </a:t>
            </a:r>
            <a:r>
              <a:rPr sz="2400" spc="-15" dirty="0">
                <a:latin typeface="Calibri"/>
                <a:cs typeface="Calibri"/>
              </a:rPr>
              <a:t>to</a:t>
            </a:r>
            <a:r>
              <a:rPr sz="2400" spc="-5" dirty="0">
                <a:latin typeface="Calibri"/>
                <a:cs typeface="Calibri"/>
              </a:rPr>
              <a:t> </a:t>
            </a:r>
            <a:r>
              <a:rPr sz="2400" dirty="0">
                <a:latin typeface="Calibri"/>
                <a:cs typeface="Calibri"/>
              </a:rPr>
              <a:t>rule</a:t>
            </a:r>
            <a:r>
              <a:rPr sz="2400" spc="-20" dirty="0">
                <a:latin typeface="Calibri"/>
                <a:cs typeface="Calibri"/>
              </a:rPr>
              <a:t> </a:t>
            </a:r>
            <a:r>
              <a:rPr sz="2400" spc="-5" dirty="0">
                <a:latin typeface="Calibri"/>
                <a:cs typeface="Calibri"/>
              </a:rPr>
              <a:t>out</a:t>
            </a:r>
            <a:r>
              <a:rPr sz="2400" spc="-10" dirty="0">
                <a:latin typeface="Calibri"/>
                <a:cs typeface="Calibri"/>
              </a:rPr>
              <a:t> </a:t>
            </a:r>
            <a:r>
              <a:rPr sz="2400" dirty="0">
                <a:latin typeface="Calibri"/>
                <a:cs typeface="Calibri"/>
              </a:rPr>
              <a:t>the </a:t>
            </a:r>
            <a:r>
              <a:rPr sz="2400" spc="-570" dirty="0">
                <a:latin typeface="Calibri"/>
                <a:cs typeface="Calibri"/>
              </a:rPr>
              <a:t> </a:t>
            </a:r>
            <a:r>
              <a:rPr sz="2400" spc="-5" dirty="0">
                <a:latin typeface="Calibri"/>
                <a:cs typeface="Calibri"/>
              </a:rPr>
              <a:t>other</a:t>
            </a:r>
            <a:r>
              <a:rPr sz="2400" spc="-20" dirty="0">
                <a:latin typeface="Calibri"/>
                <a:cs typeface="Calibri"/>
              </a:rPr>
              <a:t> </a:t>
            </a:r>
            <a:r>
              <a:rPr sz="2400" dirty="0">
                <a:latin typeface="Calibri"/>
                <a:cs typeface="Calibri"/>
              </a:rPr>
              <a:t>class</a:t>
            </a:r>
            <a:r>
              <a:rPr sz="2400" spc="-10" dirty="0">
                <a:latin typeface="Calibri"/>
                <a:cs typeface="Calibri"/>
              </a:rPr>
              <a:t> members</a:t>
            </a:r>
            <a:r>
              <a:rPr sz="2400" spc="-25" dirty="0">
                <a:latin typeface="Calibri"/>
                <a:cs typeface="Calibri"/>
              </a:rPr>
              <a:t> </a:t>
            </a:r>
            <a:r>
              <a:rPr sz="2400" spc="5" dirty="0">
                <a:latin typeface="Calibri"/>
                <a:cs typeface="Calibri"/>
              </a:rPr>
              <a:t>(C</a:t>
            </a:r>
            <a:r>
              <a:rPr sz="2400" spc="7" baseline="-21241" dirty="0">
                <a:latin typeface="Calibri"/>
                <a:cs typeface="Calibri"/>
              </a:rPr>
              <a:t>2</a:t>
            </a:r>
            <a:r>
              <a:rPr sz="2400" spc="5" dirty="0">
                <a:latin typeface="Calibri"/>
                <a:cs typeface="Calibri"/>
              </a:rPr>
              <a:t>)</a:t>
            </a:r>
            <a:r>
              <a:rPr sz="2400" spc="-30" dirty="0">
                <a:latin typeface="Calibri"/>
                <a:cs typeface="Calibri"/>
              </a:rPr>
              <a:t> </a:t>
            </a:r>
            <a:r>
              <a:rPr sz="2400" spc="-25" dirty="0">
                <a:latin typeface="Calibri"/>
                <a:cs typeface="Calibri"/>
              </a:rPr>
              <a:t>correctly.</a:t>
            </a:r>
            <a:endParaRPr sz="2400" dirty="0">
              <a:latin typeface="Calibri"/>
              <a:cs typeface="Calibri"/>
            </a:endParaRPr>
          </a:p>
        </p:txBody>
      </p:sp>
      <p:sp>
        <p:nvSpPr>
          <p:cNvPr id="8" name="object 8"/>
          <p:cNvSpPr txBox="1"/>
          <p:nvPr/>
        </p:nvSpPr>
        <p:spPr>
          <a:xfrm>
            <a:off x="6388100" y="4466082"/>
            <a:ext cx="5458460" cy="739775"/>
          </a:xfrm>
          <a:prstGeom prst="rect">
            <a:avLst/>
          </a:prstGeom>
        </p:spPr>
        <p:txBody>
          <a:bodyPr vert="horz" wrap="square" lIns="0" tIns="88900" rIns="0" bIns="0" rtlCol="0">
            <a:spAutoFit/>
          </a:bodyPr>
          <a:lstStyle/>
          <a:p>
            <a:pPr marL="241300" marR="5080" indent="-228600">
              <a:lnSpc>
                <a:spcPts val="2500"/>
              </a:lnSpc>
              <a:spcBef>
                <a:spcPts val="700"/>
              </a:spcBef>
              <a:buFont typeface="Arial MT"/>
              <a:buChar char="•"/>
              <a:tabLst>
                <a:tab pos="241300" algn="l"/>
              </a:tabLst>
            </a:pPr>
            <a:r>
              <a:rPr sz="2400" dirty="0">
                <a:latin typeface="Calibri"/>
                <a:cs typeface="Calibri"/>
              </a:rPr>
              <a:t>Also</a:t>
            </a:r>
            <a:r>
              <a:rPr sz="2400" spc="-15" dirty="0">
                <a:latin typeface="Calibri"/>
                <a:cs typeface="Calibri"/>
              </a:rPr>
              <a:t> </a:t>
            </a:r>
            <a:r>
              <a:rPr sz="2400" spc="-20" dirty="0">
                <a:latin typeface="Calibri"/>
                <a:cs typeface="Calibri"/>
              </a:rPr>
              <a:t>referred</a:t>
            </a:r>
            <a:r>
              <a:rPr sz="2400" spc="-35" dirty="0">
                <a:latin typeface="Calibri"/>
                <a:cs typeface="Calibri"/>
              </a:rPr>
              <a:t> </a:t>
            </a:r>
            <a:r>
              <a:rPr sz="2400" spc="-15" dirty="0">
                <a:latin typeface="Calibri"/>
                <a:cs typeface="Calibri"/>
              </a:rPr>
              <a:t>to</a:t>
            </a:r>
            <a:r>
              <a:rPr sz="2400" spc="-5" dirty="0">
                <a:latin typeface="Calibri"/>
                <a:cs typeface="Calibri"/>
              </a:rPr>
              <a:t> </a:t>
            </a:r>
            <a:r>
              <a:rPr sz="2400" dirty="0">
                <a:latin typeface="Calibri"/>
                <a:cs typeface="Calibri"/>
              </a:rPr>
              <a:t>as</a:t>
            </a:r>
            <a:r>
              <a:rPr sz="2400" spc="-10" dirty="0">
                <a:latin typeface="Calibri"/>
                <a:cs typeface="Calibri"/>
              </a:rPr>
              <a:t> </a:t>
            </a:r>
            <a:r>
              <a:rPr sz="2400" b="1" spc="-40" dirty="0">
                <a:latin typeface="Calibri"/>
                <a:cs typeface="Calibri"/>
              </a:rPr>
              <a:t>True</a:t>
            </a:r>
            <a:r>
              <a:rPr sz="2400" b="1" spc="-10" dirty="0">
                <a:latin typeface="Calibri"/>
                <a:cs typeface="Calibri"/>
              </a:rPr>
              <a:t> </a:t>
            </a:r>
            <a:r>
              <a:rPr sz="2400" b="1" spc="-15" dirty="0">
                <a:latin typeface="Calibri"/>
                <a:cs typeface="Calibri"/>
              </a:rPr>
              <a:t>Negative</a:t>
            </a:r>
            <a:r>
              <a:rPr sz="2400" b="1" spc="-5" dirty="0">
                <a:latin typeface="Calibri"/>
                <a:cs typeface="Calibri"/>
              </a:rPr>
              <a:t> </a:t>
            </a:r>
            <a:r>
              <a:rPr sz="2400" b="1" spc="-20" dirty="0">
                <a:latin typeface="Calibri"/>
                <a:cs typeface="Calibri"/>
              </a:rPr>
              <a:t>Rate, </a:t>
            </a:r>
            <a:r>
              <a:rPr sz="2400" b="1" spc="-570" dirty="0">
                <a:latin typeface="Calibri"/>
                <a:cs typeface="Calibri"/>
              </a:rPr>
              <a:t> </a:t>
            </a:r>
            <a:r>
              <a:rPr sz="2400" b="1" spc="-5" dirty="0">
                <a:latin typeface="Calibri"/>
                <a:cs typeface="Calibri"/>
              </a:rPr>
              <a:t>TNR</a:t>
            </a:r>
            <a:r>
              <a:rPr sz="2400" b="1" spc="-15" dirty="0">
                <a:latin typeface="Calibri"/>
                <a:cs typeface="Calibri"/>
              </a:rPr>
              <a:t> </a:t>
            </a:r>
            <a:r>
              <a:rPr sz="2400" dirty="0">
                <a:latin typeface="Calibri"/>
                <a:cs typeface="Calibri"/>
              </a:rPr>
              <a:t>= </a:t>
            </a:r>
            <a:r>
              <a:rPr sz="2400" spc="-5" dirty="0">
                <a:latin typeface="Calibri"/>
                <a:cs typeface="Calibri"/>
              </a:rPr>
              <a:t>TN</a:t>
            </a:r>
            <a:r>
              <a:rPr sz="2400" spc="-15" dirty="0">
                <a:latin typeface="Calibri"/>
                <a:cs typeface="Calibri"/>
              </a:rPr>
              <a:t> </a:t>
            </a:r>
            <a:r>
              <a:rPr sz="2400" dirty="0">
                <a:latin typeface="Calibri"/>
                <a:cs typeface="Calibri"/>
              </a:rPr>
              <a:t>/</a:t>
            </a:r>
            <a:r>
              <a:rPr sz="2400" spc="-20" dirty="0">
                <a:latin typeface="Calibri"/>
                <a:cs typeface="Calibri"/>
              </a:rPr>
              <a:t> </a:t>
            </a:r>
            <a:r>
              <a:rPr sz="2400" spc="-5" dirty="0">
                <a:latin typeface="Calibri"/>
                <a:cs typeface="Calibri"/>
              </a:rPr>
              <a:t>(FP </a:t>
            </a:r>
            <a:r>
              <a:rPr sz="2400" dirty="0">
                <a:latin typeface="Calibri"/>
                <a:cs typeface="Calibri"/>
              </a:rPr>
              <a:t>+ </a:t>
            </a:r>
            <a:r>
              <a:rPr sz="2400" spc="-5" dirty="0">
                <a:latin typeface="Calibri"/>
                <a:cs typeface="Calibri"/>
              </a:rPr>
              <a:t>TN)</a:t>
            </a:r>
            <a:endParaRPr sz="2400" dirty="0">
              <a:latin typeface="Calibri"/>
              <a:cs typeface="Calibri"/>
            </a:endParaRPr>
          </a:p>
        </p:txBody>
      </p:sp>
      <p:sp>
        <p:nvSpPr>
          <p:cNvPr id="9" name="object 9"/>
          <p:cNvSpPr txBox="1"/>
          <p:nvPr/>
        </p:nvSpPr>
        <p:spPr>
          <a:xfrm>
            <a:off x="6503670" y="5404520"/>
            <a:ext cx="5342890" cy="757259"/>
          </a:xfrm>
          <a:prstGeom prst="rect">
            <a:avLst/>
          </a:prstGeom>
        </p:spPr>
        <p:txBody>
          <a:bodyPr vert="horz" wrap="square" lIns="0" tIns="41275" rIns="0" bIns="0" rtlCol="0">
            <a:spAutoFit/>
          </a:bodyPr>
          <a:lstStyle/>
          <a:p>
            <a:pPr marL="241300" indent="-228600">
              <a:lnSpc>
                <a:spcPct val="100000"/>
              </a:lnSpc>
              <a:spcBef>
                <a:spcPts val="325"/>
              </a:spcBef>
              <a:buFont typeface="Arial MT"/>
              <a:buChar char="•"/>
              <a:tabLst>
                <a:tab pos="241300" algn="l"/>
              </a:tabLst>
            </a:pPr>
            <a:r>
              <a:rPr sz="2000" b="1" spc="-15" dirty="0">
                <a:latin typeface="Calibri"/>
                <a:cs typeface="Calibri"/>
              </a:rPr>
              <a:t>False</a:t>
            </a:r>
            <a:r>
              <a:rPr sz="2000" b="1" spc="-20" dirty="0">
                <a:latin typeface="Calibri"/>
                <a:cs typeface="Calibri"/>
              </a:rPr>
              <a:t> </a:t>
            </a:r>
            <a:r>
              <a:rPr sz="2000" b="1" spc="-10" dirty="0">
                <a:latin typeface="Calibri"/>
                <a:cs typeface="Calibri"/>
              </a:rPr>
              <a:t>Positive</a:t>
            </a:r>
            <a:r>
              <a:rPr sz="2000" b="1" spc="-35" dirty="0">
                <a:latin typeface="Calibri"/>
                <a:cs typeface="Calibri"/>
              </a:rPr>
              <a:t> </a:t>
            </a:r>
            <a:r>
              <a:rPr sz="2000" b="1" spc="-20" dirty="0">
                <a:latin typeface="Calibri"/>
                <a:cs typeface="Calibri"/>
              </a:rPr>
              <a:t>Rate</a:t>
            </a:r>
            <a:r>
              <a:rPr sz="2000" b="1" dirty="0">
                <a:latin typeface="Calibri"/>
                <a:cs typeface="Calibri"/>
              </a:rPr>
              <a:t> (</a:t>
            </a:r>
            <a:r>
              <a:rPr b="1" dirty="0">
                <a:latin typeface="Calibri"/>
                <a:cs typeface="Calibri"/>
              </a:rPr>
              <a:t>FPR</a:t>
            </a:r>
            <a:r>
              <a:rPr sz="2000" b="1" dirty="0">
                <a:latin typeface="Calibri"/>
                <a:cs typeface="Calibri"/>
              </a:rPr>
              <a:t>)</a:t>
            </a:r>
            <a:r>
              <a:rPr sz="2000" b="1" spc="-15" dirty="0">
                <a:latin typeface="Calibri"/>
                <a:cs typeface="Calibri"/>
              </a:rPr>
              <a:t> </a:t>
            </a:r>
            <a:r>
              <a:rPr sz="2000" dirty="0">
                <a:latin typeface="Calibri"/>
                <a:cs typeface="Calibri"/>
              </a:rPr>
              <a:t>=</a:t>
            </a:r>
            <a:r>
              <a:rPr sz="2000" spc="-5" dirty="0">
                <a:latin typeface="Calibri"/>
                <a:cs typeface="Calibri"/>
              </a:rPr>
              <a:t> </a:t>
            </a:r>
            <a:r>
              <a:rPr sz="2000" dirty="0">
                <a:latin typeface="Calibri"/>
                <a:cs typeface="Calibri"/>
              </a:rPr>
              <a:t>1-</a:t>
            </a:r>
            <a:r>
              <a:rPr sz="2000" spc="-10" dirty="0">
                <a:latin typeface="Calibri"/>
                <a:cs typeface="Calibri"/>
              </a:rPr>
              <a:t> </a:t>
            </a:r>
            <a:r>
              <a:rPr spc="-5" dirty="0">
                <a:latin typeface="Calibri"/>
                <a:cs typeface="Calibri"/>
              </a:rPr>
              <a:t>Specificity</a:t>
            </a:r>
            <a:endParaRPr dirty="0">
              <a:latin typeface="Calibri"/>
              <a:cs typeface="Calibri"/>
            </a:endParaRPr>
          </a:p>
          <a:p>
            <a:pPr marR="285750" algn="ctr">
              <a:lnSpc>
                <a:spcPct val="100000"/>
              </a:lnSpc>
              <a:spcBef>
                <a:spcPts val="260"/>
              </a:spcBef>
            </a:pPr>
            <a:r>
              <a:rPr sz="2400" spc="-5" dirty="0">
                <a:latin typeface="Calibri"/>
                <a:cs typeface="Calibri"/>
              </a:rPr>
              <a:t>FPR</a:t>
            </a:r>
            <a:r>
              <a:rPr sz="2400" spc="-20" dirty="0">
                <a:latin typeface="Calibri"/>
                <a:cs typeface="Calibri"/>
              </a:rPr>
              <a:t> </a:t>
            </a:r>
            <a:r>
              <a:rPr sz="2400" dirty="0">
                <a:latin typeface="Calibri"/>
                <a:cs typeface="Calibri"/>
              </a:rPr>
              <a:t>=</a:t>
            </a:r>
            <a:r>
              <a:rPr sz="2400" spc="-15" dirty="0">
                <a:latin typeface="Calibri"/>
                <a:cs typeface="Calibri"/>
              </a:rPr>
              <a:t> </a:t>
            </a:r>
            <a:r>
              <a:rPr sz="2400" spc="-5" dirty="0">
                <a:latin typeface="Calibri"/>
                <a:cs typeface="Calibri"/>
              </a:rPr>
              <a:t>FP</a:t>
            </a:r>
            <a:r>
              <a:rPr sz="2400" spc="-25" dirty="0">
                <a:latin typeface="Calibri"/>
                <a:cs typeface="Calibri"/>
              </a:rPr>
              <a:t> </a:t>
            </a:r>
            <a:r>
              <a:rPr sz="2400" dirty="0">
                <a:latin typeface="Calibri"/>
                <a:cs typeface="Calibri"/>
              </a:rPr>
              <a:t>/</a:t>
            </a:r>
            <a:r>
              <a:rPr sz="2400" spc="-20" dirty="0">
                <a:latin typeface="Calibri"/>
                <a:cs typeface="Calibri"/>
              </a:rPr>
              <a:t> </a:t>
            </a:r>
            <a:r>
              <a:rPr sz="2400" spc="-5" dirty="0">
                <a:latin typeface="Calibri"/>
                <a:cs typeface="Calibri"/>
              </a:rPr>
              <a:t>(FP</a:t>
            </a:r>
            <a:r>
              <a:rPr sz="2400" spc="-15" dirty="0">
                <a:latin typeface="Calibri"/>
                <a:cs typeface="Calibri"/>
              </a:rPr>
              <a:t> </a:t>
            </a:r>
            <a:r>
              <a:rPr sz="2400" dirty="0">
                <a:latin typeface="Calibri"/>
                <a:cs typeface="Calibri"/>
              </a:rPr>
              <a:t>+</a:t>
            </a:r>
            <a:r>
              <a:rPr sz="2400" spc="-15" dirty="0">
                <a:latin typeface="Calibri"/>
                <a:cs typeface="Calibri"/>
              </a:rPr>
              <a:t> </a:t>
            </a:r>
            <a:r>
              <a:rPr sz="2400" spc="-5" dirty="0">
                <a:latin typeface="Calibri"/>
                <a:cs typeface="Calibri"/>
              </a:rPr>
              <a:t>TN)</a:t>
            </a:r>
            <a:endParaRPr sz="2400" dirty="0">
              <a:latin typeface="Calibri"/>
              <a:cs typeface="Calibri"/>
            </a:endParaRPr>
          </a:p>
        </p:txBody>
      </p:sp>
      <p:graphicFrame>
        <p:nvGraphicFramePr>
          <p:cNvPr id="10" name="object 10"/>
          <p:cNvGraphicFramePr>
            <a:graphicFrameLocks noGrp="1"/>
          </p:cNvGraphicFramePr>
          <p:nvPr/>
        </p:nvGraphicFramePr>
        <p:xfrm>
          <a:off x="1158239" y="1373124"/>
          <a:ext cx="5043170" cy="4792979"/>
        </p:xfrm>
        <a:graphic>
          <a:graphicData uri="http://schemas.openxmlformats.org/drawingml/2006/table">
            <a:tbl>
              <a:tblPr firstRow="1" bandRow="1">
                <a:tableStyleId>{2D5ABB26-0587-4C30-8999-92F81FD0307C}</a:tableStyleId>
              </a:tblPr>
              <a:tblGrid>
                <a:gridCol w="2522220">
                  <a:extLst>
                    <a:ext uri="{9D8B030D-6E8A-4147-A177-3AD203B41FA5}">
                      <a16:colId xmlns:a16="http://schemas.microsoft.com/office/drawing/2014/main" val="20000"/>
                    </a:ext>
                  </a:extLst>
                </a:gridCol>
                <a:gridCol w="2520950">
                  <a:extLst>
                    <a:ext uri="{9D8B030D-6E8A-4147-A177-3AD203B41FA5}">
                      <a16:colId xmlns:a16="http://schemas.microsoft.com/office/drawing/2014/main" val="20001"/>
                    </a:ext>
                  </a:extLst>
                </a:gridCol>
              </a:tblGrid>
              <a:tr h="2364485">
                <a:tc>
                  <a:txBody>
                    <a:bodyPr/>
                    <a:lstStyle/>
                    <a:p>
                      <a:pPr>
                        <a:lnSpc>
                          <a:spcPct val="100000"/>
                        </a:lnSpc>
                      </a:pPr>
                      <a:endParaRPr sz="2100">
                        <a:latin typeface="Times New Roman"/>
                        <a:cs typeface="Times New Roman"/>
                      </a:endParaRPr>
                    </a:p>
                    <a:p>
                      <a:pPr>
                        <a:lnSpc>
                          <a:spcPct val="100000"/>
                        </a:lnSpc>
                        <a:spcBef>
                          <a:spcPts val="45"/>
                        </a:spcBef>
                      </a:pPr>
                      <a:endParaRPr sz="3000">
                        <a:latin typeface="Times New Roman"/>
                        <a:cs typeface="Times New Roman"/>
                      </a:endParaRPr>
                    </a:p>
                    <a:p>
                      <a:pPr marL="317500" marR="309880" algn="ctr">
                        <a:lnSpc>
                          <a:spcPct val="100000"/>
                        </a:lnSpc>
                        <a:spcBef>
                          <a:spcPts val="5"/>
                        </a:spcBef>
                      </a:pPr>
                      <a:r>
                        <a:rPr sz="1800" b="1" dirty="0">
                          <a:latin typeface="Calibri"/>
                          <a:cs typeface="Calibri"/>
                        </a:rPr>
                        <a:t>n</a:t>
                      </a:r>
                      <a:r>
                        <a:rPr sz="1800" b="1" spc="-10" dirty="0">
                          <a:latin typeface="Calibri"/>
                          <a:cs typeface="Calibri"/>
                        </a:rPr>
                        <a:t> </a:t>
                      </a:r>
                      <a:r>
                        <a:rPr sz="1800" b="1" baseline="-20833" dirty="0">
                          <a:latin typeface="Calibri"/>
                          <a:cs typeface="Calibri"/>
                        </a:rPr>
                        <a:t>1,</a:t>
                      </a:r>
                      <a:r>
                        <a:rPr sz="1800" b="1" spc="-7" baseline="-20833" dirty="0">
                          <a:latin typeface="Calibri"/>
                          <a:cs typeface="Calibri"/>
                        </a:rPr>
                        <a:t> </a:t>
                      </a:r>
                      <a:r>
                        <a:rPr sz="1800" b="1" baseline="-20833" dirty="0">
                          <a:latin typeface="Calibri"/>
                          <a:cs typeface="Calibri"/>
                        </a:rPr>
                        <a:t>1</a:t>
                      </a:r>
                      <a:r>
                        <a:rPr sz="1800" b="1" spc="375" baseline="-20833" dirty="0">
                          <a:latin typeface="Calibri"/>
                          <a:cs typeface="Calibri"/>
                        </a:rPr>
                        <a:t> </a:t>
                      </a:r>
                      <a:r>
                        <a:rPr sz="1800" b="1" dirty="0">
                          <a:latin typeface="Calibri"/>
                          <a:cs typeface="Calibri"/>
                        </a:rPr>
                        <a:t>= </a:t>
                      </a:r>
                      <a:r>
                        <a:rPr sz="1800" b="1" spc="-5" dirty="0">
                          <a:latin typeface="Calibri"/>
                          <a:cs typeface="Calibri"/>
                        </a:rPr>
                        <a:t>number</a:t>
                      </a:r>
                      <a:r>
                        <a:rPr sz="1800" b="1" spc="-45" dirty="0">
                          <a:latin typeface="Calibri"/>
                          <a:cs typeface="Calibri"/>
                        </a:rPr>
                        <a:t> </a:t>
                      </a:r>
                      <a:r>
                        <a:rPr sz="1800" b="1" dirty="0">
                          <a:latin typeface="Calibri"/>
                          <a:cs typeface="Calibri"/>
                        </a:rPr>
                        <a:t>of</a:t>
                      </a:r>
                      <a:r>
                        <a:rPr sz="1800" b="1" spc="-15" dirty="0">
                          <a:latin typeface="Calibri"/>
                          <a:cs typeface="Calibri"/>
                        </a:rPr>
                        <a:t> </a:t>
                      </a:r>
                      <a:r>
                        <a:rPr sz="1800" b="1" dirty="0">
                          <a:latin typeface="Calibri"/>
                          <a:cs typeface="Calibri"/>
                        </a:rPr>
                        <a:t>C</a:t>
                      </a:r>
                      <a:r>
                        <a:rPr sz="1800" b="1" baseline="-20833" dirty="0">
                          <a:latin typeface="Calibri"/>
                          <a:cs typeface="Calibri"/>
                        </a:rPr>
                        <a:t>1 </a:t>
                      </a:r>
                      <a:r>
                        <a:rPr sz="1800" b="1" spc="-382" baseline="-20833" dirty="0">
                          <a:latin typeface="Calibri"/>
                          <a:cs typeface="Calibri"/>
                        </a:rPr>
                        <a:t> </a:t>
                      </a:r>
                      <a:r>
                        <a:rPr sz="1800" b="1" spc="-10" dirty="0">
                          <a:latin typeface="Calibri"/>
                          <a:cs typeface="Calibri"/>
                        </a:rPr>
                        <a:t>records </a:t>
                      </a:r>
                      <a:r>
                        <a:rPr sz="1800" b="1" spc="-5" dirty="0">
                          <a:latin typeface="Calibri"/>
                          <a:cs typeface="Calibri"/>
                        </a:rPr>
                        <a:t>classified </a:t>
                      </a:r>
                      <a:r>
                        <a:rPr sz="1800" b="1" dirty="0">
                          <a:latin typeface="Calibri"/>
                          <a:cs typeface="Calibri"/>
                        </a:rPr>
                        <a:t> </a:t>
                      </a:r>
                      <a:r>
                        <a:rPr sz="1800" b="1" spc="-5" dirty="0">
                          <a:latin typeface="Calibri"/>
                          <a:cs typeface="Calibri"/>
                        </a:rPr>
                        <a:t>correctly</a:t>
                      </a:r>
                      <a:r>
                        <a:rPr sz="1800" b="1" spc="-40" dirty="0">
                          <a:latin typeface="Calibri"/>
                          <a:cs typeface="Calibri"/>
                        </a:rPr>
                        <a:t> </a:t>
                      </a:r>
                      <a:r>
                        <a:rPr sz="1800" b="1" dirty="0">
                          <a:latin typeface="Calibri"/>
                          <a:cs typeface="Calibri"/>
                        </a:rPr>
                        <a:t>as</a:t>
                      </a:r>
                      <a:r>
                        <a:rPr sz="1800" b="1" spc="-20" dirty="0">
                          <a:latin typeface="Calibri"/>
                          <a:cs typeface="Calibri"/>
                        </a:rPr>
                        <a:t> </a:t>
                      </a:r>
                      <a:r>
                        <a:rPr sz="1800" b="1" spc="-10" dirty="0">
                          <a:latin typeface="Calibri"/>
                          <a:cs typeface="Calibri"/>
                        </a:rPr>
                        <a:t>C</a:t>
                      </a:r>
                      <a:r>
                        <a:rPr sz="1800" b="1" spc="-15" baseline="-20833" dirty="0">
                          <a:latin typeface="Calibri"/>
                          <a:cs typeface="Calibri"/>
                        </a:rPr>
                        <a:t>1</a:t>
                      </a:r>
                      <a:endParaRPr sz="1800" baseline="-20833">
                        <a:latin typeface="Calibri"/>
                        <a:cs typeface="Calibri"/>
                      </a:endParaRPr>
                    </a:p>
                    <a:p>
                      <a:pPr>
                        <a:lnSpc>
                          <a:spcPct val="100000"/>
                        </a:lnSpc>
                        <a:spcBef>
                          <a:spcPts val="55"/>
                        </a:spcBef>
                      </a:pPr>
                      <a:endParaRPr sz="2800">
                        <a:latin typeface="Times New Roman"/>
                        <a:cs typeface="Times New Roman"/>
                      </a:endParaRPr>
                    </a:p>
                    <a:p>
                      <a:pPr marL="386715">
                        <a:lnSpc>
                          <a:spcPct val="100000"/>
                        </a:lnSpc>
                      </a:pPr>
                      <a:r>
                        <a:rPr sz="1800" b="1" spc="-30" dirty="0">
                          <a:latin typeface="Calibri"/>
                          <a:cs typeface="Calibri"/>
                        </a:rPr>
                        <a:t>True</a:t>
                      </a:r>
                      <a:r>
                        <a:rPr sz="1800" b="1" spc="-35" dirty="0">
                          <a:latin typeface="Calibri"/>
                          <a:cs typeface="Calibri"/>
                        </a:rPr>
                        <a:t> </a:t>
                      </a:r>
                      <a:r>
                        <a:rPr sz="1800" b="1" spc="-5" dirty="0">
                          <a:latin typeface="Calibri"/>
                          <a:cs typeface="Calibri"/>
                        </a:rPr>
                        <a:t>Positive</a:t>
                      </a:r>
                      <a:r>
                        <a:rPr sz="1800" b="1" spc="-65" dirty="0">
                          <a:latin typeface="Calibri"/>
                          <a:cs typeface="Calibri"/>
                        </a:rPr>
                        <a:t> </a:t>
                      </a:r>
                      <a:r>
                        <a:rPr sz="1800" b="1" dirty="0">
                          <a:latin typeface="Calibri"/>
                          <a:cs typeface="Calibri"/>
                        </a:rPr>
                        <a:t>(TP)</a:t>
                      </a:r>
                      <a:endParaRPr sz="1800">
                        <a:latin typeface="Calibri"/>
                        <a:cs typeface="Calibri"/>
                      </a:endParaRPr>
                    </a:p>
                  </a:txBody>
                  <a:tcPr marL="0" marR="0" marT="0" marB="0">
                    <a:lnL w="12700">
                      <a:solidFill>
                        <a:srgbClr val="2E528F"/>
                      </a:solidFill>
                      <a:prstDash val="solid"/>
                    </a:lnL>
                    <a:lnR w="12700">
                      <a:solidFill>
                        <a:srgbClr val="2E528F"/>
                      </a:solidFill>
                      <a:prstDash val="solid"/>
                    </a:lnR>
                    <a:lnT w="12700">
                      <a:solidFill>
                        <a:srgbClr val="2E528F"/>
                      </a:solidFill>
                      <a:prstDash val="solid"/>
                    </a:lnT>
                    <a:lnB w="28575">
                      <a:solidFill>
                        <a:srgbClr val="2E528F"/>
                      </a:solidFill>
                      <a:prstDash val="solid"/>
                    </a:lnB>
                    <a:solidFill>
                      <a:srgbClr val="C5DFB4"/>
                    </a:solidFill>
                  </a:tcPr>
                </a:tc>
                <a:tc>
                  <a:txBody>
                    <a:bodyPr/>
                    <a:lstStyle/>
                    <a:p>
                      <a:pPr>
                        <a:lnSpc>
                          <a:spcPct val="100000"/>
                        </a:lnSpc>
                      </a:pPr>
                      <a:endParaRPr sz="2100">
                        <a:latin typeface="Times New Roman"/>
                        <a:cs typeface="Times New Roman"/>
                      </a:endParaRPr>
                    </a:p>
                    <a:p>
                      <a:pPr>
                        <a:lnSpc>
                          <a:spcPct val="100000"/>
                        </a:lnSpc>
                        <a:spcBef>
                          <a:spcPts val="25"/>
                        </a:spcBef>
                      </a:pPr>
                      <a:endParaRPr sz="3100">
                        <a:latin typeface="Times New Roman"/>
                        <a:cs typeface="Times New Roman"/>
                      </a:endParaRPr>
                    </a:p>
                    <a:p>
                      <a:pPr marL="334010" marR="327025" algn="ctr">
                        <a:lnSpc>
                          <a:spcPct val="100000"/>
                        </a:lnSpc>
                      </a:pPr>
                      <a:r>
                        <a:rPr sz="1800" b="1" dirty="0">
                          <a:latin typeface="Calibri"/>
                          <a:cs typeface="Calibri"/>
                        </a:rPr>
                        <a:t>n</a:t>
                      </a:r>
                      <a:r>
                        <a:rPr sz="1800" b="1" spc="-15" dirty="0">
                          <a:latin typeface="Calibri"/>
                          <a:cs typeface="Calibri"/>
                        </a:rPr>
                        <a:t> </a:t>
                      </a:r>
                      <a:r>
                        <a:rPr sz="1800" b="1" baseline="-20833" dirty="0">
                          <a:latin typeface="Calibri"/>
                          <a:cs typeface="Calibri"/>
                        </a:rPr>
                        <a:t>2,</a:t>
                      </a:r>
                      <a:r>
                        <a:rPr sz="1800" b="1" spc="-7" baseline="-20833" dirty="0">
                          <a:latin typeface="Calibri"/>
                          <a:cs typeface="Calibri"/>
                        </a:rPr>
                        <a:t> </a:t>
                      </a:r>
                      <a:r>
                        <a:rPr sz="1800" b="1" baseline="-20833" dirty="0">
                          <a:latin typeface="Calibri"/>
                          <a:cs typeface="Calibri"/>
                        </a:rPr>
                        <a:t>1</a:t>
                      </a:r>
                      <a:r>
                        <a:rPr sz="1800" b="1" spc="-7" baseline="-20833" dirty="0">
                          <a:latin typeface="Calibri"/>
                          <a:cs typeface="Calibri"/>
                        </a:rPr>
                        <a:t> </a:t>
                      </a:r>
                      <a:r>
                        <a:rPr sz="1800" b="1" dirty="0">
                          <a:latin typeface="Calibri"/>
                          <a:cs typeface="Calibri"/>
                        </a:rPr>
                        <a:t>=</a:t>
                      </a:r>
                      <a:r>
                        <a:rPr sz="1800" b="1" spc="-15" dirty="0">
                          <a:latin typeface="Calibri"/>
                          <a:cs typeface="Calibri"/>
                        </a:rPr>
                        <a:t> </a:t>
                      </a:r>
                      <a:r>
                        <a:rPr sz="1800" b="1" dirty="0">
                          <a:latin typeface="Calibri"/>
                          <a:cs typeface="Calibri"/>
                        </a:rPr>
                        <a:t>number</a:t>
                      </a:r>
                      <a:r>
                        <a:rPr sz="1800" b="1" spc="-50" dirty="0">
                          <a:latin typeface="Calibri"/>
                          <a:cs typeface="Calibri"/>
                        </a:rPr>
                        <a:t> </a:t>
                      </a:r>
                      <a:r>
                        <a:rPr sz="1800" b="1" dirty="0">
                          <a:latin typeface="Calibri"/>
                          <a:cs typeface="Calibri"/>
                        </a:rPr>
                        <a:t>of</a:t>
                      </a:r>
                      <a:r>
                        <a:rPr sz="1800" b="1" spc="-20" dirty="0">
                          <a:latin typeface="Calibri"/>
                          <a:cs typeface="Calibri"/>
                        </a:rPr>
                        <a:t> </a:t>
                      </a:r>
                      <a:r>
                        <a:rPr sz="1800" b="1" spc="-5" dirty="0">
                          <a:latin typeface="Calibri"/>
                          <a:cs typeface="Calibri"/>
                        </a:rPr>
                        <a:t>C</a:t>
                      </a:r>
                      <a:r>
                        <a:rPr sz="1800" b="1" spc="-7" baseline="-20833" dirty="0">
                          <a:latin typeface="Calibri"/>
                          <a:cs typeface="Calibri"/>
                        </a:rPr>
                        <a:t>2 </a:t>
                      </a:r>
                      <a:r>
                        <a:rPr sz="1800" b="1" spc="-382" baseline="-20833" dirty="0">
                          <a:latin typeface="Calibri"/>
                          <a:cs typeface="Calibri"/>
                        </a:rPr>
                        <a:t> </a:t>
                      </a:r>
                      <a:r>
                        <a:rPr sz="1800" b="1" spc="-10" dirty="0">
                          <a:latin typeface="Calibri"/>
                          <a:cs typeface="Calibri"/>
                        </a:rPr>
                        <a:t>records </a:t>
                      </a:r>
                      <a:r>
                        <a:rPr sz="1800" b="1" spc="-5" dirty="0">
                          <a:latin typeface="Calibri"/>
                          <a:cs typeface="Calibri"/>
                        </a:rPr>
                        <a:t>classified </a:t>
                      </a:r>
                      <a:r>
                        <a:rPr sz="1800" b="1" dirty="0">
                          <a:latin typeface="Calibri"/>
                          <a:cs typeface="Calibri"/>
                        </a:rPr>
                        <a:t> </a:t>
                      </a:r>
                      <a:r>
                        <a:rPr sz="1800" b="1" spc="-5" dirty="0">
                          <a:latin typeface="Calibri"/>
                          <a:cs typeface="Calibri"/>
                        </a:rPr>
                        <a:t>incorrectly</a:t>
                      </a:r>
                      <a:r>
                        <a:rPr sz="1800" b="1" spc="-50" dirty="0">
                          <a:latin typeface="Calibri"/>
                          <a:cs typeface="Calibri"/>
                        </a:rPr>
                        <a:t> </a:t>
                      </a:r>
                      <a:r>
                        <a:rPr sz="1800" b="1" dirty="0">
                          <a:latin typeface="Calibri"/>
                          <a:cs typeface="Calibri"/>
                        </a:rPr>
                        <a:t>as</a:t>
                      </a:r>
                      <a:r>
                        <a:rPr sz="1800" b="1" spc="-10" dirty="0">
                          <a:latin typeface="Calibri"/>
                          <a:cs typeface="Calibri"/>
                        </a:rPr>
                        <a:t> </a:t>
                      </a:r>
                      <a:r>
                        <a:rPr sz="1800" b="1" dirty="0">
                          <a:latin typeface="Calibri"/>
                          <a:cs typeface="Calibri"/>
                        </a:rPr>
                        <a:t>C</a:t>
                      </a:r>
                      <a:r>
                        <a:rPr sz="1800" b="1" baseline="-20833" dirty="0">
                          <a:latin typeface="Calibri"/>
                          <a:cs typeface="Calibri"/>
                        </a:rPr>
                        <a:t>1</a:t>
                      </a:r>
                      <a:endParaRPr sz="1800" baseline="-20833">
                        <a:latin typeface="Calibri"/>
                        <a:cs typeface="Calibri"/>
                      </a:endParaRPr>
                    </a:p>
                    <a:p>
                      <a:pPr>
                        <a:lnSpc>
                          <a:spcPct val="100000"/>
                        </a:lnSpc>
                        <a:spcBef>
                          <a:spcPts val="20"/>
                        </a:spcBef>
                      </a:pPr>
                      <a:endParaRPr sz="2750">
                        <a:latin typeface="Times New Roman"/>
                        <a:cs typeface="Times New Roman"/>
                      </a:endParaRPr>
                    </a:p>
                    <a:p>
                      <a:pPr marL="478790">
                        <a:lnSpc>
                          <a:spcPct val="100000"/>
                        </a:lnSpc>
                      </a:pPr>
                      <a:r>
                        <a:rPr sz="1800" b="1" spc="-10" dirty="0">
                          <a:latin typeface="Calibri"/>
                          <a:cs typeface="Calibri"/>
                        </a:rPr>
                        <a:t>False</a:t>
                      </a:r>
                      <a:r>
                        <a:rPr sz="1800" b="1" spc="-45" dirty="0">
                          <a:latin typeface="Calibri"/>
                          <a:cs typeface="Calibri"/>
                        </a:rPr>
                        <a:t> </a:t>
                      </a:r>
                      <a:r>
                        <a:rPr sz="1800" b="1" spc="-5" dirty="0">
                          <a:latin typeface="Calibri"/>
                          <a:cs typeface="Calibri"/>
                        </a:rPr>
                        <a:t>Positive</a:t>
                      </a:r>
                      <a:r>
                        <a:rPr sz="1800" b="1" spc="-65" dirty="0">
                          <a:latin typeface="Calibri"/>
                          <a:cs typeface="Calibri"/>
                        </a:rPr>
                        <a:t> </a:t>
                      </a:r>
                      <a:r>
                        <a:rPr sz="1800" b="1" dirty="0">
                          <a:latin typeface="Calibri"/>
                          <a:cs typeface="Calibri"/>
                        </a:rPr>
                        <a:t>(FP)</a:t>
                      </a:r>
                      <a:endParaRPr sz="1800">
                        <a:latin typeface="Calibri"/>
                        <a:cs typeface="Calibri"/>
                      </a:endParaRPr>
                    </a:p>
                  </a:txBody>
                  <a:tcPr marL="0" marR="0" marT="0" marB="0">
                    <a:lnL w="12700">
                      <a:solidFill>
                        <a:srgbClr val="2E528F"/>
                      </a:solidFill>
                      <a:prstDash val="solid"/>
                    </a:lnL>
                    <a:lnR w="12700">
                      <a:solidFill>
                        <a:srgbClr val="2E528F"/>
                      </a:solidFill>
                      <a:prstDash val="solid"/>
                    </a:lnR>
                    <a:lnT w="12700">
                      <a:solidFill>
                        <a:srgbClr val="2E528F"/>
                      </a:solidFill>
                      <a:prstDash val="solid"/>
                    </a:lnT>
                    <a:lnB w="12700">
                      <a:solidFill>
                        <a:srgbClr val="2E528F"/>
                      </a:solidFill>
                      <a:prstDash val="solid"/>
                    </a:lnB>
                    <a:solidFill>
                      <a:srgbClr val="FF5050"/>
                    </a:solidFill>
                  </a:tcPr>
                </a:tc>
                <a:extLst>
                  <a:ext uri="{0D108BD9-81ED-4DB2-BD59-A6C34878D82A}">
                    <a16:rowId xmlns:a16="http://schemas.microsoft.com/office/drawing/2014/main" val="10000"/>
                  </a:ext>
                </a:extLst>
              </a:tr>
              <a:tr h="2428494">
                <a:tc>
                  <a:txBody>
                    <a:bodyPr/>
                    <a:lstStyle/>
                    <a:p>
                      <a:pPr>
                        <a:lnSpc>
                          <a:spcPct val="100000"/>
                        </a:lnSpc>
                      </a:pPr>
                      <a:endParaRPr sz="2100">
                        <a:latin typeface="Times New Roman"/>
                        <a:cs typeface="Times New Roman"/>
                      </a:endParaRPr>
                    </a:p>
                    <a:p>
                      <a:pPr>
                        <a:lnSpc>
                          <a:spcPct val="100000"/>
                        </a:lnSpc>
                        <a:spcBef>
                          <a:spcPts val="50"/>
                        </a:spcBef>
                      </a:pPr>
                      <a:endParaRPr sz="2350">
                        <a:latin typeface="Times New Roman"/>
                        <a:cs typeface="Times New Roman"/>
                      </a:endParaRPr>
                    </a:p>
                    <a:p>
                      <a:pPr marL="325120" marR="318770" algn="ctr">
                        <a:lnSpc>
                          <a:spcPct val="100000"/>
                        </a:lnSpc>
                      </a:pPr>
                      <a:r>
                        <a:rPr sz="1800" b="1" dirty="0">
                          <a:latin typeface="Calibri"/>
                          <a:cs typeface="Calibri"/>
                        </a:rPr>
                        <a:t>n</a:t>
                      </a:r>
                      <a:r>
                        <a:rPr sz="1800" b="1" spc="-15" dirty="0">
                          <a:latin typeface="Calibri"/>
                          <a:cs typeface="Calibri"/>
                        </a:rPr>
                        <a:t> </a:t>
                      </a:r>
                      <a:r>
                        <a:rPr sz="1800" b="1" baseline="-20833" dirty="0">
                          <a:latin typeface="Calibri"/>
                          <a:cs typeface="Calibri"/>
                        </a:rPr>
                        <a:t>1,</a:t>
                      </a:r>
                      <a:r>
                        <a:rPr sz="1800" b="1" spc="-7" baseline="-20833" dirty="0">
                          <a:latin typeface="Calibri"/>
                          <a:cs typeface="Calibri"/>
                        </a:rPr>
                        <a:t> </a:t>
                      </a:r>
                      <a:r>
                        <a:rPr sz="1800" b="1" baseline="-20833" dirty="0">
                          <a:latin typeface="Calibri"/>
                          <a:cs typeface="Calibri"/>
                        </a:rPr>
                        <a:t>2</a:t>
                      </a:r>
                      <a:r>
                        <a:rPr sz="1800" b="1" spc="187" baseline="-20833" dirty="0">
                          <a:latin typeface="Calibri"/>
                          <a:cs typeface="Calibri"/>
                        </a:rPr>
                        <a:t> </a:t>
                      </a:r>
                      <a:r>
                        <a:rPr sz="1800" b="1" dirty="0">
                          <a:latin typeface="Calibri"/>
                          <a:cs typeface="Calibri"/>
                        </a:rPr>
                        <a:t>=</a:t>
                      </a:r>
                      <a:r>
                        <a:rPr sz="1800" b="1" spc="-20" dirty="0">
                          <a:latin typeface="Calibri"/>
                          <a:cs typeface="Calibri"/>
                        </a:rPr>
                        <a:t> </a:t>
                      </a:r>
                      <a:r>
                        <a:rPr sz="1800" b="1" dirty="0">
                          <a:latin typeface="Calibri"/>
                          <a:cs typeface="Calibri"/>
                        </a:rPr>
                        <a:t>number</a:t>
                      </a:r>
                      <a:r>
                        <a:rPr sz="1800" b="1" spc="-55" dirty="0">
                          <a:latin typeface="Calibri"/>
                          <a:cs typeface="Calibri"/>
                        </a:rPr>
                        <a:t> </a:t>
                      </a:r>
                      <a:r>
                        <a:rPr sz="1800" b="1" dirty="0">
                          <a:latin typeface="Calibri"/>
                          <a:cs typeface="Calibri"/>
                        </a:rPr>
                        <a:t>of</a:t>
                      </a:r>
                      <a:r>
                        <a:rPr sz="1800" b="1" spc="-10" dirty="0">
                          <a:latin typeface="Calibri"/>
                          <a:cs typeface="Calibri"/>
                        </a:rPr>
                        <a:t> </a:t>
                      </a:r>
                      <a:r>
                        <a:rPr sz="1800" b="1" dirty="0">
                          <a:latin typeface="Calibri"/>
                          <a:cs typeface="Calibri"/>
                        </a:rPr>
                        <a:t>C</a:t>
                      </a:r>
                      <a:r>
                        <a:rPr sz="1800" b="1" baseline="-20833" dirty="0">
                          <a:latin typeface="Calibri"/>
                          <a:cs typeface="Calibri"/>
                        </a:rPr>
                        <a:t>1 </a:t>
                      </a:r>
                      <a:r>
                        <a:rPr sz="1800" b="1" spc="-382" baseline="-20833" dirty="0">
                          <a:latin typeface="Calibri"/>
                          <a:cs typeface="Calibri"/>
                        </a:rPr>
                        <a:t> </a:t>
                      </a:r>
                      <a:r>
                        <a:rPr sz="1800" b="1" spc="-10" dirty="0">
                          <a:latin typeface="Calibri"/>
                          <a:cs typeface="Calibri"/>
                        </a:rPr>
                        <a:t>records </a:t>
                      </a:r>
                      <a:r>
                        <a:rPr sz="1800" b="1" spc="-5" dirty="0">
                          <a:latin typeface="Calibri"/>
                          <a:cs typeface="Calibri"/>
                        </a:rPr>
                        <a:t>classified </a:t>
                      </a:r>
                      <a:r>
                        <a:rPr sz="1800" b="1" dirty="0">
                          <a:latin typeface="Calibri"/>
                          <a:cs typeface="Calibri"/>
                        </a:rPr>
                        <a:t> </a:t>
                      </a:r>
                      <a:r>
                        <a:rPr sz="1800" b="1" spc="-5" dirty="0">
                          <a:latin typeface="Calibri"/>
                          <a:cs typeface="Calibri"/>
                        </a:rPr>
                        <a:t>incorrectly</a:t>
                      </a:r>
                      <a:r>
                        <a:rPr sz="1800" b="1" spc="-45" dirty="0">
                          <a:latin typeface="Calibri"/>
                          <a:cs typeface="Calibri"/>
                        </a:rPr>
                        <a:t> </a:t>
                      </a:r>
                      <a:r>
                        <a:rPr sz="1800" b="1" dirty="0">
                          <a:latin typeface="Calibri"/>
                          <a:cs typeface="Calibri"/>
                        </a:rPr>
                        <a:t>as</a:t>
                      </a:r>
                      <a:r>
                        <a:rPr sz="1800" b="1" spc="-15" dirty="0">
                          <a:latin typeface="Calibri"/>
                          <a:cs typeface="Calibri"/>
                        </a:rPr>
                        <a:t> </a:t>
                      </a:r>
                      <a:r>
                        <a:rPr sz="1800" b="1" spc="-5" dirty="0">
                          <a:latin typeface="Calibri"/>
                          <a:cs typeface="Calibri"/>
                        </a:rPr>
                        <a:t>C</a:t>
                      </a:r>
                      <a:r>
                        <a:rPr sz="1800" b="1" spc="-7" baseline="-20833" dirty="0">
                          <a:latin typeface="Calibri"/>
                          <a:cs typeface="Calibri"/>
                        </a:rPr>
                        <a:t>2</a:t>
                      </a:r>
                      <a:endParaRPr sz="1800" baseline="-20833">
                        <a:latin typeface="Calibri"/>
                        <a:cs typeface="Calibri"/>
                      </a:endParaRPr>
                    </a:p>
                    <a:p>
                      <a:pPr>
                        <a:lnSpc>
                          <a:spcPct val="100000"/>
                        </a:lnSpc>
                      </a:pPr>
                      <a:endParaRPr sz="2100">
                        <a:latin typeface="Times New Roman"/>
                        <a:cs typeface="Times New Roman"/>
                      </a:endParaRPr>
                    </a:p>
                    <a:p>
                      <a:pPr marL="1270" algn="ctr">
                        <a:lnSpc>
                          <a:spcPct val="100000"/>
                        </a:lnSpc>
                        <a:spcBef>
                          <a:spcPts val="1765"/>
                        </a:spcBef>
                      </a:pPr>
                      <a:r>
                        <a:rPr sz="1800" b="1" spc="-10" dirty="0">
                          <a:latin typeface="Calibri"/>
                          <a:cs typeface="Calibri"/>
                        </a:rPr>
                        <a:t>False</a:t>
                      </a:r>
                      <a:r>
                        <a:rPr sz="1800" b="1" spc="-45" dirty="0">
                          <a:latin typeface="Calibri"/>
                          <a:cs typeface="Calibri"/>
                        </a:rPr>
                        <a:t> </a:t>
                      </a:r>
                      <a:r>
                        <a:rPr sz="1800" b="1" spc="-10" dirty="0">
                          <a:latin typeface="Calibri"/>
                          <a:cs typeface="Calibri"/>
                        </a:rPr>
                        <a:t>Negative</a:t>
                      </a:r>
                      <a:r>
                        <a:rPr sz="1800" b="1" spc="-55" dirty="0">
                          <a:latin typeface="Calibri"/>
                          <a:cs typeface="Calibri"/>
                        </a:rPr>
                        <a:t> </a:t>
                      </a:r>
                      <a:r>
                        <a:rPr sz="1800" b="1" dirty="0">
                          <a:latin typeface="Calibri"/>
                          <a:cs typeface="Calibri"/>
                        </a:rPr>
                        <a:t>(FN)</a:t>
                      </a:r>
                      <a:endParaRPr sz="1800">
                        <a:latin typeface="Calibri"/>
                        <a:cs typeface="Calibri"/>
                      </a:endParaRPr>
                    </a:p>
                  </a:txBody>
                  <a:tcPr marL="0" marR="0" marT="0" marB="0">
                    <a:lnL w="12700">
                      <a:solidFill>
                        <a:srgbClr val="2E528F"/>
                      </a:solidFill>
                      <a:prstDash val="solid"/>
                    </a:lnL>
                    <a:lnR w="12700">
                      <a:solidFill>
                        <a:srgbClr val="2E528F"/>
                      </a:solidFill>
                      <a:prstDash val="solid"/>
                    </a:lnR>
                    <a:lnT w="28575">
                      <a:solidFill>
                        <a:srgbClr val="2E528F"/>
                      </a:solidFill>
                      <a:prstDash val="solid"/>
                    </a:lnT>
                    <a:lnB w="12700">
                      <a:solidFill>
                        <a:srgbClr val="2E528F"/>
                      </a:solidFill>
                      <a:prstDash val="solid"/>
                    </a:lnB>
                    <a:solidFill>
                      <a:srgbClr val="FF5050"/>
                    </a:solidFill>
                  </a:tcPr>
                </a:tc>
                <a:tc>
                  <a:txBody>
                    <a:bodyPr/>
                    <a:lstStyle/>
                    <a:p>
                      <a:pPr>
                        <a:lnSpc>
                          <a:spcPct val="100000"/>
                        </a:lnSpc>
                      </a:pPr>
                      <a:endParaRPr sz="2100">
                        <a:latin typeface="Times New Roman"/>
                        <a:cs typeface="Times New Roman"/>
                      </a:endParaRPr>
                    </a:p>
                    <a:p>
                      <a:pPr>
                        <a:lnSpc>
                          <a:spcPct val="100000"/>
                        </a:lnSpc>
                        <a:spcBef>
                          <a:spcPts val="35"/>
                        </a:spcBef>
                      </a:pPr>
                      <a:endParaRPr sz="2300">
                        <a:latin typeface="Times New Roman"/>
                        <a:cs typeface="Times New Roman"/>
                      </a:endParaRPr>
                    </a:p>
                    <a:p>
                      <a:pPr marL="316865" marR="308610" algn="ctr">
                        <a:lnSpc>
                          <a:spcPct val="100000"/>
                        </a:lnSpc>
                        <a:spcBef>
                          <a:spcPts val="5"/>
                        </a:spcBef>
                      </a:pPr>
                      <a:r>
                        <a:rPr sz="1800" b="1" dirty="0">
                          <a:latin typeface="Calibri"/>
                          <a:cs typeface="Calibri"/>
                        </a:rPr>
                        <a:t>n</a:t>
                      </a:r>
                      <a:r>
                        <a:rPr sz="1800" b="1" spc="-15" dirty="0">
                          <a:latin typeface="Calibri"/>
                          <a:cs typeface="Calibri"/>
                        </a:rPr>
                        <a:t> </a:t>
                      </a:r>
                      <a:r>
                        <a:rPr sz="1800" b="1" baseline="-20833" dirty="0">
                          <a:latin typeface="Calibri"/>
                          <a:cs typeface="Calibri"/>
                        </a:rPr>
                        <a:t>2,</a:t>
                      </a:r>
                      <a:r>
                        <a:rPr sz="1800" b="1" spc="-7" baseline="-20833" dirty="0">
                          <a:latin typeface="Calibri"/>
                          <a:cs typeface="Calibri"/>
                        </a:rPr>
                        <a:t> </a:t>
                      </a:r>
                      <a:r>
                        <a:rPr sz="1800" b="1" baseline="-20833" dirty="0">
                          <a:latin typeface="Calibri"/>
                          <a:cs typeface="Calibri"/>
                        </a:rPr>
                        <a:t>2</a:t>
                      </a:r>
                      <a:r>
                        <a:rPr sz="1800" b="1" spc="375" baseline="-20833" dirty="0">
                          <a:latin typeface="Calibri"/>
                          <a:cs typeface="Calibri"/>
                        </a:rPr>
                        <a:t> </a:t>
                      </a:r>
                      <a:r>
                        <a:rPr sz="1800" b="1" dirty="0">
                          <a:latin typeface="Calibri"/>
                          <a:cs typeface="Calibri"/>
                        </a:rPr>
                        <a:t>=</a:t>
                      </a:r>
                      <a:r>
                        <a:rPr sz="1800" b="1" spc="-5" dirty="0">
                          <a:latin typeface="Calibri"/>
                          <a:cs typeface="Calibri"/>
                        </a:rPr>
                        <a:t> </a:t>
                      </a:r>
                      <a:r>
                        <a:rPr sz="1800" b="1" dirty="0">
                          <a:latin typeface="Calibri"/>
                          <a:cs typeface="Calibri"/>
                        </a:rPr>
                        <a:t>number</a:t>
                      </a:r>
                      <a:r>
                        <a:rPr sz="1800" b="1" spc="-45" dirty="0">
                          <a:latin typeface="Calibri"/>
                          <a:cs typeface="Calibri"/>
                        </a:rPr>
                        <a:t> </a:t>
                      </a:r>
                      <a:r>
                        <a:rPr sz="1800" b="1" dirty="0">
                          <a:latin typeface="Calibri"/>
                          <a:cs typeface="Calibri"/>
                        </a:rPr>
                        <a:t>of</a:t>
                      </a:r>
                      <a:r>
                        <a:rPr sz="1800" b="1" spc="-20" dirty="0">
                          <a:latin typeface="Calibri"/>
                          <a:cs typeface="Calibri"/>
                        </a:rPr>
                        <a:t> </a:t>
                      </a:r>
                      <a:r>
                        <a:rPr sz="1800" b="1" spc="-5" dirty="0">
                          <a:latin typeface="Calibri"/>
                          <a:cs typeface="Calibri"/>
                        </a:rPr>
                        <a:t>C</a:t>
                      </a:r>
                      <a:r>
                        <a:rPr sz="1800" b="1" spc="-7" baseline="-20833" dirty="0">
                          <a:latin typeface="Calibri"/>
                          <a:cs typeface="Calibri"/>
                        </a:rPr>
                        <a:t>2 </a:t>
                      </a:r>
                      <a:r>
                        <a:rPr sz="1800" b="1" spc="-382" baseline="-20833" dirty="0">
                          <a:latin typeface="Calibri"/>
                          <a:cs typeface="Calibri"/>
                        </a:rPr>
                        <a:t> </a:t>
                      </a:r>
                      <a:r>
                        <a:rPr sz="1800" b="1" spc="-10" dirty="0">
                          <a:latin typeface="Calibri"/>
                          <a:cs typeface="Calibri"/>
                        </a:rPr>
                        <a:t>records </a:t>
                      </a:r>
                      <a:r>
                        <a:rPr sz="1800" b="1" spc="-5" dirty="0">
                          <a:latin typeface="Calibri"/>
                          <a:cs typeface="Calibri"/>
                        </a:rPr>
                        <a:t>classified </a:t>
                      </a:r>
                      <a:r>
                        <a:rPr sz="1800" b="1" dirty="0">
                          <a:latin typeface="Calibri"/>
                          <a:cs typeface="Calibri"/>
                        </a:rPr>
                        <a:t> </a:t>
                      </a:r>
                      <a:r>
                        <a:rPr sz="1800" b="1" spc="-10" dirty="0">
                          <a:latin typeface="Calibri"/>
                          <a:cs typeface="Calibri"/>
                        </a:rPr>
                        <a:t>correctly</a:t>
                      </a:r>
                      <a:r>
                        <a:rPr sz="1800" b="1" spc="-30" dirty="0">
                          <a:latin typeface="Calibri"/>
                          <a:cs typeface="Calibri"/>
                        </a:rPr>
                        <a:t> </a:t>
                      </a:r>
                      <a:r>
                        <a:rPr sz="1800" b="1" dirty="0">
                          <a:latin typeface="Calibri"/>
                          <a:cs typeface="Calibri"/>
                        </a:rPr>
                        <a:t>as</a:t>
                      </a:r>
                      <a:r>
                        <a:rPr sz="1800" b="1" spc="-15" dirty="0">
                          <a:latin typeface="Calibri"/>
                          <a:cs typeface="Calibri"/>
                        </a:rPr>
                        <a:t> </a:t>
                      </a:r>
                      <a:r>
                        <a:rPr sz="1800" b="1" dirty="0">
                          <a:latin typeface="Calibri"/>
                          <a:cs typeface="Calibri"/>
                        </a:rPr>
                        <a:t>C</a:t>
                      </a:r>
                      <a:r>
                        <a:rPr sz="1800" b="1" baseline="-20833" dirty="0">
                          <a:latin typeface="Calibri"/>
                          <a:cs typeface="Calibri"/>
                        </a:rPr>
                        <a:t>2</a:t>
                      </a:r>
                      <a:endParaRPr sz="1800" baseline="-20833">
                        <a:latin typeface="Calibri"/>
                        <a:cs typeface="Calibri"/>
                      </a:endParaRPr>
                    </a:p>
                    <a:p>
                      <a:pPr>
                        <a:lnSpc>
                          <a:spcPct val="100000"/>
                        </a:lnSpc>
                      </a:pPr>
                      <a:endParaRPr sz="2100">
                        <a:latin typeface="Times New Roman"/>
                        <a:cs typeface="Times New Roman"/>
                      </a:endParaRPr>
                    </a:p>
                    <a:p>
                      <a:pPr marL="448945">
                        <a:lnSpc>
                          <a:spcPct val="100000"/>
                        </a:lnSpc>
                        <a:spcBef>
                          <a:spcPts val="1450"/>
                        </a:spcBef>
                      </a:pPr>
                      <a:r>
                        <a:rPr sz="1800" b="1" spc="-30" dirty="0">
                          <a:latin typeface="Calibri"/>
                          <a:cs typeface="Calibri"/>
                        </a:rPr>
                        <a:t>True </a:t>
                      </a:r>
                      <a:r>
                        <a:rPr sz="1800" b="1" spc="-10" dirty="0">
                          <a:latin typeface="Calibri"/>
                          <a:cs typeface="Calibri"/>
                        </a:rPr>
                        <a:t>Negative</a:t>
                      </a:r>
                      <a:r>
                        <a:rPr sz="1800" b="1" spc="-50" dirty="0">
                          <a:latin typeface="Calibri"/>
                          <a:cs typeface="Calibri"/>
                        </a:rPr>
                        <a:t> </a:t>
                      </a:r>
                      <a:r>
                        <a:rPr sz="1800" b="1" dirty="0">
                          <a:latin typeface="Calibri"/>
                          <a:cs typeface="Calibri"/>
                        </a:rPr>
                        <a:t>(TN)</a:t>
                      </a:r>
                      <a:endParaRPr sz="1800">
                        <a:latin typeface="Calibri"/>
                        <a:cs typeface="Calibri"/>
                      </a:endParaRPr>
                    </a:p>
                  </a:txBody>
                  <a:tcPr marL="0" marR="0" marT="0" marB="0">
                    <a:lnL w="12700">
                      <a:solidFill>
                        <a:srgbClr val="2E528F"/>
                      </a:solidFill>
                      <a:prstDash val="solid"/>
                    </a:lnL>
                    <a:lnR w="12700">
                      <a:solidFill>
                        <a:srgbClr val="2E528F"/>
                      </a:solidFill>
                      <a:prstDash val="solid"/>
                    </a:lnR>
                    <a:lnT w="12700">
                      <a:solidFill>
                        <a:srgbClr val="2E528F"/>
                      </a:solidFill>
                      <a:prstDash val="solid"/>
                    </a:lnT>
                    <a:lnB w="12700">
                      <a:solidFill>
                        <a:srgbClr val="2E528F"/>
                      </a:solidFill>
                      <a:prstDash val="solid"/>
                    </a:lnB>
                    <a:solidFill>
                      <a:srgbClr val="C5DFB4"/>
                    </a:solidFill>
                  </a:tcPr>
                </a:tc>
                <a:extLst>
                  <a:ext uri="{0D108BD9-81ED-4DB2-BD59-A6C34878D82A}">
                    <a16:rowId xmlns:a16="http://schemas.microsoft.com/office/drawing/2014/main" val="10001"/>
                  </a:ext>
                </a:extLst>
              </a:tr>
            </a:tbl>
          </a:graphicData>
        </a:graphic>
      </p:graphicFrame>
      <p:sp>
        <p:nvSpPr>
          <p:cNvPr id="11" name="object 11"/>
          <p:cNvSpPr txBox="1"/>
          <p:nvPr/>
        </p:nvSpPr>
        <p:spPr>
          <a:xfrm>
            <a:off x="2132583" y="673063"/>
            <a:ext cx="3209925" cy="644525"/>
          </a:xfrm>
          <a:prstGeom prst="rect">
            <a:avLst/>
          </a:prstGeom>
        </p:spPr>
        <p:txBody>
          <a:bodyPr vert="horz" wrap="square" lIns="0" tIns="47625" rIns="0" bIns="0" rtlCol="0">
            <a:spAutoFit/>
          </a:bodyPr>
          <a:lstStyle/>
          <a:p>
            <a:pPr algn="ctr">
              <a:lnSpc>
                <a:spcPct val="100000"/>
              </a:lnSpc>
              <a:spcBef>
                <a:spcPts val="375"/>
              </a:spcBef>
            </a:pPr>
            <a:r>
              <a:rPr sz="1800" b="1" dirty="0">
                <a:solidFill>
                  <a:srgbClr val="6FAC46"/>
                </a:solidFill>
                <a:latin typeface="Calibri"/>
                <a:cs typeface="Calibri"/>
              </a:rPr>
              <a:t>Actual</a:t>
            </a:r>
            <a:r>
              <a:rPr sz="1800" b="1" spc="-50" dirty="0">
                <a:solidFill>
                  <a:srgbClr val="6FAC46"/>
                </a:solidFill>
                <a:latin typeface="Calibri"/>
                <a:cs typeface="Calibri"/>
              </a:rPr>
              <a:t> </a:t>
            </a:r>
            <a:r>
              <a:rPr sz="1800" b="1" spc="-5" dirty="0">
                <a:solidFill>
                  <a:srgbClr val="6FAC46"/>
                </a:solidFill>
                <a:latin typeface="Calibri"/>
                <a:cs typeface="Calibri"/>
              </a:rPr>
              <a:t>Class</a:t>
            </a:r>
            <a:endParaRPr sz="1800" dirty="0">
              <a:latin typeface="Calibri"/>
              <a:cs typeface="Calibri"/>
            </a:endParaRPr>
          </a:p>
          <a:p>
            <a:pPr algn="ctr">
              <a:lnSpc>
                <a:spcPct val="100000"/>
              </a:lnSpc>
              <a:spcBef>
                <a:spcPts val="280"/>
              </a:spcBef>
              <a:tabLst>
                <a:tab pos="2884805" algn="l"/>
              </a:tabLst>
            </a:pPr>
            <a:r>
              <a:rPr sz="1800" b="1" spc="-5" dirty="0">
                <a:solidFill>
                  <a:srgbClr val="6FAC46"/>
                </a:solidFill>
                <a:latin typeface="Calibri"/>
                <a:cs typeface="Calibri"/>
              </a:rPr>
              <a:t>C</a:t>
            </a:r>
            <a:r>
              <a:rPr sz="1800" b="1" spc="-7" baseline="-18518" dirty="0">
                <a:solidFill>
                  <a:srgbClr val="6FAC46"/>
                </a:solidFill>
                <a:latin typeface="Calibri"/>
                <a:cs typeface="Calibri"/>
              </a:rPr>
              <a:t>1	</a:t>
            </a:r>
            <a:r>
              <a:rPr sz="1800" b="1" spc="-5" dirty="0">
                <a:solidFill>
                  <a:srgbClr val="6FAC46"/>
                </a:solidFill>
                <a:latin typeface="Calibri"/>
                <a:cs typeface="Calibri"/>
              </a:rPr>
              <a:t>C</a:t>
            </a:r>
            <a:r>
              <a:rPr sz="1800" b="1" spc="-7" baseline="-20833" dirty="0">
                <a:solidFill>
                  <a:srgbClr val="6FAC46"/>
                </a:solidFill>
                <a:latin typeface="Calibri"/>
                <a:cs typeface="Calibri"/>
              </a:rPr>
              <a:t>2</a:t>
            </a:r>
            <a:endParaRPr sz="1800" baseline="-20833" dirty="0">
              <a:latin typeface="Calibri"/>
              <a:cs typeface="Calibri"/>
            </a:endParaRPr>
          </a:p>
        </p:txBody>
      </p:sp>
      <p:sp>
        <p:nvSpPr>
          <p:cNvPr id="12" name="object 12"/>
          <p:cNvSpPr txBox="1"/>
          <p:nvPr/>
        </p:nvSpPr>
        <p:spPr>
          <a:xfrm>
            <a:off x="42468" y="3356305"/>
            <a:ext cx="930910" cy="574675"/>
          </a:xfrm>
          <a:prstGeom prst="rect">
            <a:avLst/>
          </a:prstGeom>
        </p:spPr>
        <p:txBody>
          <a:bodyPr vert="horz" wrap="square" lIns="0" tIns="12700" rIns="0" bIns="0" rtlCol="0">
            <a:spAutoFit/>
          </a:bodyPr>
          <a:lstStyle/>
          <a:p>
            <a:pPr algn="ctr">
              <a:lnSpc>
                <a:spcPct val="100000"/>
              </a:lnSpc>
              <a:spcBef>
                <a:spcPts val="100"/>
              </a:spcBef>
            </a:pPr>
            <a:r>
              <a:rPr sz="1800" b="1" spc="-10" dirty="0">
                <a:solidFill>
                  <a:srgbClr val="6F2F9F"/>
                </a:solidFill>
                <a:latin typeface="Calibri"/>
                <a:cs typeface="Calibri"/>
              </a:rPr>
              <a:t>Predicted</a:t>
            </a:r>
            <a:endParaRPr sz="1800">
              <a:latin typeface="Calibri"/>
              <a:cs typeface="Calibri"/>
            </a:endParaRPr>
          </a:p>
          <a:p>
            <a:pPr algn="ctr">
              <a:lnSpc>
                <a:spcPct val="100000"/>
              </a:lnSpc>
              <a:spcBef>
                <a:spcPts val="5"/>
              </a:spcBef>
            </a:pPr>
            <a:r>
              <a:rPr sz="1800" b="1" spc="-5" dirty="0">
                <a:solidFill>
                  <a:srgbClr val="6F2F9F"/>
                </a:solidFill>
                <a:latin typeface="Calibri"/>
                <a:cs typeface="Calibri"/>
              </a:rPr>
              <a:t>Class</a:t>
            </a:r>
            <a:endParaRPr sz="1800">
              <a:latin typeface="Calibri"/>
              <a:cs typeface="Calibri"/>
            </a:endParaRPr>
          </a:p>
        </p:txBody>
      </p:sp>
      <p:sp>
        <p:nvSpPr>
          <p:cNvPr id="13" name="object 13"/>
          <p:cNvSpPr txBox="1"/>
          <p:nvPr/>
        </p:nvSpPr>
        <p:spPr>
          <a:xfrm>
            <a:off x="633374" y="2415666"/>
            <a:ext cx="274320" cy="299720"/>
          </a:xfrm>
          <a:prstGeom prst="rect">
            <a:avLst/>
          </a:prstGeom>
        </p:spPr>
        <p:txBody>
          <a:bodyPr vert="horz" wrap="square" lIns="0" tIns="12700" rIns="0" bIns="0" rtlCol="0">
            <a:spAutoFit/>
          </a:bodyPr>
          <a:lstStyle/>
          <a:p>
            <a:pPr marL="38100">
              <a:lnSpc>
                <a:spcPct val="100000"/>
              </a:lnSpc>
              <a:spcBef>
                <a:spcPts val="100"/>
              </a:spcBef>
            </a:pPr>
            <a:r>
              <a:rPr sz="1800" b="1" spc="-5" dirty="0">
                <a:solidFill>
                  <a:srgbClr val="6F2F9F"/>
                </a:solidFill>
                <a:latin typeface="Calibri"/>
                <a:cs typeface="Calibri"/>
              </a:rPr>
              <a:t>C</a:t>
            </a:r>
            <a:r>
              <a:rPr sz="1800" b="1" spc="-7" baseline="-20833" dirty="0">
                <a:solidFill>
                  <a:srgbClr val="6F2F9F"/>
                </a:solidFill>
                <a:latin typeface="Calibri"/>
                <a:cs typeface="Calibri"/>
              </a:rPr>
              <a:t>1</a:t>
            </a:r>
            <a:endParaRPr sz="1800" baseline="-20833">
              <a:latin typeface="Calibri"/>
              <a:cs typeface="Calibri"/>
            </a:endParaRPr>
          </a:p>
        </p:txBody>
      </p:sp>
      <p:sp>
        <p:nvSpPr>
          <p:cNvPr id="14" name="object 14"/>
          <p:cNvSpPr txBox="1"/>
          <p:nvPr/>
        </p:nvSpPr>
        <p:spPr>
          <a:xfrm>
            <a:off x="633374" y="4640071"/>
            <a:ext cx="274320" cy="299720"/>
          </a:xfrm>
          <a:prstGeom prst="rect">
            <a:avLst/>
          </a:prstGeom>
        </p:spPr>
        <p:txBody>
          <a:bodyPr vert="horz" wrap="square" lIns="0" tIns="12700" rIns="0" bIns="0" rtlCol="0">
            <a:spAutoFit/>
          </a:bodyPr>
          <a:lstStyle/>
          <a:p>
            <a:pPr marL="38100">
              <a:lnSpc>
                <a:spcPct val="100000"/>
              </a:lnSpc>
              <a:spcBef>
                <a:spcPts val="100"/>
              </a:spcBef>
            </a:pPr>
            <a:r>
              <a:rPr sz="1800" b="1" spc="-5" dirty="0">
                <a:solidFill>
                  <a:srgbClr val="6F2F9F"/>
                </a:solidFill>
                <a:latin typeface="Calibri"/>
                <a:cs typeface="Calibri"/>
              </a:rPr>
              <a:t>C</a:t>
            </a:r>
            <a:r>
              <a:rPr sz="1800" b="1" spc="-7" baseline="-20833" dirty="0">
                <a:solidFill>
                  <a:srgbClr val="6F2F9F"/>
                </a:solidFill>
                <a:latin typeface="Calibri"/>
                <a:cs typeface="Calibri"/>
              </a:rPr>
              <a:t>2</a:t>
            </a:r>
            <a:endParaRPr sz="1800" baseline="-20833">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40" dirty="0"/>
              <a:t>Alternate</a:t>
            </a:r>
            <a:r>
              <a:rPr spc="-130" dirty="0"/>
              <a:t> </a:t>
            </a:r>
            <a:r>
              <a:rPr spc="-40" dirty="0"/>
              <a:t>Accuracy</a:t>
            </a:r>
            <a:r>
              <a:rPr spc="-135" dirty="0"/>
              <a:t> </a:t>
            </a:r>
            <a:r>
              <a:rPr spc="-40" dirty="0"/>
              <a:t>Measures</a:t>
            </a:r>
          </a:p>
        </p:txBody>
      </p:sp>
      <p:sp>
        <p:nvSpPr>
          <p:cNvPr id="3" name="object 3"/>
          <p:cNvSpPr txBox="1"/>
          <p:nvPr/>
        </p:nvSpPr>
        <p:spPr>
          <a:xfrm>
            <a:off x="6424295" y="767842"/>
            <a:ext cx="3323590" cy="360680"/>
          </a:xfrm>
          <a:prstGeom prst="rect">
            <a:avLst/>
          </a:prstGeom>
        </p:spPr>
        <p:txBody>
          <a:bodyPr vert="horz" wrap="square" lIns="0" tIns="12065" rIns="0" bIns="0" rtlCol="0">
            <a:spAutoFit/>
          </a:bodyPr>
          <a:lstStyle/>
          <a:p>
            <a:pPr marL="38100">
              <a:lnSpc>
                <a:spcPct val="100000"/>
              </a:lnSpc>
              <a:spcBef>
                <a:spcPts val="95"/>
              </a:spcBef>
            </a:pPr>
            <a:r>
              <a:rPr sz="2200" spc="-5" dirty="0">
                <a:latin typeface="Calibri"/>
                <a:cs typeface="Calibri"/>
              </a:rPr>
              <a:t>If </a:t>
            </a:r>
            <a:r>
              <a:rPr sz="2200" dirty="0">
                <a:latin typeface="Calibri"/>
                <a:cs typeface="Calibri"/>
              </a:rPr>
              <a:t>“C</a:t>
            </a:r>
            <a:r>
              <a:rPr sz="2175" baseline="-21072" dirty="0">
                <a:latin typeface="Calibri"/>
                <a:cs typeface="Calibri"/>
              </a:rPr>
              <a:t>1</a:t>
            </a:r>
            <a:r>
              <a:rPr sz="2200" dirty="0">
                <a:latin typeface="Calibri"/>
                <a:cs typeface="Calibri"/>
              </a:rPr>
              <a:t>”</a:t>
            </a:r>
            <a:r>
              <a:rPr sz="2200" spc="-5" dirty="0">
                <a:latin typeface="Calibri"/>
                <a:cs typeface="Calibri"/>
              </a:rPr>
              <a:t> is</a:t>
            </a:r>
            <a:r>
              <a:rPr sz="2200" spc="-10" dirty="0">
                <a:latin typeface="Calibri"/>
                <a:cs typeface="Calibri"/>
              </a:rPr>
              <a:t> </a:t>
            </a:r>
            <a:r>
              <a:rPr sz="2200" spc="-5" dirty="0">
                <a:latin typeface="Calibri"/>
                <a:cs typeface="Calibri"/>
              </a:rPr>
              <a:t>the</a:t>
            </a:r>
            <a:r>
              <a:rPr sz="2200" spc="5" dirty="0">
                <a:latin typeface="Calibri"/>
                <a:cs typeface="Calibri"/>
              </a:rPr>
              <a:t> </a:t>
            </a:r>
            <a:r>
              <a:rPr sz="2200" spc="-10" dirty="0">
                <a:latin typeface="Calibri"/>
                <a:cs typeface="Calibri"/>
              </a:rPr>
              <a:t>important </a:t>
            </a:r>
            <a:r>
              <a:rPr sz="2200" spc="-5" dirty="0">
                <a:latin typeface="Calibri"/>
                <a:cs typeface="Calibri"/>
              </a:rPr>
              <a:t>class,</a:t>
            </a:r>
            <a:endParaRPr sz="2200" dirty="0">
              <a:latin typeface="Calibri"/>
              <a:cs typeface="Calibri"/>
            </a:endParaRPr>
          </a:p>
        </p:txBody>
      </p:sp>
      <p:sp>
        <p:nvSpPr>
          <p:cNvPr id="4" name="object 4"/>
          <p:cNvSpPr txBox="1"/>
          <p:nvPr/>
        </p:nvSpPr>
        <p:spPr>
          <a:xfrm>
            <a:off x="9790556" y="1290574"/>
            <a:ext cx="120014" cy="248920"/>
          </a:xfrm>
          <a:prstGeom prst="rect">
            <a:avLst/>
          </a:prstGeom>
        </p:spPr>
        <p:txBody>
          <a:bodyPr vert="horz" wrap="square" lIns="0" tIns="13970" rIns="0" bIns="0" rtlCol="0">
            <a:spAutoFit/>
          </a:bodyPr>
          <a:lstStyle/>
          <a:p>
            <a:pPr marL="12700">
              <a:lnSpc>
                <a:spcPct val="100000"/>
              </a:lnSpc>
              <a:spcBef>
                <a:spcPts val="110"/>
              </a:spcBef>
            </a:pPr>
            <a:r>
              <a:rPr sz="1450" spc="5" dirty="0">
                <a:solidFill>
                  <a:srgbClr val="6F2F9F"/>
                </a:solidFill>
                <a:latin typeface="Calibri"/>
                <a:cs typeface="Calibri"/>
              </a:rPr>
              <a:t>1</a:t>
            </a:r>
            <a:endParaRPr sz="1450">
              <a:latin typeface="Calibri"/>
              <a:cs typeface="Calibri"/>
            </a:endParaRPr>
          </a:p>
        </p:txBody>
      </p:sp>
      <p:sp>
        <p:nvSpPr>
          <p:cNvPr id="5" name="object 5"/>
          <p:cNvSpPr txBox="1"/>
          <p:nvPr/>
        </p:nvSpPr>
        <p:spPr>
          <a:xfrm>
            <a:off x="6449695" y="1129029"/>
            <a:ext cx="4418330" cy="360680"/>
          </a:xfrm>
          <a:prstGeom prst="rect">
            <a:avLst/>
          </a:prstGeom>
        </p:spPr>
        <p:txBody>
          <a:bodyPr vert="horz" wrap="square" lIns="0" tIns="12065" rIns="0" bIns="0" rtlCol="0">
            <a:spAutoFit/>
          </a:bodyPr>
          <a:lstStyle/>
          <a:p>
            <a:pPr marL="241300" indent="-228600">
              <a:lnSpc>
                <a:spcPct val="100000"/>
              </a:lnSpc>
              <a:spcBef>
                <a:spcPts val="95"/>
              </a:spcBef>
              <a:buFont typeface="Arial MT"/>
              <a:buChar char="•"/>
              <a:tabLst>
                <a:tab pos="240665" algn="l"/>
                <a:tab pos="241300" algn="l"/>
                <a:tab pos="3510279" algn="l"/>
              </a:tabLst>
            </a:pPr>
            <a:r>
              <a:rPr sz="2200" b="1" spc="-10" dirty="0">
                <a:latin typeface="Calibri"/>
                <a:cs typeface="Calibri"/>
              </a:rPr>
              <a:t>Precision</a:t>
            </a:r>
            <a:r>
              <a:rPr sz="2200" spc="-10" dirty="0">
                <a:latin typeface="Calibri"/>
                <a:cs typeface="Calibri"/>
              </a:rPr>
              <a:t>=</a:t>
            </a:r>
            <a:r>
              <a:rPr sz="2200" spc="40" dirty="0">
                <a:latin typeface="Calibri"/>
                <a:cs typeface="Calibri"/>
              </a:rPr>
              <a:t> </a:t>
            </a:r>
            <a:r>
              <a:rPr sz="2200" spc="-5" dirty="0">
                <a:latin typeface="Calibri"/>
                <a:cs typeface="Calibri"/>
              </a:rPr>
              <a:t>%</a:t>
            </a:r>
            <a:r>
              <a:rPr sz="2200" spc="10" dirty="0">
                <a:latin typeface="Calibri"/>
                <a:cs typeface="Calibri"/>
              </a:rPr>
              <a:t> </a:t>
            </a:r>
            <a:r>
              <a:rPr sz="2200" spc="-5" dirty="0">
                <a:latin typeface="Calibri"/>
                <a:cs typeface="Calibri"/>
              </a:rPr>
              <a:t>of</a:t>
            </a:r>
            <a:r>
              <a:rPr sz="2200" spc="20" dirty="0">
                <a:latin typeface="Calibri"/>
                <a:cs typeface="Calibri"/>
              </a:rPr>
              <a:t> </a:t>
            </a:r>
            <a:r>
              <a:rPr sz="2200" spc="-10" dirty="0">
                <a:solidFill>
                  <a:srgbClr val="6F2F9F"/>
                </a:solidFill>
                <a:latin typeface="Calibri"/>
                <a:cs typeface="Calibri"/>
              </a:rPr>
              <a:t>predicted</a:t>
            </a:r>
            <a:r>
              <a:rPr sz="2200" spc="5" dirty="0">
                <a:solidFill>
                  <a:srgbClr val="6F2F9F"/>
                </a:solidFill>
                <a:latin typeface="Calibri"/>
                <a:cs typeface="Calibri"/>
              </a:rPr>
              <a:t> </a:t>
            </a:r>
            <a:r>
              <a:rPr sz="2200" spc="-5" dirty="0">
                <a:solidFill>
                  <a:srgbClr val="6F2F9F"/>
                </a:solidFill>
                <a:latin typeface="Calibri"/>
                <a:cs typeface="Calibri"/>
              </a:rPr>
              <a:t>C	</a:t>
            </a:r>
            <a:r>
              <a:rPr sz="2200" spc="-10" dirty="0">
                <a:latin typeface="Calibri"/>
                <a:cs typeface="Calibri"/>
              </a:rPr>
              <a:t>that</a:t>
            </a:r>
            <a:r>
              <a:rPr sz="2200" spc="-75" dirty="0">
                <a:latin typeface="Calibri"/>
                <a:cs typeface="Calibri"/>
              </a:rPr>
              <a:t> </a:t>
            </a:r>
            <a:r>
              <a:rPr sz="2200" spc="-10" dirty="0">
                <a:latin typeface="Calibri"/>
                <a:cs typeface="Calibri"/>
              </a:rPr>
              <a:t>are</a:t>
            </a:r>
            <a:endParaRPr sz="2200">
              <a:latin typeface="Calibri"/>
              <a:cs typeface="Calibri"/>
            </a:endParaRPr>
          </a:p>
        </p:txBody>
      </p:sp>
      <p:sp>
        <p:nvSpPr>
          <p:cNvPr id="6" name="object 6"/>
          <p:cNvSpPr txBox="1"/>
          <p:nvPr/>
        </p:nvSpPr>
        <p:spPr>
          <a:xfrm>
            <a:off x="6652894" y="1269036"/>
            <a:ext cx="2925445" cy="1179195"/>
          </a:xfrm>
          <a:prstGeom prst="rect">
            <a:avLst/>
          </a:prstGeom>
        </p:spPr>
        <p:txBody>
          <a:bodyPr vert="horz" wrap="square" lIns="0" tIns="106680" rIns="0" bIns="0" rtlCol="0">
            <a:spAutoFit/>
          </a:bodyPr>
          <a:lstStyle/>
          <a:p>
            <a:pPr marL="38100">
              <a:lnSpc>
                <a:spcPct val="100000"/>
              </a:lnSpc>
              <a:spcBef>
                <a:spcPts val="840"/>
              </a:spcBef>
            </a:pPr>
            <a:r>
              <a:rPr sz="2200" spc="-5" dirty="0">
                <a:latin typeface="Calibri"/>
                <a:cs typeface="Calibri"/>
              </a:rPr>
              <a:t>actually</a:t>
            </a:r>
            <a:r>
              <a:rPr sz="2200" spc="-35" dirty="0">
                <a:latin typeface="Calibri"/>
                <a:cs typeface="Calibri"/>
              </a:rPr>
              <a:t> </a:t>
            </a:r>
            <a:r>
              <a:rPr sz="2200" dirty="0">
                <a:latin typeface="Calibri"/>
                <a:cs typeface="Calibri"/>
              </a:rPr>
              <a:t>C</a:t>
            </a:r>
            <a:r>
              <a:rPr sz="2175" baseline="-21072" dirty="0">
                <a:latin typeface="Calibri"/>
                <a:cs typeface="Calibri"/>
              </a:rPr>
              <a:t>1</a:t>
            </a:r>
            <a:endParaRPr sz="2175" baseline="-21072">
              <a:latin typeface="Calibri"/>
              <a:cs typeface="Calibri"/>
            </a:endParaRPr>
          </a:p>
          <a:p>
            <a:pPr marL="723900">
              <a:lnSpc>
                <a:spcPts val="2480"/>
              </a:lnSpc>
              <a:spcBef>
                <a:spcPts val="745"/>
              </a:spcBef>
            </a:pPr>
            <a:r>
              <a:rPr sz="3300" b="1" spc="-7" baseline="13888" dirty="0">
                <a:solidFill>
                  <a:srgbClr val="92D050"/>
                </a:solidFill>
                <a:latin typeface="Calibri"/>
                <a:cs typeface="Calibri"/>
              </a:rPr>
              <a:t>n</a:t>
            </a:r>
            <a:r>
              <a:rPr sz="3300" b="1" spc="-15" baseline="13888" dirty="0">
                <a:solidFill>
                  <a:srgbClr val="92D050"/>
                </a:solidFill>
                <a:latin typeface="Calibri"/>
                <a:cs typeface="Calibri"/>
              </a:rPr>
              <a:t> </a:t>
            </a:r>
            <a:r>
              <a:rPr sz="1450" b="1" spc="5" dirty="0">
                <a:solidFill>
                  <a:srgbClr val="92D050"/>
                </a:solidFill>
                <a:latin typeface="Calibri"/>
                <a:cs typeface="Calibri"/>
              </a:rPr>
              <a:t>1,</a:t>
            </a:r>
            <a:r>
              <a:rPr sz="1450" b="1" spc="-10" dirty="0">
                <a:solidFill>
                  <a:srgbClr val="92D050"/>
                </a:solidFill>
                <a:latin typeface="Calibri"/>
                <a:cs typeface="Calibri"/>
              </a:rPr>
              <a:t> </a:t>
            </a:r>
            <a:r>
              <a:rPr sz="1450" b="1" spc="5" dirty="0">
                <a:solidFill>
                  <a:srgbClr val="92D050"/>
                </a:solidFill>
                <a:latin typeface="Calibri"/>
                <a:cs typeface="Calibri"/>
              </a:rPr>
              <a:t>1</a:t>
            </a:r>
            <a:r>
              <a:rPr sz="1450" b="1" dirty="0">
                <a:solidFill>
                  <a:srgbClr val="92D050"/>
                </a:solidFill>
                <a:latin typeface="Calibri"/>
                <a:cs typeface="Calibri"/>
              </a:rPr>
              <a:t> </a:t>
            </a:r>
            <a:r>
              <a:rPr sz="3300" b="1" spc="-7" baseline="13888" dirty="0">
                <a:latin typeface="Calibri"/>
                <a:cs typeface="Calibri"/>
              </a:rPr>
              <a:t>/</a:t>
            </a:r>
            <a:r>
              <a:rPr sz="3300" b="1" baseline="13888" dirty="0">
                <a:latin typeface="Calibri"/>
                <a:cs typeface="Calibri"/>
              </a:rPr>
              <a:t> </a:t>
            </a:r>
            <a:r>
              <a:rPr sz="3300" b="1" spc="-7" baseline="13888" dirty="0">
                <a:latin typeface="Calibri"/>
                <a:cs typeface="Calibri"/>
              </a:rPr>
              <a:t>(</a:t>
            </a:r>
            <a:r>
              <a:rPr sz="3300" b="1" spc="-7" baseline="13888" dirty="0">
                <a:solidFill>
                  <a:srgbClr val="92D050"/>
                </a:solidFill>
                <a:latin typeface="Calibri"/>
                <a:cs typeface="Calibri"/>
              </a:rPr>
              <a:t>n </a:t>
            </a:r>
            <a:r>
              <a:rPr sz="1450" b="1" spc="5" dirty="0">
                <a:solidFill>
                  <a:srgbClr val="92D050"/>
                </a:solidFill>
                <a:latin typeface="Calibri"/>
                <a:cs typeface="Calibri"/>
              </a:rPr>
              <a:t>1,</a:t>
            </a:r>
            <a:r>
              <a:rPr sz="1450" b="1" spc="-5" dirty="0">
                <a:solidFill>
                  <a:srgbClr val="92D050"/>
                </a:solidFill>
                <a:latin typeface="Calibri"/>
                <a:cs typeface="Calibri"/>
              </a:rPr>
              <a:t> </a:t>
            </a:r>
            <a:r>
              <a:rPr sz="1450" b="1" spc="5" dirty="0">
                <a:solidFill>
                  <a:srgbClr val="92D050"/>
                </a:solidFill>
                <a:latin typeface="Calibri"/>
                <a:cs typeface="Calibri"/>
              </a:rPr>
              <a:t>1</a:t>
            </a:r>
            <a:r>
              <a:rPr sz="1450" b="1" spc="325" dirty="0">
                <a:solidFill>
                  <a:srgbClr val="92D050"/>
                </a:solidFill>
                <a:latin typeface="Calibri"/>
                <a:cs typeface="Calibri"/>
              </a:rPr>
              <a:t> </a:t>
            </a:r>
            <a:r>
              <a:rPr sz="3300" b="1" spc="-7" baseline="13888" dirty="0">
                <a:latin typeface="Calibri"/>
                <a:cs typeface="Calibri"/>
              </a:rPr>
              <a:t>+</a:t>
            </a:r>
            <a:r>
              <a:rPr sz="3300" b="1" spc="15" baseline="13888" dirty="0">
                <a:latin typeface="Calibri"/>
                <a:cs typeface="Calibri"/>
              </a:rPr>
              <a:t> </a:t>
            </a:r>
            <a:r>
              <a:rPr sz="3300" b="1" spc="-7" baseline="13888" dirty="0">
                <a:solidFill>
                  <a:srgbClr val="FF0000"/>
                </a:solidFill>
                <a:latin typeface="Calibri"/>
                <a:cs typeface="Calibri"/>
              </a:rPr>
              <a:t>n</a:t>
            </a:r>
            <a:r>
              <a:rPr sz="3300" b="1" spc="-22" baseline="13888" dirty="0">
                <a:solidFill>
                  <a:srgbClr val="FF0000"/>
                </a:solidFill>
                <a:latin typeface="Calibri"/>
                <a:cs typeface="Calibri"/>
              </a:rPr>
              <a:t> </a:t>
            </a:r>
            <a:r>
              <a:rPr sz="1450" b="1" spc="5" dirty="0">
                <a:solidFill>
                  <a:srgbClr val="FF0000"/>
                </a:solidFill>
                <a:latin typeface="Calibri"/>
                <a:cs typeface="Calibri"/>
              </a:rPr>
              <a:t>2,</a:t>
            </a:r>
            <a:r>
              <a:rPr sz="1450" b="1" spc="-5" dirty="0">
                <a:solidFill>
                  <a:srgbClr val="FF0000"/>
                </a:solidFill>
                <a:latin typeface="Calibri"/>
                <a:cs typeface="Calibri"/>
              </a:rPr>
              <a:t> </a:t>
            </a:r>
            <a:r>
              <a:rPr sz="1450" b="1" dirty="0">
                <a:solidFill>
                  <a:srgbClr val="FF0000"/>
                </a:solidFill>
                <a:latin typeface="Calibri"/>
                <a:cs typeface="Calibri"/>
              </a:rPr>
              <a:t>1</a:t>
            </a:r>
            <a:r>
              <a:rPr sz="3300" b="1" baseline="13888" dirty="0">
                <a:latin typeface="Calibri"/>
                <a:cs typeface="Calibri"/>
              </a:rPr>
              <a:t>)</a:t>
            </a:r>
            <a:endParaRPr sz="3300" baseline="13888">
              <a:latin typeface="Calibri"/>
              <a:cs typeface="Calibri"/>
            </a:endParaRPr>
          </a:p>
          <a:p>
            <a:pPr marL="723900">
              <a:lnSpc>
                <a:spcPts val="2480"/>
              </a:lnSpc>
            </a:pPr>
            <a:r>
              <a:rPr sz="2200" spc="-5" dirty="0">
                <a:latin typeface="Calibri"/>
                <a:cs typeface="Calibri"/>
              </a:rPr>
              <a:t>TP</a:t>
            </a:r>
            <a:r>
              <a:rPr sz="2200" b="1" spc="-5" dirty="0">
                <a:latin typeface="Calibri"/>
                <a:cs typeface="Calibri"/>
              </a:rPr>
              <a:t>/</a:t>
            </a:r>
            <a:r>
              <a:rPr sz="2200" b="1" spc="-10" dirty="0">
                <a:latin typeface="Calibri"/>
                <a:cs typeface="Calibri"/>
              </a:rPr>
              <a:t> </a:t>
            </a:r>
            <a:r>
              <a:rPr sz="2200" spc="-10" dirty="0">
                <a:latin typeface="Calibri"/>
                <a:cs typeface="Calibri"/>
              </a:rPr>
              <a:t>(TP</a:t>
            </a:r>
            <a:r>
              <a:rPr sz="2200" spc="-5" dirty="0">
                <a:latin typeface="Calibri"/>
                <a:cs typeface="Calibri"/>
              </a:rPr>
              <a:t> + </a:t>
            </a:r>
            <a:r>
              <a:rPr sz="2200" spc="-10" dirty="0">
                <a:latin typeface="Calibri"/>
                <a:cs typeface="Calibri"/>
              </a:rPr>
              <a:t>FP)</a:t>
            </a:r>
            <a:endParaRPr sz="2200">
              <a:latin typeface="Calibri"/>
              <a:cs typeface="Calibri"/>
            </a:endParaRPr>
          </a:p>
        </p:txBody>
      </p:sp>
      <p:sp>
        <p:nvSpPr>
          <p:cNvPr id="7" name="object 7"/>
          <p:cNvSpPr txBox="1"/>
          <p:nvPr/>
        </p:nvSpPr>
        <p:spPr>
          <a:xfrm>
            <a:off x="6424295" y="2810382"/>
            <a:ext cx="5443220" cy="1343660"/>
          </a:xfrm>
          <a:prstGeom prst="rect">
            <a:avLst/>
          </a:prstGeom>
        </p:spPr>
        <p:txBody>
          <a:bodyPr vert="horz" wrap="square" lIns="0" tIns="12065" rIns="0" bIns="0" rtlCol="0">
            <a:spAutoFit/>
          </a:bodyPr>
          <a:lstStyle/>
          <a:p>
            <a:pPr marL="266700" indent="-228600">
              <a:lnSpc>
                <a:spcPts val="2245"/>
              </a:lnSpc>
              <a:spcBef>
                <a:spcPts val="95"/>
              </a:spcBef>
              <a:buFont typeface="Arial MT"/>
              <a:buChar char="•"/>
              <a:tabLst>
                <a:tab pos="266065" algn="l"/>
                <a:tab pos="266700" algn="l"/>
              </a:tabLst>
            </a:pPr>
            <a:r>
              <a:rPr sz="2200" b="1" spc="-15" dirty="0">
                <a:latin typeface="Calibri"/>
                <a:cs typeface="Calibri"/>
              </a:rPr>
              <a:t>Recall</a:t>
            </a:r>
            <a:r>
              <a:rPr sz="2200" b="1" spc="15" dirty="0">
                <a:latin typeface="Calibri"/>
                <a:cs typeface="Calibri"/>
              </a:rPr>
              <a:t> </a:t>
            </a:r>
            <a:r>
              <a:rPr sz="2200" b="1" spc="-5" dirty="0">
                <a:latin typeface="Calibri"/>
                <a:cs typeface="Calibri"/>
              </a:rPr>
              <a:t>(also</a:t>
            </a:r>
            <a:r>
              <a:rPr sz="2200" b="1" spc="5" dirty="0">
                <a:latin typeface="Calibri"/>
                <a:cs typeface="Calibri"/>
              </a:rPr>
              <a:t> </a:t>
            </a:r>
            <a:r>
              <a:rPr sz="2200" b="1" spc="-5" dirty="0">
                <a:latin typeface="Calibri"/>
                <a:cs typeface="Calibri"/>
              </a:rPr>
              <a:t>called</a:t>
            </a:r>
            <a:r>
              <a:rPr sz="2200" b="1" spc="15" dirty="0">
                <a:latin typeface="Calibri"/>
                <a:cs typeface="Calibri"/>
              </a:rPr>
              <a:t> </a:t>
            </a:r>
            <a:r>
              <a:rPr sz="2200" b="1" spc="-5" dirty="0">
                <a:latin typeface="Calibri"/>
                <a:cs typeface="Calibri"/>
              </a:rPr>
              <a:t>“sensitivity”)</a:t>
            </a:r>
            <a:r>
              <a:rPr sz="2200" b="1" spc="15" dirty="0">
                <a:latin typeface="Calibri"/>
                <a:cs typeface="Calibri"/>
              </a:rPr>
              <a:t> </a:t>
            </a:r>
            <a:r>
              <a:rPr sz="2200" spc="-5" dirty="0">
                <a:latin typeface="Calibri"/>
                <a:cs typeface="Calibri"/>
              </a:rPr>
              <a:t>=</a:t>
            </a:r>
            <a:r>
              <a:rPr sz="2200" spc="15" dirty="0">
                <a:latin typeface="Calibri"/>
                <a:cs typeface="Calibri"/>
              </a:rPr>
              <a:t> </a:t>
            </a:r>
            <a:r>
              <a:rPr sz="2200" spc="-5" dirty="0">
                <a:latin typeface="Calibri"/>
                <a:cs typeface="Calibri"/>
              </a:rPr>
              <a:t>%</a:t>
            </a:r>
            <a:r>
              <a:rPr sz="2200" spc="5" dirty="0">
                <a:latin typeface="Calibri"/>
                <a:cs typeface="Calibri"/>
              </a:rPr>
              <a:t> </a:t>
            </a:r>
            <a:r>
              <a:rPr sz="2200" spc="-5" dirty="0">
                <a:latin typeface="Calibri"/>
                <a:cs typeface="Calibri"/>
              </a:rPr>
              <a:t>of</a:t>
            </a:r>
            <a:r>
              <a:rPr sz="2200" spc="5" dirty="0">
                <a:latin typeface="Calibri"/>
                <a:cs typeface="Calibri"/>
              </a:rPr>
              <a:t> </a:t>
            </a:r>
            <a:r>
              <a:rPr sz="2200" spc="-5" dirty="0">
                <a:solidFill>
                  <a:srgbClr val="92D050"/>
                </a:solidFill>
                <a:latin typeface="Calibri"/>
                <a:cs typeface="Calibri"/>
              </a:rPr>
              <a:t>actual</a:t>
            </a:r>
            <a:endParaRPr sz="2200">
              <a:latin typeface="Calibri"/>
              <a:cs typeface="Calibri"/>
            </a:endParaRPr>
          </a:p>
          <a:p>
            <a:pPr marL="266700">
              <a:lnSpc>
                <a:spcPts val="2245"/>
              </a:lnSpc>
            </a:pPr>
            <a:r>
              <a:rPr sz="2200" dirty="0">
                <a:solidFill>
                  <a:srgbClr val="92D050"/>
                </a:solidFill>
                <a:latin typeface="Calibri"/>
                <a:cs typeface="Calibri"/>
              </a:rPr>
              <a:t>C</a:t>
            </a:r>
            <a:r>
              <a:rPr sz="2175" baseline="-21072" dirty="0">
                <a:solidFill>
                  <a:srgbClr val="92D050"/>
                </a:solidFill>
                <a:latin typeface="Calibri"/>
                <a:cs typeface="Calibri"/>
              </a:rPr>
              <a:t>1</a:t>
            </a:r>
            <a:r>
              <a:rPr sz="2175" spc="232" baseline="-21072" dirty="0">
                <a:solidFill>
                  <a:srgbClr val="92D050"/>
                </a:solidFill>
                <a:latin typeface="Calibri"/>
                <a:cs typeface="Calibri"/>
              </a:rPr>
              <a:t> </a:t>
            </a:r>
            <a:r>
              <a:rPr sz="2200" spc="-5" dirty="0">
                <a:latin typeface="Calibri"/>
                <a:cs typeface="Calibri"/>
              </a:rPr>
              <a:t>class</a:t>
            </a:r>
            <a:r>
              <a:rPr sz="2200" spc="-10" dirty="0">
                <a:latin typeface="Calibri"/>
                <a:cs typeface="Calibri"/>
              </a:rPr>
              <a:t> correctly</a:t>
            </a:r>
            <a:r>
              <a:rPr sz="2200" spc="-15" dirty="0">
                <a:latin typeface="Calibri"/>
                <a:cs typeface="Calibri"/>
              </a:rPr>
              <a:t> </a:t>
            </a:r>
            <a:r>
              <a:rPr sz="2200" spc="-5" dirty="0">
                <a:latin typeface="Calibri"/>
                <a:cs typeface="Calibri"/>
              </a:rPr>
              <a:t>classified</a:t>
            </a:r>
            <a:endParaRPr sz="2200">
              <a:latin typeface="Calibri"/>
              <a:cs typeface="Calibri"/>
            </a:endParaRPr>
          </a:p>
          <a:p>
            <a:pPr marL="952500">
              <a:lnSpc>
                <a:spcPts val="2570"/>
              </a:lnSpc>
              <a:spcBef>
                <a:spcPts val="755"/>
              </a:spcBef>
            </a:pPr>
            <a:r>
              <a:rPr sz="3300" b="1" spc="-7" baseline="13888" dirty="0">
                <a:solidFill>
                  <a:srgbClr val="92D050"/>
                </a:solidFill>
                <a:latin typeface="Calibri"/>
                <a:cs typeface="Calibri"/>
              </a:rPr>
              <a:t>n</a:t>
            </a:r>
            <a:r>
              <a:rPr sz="3300" b="1" spc="-15" baseline="13888" dirty="0">
                <a:solidFill>
                  <a:srgbClr val="92D050"/>
                </a:solidFill>
                <a:latin typeface="Calibri"/>
                <a:cs typeface="Calibri"/>
              </a:rPr>
              <a:t> </a:t>
            </a:r>
            <a:r>
              <a:rPr sz="1450" b="1" spc="5" dirty="0">
                <a:solidFill>
                  <a:srgbClr val="92D050"/>
                </a:solidFill>
                <a:latin typeface="Calibri"/>
                <a:cs typeface="Calibri"/>
              </a:rPr>
              <a:t>1,</a:t>
            </a:r>
            <a:r>
              <a:rPr sz="1450" b="1" spc="-15" dirty="0">
                <a:solidFill>
                  <a:srgbClr val="92D050"/>
                </a:solidFill>
                <a:latin typeface="Calibri"/>
                <a:cs typeface="Calibri"/>
              </a:rPr>
              <a:t> </a:t>
            </a:r>
            <a:r>
              <a:rPr sz="1450" b="1" spc="5" dirty="0">
                <a:solidFill>
                  <a:srgbClr val="92D050"/>
                </a:solidFill>
                <a:latin typeface="Calibri"/>
                <a:cs typeface="Calibri"/>
              </a:rPr>
              <a:t>1</a:t>
            </a:r>
            <a:r>
              <a:rPr sz="1450" b="1" dirty="0">
                <a:solidFill>
                  <a:srgbClr val="92D050"/>
                </a:solidFill>
                <a:latin typeface="Calibri"/>
                <a:cs typeface="Calibri"/>
              </a:rPr>
              <a:t> </a:t>
            </a:r>
            <a:r>
              <a:rPr sz="3300" b="1" spc="-7" baseline="13888" dirty="0">
                <a:latin typeface="Calibri"/>
                <a:cs typeface="Calibri"/>
              </a:rPr>
              <a:t>/</a:t>
            </a:r>
            <a:r>
              <a:rPr sz="3300" b="1" baseline="13888" dirty="0">
                <a:latin typeface="Calibri"/>
                <a:cs typeface="Calibri"/>
              </a:rPr>
              <a:t> </a:t>
            </a:r>
            <a:r>
              <a:rPr sz="3300" b="1" spc="-7" baseline="13888" dirty="0">
                <a:latin typeface="Calibri"/>
                <a:cs typeface="Calibri"/>
              </a:rPr>
              <a:t>(</a:t>
            </a:r>
            <a:r>
              <a:rPr sz="3300" b="1" spc="-7" baseline="13888" dirty="0">
                <a:solidFill>
                  <a:srgbClr val="92D050"/>
                </a:solidFill>
                <a:latin typeface="Calibri"/>
                <a:cs typeface="Calibri"/>
              </a:rPr>
              <a:t>n </a:t>
            </a:r>
            <a:r>
              <a:rPr sz="1450" b="1" spc="5" dirty="0">
                <a:solidFill>
                  <a:srgbClr val="92D050"/>
                </a:solidFill>
                <a:latin typeface="Calibri"/>
                <a:cs typeface="Calibri"/>
              </a:rPr>
              <a:t>1,</a:t>
            </a:r>
            <a:r>
              <a:rPr sz="1450" b="1" spc="-5" dirty="0">
                <a:solidFill>
                  <a:srgbClr val="92D050"/>
                </a:solidFill>
                <a:latin typeface="Calibri"/>
                <a:cs typeface="Calibri"/>
              </a:rPr>
              <a:t> </a:t>
            </a:r>
            <a:r>
              <a:rPr sz="1450" b="1" spc="5" dirty="0">
                <a:solidFill>
                  <a:srgbClr val="92D050"/>
                </a:solidFill>
                <a:latin typeface="Calibri"/>
                <a:cs typeface="Calibri"/>
              </a:rPr>
              <a:t>1</a:t>
            </a:r>
            <a:r>
              <a:rPr sz="1450" b="1" spc="325" dirty="0">
                <a:solidFill>
                  <a:srgbClr val="92D050"/>
                </a:solidFill>
                <a:latin typeface="Calibri"/>
                <a:cs typeface="Calibri"/>
              </a:rPr>
              <a:t> </a:t>
            </a:r>
            <a:r>
              <a:rPr sz="3300" b="1" spc="-7" baseline="13888" dirty="0">
                <a:latin typeface="Calibri"/>
                <a:cs typeface="Calibri"/>
              </a:rPr>
              <a:t>+</a:t>
            </a:r>
            <a:r>
              <a:rPr sz="3300" b="1" spc="7" baseline="13888" dirty="0">
                <a:latin typeface="Calibri"/>
                <a:cs typeface="Calibri"/>
              </a:rPr>
              <a:t> </a:t>
            </a:r>
            <a:r>
              <a:rPr sz="3300" b="1" spc="-7" baseline="13888" dirty="0">
                <a:solidFill>
                  <a:srgbClr val="FF0000"/>
                </a:solidFill>
                <a:latin typeface="Calibri"/>
                <a:cs typeface="Calibri"/>
              </a:rPr>
              <a:t>n</a:t>
            </a:r>
            <a:r>
              <a:rPr sz="3300" b="1" spc="-22" baseline="13888" dirty="0">
                <a:solidFill>
                  <a:srgbClr val="FF0000"/>
                </a:solidFill>
                <a:latin typeface="Calibri"/>
                <a:cs typeface="Calibri"/>
              </a:rPr>
              <a:t> </a:t>
            </a:r>
            <a:r>
              <a:rPr sz="1450" b="1" spc="5" dirty="0">
                <a:solidFill>
                  <a:srgbClr val="FF0000"/>
                </a:solidFill>
                <a:latin typeface="Calibri"/>
                <a:cs typeface="Calibri"/>
              </a:rPr>
              <a:t>1,</a:t>
            </a:r>
            <a:r>
              <a:rPr sz="1450" b="1" spc="-5" dirty="0">
                <a:solidFill>
                  <a:srgbClr val="FF0000"/>
                </a:solidFill>
                <a:latin typeface="Calibri"/>
                <a:cs typeface="Calibri"/>
              </a:rPr>
              <a:t> </a:t>
            </a:r>
            <a:r>
              <a:rPr sz="1450" b="1" dirty="0">
                <a:solidFill>
                  <a:srgbClr val="FF0000"/>
                </a:solidFill>
                <a:latin typeface="Calibri"/>
                <a:cs typeface="Calibri"/>
              </a:rPr>
              <a:t>2</a:t>
            </a:r>
            <a:r>
              <a:rPr sz="3300" b="1" baseline="13888" dirty="0">
                <a:latin typeface="Calibri"/>
                <a:cs typeface="Calibri"/>
              </a:rPr>
              <a:t>)</a:t>
            </a:r>
            <a:endParaRPr sz="3300" baseline="13888">
              <a:latin typeface="Calibri"/>
              <a:cs typeface="Calibri"/>
            </a:endParaRPr>
          </a:p>
          <a:p>
            <a:pPr marL="952500">
              <a:lnSpc>
                <a:spcPts val="2570"/>
              </a:lnSpc>
            </a:pPr>
            <a:r>
              <a:rPr sz="2200" spc="-45" dirty="0">
                <a:latin typeface="Calibri"/>
                <a:cs typeface="Calibri"/>
              </a:rPr>
              <a:t>TP/</a:t>
            </a:r>
            <a:r>
              <a:rPr sz="2200" spc="-15" dirty="0">
                <a:latin typeface="Calibri"/>
                <a:cs typeface="Calibri"/>
              </a:rPr>
              <a:t> </a:t>
            </a:r>
            <a:r>
              <a:rPr sz="2200" spc="-10" dirty="0">
                <a:latin typeface="Calibri"/>
                <a:cs typeface="Calibri"/>
              </a:rPr>
              <a:t>(TP</a:t>
            </a:r>
            <a:r>
              <a:rPr sz="2200" spc="-5" dirty="0">
                <a:latin typeface="Calibri"/>
                <a:cs typeface="Calibri"/>
              </a:rPr>
              <a:t> + </a:t>
            </a:r>
            <a:r>
              <a:rPr sz="2200" spc="-10" dirty="0">
                <a:latin typeface="Calibri"/>
                <a:cs typeface="Calibri"/>
              </a:rPr>
              <a:t>FN)</a:t>
            </a:r>
            <a:endParaRPr sz="2200">
              <a:latin typeface="Calibri"/>
              <a:cs typeface="Calibri"/>
            </a:endParaRPr>
          </a:p>
        </p:txBody>
      </p:sp>
      <p:sp>
        <p:nvSpPr>
          <p:cNvPr id="8" name="object 8"/>
          <p:cNvSpPr txBox="1"/>
          <p:nvPr/>
        </p:nvSpPr>
        <p:spPr>
          <a:xfrm>
            <a:off x="6424295" y="4290569"/>
            <a:ext cx="5572760" cy="1799589"/>
          </a:xfrm>
          <a:prstGeom prst="rect">
            <a:avLst/>
          </a:prstGeom>
        </p:spPr>
        <p:txBody>
          <a:bodyPr vert="horz" wrap="square" lIns="0" tIns="112395" rIns="0" bIns="0" rtlCol="0">
            <a:spAutoFit/>
          </a:bodyPr>
          <a:lstStyle/>
          <a:p>
            <a:pPr marL="241300" marR="5080" indent="-228600">
              <a:lnSpc>
                <a:spcPct val="70000"/>
              </a:lnSpc>
              <a:spcBef>
                <a:spcPts val="885"/>
              </a:spcBef>
              <a:buFont typeface="Arial MT"/>
              <a:buChar char="•"/>
              <a:tabLst>
                <a:tab pos="240665" algn="l"/>
                <a:tab pos="241300" algn="l"/>
              </a:tabLst>
            </a:pPr>
            <a:r>
              <a:rPr sz="2200" spc="-10" dirty="0">
                <a:latin typeface="Calibri"/>
                <a:cs typeface="Calibri"/>
              </a:rPr>
              <a:t>F-Measure</a:t>
            </a:r>
            <a:r>
              <a:rPr sz="2200" spc="-5" dirty="0">
                <a:latin typeface="Calibri"/>
                <a:cs typeface="Calibri"/>
              </a:rPr>
              <a:t> </a:t>
            </a:r>
            <a:r>
              <a:rPr sz="2200" spc="-10" dirty="0">
                <a:latin typeface="Calibri"/>
                <a:cs typeface="Calibri"/>
              </a:rPr>
              <a:t>provides</a:t>
            </a:r>
            <a:r>
              <a:rPr sz="2200" spc="-5" dirty="0">
                <a:latin typeface="Calibri"/>
                <a:cs typeface="Calibri"/>
              </a:rPr>
              <a:t> a </a:t>
            </a:r>
            <a:r>
              <a:rPr sz="2200" spc="-25" dirty="0">
                <a:latin typeface="Calibri"/>
                <a:cs typeface="Calibri"/>
              </a:rPr>
              <a:t>way</a:t>
            </a:r>
            <a:r>
              <a:rPr sz="2200" spc="-5" dirty="0">
                <a:latin typeface="Calibri"/>
                <a:cs typeface="Calibri"/>
              </a:rPr>
              <a:t> </a:t>
            </a:r>
            <a:r>
              <a:rPr sz="2200" spc="-20" dirty="0">
                <a:latin typeface="Calibri"/>
                <a:cs typeface="Calibri"/>
              </a:rPr>
              <a:t>to</a:t>
            </a:r>
            <a:r>
              <a:rPr sz="2200" spc="5" dirty="0">
                <a:latin typeface="Calibri"/>
                <a:cs typeface="Calibri"/>
              </a:rPr>
              <a:t> </a:t>
            </a:r>
            <a:r>
              <a:rPr sz="2200" spc="-10" dirty="0">
                <a:latin typeface="Calibri"/>
                <a:cs typeface="Calibri"/>
              </a:rPr>
              <a:t>combine</a:t>
            </a:r>
            <a:r>
              <a:rPr sz="2200" spc="10" dirty="0">
                <a:latin typeface="Calibri"/>
                <a:cs typeface="Calibri"/>
              </a:rPr>
              <a:t> </a:t>
            </a:r>
            <a:r>
              <a:rPr sz="2200" spc="-10" dirty="0">
                <a:latin typeface="Calibri"/>
                <a:cs typeface="Calibri"/>
              </a:rPr>
              <a:t>both </a:t>
            </a:r>
            <a:r>
              <a:rPr sz="2200" spc="-5" dirty="0">
                <a:latin typeface="Calibri"/>
                <a:cs typeface="Calibri"/>
              </a:rPr>
              <a:t> </a:t>
            </a:r>
            <a:r>
              <a:rPr sz="2200" spc="-10" dirty="0">
                <a:latin typeface="Calibri"/>
                <a:cs typeface="Calibri"/>
              </a:rPr>
              <a:t>precision</a:t>
            </a:r>
            <a:r>
              <a:rPr sz="2200" spc="-20" dirty="0">
                <a:latin typeface="Calibri"/>
                <a:cs typeface="Calibri"/>
              </a:rPr>
              <a:t> </a:t>
            </a:r>
            <a:r>
              <a:rPr sz="2200" spc="-5" dirty="0">
                <a:latin typeface="Calibri"/>
                <a:cs typeface="Calibri"/>
              </a:rPr>
              <a:t>and</a:t>
            </a:r>
            <a:r>
              <a:rPr sz="2200" dirty="0">
                <a:latin typeface="Calibri"/>
                <a:cs typeface="Calibri"/>
              </a:rPr>
              <a:t> </a:t>
            </a:r>
            <a:r>
              <a:rPr sz="2200" spc="-15" dirty="0">
                <a:latin typeface="Calibri"/>
                <a:cs typeface="Calibri"/>
              </a:rPr>
              <a:t>recall</a:t>
            </a:r>
            <a:r>
              <a:rPr sz="2200" dirty="0">
                <a:latin typeface="Calibri"/>
                <a:cs typeface="Calibri"/>
              </a:rPr>
              <a:t> </a:t>
            </a:r>
            <a:r>
              <a:rPr sz="2200" spc="-20" dirty="0">
                <a:latin typeface="Calibri"/>
                <a:cs typeface="Calibri"/>
              </a:rPr>
              <a:t>into</a:t>
            </a:r>
            <a:r>
              <a:rPr sz="2200" spc="10" dirty="0">
                <a:latin typeface="Calibri"/>
                <a:cs typeface="Calibri"/>
              </a:rPr>
              <a:t> </a:t>
            </a:r>
            <a:r>
              <a:rPr sz="2200" spc="-5" dirty="0">
                <a:latin typeface="Calibri"/>
                <a:cs typeface="Calibri"/>
              </a:rPr>
              <a:t>a</a:t>
            </a:r>
            <a:r>
              <a:rPr sz="2200" dirty="0">
                <a:latin typeface="Calibri"/>
                <a:cs typeface="Calibri"/>
              </a:rPr>
              <a:t> </a:t>
            </a:r>
            <a:r>
              <a:rPr sz="2200" spc="-10" dirty="0">
                <a:latin typeface="Calibri"/>
                <a:cs typeface="Calibri"/>
              </a:rPr>
              <a:t>single</a:t>
            </a:r>
            <a:r>
              <a:rPr sz="2200" dirty="0">
                <a:latin typeface="Calibri"/>
                <a:cs typeface="Calibri"/>
              </a:rPr>
              <a:t> </a:t>
            </a:r>
            <a:r>
              <a:rPr sz="2200" spc="-10" dirty="0">
                <a:latin typeface="Calibri"/>
                <a:cs typeface="Calibri"/>
              </a:rPr>
              <a:t>measure</a:t>
            </a:r>
            <a:r>
              <a:rPr sz="2200" spc="5" dirty="0">
                <a:latin typeface="Calibri"/>
                <a:cs typeface="Calibri"/>
              </a:rPr>
              <a:t> </a:t>
            </a:r>
            <a:r>
              <a:rPr sz="2200" spc="-10" dirty="0">
                <a:latin typeface="Calibri"/>
                <a:cs typeface="Calibri"/>
              </a:rPr>
              <a:t>that </a:t>
            </a:r>
            <a:r>
              <a:rPr sz="2200" spc="-5" dirty="0">
                <a:latin typeface="Calibri"/>
                <a:cs typeface="Calibri"/>
              </a:rPr>
              <a:t> </a:t>
            </a:r>
            <a:r>
              <a:rPr sz="2200" spc="-15" dirty="0">
                <a:latin typeface="Calibri"/>
                <a:cs typeface="Calibri"/>
              </a:rPr>
              <a:t>captures</a:t>
            </a:r>
            <a:r>
              <a:rPr sz="2200" spc="5" dirty="0">
                <a:latin typeface="Calibri"/>
                <a:cs typeface="Calibri"/>
              </a:rPr>
              <a:t> </a:t>
            </a:r>
            <a:r>
              <a:rPr sz="2200" spc="-10" dirty="0">
                <a:latin typeface="Calibri"/>
                <a:cs typeface="Calibri"/>
              </a:rPr>
              <a:t>both</a:t>
            </a:r>
            <a:r>
              <a:rPr sz="2200" spc="-5" dirty="0">
                <a:latin typeface="Calibri"/>
                <a:cs typeface="Calibri"/>
              </a:rPr>
              <a:t> </a:t>
            </a:r>
            <a:r>
              <a:rPr sz="2200" spc="-10" dirty="0">
                <a:latin typeface="Calibri"/>
                <a:cs typeface="Calibri"/>
              </a:rPr>
              <a:t>properties.</a:t>
            </a:r>
            <a:r>
              <a:rPr sz="2200" spc="10" dirty="0">
                <a:latin typeface="Calibri"/>
                <a:cs typeface="Calibri"/>
              </a:rPr>
              <a:t> </a:t>
            </a:r>
            <a:r>
              <a:rPr sz="2200" spc="-5" dirty="0">
                <a:latin typeface="Calibri"/>
                <a:cs typeface="Calibri"/>
              </a:rPr>
              <a:t>Also</a:t>
            </a:r>
            <a:r>
              <a:rPr sz="2200" spc="5" dirty="0">
                <a:latin typeface="Calibri"/>
                <a:cs typeface="Calibri"/>
              </a:rPr>
              <a:t> </a:t>
            </a:r>
            <a:r>
              <a:rPr sz="2200" spc="-10" dirty="0">
                <a:latin typeface="Calibri"/>
                <a:cs typeface="Calibri"/>
              </a:rPr>
              <a:t>know</a:t>
            </a:r>
            <a:r>
              <a:rPr sz="2200" dirty="0">
                <a:latin typeface="Calibri"/>
                <a:cs typeface="Calibri"/>
              </a:rPr>
              <a:t> </a:t>
            </a:r>
            <a:r>
              <a:rPr sz="2200" spc="-5" dirty="0">
                <a:latin typeface="Calibri"/>
                <a:cs typeface="Calibri"/>
              </a:rPr>
              <a:t>as</a:t>
            </a:r>
            <a:r>
              <a:rPr sz="2200" spc="5" dirty="0">
                <a:latin typeface="Calibri"/>
                <a:cs typeface="Calibri"/>
              </a:rPr>
              <a:t> </a:t>
            </a:r>
            <a:r>
              <a:rPr sz="2200" spc="-10" dirty="0">
                <a:latin typeface="Calibri"/>
                <a:cs typeface="Calibri"/>
              </a:rPr>
              <a:t>F-Score </a:t>
            </a:r>
            <a:r>
              <a:rPr sz="2200" spc="-480" dirty="0">
                <a:latin typeface="Calibri"/>
                <a:cs typeface="Calibri"/>
              </a:rPr>
              <a:t> </a:t>
            </a:r>
            <a:r>
              <a:rPr sz="2200" spc="-5" dirty="0">
                <a:latin typeface="Calibri"/>
                <a:cs typeface="Calibri"/>
              </a:rPr>
              <a:t>or </a:t>
            </a:r>
            <a:r>
              <a:rPr sz="2200" spc="-15" dirty="0">
                <a:latin typeface="Calibri"/>
                <a:cs typeface="Calibri"/>
              </a:rPr>
              <a:t>F1-Score</a:t>
            </a:r>
            <a:endParaRPr sz="2200" dirty="0">
              <a:latin typeface="Calibri"/>
              <a:cs typeface="Calibri"/>
            </a:endParaRPr>
          </a:p>
          <a:p>
            <a:pPr marL="469900">
              <a:lnSpc>
                <a:spcPts val="2000"/>
              </a:lnSpc>
            </a:pPr>
            <a:r>
              <a:rPr sz="1900" spc="-10" dirty="0">
                <a:latin typeface="Calibri"/>
                <a:cs typeface="Calibri"/>
              </a:rPr>
              <a:t>F1-Score=</a:t>
            </a:r>
            <a:r>
              <a:rPr sz="1900" spc="25" dirty="0">
                <a:latin typeface="Calibri"/>
                <a:cs typeface="Calibri"/>
              </a:rPr>
              <a:t> </a:t>
            </a:r>
            <a:r>
              <a:rPr sz="1900" spc="-10" dirty="0">
                <a:latin typeface="Calibri"/>
                <a:cs typeface="Calibri"/>
              </a:rPr>
              <a:t>(2*Precision*Recall)</a:t>
            </a:r>
            <a:r>
              <a:rPr sz="1900" spc="35" dirty="0">
                <a:latin typeface="Calibri"/>
                <a:cs typeface="Calibri"/>
              </a:rPr>
              <a:t> </a:t>
            </a:r>
            <a:r>
              <a:rPr sz="1900" spc="-10" dirty="0">
                <a:latin typeface="Calibri"/>
                <a:cs typeface="Calibri"/>
              </a:rPr>
              <a:t>/(Precision</a:t>
            </a:r>
            <a:r>
              <a:rPr sz="1900" spc="15" dirty="0">
                <a:latin typeface="Calibri"/>
                <a:cs typeface="Calibri"/>
              </a:rPr>
              <a:t> </a:t>
            </a:r>
            <a:r>
              <a:rPr sz="1900" spc="-5" dirty="0">
                <a:latin typeface="Calibri"/>
                <a:cs typeface="Calibri"/>
              </a:rPr>
              <a:t>+</a:t>
            </a:r>
            <a:r>
              <a:rPr sz="1900" dirty="0">
                <a:latin typeface="Calibri"/>
                <a:cs typeface="Calibri"/>
              </a:rPr>
              <a:t> </a:t>
            </a:r>
            <a:r>
              <a:rPr sz="1900" spc="-10" dirty="0">
                <a:latin typeface="Calibri"/>
                <a:cs typeface="Calibri"/>
              </a:rPr>
              <a:t>Recall)</a:t>
            </a:r>
            <a:endParaRPr sz="1900" dirty="0">
              <a:latin typeface="Calibri"/>
              <a:cs typeface="Calibri"/>
            </a:endParaRPr>
          </a:p>
          <a:p>
            <a:pPr marL="698500" marR="179070" lvl="1" indent="-228600">
              <a:lnSpc>
                <a:spcPct val="70000"/>
              </a:lnSpc>
              <a:spcBef>
                <a:spcPts val="595"/>
              </a:spcBef>
              <a:buFont typeface="Arial MT"/>
              <a:buChar char="•"/>
              <a:tabLst>
                <a:tab pos="697865" algn="l"/>
                <a:tab pos="698500" algn="l"/>
              </a:tabLst>
            </a:pPr>
            <a:r>
              <a:rPr sz="1900" spc="-10" dirty="0">
                <a:latin typeface="Calibri"/>
                <a:cs typeface="Calibri"/>
              </a:rPr>
              <a:t>Common </a:t>
            </a:r>
            <a:r>
              <a:rPr sz="1900" spc="-5" dirty="0">
                <a:latin typeface="Calibri"/>
                <a:cs typeface="Calibri"/>
              </a:rPr>
              <a:t>metric used on classification </a:t>
            </a:r>
            <a:r>
              <a:rPr sz="1900" spc="-15" dirty="0">
                <a:latin typeface="Calibri"/>
                <a:cs typeface="Calibri"/>
              </a:rPr>
              <a:t>problems </a:t>
            </a:r>
            <a:r>
              <a:rPr sz="1900" spc="-415" dirty="0">
                <a:latin typeface="Calibri"/>
                <a:cs typeface="Calibri"/>
              </a:rPr>
              <a:t> </a:t>
            </a:r>
            <a:r>
              <a:rPr sz="1900" spc="-5" dirty="0">
                <a:latin typeface="Calibri"/>
                <a:cs typeface="Calibri"/>
              </a:rPr>
              <a:t>on</a:t>
            </a:r>
            <a:r>
              <a:rPr sz="1900" spc="-10" dirty="0">
                <a:latin typeface="Calibri"/>
                <a:cs typeface="Calibri"/>
              </a:rPr>
              <a:t> </a:t>
            </a:r>
            <a:r>
              <a:rPr sz="1900" spc="-5" dirty="0">
                <a:latin typeface="Calibri"/>
                <a:cs typeface="Calibri"/>
              </a:rPr>
              <a:t>imbalanced</a:t>
            </a:r>
            <a:r>
              <a:rPr sz="1900" spc="15" dirty="0">
                <a:latin typeface="Calibri"/>
                <a:cs typeface="Calibri"/>
              </a:rPr>
              <a:t> </a:t>
            </a:r>
            <a:r>
              <a:rPr sz="1900" spc="-10" dirty="0">
                <a:latin typeface="Calibri"/>
                <a:cs typeface="Calibri"/>
              </a:rPr>
              <a:t>datasets.</a:t>
            </a:r>
            <a:endParaRPr sz="1900" dirty="0">
              <a:latin typeface="Calibri"/>
              <a:cs typeface="Calibri"/>
            </a:endParaRPr>
          </a:p>
        </p:txBody>
      </p:sp>
      <p:graphicFrame>
        <p:nvGraphicFramePr>
          <p:cNvPr id="9" name="object 9"/>
          <p:cNvGraphicFramePr>
            <a:graphicFrameLocks noGrp="1"/>
          </p:cNvGraphicFramePr>
          <p:nvPr/>
        </p:nvGraphicFramePr>
        <p:xfrm>
          <a:off x="1158239" y="1373124"/>
          <a:ext cx="5043170" cy="4792979"/>
        </p:xfrm>
        <a:graphic>
          <a:graphicData uri="http://schemas.openxmlformats.org/drawingml/2006/table">
            <a:tbl>
              <a:tblPr firstRow="1" bandRow="1">
                <a:tableStyleId>{2D5ABB26-0587-4C30-8999-92F81FD0307C}</a:tableStyleId>
              </a:tblPr>
              <a:tblGrid>
                <a:gridCol w="2522220">
                  <a:extLst>
                    <a:ext uri="{9D8B030D-6E8A-4147-A177-3AD203B41FA5}">
                      <a16:colId xmlns:a16="http://schemas.microsoft.com/office/drawing/2014/main" val="20000"/>
                    </a:ext>
                  </a:extLst>
                </a:gridCol>
                <a:gridCol w="2520950">
                  <a:extLst>
                    <a:ext uri="{9D8B030D-6E8A-4147-A177-3AD203B41FA5}">
                      <a16:colId xmlns:a16="http://schemas.microsoft.com/office/drawing/2014/main" val="20001"/>
                    </a:ext>
                  </a:extLst>
                </a:gridCol>
              </a:tblGrid>
              <a:tr h="2364485">
                <a:tc>
                  <a:txBody>
                    <a:bodyPr/>
                    <a:lstStyle/>
                    <a:p>
                      <a:pPr>
                        <a:lnSpc>
                          <a:spcPct val="100000"/>
                        </a:lnSpc>
                      </a:pPr>
                      <a:endParaRPr sz="2100">
                        <a:latin typeface="Times New Roman"/>
                        <a:cs typeface="Times New Roman"/>
                      </a:endParaRPr>
                    </a:p>
                    <a:p>
                      <a:pPr>
                        <a:lnSpc>
                          <a:spcPct val="100000"/>
                        </a:lnSpc>
                        <a:spcBef>
                          <a:spcPts val="45"/>
                        </a:spcBef>
                      </a:pPr>
                      <a:endParaRPr sz="3000">
                        <a:latin typeface="Times New Roman"/>
                        <a:cs typeface="Times New Roman"/>
                      </a:endParaRPr>
                    </a:p>
                    <a:p>
                      <a:pPr marL="317500" marR="309880" algn="ctr">
                        <a:lnSpc>
                          <a:spcPct val="100000"/>
                        </a:lnSpc>
                        <a:spcBef>
                          <a:spcPts val="5"/>
                        </a:spcBef>
                      </a:pPr>
                      <a:r>
                        <a:rPr sz="1800" b="1" dirty="0">
                          <a:latin typeface="Calibri"/>
                          <a:cs typeface="Calibri"/>
                        </a:rPr>
                        <a:t>n</a:t>
                      </a:r>
                      <a:r>
                        <a:rPr sz="1800" b="1" spc="-10" dirty="0">
                          <a:latin typeface="Calibri"/>
                          <a:cs typeface="Calibri"/>
                        </a:rPr>
                        <a:t> </a:t>
                      </a:r>
                      <a:r>
                        <a:rPr sz="1800" b="1" baseline="-20833" dirty="0">
                          <a:latin typeface="Calibri"/>
                          <a:cs typeface="Calibri"/>
                        </a:rPr>
                        <a:t>1,</a:t>
                      </a:r>
                      <a:r>
                        <a:rPr sz="1800" b="1" spc="-7" baseline="-20833" dirty="0">
                          <a:latin typeface="Calibri"/>
                          <a:cs typeface="Calibri"/>
                        </a:rPr>
                        <a:t> </a:t>
                      </a:r>
                      <a:r>
                        <a:rPr sz="1800" b="1" baseline="-20833" dirty="0">
                          <a:latin typeface="Calibri"/>
                          <a:cs typeface="Calibri"/>
                        </a:rPr>
                        <a:t>1</a:t>
                      </a:r>
                      <a:r>
                        <a:rPr sz="1800" b="1" spc="375" baseline="-20833" dirty="0">
                          <a:latin typeface="Calibri"/>
                          <a:cs typeface="Calibri"/>
                        </a:rPr>
                        <a:t> </a:t>
                      </a:r>
                      <a:r>
                        <a:rPr sz="1800" b="1" dirty="0">
                          <a:latin typeface="Calibri"/>
                          <a:cs typeface="Calibri"/>
                        </a:rPr>
                        <a:t>= </a:t>
                      </a:r>
                      <a:r>
                        <a:rPr sz="1800" b="1" spc="-5" dirty="0">
                          <a:latin typeface="Calibri"/>
                          <a:cs typeface="Calibri"/>
                        </a:rPr>
                        <a:t>number</a:t>
                      </a:r>
                      <a:r>
                        <a:rPr sz="1800" b="1" spc="-45" dirty="0">
                          <a:latin typeface="Calibri"/>
                          <a:cs typeface="Calibri"/>
                        </a:rPr>
                        <a:t> </a:t>
                      </a:r>
                      <a:r>
                        <a:rPr sz="1800" b="1" dirty="0">
                          <a:latin typeface="Calibri"/>
                          <a:cs typeface="Calibri"/>
                        </a:rPr>
                        <a:t>of</a:t>
                      </a:r>
                      <a:r>
                        <a:rPr sz="1800" b="1" spc="-15" dirty="0">
                          <a:latin typeface="Calibri"/>
                          <a:cs typeface="Calibri"/>
                        </a:rPr>
                        <a:t> </a:t>
                      </a:r>
                      <a:r>
                        <a:rPr sz="1800" b="1" dirty="0">
                          <a:latin typeface="Calibri"/>
                          <a:cs typeface="Calibri"/>
                        </a:rPr>
                        <a:t>C</a:t>
                      </a:r>
                      <a:r>
                        <a:rPr sz="1800" b="1" baseline="-20833" dirty="0">
                          <a:latin typeface="Calibri"/>
                          <a:cs typeface="Calibri"/>
                        </a:rPr>
                        <a:t>1 </a:t>
                      </a:r>
                      <a:r>
                        <a:rPr sz="1800" b="1" spc="-382" baseline="-20833" dirty="0">
                          <a:latin typeface="Calibri"/>
                          <a:cs typeface="Calibri"/>
                        </a:rPr>
                        <a:t> </a:t>
                      </a:r>
                      <a:r>
                        <a:rPr sz="1800" b="1" spc="-10" dirty="0">
                          <a:latin typeface="Calibri"/>
                          <a:cs typeface="Calibri"/>
                        </a:rPr>
                        <a:t>records </a:t>
                      </a:r>
                      <a:r>
                        <a:rPr sz="1800" b="1" spc="-5" dirty="0">
                          <a:latin typeface="Calibri"/>
                          <a:cs typeface="Calibri"/>
                        </a:rPr>
                        <a:t>classified </a:t>
                      </a:r>
                      <a:r>
                        <a:rPr sz="1800" b="1" dirty="0">
                          <a:latin typeface="Calibri"/>
                          <a:cs typeface="Calibri"/>
                        </a:rPr>
                        <a:t> </a:t>
                      </a:r>
                      <a:r>
                        <a:rPr sz="1800" b="1" spc="-5" dirty="0">
                          <a:latin typeface="Calibri"/>
                          <a:cs typeface="Calibri"/>
                        </a:rPr>
                        <a:t>correctly</a:t>
                      </a:r>
                      <a:r>
                        <a:rPr sz="1800" b="1" spc="-40" dirty="0">
                          <a:latin typeface="Calibri"/>
                          <a:cs typeface="Calibri"/>
                        </a:rPr>
                        <a:t> </a:t>
                      </a:r>
                      <a:r>
                        <a:rPr sz="1800" b="1" dirty="0">
                          <a:latin typeface="Calibri"/>
                          <a:cs typeface="Calibri"/>
                        </a:rPr>
                        <a:t>as</a:t>
                      </a:r>
                      <a:r>
                        <a:rPr sz="1800" b="1" spc="-20" dirty="0">
                          <a:latin typeface="Calibri"/>
                          <a:cs typeface="Calibri"/>
                        </a:rPr>
                        <a:t> </a:t>
                      </a:r>
                      <a:r>
                        <a:rPr sz="1800" b="1" spc="-10" dirty="0">
                          <a:latin typeface="Calibri"/>
                          <a:cs typeface="Calibri"/>
                        </a:rPr>
                        <a:t>C</a:t>
                      </a:r>
                      <a:r>
                        <a:rPr sz="1800" b="1" spc="-15" baseline="-20833" dirty="0">
                          <a:latin typeface="Calibri"/>
                          <a:cs typeface="Calibri"/>
                        </a:rPr>
                        <a:t>1</a:t>
                      </a:r>
                      <a:endParaRPr sz="1800" baseline="-20833">
                        <a:latin typeface="Calibri"/>
                        <a:cs typeface="Calibri"/>
                      </a:endParaRPr>
                    </a:p>
                    <a:p>
                      <a:pPr>
                        <a:lnSpc>
                          <a:spcPct val="100000"/>
                        </a:lnSpc>
                        <a:spcBef>
                          <a:spcPts val="55"/>
                        </a:spcBef>
                      </a:pPr>
                      <a:endParaRPr sz="2800">
                        <a:latin typeface="Times New Roman"/>
                        <a:cs typeface="Times New Roman"/>
                      </a:endParaRPr>
                    </a:p>
                    <a:p>
                      <a:pPr marL="386715">
                        <a:lnSpc>
                          <a:spcPct val="100000"/>
                        </a:lnSpc>
                      </a:pPr>
                      <a:r>
                        <a:rPr sz="1800" b="1" spc="-30" dirty="0">
                          <a:latin typeface="Calibri"/>
                          <a:cs typeface="Calibri"/>
                        </a:rPr>
                        <a:t>True</a:t>
                      </a:r>
                      <a:r>
                        <a:rPr sz="1800" b="1" spc="-35" dirty="0">
                          <a:latin typeface="Calibri"/>
                          <a:cs typeface="Calibri"/>
                        </a:rPr>
                        <a:t> </a:t>
                      </a:r>
                      <a:r>
                        <a:rPr sz="1800" b="1" spc="-5" dirty="0">
                          <a:latin typeface="Calibri"/>
                          <a:cs typeface="Calibri"/>
                        </a:rPr>
                        <a:t>Positive</a:t>
                      </a:r>
                      <a:r>
                        <a:rPr sz="1800" b="1" spc="-65" dirty="0">
                          <a:latin typeface="Calibri"/>
                          <a:cs typeface="Calibri"/>
                        </a:rPr>
                        <a:t> </a:t>
                      </a:r>
                      <a:r>
                        <a:rPr sz="1800" b="1" dirty="0">
                          <a:latin typeface="Calibri"/>
                          <a:cs typeface="Calibri"/>
                        </a:rPr>
                        <a:t>(TP)</a:t>
                      </a:r>
                      <a:endParaRPr sz="1800">
                        <a:latin typeface="Calibri"/>
                        <a:cs typeface="Calibri"/>
                      </a:endParaRPr>
                    </a:p>
                  </a:txBody>
                  <a:tcPr marL="0" marR="0" marT="0" marB="0">
                    <a:lnL w="12700">
                      <a:solidFill>
                        <a:srgbClr val="2E528F"/>
                      </a:solidFill>
                      <a:prstDash val="solid"/>
                    </a:lnL>
                    <a:lnR w="12700">
                      <a:solidFill>
                        <a:srgbClr val="2E528F"/>
                      </a:solidFill>
                      <a:prstDash val="solid"/>
                    </a:lnR>
                    <a:lnT w="12700">
                      <a:solidFill>
                        <a:srgbClr val="2E528F"/>
                      </a:solidFill>
                      <a:prstDash val="solid"/>
                    </a:lnT>
                    <a:lnB w="28575">
                      <a:solidFill>
                        <a:srgbClr val="2E528F"/>
                      </a:solidFill>
                      <a:prstDash val="solid"/>
                    </a:lnB>
                    <a:solidFill>
                      <a:srgbClr val="C5DFB4"/>
                    </a:solidFill>
                  </a:tcPr>
                </a:tc>
                <a:tc>
                  <a:txBody>
                    <a:bodyPr/>
                    <a:lstStyle/>
                    <a:p>
                      <a:pPr>
                        <a:lnSpc>
                          <a:spcPct val="100000"/>
                        </a:lnSpc>
                      </a:pPr>
                      <a:endParaRPr sz="2100">
                        <a:latin typeface="Times New Roman"/>
                        <a:cs typeface="Times New Roman"/>
                      </a:endParaRPr>
                    </a:p>
                    <a:p>
                      <a:pPr>
                        <a:lnSpc>
                          <a:spcPct val="100000"/>
                        </a:lnSpc>
                        <a:spcBef>
                          <a:spcPts val="25"/>
                        </a:spcBef>
                      </a:pPr>
                      <a:endParaRPr sz="3100">
                        <a:latin typeface="Times New Roman"/>
                        <a:cs typeface="Times New Roman"/>
                      </a:endParaRPr>
                    </a:p>
                    <a:p>
                      <a:pPr marL="334010" marR="327025" algn="ctr">
                        <a:lnSpc>
                          <a:spcPct val="100000"/>
                        </a:lnSpc>
                      </a:pPr>
                      <a:r>
                        <a:rPr sz="1800" b="1" dirty="0">
                          <a:latin typeface="Calibri"/>
                          <a:cs typeface="Calibri"/>
                        </a:rPr>
                        <a:t>n</a:t>
                      </a:r>
                      <a:r>
                        <a:rPr sz="1800" b="1" spc="-15" dirty="0">
                          <a:latin typeface="Calibri"/>
                          <a:cs typeface="Calibri"/>
                        </a:rPr>
                        <a:t> </a:t>
                      </a:r>
                      <a:r>
                        <a:rPr sz="1800" b="1" baseline="-20833" dirty="0">
                          <a:latin typeface="Calibri"/>
                          <a:cs typeface="Calibri"/>
                        </a:rPr>
                        <a:t>2,</a:t>
                      </a:r>
                      <a:r>
                        <a:rPr sz="1800" b="1" spc="-7" baseline="-20833" dirty="0">
                          <a:latin typeface="Calibri"/>
                          <a:cs typeface="Calibri"/>
                        </a:rPr>
                        <a:t> </a:t>
                      </a:r>
                      <a:r>
                        <a:rPr sz="1800" b="1" baseline="-20833" dirty="0">
                          <a:latin typeface="Calibri"/>
                          <a:cs typeface="Calibri"/>
                        </a:rPr>
                        <a:t>1</a:t>
                      </a:r>
                      <a:r>
                        <a:rPr sz="1800" b="1" spc="-7" baseline="-20833" dirty="0">
                          <a:latin typeface="Calibri"/>
                          <a:cs typeface="Calibri"/>
                        </a:rPr>
                        <a:t> </a:t>
                      </a:r>
                      <a:r>
                        <a:rPr sz="1800" b="1" dirty="0">
                          <a:latin typeface="Calibri"/>
                          <a:cs typeface="Calibri"/>
                        </a:rPr>
                        <a:t>=</a:t>
                      </a:r>
                      <a:r>
                        <a:rPr sz="1800" b="1" spc="-15" dirty="0">
                          <a:latin typeface="Calibri"/>
                          <a:cs typeface="Calibri"/>
                        </a:rPr>
                        <a:t> </a:t>
                      </a:r>
                      <a:r>
                        <a:rPr sz="1800" b="1" dirty="0">
                          <a:latin typeface="Calibri"/>
                          <a:cs typeface="Calibri"/>
                        </a:rPr>
                        <a:t>number</a:t>
                      </a:r>
                      <a:r>
                        <a:rPr sz="1800" b="1" spc="-50" dirty="0">
                          <a:latin typeface="Calibri"/>
                          <a:cs typeface="Calibri"/>
                        </a:rPr>
                        <a:t> </a:t>
                      </a:r>
                      <a:r>
                        <a:rPr sz="1800" b="1" dirty="0">
                          <a:latin typeface="Calibri"/>
                          <a:cs typeface="Calibri"/>
                        </a:rPr>
                        <a:t>of</a:t>
                      </a:r>
                      <a:r>
                        <a:rPr sz="1800" b="1" spc="-20" dirty="0">
                          <a:latin typeface="Calibri"/>
                          <a:cs typeface="Calibri"/>
                        </a:rPr>
                        <a:t> </a:t>
                      </a:r>
                      <a:r>
                        <a:rPr sz="1800" b="1" spc="-5" dirty="0">
                          <a:latin typeface="Calibri"/>
                          <a:cs typeface="Calibri"/>
                        </a:rPr>
                        <a:t>C</a:t>
                      </a:r>
                      <a:r>
                        <a:rPr sz="1800" b="1" spc="-7" baseline="-20833" dirty="0">
                          <a:latin typeface="Calibri"/>
                          <a:cs typeface="Calibri"/>
                        </a:rPr>
                        <a:t>2 </a:t>
                      </a:r>
                      <a:r>
                        <a:rPr sz="1800" b="1" spc="-382" baseline="-20833" dirty="0">
                          <a:latin typeface="Calibri"/>
                          <a:cs typeface="Calibri"/>
                        </a:rPr>
                        <a:t> </a:t>
                      </a:r>
                      <a:r>
                        <a:rPr sz="1800" b="1" spc="-10" dirty="0">
                          <a:latin typeface="Calibri"/>
                          <a:cs typeface="Calibri"/>
                        </a:rPr>
                        <a:t>records </a:t>
                      </a:r>
                      <a:r>
                        <a:rPr sz="1800" b="1" spc="-5" dirty="0">
                          <a:latin typeface="Calibri"/>
                          <a:cs typeface="Calibri"/>
                        </a:rPr>
                        <a:t>classified </a:t>
                      </a:r>
                      <a:r>
                        <a:rPr sz="1800" b="1" dirty="0">
                          <a:latin typeface="Calibri"/>
                          <a:cs typeface="Calibri"/>
                        </a:rPr>
                        <a:t> </a:t>
                      </a:r>
                      <a:r>
                        <a:rPr sz="1800" b="1" spc="-5" dirty="0">
                          <a:latin typeface="Calibri"/>
                          <a:cs typeface="Calibri"/>
                        </a:rPr>
                        <a:t>incorrectly</a:t>
                      </a:r>
                      <a:r>
                        <a:rPr sz="1800" b="1" spc="-50" dirty="0">
                          <a:latin typeface="Calibri"/>
                          <a:cs typeface="Calibri"/>
                        </a:rPr>
                        <a:t> </a:t>
                      </a:r>
                      <a:r>
                        <a:rPr sz="1800" b="1" dirty="0">
                          <a:latin typeface="Calibri"/>
                          <a:cs typeface="Calibri"/>
                        </a:rPr>
                        <a:t>as</a:t>
                      </a:r>
                      <a:r>
                        <a:rPr sz="1800" b="1" spc="-10" dirty="0">
                          <a:latin typeface="Calibri"/>
                          <a:cs typeface="Calibri"/>
                        </a:rPr>
                        <a:t> </a:t>
                      </a:r>
                      <a:r>
                        <a:rPr sz="1800" b="1" dirty="0">
                          <a:latin typeface="Calibri"/>
                          <a:cs typeface="Calibri"/>
                        </a:rPr>
                        <a:t>C</a:t>
                      </a:r>
                      <a:r>
                        <a:rPr sz="1800" b="1" baseline="-20833" dirty="0">
                          <a:latin typeface="Calibri"/>
                          <a:cs typeface="Calibri"/>
                        </a:rPr>
                        <a:t>1</a:t>
                      </a:r>
                      <a:endParaRPr sz="1800" baseline="-20833">
                        <a:latin typeface="Calibri"/>
                        <a:cs typeface="Calibri"/>
                      </a:endParaRPr>
                    </a:p>
                    <a:p>
                      <a:pPr>
                        <a:lnSpc>
                          <a:spcPct val="100000"/>
                        </a:lnSpc>
                        <a:spcBef>
                          <a:spcPts val="20"/>
                        </a:spcBef>
                      </a:pPr>
                      <a:endParaRPr sz="2750">
                        <a:latin typeface="Times New Roman"/>
                        <a:cs typeface="Times New Roman"/>
                      </a:endParaRPr>
                    </a:p>
                    <a:p>
                      <a:pPr marL="478790">
                        <a:lnSpc>
                          <a:spcPct val="100000"/>
                        </a:lnSpc>
                      </a:pPr>
                      <a:r>
                        <a:rPr sz="1800" b="1" spc="-10" dirty="0">
                          <a:latin typeface="Calibri"/>
                          <a:cs typeface="Calibri"/>
                        </a:rPr>
                        <a:t>False</a:t>
                      </a:r>
                      <a:r>
                        <a:rPr sz="1800" b="1" spc="-45" dirty="0">
                          <a:latin typeface="Calibri"/>
                          <a:cs typeface="Calibri"/>
                        </a:rPr>
                        <a:t> </a:t>
                      </a:r>
                      <a:r>
                        <a:rPr sz="1800" b="1" spc="-5" dirty="0">
                          <a:latin typeface="Calibri"/>
                          <a:cs typeface="Calibri"/>
                        </a:rPr>
                        <a:t>Positive</a:t>
                      </a:r>
                      <a:r>
                        <a:rPr sz="1800" b="1" spc="-65" dirty="0">
                          <a:latin typeface="Calibri"/>
                          <a:cs typeface="Calibri"/>
                        </a:rPr>
                        <a:t> </a:t>
                      </a:r>
                      <a:r>
                        <a:rPr sz="1800" b="1" dirty="0">
                          <a:latin typeface="Calibri"/>
                          <a:cs typeface="Calibri"/>
                        </a:rPr>
                        <a:t>(FP)</a:t>
                      </a:r>
                      <a:endParaRPr sz="1800">
                        <a:latin typeface="Calibri"/>
                        <a:cs typeface="Calibri"/>
                      </a:endParaRPr>
                    </a:p>
                  </a:txBody>
                  <a:tcPr marL="0" marR="0" marT="0" marB="0">
                    <a:lnL w="12700">
                      <a:solidFill>
                        <a:srgbClr val="2E528F"/>
                      </a:solidFill>
                      <a:prstDash val="solid"/>
                    </a:lnL>
                    <a:lnR w="12700">
                      <a:solidFill>
                        <a:srgbClr val="2E528F"/>
                      </a:solidFill>
                      <a:prstDash val="solid"/>
                    </a:lnR>
                    <a:lnT w="12700">
                      <a:solidFill>
                        <a:srgbClr val="2E528F"/>
                      </a:solidFill>
                      <a:prstDash val="solid"/>
                    </a:lnT>
                    <a:lnB w="12700">
                      <a:solidFill>
                        <a:srgbClr val="2E528F"/>
                      </a:solidFill>
                      <a:prstDash val="solid"/>
                    </a:lnB>
                    <a:solidFill>
                      <a:srgbClr val="FF5050"/>
                    </a:solidFill>
                  </a:tcPr>
                </a:tc>
                <a:extLst>
                  <a:ext uri="{0D108BD9-81ED-4DB2-BD59-A6C34878D82A}">
                    <a16:rowId xmlns:a16="http://schemas.microsoft.com/office/drawing/2014/main" val="10000"/>
                  </a:ext>
                </a:extLst>
              </a:tr>
              <a:tr h="2428494">
                <a:tc>
                  <a:txBody>
                    <a:bodyPr/>
                    <a:lstStyle/>
                    <a:p>
                      <a:pPr>
                        <a:lnSpc>
                          <a:spcPct val="100000"/>
                        </a:lnSpc>
                      </a:pPr>
                      <a:endParaRPr sz="2100">
                        <a:latin typeface="Times New Roman"/>
                        <a:cs typeface="Times New Roman"/>
                      </a:endParaRPr>
                    </a:p>
                    <a:p>
                      <a:pPr>
                        <a:lnSpc>
                          <a:spcPct val="100000"/>
                        </a:lnSpc>
                        <a:spcBef>
                          <a:spcPts val="50"/>
                        </a:spcBef>
                      </a:pPr>
                      <a:endParaRPr sz="2350">
                        <a:latin typeface="Times New Roman"/>
                        <a:cs typeface="Times New Roman"/>
                      </a:endParaRPr>
                    </a:p>
                    <a:p>
                      <a:pPr marL="325120" marR="318770" algn="ctr">
                        <a:lnSpc>
                          <a:spcPct val="100000"/>
                        </a:lnSpc>
                      </a:pPr>
                      <a:r>
                        <a:rPr sz="1800" b="1" dirty="0">
                          <a:latin typeface="Calibri"/>
                          <a:cs typeface="Calibri"/>
                        </a:rPr>
                        <a:t>n</a:t>
                      </a:r>
                      <a:r>
                        <a:rPr sz="1800" b="1" spc="-15" dirty="0">
                          <a:latin typeface="Calibri"/>
                          <a:cs typeface="Calibri"/>
                        </a:rPr>
                        <a:t> </a:t>
                      </a:r>
                      <a:r>
                        <a:rPr sz="1800" b="1" baseline="-20833" dirty="0">
                          <a:latin typeface="Calibri"/>
                          <a:cs typeface="Calibri"/>
                        </a:rPr>
                        <a:t>1,</a:t>
                      </a:r>
                      <a:r>
                        <a:rPr sz="1800" b="1" spc="-7" baseline="-20833" dirty="0">
                          <a:latin typeface="Calibri"/>
                          <a:cs typeface="Calibri"/>
                        </a:rPr>
                        <a:t> </a:t>
                      </a:r>
                      <a:r>
                        <a:rPr sz="1800" b="1" baseline="-20833" dirty="0">
                          <a:latin typeface="Calibri"/>
                          <a:cs typeface="Calibri"/>
                        </a:rPr>
                        <a:t>2</a:t>
                      </a:r>
                      <a:r>
                        <a:rPr sz="1800" b="1" spc="187" baseline="-20833" dirty="0">
                          <a:latin typeface="Calibri"/>
                          <a:cs typeface="Calibri"/>
                        </a:rPr>
                        <a:t> </a:t>
                      </a:r>
                      <a:r>
                        <a:rPr sz="1800" b="1" dirty="0">
                          <a:latin typeface="Calibri"/>
                          <a:cs typeface="Calibri"/>
                        </a:rPr>
                        <a:t>=</a:t>
                      </a:r>
                      <a:r>
                        <a:rPr sz="1800" b="1" spc="-20" dirty="0">
                          <a:latin typeface="Calibri"/>
                          <a:cs typeface="Calibri"/>
                        </a:rPr>
                        <a:t> </a:t>
                      </a:r>
                      <a:r>
                        <a:rPr sz="1800" b="1" dirty="0">
                          <a:latin typeface="Calibri"/>
                          <a:cs typeface="Calibri"/>
                        </a:rPr>
                        <a:t>number</a:t>
                      </a:r>
                      <a:r>
                        <a:rPr sz="1800" b="1" spc="-55" dirty="0">
                          <a:latin typeface="Calibri"/>
                          <a:cs typeface="Calibri"/>
                        </a:rPr>
                        <a:t> </a:t>
                      </a:r>
                      <a:r>
                        <a:rPr sz="1800" b="1" dirty="0">
                          <a:latin typeface="Calibri"/>
                          <a:cs typeface="Calibri"/>
                        </a:rPr>
                        <a:t>of</a:t>
                      </a:r>
                      <a:r>
                        <a:rPr sz="1800" b="1" spc="-10" dirty="0">
                          <a:latin typeface="Calibri"/>
                          <a:cs typeface="Calibri"/>
                        </a:rPr>
                        <a:t> </a:t>
                      </a:r>
                      <a:r>
                        <a:rPr sz="1800" b="1" dirty="0">
                          <a:latin typeface="Calibri"/>
                          <a:cs typeface="Calibri"/>
                        </a:rPr>
                        <a:t>C</a:t>
                      </a:r>
                      <a:r>
                        <a:rPr sz="1800" b="1" baseline="-20833" dirty="0">
                          <a:latin typeface="Calibri"/>
                          <a:cs typeface="Calibri"/>
                        </a:rPr>
                        <a:t>1 </a:t>
                      </a:r>
                      <a:r>
                        <a:rPr sz="1800" b="1" spc="-382" baseline="-20833" dirty="0">
                          <a:latin typeface="Calibri"/>
                          <a:cs typeface="Calibri"/>
                        </a:rPr>
                        <a:t> </a:t>
                      </a:r>
                      <a:r>
                        <a:rPr sz="1800" b="1" spc="-10" dirty="0">
                          <a:latin typeface="Calibri"/>
                          <a:cs typeface="Calibri"/>
                        </a:rPr>
                        <a:t>records </a:t>
                      </a:r>
                      <a:r>
                        <a:rPr sz="1800" b="1" spc="-5" dirty="0">
                          <a:latin typeface="Calibri"/>
                          <a:cs typeface="Calibri"/>
                        </a:rPr>
                        <a:t>classified </a:t>
                      </a:r>
                      <a:r>
                        <a:rPr sz="1800" b="1" dirty="0">
                          <a:latin typeface="Calibri"/>
                          <a:cs typeface="Calibri"/>
                        </a:rPr>
                        <a:t> </a:t>
                      </a:r>
                      <a:r>
                        <a:rPr sz="1800" b="1" spc="-5" dirty="0">
                          <a:latin typeface="Calibri"/>
                          <a:cs typeface="Calibri"/>
                        </a:rPr>
                        <a:t>incorrectly</a:t>
                      </a:r>
                      <a:r>
                        <a:rPr sz="1800" b="1" spc="-45" dirty="0">
                          <a:latin typeface="Calibri"/>
                          <a:cs typeface="Calibri"/>
                        </a:rPr>
                        <a:t> </a:t>
                      </a:r>
                      <a:r>
                        <a:rPr sz="1800" b="1" dirty="0">
                          <a:latin typeface="Calibri"/>
                          <a:cs typeface="Calibri"/>
                        </a:rPr>
                        <a:t>as</a:t>
                      </a:r>
                      <a:r>
                        <a:rPr sz="1800" b="1" spc="-15" dirty="0">
                          <a:latin typeface="Calibri"/>
                          <a:cs typeface="Calibri"/>
                        </a:rPr>
                        <a:t> </a:t>
                      </a:r>
                      <a:r>
                        <a:rPr sz="1800" b="1" spc="-5" dirty="0">
                          <a:latin typeface="Calibri"/>
                          <a:cs typeface="Calibri"/>
                        </a:rPr>
                        <a:t>C</a:t>
                      </a:r>
                      <a:r>
                        <a:rPr sz="1800" b="1" spc="-7" baseline="-20833" dirty="0">
                          <a:latin typeface="Calibri"/>
                          <a:cs typeface="Calibri"/>
                        </a:rPr>
                        <a:t>2</a:t>
                      </a:r>
                      <a:endParaRPr sz="1800" baseline="-20833">
                        <a:latin typeface="Calibri"/>
                        <a:cs typeface="Calibri"/>
                      </a:endParaRPr>
                    </a:p>
                    <a:p>
                      <a:pPr>
                        <a:lnSpc>
                          <a:spcPct val="100000"/>
                        </a:lnSpc>
                      </a:pPr>
                      <a:endParaRPr sz="2100">
                        <a:latin typeface="Times New Roman"/>
                        <a:cs typeface="Times New Roman"/>
                      </a:endParaRPr>
                    </a:p>
                    <a:p>
                      <a:pPr marL="1270" algn="ctr">
                        <a:lnSpc>
                          <a:spcPct val="100000"/>
                        </a:lnSpc>
                        <a:spcBef>
                          <a:spcPts val="1765"/>
                        </a:spcBef>
                      </a:pPr>
                      <a:r>
                        <a:rPr sz="1800" b="1" spc="-10" dirty="0">
                          <a:latin typeface="Calibri"/>
                          <a:cs typeface="Calibri"/>
                        </a:rPr>
                        <a:t>False</a:t>
                      </a:r>
                      <a:r>
                        <a:rPr sz="1800" b="1" spc="-45" dirty="0">
                          <a:latin typeface="Calibri"/>
                          <a:cs typeface="Calibri"/>
                        </a:rPr>
                        <a:t> </a:t>
                      </a:r>
                      <a:r>
                        <a:rPr sz="1800" b="1" spc="-10" dirty="0">
                          <a:latin typeface="Calibri"/>
                          <a:cs typeface="Calibri"/>
                        </a:rPr>
                        <a:t>Negative</a:t>
                      </a:r>
                      <a:r>
                        <a:rPr sz="1800" b="1" spc="-55" dirty="0">
                          <a:latin typeface="Calibri"/>
                          <a:cs typeface="Calibri"/>
                        </a:rPr>
                        <a:t> </a:t>
                      </a:r>
                      <a:r>
                        <a:rPr sz="1800" b="1" dirty="0">
                          <a:latin typeface="Calibri"/>
                          <a:cs typeface="Calibri"/>
                        </a:rPr>
                        <a:t>(FN)</a:t>
                      </a:r>
                      <a:endParaRPr sz="1800">
                        <a:latin typeface="Calibri"/>
                        <a:cs typeface="Calibri"/>
                      </a:endParaRPr>
                    </a:p>
                  </a:txBody>
                  <a:tcPr marL="0" marR="0" marT="0" marB="0">
                    <a:lnL w="12700">
                      <a:solidFill>
                        <a:srgbClr val="2E528F"/>
                      </a:solidFill>
                      <a:prstDash val="solid"/>
                    </a:lnL>
                    <a:lnR w="12700">
                      <a:solidFill>
                        <a:srgbClr val="2E528F"/>
                      </a:solidFill>
                      <a:prstDash val="solid"/>
                    </a:lnR>
                    <a:lnT w="28575">
                      <a:solidFill>
                        <a:srgbClr val="2E528F"/>
                      </a:solidFill>
                      <a:prstDash val="solid"/>
                    </a:lnT>
                    <a:lnB w="12700">
                      <a:solidFill>
                        <a:srgbClr val="2E528F"/>
                      </a:solidFill>
                      <a:prstDash val="solid"/>
                    </a:lnB>
                    <a:solidFill>
                      <a:srgbClr val="FF5050"/>
                    </a:solidFill>
                  </a:tcPr>
                </a:tc>
                <a:tc>
                  <a:txBody>
                    <a:bodyPr/>
                    <a:lstStyle/>
                    <a:p>
                      <a:pPr>
                        <a:lnSpc>
                          <a:spcPct val="100000"/>
                        </a:lnSpc>
                      </a:pPr>
                      <a:endParaRPr sz="2100">
                        <a:latin typeface="Times New Roman"/>
                        <a:cs typeface="Times New Roman"/>
                      </a:endParaRPr>
                    </a:p>
                    <a:p>
                      <a:pPr>
                        <a:lnSpc>
                          <a:spcPct val="100000"/>
                        </a:lnSpc>
                        <a:spcBef>
                          <a:spcPts val="35"/>
                        </a:spcBef>
                      </a:pPr>
                      <a:endParaRPr sz="2300">
                        <a:latin typeface="Times New Roman"/>
                        <a:cs typeface="Times New Roman"/>
                      </a:endParaRPr>
                    </a:p>
                    <a:p>
                      <a:pPr marL="316865" marR="308610" algn="ctr">
                        <a:lnSpc>
                          <a:spcPct val="100000"/>
                        </a:lnSpc>
                        <a:spcBef>
                          <a:spcPts val="5"/>
                        </a:spcBef>
                      </a:pPr>
                      <a:r>
                        <a:rPr sz="1800" b="1" dirty="0">
                          <a:latin typeface="Calibri"/>
                          <a:cs typeface="Calibri"/>
                        </a:rPr>
                        <a:t>n</a:t>
                      </a:r>
                      <a:r>
                        <a:rPr sz="1800" b="1" spc="-15" dirty="0">
                          <a:latin typeface="Calibri"/>
                          <a:cs typeface="Calibri"/>
                        </a:rPr>
                        <a:t> </a:t>
                      </a:r>
                      <a:r>
                        <a:rPr sz="1800" b="1" baseline="-20833" dirty="0">
                          <a:latin typeface="Calibri"/>
                          <a:cs typeface="Calibri"/>
                        </a:rPr>
                        <a:t>2,</a:t>
                      </a:r>
                      <a:r>
                        <a:rPr sz="1800" b="1" spc="-7" baseline="-20833" dirty="0">
                          <a:latin typeface="Calibri"/>
                          <a:cs typeface="Calibri"/>
                        </a:rPr>
                        <a:t> </a:t>
                      </a:r>
                      <a:r>
                        <a:rPr sz="1800" b="1" baseline="-20833" dirty="0">
                          <a:latin typeface="Calibri"/>
                          <a:cs typeface="Calibri"/>
                        </a:rPr>
                        <a:t>2</a:t>
                      </a:r>
                      <a:r>
                        <a:rPr sz="1800" b="1" spc="375" baseline="-20833" dirty="0">
                          <a:latin typeface="Calibri"/>
                          <a:cs typeface="Calibri"/>
                        </a:rPr>
                        <a:t> </a:t>
                      </a:r>
                      <a:r>
                        <a:rPr sz="1800" b="1" dirty="0">
                          <a:latin typeface="Calibri"/>
                          <a:cs typeface="Calibri"/>
                        </a:rPr>
                        <a:t>=</a:t>
                      </a:r>
                      <a:r>
                        <a:rPr sz="1800" b="1" spc="-5" dirty="0">
                          <a:latin typeface="Calibri"/>
                          <a:cs typeface="Calibri"/>
                        </a:rPr>
                        <a:t> </a:t>
                      </a:r>
                      <a:r>
                        <a:rPr sz="1800" b="1" dirty="0">
                          <a:latin typeface="Calibri"/>
                          <a:cs typeface="Calibri"/>
                        </a:rPr>
                        <a:t>number</a:t>
                      </a:r>
                      <a:r>
                        <a:rPr sz="1800" b="1" spc="-45" dirty="0">
                          <a:latin typeface="Calibri"/>
                          <a:cs typeface="Calibri"/>
                        </a:rPr>
                        <a:t> </a:t>
                      </a:r>
                      <a:r>
                        <a:rPr sz="1800" b="1" dirty="0">
                          <a:latin typeface="Calibri"/>
                          <a:cs typeface="Calibri"/>
                        </a:rPr>
                        <a:t>of</a:t>
                      </a:r>
                      <a:r>
                        <a:rPr sz="1800" b="1" spc="-20" dirty="0">
                          <a:latin typeface="Calibri"/>
                          <a:cs typeface="Calibri"/>
                        </a:rPr>
                        <a:t> </a:t>
                      </a:r>
                      <a:r>
                        <a:rPr sz="1800" b="1" spc="-5" dirty="0">
                          <a:latin typeface="Calibri"/>
                          <a:cs typeface="Calibri"/>
                        </a:rPr>
                        <a:t>C</a:t>
                      </a:r>
                      <a:r>
                        <a:rPr sz="1800" b="1" spc="-7" baseline="-20833" dirty="0">
                          <a:latin typeface="Calibri"/>
                          <a:cs typeface="Calibri"/>
                        </a:rPr>
                        <a:t>2 </a:t>
                      </a:r>
                      <a:r>
                        <a:rPr sz="1800" b="1" spc="-382" baseline="-20833" dirty="0">
                          <a:latin typeface="Calibri"/>
                          <a:cs typeface="Calibri"/>
                        </a:rPr>
                        <a:t> </a:t>
                      </a:r>
                      <a:r>
                        <a:rPr sz="1800" b="1" spc="-10" dirty="0">
                          <a:latin typeface="Calibri"/>
                          <a:cs typeface="Calibri"/>
                        </a:rPr>
                        <a:t>records </a:t>
                      </a:r>
                      <a:r>
                        <a:rPr sz="1800" b="1" spc="-5" dirty="0">
                          <a:latin typeface="Calibri"/>
                          <a:cs typeface="Calibri"/>
                        </a:rPr>
                        <a:t>classified </a:t>
                      </a:r>
                      <a:r>
                        <a:rPr sz="1800" b="1" dirty="0">
                          <a:latin typeface="Calibri"/>
                          <a:cs typeface="Calibri"/>
                        </a:rPr>
                        <a:t> </a:t>
                      </a:r>
                      <a:r>
                        <a:rPr sz="1800" b="1" spc="-10" dirty="0">
                          <a:latin typeface="Calibri"/>
                          <a:cs typeface="Calibri"/>
                        </a:rPr>
                        <a:t>correctly</a:t>
                      </a:r>
                      <a:r>
                        <a:rPr sz="1800" b="1" spc="-30" dirty="0">
                          <a:latin typeface="Calibri"/>
                          <a:cs typeface="Calibri"/>
                        </a:rPr>
                        <a:t> </a:t>
                      </a:r>
                      <a:r>
                        <a:rPr sz="1800" b="1" dirty="0">
                          <a:latin typeface="Calibri"/>
                          <a:cs typeface="Calibri"/>
                        </a:rPr>
                        <a:t>as</a:t>
                      </a:r>
                      <a:r>
                        <a:rPr sz="1800" b="1" spc="-15" dirty="0">
                          <a:latin typeface="Calibri"/>
                          <a:cs typeface="Calibri"/>
                        </a:rPr>
                        <a:t> </a:t>
                      </a:r>
                      <a:r>
                        <a:rPr sz="1800" b="1" dirty="0">
                          <a:latin typeface="Calibri"/>
                          <a:cs typeface="Calibri"/>
                        </a:rPr>
                        <a:t>C</a:t>
                      </a:r>
                      <a:r>
                        <a:rPr sz="1800" b="1" baseline="-20833" dirty="0">
                          <a:latin typeface="Calibri"/>
                          <a:cs typeface="Calibri"/>
                        </a:rPr>
                        <a:t>2</a:t>
                      </a:r>
                      <a:endParaRPr sz="1800" baseline="-20833">
                        <a:latin typeface="Calibri"/>
                        <a:cs typeface="Calibri"/>
                      </a:endParaRPr>
                    </a:p>
                    <a:p>
                      <a:pPr>
                        <a:lnSpc>
                          <a:spcPct val="100000"/>
                        </a:lnSpc>
                      </a:pPr>
                      <a:endParaRPr sz="2100">
                        <a:latin typeface="Times New Roman"/>
                        <a:cs typeface="Times New Roman"/>
                      </a:endParaRPr>
                    </a:p>
                    <a:p>
                      <a:pPr marL="448945">
                        <a:lnSpc>
                          <a:spcPct val="100000"/>
                        </a:lnSpc>
                        <a:spcBef>
                          <a:spcPts val="1450"/>
                        </a:spcBef>
                      </a:pPr>
                      <a:r>
                        <a:rPr sz="1800" b="1" spc="-30" dirty="0">
                          <a:latin typeface="Calibri"/>
                          <a:cs typeface="Calibri"/>
                        </a:rPr>
                        <a:t>True </a:t>
                      </a:r>
                      <a:r>
                        <a:rPr sz="1800" b="1" spc="-10" dirty="0">
                          <a:latin typeface="Calibri"/>
                          <a:cs typeface="Calibri"/>
                        </a:rPr>
                        <a:t>Negative</a:t>
                      </a:r>
                      <a:r>
                        <a:rPr sz="1800" b="1" spc="-50" dirty="0">
                          <a:latin typeface="Calibri"/>
                          <a:cs typeface="Calibri"/>
                        </a:rPr>
                        <a:t> </a:t>
                      </a:r>
                      <a:r>
                        <a:rPr sz="1800" b="1" dirty="0">
                          <a:latin typeface="Calibri"/>
                          <a:cs typeface="Calibri"/>
                        </a:rPr>
                        <a:t>(TN)</a:t>
                      </a:r>
                      <a:endParaRPr sz="1800">
                        <a:latin typeface="Calibri"/>
                        <a:cs typeface="Calibri"/>
                      </a:endParaRPr>
                    </a:p>
                  </a:txBody>
                  <a:tcPr marL="0" marR="0" marT="0" marB="0">
                    <a:lnL w="12700">
                      <a:solidFill>
                        <a:srgbClr val="2E528F"/>
                      </a:solidFill>
                      <a:prstDash val="solid"/>
                    </a:lnL>
                    <a:lnR w="12700">
                      <a:solidFill>
                        <a:srgbClr val="2E528F"/>
                      </a:solidFill>
                      <a:prstDash val="solid"/>
                    </a:lnR>
                    <a:lnT w="12700">
                      <a:solidFill>
                        <a:srgbClr val="2E528F"/>
                      </a:solidFill>
                      <a:prstDash val="solid"/>
                    </a:lnT>
                    <a:lnB w="12700">
                      <a:solidFill>
                        <a:srgbClr val="2E528F"/>
                      </a:solidFill>
                      <a:prstDash val="solid"/>
                    </a:lnB>
                    <a:solidFill>
                      <a:srgbClr val="C5DFB4"/>
                    </a:solidFill>
                  </a:tcPr>
                </a:tc>
                <a:extLst>
                  <a:ext uri="{0D108BD9-81ED-4DB2-BD59-A6C34878D82A}">
                    <a16:rowId xmlns:a16="http://schemas.microsoft.com/office/drawing/2014/main" val="10001"/>
                  </a:ext>
                </a:extLst>
              </a:tr>
            </a:tbl>
          </a:graphicData>
        </a:graphic>
      </p:graphicFrame>
      <p:sp>
        <p:nvSpPr>
          <p:cNvPr id="10" name="object 10"/>
          <p:cNvSpPr txBox="1"/>
          <p:nvPr/>
        </p:nvSpPr>
        <p:spPr>
          <a:xfrm>
            <a:off x="3160267" y="708101"/>
            <a:ext cx="1153795" cy="300355"/>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6FAC46"/>
                </a:solidFill>
                <a:latin typeface="Calibri"/>
                <a:cs typeface="Calibri"/>
              </a:rPr>
              <a:t>Actual</a:t>
            </a:r>
            <a:r>
              <a:rPr sz="1800" b="1" spc="-80" dirty="0">
                <a:solidFill>
                  <a:srgbClr val="6FAC46"/>
                </a:solidFill>
                <a:latin typeface="Calibri"/>
                <a:cs typeface="Calibri"/>
              </a:rPr>
              <a:t> </a:t>
            </a:r>
            <a:r>
              <a:rPr sz="1800" b="1" spc="-5" dirty="0">
                <a:solidFill>
                  <a:srgbClr val="6FAC46"/>
                </a:solidFill>
                <a:latin typeface="Calibri"/>
                <a:cs typeface="Calibri"/>
              </a:rPr>
              <a:t>Class</a:t>
            </a:r>
            <a:endParaRPr sz="1800">
              <a:latin typeface="Calibri"/>
              <a:cs typeface="Calibri"/>
            </a:endParaRPr>
          </a:p>
        </p:txBody>
      </p:sp>
      <p:sp>
        <p:nvSpPr>
          <p:cNvPr id="11" name="object 11"/>
          <p:cNvSpPr txBox="1"/>
          <p:nvPr/>
        </p:nvSpPr>
        <p:spPr>
          <a:xfrm>
            <a:off x="42468" y="3356305"/>
            <a:ext cx="930910" cy="574675"/>
          </a:xfrm>
          <a:prstGeom prst="rect">
            <a:avLst/>
          </a:prstGeom>
        </p:spPr>
        <p:txBody>
          <a:bodyPr vert="horz" wrap="square" lIns="0" tIns="12700" rIns="0" bIns="0" rtlCol="0">
            <a:spAutoFit/>
          </a:bodyPr>
          <a:lstStyle/>
          <a:p>
            <a:pPr algn="ctr">
              <a:lnSpc>
                <a:spcPct val="100000"/>
              </a:lnSpc>
              <a:spcBef>
                <a:spcPts val="100"/>
              </a:spcBef>
            </a:pPr>
            <a:r>
              <a:rPr sz="1800" b="1" spc="-10" dirty="0">
                <a:solidFill>
                  <a:srgbClr val="6F2F9F"/>
                </a:solidFill>
                <a:latin typeface="Calibri"/>
                <a:cs typeface="Calibri"/>
              </a:rPr>
              <a:t>Predicted</a:t>
            </a:r>
            <a:endParaRPr sz="1800">
              <a:latin typeface="Calibri"/>
              <a:cs typeface="Calibri"/>
            </a:endParaRPr>
          </a:p>
          <a:p>
            <a:pPr algn="ctr">
              <a:lnSpc>
                <a:spcPct val="100000"/>
              </a:lnSpc>
              <a:spcBef>
                <a:spcPts val="5"/>
              </a:spcBef>
            </a:pPr>
            <a:r>
              <a:rPr sz="1800" b="1" spc="-5" dirty="0">
                <a:solidFill>
                  <a:srgbClr val="6F2F9F"/>
                </a:solidFill>
                <a:latin typeface="Calibri"/>
                <a:cs typeface="Calibri"/>
              </a:rPr>
              <a:t>Class</a:t>
            </a:r>
            <a:endParaRPr sz="1800">
              <a:latin typeface="Calibri"/>
              <a:cs typeface="Calibri"/>
            </a:endParaRPr>
          </a:p>
        </p:txBody>
      </p:sp>
      <p:sp>
        <p:nvSpPr>
          <p:cNvPr id="12" name="object 12"/>
          <p:cNvSpPr txBox="1"/>
          <p:nvPr/>
        </p:nvSpPr>
        <p:spPr>
          <a:xfrm>
            <a:off x="633374" y="2415666"/>
            <a:ext cx="274320" cy="299720"/>
          </a:xfrm>
          <a:prstGeom prst="rect">
            <a:avLst/>
          </a:prstGeom>
        </p:spPr>
        <p:txBody>
          <a:bodyPr vert="horz" wrap="square" lIns="0" tIns="12700" rIns="0" bIns="0" rtlCol="0">
            <a:spAutoFit/>
          </a:bodyPr>
          <a:lstStyle/>
          <a:p>
            <a:pPr marL="38100">
              <a:lnSpc>
                <a:spcPct val="100000"/>
              </a:lnSpc>
              <a:spcBef>
                <a:spcPts val="100"/>
              </a:spcBef>
            </a:pPr>
            <a:r>
              <a:rPr sz="1800" b="1" spc="-5" dirty="0">
                <a:solidFill>
                  <a:srgbClr val="6F2F9F"/>
                </a:solidFill>
                <a:latin typeface="Calibri"/>
                <a:cs typeface="Calibri"/>
              </a:rPr>
              <a:t>C</a:t>
            </a:r>
            <a:r>
              <a:rPr sz="1800" b="1" spc="-7" baseline="-20833" dirty="0">
                <a:solidFill>
                  <a:srgbClr val="6F2F9F"/>
                </a:solidFill>
                <a:latin typeface="Calibri"/>
                <a:cs typeface="Calibri"/>
              </a:rPr>
              <a:t>1</a:t>
            </a:r>
            <a:endParaRPr sz="1800" baseline="-20833">
              <a:latin typeface="Calibri"/>
              <a:cs typeface="Calibri"/>
            </a:endParaRPr>
          </a:p>
        </p:txBody>
      </p:sp>
      <p:sp>
        <p:nvSpPr>
          <p:cNvPr id="13" name="object 13"/>
          <p:cNvSpPr txBox="1"/>
          <p:nvPr/>
        </p:nvSpPr>
        <p:spPr>
          <a:xfrm>
            <a:off x="2145283" y="1017778"/>
            <a:ext cx="3184525" cy="299720"/>
          </a:xfrm>
          <a:prstGeom prst="rect">
            <a:avLst/>
          </a:prstGeom>
        </p:spPr>
        <p:txBody>
          <a:bodyPr vert="horz" wrap="square" lIns="0" tIns="12700" rIns="0" bIns="0" rtlCol="0">
            <a:spAutoFit/>
          </a:bodyPr>
          <a:lstStyle/>
          <a:p>
            <a:pPr marL="50800">
              <a:lnSpc>
                <a:spcPct val="100000"/>
              </a:lnSpc>
              <a:spcBef>
                <a:spcPts val="100"/>
              </a:spcBef>
              <a:tabLst>
                <a:tab pos="2935605" algn="l"/>
              </a:tabLst>
            </a:pPr>
            <a:r>
              <a:rPr sz="1800" b="1" spc="-5" dirty="0">
                <a:solidFill>
                  <a:srgbClr val="6FAC46"/>
                </a:solidFill>
                <a:latin typeface="Calibri"/>
                <a:cs typeface="Calibri"/>
              </a:rPr>
              <a:t>C</a:t>
            </a:r>
            <a:r>
              <a:rPr sz="1800" b="1" spc="-7" baseline="-18518" dirty="0">
                <a:solidFill>
                  <a:srgbClr val="6FAC46"/>
                </a:solidFill>
                <a:latin typeface="Calibri"/>
                <a:cs typeface="Calibri"/>
              </a:rPr>
              <a:t>1	</a:t>
            </a:r>
            <a:r>
              <a:rPr sz="1800" b="1" spc="-5" dirty="0">
                <a:solidFill>
                  <a:srgbClr val="6FAC46"/>
                </a:solidFill>
                <a:latin typeface="Calibri"/>
                <a:cs typeface="Calibri"/>
              </a:rPr>
              <a:t>C</a:t>
            </a:r>
            <a:r>
              <a:rPr sz="1800" b="1" spc="-7" baseline="-20833" dirty="0">
                <a:solidFill>
                  <a:srgbClr val="6FAC46"/>
                </a:solidFill>
                <a:latin typeface="Calibri"/>
                <a:cs typeface="Calibri"/>
              </a:rPr>
              <a:t>2</a:t>
            </a:r>
            <a:endParaRPr sz="1800" baseline="-20833">
              <a:latin typeface="Calibri"/>
              <a:cs typeface="Calibri"/>
            </a:endParaRPr>
          </a:p>
        </p:txBody>
      </p:sp>
      <p:sp>
        <p:nvSpPr>
          <p:cNvPr id="14" name="object 14"/>
          <p:cNvSpPr txBox="1"/>
          <p:nvPr/>
        </p:nvSpPr>
        <p:spPr>
          <a:xfrm>
            <a:off x="633374" y="4640071"/>
            <a:ext cx="274320" cy="299720"/>
          </a:xfrm>
          <a:prstGeom prst="rect">
            <a:avLst/>
          </a:prstGeom>
        </p:spPr>
        <p:txBody>
          <a:bodyPr vert="horz" wrap="square" lIns="0" tIns="12700" rIns="0" bIns="0" rtlCol="0">
            <a:spAutoFit/>
          </a:bodyPr>
          <a:lstStyle/>
          <a:p>
            <a:pPr marL="38100">
              <a:lnSpc>
                <a:spcPct val="100000"/>
              </a:lnSpc>
              <a:spcBef>
                <a:spcPts val="100"/>
              </a:spcBef>
            </a:pPr>
            <a:r>
              <a:rPr sz="1800" b="1" spc="-5" dirty="0">
                <a:solidFill>
                  <a:srgbClr val="6F2F9F"/>
                </a:solidFill>
                <a:latin typeface="Calibri"/>
                <a:cs typeface="Calibri"/>
              </a:rPr>
              <a:t>C</a:t>
            </a:r>
            <a:r>
              <a:rPr sz="1800" b="1" spc="-7" baseline="-20833" dirty="0">
                <a:solidFill>
                  <a:srgbClr val="6F2F9F"/>
                </a:solidFill>
                <a:latin typeface="Calibri"/>
                <a:cs typeface="Calibri"/>
              </a:rPr>
              <a:t>2</a:t>
            </a:r>
            <a:endParaRPr sz="1800" baseline="-20833">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B2EC146-8E85-74F5-5F56-C928EAEAF853}"/>
              </a:ext>
            </a:extLst>
          </p:cNvPr>
          <p:cNvSpPr>
            <a:spLocks noGrp="1"/>
          </p:cNvSpPr>
          <p:nvPr>
            <p:ph idx="1"/>
          </p:nvPr>
        </p:nvSpPr>
        <p:spPr/>
        <p:txBody>
          <a:bodyPr>
            <a:normAutofit fontScale="92500" lnSpcReduction="20000"/>
          </a:bodyPr>
          <a:lstStyle/>
          <a:p>
            <a:pPr marL="0" indent="0">
              <a:lnSpc>
                <a:spcPct val="150000"/>
              </a:lnSpc>
              <a:buFont typeface="Arial" panose="020B0604020202020204" pitchFamily="34" charset="0"/>
              <a:buNone/>
              <a:defRPr/>
            </a:pPr>
            <a:r>
              <a:rPr lang="en-US" sz="2400" dirty="0"/>
              <a:t>We have 2 types of fruits apples and grapes and we want our machine learning model to identify or classify the given fruit as an apple or a grape.</a:t>
            </a:r>
          </a:p>
          <a:p>
            <a:pPr marL="0" indent="0">
              <a:lnSpc>
                <a:spcPct val="150000"/>
              </a:lnSpc>
              <a:buFont typeface="Arial" panose="020B0604020202020204" pitchFamily="34" charset="0"/>
              <a:buNone/>
              <a:defRPr/>
            </a:pPr>
            <a:r>
              <a:rPr lang="en-US" sz="2400" dirty="0"/>
              <a:t>Total no. of samples = 15, no. of apples = 8 and no. of grapes = 7</a:t>
            </a:r>
          </a:p>
          <a:p>
            <a:pPr marL="0" indent="0">
              <a:lnSpc>
                <a:spcPct val="150000"/>
              </a:lnSpc>
              <a:buFont typeface="Arial" panose="020B0604020202020204" pitchFamily="34" charset="0"/>
              <a:buNone/>
              <a:defRPr/>
            </a:pPr>
            <a:r>
              <a:rPr lang="en-US" sz="2400" dirty="0"/>
              <a:t>We will represent apple as 1 and grape as 0 class. </a:t>
            </a:r>
          </a:p>
          <a:p>
            <a:pPr marL="0" indent="0">
              <a:lnSpc>
                <a:spcPct val="150000"/>
              </a:lnSpc>
              <a:buFont typeface="Arial" panose="020B0604020202020204" pitchFamily="34" charset="0"/>
              <a:buNone/>
              <a:defRPr/>
            </a:pPr>
            <a:r>
              <a:rPr lang="en-US" sz="2400" dirty="0"/>
              <a:t>Suppose,</a:t>
            </a:r>
          </a:p>
          <a:p>
            <a:pPr marL="447675" indent="0">
              <a:lnSpc>
                <a:spcPct val="150000"/>
              </a:lnSpc>
              <a:buFont typeface="Arial" panose="020B0604020202020204" pitchFamily="34" charset="0"/>
              <a:buNone/>
              <a:defRPr/>
            </a:pPr>
            <a:r>
              <a:rPr lang="en-IN" sz="2400" b="1" dirty="0"/>
              <a:t>Actual = [1,1,1,1,1,1,1,1,0,0,0,0,0,0,0]</a:t>
            </a:r>
          </a:p>
          <a:p>
            <a:pPr marL="447675" indent="0">
              <a:lnSpc>
                <a:spcPct val="150000"/>
              </a:lnSpc>
              <a:buFont typeface="Arial" panose="020B0604020202020204" pitchFamily="34" charset="0"/>
              <a:buNone/>
              <a:defRPr/>
            </a:pPr>
            <a:r>
              <a:rPr lang="en-IN" sz="2400" b="1" dirty="0"/>
              <a:t>Prediction = [1,0,0,0,1,1,1,1,0,0,0,0,0,1,1]</a:t>
            </a:r>
          </a:p>
          <a:p>
            <a:pPr marL="0" indent="0">
              <a:lnSpc>
                <a:spcPct val="150000"/>
              </a:lnSpc>
              <a:buFont typeface="Arial" panose="020B0604020202020204" pitchFamily="34" charset="0"/>
              <a:buNone/>
              <a:defRPr/>
            </a:pPr>
            <a:r>
              <a:rPr lang="en-IN" sz="2400" dirty="0"/>
              <a:t>Then,</a:t>
            </a:r>
          </a:p>
          <a:p>
            <a:pPr marL="447675" indent="0">
              <a:lnSpc>
                <a:spcPct val="150000"/>
              </a:lnSpc>
              <a:buFont typeface="Arial" panose="020B0604020202020204" pitchFamily="34" charset="0"/>
              <a:buNone/>
              <a:defRPr/>
            </a:pPr>
            <a:r>
              <a:rPr lang="en-IN" sz="2400" b="1" dirty="0"/>
              <a:t>TP=5, FN=3, FP=2, TN=5</a:t>
            </a:r>
          </a:p>
          <a:p>
            <a:pPr>
              <a:lnSpc>
                <a:spcPct val="150000"/>
              </a:lnSpc>
            </a:pPr>
            <a:endParaRPr lang="en-IN" sz="2400" dirty="0"/>
          </a:p>
        </p:txBody>
      </p:sp>
      <p:sp>
        <p:nvSpPr>
          <p:cNvPr id="2" name="Title 1">
            <a:extLst>
              <a:ext uri="{FF2B5EF4-FFF2-40B4-BE49-F238E27FC236}">
                <a16:creationId xmlns:a16="http://schemas.microsoft.com/office/drawing/2014/main" id="{1B8026C0-F66F-14AC-17DB-4C23FCB431D9}"/>
              </a:ext>
            </a:extLst>
          </p:cNvPr>
          <p:cNvSpPr>
            <a:spLocks noGrp="1"/>
          </p:cNvSpPr>
          <p:nvPr>
            <p:ph type="title"/>
          </p:nvPr>
        </p:nvSpPr>
        <p:spPr/>
        <p:txBody>
          <a:bodyPr/>
          <a:lstStyle/>
          <a:p>
            <a:r>
              <a:rPr lang="en-IN" sz="3200" dirty="0"/>
              <a:t>Example 1: Binary classification</a:t>
            </a:r>
            <a:br>
              <a:rPr lang="en-IN" sz="3200" dirty="0"/>
            </a:br>
            <a:endParaRPr lang="en-IN" dirty="0"/>
          </a:p>
        </p:txBody>
      </p:sp>
    </p:spTree>
    <p:extLst>
      <p:ext uri="{BB962C8B-B14F-4D97-AF65-F5344CB8AC3E}">
        <p14:creationId xmlns:p14="http://schemas.microsoft.com/office/powerpoint/2010/main" val="3140237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C263819-4A0F-8637-507F-A939D8133C7E}"/>
              </a:ext>
            </a:extLst>
          </p:cNvPr>
          <p:cNvSpPr>
            <a:spLocks noGrp="1"/>
          </p:cNvSpPr>
          <p:nvPr>
            <p:ph idx="1"/>
          </p:nvPr>
        </p:nvSpPr>
        <p:spPr/>
        <p:txBody>
          <a:bodyPr>
            <a:normAutofit fontScale="92500" lnSpcReduction="20000"/>
          </a:bodyPr>
          <a:lstStyle/>
          <a:p>
            <a:pPr marL="0" indent="0">
              <a:lnSpc>
                <a:spcPct val="150000"/>
              </a:lnSpc>
              <a:buFont typeface="Arial" panose="020B0604020202020204" pitchFamily="34" charset="0"/>
              <a:buNone/>
              <a:defRPr/>
            </a:pPr>
            <a:r>
              <a:rPr lang="en-IN" sz="2400" dirty="0"/>
              <a:t>Example 2: Multi-class classification </a:t>
            </a:r>
            <a:r>
              <a:rPr lang="en-US" sz="2400" dirty="0"/>
              <a:t>– IRIS DATASET.</a:t>
            </a:r>
          </a:p>
          <a:p>
            <a:pPr marL="0" indent="0">
              <a:lnSpc>
                <a:spcPct val="150000"/>
              </a:lnSpc>
              <a:buFont typeface="Arial" panose="020B0604020202020204" pitchFamily="34" charset="0"/>
              <a:buNone/>
              <a:defRPr/>
            </a:pPr>
            <a:r>
              <a:rPr lang="en-US" sz="2400" dirty="0"/>
              <a:t>In the multi-class classification problem, we won’t get TP, TN, FP, FN values directly as in the binary classification problem. We need to calculate for each class.</a:t>
            </a:r>
          </a:p>
          <a:p>
            <a:pPr marL="0" indent="0">
              <a:lnSpc>
                <a:spcPct val="150000"/>
              </a:lnSpc>
              <a:buFont typeface="Arial" panose="020B0604020202020204" pitchFamily="34" charset="0"/>
              <a:buNone/>
              <a:defRPr/>
            </a:pPr>
            <a:endParaRPr lang="en-US" sz="2400" dirty="0"/>
          </a:p>
          <a:p>
            <a:pPr marL="0" indent="0">
              <a:lnSpc>
                <a:spcPct val="150000"/>
              </a:lnSpc>
              <a:buFont typeface="Arial" panose="020B0604020202020204" pitchFamily="34" charset="0"/>
              <a:buNone/>
              <a:defRPr/>
            </a:pPr>
            <a:r>
              <a:rPr lang="en-US" sz="2400" dirty="0"/>
              <a:t>The dataset has 3 flowers</a:t>
            </a:r>
          </a:p>
          <a:p>
            <a:pPr marL="0" indent="0">
              <a:lnSpc>
                <a:spcPct val="150000"/>
              </a:lnSpc>
              <a:buFont typeface="Arial" panose="020B0604020202020204" pitchFamily="34" charset="0"/>
              <a:buNone/>
              <a:defRPr/>
            </a:pPr>
            <a:r>
              <a:rPr lang="en-US" sz="2400" dirty="0"/>
              <a:t>as outputs or classes, </a:t>
            </a:r>
          </a:p>
          <a:p>
            <a:pPr marL="536575">
              <a:lnSpc>
                <a:spcPct val="150000"/>
              </a:lnSpc>
              <a:defRPr/>
            </a:pPr>
            <a:r>
              <a:rPr lang="en-US" sz="2400" dirty="0"/>
              <a:t>Versicolor</a:t>
            </a:r>
          </a:p>
          <a:p>
            <a:pPr marL="536575">
              <a:lnSpc>
                <a:spcPct val="150000"/>
              </a:lnSpc>
              <a:defRPr/>
            </a:pPr>
            <a:r>
              <a:rPr lang="en-US" sz="2400" dirty="0"/>
              <a:t>Virginica</a:t>
            </a:r>
          </a:p>
          <a:p>
            <a:pPr marL="536575">
              <a:lnSpc>
                <a:spcPct val="150000"/>
              </a:lnSpc>
              <a:defRPr/>
            </a:pPr>
            <a:r>
              <a:rPr lang="en-US" sz="2400" dirty="0" err="1"/>
              <a:t>Setosa</a:t>
            </a:r>
            <a:endParaRPr lang="en-US" sz="2400" dirty="0"/>
          </a:p>
          <a:p>
            <a:pPr>
              <a:lnSpc>
                <a:spcPct val="150000"/>
              </a:lnSpc>
            </a:pPr>
            <a:endParaRPr lang="en-IN" sz="2400" dirty="0"/>
          </a:p>
        </p:txBody>
      </p:sp>
      <p:sp>
        <p:nvSpPr>
          <p:cNvPr id="2" name="Title 1">
            <a:extLst>
              <a:ext uri="{FF2B5EF4-FFF2-40B4-BE49-F238E27FC236}">
                <a16:creationId xmlns:a16="http://schemas.microsoft.com/office/drawing/2014/main" id="{51C0A451-667C-E2D1-B7F1-97E08DCE30D6}"/>
              </a:ext>
            </a:extLst>
          </p:cNvPr>
          <p:cNvSpPr>
            <a:spLocks noGrp="1"/>
          </p:cNvSpPr>
          <p:nvPr>
            <p:ph type="title"/>
          </p:nvPr>
        </p:nvSpPr>
        <p:spPr/>
        <p:txBody>
          <a:bodyPr/>
          <a:lstStyle/>
          <a:p>
            <a:endParaRPr lang="en-IN"/>
          </a:p>
        </p:txBody>
      </p:sp>
      <p:pic>
        <p:nvPicPr>
          <p:cNvPr id="5" name="Picture 2" descr="3 class classification">
            <a:extLst>
              <a:ext uri="{FF2B5EF4-FFF2-40B4-BE49-F238E27FC236}">
                <a16:creationId xmlns:a16="http://schemas.microsoft.com/office/drawing/2014/main" id="{72D0C551-05B8-5D1B-5CE5-94A672AA11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9472" y="2717938"/>
            <a:ext cx="4994275" cy="332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7666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2BC50C2-6AE2-E5E5-CE98-8CA93CC6C189}"/>
              </a:ext>
            </a:extLst>
          </p:cNvPr>
          <p:cNvSpPr>
            <a:spLocks noGrp="1"/>
          </p:cNvSpPr>
          <p:nvPr>
            <p:ph idx="1"/>
          </p:nvPr>
        </p:nvSpPr>
        <p:spPr/>
        <p:txBody>
          <a:bodyPr>
            <a:normAutofit fontScale="77500" lnSpcReduction="20000"/>
          </a:bodyPr>
          <a:lstStyle/>
          <a:p>
            <a:pPr marL="0" indent="0">
              <a:lnSpc>
                <a:spcPct val="150000"/>
              </a:lnSpc>
              <a:buFont typeface="Arial" panose="020B0604020202020204" pitchFamily="34" charset="0"/>
              <a:buNone/>
              <a:defRPr/>
            </a:pPr>
            <a:r>
              <a:rPr lang="en-US" sz="2400" dirty="0"/>
              <a:t>Let us calculate the TP, TN, FP, FN values for the class </a:t>
            </a:r>
            <a:r>
              <a:rPr lang="en-US" sz="2400" b="1" dirty="0" err="1"/>
              <a:t>Setosa</a:t>
            </a:r>
            <a:endParaRPr lang="en-US" sz="2400" b="1" dirty="0"/>
          </a:p>
          <a:p>
            <a:pPr marL="0" indent="0">
              <a:lnSpc>
                <a:spcPct val="150000"/>
              </a:lnSpc>
              <a:buFont typeface="Arial" panose="020B0604020202020204" pitchFamily="34" charset="0"/>
              <a:buNone/>
              <a:defRPr/>
            </a:pPr>
            <a:r>
              <a:rPr lang="en-US" sz="2400" b="1" dirty="0"/>
              <a:t>TP</a:t>
            </a:r>
            <a:r>
              <a:rPr lang="en-US" sz="2400" dirty="0"/>
              <a:t>: The actual value and predicted value should be the same. So concerning </a:t>
            </a:r>
            <a:r>
              <a:rPr lang="en-US" sz="2400" dirty="0" err="1"/>
              <a:t>Setosa</a:t>
            </a:r>
            <a:r>
              <a:rPr lang="en-US" sz="2400" dirty="0"/>
              <a:t> class, the value of cell 1 is the TP value.</a:t>
            </a:r>
          </a:p>
          <a:p>
            <a:pPr marL="0" indent="0">
              <a:lnSpc>
                <a:spcPct val="150000"/>
              </a:lnSpc>
              <a:buFont typeface="Arial" panose="020B0604020202020204" pitchFamily="34" charset="0"/>
              <a:buNone/>
              <a:defRPr/>
            </a:pPr>
            <a:r>
              <a:rPr lang="en-US" sz="2400" b="1" dirty="0"/>
              <a:t>FN</a:t>
            </a:r>
            <a:r>
              <a:rPr lang="en-US" sz="2400" dirty="0"/>
              <a:t>: The sum of values of corresponding rows except the TP value.</a:t>
            </a:r>
          </a:p>
          <a:p>
            <a:pPr marL="447675" indent="0">
              <a:lnSpc>
                <a:spcPct val="150000"/>
              </a:lnSpc>
              <a:buFont typeface="Arial" panose="020B0604020202020204" pitchFamily="34" charset="0"/>
              <a:buNone/>
              <a:defRPr/>
            </a:pPr>
            <a:r>
              <a:rPr lang="en-US" sz="2400" dirty="0"/>
              <a:t> FN = (cell 2 + cell3) = (0 + 0) = 0</a:t>
            </a:r>
          </a:p>
          <a:p>
            <a:pPr marL="0" indent="0">
              <a:lnSpc>
                <a:spcPct val="150000"/>
              </a:lnSpc>
              <a:buFont typeface="Arial" panose="020B0604020202020204" pitchFamily="34" charset="0"/>
              <a:buNone/>
              <a:defRPr/>
            </a:pPr>
            <a:r>
              <a:rPr lang="en-US" sz="2400" b="1" dirty="0"/>
              <a:t>FP : </a:t>
            </a:r>
            <a:r>
              <a:rPr lang="en-US" sz="2400" dirty="0"/>
              <a:t>The sum of values of corresponding column except the TP value.</a:t>
            </a:r>
          </a:p>
          <a:p>
            <a:pPr marL="536575" indent="0">
              <a:lnSpc>
                <a:spcPct val="150000"/>
              </a:lnSpc>
              <a:buFont typeface="Arial" panose="020B0604020202020204" pitchFamily="34" charset="0"/>
              <a:buNone/>
              <a:defRPr/>
            </a:pPr>
            <a:r>
              <a:rPr lang="en-US" sz="2400" dirty="0"/>
              <a:t>FP = (cell 4 + cell 7) = (0 + 0) = 0</a:t>
            </a:r>
          </a:p>
          <a:p>
            <a:pPr marL="0" indent="0">
              <a:lnSpc>
                <a:spcPct val="150000"/>
              </a:lnSpc>
              <a:buFont typeface="Arial" panose="020B0604020202020204" pitchFamily="34" charset="0"/>
              <a:buNone/>
              <a:defRPr/>
            </a:pPr>
            <a:r>
              <a:rPr lang="en-US" sz="2400" b="1" dirty="0"/>
              <a:t>TN: </a:t>
            </a:r>
            <a:r>
              <a:rPr lang="en-US" sz="2400" dirty="0"/>
              <a:t>The sum of values of all columns and row except the values of that class that we are calculating the values for.</a:t>
            </a:r>
          </a:p>
          <a:p>
            <a:pPr marL="536575" indent="0">
              <a:lnSpc>
                <a:spcPct val="150000"/>
              </a:lnSpc>
              <a:buFont typeface="Arial" panose="020B0604020202020204" pitchFamily="34" charset="0"/>
              <a:buNone/>
              <a:defRPr/>
            </a:pPr>
            <a:r>
              <a:rPr lang="en-US" sz="2400" dirty="0"/>
              <a:t>TN = (cell 5 + cell 6 + cell 8 + cell 9) = 17 + 1 +0 + 11 = 29</a:t>
            </a:r>
          </a:p>
          <a:p>
            <a:pPr marL="0" indent="0">
              <a:lnSpc>
                <a:spcPct val="150000"/>
              </a:lnSpc>
              <a:buFont typeface="Arial" panose="020B0604020202020204" pitchFamily="34" charset="0"/>
              <a:buNone/>
              <a:defRPr/>
            </a:pPr>
            <a:endParaRPr lang="en-IN" sz="2400" dirty="0"/>
          </a:p>
        </p:txBody>
      </p:sp>
      <p:sp>
        <p:nvSpPr>
          <p:cNvPr id="2" name="Title 1">
            <a:extLst>
              <a:ext uri="{FF2B5EF4-FFF2-40B4-BE49-F238E27FC236}">
                <a16:creationId xmlns:a16="http://schemas.microsoft.com/office/drawing/2014/main" id="{D7A0E1A6-E547-143C-A6F3-658EB0CE89FA}"/>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868690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A3C8D7D-5DBA-6830-57B1-978CF7A3F132}"/>
              </a:ext>
            </a:extLst>
          </p:cNvPr>
          <p:cNvSpPr>
            <a:spLocks noGrp="1"/>
          </p:cNvSpPr>
          <p:nvPr>
            <p:ph idx="1"/>
          </p:nvPr>
        </p:nvSpPr>
        <p:spPr/>
        <p:txBody>
          <a:bodyPr>
            <a:normAutofit fontScale="77500" lnSpcReduction="20000"/>
          </a:bodyPr>
          <a:lstStyle/>
          <a:p>
            <a:pPr marL="0" indent="0">
              <a:lnSpc>
                <a:spcPct val="150000"/>
              </a:lnSpc>
              <a:buFont typeface="Arial" panose="020B0604020202020204" pitchFamily="34" charset="0"/>
              <a:buNone/>
              <a:defRPr/>
            </a:pPr>
            <a:r>
              <a:rPr lang="en-US" sz="2400" dirty="0"/>
              <a:t>Now, let us calculate the TP, TN, FP, FN values for the class </a:t>
            </a:r>
            <a:r>
              <a:rPr lang="en-IN" sz="2400" b="1" dirty="0"/>
              <a:t>Versicolor</a:t>
            </a:r>
            <a:endParaRPr lang="en-US" sz="2400" b="1" dirty="0"/>
          </a:p>
          <a:p>
            <a:pPr marL="0" indent="0">
              <a:lnSpc>
                <a:spcPct val="150000"/>
              </a:lnSpc>
              <a:buFont typeface="Arial" panose="020B0604020202020204" pitchFamily="34" charset="0"/>
              <a:buNone/>
              <a:defRPr/>
            </a:pPr>
            <a:r>
              <a:rPr lang="en-US" sz="2400" b="1" dirty="0"/>
              <a:t>TP</a:t>
            </a:r>
            <a:r>
              <a:rPr lang="en-US" sz="2400" dirty="0"/>
              <a:t>: The actual value and predicted value should be the same. So </a:t>
            </a:r>
          </a:p>
          <a:p>
            <a:pPr marL="536575" indent="0">
              <a:lnSpc>
                <a:spcPct val="150000"/>
              </a:lnSpc>
              <a:buFont typeface="Arial" panose="020B0604020202020204" pitchFamily="34" charset="0"/>
              <a:buNone/>
              <a:defRPr/>
            </a:pPr>
            <a:r>
              <a:rPr lang="en-IN" sz="2400" dirty="0"/>
              <a:t>TP = 17 (cell 5)</a:t>
            </a:r>
          </a:p>
          <a:p>
            <a:pPr marL="0" indent="0">
              <a:lnSpc>
                <a:spcPct val="150000"/>
              </a:lnSpc>
              <a:buFont typeface="Arial" panose="020B0604020202020204" pitchFamily="34" charset="0"/>
              <a:buNone/>
              <a:defRPr/>
            </a:pPr>
            <a:r>
              <a:rPr lang="en-US" sz="2400" b="1" dirty="0"/>
              <a:t>FN</a:t>
            </a:r>
            <a:r>
              <a:rPr lang="en-US" sz="2400" dirty="0"/>
              <a:t>: The sum of values of corresponding rows except the TP value.</a:t>
            </a:r>
          </a:p>
          <a:p>
            <a:pPr marL="447675" indent="0">
              <a:lnSpc>
                <a:spcPct val="150000"/>
              </a:lnSpc>
              <a:buFont typeface="Arial" panose="020B0604020202020204" pitchFamily="34" charset="0"/>
              <a:buNone/>
              <a:defRPr/>
            </a:pPr>
            <a:r>
              <a:rPr lang="en-US" sz="2400" dirty="0"/>
              <a:t> </a:t>
            </a:r>
            <a:r>
              <a:rPr lang="en-IN" sz="2400" dirty="0"/>
              <a:t>FN = </a:t>
            </a:r>
            <a:r>
              <a:rPr lang="en-US" sz="2400" dirty="0"/>
              <a:t>(cell 4 + cell 6) = </a:t>
            </a:r>
            <a:r>
              <a:rPr lang="en-IN" sz="2400" dirty="0"/>
              <a:t>0 + 1 = 1</a:t>
            </a:r>
          </a:p>
          <a:p>
            <a:pPr marL="0" indent="0">
              <a:lnSpc>
                <a:spcPct val="150000"/>
              </a:lnSpc>
              <a:buFont typeface="Arial" panose="020B0604020202020204" pitchFamily="34" charset="0"/>
              <a:buNone/>
              <a:defRPr/>
            </a:pPr>
            <a:r>
              <a:rPr lang="en-US" sz="2400" b="1" dirty="0"/>
              <a:t>FP: </a:t>
            </a:r>
            <a:r>
              <a:rPr lang="en-US" sz="2400" dirty="0"/>
              <a:t>The sum of values of corresponding column except the TP value.</a:t>
            </a:r>
          </a:p>
          <a:p>
            <a:pPr marL="536575" indent="0">
              <a:lnSpc>
                <a:spcPct val="150000"/>
              </a:lnSpc>
              <a:buFont typeface="Arial" panose="020B0604020202020204" pitchFamily="34" charset="0"/>
              <a:buNone/>
              <a:defRPr/>
            </a:pPr>
            <a:r>
              <a:rPr lang="en-US" sz="2400" dirty="0"/>
              <a:t>FP = (cell 2 + cell 8) = </a:t>
            </a:r>
            <a:r>
              <a:rPr lang="en-IN" sz="2400" dirty="0"/>
              <a:t>0 + 0 = 0</a:t>
            </a:r>
          </a:p>
          <a:p>
            <a:pPr marL="0" indent="0">
              <a:lnSpc>
                <a:spcPct val="150000"/>
              </a:lnSpc>
              <a:buFont typeface="Arial" panose="020B0604020202020204" pitchFamily="34" charset="0"/>
              <a:buNone/>
              <a:defRPr/>
            </a:pPr>
            <a:r>
              <a:rPr lang="en-US" sz="2400" b="1" dirty="0"/>
              <a:t>TN: </a:t>
            </a:r>
            <a:r>
              <a:rPr lang="en-US" sz="2400" dirty="0"/>
              <a:t>The sum of values of all columns and row except the values of that class that we are calculating the values for.</a:t>
            </a:r>
          </a:p>
          <a:p>
            <a:pPr marL="536575" indent="0">
              <a:lnSpc>
                <a:spcPct val="150000"/>
              </a:lnSpc>
              <a:buFont typeface="Arial" panose="020B0604020202020204" pitchFamily="34" charset="0"/>
              <a:buNone/>
              <a:defRPr/>
            </a:pPr>
            <a:r>
              <a:rPr lang="en-US" sz="2400" dirty="0"/>
              <a:t>TN = (cell 1 + cell 3 + cell 7 + cell 9) = 1</a:t>
            </a:r>
            <a:r>
              <a:rPr lang="en-IN" sz="2400" dirty="0"/>
              <a:t>6 + 0 + 0 + 11 = 27</a:t>
            </a:r>
            <a:endParaRPr lang="en-US" sz="2400" dirty="0"/>
          </a:p>
          <a:p>
            <a:pPr marL="0" indent="0">
              <a:lnSpc>
                <a:spcPct val="150000"/>
              </a:lnSpc>
              <a:buFont typeface="Arial" panose="020B0604020202020204" pitchFamily="34" charset="0"/>
              <a:buNone/>
              <a:defRPr/>
            </a:pPr>
            <a:endParaRPr lang="en-IN" sz="2400" dirty="0"/>
          </a:p>
          <a:p>
            <a:pPr>
              <a:lnSpc>
                <a:spcPct val="150000"/>
              </a:lnSpc>
            </a:pPr>
            <a:endParaRPr lang="en-IN" sz="2400" dirty="0"/>
          </a:p>
        </p:txBody>
      </p:sp>
      <p:sp>
        <p:nvSpPr>
          <p:cNvPr id="2" name="Title 1">
            <a:extLst>
              <a:ext uri="{FF2B5EF4-FFF2-40B4-BE49-F238E27FC236}">
                <a16:creationId xmlns:a16="http://schemas.microsoft.com/office/drawing/2014/main" id="{7F605FF5-AD56-4A4D-E154-8A41FCFA1D48}"/>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917382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996A0F3-30B5-85A1-603C-A48218D4729A}"/>
              </a:ext>
            </a:extLst>
          </p:cNvPr>
          <p:cNvSpPr>
            <a:spLocks noGrp="1"/>
          </p:cNvSpPr>
          <p:nvPr>
            <p:ph idx="1"/>
          </p:nvPr>
        </p:nvSpPr>
        <p:spPr/>
        <p:txBody>
          <a:bodyPr>
            <a:normAutofit fontScale="77500" lnSpcReduction="20000"/>
          </a:bodyPr>
          <a:lstStyle/>
          <a:p>
            <a:pPr marL="0" indent="0">
              <a:lnSpc>
                <a:spcPct val="150000"/>
              </a:lnSpc>
              <a:buFont typeface="Arial" panose="020B0604020202020204" pitchFamily="34" charset="0"/>
              <a:buNone/>
              <a:defRPr/>
            </a:pPr>
            <a:r>
              <a:rPr lang="en-US" sz="2400" dirty="0"/>
              <a:t>Similarly we can calculate the TP, TN, FP, FN values for the class </a:t>
            </a:r>
            <a:r>
              <a:rPr lang="en-IN" sz="2400" b="1" dirty="0"/>
              <a:t>Virginica</a:t>
            </a:r>
            <a:endParaRPr lang="en-US" sz="2400" b="1" dirty="0"/>
          </a:p>
          <a:p>
            <a:pPr marL="0" indent="0">
              <a:lnSpc>
                <a:spcPct val="150000"/>
              </a:lnSpc>
              <a:buFont typeface="Arial" panose="020B0604020202020204" pitchFamily="34" charset="0"/>
              <a:buNone/>
              <a:defRPr/>
            </a:pPr>
            <a:r>
              <a:rPr lang="en-US" sz="2400" b="1" dirty="0"/>
              <a:t>TP</a:t>
            </a:r>
            <a:r>
              <a:rPr lang="en-US" sz="2400" dirty="0"/>
              <a:t>: The actual value and predicted value should be the same. So </a:t>
            </a:r>
          </a:p>
          <a:p>
            <a:pPr marL="536575" indent="0">
              <a:lnSpc>
                <a:spcPct val="150000"/>
              </a:lnSpc>
              <a:buFont typeface="Arial" panose="020B0604020202020204" pitchFamily="34" charset="0"/>
              <a:buNone/>
              <a:defRPr/>
            </a:pPr>
            <a:r>
              <a:rPr lang="en-IN" sz="2400" dirty="0"/>
              <a:t>TP = 11 (cell 9)</a:t>
            </a:r>
            <a:endParaRPr lang="en-US" sz="2400" dirty="0"/>
          </a:p>
          <a:p>
            <a:pPr marL="0" indent="0">
              <a:lnSpc>
                <a:spcPct val="150000"/>
              </a:lnSpc>
              <a:buFont typeface="Arial" panose="020B0604020202020204" pitchFamily="34" charset="0"/>
              <a:buNone/>
              <a:defRPr/>
            </a:pPr>
            <a:r>
              <a:rPr lang="en-US" sz="2400" b="1" dirty="0"/>
              <a:t>FN</a:t>
            </a:r>
            <a:r>
              <a:rPr lang="en-US" sz="2400" dirty="0"/>
              <a:t>: The sum of values of corresponding rows except the TP value.</a:t>
            </a:r>
          </a:p>
          <a:p>
            <a:pPr marL="447675" indent="0">
              <a:lnSpc>
                <a:spcPct val="150000"/>
              </a:lnSpc>
              <a:buFont typeface="Arial" panose="020B0604020202020204" pitchFamily="34" charset="0"/>
              <a:buNone/>
              <a:defRPr/>
            </a:pPr>
            <a:r>
              <a:rPr lang="en-US" sz="2400" dirty="0"/>
              <a:t> FN = (cell 7 + cell 8) = (0 + 0) = 0</a:t>
            </a:r>
          </a:p>
          <a:p>
            <a:pPr marL="0" indent="0">
              <a:lnSpc>
                <a:spcPct val="150000"/>
              </a:lnSpc>
              <a:buFont typeface="Arial" panose="020B0604020202020204" pitchFamily="34" charset="0"/>
              <a:buNone/>
              <a:defRPr/>
            </a:pPr>
            <a:r>
              <a:rPr lang="en-US" sz="2400" b="1" dirty="0"/>
              <a:t>FP: </a:t>
            </a:r>
            <a:r>
              <a:rPr lang="en-US" sz="2400" dirty="0"/>
              <a:t>The sum of values of corresponding column except the TP value.</a:t>
            </a:r>
          </a:p>
          <a:p>
            <a:pPr marL="536575" indent="0">
              <a:lnSpc>
                <a:spcPct val="150000"/>
              </a:lnSpc>
              <a:buFont typeface="Arial" panose="020B0604020202020204" pitchFamily="34" charset="0"/>
              <a:buNone/>
              <a:defRPr/>
            </a:pPr>
            <a:r>
              <a:rPr lang="en-US" sz="2400" dirty="0"/>
              <a:t>FP = (cell 3 + cell 6) = (0 + 1) = 1</a:t>
            </a:r>
          </a:p>
          <a:p>
            <a:pPr marL="0" indent="0">
              <a:lnSpc>
                <a:spcPct val="150000"/>
              </a:lnSpc>
              <a:buFont typeface="Arial" panose="020B0604020202020204" pitchFamily="34" charset="0"/>
              <a:buNone/>
              <a:defRPr/>
            </a:pPr>
            <a:r>
              <a:rPr lang="en-US" sz="2400" b="1" dirty="0"/>
              <a:t>TN: </a:t>
            </a:r>
            <a:r>
              <a:rPr lang="en-US" sz="2400" dirty="0"/>
              <a:t>The sum of values of all columns and row except the values of that class that we are calculating the values for.</a:t>
            </a:r>
          </a:p>
          <a:p>
            <a:pPr marL="536575" indent="0">
              <a:lnSpc>
                <a:spcPct val="150000"/>
              </a:lnSpc>
              <a:buFont typeface="Arial" panose="020B0604020202020204" pitchFamily="34" charset="0"/>
              <a:buNone/>
              <a:defRPr/>
            </a:pPr>
            <a:r>
              <a:rPr lang="en-US" sz="2400" dirty="0"/>
              <a:t>TN = (cell 1 + cell 2 + cell 4 + cell 5) = 16 + 0 +0 + 17 = 33</a:t>
            </a:r>
          </a:p>
          <a:p>
            <a:pPr marL="0" indent="0">
              <a:lnSpc>
                <a:spcPct val="150000"/>
              </a:lnSpc>
              <a:buFont typeface="Arial" panose="020B0604020202020204" pitchFamily="34" charset="0"/>
              <a:buNone/>
              <a:defRPr/>
            </a:pPr>
            <a:endParaRPr lang="en-IN" sz="2400" dirty="0"/>
          </a:p>
          <a:p>
            <a:pPr>
              <a:lnSpc>
                <a:spcPct val="150000"/>
              </a:lnSpc>
            </a:pPr>
            <a:endParaRPr lang="en-IN" sz="2400" dirty="0"/>
          </a:p>
        </p:txBody>
      </p:sp>
      <p:sp>
        <p:nvSpPr>
          <p:cNvPr id="2" name="Title 1">
            <a:extLst>
              <a:ext uri="{FF2B5EF4-FFF2-40B4-BE49-F238E27FC236}">
                <a16:creationId xmlns:a16="http://schemas.microsoft.com/office/drawing/2014/main" id="{9BFB1A76-6157-170E-0E47-692C1BC16934}"/>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5186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C6B35CE-112A-DDC9-F3A2-96EC354AE326}"/>
              </a:ext>
            </a:extLst>
          </p:cNvPr>
          <p:cNvSpPr txBox="1">
            <a:spLocks noRot="1" noChangeAspect="1" noMove="1" noResize="1" noEditPoints="1" noAdjustHandles="1" noChangeArrowheads="1" noChangeShapeType="1" noTextEdit="1"/>
          </p:cNvSpPr>
          <p:nvPr/>
        </p:nvSpPr>
        <p:spPr bwMode="auto">
          <a:xfrm>
            <a:off x="628650" y="1752473"/>
            <a:ext cx="7886700" cy="4351338"/>
          </a:xfrm>
          <a:prstGeom prst="rect">
            <a:avLst/>
          </a:prstGeom>
          <a:blipFill>
            <a:blip r:embed="rId2"/>
            <a:stretch>
              <a:fillRect l="-773" t="-1401"/>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chemeClr val="tx1"/>
                </a:solidFill>
                <a:latin typeface="+mj-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j-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j-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j-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defRPr/>
            </a:pPr>
            <a:r>
              <a:rPr lang="en-IN">
                <a:noFill/>
              </a:rPr>
              <a:t> </a:t>
            </a:r>
            <a:endParaRPr lang="en-IN" dirty="0">
              <a:noFill/>
            </a:endParaRPr>
          </a:p>
        </p:txBody>
      </p:sp>
      <p:sp>
        <p:nvSpPr>
          <p:cNvPr id="2" name="Title 1">
            <a:extLst>
              <a:ext uri="{FF2B5EF4-FFF2-40B4-BE49-F238E27FC236}">
                <a16:creationId xmlns:a16="http://schemas.microsoft.com/office/drawing/2014/main" id="{1048FB06-7B64-70CD-FCB5-0A6E204FD2AF}"/>
              </a:ext>
            </a:extLst>
          </p:cNvPr>
          <p:cNvSpPr>
            <a:spLocks noGrp="1"/>
          </p:cNvSpPr>
          <p:nvPr>
            <p:ph type="title"/>
          </p:nvPr>
        </p:nvSpPr>
        <p:spPr/>
        <p:txBody>
          <a:bodyPr/>
          <a:lstStyle/>
          <a:p>
            <a:r>
              <a:rPr lang="en-IN" altLang="en-US" dirty="0"/>
              <a:t>Accuracy</a:t>
            </a:r>
            <a:br>
              <a:rPr lang="en-IN" altLang="en-US" dirty="0"/>
            </a:br>
            <a:endParaRPr lang="en-IN" dirty="0"/>
          </a:p>
        </p:txBody>
      </p:sp>
    </p:spTree>
    <p:extLst>
      <p:ext uri="{BB962C8B-B14F-4D97-AF65-F5344CB8AC3E}">
        <p14:creationId xmlns:p14="http://schemas.microsoft.com/office/powerpoint/2010/main" val="672833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F344C4D-6D80-8E52-4F78-0FFAB29E8087}"/>
              </a:ext>
            </a:extLst>
          </p:cNvPr>
          <p:cNvSpPr>
            <a:spLocks noGrp="1" noRot="1" noChangeAspect="1" noMove="1" noResize="1" noEditPoints="1" noAdjustHandles="1" noChangeArrowheads="1" noChangeShapeType="1" noTextEdit="1"/>
          </p:cNvSpPr>
          <p:nvPr>
            <p:ph idx="1"/>
          </p:nvPr>
        </p:nvSpPr>
        <p:spPr>
          <a:blipFill>
            <a:blip r:embed="rId2"/>
            <a:stretch>
              <a:fillRect l="-773" t="-1401" b="-840"/>
            </a:stretch>
          </a:blipFill>
        </p:spPr>
        <p:txBody>
          <a:bodyPr/>
          <a:lstStyle/>
          <a:p>
            <a:pPr>
              <a:defRPr/>
            </a:pPr>
            <a:r>
              <a:rPr lang="en-IN">
                <a:noFill/>
              </a:rPr>
              <a:t> </a:t>
            </a:r>
          </a:p>
        </p:txBody>
      </p:sp>
      <p:pic>
        <p:nvPicPr>
          <p:cNvPr id="2" name="Picture 1" descr="A black line with text&#10;&#10;Description automatically generated">
            <a:extLst>
              <a:ext uri="{FF2B5EF4-FFF2-40B4-BE49-F238E27FC236}">
                <a16:creationId xmlns:a16="http://schemas.microsoft.com/office/drawing/2014/main" id="{12558DEE-1753-1FF4-BE7F-37D8C19E084E}"/>
              </a:ext>
            </a:extLst>
          </p:cNvPr>
          <p:cNvPicPr>
            <a:picLocks noChangeAspect="1"/>
          </p:cNvPicPr>
          <p:nvPr/>
        </p:nvPicPr>
        <p:blipFill>
          <a:blip r:embed="rId3"/>
          <a:stretch>
            <a:fillRect/>
          </a:stretch>
        </p:blipFill>
        <p:spPr>
          <a:xfrm>
            <a:off x="8529723" y="1451979"/>
            <a:ext cx="3090778" cy="1087035"/>
          </a:xfrm>
          <a:prstGeom prst="rect">
            <a:avLst/>
          </a:prstGeom>
        </p:spPr>
      </p:pic>
    </p:spTree>
    <p:extLst>
      <p:ext uri="{BB962C8B-B14F-4D97-AF65-F5344CB8AC3E}">
        <p14:creationId xmlns:p14="http://schemas.microsoft.com/office/powerpoint/2010/main" val="1323788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35" dirty="0"/>
              <a:t>Overview</a:t>
            </a:r>
          </a:p>
        </p:txBody>
      </p:sp>
      <p:sp>
        <p:nvSpPr>
          <p:cNvPr id="3" name="object 3"/>
          <p:cNvSpPr txBox="1"/>
          <p:nvPr/>
        </p:nvSpPr>
        <p:spPr>
          <a:xfrm>
            <a:off x="916939" y="1706841"/>
            <a:ext cx="8274050" cy="2584450"/>
          </a:xfrm>
          <a:prstGeom prst="rect">
            <a:avLst/>
          </a:prstGeom>
        </p:spPr>
        <p:txBody>
          <a:bodyPr vert="horz" wrap="square" lIns="0" tIns="98425" rIns="0" bIns="0" rtlCol="0">
            <a:spAutoFit/>
          </a:bodyPr>
          <a:lstStyle/>
          <a:p>
            <a:pPr marL="241300" indent="-228600">
              <a:lnSpc>
                <a:spcPct val="100000"/>
              </a:lnSpc>
              <a:spcBef>
                <a:spcPts val="775"/>
              </a:spcBef>
              <a:buFont typeface="Arial MT"/>
              <a:buChar char="•"/>
              <a:tabLst>
                <a:tab pos="241300" algn="l"/>
              </a:tabLst>
            </a:pPr>
            <a:r>
              <a:rPr sz="2800" spc="-5" dirty="0">
                <a:latin typeface="Calibri"/>
                <a:cs typeface="Calibri"/>
              </a:rPr>
              <a:t>Need</a:t>
            </a:r>
            <a:r>
              <a:rPr sz="2800" dirty="0">
                <a:latin typeface="Calibri"/>
                <a:cs typeface="Calibri"/>
              </a:rPr>
              <a:t> </a:t>
            </a:r>
            <a:r>
              <a:rPr sz="2800" spc="-25" dirty="0">
                <a:latin typeface="Calibri"/>
                <a:cs typeface="Calibri"/>
              </a:rPr>
              <a:t>for</a:t>
            </a:r>
            <a:r>
              <a:rPr sz="2800" dirty="0">
                <a:latin typeface="Calibri"/>
                <a:cs typeface="Calibri"/>
              </a:rPr>
              <a:t> </a:t>
            </a:r>
            <a:r>
              <a:rPr sz="2800" spc="-5" dirty="0">
                <a:latin typeface="Calibri"/>
                <a:cs typeface="Calibri"/>
              </a:rPr>
              <a:t>model</a:t>
            </a:r>
            <a:r>
              <a:rPr sz="2800" dirty="0">
                <a:latin typeface="Calibri"/>
                <a:cs typeface="Calibri"/>
              </a:rPr>
              <a:t> </a:t>
            </a:r>
            <a:r>
              <a:rPr sz="2800" spc="-10" dirty="0">
                <a:latin typeface="Calibri"/>
                <a:cs typeface="Calibri"/>
              </a:rPr>
              <a:t>evaluation</a:t>
            </a:r>
            <a:endParaRPr sz="2800">
              <a:latin typeface="Calibri"/>
              <a:cs typeface="Calibri"/>
            </a:endParaRPr>
          </a:p>
          <a:p>
            <a:pPr marL="241300" indent="-228600">
              <a:lnSpc>
                <a:spcPct val="100000"/>
              </a:lnSpc>
              <a:spcBef>
                <a:spcPts val="675"/>
              </a:spcBef>
              <a:buFont typeface="Arial MT"/>
              <a:buChar char="•"/>
              <a:tabLst>
                <a:tab pos="241300" algn="l"/>
              </a:tabLst>
            </a:pPr>
            <a:r>
              <a:rPr sz="2800" spc="-15" dirty="0">
                <a:latin typeface="Calibri"/>
                <a:cs typeface="Calibri"/>
              </a:rPr>
              <a:t>Evaluation</a:t>
            </a:r>
            <a:r>
              <a:rPr sz="2800" dirty="0">
                <a:latin typeface="Calibri"/>
                <a:cs typeface="Calibri"/>
              </a:rPr>
              <a:t> </a:t>
            </a:r>
            <a:r>
              <a:rPr sz="2800" spc="-5" dirty="0">
                <a:latin typeface="Calibri"/>
                <a:cs typeface="Calibri"/>
              </a:rPr>
              <a:t>Metrics</a:t>
            </a:r>
            <a:r>
              <a:rPr sz="2800" spc="35" dirty="0">
                <a:latin typeface="Calibri"/>
                <a:cs typeface="Calibri"/>
              </a:rPr>
              <a:t> </a:t>
            </a:r>
            <a:r>
              <a:rPr sz="2800" spc="-25" dirty="0">
                <a:latin typeface="Calibri"/>
                <a:cs typeface="Calibri"/>
              </a:rPr>
              <a:t>for</a:t>
            </a:r>
            <a:r>
              <a:rPr sz="2800" dirty="0">
                <a:latin typeface="Calibri"/>
                <a:cs typeface="Calibri"/>
              </a:rPr>
              <a:t> </a:t>
            </a:r>
            <a:r>
              <a:rPr sz="2800" spc="-10" dirty="0">
                <a:latin typeface="Calibri"/>
                <a:cs typeface="Calibri"/>
              </a:rPr>
              <a:t>Prediction(Regression)</a:t>
            </a:r>
            <a:r>
              <a:rPr sz="2800" spc="50" dirty="0">
                <a:latin typeface="Calibri"/>
                <a:cs typeface="Calibri"/>
              </a:rPr>
              <a:t> </a:t>
            </a:r>
            <a:r>
              <a:rPr sz="2800" spc="-5" dirty="0">
                <a:latin typeface="Calibri"/>
                <a:cs typeface="Calibri"/>
              </a:rPr>
              <a:t>models</a:t>
            </a:r>
            <a:endParaRPr sz="2800">
              <a:latin typeface="Calibri"/>
              <a:cs typeface="Calibri"/>
            </a:endParaRPr>
          </a:p>
          <a:p>
            <a:pPr marL="241300" indent="-228600">
              <a:lnSpc>
                <a:spcPct val="100000"/>
              </a:lnSpc>
              <a:spcBef>
                <a:spcPts val="660"/>
              </a:spcBef>
              <a:buFont typeface="Arial MT"/>
              <a:buChar char="•"/>
              <a:tabLst>
                <a:tab pos="241300" algn="l"/>
              </a:tabLst>
            </a:pPr>
            <a:r>
              <a:rPr sz="2800" spc="-15" dirty="0">
                <a:latin typeface="Calibri"/>
                <a:cs typeface="Calibri"/>
              </a:rPr>
              <a:t>Evaluation</a:t>
            </a:r>
            <a:r>
              <a:rPr sz="2800" spc="-10" dirty="0">
                <a:latin typeface="Calibri"/>
                <a:cs typeface="Calibri"/>
              </a:rPr>
              <a:t> </a:t>
            </a:r>
            <a:r>
              <a:rPr sz="2800" spc="-5" dirty="0">
                <a:latin typeface="Calibri"/>
                <a:cs typeface="Calibri"/>
              </a:rPr>
              <a:t>Metrics</a:t>
            </a:r>
            <a:r>
              <a:rPr sz="2800" spc="30" dirty="0">
                <a:latin typeface="Calibri"/>
                <a:cs typeface="Calibri"/>
              </a:rPr>
              <a:t> </a:t>
            </a:r>
            <a:r>
              <a:rPr sz="2800" spc="-25" dirty="0">
                <a:latin typeface="Calibri"/>
                <a:cs typeface="Calibri"/>
              </a:rPr>
              <a:t>for</a:t>
            </a:r>
            <a:r>
              <a:rPr sz="2800" spc="-10" dirty="0">
                <a:latin typeface="Calibri"/>
                <a:cs typeface="Calibri"/>
              </a:rPr>
              <a:t> Classification</a:t>
            </a:r>
            <a:r>
              <a:rPr sz="2800" spc="10" dirty="0">
                <a:latin typeface="Calibri"/>
                <a:cs typeface="Calibri"/>
              </a:rPr>
              <a:t> </a:t>
            </a:r>
            <a:r>
              <a:rPr sz="2800" spc="-5" dirty="0">
                <a:latin typeface="Calibri"/>
                <a:cs typeface="Calibri"/>
              </a:rPr>
              <a:t>models</a:t>
            </a:r>
            <a:endParaRPr sz="2800">
              <a:latin typeface="Calibri"/>
              <a:cs typeface="Calibri"/>
            </a:endParaRPr>
          </a:p>
          <a:p>
            <a:pPr marL="241300" indent="-228600">
              <a:lnSpc>
                <a:spcPct val="100000"/>
              </a:lnSpc>
              <a:spcBef>
                <a:spcPts val="665"/>
              </a:spcBef>
              <a:buFont typeface="Arial MT"/>
              <a:buChar char="•"/>
              <a:tabLst>
                <a:tab pos="241300" algn="l"/>
              </a:tabLst>
            </a:pPr>
            <a:r>
              <a:rPr sz="2800" spc="-10" dirty="0">
                <a:latin typeface="Calibri"/>
                <a:cs typeface="Calibri"/>
              </a:rPr>
              <a:t>Asymmetrical</a:t>
            </a:r>
            <a:r>
              <a:rPr sz="2800" spc="25" dirty="0">
                <a:latin typeface="Calibri"/>
                <a:cs typeface="Calibri"/>
              </a:rPr>
              <a:t> </a:t>
            </a:r>
            <a:r>
              <a:rPr sz="2800" spc="-15" dirty="0">
                <a:latin typeface="Calibri"/>
                <a:cs typeface="Calibri"/>
              </a:rPr>
              <a:t>Costs</a:t>
            </a:r>
            <a:r>
              <a:rPr sz="2800" spc="20" dirty="0">
                <a:latin typeface="Calibri"/>
                <a:cs typeface="Calibri"/>
              </a:rPr>
              <a:t> </a:t>
            </a:r>
            <a:r>
              <a:rPr sz="2800" spc="-5" dirty="0">
                <a:latin typeface="Calibri"/>
                <a:cs typeface="Calibri"/>
              </a:rPr>
              <a:t>of</a:t>
            </a:r>
            <a:r>
              <a:rPr sz="2800" spc="10" dirty="0">
                <a:latin typeface="Calibri"/>
                <a:cs typeface="Calibri"/>
              </a:rPr>
              <a:t> </a:t>
            </a:r>
            <a:r>
              <a:rPr sz="2800" spc="-10" dirty="0">
                <a:latin typeface="Calibri"/>
                <a:cs typeface="Calibri"/>
              </a:rPr>
              <a:t>(mis)classification</a:t>
            </a:r>
            <a:endParaRPr sz="2800">
              <a:latin typeface="Calibri"/>
              <a:cs typeface="Calibri"/>
            </a:endParaRPr>
          </a:p>
          <a:p>
            <a:pPr marL="241300" indent="-228600">
              <a:lnSpc>
                <a:spcPct val="100000"/>
              </a:lnSpc>
              <a:spcBef>
                <a:spcPts val="670"/>
              </a:spcBef>
              <a:buFont typeface="Arial MT"/>
              <a:buChar char="•"/>
              <a:tabLst>
                <a:tab pos="241300" algn="l"/>
              </a:tabLst>
            </a:pPr>
            <a:r>
              <a:rPr sz="2800" spc="-10" dirty="0">
                <a:latin typeface="Calibri"/>
                <a:cs typeface="Calibri"/>
              </a:rPr>
              <a:t>Alternate</a:t>
            </a:r>
            <a:r>
              <a:rPr sz="2800" dirty="0">
                <a:latin typeface="Calibri"/>
                <a:cs typeface="Calibri"/>
              </a:rPr>
              <a:t> </a:t>
            </a:r>
            <a:r>
              <a:rPr sz="2800" spc="-15" dirty="0">
                <a:latin typeface="Calibri"/>
                <a:cs typeface="Calibri"/>
              </a:rPr>
              <a:t>Evaluation</a:t>
            </a:r>
            <a:r>
              <a:rPr sz="2800" spc="-5" dirty="0">
                <a:latin typeface="Calibri"/>
                <a:cs typeface="Calibri"/>
              </a:rPr>
              <a:t> </a:t>
            </a:r>
            <a:r>
              <a:rPr sz="2800" spc="-10" dirty="0">
                <a:latin typeface="Calibri"/>
                <a:cs typeface="Calibri"/>
              </a:rPr>
              <a:t>Measures</a:t>
            </a:r>
            <a:r>
              <a:rPr sz="2800" spc="35" dirty="0">
                <a:latin typeface="Calibri"/>
                <a:cs typeface="Calibri"/>
              </a:rPr>
              <a:t> </a:t>
            </a:r>
            <a:r>
              <a:rPr sz="2800" spc="-25" dirty="0">
                <a:latin typeface="Calibri"/>
                <a:cs typeface="Calibri"/>
              </a:rPr>
              <a:t>for</a:t>
            </a:r>
            <a:r>
              <a:rPr sz="2800" spc="-5" dirty="0">
                <a:latin typeface="Calibri"/>
                <a:cs typeface="Calibri"/>
              </a:rPr>
              <a:t> </a:t>
            </a:r>
            <a:r>
              <a:rPr sz="2800" spc="-10" dirty="0">
                <a:latin typeface="Calibri"/>
                <a:cs typeface="Calibri"/>
              </a:rPr>
              <a:t>Classification</a:t>
            </a:r>
            <a:r>
              <a:rPr sz="2800" spc="10" dirty="0">
                <a:latin typeface="Calibri"/>
                <a:cs typeface="Calibri"/>
              </a:rPr>
              <a:t> </a:t>
            </a:r>
            <a:r>
              <a:rPr sz="2800" spc="-5" dirty="0">
                <a:latin typeface="Calibri"/>
                <a:cs typeface="Calibri"/>
              </a:rPr>
              <a:t>models</a:t>
            </a:r>
            <a:endParaRPr sz="280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EEEA2F1-F55A-73BF-8A2E-5BE61FDCED75}"/>
              </a:ext>
            </a:extLst>
          </p:cNvPr>
          <p:cNvSpPr>
            <a:spLocks noGrp="1" noChangeArrowheads="1"/>
          </p:cNvSpPr>
          <p:nvPr>
            <p:ph type="title"/>
          </p:nvPr>
        </p:nvSpPr>
        <p:spPr/>
        <p:txBody>
          <a:bodyPr/>
          <a:lstStyle/>
          <a:p>
            <a:r>
              <a:rPr lang="en-IN" altLang="en-US" dirty="0"/>
              <a:t>Performance evaluation</a:t>
            </a:r>
          </a:p>
        </p:txBody>
      </p:sp>
      <p:pic>
        <p:nvPicPr>
          <p:cNvPr id="5" name="Picture 2" descr="confusion matrix with TN, TP, FN, FP">
            <a:extLst>
              <a:ext uri="{FF2B5EF4-FFF2-40B4-BE49-F238E27FC236}">
                <a16:creationId xmlns:a16="http://schemas.microsoft.com/office/drawing/2014/main" id="{1A01E421-6ABC-157A-11FE-D6B17C399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752600" y="3124200"/>
            <a:ext cx="6096000" cy="182880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3">
            <a:extLst>
              <a:ext uri="{FF2B5EF4-FFF2-40B4-BE49-F238E27FC236}">
                <a16:creationId xmlns:a16="http://schemas.microsoft.com/office/drawing/2014/main" id="{3FDBA2A7-3A71-9DEA-31E9-7B4D9DF31797}"/>
              </a:ext>
            </a:extLst>
          </p:cNvPr>
          <p:cNvSpPr txBox="1">
            <a:spLocks noChangeArrowheads="1"/>
          </p:cNvSpPr>
          <p:nvPr/>
        </p:nvSpPr>
        <p:spPr bwMode="auto">
          <a:xfrm>
            <a:off x="9453562" y="865187"/>
            <a:ext cx="415925"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742950" indent="-28575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9pPr>
          </a:lstStyle>
          <a:p>
            <a:pPr>
              <a:lnSpc>
                <a:spcPct val="100000"/>
              </a:lnSpc>
              <a:spcBef>
                <a:spcPct val="0"/>
              </a:spcBef>
              <a:buFontTx/>
              <a:buNone/>
            </a:pPr>
            <a:fld id="{3B2BE511-E2F9-4D16-BB8D-0C94E8532C0D}" type="slidenum">
              <a:rPr lang="en-US" altLang="en-US" sz="1100" smtClean="0">
                <a:solidFill>
                  <a:schemeClr val="bg1"/>
                </a:solidFill>
              </a:rPr>
              <a:pPr>
                <a:lnSpc>
                  <a:spcPct val="100000"/>
                </a:lnSpc>
                <a:spcBef>
                  <a:spcPct val="0"/>
                </a:spcBef>
                <a:buFontTx/>
                <a:buNone/>
              </a:pPr>
              <a:t>20</a:t>
            </a:fld>
            <a:endParaRPr lang="en-US" altLang="en-US" sz="1100">
              <a:solidFill>
                <a:schemeClr val="bg1"/>
              </a:solidFill>
            </a:endParaRPr>
          </a:p>
        </p:txBody>
      </p:sp>
      <p:sp>
        <p:nvSpPr>
          <p:cNvPr id="7" name="TextBox 6">
            <a:extLst>
              <a:ext uri="{FF2B5EF4-FFF2-40B4-BE49-F238E27FC236}">
                <a16:creationId xmlns:a16="http://schemas.microsoft.com/office/drawing/2014/main" id="{5D67B9AC-54C6-955A-1BF4-D3939CFCB712}"/>
              </a:ext>
            </a:extLst>
          </p:cNvPr>
          <p:cNvSpPr txBox="1"/>
          <p:nvPr/>
        </p:nvSpPr>
        <p:spPr>
          <a:xfrm>
            <a:off x="609600" y="1524000"/>
            <a:ext cx="10820400" cy="1143070"/>
          </a:xfrm>
          <a:prstGeom prst="rect">
            <a:avLst/>
          </a:prstGeom>
          <a:noFill/>
        </p:spPr>
        <p:txBody>
          <a:bodyPr wrap="square">
            <a:spAutoFit/>
          </a:bodyPr>
          <a:lstStyle/>
          <a:p>
            <a:pPr>
              <a:lnSpc>
                <a:spcPct val="150000"/>
              </a:lnSpc>
              <a:defRPr/>
            </a:pPr>
            <a:r>
              <a:rPr lang="en-IN" sz="2400" dirty="0">
                <a:latin typeface="+mj-lt"/>
              </a:rPr>
              <a:t>Evaluate the performance of a binary classifier from the below confusion matrix using Accuracy, Precision, Recall, Specificity and F1 Score. </a:t>
            </a:r>
          </a:p>
        </p:txBody>
      </p:sp>
      <p:sp>
        <p:nvSpPr>
          <p:cNvPr id="3" name="Rectangle: Rounded Corners 2">
            <a:extLst>
              <a:ext uri="{FF2B5EF4-FFF2-40B4-BE49-F238E27FC236}">
                <a16:creationId xmlns:a16="http://schemas.microsoft.com/office/drawing/2014/main" id="{B17989AB-FDAC-6C36-7E54-0F24C893A471}"/>
              </a:ext>
            </a:extLst>
          </p:cNvPr>
          <p:cNvSpPr/>
          <p:nvPr/>
        </p:nvSpPr>
        <p:spPr>
          <a:xfrm>
            <a:off x="8518408" y="2375370"/>
            <a:ext cx="3499554" cy="210725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35368444-A426-2D36-0138-64BE16B2243A}"/>
              </a:ext>
            </a:extLst>
          </p:cNvPr>
          <p:cNvPicPr>
            <a:picLocks noChangeAspect="1"/>
          </p:cNvPicPr>
          <p:nvPr/>
        </p:nvPicPr>
        <p:blipFill>
          <a:blip r:embed="rId3"/>
          <a:stretch>
            <a:fillRect/>
          </a:stretch>
        </p:blipFill>
        <p:spPr>
          <a:xfrm>
            <a:off x="8861602" y="2466975"/>
            <a:ext cx="2813167" cy="1924050"/>
          </a:xfrm>
          <a:prstGeom prst="rect">
            <a:avLst/>
          </a:prstGeom>
        </p:spPr>
      </p:pic>
    </p:spTree>
    <p:extLst>
      <p:ext uri="{BB962C8B-B14F-4D97-AF65-F5344CB8AC3E}">
        <p14:creationId xmlns:p14="http://schemas.microsoft.com/office/powerpoint/2010/main" val="1700841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3174E5A-C07E-8C05-9064-23EBD9199655}"/>
              </a:ext>
            </a:extLst>
          </p:cNvPr>
          <p:cNvSpPr txBox="1">
            <a:spLocks noChangeArrowheads="1"/>
          </p:cNvSpPr>
          <p:nvPr/>
        </p:nvSpPr>
        <p:spPr>
          <a:xfrm>
            <a:off x="319319" y="217184"/>
            <a:ext cx="7343775" cy="1325563"/>
          </a:xfrm>
          <a:prstGeom prst="rect">
            <a:avLst/>
          </a:prstGeom>
        </p:spPr>
        <p:txBody>
          <a:bodyPr wrap="square" lIns="0" tIns="0" rIns="0" bIns="0">
            <a:spAutoFit/>
          </a:bodyPr>
          <a:lstStyle>
            <a:lvl1pPr>
              <a:defRPr sz="4400" b="0" i="0">
                <a:solidFill>
                  <a:schemeClr val="tx1"/>
                </a:solidFill>
                <a:latin typeface="Calibri Light"/>
                <a:ea typeface="+mj-ea"/>
                <a:cs typeface="Calibri Light"/>
              </a:defRPr>
            </a:lvl1pPr>
          </a:lstStyle>
          <a:p>
            <a:r>
              <a:rPr lang="en-IN" altLang="en-US" kern="0" dirty="0"/>
              <a:t>Performance evaluation</a:t>
            </a:r>
          </a:p>
        </p:txBody>
      </p:sp>
      <p:sp>
        <p:nvSpPr>
          <p:cNvPr id="5" name="Slide Number Placeholder 3">
            <a:extLst>
              <a:ext uri="{FF2B5EF4-FFF2-40B4-BE49-F238E27FC236}">
                <a16:creationId xmlns:a16="http://schemas.microsoft.com/office/drawing/2014/main" id="{C1ACCE6B-ADEA-2F68-625E-C68074EE9D6A}"/>
              </a:ext>
            </a:extLst>
          </p:cNvPr>
          <p:cNvSpPr txBox="1">
            <a:spLocks noChangeArrowheads="1"/>
          </p:cNvSpPr>
          <p:nvPr/>
        </p:nvSpPr>
        <p:spPr bwMode="auto">
          <a:xfrm>
            <a:off x="8728075" y="47625"/>
            <a:ext cx="415925"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742950" indent="-28575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6pPr>
            <a:lvl7pPr marL="29718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7pPr>
            <a:lvl8pPr marL="34290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8pPr>
            <a:lvl9pPr marL="3886200" indent="-228600" algn="l" defTabSz="457200" rtl="0" eaLnBrk="0" fontAlgn="base" latinLnBrk="0" hangingPunct="0">
              <a:lnSpc>
                <a:spcPct val="90000"/>
              </a:lnSpc>
              <a:spcBef>
                <a:spcPts val="50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9pPr>
          </a:lstStyle>
          <a:p>
            <a:pPr>
              <a:lnSpc>
                <a:spcPct val="100000"/>
              </a:lnSpc>
              <a:spcBef>
                <a:spcPct val="0"/>
              </a:spcBef>
              <a:buFontTx/>
              <a:buNone/>
            </a:pPr>
            <a:fld id="{5C73BF20-83C3-442B-ADB3-C8FA1C075790}" type="slidenum">
              <a:rPr lang="en-US" altLang="en-US" sz="1100" smtClean="0">
                <a:solidFill>
                  <a:schemeClr val="bg1"/>
                </a:solidFill>
              </a:rPr>
              <a:pPr>
                <a:lnSpc>
                  <a:spcPct val="100000"/>
                </a:lnSpc>
                <a:spcBef>
                  <a:spcPct val="0"/>
                </a:spcBef>
                <a:buFontTx/>
                <a:buNone/>
              </a:pPr>
              <a:t>21</a:t>
            </a:fld>
            <a:endParaRPr lang="en-US" altLang="en-US" sz="1100">
              <a:solidFill>
                <a:schemeClr val="bg1"/>
              </a:solidFill>
            </a:endParaRPr>
          </a:p>
        </p:txBody>
      </p:sp>
      <p:sp>
        <p:nvSpPr>
          <p:cNvPr id="6" name="TextBox 5">
            <a:extLst>
              <a:ext uri="{FF2B5EF4-FFF2-40B4-BE49-F238E27FC236}">
                <a16:creationId xmlns:a16="http://schemas.microsoft.com/office/drawing/2014/main" id="{9E15333B-9B40-4578-20F4-70F3FDB381A4}"/>
              </a:ext>
            </a:extLst>
          </p:cNvPr>
          <p:cNvSpPr txBox="1"/>
          <p:nvPr/>
        </p:nvSpPr>
        <p:spPr>
          <a:xfrm>
            <a:off x="684212" y="1905000"/>
            <a:ext cx="10879137" cy="708025"/>
          </a:xfrm>
          <a:prstGeom prst="rect">
            <a:avLst/>
          </a:prstGeom>
          <a:noFill/>
        </p:spPr>
        <p:txBody>
          <a:bodyPr wrap="square">
            <a:spAutoFit/>
          </a:bodyPr>
          <a:lstStyle/>
          <a:p>
            <a:pPr>
              <a:defRPr/>
            </a:pPr>
            <a:r>
              <a:rPr lang="en-IN" sz="2000" dirty="0">
                <a:latin typeface="+mj-lt"/>
              </a:rPr>
              <a:t>Evaluate the performance of a multiclass classifier from the below confusion matrix using Accuracy, Precision, Recall, Specificity and F1 Score. </a:t>
            </a:r>
          </a:p>
        </p:txBody>
      </p:sp>
      <p:sp>
        <p:nvSpPr>
          <p:cNvPr id="7" name="Content Placeholder 9">
            <a:extLst>
              <a:ext uri="{FF2B5EF4-FFF2-40B4-BE49-F238E27FC236}">
                <a16:creationId xmlns:a16="http://schemas.microsoft.com/office/drawing/2014/main" id="{63DDAC38-C1C4-E7EF-7DA8-40F6DD50211A}"/>
              </a:ext>
            </a:extLst>
          </p:cNvPr>
          <p:cNvSpPr txBox="1">
            <a:spLocks/>
          </p:cNvSpPr>
          <p:nvPr/>
        </p:nvSpPr>
        <p:spPr>
          <a:xfrm>
            <a:off x="628650" y="1825625"/>
            <a:ext cx="11182350" cy="1144929"/>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nSpc>
                <a:spcPct val="200000"/>
              </a:lnSpc>
              <a:buFont typeface="Arial" panose="020B0604020202020204" pitchFamily="34" charset="0"/>
              <a:buNone/>
              <a:defRPr/>
            </a:pPr>
            <a:r>
              <a:rPr lang="en-IN" sz="2000" kern="0" dirty="0"/>
              <a:t>  </a:t>
            </a:r>
          </a:p>
          <a:p>
            <a:pPr>
              <a:lnSpc>
                <a:spcPct val="200000"/>
              </a:lnSpc>
              <a:buFont typeface="Arial" panose="020B0604020202020204" pitchFamily="34" charset="0"/>
              <a:buNone/>
              <a:defRPr/>
            </a:pPr>
            <a:endParaRPr lang="en-IN" sz="2000" kern="0" dirty="0"/>
          </a:p>
        </p:txBody>
      </p:sp>
      <p:pic>
        <p:nvPicPr>
          <p:cNvPr id="8" name="Picture 15">
            <a:extLst>
              <a:ext uri="{FF2B5EF4-FFF2-40B4-BE49-F238E27FC236}">
                <a16:creationId xmlns:a16="http://schemas.microsoft.com/office/drawing/2014/main" id="{21F19992-E34F-194E-F9EE-0AD53E617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033713"/>
            <a:ext cx="5400675" cy="198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1602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9E5817-96B1-90AA-C2FC-0805F8D97B33}"/>
              </a:ext>
            </a:extLst>
          </p:cNvPr>
          <p:cNvSpPr>
            <a:spLocks noGrp="1"/>
          </p:cNvSpPr>
          <p:nvPr>
            <p:ph idx="1"/>
          </p:nvPr>
        </p:nvSpPr>
        <p:spPr/>
        <p:txBody>
          <a:bodyPr>
            <a:normAutofit/>
          </a:bodyPr>
          <a:lstStyle/>
          <a:p>
            <a:pPr>
              <a:lnSpc>
                <a:spcPct val="150000"/>
              </a:lnSpc>
            </a:pPr>
            <a:r>
              <a:rPr lang="en-US" sz="2400" dirty="0"/>
              <a:t>Suppose 10,000 patients get tested for cancer; out of them, 8,200 are healthy and 1,800 are sick. For the sick people, a test was positive for 1,020 and negative for 780. For the healthy people, the same test was positive for 280 and negative for 7,920. Construct a confusion matrix for the data. Compute the precision, recall and F1 score. </a:t>
            </a:r>
            <a:endParaRPr lang="en-IN" sz="2400" dirty="0"/>
          </a:p>
        </p:txBody>
      </p:sp>
    </p:spTree>
    <p:extLst>
      <p:ext uri="{BB962C8B-B14F-4D97-AF65-F5344CB8AC3E}">
        <p14:creationId xmlns:p14="http://schemas.microsoft.com/office/powerpoint/2010/main" val="3330987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E912D59-9957-DB13-C9A3-72F646377DAA}"/>
              </a:ext>
            </a:extLst>
          </p:cNvPr>
          <p:cNvSpPr>
            <a:spLocks noGrp="1"/>
          </p:cNvSpPr>
          <p:nvPr>
            <p:ph idx="1"/>
          </p:nvPr>
        </p:nvSpPr>
        <p:spPr>
          <a:xfrm>
            <a:off x="571499" y="1137256"/>
            <a:ext cx="11209376" cy="4903907"/>
          </a:xfrm>
        </p:spPr>
        <p:txBody>
          <a:bodyPr wrap="square" lIns="0" tIns="0" rIns="0" bIns="0" anchor="t">
            <a:spAutoFit/>
          </a:bodyPr>
          <a:lstStyle/>
          <a:p>
            <a:r>
              <a:rPr lang="en-US" sz="2400" dirty="0">
                <a:ea typeface="+mn-lt"/>
                <a:cs typeface="+mn-lt"/>
              </a:rPr>
              <a:t>Here's how you can construct the confusion matrix based on the given data: - </a:t>
            </a:r>
          </a:p>
          <a:p>
            <a:pPr lvl="1"/>
            <a:r>
              <a:rPr lang="en-US" sz="2000" dirty="0">
                <a:ea typeface="+mn-lt"/>
                <a:cs typeface="+mn-lt"/>
              </a:rPr>
              <a:t>True Positive (TP): The number of sick people correctly identified as sick. </a:t>
            </a:r>
          </a:p>
          <a:p>
            <a:pPr lvl="1"/>
            <a:r>
              <a:rPr lang="en-US" sz="2000" dirty="0">
                <a:ea typeface="+mn-lt"/>
                <a:cs typeface="+mn-lt"/>
              </a:rPr>
              <a:t>False Positive (FP): The number of healthy people incorrectly identified as sick.</a:t>
            </a:r>
          </a:p>
          <a:p>
            <a:pPr lvl="1"/>
            <a:r>
              <a:rPr lang="en-US" sz="2000" dirty="0">
                <a:ea typeface="+mn-lt"/>
                <a:cs typeface="+mn-lt"/>
              </a:rPr>
              <a:t>True Negative (TN): The number of healthy people correctly identified as healthy.</a:t>
            </a:r>
          </a:p>
          <a:p>
            <a:pPr lvl="1"/>
            <a:r>
              <a:rPr lang="en-US" sz="2000" dirty="0">
                <a:ea typeface="+mn-lt"/>
                <a:cs typeface="+mn-lt"/>
              </a:rPr>
              <a:t>False Negative (FN): The number of sick people incorrectly identified as healthy. </a:t>
            </a:r>
          </a:p>
          <a:p>
            <a:r>
              <a:rPr lang="en-US" sz="2400" dirty="0">
                <a:ea typeface="+mn-lt"/>
                <a:cs typeface="+mn-lt"/>
              </a:rPr>
              <a:t>From the given data: </a:t>
            </a:r>
          </a:p>
          <a:p>
            <a:pPr marL="742950" lvl="1" indent="-285750">
              <a:buFont typeface="Arial"/>
              <a:buChar char="•"/>
            </a:pPr>
            <a:r>
              <a:rPr lang="en-US" sz="2000" dirty="0">
                <a:ea typeface="+mn-lt"/>
                <a:cs typeface="+mn-lt"/>
              </a:rPr>
              <a:t>TP = 1,020 (sick people correctly identified as sick) </a:t>
            </a:r>
            <a:endParaRPr lang="en-US" sz="2000" dirty="0">
              <a:cs typeface="Calibri"/>
            </a:endParaRPr>
          </a:p>
          <a:p>
            <a:pPr marL="742950" lvl="1" indent="-285750">
              <a:buFont typeface="Arial"/>
              <a:buChar char="•"/>
            </a:pPr>
            <a:r>
              <a:rPr lang="en-US" sz="2000" dirty="0">
                <a:ea typeface="+mn-lt"/>
                <a:cs typeface="+mn-lt"/>
              </a:rPr>
              <a:t>FP = 280 (healthy people incorrectly identified as sick) </a:t>
            </a:r>
          </a:p>
          <a:p>
            <a:pPr marL="742950" lvl="1" indent="-285750">
              <a:buFont typeface="Arial"/>
              <a:buChar char="•"/>
            </a:pPr>
            <a:r>
              <a:rPr lang="en-US" sz="2000" dirty="0">
                <a:ea typeface="+mn-lt"/>
                <a:cs typeface="+mn-lt"/>
              </a:rPr>
              <a:t>TN = 7,920 (healthy people correctly identified as healthy)</a:t>
            </a:r>
          </a:p>
          <a:p>
            <a:pPr marL="742950" lvl="1" indent="-285750">
              <a:buFont typeface="Arial"/>
              <a:buChar char="•"/>
            </a:pPr>
            <a:r>
              <a:rPr lang="en-US" sz="2000" dirty="0">
                <a:ea typeface="+mn-lt"/>
                <a:cs typeface="+mn-lt"/>
              </a:rPr>
              <a:t>FN = 780 (sick people incorrectly identified as healthy) </a:t>
            </a:r>
          </a:p>
          <a:p>
            <a:r>
              <a:rPr lang="en-US" sz="2400" dirty="0">
                <a:ea typeface="+mn-lt"/>
                <a:cs typeface="+mn-lt"/>
              </a:rPr>
              <a:t>Now, let's construct the confusion matrix: </a:t>
            </a:r>
          </a:p>
          <a:p>
            <a:endParaRPr lang="en-US" sz="2400" dirty="0">
              <a:ea typeface="+mn-lt"/>
              <a:cs typeface="+mn-lt"/>
            </a:endParaRPr>
          </a:p>
          <a:p>
            <a:endParaRPr lang="en-US" sz="2400" dirty="0">
              <a:ea typeface="+mn-lt"/>
              <a:cs typeface="+mn-lt"/>
            </a:endParaRPr>
          </a:p>
        </p:txBody>
      </p:sp>
      <p:sp>
        <p:nvSpPr>
          <p:cNvPr id="2" name="Title 1">
            <a:extLst>
              <a:ext uri="{FF2B5EF4-FFF2-40B4-BE49-F238E27FC236}">
                <a16:creationId xmlns:a16="http://schemas.microsoft.com/office/drawing/2014/main" id="{849D6FD7-3AC5-BF67-FDAB-833BA754240C}"/>
              </a:ext>
            </a:extLst>
          </p:cNvPr>
          <p:cNvSpPr>
            <a:spLocks noGrp="1"/>
          </p:cNvSpPr>
          <p:nvPr>
            <p:ph type="title"/>
          </p:nvPr>
        </p:nvSpPr>
        <p:spPr/>
        <p:txBody>
          <a:bodyPr wrap="square" lIns="0" tIns="0" rIns="0" bIns="0" anchor="t">
            <a:spAutoFit/>
          </a:bodyPr>
          <a:lstStyle/>
          <a:p>
            <a:r>
              <a:rPr lang="en-US" dirty="0"/>
              <a:t>Solution</a:t>
            </a:r>
          </a:p>
        </p:txBody>
      </p:sp>
      <p:pic>
        <p:nvPicPr>
          <p:cNvPr id="4" name="Picture 3" descr="A black background with white text and red and blue letters&#10;&#10;Description automatically generated">
            <a:extLst>
              <a:ext uri="{FF2B5EF4-FFF2-40B4-BE49-F238E27FC236}">
                <a16:creationId xmlns:a16="http://schemas.microsoft.com/office/drawing/2014/main" id="{D75FFFF5-3DCE-FC0D-2A38-37B72EC0D620}"/>
              </a:ext>
            </a:extLst>
          </p:cNvPr>
          <p:cNvPicPr>
            <a:picLocks noChangeAspect="1"/>
          </p:cNvPicPr>
          <p:nvPr/>
        </p:nvPicPr>
        <p:blipFill>
          <a:blip r:embed="rId2"/>
          <a:stretch>
            <a:fillRect/>
          </a:stretch>
        </p:blipFill>
        <p:spPr>
          <a:xfrm>
            <a:off x="1494868" y="5083934"/>
            <a:ext cx="6741112" cy="1554926"/>
          </a:xfrm>
          <a:prstGeom prst="rect">
            <a:avLst/>
          </a:prstGeom>
        </p:spPr>
      </p:pic>
    </p:spTree>
    <p:extLst>
      <p:ext uri="{BB962C8B-B14F-4D97-AF65-F5344CB8AC3E}">
        <p14:creationId xmlns:p14="http://schemas.microsoft.com/office/powerpoint/2010/main" val="1147962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9EE78FA-B813-767A-18EB-CD91A4A25ABB}"/>
              </a:ext>
            </a:extLst>
          </p:cNvPr>
          <p:cNvSpPr>
            <a:spLocks noGrp="1"/>
          </p:cNvSpPr>
          <p:nvPr>
            <p:ph idx="1"/>
          </p:nvPr>
        </p:nvSpPr>
        <p:spPr>
          <a:xfrm>
            <a:off x="571499" y="1137256"/>
            <a:ext cx="11209376" cy="4717189"/>
          </a:xfrm>
        </p:spPr>
        <p:txBody>
          <a:bodyPr wrap="square" lIns="0" tIns="0" rIns="0" bIns="0" anchor="t">
            <a:spAutoFit/>
          </a:bodyPr>
          <a:lstStyle/>
          <a:p>
            <a:r>
              <a:rPr lang="en-US" sz="1600" dirty="0">
                <a:cs typeface="Calibri"/>
              </a:rPr>
              <a:t>Now, you can calculate precision, recall, and F1 score: </a:t>
            </a:r>
          </a:p>
          <a:p>
            <a:r>
              <a:rPr lang="en-US" sz="1600" dirty="0">
                <a:cs typeface="Calibri"/>
              </a:rPr>
              <a:t>1. Precision (also called Positive Predictive Value): </a:t>
            </a:r>
          </a:p>
          <a:p>
            <a:pPr lvl="1"/>
            <a:r>
              <a:rPr lang="en-US" sz="1400" dirty="0">
                <a:cs typeface="Calibri"/>
              </a:rPr>
              <a:t>Precision = TP / (TP + FP) </a:t>
            </a:r>
          </a:p>
          <a:p>
            <a:pPr lvl="1"/>
            <a:r>
              <a:rPr lang="en-US" sz="1400" dirty="0">
                <a:cs typeface="Calibri"/>
              </a:rPr>
              <a:t>Precision = 1,020 / (1,020 + 280) </a:t>
            </a:r>
          </a:p>
          <a:p>
            <a:pPr lvl="1"/>
            <a:r>
              <a:rPr lang="en-US" sz="1400" dirty="0">
                <a:cs typeface="Calibri"/>
              </a:rPr>
              <a:t>Precision = 1,020 / 1,300 </a:t>
            </a:r>
          </a:p>
          <a:p>
            <a:pPr lvl="1"/>
            <a:r>
              <a:rPr lang="en-US" sz="1400" dirty="0">
                <a:cs typeface="Calibri"/>
              </a:rPr>
              <a:t>Precision = 0.7846 </a:t>
            </a:r>
          </a:p>
          <a:p>
            <a:r>
              <a:rPr lang="en-US" sz="1600" dirty="0">
                <a:cs typeface="Calibri"/>
              </a:rPr>
              <a:t>2.Recall (also called Sensitivity or True Positive Rate): </a:t>
            </a:r>
          </a:p>
          <a:p>
            <a:pPr lvl="1"/>
            <a:r>
              <a:rPr lang="en-US" sz="1400" dirty="0">
                <a:cs typeface="Calibri"/>
              </a:rPr>
              <a:t>Recall = TP / (TP + FN) </a:t>
            </a:r>
          </a:p>
          <a:p>
            <a:pPr lvl="1"/>
            <a:r>
              <a:rPr lang="en-US" sz="1400" dirty="0">
                <a:cs typeface="Calibri"/>
              </a:rPr>
              <a:t>Recall = 1,020 / (1,020 + 780)</a:t>
            </a:r>
          </a:p>
          <a:p>
            <a:pPr lvl="1"/>
            <a:r>
              <a:rPr lang="en-US" sz="1400" dirty="0">
                <a:cs typeface="Calibri"/>
              </a:rPr>
              <a:t>Recall = 1,020 / 1,800 </a:t>
            </a:r>
          </a:p>
          <a:p>
            <a:pPr lvl="1"/>
            <a:r>
              <a:rPr lang="en-US" sz="1400" dirty="0">
                <a:cs typeface="Calibri"/>
              </a:rPr>
              <a:t>Recall = 0.5667 </a:t>
            </a:r>
          </a:p>
          <a:p>
            <a:r>
              <a:rPr lang="en-US" sz="1600" dirty="0">
                <a:cs typeface="Calibri"/>
              </a:rPr>
              <a:t>3. F1 Score: F1 Score is the harmonic mean of precision and recall. </a:t>
            </a:r>
          </a:p>
          <a:p>
            <a:pPr lvl="1"/>
            <a:r>
              <a:rPr lang="en-US" sz="1400" dirty="0">
                <a:cs typeface="Calibri"/>
              </a:rPr>
              <a:t>F1 Score = 2 * (Precision * Recall) / (Precision + Recall) </a:t>
            </a:r>
          </a:p>
          <a:p>
            <a:pPr lvl="1"/>
            <a:r>
              <a:rPr lang="en-US" sz="1400" dirty="0">
                <a:cs typeface="Calibri"/>
              </a:rPr>
              <a:t>F1 Score = 2 * (0.7846 * 0.5667) / (0.7846 + 0.5667) </a:t>
            </a:r>
          </a:p>
          <a:p>
            <a:pPr lvl="1"/>
            <a:r>
              <a:rPr lang="en-US" sz="1400" dirty="0">
                <a:cs typeface="Calibri"/>
              </a:rPr>
              <a:t>F1 Score ≈ 0.6617 </a:t>
            </a:r>
          </a:p>
          <a:p>
            <a:pPr lvl="1"/>
            <a:endParaRPr lang="en-US" sz="1400" dirty="0">
              <a:cs typeface="Calibri"/>
            </a:endParaRPr>
          </a:p>
          <a:p>
            <a:r>
              <a:rPr lang="en-US" sz="1600" dirty="0">
                <a:cs typeface="Calibri"/>
              </a:rPr>
              <a:t>So, the precision is approximately 0.7846, the recall is approximately 0.5667, and the F1 score is approximately 0.6617.</a:t>
            </a:r>
            <a:endParaRPr lang="en-US" sz="1600" dirty="0"/>
          </a:p>
        </p:txBody>
      </p:sp>
    </p:spTree>
    <p:extLst>
      <p:ext uri="{BB962C8B-B14F-4D97-AF65-F5344CB8AC3E}">
        <p14:creationId xmlns:p14="http://schemas.microsoft.com/office/powerpoint/2010/main" val="3433021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5" dirty="0"/>
              <a:t>S</a:t>
            </a:r>
            <a:r>
              <a:rPr spc="-45" dirty="0"/>
              <a:t>u</a:t>
            </a:r>
            <a:r>
              <a:rPr spc="-65" dirty="0"/>
              <a:t>mm</a:t>
            </a:r>
            <a:r>
              <a:rPr spc="-45" dirty="0"/>
              <a:t>a</a:t>
            </a:r>
            <a:r>
              <a:rPr dirty="0"/>
              <a:t>ry</a:t>
            </a:r>
          </a:p>
        </p:txBody>
      </p:sp>
      <p:sp>
        <p:nvSpPr>
          <p:cNvPr id="3" name="object 3"/>
          <p:cNvSpPr txBox="1"/>
          <p:nvPr/>
        </p:nvSpPr>
        <p:spPr>
          <a:xfrm>
            <a:off x="751382" y="910457"/>
            <a:ext cx="10849610" cy="5037085"/>
          </a:xfrm>
          <a:prstGeom prst="rect">
            <a:avLst/>
          </a:prstGeom>
        </p:spPr>
        <p:txBody>
          <a:bodyPr vert="horz" wrap="square" lIns="0" tIns="92075" rIns="0" bIns="0" rtlCol="0">
            <a:spAutoFit/>
          </a:bodyPr>
          <a:lstStyle/>
          <a:p>
            <a:pPr marL="241300" marR="5080" indent="-228600">
              <a:lnSpc>
                <a:spcPct val="80000"/>
              </a:lnSpc>
              <a:spcBef>
                <a:spcPts val="725"/>
              </a:spcBef>
              <a:buFont typeface="Arial MT"/>
              <a:buChar char="•"/>
              <a:tabLst>
                <a:tab pos="241300" algn="l"/>
              </a:tabLst>
            </a:pPr>
            <a:r>
              <a:rPr sz="2400" spc="-15" dirty="0">
                <a:latin typeface="Calibri"/>
                <a:cs typeface="Calibri"/>
              </a:rPr>
              <a:t>Evaluation</a:t>
            </a:r>
            <a:r>
              <a:rPr sz="2400" spc="10" dirty="0">
                <a:latin typeface="Calibri"/>
                <a:cs typeface="Calibri"/>
              </a:rPr>
              <a:t> </a:t>
            </a:r>
            <a:r>
              <a:rPr sz="2400" spc="-5" dirty="0">
                <a:latin typeface="Calibri"/>
                <a:cs typeface="Calibri"/>
              </a:rPr>
              <a:t>metrics</a:t>
            </a:r>
            <a:r>
              <a:rPr sz="2400" spc="-10" dirty="0">
                <a:latin typeface="Calibri"/>
                <a:cs typeface="Calibri"/>
              </a:rPr>
              <a:t> are</a:t>
            </a:r>
            <a:r>
              <a:rPr sz="2400" spc="5" dirty="0">
                <a:latin typeface="Calibri"/>
                <a:cs typeface="Calibri"/>
              </a:rPr>
              <a:t> </a:t>
            </a:r>
            <a:r>
              <a:rPr sz="2400" spc="-10" dirty="0">
                <a:latin typeface="Calibri"/>
                <a:cs typeface="Calibri"/>
              </a:rPr>
              <a:t>important</a:t>
            </a:r>
            <a:r>
              <a:rPr sz="2400" spc="10" dirty="0">
                <a:latin typeface="Calibri"/>
                <a:cs typeface="Calibri"/>
              </a:rPr>
              <a:t> </a:t>
            </a:r>
            <a:r>
              <a:rPr sz="2400" spc="-25" dirty="0">
                <a:latin typeface="Calibri"/>
                <a:cs typeface="Calibri"/>
              </a:rPr>
              <a:t>for</a:t>
            </a:r>
            <a:r>
              <a:rPr sz="2400" spc="20" dirty="0">
                <a:latin typeface="Calibri"/>
                <a:cs typeface="Calibri"/>
              </a:rPr>
              <a:t> </a:t>
            </a:r>
            <a:r>
              <a:rPr sz="2400" spc="-10" dirty="0">
                <a:latin typeface="Calibri"/>
                <a:cs typeface="Calibri"/>
              </a:rPr>
              <a:t>comparing</a:t>
            </a:r>
            <a:r>
              <a:rPr sz="2400" spc="5" dirty="0">
                <a:latin typeface="Calibri"/>
                <a:cs typeface="Calibri"/>
              </a:rPr>
              <a:t> </a:t>
            </a:r>
            <a:r>
              <a:rPr sz="2400" spc="-5" dirty="0">
                <a:latin typeface="Calibri"/>
                <a:cs typeface="Calibri"/>
              </a:rPr>
              <a:t>across</a:t>
            </a:r>
            <a:r>
              <a:rPr sz="2400" spc="-15" dirty="0">
                <a:latin typeface="Calibri"/>
                <a:cs typeface="Calibri"/>
              </a:rPr>
              <a:t> </a:t>
            </a:r>
            <a:r>
              <a:rPr sz="2400" spc="-20" dirty="0">
                <a:latin typeface="Calibri"/>
                <a:cs typeface="Calibri"/>
              </a:rPr>
              <a:t>different</a:t>
            </a:r>
            <a:r>
              <a:rPr sz="2400" spc="-25" dirty="0">
                <a:latin typeface="Calibri"/>
                <a:cs typeface="Calibri"/>
              </a:rPr>
              <a:t> </a:t>
            </a:r>
            <a:r>
              <a:rPr sz="2400" dirty="0">
                <a:latin typeface="Calibri"/>
                <a:cs typeface="Calibri"/>
              </a:rPr>
              <a:t>ML </a:t>
            </a:r>
            <a:r>
              <a:rPr sz="2400" spc="-5" dirty="0">
                <a:latin typeface="Calibri"/>
                <a:cs typeface="Calibri"/>
              </a:rPr>
              <a:t>models,</a:t>
            </a:r>
            <a:r>
              <a:rPr sz="2400" dirty="0">
                <a:latin typeface="Calibri"/>
                <a:cs typeface="Calibri"/>
              </a:rPr>
              <a:t> </a:t>
            </a:r>
            <a:r>
              <a:rPr sz="2400" spc="-25" dirty="0">
                <a:latin typeface="Calibri"/>
                <a:cs typeface="Calibri"/>
              </a:rPr>
              <a:t>for </a:t>
            </a:r>
            <a:r>
              <a:rPr sz="2400" spc="-575" dirty="0">
                <a:latin typeface="Calibri"/>
                <a:cs typeface="Calibri"/>
              </a:rPr>
              <a:t> </a:t>
            </a:r>
            <a:r>
              <a:rPr sz="2400" spc="-5" dirty="0">
                <a:latin typeface="Calibri"/>
                <a:cs typeface="Calibri"/>
              </a:rPr>
              <a:t>choosing</a:t>
            </a:r>
            <a:r>
              <a:rPr sz="2400" spc="-15" dirty="0">
                <a:latin typeface="Calibri"/>
                <a:cs typeface="Calibri"/>
              </a:rPr>
              <a:t> </a:t>
            </a:r>
            <a:r>
              <a:rPr sz="2400" dirty="0">
                <a:latin typeface="Calibri"/>
                <a:cs typeface="Calibri"/>
              </a:rPr>
              <a:t>the</a:t>
            </a:r>
            <a:r>
              <a:rPr sz="2400" spc="-15" dirty="0">
                <a:latin typeface="Calibri"/>
                <a:cs typeface="Calibri"/>
              </a:rPr>
              <a:t> </a:t>
            </a:r>
            <a:r>
              <a:rPr sz="2400" spc="-5" dirty="0">
                <a:latin typeface="Calibri"/>
                <a:cs typeface="Calibri"/>
              </a:rPr>
              <a:t>right</a:t>
            </a:r>
            <a:r>
              <a:rPr sz="2400" dirty="0">
                <a:latin typeface="Calibri"/>
                <a:cs typeface="Calibri"/>
              </a:rPr>
              <a:t> </a:t>
            </a:r>
            <a:r>
              <a:rPr sz="2400" spc="-10" dirty="0">
                <a:latin typeface="Calibri"/>
                <a:cs typeface="Calibri"/>
              </a:rPr>
              <a:t>configuration</a:t>
            </a:r>
            <a:r>
              <a:rPr sz="2400" spc="-30" dirty="0">
                <a:latin typeface="Calibri"/>
                <a:cs typeface="Calibri"/>
              </a:rPr>
              <a:t> </a:t>
            </a:r>
            <a:r>
              <a:rPr sz="2400" dirty="0">
                <a:latin typeface="Calibri"/>
                <a:cs typeface="Calibri"/>
              </a:rPr>
              <a:t>of a </a:t>
            </a:r>
            <a:r>
              <a:rPr sz="2400" spc="-5" dirty="0">
                <a:latin typeface="Calibri"/>
                <a:cs typeface="Calibri"/>
              </a:rPr>
              <a:t>specific</a:t>
            </a:r>
            <a:r>
              <a:rPr sz="2400" spc="-40" dirty="0">
                <a:latin typeface="Calibri"/>
                <a:cs typeface="Calibri"/>
              </a:rPr>
              <a:t> </a:t>
            </a:r>
            <a:r>
              <a:rPr sz="2400" dirty="0">
                <a:latin typeface="Calibri"/>
                <a:cs typeface="Calibri"/>
              </a:rPr>
              <a:t>ML</a:t>
            </a:r>
            <a:r>
              <a:rPr sz="2400" spc="5" dirty="0">
                <a:latin typeface="Calibri"/>
                <a:cs typeface="Calibri"/>
              </a:rPr>
              <a:t> </a:t>
            </a:r>
            <a:r>
              <a:rPr sz="2400" spc="-5" dirty="0">
                <a:latin typeface="Calibri"/>
                <a:cs typeface="Calibri"/>
              </a:rPr>
              <a:t>model</a:t>
            </a:r>
            <a:endParaRPr sz="2400" dirty="0">
              <a:latin typeface="Calibri"/>
              <a:cs typeface="Calibri"/>
            </a:endParaRPr>
          </a:p>
          <a:p>
            <a:pPr>
              <a:lnSpc>
                <a:spcPct val="100000"/>
              </a:lnSpc>
              <a:spcBef>
                <a:spcPts val="35"/>
              </a:spcBef>
              <a:buFont typeface="Arial MT"/>
              <a:buChar char="•"/>
            </a:pPr>
            <a:endParaRPr sz="2800" dirty="0">
              <a:latin typeface="Calibri"/>
              <a:cs typeface="Calibri"/>
            </a:endParaRPr>
          </a:p>
          <a:p>
            <a:pPr marL="241300" indent="-228600">
              <a:lnSpc>
                <a:spcPct val="100000"/>
              </a:lnSpc>
              <a:buFont typeface="Arial MT"/>
              <a:buChar char="•"/>
              <a:tabLst>
                <a:tab pos="241300" algn="l"/>
              </a:tabLst>
            </a:pPr>
            <a:r>
              <a:rPr sz="2400" dirty="0">
                <a:latin typeface="Calibri"/>
                <a:cs typeface="Calibri"/>
              </a:rPr>
              <a:t>Metrics</a:t>
            </a:r>
            <a:r>
              <a:rPr sz="2400" spc="-35" dirty="0">
                <a:latin typeface="Calibri"/>
                <a:cs typeface="Calibri"/>
              </a:rPr>
              <a:t> </a:t>
            </a:r>
            <a:r>
              <a:rPr sz="2400" spc="-10" dirty="0">
                <a:latin typeface="Calibri"/>
                <a:cs typeface="Calibri"/>
              </a:rPr>
              <a:t>are</a:t>
            </a:r>
            <a:r>
              <a:rPr sz="2400" dirty="0">
                <a:latin typeface="Calibri"/>
                <a:cs typeface="Calibri"/>
              </a:rPr>
              <a:t> </a:t>
            </a:r>
            <a:r>
              <a:rPr sz="2400" spc="-10" dirty="0">
                <a:latin typeface="Calibri"/>
                <a:cs typeface="Calibri"/>
              </a:rPr>
              <a:t>computed</a:t>
            </a:r>
            <a:r>
              <a:rPr sz="2400" spc="-25" dirty="0">
                <a:latin typeface="Calibri"/>
                <a:cs typeface="Calibri"/>
              </a:rPr>
              <a:t> </a:t>
            </a:r>
            <a:r>
              <a:rPr sz="2400" spc="-10" dirty="0">
                <a:latin typeface="Calibri"/>
                <a:cs typeface="Calibri"/>
              </a:rPr>
              <a:t>from validation/test</a:t>
            </a:r>
            <a:r>
              <a:rPr sz="2400" spc="-40" dirty="0">
                <a:latin typeface="Calibri"/>
                <a:cs typeface="Calibri"/>
              </a:rPr>
              <a:t> </a:t>
            </a:r>
            <a:r>
              <a:rPr sz="2400" spc="-15" dirty="0">
                <a:latin typeface="Calibri"/>
                <a:cs typeface="Calibri"/>
              </a:rPr>
              <a:t>data</a:t>
            </a:r>
            <a:endParaRPr sz="2400" dirty="0">
              <a:latin typeface="Calibri"/>
              <a:cs typeface="Calibri"/>
            </a:endParaRPr>
          </a:p>
          <a:p>
            <a:pPr>
              <a:lnSpc>
                <a:spcPct val="100000"/>
              </a:lnSpc>
              <a:spcBef>
                <a:spcPts val="20"/>
              </a:spcBef>
              <a:buFont typeface="Arial MT"/>
              <a:buChar char="•"/>
            </a:pPr>
            <a:endParaRPr sz="2800" dirty="0">
              <a:latin typeface="Calibri"/>
              <a:cs typeface="Calibri"/>
            </a:endParaRPr>
          </a:p>
          <a:p>
            <a:pPr marL="241300" indent="-228600">
              <a:lnSpc>
                <a:spcPct val="100000"/>
              </a:lnSpc>
              <a:buFont typeface="Arial MT"/>
              <a:buChar char="•"/>
              <a:tabLst>
                <a:tab pos="241300" algn="l"/>
              </a:tabLst>
            </a:pPr>
            <a:r>
              <a:rPr sz="2400" spc="-20" dirty="0">
                <a:latin typeface="Calibri"/>
                <a:cs typeface="Calibri"/>
              </a:rPr>
              <a:t>Preferred </a:t>
            </a:r>
            <a:r>
              <a:rPr sz="2400" spc="-5" dirty="0">
                <a:latin typeface="Calibri"/>
                <a:cs typeface="Calibri"/>
              </a:rPr>
              <a:t>metrics </a:t>
            </a:r>
            <a:r>
              <a:rPr sz="2400" spc="-25" dirty="0">
                <a:latin typeface="Calibri"/>
                <a:cs typeface="Calibri"/>
              </a:rPr>
              <a:t>for</a:t>
            </a:r>
            <a:r>
              <a:rPr sz="2400" spc="25" dirty="0">
                <a:latin typeface="Calibri"/>
                <a:cs typeface="Calibri"/>
              </a:rPr>
              <a:t> </a:t>
            </a:r>
            <a:r>
              <a:rPr sz="2400" spc="-10" dirty="0">
                <a:latin typeface="Calibri"/>
                <a:cs typeface="Calibri"/>
              </a:rPr>
              <a:t>evaluating</a:t>
            </a:r>
            <a:r>
              <a:rPr sz="2400" spc="5" dirty="0">
                <a:latin typeface="Calibri"/>
                <a:cs typeface="Calibri"/>
              </a:rPr>
              <a:t> </a:t>
            </a:r>
            <a:r>
              <a:rPr sz="2400" spc="-10" dirty="0">
                <a:latin typeface="Calibri"/>
                <a:cs typeface="Calibri"/>
              </a:rPr>
              <a:t>regression(prediction)</a:t>
            </a:r>
            <a:r>
              <a:rPr sz="2400" spc="-25" dirty="0">
                <a:latin typeface="Calibri"/>
                <a:cs typeface="Calibri"/>
              </a:rPr>
              <a:t> </a:t>
            </a:r>
            <a:r>
              <a:rPr sz="2400" dirty="0">
                <a:latin typeface="Calibri"/>
                <a:cs typeface="Calibri"/>
              </a:rPr>
              <a:t>:</a:t>
            </a:r>
            <a:r>
              <a:rPr sz="2400" spc="15" dirty="0">
                <a:latin typeface="Calibri"/>
                <a:cs typeface="Calibri"/>
              </a:rPr>
              <a:t> </a:t>
            </a:r>
            <a:r>
              <a:rPr sz="2400" dirty="0">
                <a:latin typeface="Calibri"/>
                <a:cs typeface="Calibri"/>
              </a:rPr>
              <a:t>RMSE</a:t>
            </a:r>
          </a:p>
          <a:p>
            <a:pPr>
              <a:lnSpc>
                <a:spcPct val="100000"/>
              </a:lnSpc>
              <a:spcBef>
                <a:spcPts val="30"/>
              </a:spcBef>
              <a:buFont typeface="Arial MT"/>
              <a:buChar char="•"/>
            </a:pPr>
            <a:endParaRPr sz="2800" dirty="0">
              <a:latin typeface="Calibri"/>
              <a:cs typeface="Calibri"/>
            </a:endParaRPr>
          </a:p>
          <a:p>
            <a:pPr marL="241300" indent="-228600">
              <a:lnSpc>
                <a:spcPct val="100000"/>
              </a:lnSpc>
              <a:buFont typeface="Arial MT"/>
              <a:buChar char="•"/>
              <a:tabLst>
                <a:tab pos="241300" algn="l"/>
              </a:tabLst>
            </a:pPr>
            <a:r>
              <a:rPr sz="2400" spc="-5" dirty="0">
                <a:latin typeface="Calibri"/>
                <a:cs typeface="Calibri"/>
              </a:rPr>
              <a:t>Confusion</a:t>
            </a:r>
            <a:r>
              <a:rPr sz="2400" spc="-30" dirty="0">
                <a:latin typeface="Calibri"/>
                <a:cs typeface="Calibri"/>
              </a:rPr>
              <a:t> </a:t>
            </a:r>
            <a:r>
              <a:rPr sz="2400" spc="-5" dirty="0">
                <a:latin typeface="Calibri"/>
                <a:cs typeface="Calibri"/>
              </a:rPr>
              <a:t>Matrix </a:t>
            </a:r>
            <a:r>
              <a:rPr sz="2400" spc="-15" dirty="0">
                <a:latin typeface="Calibri"/>
                <a:cs typeface="Calibri"/>
              </a:rPr>
              <a:t>forms</a:t>
            </a:r>
            <a:r>
              <a:rPr sz="2400" spc="5" dirty="0">
                <a:latin typeface="Calibri"/>
                <a:cs typeface="Calibri"/>
              </a:rPr>
              <a:t> </a:t>
            </a:r>
            <a:r>
              <a:rPr sz="2400" dirty="0">
                <a:latin typeface="Calibri"/>
                <a:cs typeface="Calibri"/>
              </a:rPr>
              <a:t>the</a:t>
            </a:r>
            <a:r>
              <a:rPr sz="2400" spc="-10" dirty="0">
                <a:latin typeface="Calibri"/>
                <a:cs typeface="Calibri"/>
              </a:rPr>
              <a:t> </a:t>
            </a:r>
            <a:r>
              <a:rPr sz="2400" spc="-5" dirty="0">
                <a:latin typeface="Calibri"/>
                <a:cs typeface="Calibri"/>
              </a:rPr>
              <a:t>basis</a:t>
            </a:r>
            <a:r>
              <a:rPr sz="2400" spc="-20" dirty="0">
                <a:latin typeface="Calibri"/>
                <a:cs typeface="Calibri"/>
              </a:rPr>
              <a:t> </a:t>
            </a:r>
            <a:r>
              <a:rPr sz="2400" spc="-25" dirty="0">
                <a:latin typeface="Calibri"/>
                <a:cs typeface="Calibri"/>
              </a:rPr>
              <a:t>for</a:t>
            </a:r>
            <a:r>
              <a:rPr sz="2400" spc="5" dirty="0">
                <a:latin typeface="Calibri"/>
                <a:cs typeface="Calibri"/>
              </a:rPr>
              <a:t> </a:t>
            </a:r>
            <a:r>
              <a:rPr sz="2400" spc="-5" dirty="0">
                <a:latin typeface="Calibri"/>
                <a:cs typeface="Calibri"/>
              </a:rPr>
              <a:t>evaluation</a:t>
            </a:r>
            <a:r>
              <a:rPr sz="2400" spc="-10" dirty="0">
                <a:latin typeface="Calibri"/>
                <a:cs typeface="Calibri"/>
              </a:rPr>
              <a:t> </a:t>
            </a:r>
            <a:r>
              <a:rPr sz="2400" dirty="0">
                <a:latin typeface="Calibri"/>
                <a:cs typeface="Calibri"/>
              </a:rPr>
              <a:t>in</a:t>
            </a:r>
            <a:r>
              <a:rPr sz="2400" spc="5" dirty="0">
                <a:latin typeface="Calibri"/>
                <a:cs typeface="Calibri"/>
              </a:rPr>
              <a:t> </a:t>
            </a:r>
            <a:r>
              <a:rPr sz="2400" spc="-5" dirty="0">
                <a:latin typeface="Calibri"/>
                <a:cs typeface="Calibri"/>
              </a:rPr>
              <a:t>classification</a:t>
            </a:r>
            <a:r>
              <a:rPr sz="2400" spc="-25" dirty="0">
                <a:latin typeface="Calibri"/>
                <a:cs typeface="Calibri"/>
              </a:rPr>
              <a:t> </a:t>
            </a:r>
            <a:r>
              <a:rPr sz="2400" spc="-5" dirty="0">
                <a:latin typeface="Calibri"/>
                <a:cs typeface="Calibri"/>
              </a:rPr>
              <a:t>scenarios</a:t>
            </a:r>
            <a:endParaRPr sz="2400" dirty="0">
              <a:latin typeface="Calibri"/>
              <a:cs typeface="Calibri"/>
            </a:endParaRPr>
          </a:p>
          <a:p>
            <a:pPr>
              <a:lnSpc>
                <a:spcPct val="100000"/>
              </a:lnSpc>
              <a:spcBef>
                <a:spcPts val="35"/>
              </a:spcBef>
              <a:buFont typeface="Arial MT"/>
              <a:buChar char="•"/>
            </a:pPr>
            <a:endParaRPr sz="2800" dirty="0">
              <a:latin typeface="Calibri"/>
              <a:cs typeface="Calibri"/>
            </a:endParaRPr>
          </a:p>
          <a:p>
            <a:pPr marL="241300" indent="-228600">
              <a:lnSpc>
                <a:spcPct val="100000"/>
              </a:lnSpc>
              <a:buFont typeface="Arial MT"/>
              <a:buChar char="•"/>
              <a:tabLst>
                <a:tab pos="241300" algn="l"/>
              </a:tabLst>
            </a:pPr>
            <a:r>
              <a:rPr sz="2400" spc="-10" dirty="0">
                <a:latin typeface="Calibri"/>
                <a:cs typeface="Calibri"/>
              </a:rPr>
              <a:t>Asymmetric</a:t>
            </a:r>
            <a:r>
              <a:rPr sz="2400" spc="-25" dirty="0">
                <a:latin typeface="Calibri"/>
                <a:cs typeface="Calibri"/>
              </a:rPr>
              <a:t> </a:t>
            </a:r>
            <a:r>
              <a:rPr sz="2400" spc="-10" dirty="0">
                <a:latin typeface="Calibri"/>
                <a:cs typeface="Calibri"/>
              </a:rPr>
              <a:t>Costs </a:t>
            </a:r>
            <a:r>
              <a:rPr sz="2400" spc="-5" dirty="0">
                <a:latin typeface="Calibri"/>
                <a:cs typeface="Calibri"/>
              </a:rPr>
              <a:t>of</a:t>
            </a:r>
            <a:r>
              <a:rPr sz="2400" spc="20" dirty="0">
                <a:latin typeface="Calibri"/>
                <a:cs typeface="Calibri"/>
              </a:rPr>
              <a:t> </a:t>
            </a:r>
            <a:r>
              <a:rPr sz="2400" spc="-5" dirty="0">
                <a:latin typeface="Calibri"/>
                <a:cs typeface="Calibri"/>
              </a:rPr>
              <a:t>Mis-classification</a:t>
            </a:r>
            <a:r>
              <a:rPr sz="2400" spc="-30" dirty="0">
                <a:latin typeface="Calibri"/>
                <a:cs typeface="Calibri"/>
              </a:rPr>
              <a:t> </a:t>
            </a:r>
            <a:r>
              <a:rPr sz="2400" dirty="0">
                <a:latin typeface="Calibri"/>
                <a:cs typeface="Calibri"/>
              </a:rPr>
              <a:t>and </a:t>
            </a:r>
            <a:r>
              <a:rPr sz="2400" spc="-5" dirty="0">
                <a:latin typeface="Calibri"/>
                <a:cs typeface="Calibri"/>
              </a:rPr>
              <a:t>need</a:t>
            </a:r>
            <a:r>
              <a:rPr sz="2400" spc="-15" dirty="0">
                <a:latin typeface="Calibri"/>
                <a:cs typeface="Calibri"/>
              </a:rPr>
              <a:t> to</a:t>
            </a:r>
            <a:r>
              <a:rPr sz="2400" spc="5" dirty="0">
                <a:latin typeface="Calibri"/>
                <a:cs typeface="Calibri"/>
              </a:rPr>
              <a:t> </a:t>
            </a:r>
            <a:r>
              <a:rPr sz="2400" spc="-10" dirty="0">
                <a:latin typeface="Calibri"/>
                <a:cs typeface="Calibri"/>
              </a:rPr>
              <a:t>go</a:t>
            </a:r>
            <a:r>
              <a:rPr sz="2400" spc="10" dirty="0">
                <a:latin typeface="Calibri"/>
                <a:cs typeface="Calibri"/>
              </a:rPr>
              <a:t> </a:t>
            </a:r>
            <a:r>
              <a:rPr sz="2400" spc="-10" dirty="0">
                <a:latin typeface="Calibri"/>
                <a:cs typeface="Calibri"/>
              </a:rPr>
              <a:t>beyond</a:t>
            </a:r>
            <a:r>
              <a:rPr sz="2400" spc="-20" dirty="0">
                <a:latin typeface="Calibri"/>
                <a:cs typeface="Calibri"/>
              </a:rPr>
              <a:t> </a:t>
            </a:r>
            <a:r>
              <a:rPr sz="2400" spc="-10" dirty="0">
                <a:latin typeface="Calibri"/>
                <a:cs typeface="Calibri"/>
              </a:rPr>
              <a:t>error</a:t>
            </a:r>
            <a:r>
              <a:rPr sz="2400" spc="-5" dirty="0">
                <a:latin typeface="Calibri"/>
                <a:cs typeface="Calibri"/>
              </a:rPr>
              <a:t> </a:t>
            </a:r>
            <a:r>
              <a:rPr sz="2400" spc="-25" dirty="0">
                <a:latin typeface="Calibri"/>
                <a:cs typeface="Calibri"/>
              </a:rPr>
              <a:t>rate</a:t>
            </a:r>
            <a:endParaRPr sz="2400" dirty="0">
              <a:latin typeface="Calibri"/>
              <a:cs typeface="Calibri"/>
            </a:endParaRPr>
          </a:p>
          <a:p>
            <a:pPr>
              <a:lnSpc>
                <a:spcPct val="100000"/>
              </a:lnSpc>
              <a:spcBef>
                <a:spcPts val="35"/>
              </a:spcBef>
              <a:buFont typeface="Arial MT"/>
              <a:buChar char="•"/>
            </a:pPr>
            <a:endParaRPr sz="3600" dirty="0">
              <a:latin typeface="Calibri"/>
              <a:cs typeface="Calibri"/>
            </a:endParaRPr>
          </a:p>
          <a:p>
            <a:pPr marL="241300" marR="869950" indent="-228600">
              <a:lnSpc>
                <a:spcPct val="80000"/>
              </a:lnSpc>
              <a:buFont typeface="Arial MT"/>
              <a:buChar char="•"/>
              <a:tabLst>
                <a:tab pos="241300" algn="l"/>
              </a:tabLst>
            </a:pPr>
            <a:r>
              <a:rPr sz="2400" dirty="0">
                <a:latin typeface="Calibri"/>
                <a:cs typeface="Calibri"/>
              </a:rPr>
              <a:t>Metrics </a:t>
            </a:r>
            <a:r>
              <a:rPr sz="2400" spc="-25" dirty="0">
                <a:latin typeface="Calibri"/>
                <a:cs typeface="Calibri"/>
              </a:rPr>
              <a:t>for </a:t>
            </a:r>
            <a:r>
              <a:rPr sz="2400" spc="-10" dirty="0">
                <a:latin typeface="Calibri"/>
                <a:cs typeface="Calibri"/>
              </a:rPr>
              <a:t>evaluation </a:t>
            </a:r>
            <a:r>
              <a:rPr sz="2400" dirty="0">
                <a:latin typeface="Calibri"/>
                <a:cs typeface="Calibri"/>
              </a:rPr>
              <a:t>in </a:t>
            </a:r>
            <a:r>
              <a:rPr sz="2400" spc="-5" dirty="0">
                <a:latin typeface="Calibri"/>
                <a:cs typeface="Calibri"/>
              </a:rPr>
              <a:t>Classification </a:t>
            </a:r>
            <a:r>
              <a:rPr sz="2400" spc="-15" dirty="0">
                <a:latin typeface="Calibri"/>
                <a:cs typeface="Calibri"/>
              </a:rPr>
              <a:t>generated </a:t>
            </a:r>
            <a:r>
              <a:rPr sz="2400" spc="-10" dirty="0">
                <a:latin typeface="Calibri"/>
                <a:cs typeface="Calibri"/>
              </a:rPr>
              <a:t>from </a:t>
            </a:r>
            <a:r>
              <a:rPr sz="2400" spc="-5" dirty="0">
                <a:latin typeface="Calibri"/>
                <a:cs typeface="Calibri"/>
              </a:rPr>
              <a:t>Confusion Matrix: </a:t>
            </a:r>
            <a:r>
              <a:rPr sz="2400" spc="-575" dirty="0">
                <a:latin typeface="Calibri"/>
                <a:cs typeface="Calibri"/>
              </a:rPr>
              <a:t> </a:t>
            </a:r>
            <a:r>
              <a:rPr sz="2400" spc="-15" dirty="0">
                <a:latin typeface="Calibri"/>
                <a:cs typeface="Calibri"/>
              </a:rPr>
              <a:t>Sensitivity,</a:t>
            </a:r>
            <a:r>
              <a:rPr sz="2400" spc="-35" dirty="0">
                <a:latin typeface="Calibri"/>
                <a:cs typeface="Calibri"/>
              </a:rPr>
              <a:t> </a:t>
            </a:r>
            <a:r>
              <a:rPr sz="2400" spc="-20" dirty="0">
                <a:latin typeface="Calibri"/>
                <a:cs typeface="Calibri"/>
              </a:rPr>
              <a:t>Specificity,</a:t>
            </a:r>
            <a:r>
              <a:rPr sz="2400" spc="-40" dirty="0">
                <a:latin typeface="Calibri"/>
                <a:cs typeface="Calibri"/>
              </a:rPr>
              <a:t> </a:t>
            </a:r>
            <a:r>
              <a:rPr sz="2400" spc="-5" dirty="0">
                <a:latin typeface="Calibri"/>
                <a:cs typeface="Calibri"/>
              </a:rPr>
              <a:t>Precision,</a:t>
            </a:r>
            <a:r>
              <a:rPr sz="2400" spc="-25" dirty="0">
                <a:latin typeface="Calibri"/>
                <a:cs typeface="Calibri"/>
              </a:rPr>
              <a:t> </a:t>
            </a:r>
            <a:r>
              <a:rPr sz="2400" spc="-10" dirty="0">
                <a:latin typeface="Calibri"/>
                <a:cs typeface="Calibri"/>
              </a:rPr>
              <a:t>Recall,</a:t>
            </a:r>
            <a:r>
              <a:rPr sz="2400" spc="-15" dirty="0">
                <a:latin typeface="Calibri"/>
                <a:cs typeface="Calibri"/>
              </a:rPr>
              <a:t> </a:t>
            </a:r>
            <a:r>
              <a:rPr sz="2400" spc="-5" dirty="0">
                <a:latin typeface="Calibri"/>
                <a:cs typeface="Calibri"/>
              </a:rPr>
              <a:t>F1 </a:t>
            </a:r>
            <a:r>
              <a:rPr sz="2400" spc="-10" dirty="0">
                <a:latin typeface="Calibri"/>
                <a:cs typeface="Calibri"/>
              </a:rPr>
              <a:t>Score,</a:t>
            </a:r>
            <a:r>
              <a:rPr sz="2400" dirty="0">
                <a:latin typeface="Calibri"/>
                <a:cs typeface="Calibri"/>
              </a:rPr>
              <a:t> </a:t>
            </a:r>
            <a:r>
              <a:rPr sz="2400" spc="-15" dirty="0">
                <a:latin typeface="Calibri"/>
                <a:cs typeface="Calibri"/>
              </a:rPr>
              <a:t>etc.</a:t>
            </a:r>
            <a:endParaRPr sz="2400" dirty="0">
              <a:latin typeface="Calibri"/>
              <a:cs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R</a:t>
            </a:r>
            <a:r>
              <a:rPr spc="-55" dirty="0"/>
              <a:t>e</a:t>
            </a:r>
            <a:r>
              <a:rPr spc="-130" dirty="0"/>
              <a:t>f</a:t>
            </a:r>
            <a:r>
              <a:rPr spc="-5" dirty="0"/>
              <a:t>e</a:t>
            </a:r>
            <a:r>
              <a:rPr spc="-60" dirty="0"/>
              <a:t>r</a:t>
            </a:r>
            <a:r>
              <a:rPr spc="-5" dirty="0"/>
              <a:t>ences</a:t>
            </a:r>
          </a:p>
        </p:txBody>
      </p:sp>
      <p:sp>
        <p:nvSpPr>
          <p:cNvPr id="3" name="object 3"/>
          <p:cNvSpPr txBox="1"/>
          <p:nvPr/>
        </p:nvSpPr>
        <p:spPr>
          <a:xfrm>
            <a:off x="916939" y="921258"/>
            <a:ext cx="10425430" cy="3265804"/>
          </a:xfrm>
          <a:prstGeom prst="rect">
            <a:avLst/>
          </a:prstGeom>
        </p:spPr>
        <p:txBody>
          <a:bodyPr vert="horz" wrap="square" lIns="0" tIns="60960" rIns="0" bIns="0" rtlCol="0">
            <a:spAutoFit/>
          </a:bodyPr>
          <a:lstStyle/>
          <a:p>
            <a:pPr marL="241300" marR="5080" indent="-228600">
              <a:lnSpc>
                <a:spcPts val="3020"/>
              </a:lnSpc>
              <a:spcBef>
                <a:spcPts val="480"/>
              </a:spcBef>
              <a:buClr>
                <a:srgbClr val="000000"/>
              </a:buClr>
              <a:buFont typeface="Arial MT"/>
              <a:buChar char="•"/>
              <a:tabLst>
                <a:tab pos="241300" algn="l"/>
              </a:tabLst>
            </a:pPr>
            <a:r>
              <a:rPr sz="2800" u="heavy" spc="-10" dirty="0">
                <a:solidFill>
                  <a:srgbClr val="0462C1"/>
                </a:solidFill>
                <a:uFill>
                  <a:solidFill>
                    <a:srgbClr val="0462C1"/>
                  </a:solidFill>
                </a:uFill>
                <a:latin typeface="Calibri"/>
                <a:cs typeface="Calibri"/>
                <a:hlinkClick r:id="rId2"/>
              </a:rPr>
              <a:t>https://www.analyticsvidhya.com/blog/2019/08/11-important-model- </a:t>
            </a:r>
            <a:r>
              <a:rPr sz="2800" spc="-620" dirty="0">
                <a:solidFill>
                  <a:srgbClr val="0462C1"/>
                </a:solidFill>
                <a:latin typeface="Calibri"/>
                <a:cs typeface="Calibri"/>
                <a:hlinkClick r:id="rId2"/>
              </a:rPr>
              <a:t> </a:t>
            </a:r>
            <a:r>
              <a:rPr sz="2800" u="heavy" spc="-10" dirty="0">
                <a:solidFill>
                  <a:srgbClr val="0462C1"/>
                </a:solidFill>
                <a:uFill>
                  <a:solidFill>
                    <a:srgbClr val="0462C1"/>
                  </a:solidFill>
                </a:uFill>
                <a:latin typeface="Calibri"/>
                <a:cs typeface="Calibri"/>
                <a:hlinkClick r:id="rId2"/>
              </a:rPr>
              <a:t>evaluation-error-metrics/</a:t>
            </a:r>
            <a:endParaRPr sz="2800">
              <a:latin typeface="Calibri"/>
              <a:cs typeface="Calibri"/>
            </a:endParaRPr>
          </a:p>
          <a:p>
            <a:pPr>
              <a:lnSpc>
                <a:spcPct val="100000"/>
              </a:lnSpc>
              <a:spcBef>
                <a:spcPts val="30"/>
              </a:spcBef>
              <a:buFont typeface="Arial MT"/>
              <a:buChar char="•"/>
            </a:pPr>
            <a:endParaRPr sz="4100">
              <a:latin typeface="Calibri"/>
              <a:cs typeface="Calibri"/>
            </a:endParaRPr>
          </a:p>
          <a:p>
            <a:pPr marL="241300" marR="460375" indent="-228600">
              <a:lnSpc>
                <a:spcPts val="3020"/>
              </a:lnSpc>
              <a:buClr>
                <a:srgbClr val="000000"/>
              </a:buClr>
              <a:buFont typeface="Arial MT"/>
              <a:buChar char="•"/>
              <a:tabLst>
                <a:tab pos="241300" algn="l"/>
              </a:tabLst>
            </a:pPr>
            <a:r>
              <a:rPr sz="2800" u="heavy" spc="-10" dirty="0">
                <a:solidFill>
                  <a:srgbClr val="0462C1"/>
                </a:solidFill>
                <a:uFill>
                  <a:solidFill>
                    <a:srgbClr val="0462C1"/>
                  </a:solidFill>
                </a:uFill>
                <a:latin typeface="Calibri"/>
                <a:cs typeface="Calibri"/>
                <a:hlinkClick r:id="rId3"/>
              </a:rPr>
              <a:t>https://medium.com/analytics-vidhya/complete-guide-to-machine- </a:t>
            </a:r>
            <a:r>
              <a:rPr sz="2800" spc="-620" dirty="0">
                <a:solidFill>
                  <a:srgbClr val="0462C1"/>
                </a:solidFill>
                <a:latin typeface="Calibri"/>
                <a:cs typeface="Calibri"/>
                <a:hlinkClick r:id="rId3"/>
              </a:rPr>
              <a:t> </a:t>
            </a:r>
            <a:r>
              <a:rPr sz="2800" u="heavy" spc="-5" dirty="0">
                <a:solidFill>
                  <a:srgbClr val="0462C1"/>
                </a:solidFill>
                <a:uFill>
                  <a:solidFill>
                    <a:srgbClr val="0462C1"/>
                  </a:solidFill>
                </a:uFill>
                <a:latin typeface="Calibri"/>
                <a:cs typeface="Calibri"/>
                <a:hlinkClick r:id="rId3"/>
              </a:rPr>
              <a:t>learning-evaluation-metrics-615c2864d916</a:t>
            </a:r>
            <a:endParaRPr sz="2800">
              <a:latin typeface="Calibri"/>
              <a:cs typeface="Calibri"/>
            </a:endParaRPr>
          </a:p>
          <a:p>
            <a:pPr>
              <a:lnSpc>
                <a:spcPct val="100000"/>
              </a:lnSpc>
              <a:spcBef>
                <a:spcPts val="15"/>
              </a:spcBef>
              <a:buFont typeface="Arial MT"/>
              <a:buChar char="•"/>
            </a:pPr>
            <a:endParaRPr sz="3800">
              <a:latin typeface="Calibri"/>
              <a:cs typeface="Calibri"/>
            </a:endParaRPr>
          </a:p>
          <a:p>
            <a:pPr marL="241300" indent="-228600">
              <a:lnSpc>
                <a:spcPct val="100000"/>
              </a:lnSpc>
              <a:buClr>
                <a:srgbClr val="000000"/>
              </a:buClr>
              <a:buFont typeface="Arial MT"/>
              <a:buChar char="•"/>
              <a:tabLst>
                <a:tab pos="241300" algn="l"/>
              </a:tabLst>
            </a:pPr>
            <a:r>
              <a:rPr sz="2800" u="heavy" spc="-15" dirty="0">
                <a:solidFill>
                  <a:srgbClr val="0462C1"/>
                </a:solidFill>
                <a:uFill>
                  <a:solidFill>
                    <a:srgbClr val="0462C1"/>
                  </a:solidFill>
                </a:uFill>
                <a:latin typeface="Calibri"/>
                <a:cs typeface="Calibri"/>
                <a:hlinkClick r:id="rId4"/>
              </a:rPr>
              <a:t>https://python-data-science.readthedocs.io/en/latest/evaluation.html</a:t>
            </a:r>
            <a:endParaRPr sz="2800">
              <a:latin typeface="Calibri"/>
              <a:cs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E87006-C330-47DF-B3E9-2962DA5D01F2}"/>
              </a:ext>
            </a:extLst>
          </p:cNvPr>
          <p:cNvSpPr>
            <a:spLocks noGrp="1"/>
          </p:cNvSpPr>
          <p:nvPr>
            <p:ph idx="1"/>
          </p:nvPr>
        </p:nvSpPr>
        <p:spPr/>
        <p:txBody>
          <a:bodyPr/>
          <a:lstStyle/>
          <a:p>
            <a:r>
              <a:rPr lang="en-US" altLang="en-US" dirty="0"/>
              <a:t>Receiver Operating Characteristic (ROC) Curves </a:t>
            </a:r>
          </a:p>
          <a:p>
            <a:r>
              <a:rPr lang="en-US" dirty="0"/>
              <a:t>Precision Recall (PR) Curves </a:t>
            </a:r>
          </a:p>
          <a:p>
            <a:r>
              <a:rPr lang="en-US" dirty="0"/>
              <a:t>Comparing models using ROC AUC / PR AUC </a:t>
            </a:r>
          </a:p>
          <a:p>
            <a:endParaRPr lang="en-US" dirty="0"/>
          </a:p>
          <a:p>
            <a:endParaRPr lang="en-US" dirty="0"/>
          </a:p>
          <a:p>
            <a:endParaRPr lang="en-US" dirty="0"/>
          </a:p>
        </p:txBody>
      </p:sp>
      <p:sp>
        <p:nvSpPr>
          <p:cNvPr id="2" name="Title 1">
            <a:extLst>
              <a:ext uri="{FF2B5EF4-FFF2-40B4-BE49-F238E27FC236}">
                <a16:creationId xmlns:a16="http://schemas.microsoft.com/office/drawing/2014/main" id="{5369C446-0B52-461D-89F6-D974E6D23346}"/>
              </a:ext>
            </a:extLst>
          </p:cNvPr>
          <p:cNvSpPr>
            <a:spLocks noGrp="1"/>
          </p:cNvSpPr>
          <p:nvPr>
            <p:ph type="title"/>
          </p:nvPr>
        </p:nvSpPr>
        <p:spPr/>
        <p:txBody>
          <a:bodyPr/>
          <a:lstStyle/>
          <a:p>
            <a:r>
              <a:rPr lang="en-US" b="1" dirty="0"/>
              <a:t>	Overview</a:t>
            </a:r>
          </a:p>
        </p:txBody>
      </p:sp>
    </p:spTree>
    <p:extLst>
      <p:ext uri="{BB962C8B-B14F-4D97-AF65-F5344CB8AC3E}">
        <p14:creationId xmlns:p14="http://schemas.microsoft.com/office/powerpoint/2010/main" val="1602567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D58613-C12A-4508-B592-56A904E9E00B}"/>
              </a:ext>
            </a:extLst>
          </p:cNvPr>
          <p:cNvSpPr>
            <a:spLocks noGrp="1"/>
          </p:cNvSpPr>
          <p:nvPr>
            <p:ph idx="1"/>
          </p:nvPr>
        </p:nvSpPr>
        <p:spPr>
          <a:xfrm>
            <a:off x="6385326" y="1137256"/>
            <a:ext cx="5652794" cy="4908082"/>
          </a:xfrm>
        </p:spPr>
        <p:txBody>
          <a:bodyPr>
            <a:normAutofit/>
          </a:bodyPr>
          <a:lstStyle/>
          <a:p>
            <a:endParaRPr lang="en-US" altLang="en-US" sz="1800" b="1" dirty="0"/>
          </a:p>
          <a:p>
            <a:r>
              <a:rPr lang="en-US" altLang="en-US" sz="1800" dirty="0"/>
              <a:t>If “C</a:t>
            </a:r>
            <a:r>
              <a:rPr lang="en-US" altLang="en-US" sz="1800" baseline="-25000" dirty="0"/>
              <a:t>1</a:t>
            </a:r>
            <a:r>
              <a:rPr lang="en-US" altLang="en-US" sz="1800" dirty="0"/>
              <a:t>” is the important class,</a:t>
            </a:r>
          </a:p>
          <a:p>
            <a:r>
              <a:rPr lang="en-US" altLang="en-US" sz="1800" b="1" dirty="0"/>
              <a:t>Sensitivity (also called “recall) </a:t>
            </a:r>
            <a:r>
              <a:rPr lang="en-US" altLang="en-US" sz="1800" dirty="0"/>
              <a:t>= % of </a:t>
            </a:r>
            <a:r>
              <a:rPr lang="en-US" altLang="en-US" sz="1800" dirty="0">
                <a:solidFill>
                  <a:srgbClr val="92D050"/>
                </a:solidFill>
              </a:rPr>
              <a:t>actual C</a:t>
            </a:r>
            <a:r>
              <a:rPr lang="en-US" altLang="en-US" sz="1800" baseline="-25000" dirty="0">
                <a:solidFill>
                  <a:srgbClr val="92D050"/>
                </a:solidFill>
              </a:rPr>
              <a:t>1</a:t>
            </a:r>
            <a:r>
              <a:rPr lang="en-US" altLang="en-US" sz="1800" dirty="0"/>
              <a:t> class correctly classified</a:t>
            </a:r>
          </a:p>
          <a:p>
            <a:pPr marL="0" indent="0">
              <a:buNone/>
            </a:pPr>
            <a:r>
              <a:rPr lang="en-US" sz="1800" b="1" dirty="0"/>
              <a:t>	</a:t>
            </a:r>
            <a:r>
              <a:rPr lang="en-US" sz="1800" b="1" dirty="0">
                <a:solidFill>
                  <a:srgbClr val="92D050"/>
                </a:solidFill>
              </a:rPr>
              <a:t>n </a:t>
            </a:r>
            <a:r>
              <a:rPr lang="en-US" sz="1800" b="1" baseline="-25000" dirty="0">
                <a:solidFill>
                  <a:srgbClr val="92D050"/>
                </a:solidFill>
              </a:rPr>
              <a:t>1, 1 </a:t>
            </a:r>
            <a:r>
              <a:rPr lang="en-US" sz="1800" b="1" dirty="0"/>
              <a:t>/ (</a:t>
            </a:r>
            <a:r>
              <a:rPr lang="en-US" sz="1800" b="1" dirty="0">
                <a:solidFill>
                  <a:srgbClr val="92D050"/>
                </a:solidFill>
              </a:rPr>
              <a:t>n </a:t>
            </a:r>
            <a:r>
              <a:rPr lang="en-US" sz="1800" b="1" baseline="-25000" dirty="0">
                <a:solidFill>
                  <a:srgbClr val="92D050"/>
                </a:solidFill>
              </a:rPr>
              <a:t>1, 1  </a:t>
            </a:r>
            <a:r>
              <a:rPr lang="en-US" sz="1800" b="1" dirty="0"/>
              <a:t>+ </a:t>
            </a:r>
            <a:r>
              <a:rPr lang="en-US" sz="1800" b="1" dirty="0">
                <a:solidFill>
                  <a:srgbClr val="FF0000"/>
                </a:solidFill>
              </a:rPr>
              <a:t>n </a:t>
            </a:r>
            <a:r>
              <a:rPr lang="en-US" sz="1800" b="1" baseline="-25000" dirty="0">
                <a:solidFill>
                  <a:srgbClr val="FF0000"/>
                </a:solidFill>
              </a:rPr>
              <a:t>1, 2</a:t>
            </a:r>
            <a:r>
              <a:rPr lang="en-US" sz="1800" b="1" dirty="0"/>
              <a:t>)</a:t>
            </a:r>
            <a:r>
              <a:rPr lang="en-US" sz="1800" b="1" baseline="-25000" dirty="0"/>
              <a:t> </a:t>
            </a:r>
          </a:p>
          <a:p>
            <a:pPr marL="0" indent="0">
              <a:buNone/>
            </a:pPr>
            <a:r>
              <a:rPr lang="en-US" sz="1800" b="1" dirty="0"/>
              <a:t> True Positive Rate</a:t>
            </a:r>
            <a:r>
              <a:rPr lang="en-US" sz="1800" dirty="0"/>
              <a:t>, </a:t>
            </a:r>
            <a:r>
              <a:rPr lang="en-US" sz="1800" b="1" dirty="0"/>
              <a:t>TPR</a:t>
            </a:r>
            <a:r>
              <a:rPr lang="en-US" sz="1800" dirty="0"/>
              <a:t> = TP/ (TP + FN)</a:t>
            </a:r>
          </a:p>
          <a:p>
            <a:pPr marL="0" indent="0">
              <a:buNone/>
            </a:pPr>
            <a:endParaRPr lang="en-US" sz="1800" b="1" baseline="-25000" dirty="0"/>
          </a:p>
          <a:p>
            <a:r>
              <a:rPr lang="en-US" altLang="en-US" sz="1800" b="1" dirty="0"/>
              <a:t>Specificity </a:t>
            </a:r>
            <a:r>
              <a:rPr lang="en-US" altLang="en-US" sz="1800" dirty="0"/>
              <a:t>= % of </a:t>
            </a:r>
            <a:r>
              <a:rPr lang="en-US" altLang="en-US" sz="1800" dirty="0">
                <a:solidFill>
                  <a:srgbClr val="92D050"/>
                </a:solidFill>
              </a:rPr>
              <a:t>actual C</a:t>
            </a:r>
            <a:r>
              <a:rPr lang="en-US" altLang="en-US" sz="1800" baseline="-25000" dirty="0">
                <a:solidFill>
                  <a:srgbClr val="92D050"/>
                </a:solidFill>
              </a:rPr>
              <a:t>2</a:t>
            </a:r>
            <a:r>
              <a:rPr lang="en-US" altLang="en-US" sz="1800" dirty="0"/>
              <a:t> class correctly classified</a:t>
            </a:r>
          </a:p>
          <a:p>
            <a:pPr marL="0" indent="0">
              <a:buNone/>
            </a:pPr>
            <a:r>
              <a:rPr lang="en-US" sz="1800" b="1" dirty="0"/>
              <a:t>	</a:t>
            </a:r>
            <a:r>
              <a:rPr lang="en-US" sz="1800" b="1" dirty="0">
                <a:solidFill>
                  <a:srgbClr val="92D050"/>
                </a:solidFill>
              </a:rPr>
              <a:t>n </a:t>
            </a:r>
            <a:r>
              <a:rPr lang="en-US" sz="1800" b="1" baseline="-25000" dirty="0">
                <a:solidFill>
                  <a:srgbClr val="92D050"/>
                </a:solidFill>
              </a:rPr>
              <a:t>2, 2 </a:t>
            </a:r>
            <a:r>
              <a:rPr lang="en-US" sz="1800" b="1" dirty="0"/>
              <a:t>/ (</a:t>
            </a:r>
            <a:r>
              <a:rPr lang="en-US" sz="1800" b="1" dirty="0">
                <a:solidFill>
                  <a:srgbClr val="FF0000"/>
                </a:solidFill>
              </a:rPr>
              <a:t>n </a:t>
            </a:r>
            <a:r>
              <a:rPr lang="en-US" sz="1800" b="1" baseline="-25000" dirty="0">
                <a:solidFill>
                  <a:srgbClr val="FF0000"/>
                </a:solidFill>
              </a:rPr>
              <a:t>2, 1  </a:t>
            </a:r>
            <a:r>
              <a:rPr lang="en-US" sz="1800" b="1" dirty="0"/>
              <a:t>+ </a:t>
            </a:r>
            <a:r>
              <a:rPr lang="en-US" sz="1800" b="1" dirty="0">
                <a:solidFill>
                  <a:srgbClr val="92D050"/>
                </a:solidFill>
              </a:rPr>
              <a:t>n </a:t>
            </a:r>
            <a:r>
              <a:rPr lang="en-US" sz="1800" b="1" baseline="-25000" dirty="0">
                <a:solidFill>
                  <a:srgbClr val="92D050"/>
                </a:solidFill>
              </a:rPr>
              <a:t>2, 2</a:t>
            </a:r>
            <a:r>
              <a:rPr lang="en-US" sz="1800" b="1" dirty="0"/>
              <a:t>)</a:t>
            </a:r>
            <a:r>
              <a:rPr lang="en-US" sz="1800" b="1" baseline="-25000" dirty="0"/>
              <a:t> </a:t>
            </a:r>
          </a:p>
          <a:p>
            <a:pPr marL="0" indent="0">
              <a:buNone/>
            </a:pPr>
            <a:r>
              <a:rPr lang="en-US" sz="1800" dirty="0"/>
              <a:t> </a:t>
            </a:r>
            <a:r>
              <a:rPr lang="en-US" sz="1800" b="1" dirty="0"/>
              <a:t>True Negative Rate, TNR</a:t>
            </a:r>
            <a:r>
              <a:rPr lang="en-US" sz="1800" dirty="0"/>
              <a:t> = TN / (FP + TN) </a:t>
            </a:r>
          </a:p>
          <a:p>
            <a:endParaRPr lang="en-US" altLang="en-US" sz="1800" b="1" dirty="0"/>
          </a:p>
          <a:p>
            <a:r>
              <a:rPr lang="en-US" altLang="en-US" sz="1800" b="1" dirty="0"/>
              <a:t>False Positive Rate (</a:t>
            </a:r>
            <a:r>
              <a:rPr lang="en-US" altLang="en-US" sz="1600" b="1" dirty="0"/>
              <a:t>FPR</a:t>
            </a:r>
            <a:r>
              <a:rPr lang="en-US" altLang="en-US" sz="1800" b="1" dirty="0"/>
              <a:t>) </a:t>
            </a:r>
            <a:r>
              <a:rPr lang="en-US" altLang="en-US" sz="1800" dirty="0"/>
              <a:t>= 1- </a:t>
            </a:r>
            <a:r>
              <a:rPr lang="en-US" altLang="en-US" sz="1600" dirty="0"/>
              <a:t>Specificity</a:t>
            </a:r>
          </a:p>
          <a:p>
            <a:pPr marL="0" indent="0">
              <a:buNone/>
            </a:pPr>
            <a:r>
              <a:rPr lang="en-US" altLang="en-US" sz="1600" dirty="0"/>
              <a:t>	</a:t>
            </a:r>
            <a:r>
              <a:rPr lang="en-US" sz="2000" dirty="0"/>
              <a:t> FPR = FP / (FP + TN) </a:t>
            </a:r>
            <a:endParaRPr lang="en-US" altLang="en-US" sz="2000" dirty="0"/>
          </a:p>
        </p:txBody>
      </p:sp>
      <p:sp>
        <p:nvSpPr>
          <p:cNvPr id="2" name="Title 1">
            <a:extLst>
              <a:ext uri="{FF2B5EF4-FFF2-40B4-BE49-F238E27FC236}">
                <a16:creationId xmlns:a16="http://schemas.microsoft.com/office/drawing/2014/main" id="{239822A3-54C1-4805-ADC4-16D2F4FC71E2}"/>
              </a:ext>
            </a:extLst>
          </p:cNvPr>
          <p:cNvSpPr>
            <a:spLocks noGrp="1"/>
          </p:cNvSpPr>
          <p:nvPr>
            <p:ph type="title"/>
          </p:nvPr>
        </p:nvSpPr>
        <p:spPr/>
        <p:txBody>
          <a:bodyPr/>
          <a:lstStyle/>
          <a:p>
            <a:r>
              <a:rPr lang="en-US" altLang="en-US" b="1" dirty="0"/>
              <a:t>	Alternate Accuracy Measures</a:t>
            </a:r>
            <a:endParaRPr lang="en-US" b="1" dirty="0"/>
          </a:p>
        </p:txBody>
      </p:sp>
      <p:grpSp>
        <p:nvGrpSpPr>
          <p:cNvPr id="11" name="Group 10">
            <a:extLst>
              <a:ext uri="{FF2B5EF4-FFF2-40B4-BE49-F238E27FC236}">
                <a16:creationId xmlns:a16="http://schemas.microsoft.com/office/drawing/2014/main" id="{F2E6E86D-7B8E-4EAF-96D6-8ECF878DE9AA}"/>
              </a:ext>
            </a:extLst>
          </p:cNvPr>
          <p:cNvGrpSpPr/>
          <p:nvPr/>
        </p:nvGrpSpPr>
        <p:grpSpPr>
          <a:xfrm>
            <a:off x="411125" y="1420427"/>
            <a:ext cx="5749978" cy="4756536"/>
            <a:chOff x="171073" y="743474"/>
            <a:chExt cx="9149098" cy="5921579"/>
          </a:xfrm>
        </p:grpSpPr>
        <p:grpSp>
          <p:nvGrpSpPr>
            <p:cNvPr id="12" name="Group 11">
              <a:extLst>
                <a:ext uri="{FF2B5EF4-FFF2-40B4-BE49-F238E27FC236}">
                  <a16:creationId xmlns:a16="http://schemas.microsoft.com/office/drawing/2014/main" id="{808BF7B1-C544-42EA-888C-52267198747C}"/>
                </a:ext>
              </a:extLst>
            </p:cNvPr>
            <p:cNvGrpSpPr/>
            <p:nvPr/>
          </p:nvGrpSpPr>
          <p:grpSpPr>
            <a:xfrm>
              <a:off x="2045165" y="1482138"/>
              <a:ext cx="7275006" cy="5182915"/>
              <a:chOff x="2045165" y="1482138"/>
              <a:chExt cx="7275006" cy="5182915"/>
            </a:xfrm>
          </p:grpSpPr>
          <p:sp>
            <p:nvSpPr>
              <p:cNvPr id="19" name="Rectangle 18">
                <a:extLst>
                  <a:ext uri="{FF2B5EF4-FFF2-40B4-BE49-F238E27FC236}">
                    <a16:creationId xmlns:a16="http://schemas.microsoft.com/office/drawing/2014/main" id="{603B74C9-C113-4FE4-BF1E-1705E5FAE8AE}"/>
                  </a:ext>
                </a:extLst>
              </p:cNvPr>
              <p:cNvSpPr/>
              <p:nvPr/>
            </p:nvSpPr>
            <p:spPr>
              <a:xfrm>
                <a:off x="5682667" y="1491114"/>
                <a:ext cx="3637504" cy="2558056"/>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b="1" dirty="0">
                    <a:solidFill>
                      <a:schemeClr val="tx1"/>
                    </a:solidFill>
                  </a:rPr>
                  <a:t>n </a:t>
                </a:r>
                <a:r>
                  <a:rPr lang="en-US" b="1" baseline="-25000" dirty="0">
                    <a:solidFill>
                      <a:schemeClr val="tx1"/>
                    </a:solidFill>
                  </a:rPr>
                  <a:t>2, 1 </a:t>
                </a:r>
                <a:r>
                  <a:rPr lang="en-US" b="1" dirty="0">
                    <a:solidFill>
                      <a:schemeClr val="tx1"/>
                    </a:solidFill>
                  </a:rPr>
                  <a:t>= number of C</a:t>
                </a:r>
                <a:r>
                  <a:rPr lang="en-US" b="1" baseline="-25000" dirty="0">
                    <a:solidFill>
                      <a:schemeClr val="tx1"/>
                    </a:solidFill>
                  </a:rPr>
                  <a:t>2</a:t>
                </a:r>
                <a:r>
                  <a:rPr lang="en-US" b="1" dirty="0">
                    <a:solidFill>
                      <a:schemeClr val="tx1"/>
                    </a:solidFill>
                  </a:rPr>
                  <a:t> records classified incorrectly as C</a:t>
                </a:r>
                <a:r>
                  <a:rPr lang="en-US" b="1" baseline="-25000" dirty="0">
                    <a:solidFill>
                      <a:schemeClr val="tx1"/>
                    </a:solidFill>
                  </a:rPr>
                  <a:t>1</a:t>
                </a:r>
              </a:p>
              <a:p>
                <a:pPr algn="ctr"/>
                <a:endParaRPr lang="en-US" dirty="0"/>
              </a:p>
            </p:txBody>
          </p:sp>
          <p:sp>
            <p:nvSpPr>
              <p:cNvPr id="20" name="Rectangle 19">
                <a:extLst>
                  <a:ext uri="{FF2B5EF4-FFF2-40B4-BE49-F238E27FC236}">
                    <a16:creationId xmlns:a16="http://schemas.microsoft.com/office/drawing/2014/main" id="{9D6313E2-4741-461F-A47C-808A9165F906}"/>
                  </a:ext>
                </a:extLst>
              </p:cNvPr>
              <p:cNvSpPr/>
              <p:nvPr/>
            </p:nvSpPr>
            <p:spPr>
              <a:xfrm>
                <a:off x="2045165" y="4044975"/>
                <a:ext cx="3637502" cy="2620078"/>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tx1"/>
                    </a:solidFill>
                  </a:rPr>
                  <a:t>n </a:t>
                </a:r>
                <a:r>
                  <a:rPr lang="en-US" b="1" baseline="-25000" dirty="0">
                    <a:solidFill>
                      <a:schemeClr val="tx1"/>
                    </a:solidFill>
                  </a:rPr>
                  <a:t>1, 2</a:t>
                </a:r>
                <a:r>
                  <a:rPr lang="en-US" b="1" dirty="0">
                    <a:solidFill>
                      <a:schemeClr val="tx1"/>
                    </a:solidFill>
                  </a:rPr>
                  <a:t> = number of C</a:t>
                </a:r>
                <a:r>
                  <a:rPr lang="en-US" b="1" baseline="-25000" dirty="0">
                    <a:solidFill>
                      <a:schemeClr val="tx1"/>
                    </a:solidFill>
                  </a:rPr>
                  <a:t>1</a:t>
                </a:r>
                <a:r>
                  <a:rPr lang="en-US" b="1" dirty="0">
                    <a:solidFill>
                      <a:schemeClr val="tx1"/>
                    </a:solidFill>
                  </a:rPr>
                  <a:t> records classified incorrectly as C</a:t>
                </a:r>
                <a:r>
                  <a:rPr lang="en-US" b="1" baseline="-25000" dirty="0">
                    <a:solidFill>
                      <a:schemeClr val="tx1"/>
                    </a:solidFill>
                  </a:rPr>
                  <a:t>2</a:t>
                </a:r>
              </a:p>
              <a:p>
                <a:pPr algn="ctr"/>
                <a:endParaRPr lang="en-US" dirty="0"/>
              </a:p>
            </p:txBody>
          </p:sp>
          <p:sp>
            <p:nvSpPr>
              <p:cNvPr id="21" name="Rectangle 20">
                <a:extLst>
                  <a:ext uri="{FF2B5EF4-FFF2-40B4-BE49-F238E27FC236}">
                    <a16:creationId xmlns:a16="http://schemas.microsoft.com/office/drawing/2014/main" id="{6300766D-6142-432F-AFB0-D3A2313569E8}"/>
                  </a:ext>
                </a:extLst>
              </p:cNvPr>
              <p:cNvSpPr/>
              <p:nvPr/>
            </p:nvSpPr>
            <p:spPr>
              <a:xfrm>
                <a:off x="5682668" y="4035105"/>
                <a:ext cx="3637499" cy="262007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 </a:t>
                </a:r>
                <a:r>
                  <a:rPr lang="en-US" b="1" baseline="-25000" dirty="0">
                    <a:solidFill>
                      <a:schemeClr val="tx1"/>
                    </a:solidFill>
                  </a:rPr>
                  <a:t>2, 2  </a:t>
                </a:r>
                <a:r>
                  <a:rPr lang="en-US" b="1" dirty="0">
                    <a:solidFill>
                      <a:schemeClr val="tx1"/>
                    </a:solidFill>
                  </a:rPr>
                  <a:t>= number of C</a:t>
                </a:r>
                <a:r>
                  <a:rPr lang="en-US" b="1" baseline="-25000" dirty="0">
                    <a:solidFill>
                      <a:schemeClr val="tx1"/>
                    </a:solidFill>
                  </a:rPr>
                  <a:t>2</a:t>
                </a:r>
                <a:r>
                  <a:rPr lang="en-US" b="1" dirty="0">
                    <a:solidFill>
                      <a:schemeClr val="tx1"/>
                    </a:solidFill>
                  </a:rPr>
                  <a:t> records classified correctly as C</a:t>
                </a:r>
                <a:r>
                  <a:rPr lang="en-US" b="1" baseline="-25000" dirty="0">
                    <a:solidFill>
                      <a:schemeClr val="tx1"/>
                    </a:solidFill>
                  </a:rPr>
                  <a:t>2</a:t>
                </a:r>
                <a:r>
                  <a:rPr lang="en-US" b="1" dirty="0">
                    <a:solidFill>
                      <a:schemeClr val="tx1"/>
                    </a:solidFill>
                  </a:rPr>
                  <a:t> </a:t>
                </a:r>
                <a:endParaRPr lang="en-US" b="1" baseline="-25000" dirty="0">
                  <a:solidFill>
                    <a:schemeClr val="tx1"/>
                  </a:solidFill>
                </a:endParaRPr>
              </a:p>
              <a:p>
                <a:pPr algn="ctr"/>
                <a:endParaRPr lang="en-US" dirty="0"/>
              </a:p>
            </p:txBody>
          </p:sp>
          <p:sp>
            <p:nvSpPr>
              <p:cNvPr id="22" name="Rectangle 21">
                <a:extLst>
                  <a:ext uri="{FF2B5EF4-FFF2-40B4-BE49-F238E27FC236}">
                    <a16:creationId xmlns:a16="http://schemas.microsoft.com/office/drawing/2014/main" id="{F94A6461-C5B2-47D4-AA19-571AF908BC5B}"/>
                  </a:ext>
                </a:extLst>
              </p:cNvPr>
              <p:cNvSpPr/>
              <p:nvPr/>
            </p:nvSpPr>
            <p:spPr>
              <a:xfrm>
                <a:off x="2045167" y="1482138"/>
                <a:ext cx="3637502" cy="255025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 </a:t>
                </a:r>
                <a:r>
                  <a:rPr lang="en-US" b="1" baseline="-25000" dirty="0">
                    <a:solidFill>
                      <a:schemeClr val="tx1"/>
                    </a:solidFill>
                  </a:rPr>
                  <a:t>1, 1  </a:t>
                </a:r>
                <a:r>
                  <a:rPr lang="en-US" b="1" dirty="0">
                    <a:solidFill>
                      <a:schemeClr val="tx1"/>
                    </a:solidFill>
                  </a:rPr>
                  <a:t>= number of C</a:t>
                </a:r>
                <a:r>
                  <a:rPr lang="en-US" b="1" baseline="-25000" dirty="0">
                    <a:solidFill>
                      <a:schemeClr val="tx1"/>
                    </a:solidFill>
                  </a:rPr>
                  <a:t>1</a:t>
                </a:r>
                <a:r>
                  <a:rPr lang="en-US" b="1" dirty="0">
                    <a:solidFill>
                      <a:schemeClr val="tx1"/>
                    </a:solidFill>
                  </a:rPr>
                  <a:t> records classified correctly as C</a:t>
                </a:r>
                <a:r>
                  <a:rPr lang="en-US" b="1" baseline="-25000" dirty="0">
                    <a:solidFill>
                      <a:schemeClr val="tx1"/>
                    </a:solidFill>
                  </a:rPr>
                  <a:t>1</a:t>
                </a:r>
              </a:p>
            </p:txBody>
          </p:sp>
        </p:grpSp>
        <p:sp>
          <p:nvSpPr>
            <p:cNvPr id="13" name="TextBox 12">
              <a:extLst>
                <a:ext uri="{FF2B5EF4-FFF2-40B4-BE49-F238E27FC236}">
                  <a16:creationId xmlns:a16="http://schemas.microsoft.com/office/drawing/2014/main" id="{BAB31AB0-A731-4591-A3A0-F24CDB3CBB31}"/>
                </a:ext>
              </a:extLst>
            </p:cNvPr>
            <p:cNvSpPr txBox="1"/>
            <p:nvPr/>
          </p:nvSpPr>
          <p:spPr>
            <a:xfrm>
              <a:off x="4791642" y="743474"/>
              <a:ext cx="1929468" cy="398627"/>
            </a:xfrm>
            <a:prstGeom prst="rect">
              <a:avLst/>
            </a:prstGeom>
            <a:noFill/>
          </p:spPr>
          <p:txBody>
            <a:bodyPr wrap="square" rtlCol="0">
              <a:spAutoFit/>
            </a:bodyPr>
            <a:lstStyle/>
            <a:p>
              <a:pPr algn="ctr"/>
              <a:r>
                <a:rPr lang="en-US" b="1" dirty="0">
                  <a:solidFill>
                    <a:schemeClr val="accent6"/>
                  </a:solidFill>
                </a:rPr>
                <a:t>Actual Class</a:t>
              </a:r>
            </a:p>
          </p:txBody>
        </p:sp>
        <p:sp>
          <p:nvSpPr>
            <p:cNvPr id="14" name="TextBox 13">
              <a:extLst>
                <a:ext uri="{FF2B5EF4-FFF2-40B4-BE49-F238E27FC236}">
                  <a16:creationId xmlns:a16="http://schemas.microsoft.com/office/drawing/2014/main" id="{3C9F21A0-F90B-42C5-9A7C-BAB6147439A3}"/>
                </a:ext>
              </a:extLst>
            </p:cNvPr>
            <p:cNvSpPr txBox="1"/>
            <p:nvPr/>
          </p:nvSpPr>
          <p:spPr>
            <a:xfrm>
              <a:off x="171073" y="3600913"/>
              <a:ext cx="1854339" cy="697598"/>
            </a:xfrm>
            <a:prstGeom prst="rect">
              <a:avLst/>
            </a:prstGeom>
            <a:noFill/>
          </p:spPr>
          <p:txBody>
            <a:bodyPr wrap="square" rtlCol="0">
              <a:spAutoFit/>
            </a:bodyPr>
            <a:lstStyle/>
            <a:p>
              <a:pPr algn="ctr"/>
              <a:r>
                <a:rPr lang="en-US" b="1" dirty="0">
                  <a:solidFill>
                    <a:srgbClr val="7030A0"/>
                  </a:solidFill>
                </a:rPr>
                <a:t>Predicted</a:t>
              </a:r>
            </a:p>
            <a:p>
              <a:pPr algn="ctr"/>
              <a:r>
                <a:rPr lang="en-US" b="1" dirty="0">
                  <a:solidFill>
                    <a:srgbClr val="7030A0"/>
                  </a:solidFill>
                </a:rPr>
                <a:t>Class</a:t>
              </a:r>
            </a:p>
          </p:txBody>
        </p:sp>
        <p:sp>
          <p:nvSpPr>
            <p:cNvPr id="15" name="TextBox 14">
              <a:extLst>
                <a:ext uri="{FF2B5EF4-FFF2-40B4-BE49-F238E27FC236}">
                  <a16:creationId xmlns:a16="http://schemas.microsoft.com/office/drawing/2014/main" id="{AD4D0BC9-AD28-4F54-AF72-8D7847EA2593}"/>
                </a:ext>
              </a:extLst>
            </p:cNvPr>
            <p:cNvSpPr txBox="1"/>
            <p:nvPr/>
          </p:nvSpPr>
          <p:spPr>
            <a:xfrm>
              <a:off x="1140903" y="2585476"/>
              <a:ext cx="671119" cy="369332"/>
            </a:xfrm>
            <a:prstGeom prst="rect">
              <a:avLst/>
            </a:prstGeom>
            <a:noFill/>
          </p:spPr>
          <p:txBody>
            <a:bodyPr wrap="square" rtlCol="0">
              <a:spAutoFit/>
            </a:bodyPr>
            <a:lstStyle/>
            <a:p>
              <a:pPr algn="ctr"/>
              <a:r>
                <a:rPr lang="en-US" b="1" dirty="0">
                  <a:solidFill>
                    <a:srgbClr val="7030A0"/>
                  </a:solidFill>
                </a:rPr>
                <a:t>C</a:t>
              </a:r>
              <a:r>
                <a:rPr lang="en-US" b="1" baseline="-25000" dirty="0">
                  <a:solidFill>
                    <a:srgbClr val="7030A0"/>
                  </a:solidFill>
                </a:rPr>
                <a:t>1</a:t>
              </a:r>
            </a:p>
          </p:txBody>
        </p:sp>
        <p:sp>
          <p:nvSpPr>
            <p:cNvPr id="16" name="TextBox 15">
              <a:extLst>
                <a:ext uri="{FF2B5EF4-FFF2-40B4-BE49-F238E27FC236}">
                  <a16:creationId xmlns:a16="http://schemas.microsoft.com/office/drawing/2014/main" id="{70705627-9E8C-4C1D-A546-D9A437E1C7FD}"/>
                </a:ext>
              </a:extLst>
            </p:cNvPr>
            <p:cNvSpPr txBox="1"/>
            <p:nvPr/>
          </p:nvSpPr>
          <p:spPr>
            <a:xfrm>
              <a:off x="3340217" y="1073790"/>
              <a:ext cx="671119" cy="369332"/>
            </a:xfrm>
            <a:prstGeom prst="rect">
              <a:avLst/>
            </a:prstGeom>
            <a:noFill/>
          </p:spPr>
          <p:txBody>
            <a:bodyPr wrap="square" rtlCol="0">
              <a:spAutoFit/>
            </a:bodyPr>
            <a:lstStyle/>
            <a:p>
              <a:pPr algn="ctr"/>
              <a:r>
                <a:rPr lang="en-US" b="1" dirty="0">
                  <a:solidFill>
                    <a:schemeClr val="accent6"/>
                  </a:solidFill>
                </a:rPr>
                <a:t>C</a:t>
              </a:r>
              <a:r>
                <a:rPr lang="en-US" b="1" baseline="-25000" dirty="0">
                  <a:solidFill>
                    <a:schemeClr val="accent6"/>
                  </a:solidFill>
                </a:rPr>
                <a:t>1</a:t>
              </a:r>
            </a:p>
          </p:txBody>
        </p:sp>
        <p:sp>
          <p:nvSpPr>
            <p:cNvPr id="17" name="TextBox 16">
              <a:extLst>
                <a:ext uri="{FF2B5EF4-FFF2-40B4-BE49-F238E27FC236}">
                  <a16:creationId xmlns:a16="http://schemas.microsoft.com/office/drawing/2014/main" id="{0FA9E2C8-8D04-424B-B29E-C42F0C53FB95}"/>
                </a:ext>
              </a:extLst>
            </p:cNvPr>
            <p:cNvSpPr txBox="1"/>
            <p:nvPr/>
          </p:nvSpPr>
          <p:spPr>
            <a:xfrm>
              <a:off x="1140903" y="4985682"/>
              <a:ext cx="671119" cy="369332"/>
            </a:xfrm>
            <a:prstGeom prst="rect">
              <a:avLst/>
            </a:prstGeom>
            <a:noFill/>
          </p:spPr>
          <p:txBody>
            <a:bodyPr wrap="square" rtlCol="0">
              <a:spAutoFit/>
            </a:bodyPr>
            <a:lstStyle/>
            <a:p>
              <a:pPr algn="ctr"/>
              <a:r>
                <a:rPr lang="en-US" b="1" dirty="0">
                  <a:solidFill>
                    <a:srgbClr val="7030A0"/>
                  </a:solidFill>
                </a:rPr>
                <a:t>C</a:t>
              </a:r>
              <a:r>
                <a:rPr lang="en-US" b="1" baseline="-25000" dirty="0">
                  <a:solidFill>
                    <a:srgbClr val="7030A0"/>
                  </a:solidFill>
                </a:rPr>
                <a:t>2</a:t>
              </a:r>
            </a:p>
          </p:txBody>
        </p:sp>
        <p:sp>
          <p:nvSpPr>
            <p:cNvPr id="18" name="TextBox 17">
              <a:extLst>
                <a:ext uri="{FF2B5EF4-FFF2-40B4-BE49-F238E27FC236}">
                  <a16:creationId xmlns:a16="http://schemas.microsoft.com/office/drawing/2014/main" id="{4EA27538-E981-4FF4-9801-33DC58C9C218}"/>
                </a:ext>
              </a:extLst>
            </p:cNvPr>
            <p:cNvSpPr txBox="1"/>
            <p:nvPr/>
          </p:nvSpPr>
          <p:spPr>
            <a:xfrm>
              <a:off x="7501417" y="1077107"/>
              <a:ext cx="671119" cy="369332"/>
            </a:xfrm>
            <a:prstGeom prst="rect">
              <a:avLst/>
            </a:prstGeom>
            <a:noFill/>
          </p:spPr>
          <p:txBody>
            <a:bodyPr wrap="square" rtlCol="0">
              <a:spAutoFit/>
            </a:bodyPr>
            <a:lstStyle/>
            <a:p>
              <a:pPr algn="ctr"/>
              <a:r>
                <a:rPr lang="en-US" b="1" dirty="0">
                  <a:solidFill>
                    <a:schemeClr val="accent6"/>
                  </a:solidFill>
                </a:rPr>
                <a:t>C</a:t>
              </a:r>
              <a:r>
                <a:rPr lang="en-US" b="1" baseline="-25000" dirty="0">
                  <a:solidFill>
                    <a:schemeClr val="accent6"/>
                  </a:solidFill>
                </a:rPr>
                <a:t>2</a:t>
              </a:r>
            </a:p>
          </p:txBody>
        </p:sp>
      </p:grpSp>
      <p:sp>
        <p:nvSpPr>
          <p:cNvPr id="4" name="TextBox 3">
            <a:extLst>
              <a:ext uri="{FF2B5EF4-FFF2-40B4-BE49-F238E27FC236}">
                <a16:creationId xmlns:a16="http://schemas.microsoft.com/office/drawing/2014/main" id="{53B26C0D-9CFC-421F-A359-17F58C681FE7}"/>
              </a:ext>
            </a:extLst>
          </p:cNvPr>
          <p:cNvSpPr txBox="1"/>
          <p:nvPr/>
        </p:nvSpPr>
        <p:spPr>
          <a:xfrm>
            <a:off x="1787427" y="3522674"/>
            <a:ext cx="1924679" cy="369332"/>
          </a:xfrm>
          <a:prstGeom prst="rect">
            <a:avLst/>
          </a:prstGeom>
          <a:noFill/>
        </p:spPr>
        <p:txBody>
          <a:bodyPr wrap="square" rtlCol="0">
            <a:spAutoFit/>
          </a:bodyPr>
          <a:lstStyle/>
          <a:p>
            <a:r>
              <a:rPr lang="en-US" b="1" dirty="0"/>
              <a:t>True Positive (TP)</a:t>
            </a:r>
          </a:p>
        </p:txBody>
      </p:sp>
      <p:sp>
        <p:nvSpPr>
          <p:cNvPr id="23" name="TextBox 22">
            <a:extLst>
              <a:ext uri="{FF2B5EF4-FFF2-40B4-BE49-F238E27FC236}">
                <a16:creationId xmlns:a16="http://schemas.microsoft.com/office/drawing/2014/main" id="{79C5E4C8-D9B3-47C2-B74D-59EE410631C0}"/>
              </a:ext>
            </a:extLst>
          </p:cNvPr>
          <p:cNvSpPr txBox="1"/>
          <p:nvPr/>
        </p:nvSpPr>
        <p:spPr>
          <a:xfrm>
            <a:off x="4043494" y="5673657"/>
            <a:ext cx="1984707" cy="369332"/>
          </a:xfrm>
          <a:prstGeom prst="rect">
            <a:avLst/>
          </a:prstGeom>
          <a:noFill/>
        </p:spPr>
        <p:txBody>
          <a:bodyPr wrap="square" rtlCol="0">
            <a:spAutoFit/>
          </a:bodyPr>
          <a:lstStyle/>
          <a:p>
            <a:r>
              <a:rPr lang="en-US" b="1" dirty="0"/>
              <a:t>True Negative (TN)</a:t>
            </a:r>
          </a:p>
        </p:txBody>
      </p:sp>
      <p:sp>
        <p:nvSpPr>
          <p:cNvPr id="24" name="TextBox 23">
            <a:extLst>
              <a:ext uri="{FF2B5EF4-FFF2-40B4-BE49-F238E27FC236}">
                <a16:creationId xmlns:a16="http://schemas.microsoft.com/office/drawing/2014/main" id="{11C30FA0-510E-4D0D-904B-3EBC970F9D43}"/>
              </a:ext>
            </a:extLst>
          </p:cNvPr>
          <p:cNvSpPr txBox="1"/>
          <p:nvPr/>
        </p:nvSpPr>
        <p:spPr>
          <a:xfrm>
            <a:off x="1681974" y="5687033"/>
            <a:ext cx="2060151" cy="369332"/>
          </a:xfrm>
          <a:prstGeom prst="rect">
            <a:avLst/>
          </a:prstGeom>
          <a:noFill/>
        </p:spPr>
        <p:txBody>
          <a:bodyPr wrap="square" rtlCol="0">
            <a:spAutoFit/>
          </a:bodyPr>
          <a:lstStyle/>
          <a:p>
            <a:r>
              <a:rPr lang="en-US" b="1" dirty="0"/>
              <a:t>False Negative (FN)</a:t>
            </a:r>
          </a:p>
        </p:txBody>
      </p:sp>
      <p:sp>
        <p:nvSpPr>
          <p:cNvPr id="25" name="TextBox 24">
            <a:extLst>
              <a:ext uri="{FF2B5EF4-FFF2-40B4-BE49-F238E27FC236}">
                <a16:creationId xmlns:a16="http://schemas.microsoft.com/office/drawing/2014/main" id="{356F7EEC-5C01-4D84-9D83-1D29C6E5CB03}"/>
              </a:ext>
            </a:extLst>
          </p:cNvPr>
          <p:cNvSpPr txBox="1"/>
          <p:nvPr/>
        </p:nvSpPr>
        <p:spPr>
          <a:xfrm>
            <a:off x="4061182" y="3554940"/>
            <a:ext cx="1924679" cy="369332"/>
          </a:xfrm>
          <a:prstGeom prst="rect">
            <a:avLst/>
          </a:prstGeom>
          <a:noFill/>
        </p:spPr>
        <p:txBody>
          <a:bodyPr wrap="square" rtlCol="0">
            <a:spAutoFit/>
          </a:bodyPr>
          <a:lstStyle/>
          <a:p>
            <a:r>
              <a:rPr lang="en-US" b="1" dirty="0"/>
              <a:t>False Positive (FP)</a:t>
            </a:r>
          </a:p>
        </p:txBody>
      </p:sp>
    </p:spTree>
    <p:extLst>
      <p:ext uri="{BB962C8B-B14F-4D97-AF65-F5344CB8AC3E}">
        <p14:creationId xmlns:p14="http://schemas.microsoft.com/office/powerpoint/2010/main" val="9652203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07913" y="-32714"/>
            <a:ext cx="11209376" cy="464000"/>
          </a:xfrm>
        </p:spPr>
        <p:txBody>
          <a:bodyPr>
            <a:noAutofit/>
          </a:bodyPr>
          <a:lstStyle/>
          <a:p>
            <a:pPr algn="ctr"/>
            <a:r>
              <a:rPr lang="en-US" altLang="en-US" sz="2000" b="1" dirty="0"/>
              <a:t>ROC Curves </a:t>
            </a:r>
            <a:r>
              <a:rPr lang="en-US" altLang="en-US" sz="1600" b="1" dirty="0"/>
              <a:t>(Receiver Operating Characteristic Curves) </a:t>
            </a:r>
            <a:r>
              <a:rPr lang="en-US" altLang="en-US" sz="2000" b="1" dirty="0"/>
              <a:t>for a Perfect Classifier</a:t>
            </a:r>
          </a:p>
        </p:txBody>
      </p:sp>
      <p:sp>
        <p:nvSpPr>
          <p:cNvPr id="2" name="TextBox 1">
            <a:extLst>
              <a:ext uri="{FF2B5EF4-FFF2-40B4-BE49-F238E27FC236}">
                <a16:creationId xmlns:a16="http://schemas.microsoft.com/office/drawing/2014/main" id="{0F66CEA2-02B0-4185-BA19-11724A61244F}"/>
              </a:ext>
            </a:extLst>
          </p:cNvPr>
          <p:cNvSpPr txBox="1"/>
          <p:nvPr/>
        </p:nvSpPr>
        <p:spPr>
          <a:xfrm>
            <a:off x="52952" y="5224825"/>
            <a:ext cx="3218754" cy="1077218"/>
          </a:xfrm>
          <a:prstGeom prst="rect">
            <a:avLst/>
          </a:prstGeom>
          <a:noFill/>
          <a:ln>
            <a:solidFill>
              <a:srgbClr val="002060"/>
            </a:solidFill>
          </a:ln>
        </p:spPr>
        <p:txBody>
          <a:bodyPr wrap="square" rtlCol="0">
            <a:spAutoFit/>
          </a:bodyPr>
          <a:lstStyle/>
          <a:p>
            <a:r>
              <a:rPr lang="en-US" sz="1600" dirty="0">
                <a:solidFill>
                  <a:srgbClr val="FF66FF"/>
                </a:solidFill>
              </a:rPr>
              <a:t>When threshold is near 0.0, </a:t>
            </a:r>
          </a:p>
          <a:p>
            <a:r>
              <a:rPr lang="en-US" sz="1600" dirty="0">
                <a:solidFill>
                  <a:srgbClr val="FF66FF"/>
                </a:solidFill>
              </a:rPr>
              <a:t>Sensitivity = TP/(TP+FN) = 10/10 = 1</a:t>
            </a:r>
          </a:p>
          <a:p>
            <a:r>
              <a:rPr lang="en-US" sz="1600" dirty="0">
                <a:solidFill>
                  <a:srgbClr val="FF66FF"/>
                </a:solidFill>
              </a:rPr>
              <a:t>Specificity = TN/(TN+FP)= 0/10 = 0</a:t>
            </a:r>
          </a:p>
          <a:p>
            <a:r>
              <a:rPr lang="en-US" sz="1600" dirty="0">
                <a:solidFill>
                  <a:srgbClr val="FF66FF"/>
                </a:solidFill>
              </a:rPr>
              <a:t>Hence (1,1)</a:t>
            </a:r>
          </a:p>
        </p:txBody>
      </p:sp>
      <p:sp>
        <p:nvSpPr>
          <p:cNvPr id="10" name="TextBox 9">
            <a:extLst>
              <a:ext uri="{FF2B5EF4-FFF2-40B4-BE49-F238E27FC236}">
                <a16:creationId xmlns:a16="http://schemas.microsoft.com/office/drawing/2014/main" id="{160172A8-B54C-4A2B-86C4-E05B43327537}"/>
              </a:ext>
            </a:extLst>
          </p:cNvPr>
          <p:cNvSpPr txBox="1"/>
          <p:nvPr/>
        </p:nvSpPr>
        <p:spPr>
          <a:xfrm>
            <a:off x="41945" y="4060154"/>
            <a:ext cx="3263359" cy="1077218"/>
          </a:xfrm>
          <a:prstGeom prst="rect">
            <a:avLst/>
          </a:prstGeom>
          <a:noFill/>
          <a:ln>
            <a:solidFill>
              <a:srgbClr val="002060"/>
            </a:solidFill>
          </a:ln>
        </p:spPr>
        <p:txBody>
          <a:bodyPr wrap="square" rtlCol="0">
            <a:spAutoFit/>
          </a:bodyPr>
          <a:lstStyle/>
          <a:p>
            <a:r>
              <a:rPr lang="en-US" sz="1600" dirty="0">
                <a:solidFill>
                  <a:srgbClr val="FF5050"/>
                </a:solidFill>
              </a:rPr>
              <a:t>When threshold is near 0.25, </a:t>
            </a:r>
          </a:p>
          <a:p>
            <a:r>
              <a:rPr lang="en-US" sz="1600" dirty="0">
                <a:solidFill>
                  <a:srgbClr val="FF5050"/>
                </a:solidFill>
              </a:rPr>
              <a:t>Sensitivity = TP/(TP+FN) = 10/10 = 1</a:t>
            </a:r>
          </a:p>
          <a:p>
            <a:r>
              <a:rPr lang="en-US" sz="1600" dirty="0">
                <a:solidFill>
                  <a:srgbClr val="FF5050"/>
                </a:solidFill>
              </a:rPr>
              <a:t>Specificity = TN/(TN+FP) = 5/ 10 = 0.5</a:t>
            </a:r>
          </a:p>
          <a:p>
            <a:r>
              <a:rPr lang="en-US" sz="1600" dirty="0">
                <a:solidFill>
                  <a:srgbClr val="FF5050"/>
                </a:solidFill>
              </a:rPr>
              <a:t>Hence (0.5,1)</a:t>
            </a:r>
          </a:p>
        </p:txBody>
      </p:sp>
      <p:sp>
        <p:nvSpPr>
          <p:cNvPr id="11" name="TextBox 10">
            <a:extLst>
              <a:ext uri="{FF2B5EF4-FFF2-40B4-BE49-F238E27FC236}">
                <a16:creationId xmlns:a16="http://schemas.microsoft.com/office/drawing/2014/main" id="{6586063E-689C-47C0-B067-314FD4EA46E6}"/>
              </a:ext>
            </a:extLst>
          </p:cNvPr>
          <p:cNvSpPr txBox="1"/>
          <p:nvPr/>
        </p:nvSpPr>
        <p:spPr>
          <a:xfrm>
            <a:off x="43343" y="2912259"/>
            <a:ext cx="3263359" cy="1077218"/>
          </a:xfrm>
          <a:prstGeom prst="rect">
            <a:avLst/>
          </a:prstGeom>
          <a:noFill/>
          <a:ln>
            <a:solidFill>
              <a:srgbClr val="002060"/>
            </a:solidFill>
          </a:ln>
        </p:spPr>
        <p:txBody>
          <a:bodyPr wrap="square" rtlCol="0">
            <a:spAutoFit/>
          </a:bodyPr>
          <a:lstStyle/>
          <a:p>
            <a:r>
              <a:rPr lang="en-US" sz="1600" dirty="0">
                <a:solidFill>
                  <a:srgbClr val="0070C0"/>
                </a:solidFill>
              </a:rPr>
              <a:t>When threshold is near 0.5, </a:t>
            </a:r>
          </a:p>
          <a:p>
            <a:r>
              <a:rPr lang="en-US" sz="1600" dirty="0">
                <a:solidFill>
                  <a:srgbClr val="0070C0"/>
                </a:solidFill>
              </a:rPr>
              <a:t>Sensitivity = TP/(TP+FN) = 10/10 = 1</a:t>
            </a:r>
          </a:p>
          <a:p>
            <a:r>
              <a:rPr lang="en-US" sz="1600" dirty="0">
                <a:solidFill>
                  <a:srgbClr val="0070C0"/>
                </a:solidFill>
              </a:rPr>
              <a:t>Specificity = TN/(TN+FP) = 10/10= 1</a:t>
            </a:r>
          </a:p>
          <a:p>
            <a:r>
              <a:rPr lang="en-US" sz="1600" dirty="0">
                <a:solidFill>
                  <a:srgbClr val="0070C0"/>
                </a:solidFill>
              </a:rPr>
              <a:t>Hence (0,1)</a:t>
            </a:r>
          </a:p>
        </p:txBody>
      </p:sp>
      <p:sp>
        <p:nvSpPr>
          <p:cNvPr id="12" name="TextBox 11">
            <a:extLst>
              <a:ext uri="{FF2B5EF4-FFF2-40B4-BE49-F238E27FC236}">
                <a16:creationId xmlns:a16="http://schemas.microsoft.com/office/drawing/2014/main" id="{A145B4F5-0F0F-4CFA-A970-FBB308C7D7C6}"/>
              </a:ext>
            </a:extLst>
          </p:cNvPr>
          <p:cNvSpPr txBox="1"/>
          <p:nvPr/>
        </p:nvSpPr>
        <p:spPr>
          <a:xfrm>
            <a:off x="69908" y="1714030"/>
            <a:ext cx="3263359" cy="1077218"/>
          </a:xfrm>
          <a:prstGeom prst="rect">
            <a:avLst/>
          </a:prstGeom>
          <a:noFill/>
          <a:ln>
            <a:solidFill>
              <a:srgbClr val="002060"/>
            </a:solidFill>
          </a:ln>
        </p:spPr>
        <p:txBody>
          <a:bodyPr wrap="square" rtlCol="0">
            <a:spAutoFit/>
          </a:bodyPr>
          <a:lstStyle/>
          <a:p>
            <a:r>
              <a:rPr lang="en-US" sz="1600" dirty="0">
                <a:solidFill>
                  <a:srgbClr val="00B050"/>
                </a:solidFill>
              </a:rPr>
              <a:t>When threshold is near .75, </a:t>
            </a:r>
          </a:p>
          <a:p>
            <a:r>
              <a:rPr lang="en-US" sz="1600" dirty="0">
                <a:solidFill>
                  <a:srgbClr val="00B050"/>
                </a:solidFill>
              </a:rPr>
              <a:t>Sensitivity = TP/(TP+FN) = 5/10 = 0.5</a:t>
            </a:r>
          </a:p>
          <a:p>
            <a:r>
              <a:rPr lang="en-US" sz="1600" dirty="0">
                <a:solidFill>
                  <a:srgbClr val="00B050"/>
                </a:solidFill>
              </a:rPr>
              <a:t>Specificity = TN/(TN+FP) = 10/10= 1</a:t>
            </a:r>
          </a:p>
          <a:p>
            <a:r>
              <a:rPr lang="en-US" sz="1600" dirty="0">
                <a:solidFill>
                  <a:srgbClr val="00B050"/>
                </a:solidFill>
              </a:rPr>
              <a:t>Hence (0,0.5)</a:t>
            </a:r>
          </a:p>
        </p:txBody>
      </p:sp>
      <p:sp>
        <p:nvSpPr>
          <p:cNvPr id="13" name="TextBox 12">
            <a:extLst>
              <a:ext uri="{FF2B5EF4-FFF2-40B4-BE49-F238E27FC236}">
                <a16:creationId xmlns:a16="http://schemas.microsoft.com/office/drawing/2014/main" id="{B41217BE-904D-4C89-9498-B69984A82258}"/>
              </a:ext>
            </a:extLst>
          </p:cNvPr>
          <p:cNvSpPr txBox="1"/>
          <p:nvPr/>
        </p:nvSpPr>
        <p:spPr>
          <a:xfrm>
            <a:off x="71306" y="557746"/>
            <a:ext cx="3263359" cy="1077218"/>
          </a:xfrm>
          <a:prstGeom prst="rect">
            <a:avLst/>
          </a:prstGeom>
          <a:noFill/>
          <a:ln>
            <a:solidFill>
              <a:srgbClr val="002060"/>
            </a:solidFill>
          </a:ln>
        </p:spPr>
        <p:txBody>
          <a:bodyPr wrap="square" rtlCol="0">
            <a:spAutoFit/>
          </a:bodyPr>
          <a:lstStyle/>
          <a:p>
            <a:r>
              <a:rPr lang="en-US" sz="1600" dirty="0">
                <a:solidFill>
                  <a:srgbClr val="FFC000"/>
                </a:solidFill>
              </a:rPr>
              <a:t>When threshold is near 1, </a:t>
            </a:r>
          </a:p>
          <a:p>
            <a:r>
              <a:rPr lang="en-US" sz="1600" dirty="0">
                <a:solidFill>
                  <a:srgbClr val="FFC000"/>
                </a:solidFill>
              </a:rPr>
              <a:t>Sensitivity = TP/(TP+FN) = 0/10 = 0</a:t>
            </a:r>
          </a:p>
          <a:p>
            <a:r>
              <a:rPr lang="en-US" sz="1600" dirty="0">
                <a:solidFill>
                  <a:srgbClr val="FFC000"/>
                </a:solidFill>
              </a:rPr>
              <a:t>Specificity = TN/(TN+FP) = 10/10= 1</a:t>
            </a:r>
          </a:p>
          <a:p>
            <a:r>
              <a:rPr lang="en-US" sz="1600" dirty="0">
                <a:solidFill>
                  <a:srgbClr val="FFC000"/>
                </a:solidFill>
              </a:rPr>
              <a:t>Hence (0,0)</a:t>
            </a:r>
          </a:p>
        </p:txBody>
      </p:sp>
      <p:sp>
        <p:nvSpPr>
          <p:cNvPr id="5" name="TextBox 4">
            <a:extLst>
              <a:ext uri="{FF2B5EF4-FFF2-40B4-BE49-F238E27FC236}">
                <a16:creationId xmlns:a16="http://schemas.microsoft.com/office/drawing/2014/main" id="{464648D1-5853-4675-8B60-AF5876222B1E}"/>
              </a:ext>
            </a:extLst>
          </p:cNvPr>
          <p:cNvSpPr txBox="1"/>
          <p:nvPr/>
        </p:nvSpPr>
        <p:spPr>
          <a:xfrm>
            <a:off x="3338818" y="5075337"/>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t> 0.00</a:t>
            </a:r>
          </a:p>
        </p:txBody>
      </p:sp>
      <p:sp>
        <p:nvSpPr>
          <p:cNvPr id="17" name="TextBox 16">
            <a:extLst>
              <a:ext uri="{FF2B5EF4-FFF2-40B4-BE49-F238E27FC236}">
                <a16:creationId xmlns:a16="http://schemas.microsoft.com/office/drawing/2014/main" id="{1B49141D-9385-4CD8-B75E-362BB803FDBA}"/>
              </a:ext>
            </a:extLst>
          </p:cNvPr>
          <p:cNvSpPr txBox="1"/>
          <p:nvPr/>
        </p:nvSpPr>
        <p:spPr>
          <a:xfrm>
            <a:off x="3398939" y="4162334"/>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rgbClr val="FF5050"/>
                </a:solidFill>
              </a:rPr>
              <a:t>0.25</a:t>
            </a:r>
          </a:p>
        </p:txBody>
      </p:sp>
      <p:sp>
        <p:nvSpPr>
          <p:cNvPr id="18" name="TextBox 17">
            <a:extLst>
              <a:ext uri="{FF2B5EF4-FFF2-40B4-BE49-F238E27FC236}">
                <a16:creationId xmlns:a16="http://schemas.microsoft.com/office/drawing/2014/main" id="{DE0FD548-BA0E-4909-9DF9-61BA2506F379}"/>
              </a:ext>
            </a:extLst>
          </p:cNvPr>
          <p:cNvSpPr txBox="1"/>
          <p:nvPr/>
        </p:nvSpPr>
        <p:spPr>
          <a:xfrm>
            <a:off x="3350003" y="3232553"/>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t> </a:t>
            </a:r>
            <a:r>
              <a:rPr lang="en-US" dirty="0">
                <a:solidFill>
                  <a:srgbClr val="0070C0"/>
                </a:solidFill>
              </a:rPr>
              <a:t>0.50</a:t>
            </a:r>
          </a:p>
        </p:txBody>
      </p:sp>
      <p:sp>
        <p:nvSpPr>
          <p:cNvPr id="19" name="TextBox 18">
            <a:extLst>
              <a:ext uri="{FF2B5EF4-FFF2-40B4-BE49-F238E27FC236}">
                <a16:creationId xmlns:a16="http://schemas.microsoft.com/office/drawing/2014/main" id="{6864B975-DE64-4DDE-BCAA-92096F719D91}"/>
              </a:ext>
            </a:extLst>
          </p:cNvPr>
          <p:cNvSpPr txBox="1"/>
          <p:nvPr/>
        </p:nvSpPr>
        <p:spPr>
          <a:xfrm>
            <a:off x="3368179" y="2319550"/>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t> </a:t>
            </a:r>
            <a:r>
              <a:rPr lang="en-US" dirty="0">
                <a:solidFill>
                  <a:srgbClr val="00B050"/>
                </a:solidFill>
              </a:rPr>
              <a:t>0.75</a:t>
            </a:r>
          </a:p>
        </p:txBody>
      </p:sp>
      <p:sp>
        <p:nvSpPr>
          <p:cNvPr id="20" name="TextBox 19">
            <a:extLst>
              <a:ext uri="{FF2B5EF4-FFF2-40B4-BE49-F238E27FC236}">
                <a16:creationId xmlns:a16="http://schemas.microsoft.com/office/drawing/2014/main" id="{04A5093E-1710-4320-AD2C-C495A293EC03}"/>
              </a:ext>
            </a:extLst>
          </p:cNvPr>
          <p:cNvSpPr txBox="1"/>
          <p:nvPr/>
        </p:nvSpPr>
        <p:spPr>
          <a:xfrm>
            <a:off x="3426902" y="1379982"/>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rgbClr val="FFC000"/>
                </a:solidFill>
              </a:rPr>
              <a:t>1.00</a:t>
            </a:r>
          </a:p>
        </p:txBody>
      </p:sp>
      <p:cxnSp>
        <p:nvCxnSpPr>
          <p:cNvPr id="21" name="Straight Connector 20">
            <a:extLst>
              <a:ext uri="{FF2B5EF4-FFF2-40B4-BE49-F238E27FC236}">
                <a16:creationId xmlns:a16="http://schemas.microsoft.com/office/drawing/2014/main" id="{D851EB6A-FA3B-4470-8C84-74E6B414CF82}"/>
              </a:ext>
            </a:extLst>
          </p:cNvPr>
          <p:cNvCxnSpPr>
            <a:cxnSpLocks/>
          </p:cNvCxnSpPr>
          <p:nvPr/>
        </p:nvCxnSpPr>
        <p:spPr>
          <a:xfrm flipH="1">
            <a:off x="3930202" y="763398"/>
            <a:ext cx="44739" cy="5385732"/>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14277330-6EAF-4525-99B1-245944A3CA1A}"/>
              </a:ext>
            </a:extLst>
          </p:cNvPr>
          <p:cNvSpPr/>
          <p:nvPr/>
        </p:nvSpPr>
        <p:spPr>
          <a:xfrm>
            <a:off x="4160938" y="4806892"/>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26" name="Oval 25">
            <a:extLst>
              <a:ext uri="{FF2B5EF4-FFF2-40B4-BE49-F238E27FC236}">
                <a16:creationId xmlns:a16="http://schemas.microsoft.com/office/drawing/2014/main" id="{82A827EF-964F-4784-8198-F0715CCBAF5D}"/>
              </a:ext>
            </a:extLst>
          </p:cNvPr>
          <p:cNvSpPr/>
          <p:nvPr/>
        </p:nvSpPr>
        <p:spPr>
          <a:xfrm>
            <a:off x="4313338" y="4959292"/>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27" name="Oval 26">
            <a:extLst>
              <a:ext uri="{FF2B5EF4-FFF2-40B4-BE49-F238E27FC236}">
                <a16:creationId xmlns:a16="http://schemas.microsoft.com/office/drawing/2014/main" id="{B4D3F5FB-6381-43A2-A734-BF74D8AB411E}"/>
              </a:ext>
            </a:extLst>
          </p:cNvPr>
          <p:cNvSpPr/>
          <p:nvPr/>
        </p:nvSpPr>
        <p:spPr>
          <a:xfrm>
            <a:off x="4465738" y="4675464"/>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28" name="Oval 27">
            <a:extLst>
              <a:ext uri="{FF2B5EF4-FFF2-40B4-BE49-F238E27FC236}">
                <a16:creationId xmlns:a16="http://schemas.microsoft.com/office/drawing/2014/main" id="{4B104585-6501-4697-AC92-6511B7E92194}"/>
              </a:ext>
            </a:extLst>
          </p:cNvPr>
          <p:cNvSpPr/>
          <p:nvPr/>
        </p:nvSpPr>
        <p:spPr>
          <a:xfrm>
            <a:off x="4172123" y="4650297"/>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29" name="Oval 28">
            <a:extLst>
              <a:ext uri="{FF2B5EF4-FFF2-40B4-BE49-F238E27FC236}">
                <a16:creationId xmlns:a16="http://schemas.microsoft.com/office/drawing/2014/main" id="{50B13753-79A9-40E4-9574-F6C547F734D0}"/>
              </a:ext>
            </a:extLst>
          </p:cNvPr>
          <p:cNvSpPr/>
          <p:nvPr/>
        </p:nvSpPr>
        <p:spPr>
          <a:xfrm>
            <a:off x="4353885" y="4496499"/>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0" name="Oval 29">
            <a:extLst>
              <a:ext uri="{FF2B5EF4-FFF2-40B4-BE49-F238E27FC236}">
                <a16:creationId xmlns:a16="http://schemas.microsoft.com/office/drawing/2014/main" id="{A76078F4-07AC-4802-82A6-CAB86C1F0686}"/>
              </a:ext>
            </a:extLst>
          </p:cNvPr>
          <p:cNvSpPr/>
          <p:nvPr/>
        </p:nvSpPr>
        <p:spPr>
          <a:xfrm>
            <a:off x="4153947" y="3919056"/>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1" name="Oval 30">
            <a:extLst>
              <a:ext uri="{FF2B5EF4-FFF2-40B4-BE49-F238E27FC236}">
                <a16:creationId xmlns:a16="http://schemas.microsoft.com/office/drawing/2014/main" id="{3AE3AD37-FBE2-4AFA-B7B4-839A8D663F7D}"/>
              </a:ext>
            </a:extLst>
          </p:cNvPr>
          <p:cNvSpPr/>
          <p:nvPr/>
        </p:nvSpPr>
        <p:spPr>
          <a:xfrm>
            <a:off x="4532850" y="4071456"/>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2" name="Oval 31">
            <a:extLst>
              <a:ext uri="{FF2B5EF4-FFF2-40B4-BE49-F238E27FC236}">
                <a16:creationId xmlns:a16="http://schemas.microsoft.com/office/drawing/2014/main" id="{041C702E-C91C-432F-97EA-E8E01FBC06F1}"/>
              </a:ext>
            </a:extLst>
          </p:cNvPr>
          <p:cNvSpPr/>
          <p:nvPr/>
        </p:nvSpPr>
        <p:spPr>
          <a:xfrm>
            <a:off x="4458747" y="3787628"/>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3" name="Oval 32">
            <a:extLst>
              <a:ext uri="{FF2B5EF4-FFF2-40B4-BE49-F238E27FC236}">
                <a16:creationId xmlns:a16="http://schemas.microsoft.com/office/drawing/2014/main" id="{3070C2E2-730C-4ACD-8EFF-AF9D131DC24A}"/>
              </a:ext>
            </a:extLst>
          </p:cNvPr>
          <p:cNvSpPr/>
          <p:nvPr/>
        </p:nvSpPr>
        <p:spPr>
          <a:xfrm>
            <a:off x="4139965" y="3569514"/>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4" name="Oval 33">
            <a:extLst>
              <a:ext uri="{FF2B5EF4-FFF2-40B4-BE49-F238E27FC236}">
                <a16:creationId xmlns:a16="http://schemas.microsoft.com/office/drawing/2014/main" id="{3B6CC1FD-E3C7-44CA-BC63-60DABC17ED2E}"/>
              </a:ext>
            </a:extLst>
          </p:cNvPr>
          <p:cNvSpPr/>
          <p:nvPr/>
        </p:nvSpPr>
        <p:spPr>
          <a:xfrm>
            <a:off x="4346894" y="3608663"/>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5" name="Oval 34">
            <a:extLst>
              <a:ext uri="{FF2B5EF4-FFF2-40B4-BE49-F238E27FC236}">
                <a16:creationId xmlns:a16="http://schemas.microsoft.com/office/drawing/2014/main" id="{7A3CABAA-4A1A-43A4-9CA7-EB0D88629432}"/>
              </a:ext>
            </a:extLst>
          </p:cNvPr>
          <p:cNvSpPr/>
          <p:nvPr/>
        </p:nvSpPr>
        <p:spPr>
          <a:xfrm>
            <a:off x="4640509" y="2694262"/>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2D925171-1DC8-4E8A-9062-99D84E0850CC}"/>
              </a:ext>
            </a:extLst>
          </p:cNvPr>
          <p:cNvSpPr/>
          <p:nvPr/>
        </p:nvSpPr>
        <p:spPr>
          <a:xfrm>
            <a:off x="4222457" y="2695660"/>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46669E57-9BAE-40E8-B369-3847DF84018E}"/>
              </a:ext>
            </a:extLst>
          </p:cNvPr>
          <p:cNvSpPr/>
          <p:nvPr/>
        </p:nvSpPr>
        <p:spPr>
          <a:xfrm>
            <a:off x="4534248" y="3007451"/>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72034EE0-0C1B-47AE-992B-7DEA8B66DEBC}"/>
              </a:ext>
            </a:extLst>
          </p:cNvPr>
          <p:cNvSpPr/>
          <p:nvPr/>
        </p:nvSpPr>
        <p:spPr>
          <a:xfrm>
            <a:off x="4240633" y="2982284"/>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E59530AF-AD44-40EE-98B2-DD2B6B2A072C}"/>
              </a:ext>
            </a:extLst>
          </p:cNvPr>
          <p:cNvSpPr/>
          <p:nvPr/>
        </p:nvSpPr>
        <p:spPr>
          <a:xfrm>
            <a:off x="4422395" y="2828486"/>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1C79EC2B-39C9-4EFC-9C71-C09378BC0DB2}"/>
              </a:ext>
            </a:extLst>
          </p:cNvPr>
          <p:cNvSpPr/>
          <p:nvPr/>
        </p:nvSpPr>
        <p:spPr>
          <a:xfrm>
            <a:off x="4222457" y="2251043"/>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AC49966A-0AA0-4FAF-92EA-9413971279C2}"/>
              </a:ext>
            </a:extLst>
          </p:cNvPr>
          <p:cNvSpPr/>
          <p:nvPr/>
        </p:nvSpPr>
        <p:spPr>
          <a:xfrm>
            <a:off x="4601360" y="1782657"/>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DC5F2046-4C3E-45D1-9BEE-849242F5522D}"/>
              </a:ext>
            </a:extLst>
          </p:cNvPr>
          <p:cNvSpPr/>
          <p:nvPr/>
        </p:nvSpPr>
        <p:spPr>
          <a:xfrm>
            <a:off x="4527257" y="2119615"/>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E0D75876-1565-4AB4-BE18-7448B4EB46FC}"/>
              </a:ext>
            </a:extLst>
          </p:cNvPr>
          <p:cNvSpPr/>
          <p:nvPr/>
        </p:nvSpPr>
        <p:spPr>
          <a:xfrm>
            <a:off x="4208475" y="1901501"/>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AF1524AD-6EE9-4997-A25C-F73B78998DFB}"/>
              </a:ext>
            </a:extLst>
          </p:cNvPr>
          <p:cNvSpPr/>
          <p:nvPr/>
        </p:nvSpPr>
        <p:spPr>
          <a:xfrm>
            <a:off x="4415404" y="1940650"/>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6314F042-6CFC-4571-A2AE-379515CAEC1D}"/>
              </a:ext>
            </a:extLst>
          </p:cNvPr>
          <p:cNvCxnSpPr>
            <a:cxnSpLocks/>
          </p:cNvCxnSpPr>
          <p:nvPr/>
        </p:nvCxnSpPr>
        <p:spPr>
          <a:xfrm flipV="1">
            <a:off x="4001507" y="5171670"/>
            <a:ext cx="1043424" cy="17213"/>
          </a:xfrm>
          <a:prstGeom prst="line">
            <a:avLst/>
          </a:prstGeom>
          <a:ln w="28575">
            <a:solidFill>
              <a:srgbClr val="FF66FF"/>
            </a:solidFill>
            <a:prstDash val="sys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376B17F-6CB9-4E4D-B7FC-1319D55D4739}"/>
              </a:ext>
            </a:extLst>
          </p:cNvPr>
          <p:cNvCxnSpPr>
            <a:cxnSpLocks/>
          </p:cNvCxnSpPr>
          <p:nvPr/>
        </p:nvCxnSpPr>
        <p:spPr>
          <a:xfrm flipV="1">
            <a:off x="3981933" y="4316231"/>
            <a:ext cx="988069" cy="6991"/>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7B54AC2-285E-4CC0-811E-A85D1EA4DF87}"/>
              </a:ext>
            </a:extLst>
          </p:cNvPr>
          <p:cNvCxnSpPr>
            <a:cxnSpLocks/>
          </p:cNvCxnSpPr>
          <p:nvPr/>
        </p:nvCxnSpPr>
        <p:spPr>
          <a:xfrm flipV="1">
            <a:off x="4015489" y="3429000"/>
            <a:ext cx="961324" cy="21766"/>
          </a:xfrm>
          <a:prstGeom prst="line">
            <a:avLst/>
          </a:prstGeom>
          <a:ln w="28575">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7B0578C-3608-4713-A068-4E24B3B6B49E}"/>
              </a:ext>
            </a:extLst>
          </p:cNvPr>
          <p:cNvCxnSpPr>
            <a:cxnSpLocks/>
          </p:cNvCxnSpPr>
          <p:nvPr/>
        </p:nvCxnSpPr>
        <p:spPr>
          <a:xfrm>
            <a:off x="3974942" y="2487429"/>
            <a:ext cx="1030446" cy="0"/>
          </a:xfrm>
          <a:prstGeom prst="line">
            <a:avLst/>
          </a:prstGeom>
          <a:ln w="28575">
            <a:solidFill>
              <a:srgbClr val="92D050"/>
            </a:solidFill>
            <a:prstDash val="sys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6448E65-F4A2-4585-B4BC-1008933F9A6F}"/>
              </a:ext>
            </a:extLst>
          </p:cNvPr>
          <p:cNvCxnSpPr>
            <a:cxnSpLocks/>
          </p:cNvCxnSpPr>
          <p:nvPr/>
        </p:nvCxnSpPr>
        <p:spPr>
          <a:xfrm>
            <a:off x="4001507" y="1641538"/>
            <a:ext cx="1013406" cy="0"/>
          </a:xfrm>
          <a:prstGeom prst="line">
            <a:avLst/>
          </a:prstGeom>
          <a:ln w="28575">
            <a:solidFill>
              <a:srgbClr val="FFC000"/>
            </a:solidFill>
            <a:prstDash val="sys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CF1ECAB-557E-48ED-9BBC-25D42E0C669D}"/>
              </a:ext>
            </a:extLst>
          </p:cNvPr>
          <p:cNvSpPr txBox="1"/>
          <p:nvPr/>
        </p:nvSpPr>
        <p:spPr>
          <a:xfrm>
            <a:off x="5242698" y="652455"/>
            <a:ext cx="1662075" cy="1015663"/>
          </a:xfrm>
          <a:prstGeom prst="rect">
            <a:avLst/>
          </a:prstGeom>
          <a:noFill/>
        </p:spPr>
        <p:txBody>
          <a:bodyPr wrap="square" rtlCol="0">
            <a:spAutoFit/>
          </a:bodyPr>
          <a:lstStyle/>
          <a:p>
            <a:r>
              <a:rPr lang="en-US" sz="1400" dirty="0"/>
              <a:t>Threshold</a:t>
            </a:r>
          </a:p>
          <a:p>
            <a:r>
              <a:rPr lang="en-US" sz="1400" dirty="0"/>
              <a:t>Genuine Mail (10)</a:t>
            </a:r>
          </a:p>
          <a:p>
            <a:r>
              <a:rPr lang="en-US" sz="1400" dirty="0"/>
              <a:t>SPAM Mail (10)</a:t>
            </a:r>
            <a:r>
              <a:rPr lang="en-US" dirty="0"/>
              <a:t>	</a:t>
            </a:r>
          </a:p>
        </p:txBody>
      </p:sp>
      <p:cxnSp>
        <p:nvCxnSpPr>
          <p:cNvPr id="46" name="Straight Connector 45">
            <a:extLst>
              <a:ext uri="{FF2B5EF4-FFF2-40B4-BE49-F238E27FC236}">
                <a16:creationId xmlns:a16="http://schemas.microsoft.com/office/drawing/2014/main" id="{AAED12B7-AA8F-4ACB-B93F-15CFB310F682}"/>
              </a:ext>
            </a:extLst>
          </p:cNvPr>
          <p:cNvCxnSpPr/>
          <p:nvPr/>
        </p:nvCxnSpPr>
        <p:spPr>
          <a:xfrm>
            <a:off x="4565417" y="823723"/>
            <a:ext cx="645531" cy="0"/>
          </a:xfrm>
          <a:prstGeom prst="line">
            <a:avLst/>
          </a:prstGeom>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872E86F5-A669-4E7D-9583-47AFDA66C128}"/>
              </a:ext>
            </a:extLst>
          </p:cNvPr>
          <p:cNvSpPr/>
          <p:nvPr/>
        </p:nvSpPr>
        <p:spPr>
          <a:xfrm>
            <a:off x="5133042" y="975274"/>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AA9F2097-F53A-4651-93CD-CE8FD3F1F69B}"/>
              </a:ext>
            </a:extLst>
          </p:cNvPr>
          <p:cNvSpPr/>
          <p:nvPr/>
        </p:nvSpPr>
        <p:spPr>
          <a:xfrm>
            <a:off x="5147513" y="1219604"/>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grpSp>
        <p:nvGrpSpPr>
          <p:cNvPr id="111" name="Group 110">
            <a:extLst>
              <a:ext uri="{FF2B5EF4-FFF2-40B4-BE49-F238E27FC236}">
                <a16:creationId xmlns:a16="http://schemas.microsoft.com/office/drawing/2014/main" id="{24FEEE82-3630-4EC8-B39F-3A027F4D22FC}"/>
              </a:ext>
            </a:extLst>
          </p:cNvPr>
          <p:cNvGrpSpPr/>
          <p:nvPr/>
        </p:nvGrpSpPr>
        <p:grpSpPr>
          <a:xfrm>
            <a:off x="6971517" y="679508"/>
            <a:ext cx="4572605" cy="4623405"/>
            <a:chOff x="6971517" y="679508"/>
            <a:chExt cx="4572605" cy="4623405"/>
          </a:xfrm>
        </p:grpSpPr>
        <p:cxnSp>
          <p:nvCxnSpPr>
            <p:cNvPr id="52" name="Straight Connector 51">
              <a:extLst>
                <a:ext uri="{FF2B5EF4-FFF2-40B4-BE49-F238E27FC236}">
                  <a16:creationId xmlns:a16="http://schemas.microsoft.com/office/drawing/2014/main" id="{B535D7CD-85B3-4A50-982F-43C5CFC464FE}"/>
                </a:ext>
              </a:extLst>
            </p:cNvPr>
            <p:cNvCxnSpPr>
              <a:cxnSpLocks/>
            </p:cNvCxnSpPr>
            <p:nvPr/>
          </p:nvCxnSpPr>
          <p:spPr>
            <a:xfrm>
              <a:off x="6972611" y="679508"/>
              <a:ext cx="15417" cy="45917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738DC63-9BC6-4309-A3DA-D7369A625E6B}"/>
                </a:ext>
              </a:extLst>
            </p:cNvPr>
            <p:cNvCxnSpPr>
              <a:cxnSpLocks/>
            </p:cNvCxnSpPr>
            <p:nvPr/>
          </p:nvCxnSpPr>
          <p:spPr>
            <a:xfrm>
              <a:off x="6971517" y="5263666"/>
              <a:ext cx="4572605" cy="39247"/>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7" name="Straight Connector 76">
            <a:extLst>
              <a:ext uri="{FF2B5EF4-FFF2-40B4-BE49-F238E27FC236}">
                <a16:creationId xmlns:a16="http://schemas.microsoft.com/office/drawing/2014/main" id="{329B704B-DA7A-450D-B9B0-86389198CEB5}"/>
              </a:ext>
            </a:extLst>
          </p:cNvPr>
          <p:cNvCxnSpPr>
            <a:cxnSpLocks/>
          </p:cNvCxnSpPr>
          <p:nvPr/>
        </p:nvCxnSpPr>
        <p:spPr>
          <a:xfrm flipV="1">
            <a:off x="7007565" y="679508"/>
            <a:ext cx="4586020" cy="92"/>
          </a:xfrm>
          <a:prstGeom prst="line">
            <a:avLst/>
          </a:prstGeom>
          <a:ln w="31750"/>
        </p:spPr>
        <p:style>
          <a:lnRef idx="3">
            <a:schemeClr val="dk1"/>
          </a:lnRef>
          <a:fillRef idx="0">
            <a:schemeClr val="dk1"/>
          </a:fillRef>
          <a:effectRef idx="2">
            <a:schemeClr val="dk1"/>
          </a:effectRef>
          <a:fontRef idx="minor">
            <a:schemeClr val="tx1"/>
          </a:fontRef>
        </p:style>
      </p:cxnSp>
      <p:cxnSp>
        <p:nvCxnSpPr>
          <p:cNvPr id="81" name="Straight Connector 80">
            <a:extLst>
              <a:ext uri="{FF2B5EF4-FFF2-40B4-BE49-F238E27FC236}">
                <a16:creationId xmlns:a16="http://schemas.microsoft.com/office/drawing/2014/main" id="{93307D25-C218-479A-A4B8-C4462B9F6110}"/>
              </a:ext>
            </a:extLst>
          </p:cNvPr>
          <p:cNvCxnSpPr>
            <a:cxnSpLocks/>
          </p:cNvCxnSpPr>
          <p:nvPr/>
        </p:nvCxnSpPr>
        <p:spPr>
          <a:xfrm>
            <a:off x="6996705" y="679599"/>
            <a:ext cx="23769" cy="4509284"/>
          </a:xfrm>
          <a:prstGeom prst="line">
            <a:avLst/>
          </a:prstGeom>
          <a:ln w="31750"/>
        </p:spPr>
        <p:style>
          <a:lnRef idx="1">
            <a:schemeClr val="dk1"/>
          </a:lnRef>
          <a:fillRef idx="0">
            <a:schemeClr val="dk1"/>
          </a:fillRef>
          <a:effectRef idx="0">
            <a:schemeClr val="dk1"/>
          </a:effectRef>
          <a:fontRef idx="minor">
            <a:schemeClr val="tx1"/>
          </a:fontRef>
        </p:style>
      </p:cxnSp>
      <p:sp>
        <p:nvSpPr>
          <p:cNvPr id="82" name="Oval 81">
            <a:extLst>
              <a:ext uri="{FF2B5EF4-FFF2-40B4-BE49-F238E27FC236}">
                <a16:creationId xmlns:a16="http://schemas.microsoft.com/office/drawing/2014/main" id="{46E2DDF7-3006-4E6C-850F-0D3C98003A6A}"/>
              </a:ext>
            </a:extLst>
          </p:cNvPr>
          <p:cNvSpPr/>
          <p:nvPr/>
        </p:nvSpPr>
        <p:spPr>
          <a:xfrm>
            <a:off x="11451575" y="444617"/>
            <a:ext cx="295692" cy="420582"/>
          </a:xfrm>
          <a:prstGeom prst="ellipse">
            <a:avLst/>
          </a:prstGeom>
          <a:noFill/>
          <a:ln w="25400">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BD7258E3-689B-4DC8-A396-419BC372D63E}"/>
              </a:ext>
            </a:extLst>
          </p:cNvPr>
          <p:cNvSpPr/>
          <p:nvPr/>
        </p:nvSpPr>
        <p:spPr>
          <a:xfrm>
            <a:off x="9179554" y="479571"/>
            <a:ext cx="295692" cy="420582"/>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50A0998B-8517-4315-A00D-931D9A77926F}"/>
              </a:ext>
            </a:extLst>
          </p:cNvPr>
          <p:cNvSpPr/>
          <p:nvPr/>
        </p:nvSpPr>
        <p:spPr>
          <a:xfrm>
            <a:off x="6867282" y="489358"/>
            <a:ext cx="295692" cy="420582"/>
          </a:xfrm>
          <a:prstGeom prst="ellipse">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D83AC440-D8C1-4E46-8258-10EC52D328F5}"/>
              </a:ext>
            </a:extLst>
          </p:cNvPr>
          <p:cNvSpPr/>
          <p:nvPr/>
        </p:nvSpPr>
        <p:spPr>
          <a:xfrm>
            <a:off x="6850208" y="2722230"/>
            <a:ext cx="295692" cy="420582"/>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29EA25A3-F55E-4D80-9AAF-BD8AF749D5AE}"/>
              </a:ext>
            </a:extLst>
          </p:cNvPr>
          <p:cNvSpPr/>
          <p:nvPr/>
        </p:nvSpPr>
        <p:spPr>
          <a:xfrm>
            <a:off x="6875375" y="5045983"/>
            <a:ext cx="295692" cy="420582"/>
          </a:xfrm>
          <a:prstGeom prst="ellipse">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5" name="Group 114">
            <a:extLst>
              <a:ext uri="{FF2B5EF4-FFF2-40B4-BE49-F238E27FC236}">
                <a16:creationId xmlns:a16="http://schemas.microsoft.com/office/drawing/2014/main" id="{4238FD7D-65C2-4833-B027-E66ED8888360}"/>
              </a:ext>
            </a:extLst>
          </p:cNvPr>
          <p:cNvGrpSpPr/>
          <p:nvPr/>
        </p:nvGrpSpPr>
        <p:grpSpPr>
          <a:xfrm>
            <a:off x="6268758" y="510322"/>
            <a:ext cx="5571055" cy="5401886"/>
            <a:chOff x="6268758" y="510322"/>
            <a:chExt cx="5571055" cy="5401886"/>
          </a:xfrm>
        </p:grpSpPr>
        <p:sp>
          <p:nvSpPr>
            <p:cNvPr id="63" name="TextBox 62">
              <a:extLst>
                <a:ext uri="{FF2B5EF4-FFF2-40B4-BE49-F238E27FC236}">
                  <a16:creationId xmlns:a16="http://schemas.microsoft.com/office/drawing/2014/main" id="{12A02E08-6C69-4BC5-B75E-FBAD6704E05E}"/>
                </a:ext>
              </a:extLst>
            </p:cNvPr>
            <p:cNvSpPr txBox="1"/>
            <p:nvPr/>
          </p:nvSpPr>
          <p:spPr>
            <a:xfrm>
              <a:off x="6377301" y="5059957"/>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 0.00</a:t>
              </a:r>
            </a:p>
          </p:txBody>
        </p:sp>
        <p:sp>
          <p:nvSpPr>
            <p:cNvPr id="64" name="TextBox 63">
              <a:extLst>
                <a:ext uri="{FF2B5EF4-FFF2-40B4-BE49-F238E27FC236}">
                  <a16:creationId xmlns:a16="http://schemas.microsoft.com/office/drawing/2014/main" id="{E912D12F-27C9-4597-8063-E68B8601252E}"/>
                </a:ext>
              </a:extLst>
            </p:cNvPr>
            <p:cNvSpPr txBox="1"/>
            <p:nvPr/>
          </p:nvSpPr>
          <p:spPr>
            <a:xfrm>
              <a:off x="6437422" y="4146954"/>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0.20</a:t>
              </a:r>
            </a:p>
          </p:txBody>
        </p:sp>
        <p:sp>
          <p:nvSpPr>
            <p:cNvPr id="65" name="TextBox 64">
              <a:extLst>
                <a:ext uri="{FF2B5EF4-FFF2-40B4-BE49-F238E27FC236}">
                  <a16:creationId xmlns:a16="http://schemas.microsoft.com/office/drawing/2014/main" id="{A4ADECC6-1618-41F9-9E53-8F082E4866E6}"/>
                </a:ext>
              </a:extLst>
            </p:cNvPr>
            <p:cNvSpPr txBox="1"/>
            <p:nvPr/>
          </p:nvSpPr>
          <p:spPr>
            <a:xfrm>
              <a:off x="6380097" y="3217173"/>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 0.40</a:t>
              </a:r>
            </a:p>
          </p:txBody>
        </p:sp>
        <p:sp>
          <p:nvSpPr>
            <p:cNvPr id="66" name="TextBox 65">
              <a:extLst>
                <a:ext uri="{FF2B5EF4-FFF2-40B4-BE49-F238E27FC236}">
                  <a16:creationId xmlns:a16="http://schemas.microsoft.com/office/drawing/2014/main" id="{EDF943A7-1801-43DC-B7E7-67A346064C66}"/>
                </a:ext>
              </a:extLst>
            </p:cNvPr>
            <p:cNvSpPr txBox="1"/>
            <p:nvPr/>
          </p:nvSpPr>
          <p:spPr>
            <a:xfrm>
              <a:off x="6398273" y="2304170"/>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 0.60</a:t>
              </a:r>
            </a:p>
          </p:txBody>
        </p:sp>
        <p:sp>
          <p:nvSpPr>
            <p:cNvPr id="67" name="TextBox 66">
              <a:extLst>
                <a:ext uri="{FF2B5EF4-FFF2-40B4-BE49-F238E27FC236}">
                  <a16:creationId xmlns:a16="http://schemas.microsoft.com/office/drawing/2014/main" id="{FA521F69-252D-4FBF-B201-BC9917E66216}"/>
                </a:ext>
              </a:extLst>
            </p:cNvPr>
            <p:cNvSpPr txBox="1"/>
            <p:nvPr/>
          </p:nvSpPr>
          <p:spPr>
            <a:xfrm>
              <a:off x="6473774" y="1364602"/>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0.80</a:t>
              </a:r>
            </a:p>
          </p:txBody>
        </p:sp>
        <p:sp>
          <p:nvSpPr>
            <p:cNvPr id="70" name="TextBox 69">
              <a:extLst>
                <a:ext uri="{FF2B5EF4-FFF2-40B4-BE49-F238E27FC236}">
                  <a16:creationId xmlns:a16="http://schemas.microsoft.com/office/drawing/2014/main" id="{D57BD481-7DCF-4D1B-B419-752B46864FB0}"/>
                </a:ext>
              </a:extLst>
            </p:cNvPr>
            <p:cNvSpPr txBox="1"/>
            <p:nvPr/>
          </p:nvSpPr>
          <p:spPr>
            <a:xfrm>
              <a:off x="6450005" y="510322"/>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1.00</a:t>
              </a:r>
            </a:p>
          </p:txBody>
        </p:sp>
        <p:sp>
          <p:nvSpPr>
            <p:cNvPr id="71" name="TextBox 70">
              <a:extLst>
                <a:ext uri="{FF2B5EF4-FFF2-40B4-BE49-F238E27FC236}">
                  <a16:creationId xmlns:a16="http://schemas.microsoft.com/office/drawing/2014/main" id="{4FA6B334-1E07-4BB1-9041-CA6F4F30A321}"/>
                </a:ext>
              </a:extLst>
            </p:cNvPr>
            <p:cNvSpPr txBox="1"/>
            <p:nvPr/>
          </p:nvSpPr>
          <p:spPr>
            <a:xfrm>
              <a:off x="7544687" y="5271278"/>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0.20</a:t>
              </a:r>
            </a:p>
          </p:txBody>
        </p:sp>
        <p:sp>
          <p:nvSpPr>
            <p:cNvPr id="72" name="TextBox 71">
              <a:extLst>
                <a:ext uri="{FF2B5EF4-FFF2-40B4-BE49-F238E27FC236}">
                  <a16:creationId xmlns:a16="http://schemas.microsoft.com/office/drawing/2014/main" id="{9C35ABA7-5F35-4DEB-8194-279F0312741F}"/>
                </a:ext>
              </a:extLst>
            </p:cNvPr>
            <p:cNvSpPr txBox="1"/>
            <p:nvPr/>
          </p:nvSpPr>
          <p:spPr>
            <a:xfrm>
              <a:off x="8494042" y="5281065"/>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0.40</a:t>
              </a:r>
            </a:p>
          </p:txBody>
        </p:sp>
        <p:sp>
          <p:nvSpPr>
            <p:cNvPr id="73" name="TextBox 72">
              <a:extLst>
                <a:ext uri="{FF2B5EF4-FFF2-40B4-BE49-F238E27FC236}">
                  <a16:creationId xmlns:a16="http://schemas.microsoft.com/office/drawing/2014/main" id="{74A033CB-D607-4C3F-B016-7E598FE5E00E}"/>
                </a:ext>
              </a:extLst>
            </p:cNvPr>
            <p:cNvSpPr txBox="1"/>
            <p:nvPr/>
          </p:nvSpPr>
          <p:spPr>
            <a:xfrm>
              <a:off x="9441999" y="5281065"/>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0.60</a:t>
              </a:r>
            </a:p>
          </p:txBody>
        </p:sp>
        <p:sp>
          <p:nvSpPr>
            <p:cNvPr id="75" name="TextBox 74">
              <a:extLst>
                <a:ext uri="{FF2B5EF4-FFF2-40B4-BE49-F238E27FC236}">
                  <a16:creationId xmlns:a16="http://schemas.microsoft.com/office/drawing/2014/main" id="{273A857A-EFD6-4AE8-B192-A7227A15D066}"/>
                </a:ext>
              </a:extLst>
            </p:cNvPr>
            <p:cNvSpPr txBox="1"/>
            <p:nvPr/>
          </p:nvSpPr>
          <p:spPr>
            <a:xfrm>
              <a:off x="10324242" y="5274074"/>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0.80</a:t>
              </a:r>
            </a:p>
          </p:txBody>
        </p:sp>
        <p:sp>
          <p:nvSpPr>
            <p:cNvPr id="76" name="TextBox 75">
              <a:extLst>
                <a:ext uri="{FF2B5EF4-FFF2-40B4-BE49-F238E27FC236}">
                  <a16:creationId xmlns:a16="http://schemas.microsoft.com/office/drawing/2014/main" id="{4DB9FC99-28AC-423E-9B70-40E0087E0D87}"/>
                </a:ext>
              </a:extLst>
            </p:cNvPr>
            <p:cNvSpPr txBox="1"/>
            <p:nvPr/>
          </p:nvSpPr>
          <p:spPr>
            <a:xfrm>
              <a:off x="11248430" y="5283861"/>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1.00</a:t>
              </a:r>
            </a:p>
          </p:txBody>
        </p:sp>
        <p:sp>
          <p:nvSpPr>
            <p:cNvPr id="85" name="TextBox 84">
              <a:extLst>
                <a:ext uri="{FF2B5EF4-FFF2-40B4-BE49-F238E27FC236}">
                  <a16:creationId xmlns:a16="http://schemas.microsoft.com/office/drawing/2014/main" id="{8BB24E65-5414-44C3-A09E-03B893A58C71}"/>
                </a:ext>
              </a:extLst>
            </p:cNvPr>
            <p:cNvSpPr txBox="1"/>
            <p:nvPr/>
          </p:nvSpPr>
          <p:spPr>
            <a:xfrm>
              <a:off x="8507884" y="5604431"/>
              <a:ext cx="2439300" cy="307777"/>
            </a:xfrm>
            <a:prstGeom prst="rect">
              <a:avLst/>
            </a:prstGeom>
            <a:noFill/>
          </p:spPr>
          <p:txBody>
            <a:bodyPr wrap="square" rtlCol="0">
              <a:spAutoFit/>
            </a:bodyPr>
            <a:lstStyle/>
            <a:p>
              <a:pPr algn="ctr"/>
              <a:r>
                <a:rPr lang="en-US" sz="1400" b="1" dirty="0"/>
                <a:t>1 – Specificity  (FPR)</a:t>
              </a:r>
            </a:p>
          </p:txBody>
        </p:sp>
        <p:sp>
          <p:nvSpPr>
            <p:cNvPr id="93" name="TextBox 92">
              <a:extLst>
                <a:ext uri="{FF2B5EF4-FFF2-40B4-BE49-F238E27FC236}">
                  <a16:creationId xmlns:a16="http://schemas.microsoft.com/office/drawing/2014/main" id="{BF3AF328-A19E-413C-845C-344CE5804365}"/>
                </a:ext>
              </a:extLst>
            </p:cNvPr>
            <p:cNvSpPr txBox="1"/>
            <p:nvPr/>
          </p:nvSpPr>
          <p:spPr>
            <a:xfrm rot="16200000">
              <a:off x="5117316" y="2795967"/>
              <a:ext cx="2610662" cy="307777"/>
            </a:xfrm>
            <a:prstGeom prst="rect">
              <a:avLst/>
            </a:prstGeom>
            <a:noFill/>
          </p:spPr>
          <p:txBody>
            <a:bodyPr wrap="square" rtlCol="0">
              <a:spAutoFit/>
            </a:bodyPr>
            <a:lstStyle/>
            <a:p>
              <a:pPr algn="ctr"/>
              <a:r>
                <a:rPr lang="en-US" sz="1400" b="1" dirty="0"/>
                <a:t>Sensitivity (TPR)</a:t>
              </a:r>
            </a:p>
          </p:txBody>
        </p:sp>
      </p:grpSp>
      <p:sp>
        <p:nvSpPr>
          <p:cNvPr id="94" name="TextBox 93">
            <a:extLst>
              <a:ext uri="{FF2B5EF4-FFF2-40B4-BE49-F238E27FC236}">
                <a16:creationId xmlns:a16="http://schemas.microsoft.com/office/drawing/2014/main" id="{8CF9C431-CDB9-4464-AD8F-0BF7C4DCC9C9}"/>
              </a:ext>
            </a:extLst>
          </p:cNvPr>
          <p:cNvSpPr txBox="1"/>
          <p:nvPr/>
        </p:nvSpPr>
        <p:spPr>
          <a:xfrm>
            <a:off x="11264941" y="891634"/>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(1,1)</a:t>
            </a:r>
          </a:p>
        </p:txBody>
      </p:sp>
      <p:sp>
        <p:nvSpPr>
          <p:cNvPr id="95" name="TextBox 94">
            <a:extLst>
              <a:ext uri="{FF2B5EF4-FFF2-40B4-BE49-F238E27FC236}">
                <a16:creationId xmlns:a16="http://schemas.microsoft.com/office/drawing/2014/main" id="{31ACD6EC-F31C-46EB-A855-5BD4BB98DC6E}"/>
              </a:ext>
            </a:extLst>
          </p:cNvPr>
          <p:cNvSpPr txBox="1"/>
          <p:nvPr/>
        </p:nvSpPr>
        <p:spPr>
          <a:xfrm>
            <a:off x="9068421" y="901421"/>
            <a:ext cx="798430"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(0.5,1)</a:t>
            </a:r>
          </a:p>
        </p:txBody>
      </p:sp>
      <p:sp>
        <p:nvSpPr>
          <p:cNvPr id="96" name="TextBox 95">
            <a:extLst>
              <a:ext uri="{FF2B5EF4-FFF2-40B4-BE49-F238E27FC236}">
                <a16:creationId xmlns:a16="http://schemas.microsoft.com/office/drawing/2014/main" id="{55998AB8-EB86-4E02-AA41-88AD5C826666}"/>
              </a:ext>
            </a:extLst>
          </p:cNvPr>
          <p:cNvSpPr txBox="1"/>
          <p:nvPr/>
        </p:nvSpPr>
        <p:spPr>
          <a:xfrm>
            <a:off x="7031292" y="886040"/>
            <a:ext cx="622185"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(0,1)</a:t>
            </a:r>
          </a:p>
        </p:txBody>
      </p:sp>
      <p:sp>
        <p:nvSpPr>
          <p:cNvPr id="97" name="TextBox 96">
            <a:extLst>
              <a:ext uri="{FF2B5EF4-FFF2-40B4-BE49-F238E27FC236}">
                <a16:creationId xmlns:a16="http://schemas.microsoft.com/office/drawing/2014/main" id="{9CD6A0D6-9B8E-4858-AC5C-2CEBE0A9E07E}"/>
              </a:ext>
            </a:extLst>
          </p:cNvPr>
          <p:cNvSpPr txBox="1"/>
          <p:nvPr/>
        </p:nvSpPr>
        <p:spPr>
          <a:xfrm>
            <a:off x="7007523" y="4754767"/>
            <a:ext cx="622185"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(0,0)</a:t>
            </a:r>
          </a:p>
        </p:txBody>
      </p:sp>
      <p:sp>
        <p:nvSpPr>
          <p:cNvPr id="98" name="TextBox 97">
            <a:extLst>
              <a:ext uri="{FF2B5EF4-FFF2-40B4-BE49-F238E27FC236}">
                <a16:creationId xmlns:a16="http://schemas.microsoft.com/office/drawing/2014/main" id="{35E678E9-168E-4D77-95E8-490CAF34E39C}"/>
              </a:ext>
            </a:extLst>
          </p:cNvPr>
          <p:cNvSpPr txBox="1"/>
          <p:nvPr/>
        </p:nvSpPr>
        <p:spPr>
          <a:xfrm>
            <a:off x="7099803" y="2825297"/>
            <a:ext cx="892482"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(0,0.5)</a:t>
            </a:r>
          </a:p>
        </p:txBody>
      </p:sp>
      <p:grpSp>
        <p:nvGrpSpPr>
          <p:cNvPr id="109" name="Group 108">
            <a:extLst>
              <a:ext uri="{FF2B5EF4-FFF2-40B4-BE49-F238E27FC236}">
                <a16:creationId xmlns:a16="http://schemas.microsoft.com/office/drawing/2014/main" id="{860D0C29-2348-4832-B33A-23DCFC26BF72}"/>
              </a:ext>
            </a:extLst>
          </p:cNvPr>
          <p:cNvGrpSpPr/>
          <p:nvPr/>
        </p:nvGrpSpPr>
        <p:grpSpPr>
          <a:xfrm>
            <a:off x="4473634" y="5038726"/>
            <a:ext cx="1782205" cy="777524"/>
            <a:chOff x="4146463" y="5332341"/>
            <a:chExt cx="1782205" cy="777524"/>
          </a:xfrm>
        </p:grpSpPr>
        <p:sp>
          <p:nvSpPr>
            <p:cNvPr id="92" name="TextBox 91">
              <a:extLst>
                <a:ext uri="{FF2B5EF4-FFF2-40B4-BE49-F238E27FC236}">
                  <a16:creationId xmlns:a16="http://schemas.microsoft.com/office/drawing/2014/main" id="{711EE43F-31CE-4432-A1EC-F236D2D9CFE8}"/>
                </a:ext>
              </a:extLst>
            </p:cNvPr>
            <p:cNvSpPr txBox="1"/>
            <p:nvPr/>
          </p:nvSpPr>
          <p:spPr>
            <a:xfrm>
              <a:off x="4734185" y="5595849"/>
              <a:ext cx="570900" cy="246221"/>
            </a:xfrm>
            <a:prstGeom prst="rect">
              <a:avLst/>
            </a:prstGeom>
            <a:solidFill>
              <a:srgbClr val="92D050"/>
            </a:solidFill>
            <a:ln>
              <a:solidFill>
                <a:schemeClr val="tx1"/>
              </a:solidFill>
            </a:ln>
          </p:spPr>
          <p:txBody>
            <a:bodyPr wrap="square" rtlCol="0">
              <a:spAutoFit/>
            </a:bodyPr>
            <a:lstStyle/>
            <a:p>
              <a:r>
                <a:rPr lang="en-US" sz="1000" b="1" dirty="0"/>
                <a:t>TP = 10</a:t>
              </a:r>
            </a:p>
          </p:txBody>
        </p:sp>
        <p:sp>
          <p:nvSpPr>
            <p:cNvPr id="106" name="TextBox 105">
              <a:extLst>
                <a:ext uri="{FF2B5EF4-FFF2-40B4-BE49-F238E27FC236}">
                  <a16:creationId xmlns:a16="http://schemas.microsoft.com/office/drawing/2014/main" id="{FD65E38F-D41E-450D-87F0-499B6989EBBC}"/>
                </a:ext>
              </a:extLst>
            </p:cNvPr>
            <p:cNvSpPr txBox="1"/>
            <p:nvPr/>
          </p:nvSpPr>
          <p:spPr>
            <a:xfrm>
              <a:off x="4727194" y="5848917"/>
              <a:ext cx="570900" cy="246221"/>
            </a:xfrm>
            <a:prstGeom prst="rect">
              <a:avLst/>
            </a:prstGeom>
            <a:solidFill>
              <a:srgbClr val="92D050"/>
            </a:solidFill>
            <a:ln>
              <a:solidFill>
                <a:schemeClr val="tx1"/>
              </a:solidFill>
            </a:ln>
          </p:spPr>
          <p:txBody>
            <a:bodyPr wrap="square" rtlCol="0">
              <a:spAutoFit/>
            </a:bodyPr>
            <a:lstStyle/>
            <a:p>
              <a:r>
                <a:rPr lang="en-US" sz="1000" b="1" dirty="0">
                  <a:solidFill>
                    <a:srgbClr val="FF0000"/>
                  </a:solidFill>
                </a:rPr>
                <a:t>FN= 0</a:t>
              </a:r>
            </a:p>
          </p:txBody>
        </p:sp>
        <p:sp>
          <p:nvSpPr>
            <p:cNvPr id="107" name="TextBox 106">
              <a:extLst>
                <a:ext uri="{FF2B5EF4-FFF2-40B4-BE49-F238E27FC236}">
                  <a16:creationId xmlns:a16="http://schemas.microsoft.com/office/drawing/2014/main" id="{72901599-5C50-463A-AA5C-9A409784E5B6}"/>
                </a:ext>
              </a:extLst>
            </p:cNvPr>
            <p:cNvSpPr txBox="1"/>
            <p:nvPr/>
          </p:nvSpPr>
          <p:spPr>
            <a:xfrm>
              <a:off x="5314424" y="5597247"/>
              <a:ext cx="570900" cy="246221"/>
            </a:xfrm>
            <a:prstGeom prst="rect">
              <a:avLst/>
            </a:prstGeom>
            <a:solidFill>
              <a:srgbClr val="FF0000"/>
            </a:solidFill>
            <a:ln>
              <a:solidFill>
                <a:schemeClr val="tx1"/>
              </a:solidFill>
            </a:ln>
          </p:spPr>
          <p:txBody>
            <a:bodyPr wrap="square" rtlCol="0">
              <a:spAutoFit/>
            </a:bodyPr>
            <a:lstStyle/>
            <a:p>
              <a:r>
                <a:rPr lang="en-US" sz="1000" b="1" dirty="0">
                  <a:solidFill>
                    <a:schemeClr val="accent6">
                      <a:lumMod val="50000"/>
                    </a:schemeClr>
                  </a:solidFill>
                </a:rPr>
                <a:t>FP = 10</a:t>
              </a:r>
            </a:p>
          </p:txBody>
        </p:sp>
        <p:sp>
          <p:nvSpPr>
            <p:cNvPr id="108" name="TextBox 107">
              <a:extLst>
                <a:ext uri="{FF2B5EF4-FFF2-40B4-BE49-F238E27FC236}">
                  <a16:creationId xmlns:a16="http://schemas.microsoft.com/office/drawing/2014/main" id="{12C7EB7E-AB13-4412-85F0-D66E9901078C}"/>
                </a:ext>
              </a:extLst>
            </p:cNvPr>
            <p:cNvSpPr txBox="1"/>
            <p:nvPr/>
          </p:nvSpPr>
          <p:spPr>
            <a:xfrm>
              <a:off x="5307433" y="5850315"/>
              <a:ext cx="570900" cy="246221"/>
            </a:xfrm>
            <a:prstGeom prst="rect">
              <a:avLst/>
            </a:prstGeom>
            <a:solidFill>
              <a:srgbClr val="FF0000"/>
            </a:solidFill>
            <a:ln>
              <a:solidFill>
                <a:schemeClr val="tx1"/>
              </a:solidFill>
            </a:ln>
          </p:spPr>
          <p:txBody>
            <a:bodyPr wrap="square" rtlCol="0">
              <a:spAutoFit/>
            </a:bodyPr>
            <a:lstStyle/>
            <a:p>
              <a:r>
                <a:rPr lang="en-US" sz="1000" b="1" dirty="0"/>
                <a:t>TN= 0</a:t>
              </a:r>
            </a:p>
          </p:txBody>
        </p:sp>
        <p:sp>
          <p:nvSpPr>
            <p:cNvPr id="99" name="TextBox 98">
              <a:extLst>
                <a:ext uri="{FF2B5EF4-FFF2-40B4-BE49-F238E27FC236}">
                  <a16:creationId xmlns:a16="http://schemas.microsoft.com/office/drawing/2014/main" id="{8427B7E6-DF1A-4C2C-9916-D4A377DC8677}"/>
                </a:ext>
              </a:extLst>
            </p:cNvPr>
            <p:cNvSpPr txBox="1"/>
            <p:nvPr/>
          </p:nvSpPr>
          <p:spPr>
            <a:xfrm>
              <a:off x="4806893" y="5416231"/>
              <a:ext cx="491202" cy="246221"/>
            </a:xfrm>
            <a:prstGeom prst="rect">
              <a:avLst/>
            </a:prstGeom>
            <a:noFill/>
          </p:spPr>
          <p:txBody>
            <a:bodyPr wrap="square" rtlCol="0">
              <a:spAutoFit/>
            </a:bodyPr>
            <a:lstStyle/>
            <a:p>
              <a:r>
                <a:rPr lang="en-US" sz="1000" b="1" dirty="0">
                  <a:solidFill>
                    <a:schemeClr val="accent5"/>
                  </a:solidFill>
                </a:rPr>
                <a:t>Gen</a:t>
              </a:r>
            </a:p>
          </p:txBody>
        </p:sp>
        <p:sp>
          <p:nvSpPr>
            <p:cNvPr id="110" name="TextBox 109">
              <a:extLst>
                <a:ext uri="{FF2B5EF4-FFF2-40B4-BE49-F238E27FC236}">
                  <a16:creationId xmlns:a16="http://schemas.microsoft.com/office/drawing/2014/main" id="{94D2205A-65BA-4644-AE76-35633EB64492}"/>
                </a:ext>
              </a:extLst>
            </p:cNvPr>
            <p:cNvSpPr txBox="1"/>
            <p:nvPr/>
          </p:nvSpPr>
          <p:spPr>
            <a:xfrm>
              <a:off x="5377793" y="5409240"/>
              <a:ext cx="550875" cy="246221"/>
            </a:xfrm>
            <a:prstGeom prst="rect">
              <a:avLst/>
            </a:prstGeom>
            <a:noFill/>
          </p:spPr>
          <p:txBody>
            <a:bodyPr wrap="square" rtlCol="0">
              <a:spAutoFit/>
            </a:bodyPr>
            <a:lstStyle/>
            <a:p>
              <a:r>
                <a:rPr lang="en-US" sz="1000" b="1" dirty="0">
                  <a:solidFill>
                    <a:srgbClr val="FF5050"/>
                  </a:solidFill>
                </a:rPr>
                <a:t>SPAM</a:t>
              </a:r>
            </a:p>
          </p:txBody>
        </p:sp>
        <p:sp>
          <p:nvSpPr>
            <p:cNvPr id="100" name="TextBox 99">
              <a:extLst>
                <a:ext uri="{FF2B5EF4-FFF2-40B4-BE49-F238E27FC236}">
                  <a16:creationId xmlns:a16="http://schemas.microsoft.com/office/drawing/2014/main" id="{2A790B4E-F664-444F-AE8E-211520002D7A}"/>
                </a:ext>
              </a:extLst>
            </p:cNvPr>
            <p:cNvSpPr txBox="1"/>
            <p:nvPr/>
          </p:nvSpPr>
          <p:spPr>
            <a:xfrm>
              <a:off x="5008228" y="5332341"/>
              <a:ext cx="643646" cy="246221"/>
            </a:xfrm>
            <a:prstGeom prst="rect">
              <a:avLst/>
            </a:prstGeom>
            <a:noFill/>
          </p:spPr>
          <p:txBody>
            <a:bodyPr wrap="square" rtlCol="0">
              <a:spAutoFit/>
            </a:bodyPr>
            <a:lstStyle/>
            <a:p>
              <a:r>
                <a:rPr lang="en-US" sz="1000" b="1" dirty="0"/>
                <a:t>Actual</a:t>
              </a:r>
            </a:p>
          </p:txBody>
        </p:sp>
        <p:sp>
          <p:nvSpPr>
            <p:cNvPr id="112" name="TextBox 111">
              <a:extLst>
                <a:ext uri="{FF2B5EF4-FFF2-40B4-BE49-F238E27FC236}">
                  <a16:creationId xmlns:a16="http://schemas.microsoft.com/office/drawing/2014/main" id="{1CF7B298-2F98-4046-9138-A1C82BC7761D}"/>
                </a:ext>
              </a:extLst>
            </p:cNvPr>
            <p:cNvSpPr txBox="1"/>
            <p:nvPr/>
          </p:nvSpPr>
          <p:spPr>
            <a:xfrm>
              <a:off x="4146463" y="5699542"/>
              <a:ext cx="643646" cy="246221"/>
            </a:xfrm>
            <a:prstGeom prst="rect">
              <a:avLst/>
            </a:prstGeom>
            <a:noFill/>
          </p:spPr>
          <p:txBody>
            <a:bodyPr wrap="square" rtlCol="0">
              <a:spAutoFit/>
            </a:bodyPr>
            <a:lstStyle/>
            <a:p>
              <a:r>
                <a:rPr lang="en-US" sz="1000" b="1" dirty="0" err="1"/>
                <a:t>Pred</a:t>
              </a:r>
              <a:endParaRPr lang="en-US" sz="1000" b="1" dirty="0"/>
            </a:p>
          </p:txBody>
        </p:sp>
        <p:sp>
          <p:nvSpPr>
            <p:cNvPr id="113" name="TextBox 112">
              <a:extLst>
                <a:ext uri="{FF2B5EF4-FFF2-40B4-BE49-F238E27FC236}">
                  <a16:creationId xmlns:a16="http://schemas.microsoft.com/office/drawing/2014/main" id="{28D1D9C4-34FA-4311-A62D-DFF508A04A74}"/>
                </a:ext>
              </a:extLst>
            </p:cNvPr>
            <p:cNvSpPr txBox="1"/>
            <p:nvPr/>
          </p:nvSpPr>
          <p:spPr>
            <a:xfrm>
              <a:off x="4363674" y="5585409"/>
              <a:ext cx="491202" cy="246221"/>
            </a:xfrm>
            <a:prstGeom prst="rect">
              <a:avLst/>
            </a:prstGeom>
            <a:noFill/>
          </p:spPr>
          <p:txBody>
            <a:bodyPr wrap="square" rtlCol="0">
              <a:spAutoFit/>
            </a:bodyPr>
            <a:lstStyle/>
            <a:p>
              <a:r>
                <a:rPr lang="en-US" sz="1000" b="1" dirty="0">
                  <a:solidFill>
                    <a:schemeClr val="accent5"/>
                  </a:solidFill>
                </a:rPr>
                <a:t>Gen</a:t>
              </a:r>
            </a:p>
          </p:txBody>
        </p:sp>
        <p:sp>
          <p:nvSpPr>
            <p:cNvPr id="114" name="TextBox 113">
              <a:extLst>
                <a:ext uri="{FF2B5EF4-FFF2-40B4-BE49-F238E27FC236}">
                  <a16:creationId xmlns:a16="http://schemas.microsoft.com/office/drawing/2014/main" id="{5F3382F2-16AF-4772-99CD-1E5532AD515C}"/>
                </a:ext>
              </a:extLst>
            </p:cNvPr>
            <p:cNvSpPr txBox="1"/>
            <p:nvPr/>
          </p:nvSpPr>
          <p:spPr>
            <a:xfrm>
              <a:off x="4288621" y="5863644"/>
              <a:ext cx="550875" cy="246221"/>
            </a:xfrm>
            <a:prstGeom prst="rect">
              <a:avLst/>
            </a:prstGeom>
            <a:noFill/>
          </p:spPr>
          <p:txBody>
            <a:bodyPr wrap="square" rtlCol="0">
              <a:spAutoFit/>
            </a:bodyPr>
            <a:lstStyle/>
            <a:p>
              <a:r>
                <a:rPr lang="en-US" sz="1000" b="1" dirty="0">
                  <a:solidFill>
                    <a:srgbClr val="FF5050"/>
                  </a:solidFill>
                </a:rPr>
                <a:t>SPAM</a:t>
              </a:r>
            </a:p>
          </p:txBody>
        </p:sp>
      </p:grpSp>
      <p:grpSp>
        <p:nvGrpSpPr>
          <p:cNvPr id="127" name="Group 126">
            <a:extLst>
              <a:ext uri="{FF2B5EF4-FFF2-40B4-BE49-F238E27FC236}">
                <a16:creationId xmlns:a16="http://schemas.microsoft.com/office/drawing/2014/main" id="{70E6404F-79C0-449F-AC9E-3068B64E3D70}"/>
              </a:ext>
            </a:extLst>
          </p:cNvPr>
          <p:cNvGrpSpPr/>
          <p:nvPr/>
        </p:nvGrpSpPr>
        <p:grpSpPr>
          <a:xfrm>
            <a:off x="4507190" y="4149492"/>
            <a:ext cx="1782205" cy="777524"/>
            <a:chOff x="4146463" y="5332341"/>
            <a:chExt cx="1782205" cy="777524"/>
          </a:xfrm>
        </p:grpSpPr>
        <p:sp>
          <p:nvSpPr>
            <p:cNvPr id="128" name="TextBox 127">
              <a:extLst>
                <a:ext uri="{FF2B5EF4-FFF2-40B4-BE49-F238E27FC236}">
                  <a16:creationId xmlns:a16="http://schemas.microsoft.com/office/drawing/2014/main" id="{5BDAD6B6-D034-4CB1-B19B-579E9C70C4C0}"/>
                </a:ext>
              </a:extLst>
            </p:cNvPr>
            <p:cNvSpPr txBox="1"/>
            <p:nvPr/>
          </p:nvSpPr>
          <p:spPr>
            <a:xfrm>
              <a:off x="4734185" y="5595849"/>
              <a:ext cx="570900" cy="246221"/>
            </a:xfrm>
            <a:prstGeom prst="rect">
              <a:avLst/>
            </a:prstGeom>
            <a:solidFill>
              <a:srgbClr val="92D050"/>
            </a:solidFill>
            <a:ln>
              <a:solidFill>
                <a:schemeClr val="tx1"/>
              </a:solidFill>
            </a:ln>
          </p:spPr>
          <p:txBody>
            <a:bodyPr wrap="square" rtlCol="0">
              <a:spAutoFit/>
            </a:bodyPr>
            <a:lstStyle/>
            <a:p>
              <a:r>
                <a:rPr lang="en-US" sz="1000" b="1" dirty="0"/>
                <a:t>TP= 10</a:t>
              </a:r>
            </a:p>
          </p:txBody>
        </p:sp>
        <p:sp>
          <p:nvSpPr>
            <p:cNvPr id="129" name="TextBox 128">
              <a:extLst>
                <a:ext uri="{FF2B5EF4-FFF2-40B4-BE49-F238E27FC236}">
                  <a16:creationId xmlns:a16="http://schemas.microsoft.com/office/drawing/2014/main" id="{06843427-92EC-4D6D-960F-3635F7E9A580}"/>
                </a:ext>
              </a:extLst>
            </p:cNvPr>
            <p:cNvSpPr txBox="1"/>
            <p:nvPr/>
          </p:nvSpPr>
          <p:spPr>
            <a:xfrm>
              <a:off x="4727194" y="5848917"/>
              <a:ext cx="570900" cy="246221"/>
            </a:xfrm>
            <a:prstGeom prst="rect">
              <a:avLst/>
            </a:prstGeom>
            <a:solidFill>
              <a:srgbClr val="92D050"/>
            </a:solidFill>
            <a:ln>
              <a:solidFill>
                <a:schemeClr val="tx1"/>
              </a:solidFill>
            </a:ln>
          </p:spPr>
          <p:txBody>
            <a:bodyPr wrap="square" rtlCol="0">
              <a:spAutoFit/>
            </a:bodyPr>
            <a:lstStyle/>
            <a:p>
              <a:r>
                <a:rPr lang="en-US" sz="1000" b="1" dirty="0">
                  <a:solidFill>
                    <a:srgbClr val="FF0000"/>
                  </a:solidFill>
                </a:rPr>
                <a:t>FN= 0</a:t>
              </a:r>
            </a:p>
          </p:txBody>
        </p:sp>
        <p:sp>
          <p:nvSpPr>
            <p:cNvPr id="130" name="TextBox 129">
              <a:extLst>
                <a:ext uri="{FF2B5EF4-FFF2-40B4-BE49-F238E27FC236}">
                  <a16:creationId xmlns:a16="http://schemas.microsoft.com/office/drawing/2014/main" id="{1ED6430E-43ED-4D1F-97F4-90891B76E191}"/>
                </a:ext>
              </a:extLst>
            </p:cNvPr>
            <p:cNvSpPr txBox="1"/>
            <p:nvPr/>
          </p:nvSpPr>
          <p:spPr>
            <a:xfrm>
              <a:off x="5314424" y="5597247"/>
              <a:ext cx="570900" cy="246221"/>
            </a:xfrm>
            <a:prstGeom prst="rect">
              <a:avLst/>
            </a:prstGeom>
            <a:solidFill>
              <a:srgbClr val="FF0000"/>
            </a:solidFill>
            <a:ln>
              <a:solidFill>
                <a:schemeClr val="tx1"/>
              </a:solidFill>
            </a:ln>
          </p:spPr>
          <p:txBody>
            <a:bodyPr wrap="square" rtlCol="0">
              <a:spAutoFit/>
            </a:bodyPr>
            <a:lstStyle/>
            <a:p>
              <a:r>
                <a:rPr lang="en-US" sz="1000" b="1" dirty="0">
                  <a:solidFill>
                    <a:schemeClr val="accent6">
                      <a:lumMod val="50000"/>
                    </a:schemeClr>
                  </a:solidFill>
                </a:rPr>
                <a:t>FP=5</a:t>
              </a:r>
            </a:p>
          </p:txBody>
        </p:sp>
        <p:sp>
          <p:nvSpPr>
            <p:cNvPr id="131" name="TextBox 130">
              <a:extLst>
                <a:ext uri="{FF2B5EF4-FFF2-40B4-BE49-F238E27FC236}">
                  <a16:creationId xmlns:a16="http://schemas.microsoft.com/office/drawing/2014/main" id="{973200DF-2219-446B-81AD-5E691ACF86EF}"/>
                </a:ext>
              </a:extLst>
            </p:cNvPr>
            <p:cNvSpPr txBox="1"/>
            <p:nvPr/>
          </p:nvSpPr>
          <p:spPr>
            <a:xfrm>
              <a:off x="5307433" y="5850315"/>
              <a:ext cx="570900" cy="246221"/>
            </a:xfrm>
            <a:prstGeom prst="rect">
              <a:avLst/>
            </a:prstGeom>
            <a:solidFill>
              <a:srgbClr val="FF0000"/>
            </a:solidFill>
            <a:ln>
              <a:solidFill>
                <a:schemeClr val="tx1"/>
              </a:solidFill>
            </a:ln>
          </p:spPr>
          <p:txBody>
            <a:bodyPr wrap="square" rtlCol="0">
              <a:spAutoFit/>
            </a:bodyPr>
            <a:lstStyle/>
            <a:p>
              <a:r>
                <a:rPr lang="en-US" sz="1000" b="1" dirty="0"/>
                <a:t>TN=5</a:t>
              </a:r>
            </a:p>
          </p:txBody>
        </p:sp>
        <p:sp>
          <p:nvSpPr>
            <p:cNvPr id="132" name="TextBox 131">
              <a:extLst>
                <a:ext uri="{FF2B5EF4-FFF2-40B4-BE49-F238E27FC236}">
                  <a16:creationId xmlns:a16="http://schemas.microsoft.com/office/drawing/2014/main" id="{63D75A35-BFB2-4E96-A557-540D0D7CA392}"/>
                </a:ext>
              </a:extLst>
            </p:cNvPr>
            <p:cNvSpPr txBox="1"/>
            <p:nvPr/>
          </p:nvSpPr>
          <p:spPr>
            <a:xfrm>
              <a:off x="4806893" y="5416231"/>
              <a:ext cx="491202" cy="246221"/>
            </a:xfrm>
            <a:prstGeom prst="rect">
              <a:avLst/>
            </a:prstGeom>
            <a:noFill/>
          </p:spPr>
          <p:txBody>
            <a:bodyPr wrap="square" rtlCol="0">
              <a:spAutoFit/>
            </a:bodyPr>
            <a:lstStyle/>
            <a:p>
              <a:r>
                <a:rPr lang="en-US" sz="1000" b="1" dirty="0">
                  <a:solidFill>
                    <a:schemeClr val="accent5"/>
                  </a:solidFill>
                </a:rPr>
                <a:t>Gen</a:t>
              </a:r>
            </a:p>
          </p:txBody>
        </p:sp>
        <p:sp>
          <p:nvSpPr>
            <p:cNvPr id="133" name="TextBox 132">
              <a:extLst>
                <a:ext uri="{FF2B5EF4-FFF2-40B4-BE49-F238E27FC236}">
                  <a16:creationId xmlns:a16="http://schemas.microsoft.com/office/drawing/2014/main" id="{6BD0E2AA-488A-4467-A5AB-146E3501B4E5}"/>
                </a:ext>
              </a:extLst>
            </p:cNvPr>
            <p:cNvSpPr txBox="1"/>
            <p:nvPr/>
          </p:nvSpPr>
          <p:spPr>
            <a:xfrm>
              <a:off x="5377793" y="5409240"/>
              <a:ext cx="550875" cy="246221"/>
            </a:xfrm>
            <a:prstGeom prst="rect">
              <a:avLst/>
            </a:prstGeom>
            <a:noFill/>
          </p:spPr>
          <p:txBody>
            <a:bodyPr wrap="square" rtlCol="0">
              <a:spAutoFit/>
            </a:bodyPr>
            <a:lstStyle/>
            <a:p>
              <a:r>
                <a:rPr lang="en-US" sz="1000" b="1" dirty="0">
                  <a:solidFill>
                    <a:srgbClr val="FF5050"/>
                  </a:solidFill>
                </a:rPr>
                <a:t>SPAM</a:t>
              </a:r>
            </a:p>
          </p:txBody>
        </p:sp>
        <p:sp>
          <p:nvSpPr>
            <p:cNvPr id="134" name="TextBox 133">
              <a:extLst>
                <a:ext uri="{FF2B5EF4-FFF2-40B4-BE49-F238E27FC236}">
                  <a16:creationId xmlns:a16="http://schemas.microsoft.com/office/drawing/2014/main" id="{D6B453FA-90C8-4308-A69A-82EFEA88D136}"/>
                </a:ext>
              </a:extLst>
            </p:cNvPr>
            <p:cNvSpPr txBox="1"/>
            <p:nvPr/>
          </p:nvSpPr>
          <p:spPr>
            <a:xfrm>
              <a:off x="5008228" y="5332341"/>
              <a:ext cx="643646" cy="246221"/>
            </a:xfrm>
            <a:prstGeom prst="rect">
              <a:avLst/>
            </a:prstGeom>
            <a:noFill/>
          </p:spPr>
          <p:txBody>
            <a:bodyPr wrap="square" rtlCol="0">
              <a:spAutoFit/>
            </a:bodyPr>
            <a:lstStyle/>
            <a:p>
              <a:r>
                <a:rPr lang="en-US" sz="1000" b="1" dirty="0"/>
                <a:t>Actual</a:t>
              </a:r>
            </a:p>
          </p:txBody>
        </p:sp>
        <p:sp>
          <p:nvSpPr>
            <p:cNvPr id="135" name="TextBox 134">
              <a:extLst>
                <a:ext uri="{FF2B5EF4-FFF2-40B4-BE49-F238E27FC236}">
                  <a16:creationId xmlns:a16="http://schemas.microsoft.com/office/drawing/2014/main" id="{364E5BFA-9378-4446-9D10-DB9FD5F63460}"/>
                </a:ext>
              </a:extLst>
            </p:cNvPr>
            <p:cNvSpPr txBox="1"/>
            <p:nvPr/>
          </p:nvSpPr>
          <p:spPr>
            <a:xfrm>
              <a:off x="4146463" y="5699542"/>
              <a:ext cx="643646" cy="246221"/>
            </a:xfrm>
            <a:prstGeom prst="rect">
              <a:avLst/>
            </a:prstGeom>
            <a:noFill/>
          </p:spPr>
          <p:txBody>
            <a:bodyPr wrap="square" rtlCol="0">
              <a:spAutoFit/>
            </a:bodyPr>
            <a:lstStyle/>
            <a:p>
              <a:r>
                <a:rPr lang="en-US" sz="1000" b="1" dirty="0" err="1"/>
                <a:t>Pred</a:t>
              </a:r>
              <a:endParaRPr lang="en-US" sz="1000" b="1" dirty="0"/>
            </a:p>
          </p:txBody>
        </p:sp>
        <p:sp>
          <p:nvSpPr>
            <p:cNvPr id="136" name="TextBox 135">
              <a:extLst>
                <a:ext uri="{FF2B5EF4-FFF2-40B4-BE49-F238E27FC236}">
                  <a16:creationId xmlns:a16="http://schemas.microsoft.com/office/drawing/2014/main" id="{36D7E97D-76B0-4FAD-9713-3C9261BB8E70}"/>
                </a:ext>
              </a:extLst>
            </p:cNvPr>
            <p:cNvSpPr txBox="1"/>
            <p:nvPr/>
          </p:nvSpPr>
          <p:spPr>
            <a:xfrm>
              <a:off x="4363674" y="5585409"/>
              <a:ext cx="491202" cy="246221"/>
            </a:xfrm>
            <a:prstGeom prst="rect">
              <a:avLst/>
            </a:prstGeom>
            <a:noFill/>
          </p:spPr>
          <p:txBody>
            <a:bodyPr wrap="square" rtlCol="0">
              <a:spAutoFit/>
            </a:bodyPr>
            <a:lstStyle/>
            <a:p>
              <a:r>
                <a:rPr lang="en-US" sz="1000" b="1" dirty="0">
                  <a:solidFill>
                    <a:schemeClr val="accent5"/>
                  </a:solidFill>
                </a:rPr>
                <a:t>Gen</a:t>
              </a:r>
            </a:p>
          </p:txBody>
        </p:sp>
        <p:sp>
          <p:nvSpPr>
            <p:cNvPr id="137" name="TextBox 136">
              <a:extLst>
                <a:ext uri="{FF2B5EF4-FFF2-40B4-BE49-F238E27FC236}">
                  <a16:creationId xmlns:a16="http://schemas.microsoft.com/office/drawing/2014/main" id="{13B314BC-F39C-4655-AAFB-7FEBB761714A}"/>
                </a:ext>
              </a:extLst>
            </p:cNvPr>
            <p:cNvSpPr txBox="1"/>
            <p:nvPr/>
          </p:nvSpPr>
          <p:spPr>
            <a:xfrm>
              <a:off x="4288621" y="5863644"/>
              <a:ext cx="550875" cy="246221"/>
            </a:xfrm>
            <a:prstGeom prst="rect">
              <a:avLst/>
            </a:prstGeom>
            <a:noFill/>
          </p:spPr>
          <p:txBody>
            <a:bodyPr wrap="square" rtlCol="0">
              <a:spAutoFit/>
            </a:bodyPr>
            <a:lstStyle/>
            <a:p>
              <a:r>
                <a:rPr lang="en-US" sz="1000" b="1" dirty="0">
                  <a:solidFill>
                    <a:srgbClr val="FF5050"/>
                  </a:solidFill>
                </a:rPr>
                <a:t>SPAM</a:t>
              </a:r>
            </a:p>
          </p:txBody>
        </p:sp>
      </p:grpSp>
      <p:grpSp>
        <p:nvGrpSpPr>
          <p:cNvPr id="138" name="Group 137">
            <a:extLst>
              <a:ext uri="{FF2B5EF4-FFF2-40B4-BE49-F238E27FC236}">
                <a16:creationId xmlns:a16="http://schemas.microsoft.com/office/drawing/2014/main" id="{8BF51221-98E2-446C-AF1B-E9F8F7BE5D32}"/>
              </a:ext>
            </a:extLst>
          </p:cNvPr>
          <p:cNvGrpSpPr/>
          <p:nvPr/>
        </p:nvGrpSpPr>
        <p:grpSpPr>
          <a:xfrm>
            <a:off x="4500199" y="3278434"/>
            <a:ext cx="1782205" cy="777524"/>
            <a:chOff x="4146463" y="5332341"/>
            <a:chExt cx="1782205" cy="777524"/>
          </a:xfrm>
        </p:grpSpPr>
        <p:sp>
          <p:nvSpPr>
            <p:cNvPr id="139" name="TextBox 138">
              <a:extLst>
                <a:ext uri="{FF2B5EF4-FFF2-40B4-BE49-F238E27FC236}">
                  <a16:creationId xmlns:a16="http://schemas.microsoft.com/office/drawing/2014/main" id="{AAE99003-645F-4434-AD69-9D60629CE620}"/>
                </a:ext>
              </a:extLst>
            </p:cNvPr>
            <p:cNvSpPr txBox="1"/>
            <p:nvPr/>
          </p:nvSpPr>
          <p:spPr>
            <a:xfrm>
              <a:off x="4734185" y="5595849"/>
              <a:ext cx="570900" cy="246221"/>
            </a:xfrm>
            <a:prstGeom prst="rect">
              <a:avLst/>
            </a:prstGeom>
            <a:solidFill>
              <a:srgbClr val="92D050"/>
            </a:solidFill>
            <a:ln>
              <a:solidFill>
                <a:schemeClr val="tx1"/>
              </a:solidFill>
            </a:ln>
          </p:spPr>
          <p:txBody>
            <a:bodyPr wrap="square" rtlCol="0">
              <a:spAutoFit/>
            </a:bodyPr>
            <a:lstStyle/>
            <a:p>
              <a:r>
                <a:rPr lang="en-US" sz="1000" b="1" dirty="0"/>
                <a:t>TP=10</a:t>
              </a:r>
            </a:p>
          </p:txBody>
        </p:sp>
        <p:sp>
          <p:nvSpPr>
            <p:cNvPr id="140" name="TextBox 139">
              <a:extLst>
                <a:ext uri="{FF2B5EF4-FFF2-40B4-BE49-F238E27FC236}">
                  <a16:creationId xmlns:a16="http://schemas.microsoft.com/office/drawing/2014/main" id="{B17D9E28-80D7-40EB-AC42-5CB9DEB9D91A}"/>
                </a:ext>
              </a:extLst>
            </p:cNvPr>
            <p:cNvSpPr txBox="1"/>
            <p:nvPr/>
          </p:nvSpPr>
          <p:spPr>
            <a:xfrm>
              <a:off x="4727194" y="5848917"/>
              <a:ext cx="570900" cy="246221"/>
            </a:xfrm>
            <a:prstGeom prst="rect">
              <a:avLst/>
            </a:prstGeom>
            <a:solidFill>
              <a:srgbClr val="92D050"/>
            </a:solidFill>
            <a:ln>
              <a:solidFill>
                <a:schemeClr val="tx1"/>
              </a:solidFill>
            </a:ln>
          </p:spPr>
          <p:txBody>
            <a:bodyPr wrap="square" rtlCol="0">
              <a:spAutoFit/>
            </a:bodyPr>
            <a:lstStyle/>
            <a:p>
              <a:r>
                <a:rPr lang="en-US" sz="1000" b="1" dirty="0">
                  <a:solidFill>
                    <a:srgbClr val="FF0000"/>
                  </a:solidFill>
                </a:rPr>
                <a:t>FN=0</a:t>
              </a:r>
            </a:p>
          </p:txBody>
        </p:sp>
        <p:sp>
          <p:nvSpPr>
            <p:cNvPr id="141" name="TextBox 140">
              <a:extLst>
                <a:ext uri="{FF2B5EF4-FFF2-40B4-BE49-F238E27FC236}">
                  <a16:creationId xmlns:a16="http://schemas.microsoft.com/office/drawing/2014/main" id="{4E541A49-1784-4C5E-BEBA-7ED1290C141B}"/>
                </a:ext>
              </a:extLst>
            </p:cNvPr>
            <p:cNvSpPr txBox="1"/>
            <p:nvPr/>
          </p:nvSpPr>
          <p:spPr>
            <a:xfrm>
              <a:off x="5314424" y="5597247"/>
              <a:ext cx="570900" cy="246221"/>
            </a:xfrm>
            <a:prstGeom prst="rect">
              <a:avLst/>
            </a:prstGeom>
            <a:solidFill>
              <a:srgbClr val="FF0000"/>
            </a:solidFill>
            <a:ln>
              <a:solidFill>
                <a:schemeClr val="tx1"/>
              </a:solidFill>
            </a:ln>
          </p:spPr>
          <p:txBody>
            <a:bodyPr wrap="square" rtlCol="0">
              <a:spAutoFit/>
            </a:bodyPr>
            <a:lstStyle/>
            <a:p>
              <a:r>
                <a:rPr lang="en-US" sz="1000" b="1" dirty="0">
                  <a:solidFill>
                    <a:schemeClr val="accent6">
                      <a:lumMod val="50000"/>
                    </a:schemeClr>
                  </a:solidFill>
                </a:rPr>
                <a:t>FP=0</a:t>
              </a:r>
            </a:p>
          </p:txBody>
        </p:sp>
        <p:sp>
          <p:nvSpPr>
            <p:cNvPr id="142" name="TextBox 141">
              <a:extLst>
                <a:ext uri="{FF2B5EF4-FFF2-40B4-BE49-F238E27FC236}">
                  <a16:creationId xmlns:a16="http://schemas.microsoft.com/office/drawing/2014/main" id="{6843ACF0-155F-4AD6-917E-38916B1F3F6E}"/>
                </a:ext>
              </a:extLst>
            </p:cNvPr>
            <p:cNvSpPr txBox="1"/>
            <p:nvPr/>
          </p:nvSpPr>
          <p:spPr>
            <a:xfrm>
              <a:off x="5307433" y="5850315"/>
              <a:ext cx="570900" cy="246221"/>
            </a:xfrm>
            <a:prstGeom prst="rect">
              <a:avLst/>
            </a:prstGeom>
            <a:solidFill>
              <a:srgbClr val="FF0000"/>
            </a:solidFill>
            <a:ln>
              <a:solidFill>
                <a:schemeClr val="tx1"/>
              </a:solidFill>
            </a:ln>
          </p:spPr>
          <p:txBody>
            <a:bodyPr wrap="square" rtlCol="0">
              <a:spAutoFit/>
            </a:bodyPr>
            <a:lstStyle/>
            <a:p>
              <a:r>
                <a:rPr lang="en-US" sz="1000" b="1" dirty="0"/>
                <a:t>TN=10</a:t>
              </a:r>
            </a:p>
          </p:txBody>
        </p:sp>
        <p:sp>
          <p:nvSpPr>
            <p:cNvPr id="143" name="TextBox 142">
              <a:extLst>
                <a:ext uri="{FF2B5EF4-FFF2-40B4-BE49-F238E27FC236}">
                  <a16:creationId xmlns:a16="http://schemas.microsoft.com/office/drawing/2014/main" id="{2124603B-8936-4546-97E1-9FC3E7454ABE}"/>
                </a:ext>
              </a:extLst>
            </p:cNvPr>
            <p:cNvSpPr txBox="1"/>
            <p:nvPr/>
          </p:nvSpPr>
          <p:spPr>
            <a:xfrm>
              <a:off x="4806893" y="5416231"/>
              <a:ext cx="491202" cy="246221"/>
            </a:xfrm>
            <a:prstGeom prst="rect">
              <a:avLst/>
            </a:prstGeom>
            <a:noFill/>
          </p:spPr>
          <p:txBody>
            <a:bodyPr wrap="square" rtlCol="0">
              <a:spAutoFit/>
            </a:bodyPr>
            <a:lstStyle/>
            <a:p>
              <a:r>
                <a:rPr lang="en-US" sz="1000" b="1" dirty="0">
                  <a:solidFill>
                    <a:schemeClr val="accent5"/>
                  </a:solidFill>
                </a:rPr>
                <a:t>Gen</a:t>
              </a:r>
            </a:p>
          </p:txBody>
        </p:sp>
        <p:sp>
          <p:nvSpPr>
            <p:cNvPr id="144" name="TextBox 143">
              <a:extLst>
                <a:ext uri="{FF2B5EF4-FFF2-40B4-BE49-F238E27FC236}">
                  <a16:creationId xmlns:a16="http://schemas.microsoft.com/office/drawing/2014/main" id="{46D5C51F-11BE-42DD-B379-2D3EBE8078D4}"/>
                </a:ext>
              </a:extLst>
            </p:cNvPr>
            <p:cNvSpPr txBox="1"/>
            <p:nvPr/>
          </p:nvSpPr>
          <p:spPr>
            <a:xfrm>
              <a:off x="5377793" y="5409240"/>
              <a:ext cx="550875" cy="246221"/>
            </a:xfrm>
            <a:prstGeom prst="rect">
              <a:avLst/>
            </a:prstGeom>
            <a:noFill/>
          </p:spPr>
          <p:txBody>
            <a:bodyPr wrap="square" rtlCol="0">
              <a:spAutoFit/>
            </a:bodyPr>
            <a:lstStyle/>
            <a:p>
              <a:r>
                <a:rPr lang="en-US" sz="1000" b="1" dirty="0">
                  <a:solidFill>
                    <a:srgbClr val="FF5050"/>
                  </a:solidFill>
                </a:rPr>
                <a:t>SPAM</a:t>
              </a:r>
            </a:p>
          </p:txBody>
        </p:sp>
        <p:sp>
          <p:nvSpPr>
            <p:cNvPr id="145" name="TextBox 144">
              <a:extLst>
                <a:ext uri="{FF2B5EF4-FFF2-40B4-BE49-F238E27FC236}">
                  <a16:creationId xmlns:a16="http://schemas.microsoft.com/office/drawing/2014/main" id="{279415B6-8B9D-4619-B904-E529E405E0F6}"/>
                </a:ext>
              </a:extLst>
            </p:cNvPr>
            <p:cNvSpPr txBox="1"/>
            <p:nvPr/>
          </p:nvSpPr>
          <p:spPr>
            <a:xfrm>
              <a:off x="5008228" y="5332341"/>
              <a:ext cx="643646" cy="246221"/>
            </a:xfrm>
            <a:prstGeom prst="rect">
              <a:avLst/>
            </a:prstGeom>
            <a:noFill/>
          </p:spPr>
          <p:txBody>
            <a:bodyPr wrap="square" rtlCol="0">
              <a:spAutoFit/>
            </a:bodyPr>
            <a:lstStyle/>
            <a:p>
              <a:r>
                <a:rPr lang="en-US" sz="1000" b="1" dirty="0"/>
                <a:t>Actual</a:t>
              </a:r>
            </a:p>
          </p:txBody>
        </p:sp>
        <p:sp>
          <p:nvSpPr>
            <p:cNvPr id="146" name="TextBox 145">
              <a:extLst>
                <a:ext uri="{FF2B5EF4-FFF2-40B4-BE49-F238E27FC236}">
                  <a16:creationId xmlns:a16="http://schemas.microsoft.com/office/drawing/2014/main" id="{98991B55-55D2-47EA-B13B-50DA033C661C}"/>
                </a:ext>
              </a:extLst>
            </p:cNvPr>
            <p:cNvSpPr txBox="1"/>
            <p:nvPr/>
          </p:nvSpPr>
          <p:spPr>
            <a:xfrm>
              <a:off x="4146463" y="5699542"/>
              <a:ext cx="643646" cy="246221"/>
            </a:xfrm>
            <a:prstGeom prst="rect">
              <a:avLst/>
            </a:prstGeom>
            <a:noFill/>
          </p:spPr>
          <p:txBody>
            <a:bodyPr wrap="square" rtlCol="0">
              <a:spAutoFit/>
            </a:bodyPr>
            <a:lstStyle/>
            <a:p>
              <a:r>
                <a:rPr lang="en-US" sz="1000" b="1" dirty="0" err="1"/>
                <a:t>Pred</a:t>
              </a:r>
              <a:endParaRPr lang="en-US" sz="1000" b="1" dirty="0"/>
            </a:p>
          </p:txBody>
        </p:sp>
        <p:sp>
          <p:nvSpPr>
            <p:cNvPr id="147" name="TextBox 146">
              <a:extLst>
                <a:ext uri="{FF2B5EF4-FFF2-40B4-BE49-F238E27FC236}">
                  <a16:creationId xmlns:a16="http://schemas.microsoft.com/office/drawing/2014/main" id="{40368F66-29C8-4403-B82E-629190AD7DC8}"/>
                </a:ext>
              </a:extLst>
            </p:cNvPr>
            <p:cNvSpPr txBox="1"/>
            <p:nvPr/>
          </p:nvSpPr>
          <p:spPr>
            <a:xfrm>
              <a:off x="4363674" y="5585409"/>
              <a:ext cx="491202" cy="246221"/>
            </a:xfrm>
            <a:prstGeom prst="rect">
              <a:avLst/>
            </a:prstGeom>
            <a:noFill/>
          </p:spPr>
          <p:txBody>
            <a:bodyPr wrap="square" rtlCol="0">
              <a:spAutoFit/>
            </a:bodyPr>
            <a:lstStyle/>
            <a:p>
              <a:r>
                <a:rPr lang="en-US" sz="1000" b="1" dirty="0">
                  <a:solidFill>
                    <a:schemeClr val="accent5"/>
                  </a:solidFill>
                </a:rPr>
                <a:t>Gen</a:t>
              </a:r>
            </a:p>
          </p:txBody>
        </p:sp>
        <p:sp>
          <p:nvSpPr>
            <p:cNvPr id="148" name="TextBox 147">
              <a:extLst>
                <a:ext uri="{FF2B5EF4-FFF2-40B4-BE49-F238E27FC236}">
                  <a16:creationId xmlns:a16="http://schemas.microsoft.com/office/drawing/2014/main" id="{4D3F35BE-AEBB-4635-B242-12B5B5506253}"/>
                </a:ext>
              </a:extLst>
            </p:cNvPr>
            <p:cNvSpPr txBox="1"/>
            <p:nvPr/>
          </p:nvSpPr>
          <p:spPr>
            <a:xfrm>
              <a:off x="4288621" y="5863644"/>
              <a:ext cx="550875" cy="246221"/>
            </a:xfrm>
            <a:prstGeom prst="rect">
              <a:avLst/>
            </a:prstGeom>
            <a:noFill/>
          </p:spPr>
          <p:txBody>
            <a:bodyPr wrap="square" rtlCol="0">
              <a:spAutoFit/>
            </a:bodyPr>
            <a:lstStyle/>
            <a:p>
              <a:r>
                <a:rPr lang="en-US" sz="1000" b="1" dirty="0">
                  <a:solidFill>
                    <a:srgbClr val="FF5050"/>
                  </a:solidFill>
                </a:rPr>
                <a:t>SPAM</a:t>
              </a:r>
            </a:p>
          </p:txBody>
        </p:sp>
      </p:grpSp>
      <p:grpSp>
        <p:nvGrpSpPr>
          <p:cNvPr id="149" name="Group 148">
            <a:extLst>
              <a:ext uri="{FF2B5EF4-FFF2-40B4-BE49-F238E27FC236}">
                <a16:creationId xmlns:a16="http://schemas.microsoft.com/office/drawing/2014/main" id="{47BCB65F-D462-40AC-824A-E1D4222E89EF}"/>
              </a:ext>
            </a:extLst>
          </p:cNvPr>
          <p:cNvGrpSpPr/>
          <p:nvPr/>
        </p:nvGrpSpPr>
        <p:grpSpPr>
          <a:xfrm>
            <a:off x="4501597" y="2323486"/>
            <a:ext cx="1782205" cy="777524"/>
            <a:chOff x="4146463" y="5332341"/>
            <a:chExt cx="1782205" cy="777524"/>
          </a:xfrm>
        </p:grpSpPr>
        <p:sp>
          <p:nvSpPr>
            <p:cNvPr id="150" name="TextBox 149">
              <a:extLst>
                <a:ext uri="{FF2B5EF4-FFF2-40B4-BE49-F238E27FC236}">
                  <a16:creationId xmlns:a16="http://schemas.microsoft.com/office/drawing/2014/main" id="{25CB9B12-394B-45A7-A108-F997AB63C600}"/>
                </a:ext>
              </a:extLst>
            </p:cNvPr>
            <p:cNvSpPr txBox="1"/>
            <p:nvPr/>
          </p:nvSpPr>
          <p:spPr>
            <a:xfrm>
              <a:off x="4734185" y="5595849"/>
              <a:ext cx="570900" cy="246221"/>
            </a:xfrm>
            <a:prstGeom prst="rect">
              <a:avLst/>
            </a:prstGeom>
            <a:solidFill>
              <a:srgbClr val="92D050"/>
            </a:solidFill>
            <a:ln>
              <a:solidFill>
                <a:schemeClr val="tx1"/>
              </a:solidFill>
            </a:ln>
          </p:spPr>
          <p:txBody>
            <a:bodyPr wrap="square" rtlCol="0">
              <a:spAutoFit/>
            </a:bodyPr>
            <a:lstStyle/>
            <a:p>
              <a:r>
                <a:rPr lang="en-US" sz="1000" b="1" dirty="0"/>
                <a:t>TP=5</a:t>
              </a:r>
            </a:p>
          </p:txBody>
        </p:sp>
        <p:sp>
          <p:nvSpPr>
            <p:cNvPr id="151" name="TextBox 150">
              <a:extLst>
                <a:ext uri="{FF2B5EF4-FFF2-40B4-BE49-F238E27FC236}">
                  <a16:creationId xmlns:a16="http://schemas.microsoft.com/office/drawing/2014/main" id="{D8BC972E-F14D-4E7A-9095-D757E735F393}"/>
                </a:ext>
              </a:extLst>
            </p:cNvPr>
            <p:cNvSpPr txBox="1"/>
            <p:nvPr/>
          </p:nvSpPr>
          <p:spPr>
            <a:xfrm>
              <a:off x="4727194" y="5848917"/>
              <a:ext cx="570900" cy="246221"/>
            </a:xfrm>
            <a:prstGeom prst="rect">
              <a:avLst/>
            </a:prstGeom>
            <a:solidFill>
              <a:srgbClr val="92D050"/>
            </a:solidFill>
            <a:ln>
              <a:solidFill>
                <a:schemeClr val="tx1"/>
              </a:solidFill>
            </a:ln>
          </p:spPr>
          <p:txBody>
            <a:bodyPr wrap="square" rtlCol="0">
              <a:spAutoFit/>
            </a:bodyPr>
            <a:lstStyle/>
            <a:p>
              <a:r>
                <a:rPr lang="en-US" sz="1000" b="1" dirty="0">
                  <a:solidFill>
                    <a:srgbClr val="FF0000"/>
                  </a:solidFill>
                </a:rPr>
                <a:t>FN= 5</a:t>
              </a:r>
            </a:p>
          </p:txBody>
        </p:sp>
        <p:sp>
          <p:nvSpPr>
            <p:cNvPr id="152" name="TextBox 151">
              <a:extLst>
                <a:ext uri="{FF2B5EF4-FFF2-40B4-BE49-F238E27FC236}">
                  <a16:creationId xmlns:a16="http://schemas.microsoft.com/office/drawing/2014/main" id="{01DB1FA7-1814-463A-ADE6-9FBBED76E448}"/>
                </a:ext>
              </a:extLst>
            </p:cNvPr>
            <p:cNvSpPr txBox="1"/>
            <p:nvPr/>
          </p:nvSpPr>
          <p:spPr>
            <a:xfrm>
              <a:off x="5314424" y="5597247"/>
              <a:ext cx="570900" cy="246221"/>
            </a:xfrm>
            <a:prstGeom prst="rect">
              <a:avLst/>
            </a:prstGeom>
            <a:solidFill>
              <a:srgbClr val="FF0000"/>
            </a:solidFill>
            <a:ln>
              <a:solidFill>
                <a:schemeClr val="tx1"/>
              </a:solidFill>
            </a:ln>
          </p:spPr>
          <p:txBody>
            <a:bodyPr wrap="square" rtlCol="0">
              <a:spAutoFit/>
            </a:bodyPr>
            <a:lstStyle/>
            <a:p>
              <a:r>
                <a:rPr lang="en-US" sz="1000" b="1" dirty="0">
                  <a:solidFill>
                    <a:schemeClr val="accent6">
                      <a:lumMod val="50000"/>
                    </a:schemeClr>
                  </a:solidFill>
                </a:rPr>
                <a:t>FP=0</a:t>
              </a:r>
            </a:p>
          </p:txBody>
        </p:sp>
        <p:sp>
          <p:nvSpPr>
            <p:cNvPr id="153" name="TextBox 152">
              <a:extLst>
                <a:ext uri="{FF2B5EF4-FFF2-40B4-BE49-F238E27FC236}">
                  <a16:creationId xmlns:a16="http://schemas.microsoft.com/office/drawing/2014/main" id="{2C252077-5CF7-4020-B42D-63A094C6E5AE}"/>
                </a:ext>
              </a:extLst>
            </p:cNvPr>
            <p:cNvSpPr txBox="1"/>
            <p:nvPr/>
          </p:nvSpPr>
          <p:spPr>
            <a:xfrm>
              <a:off x="5307433" y="5850315"/>
              <a:ext cx="570900" cy="246221"/>
            </a:xfrm>
            <a:prstGeom prst="rect">
              <a:avLst/>
            </a:prstGeom>
            <a:solidFill>
              <a:srgbClr val="FF0000"/>
            </a:solidFill>
            <a:ln>
              <a:solidFill>
                <a:schemeClr val="tx1"/>
              </a:solidFill>
            </a:ln>
          </p:spPr>
          <p:txBody>
            <a:bodyPr wrap="square" rtlCol="0">
              <a:spAutoFit/>
            </a:bodyPr>
            <a:lstStyle/>
            <a:p>
              <a:r>
                <a:rPr lang="en-US" sz="1000" b="1" dirty="0"/>
                <a:t>TN=10</a:t>
              </a:r>
            </a:p>
          </p:txBody>
        </p:sp>
        <p:sp>
          <p:nvSpPr>
            <p:cNvPr id="154" name="TextBox 153">
              <a:extLst>
                <a:ext uri="{FF2B5EF4-FFF2-40B4-BE49-F238E27FC236}">
                  <a16:creationId xmlns:a16="http://schemas.microsoft.com/office/drawing/2014/main" id="{4075A42B-C2BD-41B8-B64F-79F29B3BDEB9}"/>
                </a:ext>
              </a:extLst>
            </p:cNvPr>
            <p:cNvSpPr txBox="1"/>
            <p:nvPr/>
          </p:nvSpPr>
          <p:spPr>
            <a:xfrm>
              <a:off x="4806893" y="5416231"/>
              <a:ext cx="491202" cy="246221"/>
            </a:xfrm>
            <a:prstGeom prst="rect">
              <a:avLst/>
            </a:prstGeom>
            <a:noFill/>
          </p:spPr>
          <p:txBody>
            <a:bodyPr wrap="square" rtlCol="0">
              <a:spAutoFit/>
            </a:bodyPr>
            <a:lstStyle/>
            <a:p>
              <a:r>
                <a:rPr lang="en-US" sz="1000" b="1" dirty="0">
                  <a:solidFill>
                    <a:schemeClr val="accent5"/>
                  </a:solidFill>
                </a:rPr>
                <a:t>Gen</a:t>
              </a:r>
            </a:p>
          </p:txBody>
        </p:sp>
        <p:sp>
          <p:nvSpPr>
            <p:cNvPr id="155" name="TextBox 154">
              <a:extLst>
                <a:ext uri="{FF2B5EF4-FFF2-40B4-BE49-F238E27FC236}">
                  <a16:creationId xmlns:a16="http://schemas.microsoft.com/office/drawing/2014/main" id="{D1ECED23-9E44-42FA-B91B-DA13051CEDC4}"/>
                </a:ext>
              </a:extLst>
            </p:cNvPr>
            <p:cNvSpPr txBox="1"/>
            <p:nvPr/>
          </p:nvSpPr>
          <p:spPr>
            <a:xfrm>
              <a:off x="5377793" y="5409240"/>
              <a:ext cx="550875" cy="246221"/>
            </a:xfrm>
            <a:prstGeom prst="rect">
              <a:avLst/>
            </a:prstGeom>
            <a:noFill/>
          </p:spPr>
          <p:txBody>
            <a:bodyPr wrap="square" rtlCol="0">
              <a:spAutoFit/>
            </a:bodyPr>
            <a:lstStyle/>
            <a:p>
              <a:r>
                <a:rPr lang="en-US" sz="1000" b="1" dirty="0">
                  <a:solidFill>
                    <a:srgbClr val="FF5050"/>
                  </a:solidFill>
                </a:rPr>
                <a:t>SPAM</a:t>
              </a:r>
            </a:p>
          </p:txBody>
        </p:sp>
        <p:sp>
          <p:nvSpPr>
            <p:cNvPr id="156" name="TextBox 155">
              <a:extLst>
                <a:ext uri="{FF2B5EF4-FFF2-40B4-BE49-F238E27FC236}">
                  <a16:creationId xmlns:a16="http://schemas.microsoft.com/office/drawing/2014/main" id="{11F9CCB0-49C3-49EF-8111-16397158EF68}"/>
                </a:ext>
              </a:extLst>
            </p:cNvPr>
            <p:cNvSpPr txBox="1"/>
            <p:nvPr/>
          </p:nvSpPr>
          <p:spPr>
            <a:xfrm>
              <a:off x="5008228" y="5332341"/>
              <a:ext cx="643646" cy="246221"/>
            </a:xfrm>
            <a:prstGeom prst="rect">
              <a:avLst/>
            </a:prstGeom>
            <a:noFill/>
          </p:spPr>
          <p:txBody>
            <a:bodyPr wrap="square" rtlCol="0">
              <a:spAutoFit/>
            </a:bodyPr>
            <a:lstStyle/>
            <a:p>
              <a:r>
                <a:rPr lang="en-US" sz="1000" b="1" dirty="0"/>
                <a:t>Actual</a:t>
              </a:r>
            </a:p>
          </p:txBody>
        </p:sp>
        <p:sp>
          <p:nvSpPr>
            <p:cNvPr id="157" name="TextBox 156">
              <a:extLst>
                <a:ext uri="{FF2B5EF4-FFF2-40B4-BE49-F238E27FC236}">
                  <a16:creationId xmlns:a16="http://schemas.microsoft.com/office/drawing/2014/main" id="{8B5C710C-B053-4C36-868B-8E57045F434A}"/>
                </a:ext>
              </a:extLst>
            </p:cNvPr>
            <p:cNvSpPr txBox="1"/>
            <p:nvPr/>
          </p:nvSpPr>
          <p:spPr>
            <a:xfrm>
              <a:off x="4146463" y="5699542"/>
              <a:ext cx="643646" cy="246221"/>
            </a:xfrm>
            <a:prstGeom prst="rect">
              <a:avLst/>
            </a:prstGeom>
            <a:noFill/>
          </p:spPr>
          <p:txBody>
            <a:bodyPr wrap="square" rtlCol="0">
              <a:spAutoFit/>
            </a:bodyPr>
            <a:lstStyle/>
            <a:p>
              <a:r>
                <a:rPr lang="en-US" sz="1000" b="1" dirty="0" err="1"/>
                <a:t>Pred</a:t>
              </a:r>
              <a:endParaRPr lang="en-US" sz="1000" b="1" dirty="0"/>
            </a:p>
          </p:txBody>
        </p:sp>
        <p:sp>
          <p:nvSpPr>
            <p:cNvPr id="158" name="TextBox 157">
              <a:extLst>
                <a:ext uri="{FF2B5EF4-FFF2-40B4-BE49-F238E27FC236}">
                  <a16:creationId xmlns:a16="http://schemas.microsoft.com/office/drawing/2014/main" id="{A4C9AF06-742C-4269-9D32-AE24E6533D54}"/>
                </a:ext>
              </a:extLst>
            </p:cNvPr>
            <p:cNvSpPr txBox="1"/>
            <p:nvPr/>
          </p:nvSpPr>
          <p:spPr>
            <a:xfrm>
              <a:off x="4363674" y="5585409"/>
              <a:ext cx="491202" cy="246221"/>
            </a:xfrm>
            <a:prstGeom prst="rect">
              <a:avLst/>
            </a:prstGeom>
            <a:noFill/>
          </p:spPr>
          <p:txBody>
            <a:bodyPr wrap="square" rtlCol="0">
              <a:spAutoFit/>
            </a:bodyPr>
            <a:lstStyle/>
            <a:p>
              <a:r>
                <a:rPr lang="en-US" sz="1000" b="1" dirty="0">
                  <a:solidFill>
                    <a:schemeClr val="accent5"/>
                  </a:solidFill>
                </a:rPr>
                <a:t>Gen</a:t>
              </a:r>
            </a:p>
          </p:txBody>
        </p:sp>
        <p:sp>
          <p:nvSpPr>
            <p:cNvPr id="159" name="TextBox 158">
              <a:extLst>
                <a:ext uri="{FF2B5EF4-FFF2-40B4-BE49-F238E27FC236}">
                  <a16:creationId xmlns:a16="http://schemas.microsoft.com/office/drawing/2014/main" id="{6876C9C2-CE57-4EC4-8F38-04CEF4C5AA8E}"/>
                </a:ext>
              </a:extLst>
            </p:cNvPr>
            <p:cNvSpPr txBox="1"/>
            <p:nvPr/>
          </p:nvSpPr>
          <p:spPr>
            <a:xfrm>
              <a:off x="4288621" y="5863644"/>
              <a:ext cx="550875" cy="246221"/>
            </a:xfrm>
            <a:prstGeom prst="rect">
              <a:avLst/>
            </a:prstGeom>
            <a:noFill/>
          </p:spPr>
          <p:txBody>
            <a:bodyPr wrap="square" rtlCol="0">
              <a:spAutoFit/>
            </a:bodyPr>
            <a:lstStyle/>
            <a:p>
              <a:r>
                <a:rPr lang="en-US" sz="1000" b="1" dirty="0">
                  <a:solidFill>
                    <a:srgbClr val="FF5050"/>
                  </a:solidFill>
                </a:rPr>
                <a:t>SPAM</a:t>
              </a:r>
            </a:p>
          </p:txBody>
        </p:sp>
      </p:grpSp>
      <p:grpSp>
        <p:nvGrpSpPr>
          <p:cNvPr id="160" name="Group 159">
            <a:extLst>
              <a:ext uri="{FF2B5EF4-FFF2-40B4-BE49-F238E27FC236}">
                <a16:creationId xmlns:a16="http://schemas.microsoft.com/office/drawing/2014/main" id="{47F14943-1C39-40E3-BA02-35DD0B309B92}"/>
              </a:ext>
            </a:extLst>
          </p:cNvPr>
          <p:cNvGrpSpPr/>
          <p:nvPr/>
        </p:nvGrpSpPr>
        <p:grpSpPr>
          <a:xfrm>
            <a:off x="4511384" y="1469206"/>
            <a:ext cx="1782205" cy="777524"/>
            <a:chOff x="4146463" y="5332341"/>
            <a:chExt cx="1782205" cy="777524"/>
          </a:xfrm>
        </p:grpSpPr>
        <p:sp>
          <p:nvSpPr>
            <p:cNvPr id="161" name="TextBox 160">
              <a:extLst>
                <a:ext uri="{FF2B5EF4-FFF2-40B4-BE49-F238E27FC236}">
                  <a16:creationId xmlns:a16="http://schemas.microsoft.com/office/drawing/2014/main" id="{98361A8D-B52C-42BB-911B-192B1003FEDA}"/>
                </a:ext>
              </a:extLst>
            </p:cNvPr>
            <p:cNvSpPr txBox="1"/>
            <p:nvPr/>
          </p:nvSpPr>
          <p:spPr>
            <a:xfrm>
              <a:off x="4734185" y="5595849"/>
              <a:ext cx="570900" cy="246221"/>
            </a:xfrm>
            <a:prstGeom prst="rect">
              <a:avLst/>
            </a:prstGeom>
            <a:solidFill>
              <a:srgbClr val="92D050"/>
            </a:solidFill>
            <a:ln>
              <a:solidFill>
                <a:schemeClr val="tx1"/>
              </a:solidFill>
            </a:ln>
          </p:spPr>
          <p:txBody>
            <a:bodyPr wrap="square" rtlCol="0">
              <a:spAutoFit/>
            </a:bodyPr>
            <a:lstStyle/>
            <a:p>
              <a:r>
                <a:rPr lang="en-US" sz="1000" b="1" dirty="0"/>
                <a:t>TP=0</a:t>
              </a:r>
            </a:p>
          </p:txBody>
        </p:sp>
        <p:sp>
          <p:nvSpPr>
            <p:cNvPr id="162" name="TextBox 161">
              <a:extLst>
                <a:ext uri="{FF2B5EF4-FFF2-40B4-BE49-F238E27FC236}">
                  <a16:creationId xmlns:a16="http://schemas.microsoft.com/office/drawing/2014/main" id="{B3A9DE28-3607-4FB7-9945-E4B6AE3B5671}"/>
                </a:ext>
              </a:extLst>
            </p:cNvPr>
            <p:cNvSpPr txBox="1"/>
            <p:nvPr/>
          </p:nvSpPr>
          <p:spPr>
            <a:xfrm>
              <a:off x="4727194" y="5848917"/>
              <a:ext cx="570900" cy="246221"/>
            </a:xfrm>
            <a:prstGeom prst="rect">
              <a:avLst/>
            </a:prstGeom>
            <a:solidFill>
              <a:srgbClr val="92D050"/>
            </a:solidFill>
            <a:ln>
              <a:solidFill>
                <a:schemeClr val="tx1"/>
              </a:solidFill>
            </a:ln>
          </p:spPr>
          <p:txBody>
            <a:bodyPr wrap="square" rtlCol="0">
              <a:spAutoFit/>
            </a:bodyPr>
            <a:lstStyle/>
            <a:p>
              <a:r>
                <a:rPr lang="en-US" sz="1000" b="1" dirty="0">
                  <a:solidFill>
                    <a:srgbClr val="FF0000"/>
                  </a:solidFill>
                </a:rPr>
                <a:t>FN=10</a:t>
              </a:r>
            </a:p>
          </p:txBody>
        </p:sp>
        <p:sp>
          <p:nvSpPr>
            <p:cNvPr id="163" name="TextBox 162">
              <a:extLst>
                <a:ext uri="{FF2B5EF4-FFF2-40B4-BE49-F238E27FC236}">
                  <a16:creationId xmlns:a16="http://schemas.microsoft.com/office/drawing/2014/main" id="{FA97C12E-D3F5-48E8-ADE8-A57EA6E42E61}"/>
                </a:ext>
              </a:extLst>
            </p:cNvPr>
            <p:cNvSpPr txBox="1"/>
            <p:nvPr/>
          </p:nvSpPr>
          <p:spPr>
            <a:xfrm>
              <a:off x="5314424" y="5597247"/>
              <a:ext cx="570900" cy="246221"/>
            </a:xfrm>
            <a:prstGeom prst="rect">
              <a:avLst/>
            </a:prstGeom>
            <a:solidFill>
              <a:srgbClr val="FF0000"/>
            </a:solidFill>
            <a:ln>
              <a:solidFill>
                <a:schemeClr val="tx1"/>
              </a:solidFill>
            </a:ln>
          </p:spPr>
          <p:txBody>
            <a:bodyPr wrap="square" rtlCol="0">
              <a:spAutoFit/>
            </a:bodyPr>
            <a:lstStyle/>
            <a:p>
              <a:r>
                <a:rPr lang="en-US" sz="1000" b="1" dirty="0">
                  <a:solidFill>
                    <a:schemeClr val="accent6">
                      <a:lumMod val="50000"/>
                    </a:schemeClr>
                  </a:solidFill>
                </a:rPr>
                <a:t>FP=0</a:t>
              </a:r>
            </a:p>
          </p:txBody>
        </p:sp>
        <p:sp>
          <p:nvSpPr>
            <p:cNvPr id="164" name="TextBox 163">
              <a:extLst>
                <a:ext uri="{FF2B5EF4-FFF2-40B4-BE49-F238E27FC236}">
                  <a16:creationId xmlns:a16="http://schemas.microsoft.com/office/drawing/2014/main" id="{9731CDB8-AA00-49E5-8CBE-8D510E612350}"/>
                </a:ext>
              </a:extLst>
            </p:cNvPr>
            <p:cNvSpPr txBox="1"/>
            <p:nvPr/>
          </p:nvSpPr>
          <p:spPr>
            <a:xfrm>
              <a:off x="5307433" y="5850315"/>
              <a:ext cx="570900" cy="246221"/>
            </a:xfrm>
            <a:prstGeom prst="rect">
              <a:avLst/>
            </a:prstGeom>
            <a:solidFill>
              <a:srgbClr val="FF0000"/>
            </a:solidFill>
            <a:ln>
              <a:solidFill>
                <a:schemeClr val="tx1"/>
              </a:solidFill>
            </a:ln>
          </p:spPr>
          <p:txBody>
            <a:bodyPr wrap="square" rtlCol="0">
              <a:spAutoFit/>
            </a:bodyPr>
            <a:lstStyle/>
            <a:p>
              <a:r>
                <a:rPr lang="en-US" sz="1000" b="1" dirty="0"/>
                <a:t>TN=10</a:t>
              </a:r>
            </a:p>
          </p:txBody>
        </p:sp>
        <p:sp>
          <p:nvSpPr>
            <p:cNvPr id="165" name="TextBox 164">
              <a:extLst>
                <a:ext uri="{FF2B5EF4-FFF2-40B4-BE49-F238E27FC236}">
                  <a16:creationId xmlns:a16="http://schemas.microsoft.com/office/drawing/2014/main" id="{7AB94F81-92CA-4B32-A0C6-B2C2717796A2}"/>
                </a:ext>
              </a:extLst>
            </p:cNvPr>
            <p:cNvSpPr txBox="1"/>
            <p:nvPr/>
          </p:nvSpPr>
          <p:spPr>
            <a:xfrm>
              <a:off x="4806893" y="5416231"/>
              <a:ext cx="491202" cy="246221"/>
            </a:xfrm>
            <a:prstGeom prst="rect">
              <a:avLst/>
            </a:prstGeom>
            <a:noFill/>
          </p:spPr>
          <p:txBody>
            <a:bodyPr wrap="square" rtlCol="0">
              <a:spAutoFit/>
            </a:bodyPr>
            <a:lstStyle/>
            <a:p>
              <a:r>
                <a:rPr lang="en-US" sz="1000" b="1" dirty="0">
                  <a:solidFill>
                    <a:schemeClr val="accent5"/>
                  </a:solidFill>
                </a:rPr>
                <a:t>Gen</a:t>
              </a:r>
            </a:p>
          </p:txBody>
        </p:sp>
        <p:sp>
          <p:nvSpPr>
            <p:cNvPr id="166" name="TextBox 165">
              <a:extLst>
                <a:ext uri="{FF2B5EF4-FFF2-40B4-BE49-F238E27FC236}">
                  <a16:creationId xmlns:a16="http://schemas.microsoft.com/office/drawing/2014/main" id="{585F3840-75BB-45BF-B3CF-BC171064AFC0}"/>
                </a:ext>
              </a:extLst>
            </p:cNvPr>
            <p:cNvSpPr txBox="1"/>
            <p:nvPr/>
          </p:nvSpPr>
          <p:spPr>
            <a:xfrm>
              <a:off x="5377793" y="5409240"/>
              <a:ext cx="550875" cy="246221"/>
            </a:xfrm>
            <a:prstGeom prst="rect">
              <a:avLst/>
            </a:prstGeom>
            <a:noFill/>
          </p:spPr>
          <p:txBody>
            <a:bodyPr wrap="square" rtlCol="0">
              <a:spAutoFit/>
            </a:bodyPr>
            <a:lstStyle/>
            <a:p>
              <a:r>
                <a:rPr lang="en-US" sz="1000" b="1" dirty="0">
                  <a:solidFill>
                    <a:srgbClr val="FF5050"/>
                  </a:solidFill>
                </a:rPr>
                <a:t>SPAM</a:t>
              </a:r>
            </a:p>
          </p:txBody>
        </p:sp>
        <p:sp>
          <p:nvSpPr>
            <p:cNvPr id="167" name="TextBox 166">
              <a:extLst>
                <a:ext uri="{FF2B5EF4-FFF2-40B4-BE49-F238E27FC236}">
                  <a16:creationId xmlns:a16="http://schemas.microsoft.com/office/drawing/2014/main" id="{4510FC54-D4C7-4406-AD94-3696A23EF75C}"/>
                </a:ext>
              </a:extLst>
            </p:cNvPr>
            <p:cNvSpPr txBox="1"/>
            <p:nvPr/>
          </p:nvSpPr>
          <p:spPr>
            <a:xfrm>
              <a:off x="5008228" y="5332341"/>
              <a:ext cx="643646" cy="246221"/>
            </a:xfrm>
            <a:prstGeom prst="rect">
              <a:avLst/>
            </a:prstGeom>
            <a:noFill/>
          </p:spPr>
          <p:txBody>
            <a:bodyPr wrap="square" rtlCol="0">
              <a:spAutoFit/>
            </a:bodyPr>
            <a:lstStyle/>
            <a:p>
              <a:r>
                <a:rPr lang="en-US" sz="1000" b="1" dirty="0"/>
                <a:t>Actual</a:t>
              </a:r>
            </a:p>
          </p:txBody>
        </p:sp>
        <p:sp>
          <p:nvSpPr>
            <p:cNvPr id="168" name="TextBox 167">
              <a:extLst>
                <a:ext uri="{FF2B5EF4-FFF2-40B4-BE49-F238E27FC236}">
                  <a16:creationId xmlns:a16="http://schemas.microsoft.com/office/drawing/2014/main" id="{26E3853C-CCDD-4C55-9337-9164B40FB434}"/>
                </a:ext>
              </a:extLst>
            </p:cNvPr>
            <p:cNvSpPr txBox="1"/>
            <p:nvPr/>
          </p:nvSpPr>
          <p:spPr>
            <a:xfrm>
              <a:off x="4146463" y="5699542"/>
              <a:ext cx="643646" cy="246221"/>
            </a:xfrm>
            <a:prstGeom prst="rect">
              <a:avLst/>
            </a:prstGeom>
            <a:noFill/>
          </p:spPr>
          <p:txBody>
            <a:bodyPr wrap="square" rtlCol="0">
              <a:spAutoFit/>
            </a:bodyPr>
            <a:lstStyle/>
            <a:p>
              <a:r>
                <a:rPr lang="en-US" sz="1000" b="1" dirty="0" err="1"/>
                <a:t>Pred</a:t>
              </a:r>
              <a:endParaRPr lang="en-US" sz="1000" b="1" dirty="0"/>
            </a:p>
          </p:txBody>
        </p:sp>
        <p:sp>
          <p:nvSpPr>
            <p:cNvPr id="169" name="TextBox 168">
              <a:extLst>
                <a:ext uri="{FF2B5EF4-FFF2-40B4-BE49-F238E27FC236}">
                  <a16:creationId xmlns:a16="http://schemas.microsoft.com/office/drawing/2014/main" id="{9BB8C2FB-B3A5-4B3E-95D3-CF3F74D6903C}"/>
                </a:ext>
              </a:extLst>
            </p:cNvPr>
            <p:cNvSpPr txBox="1"/>
            <p:nvPr/>
          </p:nvSpPr>
          <p:spPr>
            <a:xfrm>
              <a:off x="4363674" y="5585409"/>
              <a:ext cx="491202" cy="246221"/>
            </a:xfrm>
            <a:prstGeom prst="rect">
              <a:avLst/>
            </a:prstGeom>
            <a:noFill/>
          </p:spPr>
          <p:txBody>
            <a:bodyPr wrap="square" rtlCol="0">
              <a:spAutoFit/>
            </a:bodyPr>
            <a:lstStyle/>
            <a:p>
              <a:r>
                <a:rPr lang="en-US" sz="1000" b="1" dirty="0">
                  <a:solidFill>
                    <a:schemeClr val="accent5"/>
                  </a:solidFill>
                </a:rPr>
                <a:t>Gen</a:t>
              </a:r>
            </a:p>
          </p:txBody>
        </p:sp>
        <p:sp>
          <p:nvSpPr>
            <p:cNvPr id="170" name="TextBox 169">
              <a:extLst>
                <a:ext uri="{FF2B5EF4-FFF2-40B4-BE49-F238E27FC236}">
                  <a16:creationId xmlns:a16="http://schemas.microsoft.com/office/drawing/2014/main" id="{F3B2D248-A86E-4435-8903-72D3E34CB9A8}"/>
                </a:ext>
              </a:extLst>
            </p:cNvPr>
            <p:cNvSpPr txBox="1"/>
            <p:nvPr/>
          </p:nvSpPr>
          <p:spPr>
            <a:xfrm>
              <a:off x="4288621" y="5863644"/>
              <a:ext cx="550875" cy="246221"/>
            </a:xfrm>
            <a:prstGeom prst="rect">
              <a:avLst/>
            </a:prstGeom>
            <a:noFill/>
          </p:spPr>
          <p:txBody>
            <a:bodyPr wrap="square" rtlCol="0">
              <a:spAutoFit/>
            </a:bodyPr>
            <a:lstStyle/>
            <a:p>
              <a:r>
                <a:rPr lang="en-US" sz="1000" b="1" dirty="0">
                  <a:solidFill>
                    <a:srgbClr val="FF5050"/>
                  </a:solidFill>
                </a:rPr>
                <a:t>SPAM</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2"/>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9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24"/>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109"/>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2"/>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7"/>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27"/>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95"/>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8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nodeType="clickEffect">
                                  <p:stCondLst>
                                    <p:cond delay="0"/>
                                  </p:stCondLst>
                                  <p:childTnLst>
                                    <p:set>
                                      <p:cBhvr>
                                        <p:cTn id="51" dur="1" fill="hold">
                                          <p:stCondLst>
                                            <p:cond delay="0"/>
                                          </p:stCondLst>
                                        </p:cTn>
                                        <p:tgtEl>
                                          <p:spTgt spid="47"/>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127"/>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10"/>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138"/>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48"/>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11"/>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96"/>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87"/>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nodeType="clickEffect">
                                  <p:stCondLst>
                                    <p:cond delay="0"/>
                                  </p:stCondLst>
                                  <p:childTnLst>
                                    <p:set>
                                      <p:cBhvr>
                                        <p:cTn id="71" dur="1" fill="hold">
                                          <p:stCondLst>
                                            <p:cond delay="0"/>
                                          </p:stCondLst>
                                        </p:cTn>
                                        <p:tgtEl>
                                          <p:spTgt spid="138"/>
                                        </p:tgtEl>
                                        <p:attrNameLst>
                                          <p:attrName>style.visibility</p:attrName>
                                        </p:attrNameLst>
                                      </p:cBhvr>
                                      <p:to>
                                        <p:strVal val="hidden"/>
                                      </p:to>
                                    </p:set>
                                  </p:childTnLst>
                                </p:cTn>
                              </p:par>
                              <p:par>
                                <p:cTn id="72" presetID="1" presetClass="exit" presetSubtype="0" fill="hold" nodeType="withEffect">
                                  <p:stCondLst>
                                    <p:cond delay="0"/>
                                  </p:stCondLst>
                                  <p:childTnLst>
                                    <p:set>
                                      <p:cBhvr>
                                        <p:cTn id="73" dur="1" fill="hold">
                                          <p:stCondLst>
                                            <p:cond delay="0"/>
                                          </p:stCondLst>
                                        </p:cTn>
                                        <p:tgtEl>
                                          <p:spTgt spid="48"/>
                                        </p:tgtEl>
                                        <p:attrNameLst>
                                          <p:attrName>style.visibility</p:attrName>
                                        </p:attrNameLst>
                                      </p:cBhvr>
                                      <p:to>
                                        <p:strVal val="hidden"/>
                                      </p:to>
                                    </p:set>
                                  </p:childTnLst>
                                </p:cTn>
                              </p:par>
                              <p:par>
                                <p:cTn id="74" presetID="1" presetClass="exit" presetSubtype="0" fill="hold" grpId="1" nodeType="withEffect">
                                  <p:stCondLst>
                                    <p:cond delay="0"/>
                                  </p:stCondLst>
                                  <p:childTnLst>
                                    <p:set>
                                      <p:cBhvr>
                                        <p:cTn id="75" dur="1" fill="hold">
                                          <p:stCondLst>
                                            <p:cond delay="0"/>
                                          </p:stCondLst>
                                        </p:cTn>
                                        <p:tgtEl>
                                          <p:spTgt spid="11"/>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88"/>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98"/>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149"/>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49"/>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12"/>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149"/>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49"/>
                                        </p:tgtEl>
                                        <p:attrNameLst>
                                          <p:attrName>style.visibility</p:attrName>
                                        </p:attrNameLst>
                                      </p:cBhvr>
                                      <p:to>
                                        <p:strVal val="hidden"/>
                                      </p:to>
                                    </p:set>
                                  </p:childTnLst>
                                </p:cTn>
                              </p:par>
                              <p:par>
                                <p:cTn id="94" presetID="1" presetClass="exit" presetSubtype="0" fill="hold" grpId="1" nodeType="withEffect">
                                  <p:stCondLst>
                                    <p:cond delay="0"/>
                                  </p:stCondLst>
                                  <p:childTnLst>
                                    <p:set>
                                      <p:cBhvr>
                                        <p:cTn id="95" dur="1" fill="hold">
                                          <p:stCondLst>
                                            <p:cond delay="0"/>
                                          </p:stCondLst>
                                        </p:cTn>
                                        <p:tgtEl>
                                          <p:spTgt spid="12"/>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50"/>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0"/>
                                          </p:stCondLst>
                                        </p:cTn>
                                        <p:tgtEl>
                                          <p:spTgt spid="160"/>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13"/>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89"/>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97"/>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nodeType="clickEffect">
                                  <p:stCondLst>
                                    <p:cond delay="0"/>
                                  </p:stCondLst>
                                  <p:childTnLst>
                                    <p:set>
                                      <p:cBhvr>
                                        <p:cTn id="111" dur="1" fill="hold">
                                          <p:stCondLst>
                                            <p:cond delay="0"/>
                                          </p:stCondLst>
                                        </p:cTn>
                                        <p:tgtEl>
                                          <p:spTgt spid="50"/>
                                        </p:tgtEl>
                                        <p:attrNameLst>
                                          <p:attrName>style.visibility</p:attrName>
                                        </p:attrNameLst>
                                      </p:cBhvr>
                                      <p:to>
                                        <p:strVal val="hidden"/>
                                      </p:to>
                                    </p:set>
                                  </p:childTnLst>
                                </p:cTn>
                              </p:par>
                              <p:par>
                                <p:cTn id="112" presetID="1" presetClass="exit" presetSubtype="0" fill="hold" nodeType="withEffect">
                                  <p:stCondLst>
                                    <p:cond delay="0"/>
                                  </p:stCondLst>
                                  <p:childTnLst>
                                    <p:set>
                                      <p:cBhvr>
                                        <p:cTn id="113" dur="1" fill="hold">
                                          <p:stCondLst>
                                            <p:cond delay="0"/>
                                          </p:stCondLst>
                                        </p:cTn>
                                        <p:tgtEl>
                                          <p:spTgt spid="160"/>
                                        </p:tgtEl>
                                        <p:attrNameLst>
                                          <p:attrName>style.visibility</p:attrName>
                                        </p:attrNameLst>
                                      </p:cBhvr>
                                      <p:to>
                                        <p:strVal val="hidden"/>
                                      </p:to>
                                    </p:set>
                                  </p:childTnLst>
                                </p:cTn>
                              </p:par>
                              <p:par>
                                <p:cTn id="114" presetID="1" presetClass="exit" presetSubtype="0" fill="hold" grpId="1" nodeType="withEffect">
                                  <p:stCondLst>
                                    <p:cond delay="0"/>
                                  </p:stCondLst>
                                  <p:childTnLst>
                                    <p:set>
                                      <p:cBhvr>
                                        <p:cTn id="115" dur="1" fill="hold">
                                          <p:stCondLst>
                                            <p:cond delay="0"/>
                                          </p:stCondLst>
                                        </p:cTn>
                                        <p:tgtEl>
                                          <p:spTgt spid="13"/>
                                        </p:tgtEl>
                                        <p:attrNameLst>
                                          <p:attrName>style.visibility</p:attrName>
                                        </p:attrNameLst>
                                      </p:cBhvr>
                                      <p:to>
                                        <p:strVal val="hidden"/>
                                      </p:to>
                                    </p:set>
                                  </p:childTnLst>
                                </p:cTn>
                              </p:par>
                              <p:par>
                                <p:cTn id="116" presetID="22" presetClass="entr" presetSubtype="4" fill="hold" nodeType="withEffect">
                                  <p:stCondLst>
                                    <p:cond delay="0"/>
                                  </p:stCondLst>
                                  <p:childTnLst>
                                    <p:set>
                                      <p:cBhvr>
                                        <p:cTn id="117" dur="1" fill="hold">
                                          <p:stCondLst>
                                            <p:cond delay="0"/>
                                          </p:stCondLst>
                                        </p:cTn>
                                        <p:tgtEl>
                                          <p:spTgt spid="77"/>
                                        </p:tgtEl>
                                        <p:attrNameLst>
                                          <p:attrName>style.visibility</p:attrName>
                                        </p:attrNameLst>
                                      </p:cBhvr>
                                      <p:to>
                                        <p:strVal val="visible"/>
                                      </p:to>
                                    </p:set>
                                    <p:animEffect transition="in" filter="wipe(down)">
                                      <p:cBhvr>
                                        <p:cTn id="118" dur="500"/>
                                        <p:tgtEl>
                                          <p:spTgt spid="77"/>
                                        </p:tgtEl>
                                      </p:cBhvr>
                                    </p:animEffect>
                                  </p:childTnLst>
                                </p:cTn>
                              </p:par>
                              <p:par>
                                <p:cTn id="119" presetID="22" presetClass="entr" presetSubtype="4" fill="hold" nodeType="withEffect">
                                  <p:stCondLst>
                                    <p:cond delay="0"/>
                                  </p:stCondLst>
                                  <p:childTnLst>
                                    <p:set>
                                      <p:cBhvr>
                                        <p:cTn id="120" dur="1" fill="hold">
                                          <p:stCondLst>
                                            <p:cond delay="0"/>
                                          </p:stCondLst>
                                        </p:cTn>
                                        <p:tgtEl>
                                          <p:spTgt spid="81"/>
                                        </p:tgtEl>
                                        <p:attrNameLst>
                                          <p:attrName>style.visibility</p:attrName>
                                        </p:attrNameLst>
                                      </p:cBhvr>
                                      <p:to>
                                        <p:strVal val="visible"/>
                                      </p:to>
                                    </p:set>
                                    <p:animEffect transition="in" filter="wipe(down)">
                                      <p:cBhvr>
                                        <p:cTn id="121"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10" grpId="0" animBg="1"/>
      <p:bldP spid="10" grpId="1" animBg="1"/>
      <p:bldP spid="11" grpId="0" animBg="1"/>
      <p:bldP spid="11" grpId="1" animBg="1"/>
      <p:bldP spid="12" grpId="0" animBg="1"/>
      <p:bldP spid="12" grpId="1" animBg="1"/>
      <p:bldP spid="13" grpId="0" animBg="1"/>
      <p:bldP spid="13" grpId="1" animBg="1"/>
      <p:bldP spid="82" grpId="0" animBg="1"/>
      <p:bldP spid="86" grpId="0" animBg="1"/>
      <p:bldP spid="87" grpId="0" animBg="1"/>
      <p:bldP spid="88" grpId="0" animBg="1"/>
      <p:bldP spid="89" grpId="0" animBg="1"/>
      <p:bldP spid="94" grpId="0"/>
      <p:bldP spid="95" grpId="0"/>
      <p:bldP spid="96" grpId="0"/>
      <p:bldP spid="97" grpId="0"/>
      <p:bldP spid="9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70" dirty="0"/>
              <a:t>Why</a:t>
            </a:r>
            <a:r>
              <a:rPr spc="-90" dirty="0"/>
              <a:t> </a:t>
            </a:r>
            <a:r>
              <a:rPr spc="-20" dirty="0"/>
              <a:t>do</a:t>
            </a:r>
            <a:r>
              <a:rPr spc="-90" dirty="0"/>
              <a:t> </a:t>
            </a:r>
            <a:r>
              <a:rPr spc="-50" dirty="0"/>
              <a:t>we</a:t>
            </a:r>
            <a:r>
              <a:rPr spc="-75" dirty="0"/>
              <a:t> </a:t>
            </a:r>
            <a:r>
              <a:rPr spc="-30" dirty="0"/>
              <a:t>need</a:t>
            </a:r>
            <a:r>
              <a:rPr spc="-105" dirty="0"/>
              <a:t> </a:t>
            </a:r>
            <a:r>
              <a:rPr spc="-35" dirty="0"/>
              <a:t>to</a:t>
            </a:r>
            <a:r>
              <a:rPr spc="-65" dirty="0"/>
              <a:t> </a:t>
            </a:r>
            <a:r>
              <a:rPr spc="-50" dirty="0"/>
              <a:t>evaluate</a:t>
            </a:r>
            <a:r>
              <a:rPr spc="-100" dirty="0"/>
              <a:t> </a:t>
            </a:r>
            <a:r>
              <a:rPr spc="-35" dirty="0"/>
              <a:t>models?</a:t>
            </a:r>
          </a:p>
        </p:txBody>
      </p:sp>
      <p:sp>
        <p:nvSpPr>
          <p:cNvPr id="3" name="object 3"/>
          <p:cNvSpPr txBox="1"/>
          <p:nvPr/>
        </p:nvSpPr>
        <p:spPr>
          <a:xfrm>
            <a:off x="1041226" y="1136241"/>
            <a:ext cx="10236034" cy="4287520"/>
          </a:xfrm>
          <a:prstGeom prst="rect">
            <a:avLst/>
          </a:prstGeom>
        </p:spPr>
        <p:txBody>
          <a:bodyPr vert="horz" wrap="square" lIns="0" tIns="12065" rIns="0" bIns="0" rtlCol="0">
            <a:spAutoFit/>
          </a:bodyPr>
          <a:lstStyle/>
          <a:p>
            <a:pPr marL="241300" indent="-228600">
              <a:lnSpc>
                <a:spcPct val="100000"/>
              </a:lnSpc>
              <a:spcBef>
                <a:spcPts val="95"/>
              </a:spcBef>
              <a:buFont typeface="Arial MT"/>
              <a:buChar char="•"/>
              <a:tabLst>
                <a:tab pos="241300" algn="l"/>
              </a:tabLst>
            </a:pPr>
            <a:r>
              <a:rPr sz="2800" spc="-5" dirty="0">
                <a:latin typeface="Calibri"/>
                <a:cs typeface="Calibri"/>
              </a:rPr>
              <a:t>Multiple</a:t>
            </a:r>
            <a:r>
              <a:rPr sz="2800" spc="45" dirty="0">
                <a:latin typeface="Calibri"/>
                <a:cs typeface="Calibri"/>
              </a:rPr>
              <a:t> </a:t>
            </a:r>
            <a:r>
              <a:rPr sz="2800" spc="-5" dirty="0">
                <a:latin typeface="Calibri"/>
                <a:cs typeface="Calibri"/>
              </a:rPr>
              <a:t>ML</a:t>
            </a:r>
            <a:r>
              <a:rPr sz="2800" spc="30" dirty="0">
                <a:latin typeface="Calibri"/>
                <a:cs typeface="Calibri"/>
              </a:rPr>
              <a:t> </a:t>
            </a:r>
            <a:r>
              <a:rPr sz="2800" spc="-10" dirty="0">
                <a:latin typeface="Calibri"/>
                <a:cs typeface="Calibri"/>
              </a:rPr>
              <a:t>algorithms</a:t>
            </a:r>
            <a:r>
              <a:rPr sz="2800" spc="35" dirty="0">
                <a:latin typeface="Calibri"/>
                <a:cs typeface="Calibri"/>
              </a:rPr>
              <a:t> </a:t>
            </a:r>
            <a:r>
              <a:rPr sz="2800" spc="-5" dirty="0">
                <a:latin typeface="Calibri"/>
                <a:cs typeface="Calibri"/>
              </a:rPr>
              <a:t>applicable</a:t>
            </a:r>
            <a:r>
              <a:rPr sz="2800" spc="35" dirty="0">
                <a:latin typeface="Calibri"/>
                <a:cs typeface="Calibri"/>
              </a:rPr>
              <a:t> </a:t>
            </a:r>
            <a:r>
              <a:rPr sz="2800" spc="-15" dirty="0">
                <a:latin typeface="Calibri"/>
                <a:cs typeface="Calibri"/>
              </a:rPr>
              <a:t>to</a:t>
            </a:r>
            <a:r>
              <a:rPr sz="2800" spc="5" dirty="0">
                <a:latin typeface="Calibri"/>
                <a:cs typeface="Calibri"/>
              </a:rPr>
              <a:t> </a:t>
            </a:r>
            <a:r>
              <a:rPr sz="2800" spc="-10" dirty="0">
                <a:latin typeface="Calibri"/>
                <a:cs typeface="Calibri"/>
              </a:rPr>
              <a:t>classification/prediction</a:t>
            </a:r>
            <a:endParaRPr sz="2800" dirty="0">
              <a:latin typeface="Calibri"/>
              <a:cs typeface="Calibri"/>
            </a:endParaRPr>
          </a:p>
          <a:p>
            <a:pPr>
              <a:lnSpc>
                <a:spcPct val="100000"/>
              </a:lnSpc>
              <a:spcBef>
                <a:spcPts val="15"/>
              </a:spcBef>
              <a:buFont typeface="Arial MT"/>
              <a:buChar char="•"/>
            </a:pPr>
            <a:endParaRPr sz="4150" dirty="0">
              <a:latin typeface="Calibri"/>
              <a:cs typeface="Calibri"/>
            </a:endParaRPr>
          </a:p>
          <a:p>
            <a:pPr marL="241300" marR="890269" indent="-228600">
              <a:lnSpc>
                <a:spcPts val="3020"/>
              </a:lnSpc>
              <a:buFont typeface="Arial MT"/>
              <a:buChar char="•"/>
              <a:tabLst>
                <a:tab pos="241300" algn="l"/>
              </a:tabLst>
            </a:pPr>
            <a:r>
              <a:rPr sz="2800" spc="-10" dirty="0">
                <a:latin typeface="Calibri"/>
                <a:cs typeface="Calibri"/>
              </a:rPr>
              <a:t>Wide</a:t>
            </a:r>
            <a:r>
              <a:rPr sz="2800" spc="15" dirty="0">
                <a:latin typeface="Calibri"/>
                <a:cs typeface="Calibri"/>
              </a:rPr>
              <a:t> </a:t>
            </a:r>
            <a:r>
              <a:rPr sz="2800" spc="-5" dirty="0">
                <a:latin typeface="Calibri"/>
                <a:cs typeface="Calibri"/>
              </a:rPr>
              <a:t>choice</a:t>
            </a:r>
            <a:r>
              <a:rPr sz="2800" spc="25" dirty="0">
                <a:latin typeface="Calibri"/>
                <a:cs typeface="Calibri"/>
              </a:rPr>
              <a:t> </a:t>
            </a:r>
            <a:r>
              <a:rPr sz="2800" spc="-5" dirty="0">
                <a:latin typeface="Calibri"/>
                <a:cs typeface="Calibri"/>
              </a:rPr>
              <a:t>of</a:t>
            </a:r>
            <a:r>
              <a:rPr sz="2800" spc="10" dirty="0">
                <a:latin typeface="Calibri"/>
                <a:cs typeface="Calibri"/>
              </a:rPr>
              <a:t> </a:t>
            </a:r>
            <a:r>
              <a:rPr sz="2800" spc="-15" dirty="0">
                <a:latin typeface="Calibri"/>
                <a:cs typeface="Calibri"/>
              </a:rPr>
              <a:t>parameter</a:t>
            </a:r>
            <a:r>
              <a:rPr sz="2800" spc="5" dirty="0">
                <a:latin typeface="Calibri"/>
                <a:cs typeface="Calibri"/>
              </a:rPr>
              <a:t> </a:t>
            </a:r>
            <a:r>
              <a:rPr sz="2800" spc="-15" dirty="0">
                <a:latin typeface="Calibri"/>
                <a:cs typeface="Calibri"/>
              </a:rPr>
              <a:t>and/or</a:t>
            </a:r>
            <a:r>
              <a:rPr sz="2800" spc="40" dirty="0">
                <a:latin typeface="Calibri"/>
                <a:cs typeface="Calibri"/>
              </a:rPr>
              <a:t> </a:t>
            </a:r>
            <a:r>
              <a:rPr sz="2800" spc="-15" dirty="0">
                <a:latin typeface="Calibri"/>
                <a:cs typeface="Calibri"/>
              </a:rPr>
              <a:t>hyperparameter</a:t>
            </a:r>
            <a:r>
              <a:rPr sz="2800" spc="20" dirty="0">
                <a:latin typeface="Calibri"/>
                <a:cs typeface="Calibri"/>
              </a:rPr>
              <a:t> </a:t>
            </a:r>
            <a:r>
              <a:rPr sz="2800" spc="-10" dirty="0">
                <a:latin typeface="Calibri"/>
                <a:cs typeface="Calibri"/>
              </a:rPr>
              <a:t>settings </a:t>
            </a:r>
            <a:r>
              <a:rPr sz="2800" spc="-615" dirty="0">
                <a:latin typeface="Calibri"/>
                <a:cs typeface="Calibri"/>
              </a:rPr>
              <a:t> </a:t>
            </a:r>
            <a:r>
              <a:rPr sz="2800" spc="-5" dirty="0">
                <a:latin typeface="Calibri"/>
                <a:cs typeface="Calibri"/>
              </a:rPr>
              <a:t>possible</a:t>
            </a:r>
            <a:r>
              <a:rPr sz="2800" spc="30" dirty="0">
                <a:latin typeface="Calibri"/>
                <a:cs typeface="Calibri"/>
              </a:rPr>
              <a:t> </a:t>
            </a:r>
            <a:r>
              <a:rPr sz="2800" spc="-5" dirty="0">
                <a:latin typeface="Calibri"/>
                <a:cs typeface="Calibri"/>
              </a:rPr>
              <a:t>in</a:t>
            </a:r>
            <a:r>
              <a:rPr sz="2800" dirty="0">
                <a:latin typeface="Calibri"/>
                <a:cs typeface="Calibri"/>
              </a:rPr>
              <a:t> </a:t>
            </a:r>
            <a:r>
              <a:rPr sz="2800" spc="-5" dirty="0">
                <a:latin typeface="Calibri"/>
                <a:cs typeface="Calibri"/>
              </a:rPr>
              <a:t>these</a:t>
            </a:r>
            <a:r>
              <a:rPr sz="2800" spc="10" dirty="0">
                <a:latin typeface="Calibri"/>
                <a:cs typeface="Calibri"/>
              </a:rPr>
              <a:t> </a:t>
            </a:r>
            <a:r>
              <a:rPr sz="2800" spc="-10" dirty="0">
                <a:latin typeface="Calibri"/>
                <a:cs typeface="Calibri"/>
              </a:rPr>
              <a:t>algorithms</a:t>
            </a:r>
            <a:endParaRPr sz="2800" dirty="0">
              <a:latin typeface="Calibri"/>
              <a:cs typeface="Calibri"/>
            </a:endParaRPr>
          </a:p>
          <a:p>
            <a:pPr>
              <a:lnSpc>
                <a:spcPct val="100000"/>
              </a:lnSpc>
              <a:spcBef>
                <a:spcPts val="15"/>
              </a:spcBef>
              <a:buFont typeface="Arial MT"/>
              <a:buChar char="•"/>
            </a:pPr>
            <a:endParaRPr sz="3800" dirty="0">
              <a:latin typeface="Calibri"/>
              <a:cs typeface="Calibri"/>
            </a:endParaRPr>
          </a:p>
          <a:p>
            <a:pPr marL="241300" indent="-228600">
              <a:lnSpc>
                <a:spcPct val="100000"/>
              </a:lnSpc>
              <a:buFont typeface="Arial MT"/>
              <a:buChar char="•"/>
              <a:tabLst>
                <a:tab pos="241300" algn="l"/>
              </a:tabLst>
            </a:pPr>
            <a:r>
              <a:rPr sz="2800" spc="-5" dirty="0">
                <a:latin typeface="Calibri"/>
                <a:cs typeface="Calibri"/>
              </a:rPr>
              <a:t>Hence</a:t>
            </a:r>
            <a:r>
              <a:rPr sz="2800" spc="15" dirty="0">
                <a:latin typeface="Calibri"/>
                <a:cs typeface="Calibri"/>
              </a:rPr>
              <a:t> </a:t>
            </a:r>
            <a:r>
              <a:rPr sz="2800" spc="-5" dirty="0">
                <a:latin typeface="Calibri"/>
                <a:cs typeface="Calibri"/>
              </a:rPr>
              <a:t>the</a:t>
            </a:r>
            <a:r>
              <a:rPr sz="2800" spc="10" dirty="0">
                <a:latin typeface="Calibri"/>
                <a:cs typeface="Calibri"/>
              </a:rPr>
              <a:t> </a:t>
            </a:r>
            <a:r>
              <a:rPr sz="2800" spc="-5" dirty="0">
                <a:latin typeface="Calibri"/>
                <a:cs typeface="Calibri"/>
              </a:rPr>
              <a:t>need</a:t>
            </a:r>
            <a:r>
              <a:rPr sz="2800" spc="10" dirty="0">
                <a:latin typeface="Calibri"/>
                <a:cs typeface="Calibri"/>
              </a:rPr>
              <a:t> </a:t>
            </a:r>
            <a:r>
              <a:rPr sz="2800" spc="-15" dirty="0">
                <a:latin typeface="Calibri"/>
                <a:cs typeface="Calibri"/>
              </a:rPr>
              <a:t>to</a:t>
            </a:r>
            <a:r>
              <a:rPr sz="2800" spc="-5" dirty="0">
                <a:latin typeface="Calibri"/>
                <a:cs typeface="Calibri"/>
              </a:rPr>
              <a:t> </a:t>
            </a:r>
            <a:r>
              <a:rPr sz="2800" spc="-15" dirty="0">
                <a:latin typeface="Calibri"/>
                <a:cs typeface="Calibri"/>
              </a:rPr>
              <a:t>evaluate</a:t>
            </a:r>
            <a:r>
              <a:rPr sz="2800" spc="-20" dirty="0">
                <a:latin typeface="Calibri"/>
                <a:cs typeface="Calibri"/>
              </a:rPr>
              <a:t> </a:t>
            </a:r>
            <a:r>
              <a:rPr sz="2800" dirty="0">
                <a:latin typeface="Calibri"/>
                <a:cs typeface="Calibri"/>
              </a:rPr>
              <a:t>each</a:t>
            </a:r>
            <a:r>
              <a:rPr sz="2800" spc="10" dirty="0">
                <a:latin typeface="Calibri"/>
                <a:cs typeface="Calibri"/>
              </a:rPr>
              <a:t> </a:t>
            </a:r>
            <a:r>
              <a:rPr sz="2800" spc="-30" dirty="0">
                <a:latin typeface="Calibri"/>
                <a:cs typeface="Calibri"/>
              </a:rPr>
              <a:t>model’s</a:t>
            </a:r>
            <a:r>
              <a:rPr sz="2800" spc="10" dirty="0">
                <a:latin typeface="Calibri"/>
                <a:cs typeface="Calibri"/>
              </a:rPr>
              <a:t> </a:t>
            </a:r>
            <a:r>
              <a:rPr sz="2800" spc="-15" dirty="0">
                <a:latin typeface="Calibri"/>
                <a:cs typeface="Calibri"/>
              </a:rPr>
              <a:t>performance</a:t>
            </a:r>
            <a:endParaRPr sz="2800" dirty="0">
              <a:latin typeface="Calibri"/>
              <a:cs typeface="Calibri"/>
            </a:endParaRPr>
          </a:p>
          <a:p>
            <a:pPr>
              <a:lnSpc>
                <a:spcPct val="100000"/>
              </a:lnSpc>
              <a:buFont typeface="Arial MT"/>
              <a:buChar char="•"/>
            </a:pPr>
            <a:endParaRPr sz="4150" dirty="0">
              <a:latin typeface="Calibri"/>
              <a:cs typeface="Calibri"/>
            </a:endParaRPr>
          </a:p>
          <a:p>
            <a:pPr marL="241300" marR="5080" indent="-228600">
              <a:lnSpc>
                <a:spcPts val="3020"/>
              </a:lnSpc>
              <a:buFont typeface="Arial MT"/>
              <a:buChar char="•"/>
              <a:tabLst>
                <a:tab pos="241300" algn="l"/>
              </a:tabLst>
            </a:pPr>
            <a:r>
              <a:rPr sz="2800" spc="-5" dirty="0">
                <a:latin typeface="Calibri"/>
                <a:cs typeface="Calibri"/>
              </a:rPr>
              <a:t>In</a:t>
            </a:r>
            <a:r>
              <a:rPr sz="2800" spc="5" dirty="0">
                <a:latin typeface="Calibri"/>
                <a:cs typeface="Calibri"/>
              </a:rPr>
              <a:t> </a:t>
            </a:r>
            <a:r>
              <a:rPr sz="2800" spc="-5" dirty="0">
                <a:latin typeface="Calibri"/>
                <a:cs typeface="Calibri"/>
              </a:rPr>
              <a:t>all</a:t>
            </a:r>
            <a:r>
              <a:rPr sz="2800" dirty="0">
                <a:latin typeface="Calibri"/>
                <a:cs typeface="Calibri"/>
              </a:rPr>
              <a:t> </a:t>
            </a:r>
            <a:r>
              <a:rPr sz="2800" spc="-5" dirty="0">
                <a:latin typeface="Calibri"/>
                <a:cs typeface="Calibri"/>
              </a:rPr>
              <a:t>cases,</a:t>
            </a:r>
            <a:r>
              <a:rPr sz="2800" spc="25" dirty="0">
                <a:latin typeface="Calibri"/>
                <a:cs typeface="Calibri"/>
              </a:rPr>
              <a:t> </a:t>
            </a:r>
            <a:r>
              <a:rPr sz="2800" spc="-15" dirty="0">
                <a:latin typeface="Calibri"/>
                <a:cs typeface="Calibri"/>
              </a:rPr>
              <a:t>performance</a:t>
            </a:r>
            <a:r>
              <a:rPr sz="2800" spc="35" dirty="0">
                <a:latin typeface="Calibri"/>
                <a:cs typeface="Calibri"/>
              </a:rPr>
              <a:t> </a:t>
            </a:r>
            <a:r>
              <a:rPr sz="2800" spc="-15" dirty="0">
                <a:latin typeface="Calibri"/>
                <a:cs typeface="Calibri"/>
              </a:rPr>
              <a:t>to</a:t>
            </a:r>
            <a:r>
              <a:rPr sz="2800" spc="5" dirty="0">
                <a:latin typeface="Calibri"/>
                <a:cs typeface="Calibri"/>
              </a:rPr>
              <a:t> </a:t>
            </a:r>
            <a:r>
              <a:rPr sz="2800" spc="-5" dirty="0">
                <a:latin typeface="Calibri"/>
                <a:cs typeface="Calibri"/>
              </a:rPr>
              <a:t>be</a:t>
            </a:r>
            <a:r>
              <a:rPr sz="2800" spc="15" dirty="0">
                <a:latin typeface="Calibri"/>
                <a:cs typeface="Calibri"/>
              </a:rPr>
              <a:t> </a:t>
            </a:r>
            <a:r>
              <a:rPr sz="2800" spc="-15" dirty="0">
                <a:latin typeface="Calibri"/>
                <a:cs typeface="Calibri"/>
              </a:rPr>
              <a:t>evaluated</a:t>
            </a:r>
            <a:r>
              <a:rPr sz="2800" spc="10" dirty="0">
                <a:latin typeface="Calibri"/>
                <a:cs typeface="Calibri"/>
              </a:rPr>
              <a:t> </a:t>
            </a:r>
            <a:r>
              <a:rPr sz="2800" spc="-5" dirty="0">
                <a:latin typeface="Calibri"/>
                <a:cs typeface="Calibri"/>
              </a:rPr>
              <a:t>on</a:t>
            </a:r>
            <a:r>
              <a:rPr sz="2800" spc="10" dirty="0">
                <a:latin typeface="Calibri"/>
                <a:cs typeface="Calibri"/>
              </a:rPr>
              <a:t> </a:t>
            </a:r>
            <a:r>
              <a:rPr sz="2800" spc="-15" dirty="0">
                <a:latin typeface="Calibri"/>
                <a:cs typeface="Calibri"/>
              </a:rPr>
              <a:t>validation/test</a:t>
            </a:r>
            <a:r>
              <a:rPr sz="2800" spc="35" dirty="0">
                <a:latin typeface="Calibri"/>
                <a:cs typeface="Calibri"/>
              </a:rPr>
              <a:t> </a:t>
            </a:r>
            <a:r>
              <a:rPr sz="2800" spc="-20" dirty="0">
                <a:latin typeface="Calibri"/>
                <a:cs typeface="Calibri"/>
              </a:rPr>
              <a:t>data </a:t>
            </a:r>
            <a:r>
              <a:rPr sz="2800" spc="-15" dirty="0">
                <a:latin typeface="Calibri"/>
                <a:cs typeface="Calibri"/>
              </a:rPr>
              <a:t> </a:t>
            </a:r>
            <a:r>
              <a:rPr sz="2800" spc="-10" dirty="0">
                <a:latin typeface="Calibri"/>
                <a:cs typeface="Calibri"/>
              </a:rPr>
              <a:t>(to</a:t>
            </a:r>
            <a:r>
              <a:rPr sz="2800" spc="-5" dirty="0">
                <a:latin typeface="Calibri"/>
                <a:cs typeface="Calibri"/>
              </a:rPr>
              <a:t> </a:t>
            </a:r>
            <a:r>
              <a:rPr sz="2800" spc="-15" dirty="0">
                <a:latin typeface="Calibri"/>
                <a:cs typeface="Calibri"/>
              </a:rPr>
              <a:t>avoid</a:t>
            </a:r>
            <a:r>
              <a:rPr sz="2800" spc="-5" dirty="0">
                <a:latin typeface="Calibri"/>
                <a:cs typeface="Calibri"/>
              </a:rPr>
              <a:t> </a:t>
            </a:r>
            <a:r>
              <a:rPr sz="2800" spc="-15" dirty="0">
                <a:latin typeface="Calibri"/>
                <a:cs typeface="Calibri"/>
              </a:rPr>
              <a:t>wrong</a:t>
            </a:r>
            <a:r>
              <a:rPr sz="2800" spc="15" dirty="0">
                <a:latin typeface="Calibri"/>
                <a:cs typeface="Calibri"/>
              </a:rPr>
              <a:t> </a:t>
            </a:r>
            <a:r>
              <a:rPr sz="2800" spc="-15" dirty="0">
                <a:latin typeface="Calibri"/>
                <a:cs typeface="Calibri"/>
              </a:rPr>
              <a:t>interpretations</a:t>
            </a:r>
            <a:r>
              <a:rPr sz="2800" spc="25" dirty="0">
                <a:latin typeface="Calibri"/>
                <a:cs typeface="Calibri"/>
              </a:rPr>
              <a:t> </a:t>
            </a:r>
            <a:r>
              <a:rPr sz="2800" spc="-20" dirty="0">
                <a:latin typeface="Calibri"/>
                <a:cs typeface="Calibri"/>
              </a:rPr>
              <a:t>from</a:t>
            </a:r>
            <a:r>
              <a:rPr sz="2800" spc="10" dirty="0">
                <a:latin typeface="Calibri"/>
                <a:cs typeface="Calibri"/>
              </a:rPr>
              <a:t> </a:t>
            </a:r>
            <a:r>
              <a:rPr sz="2800" spc="-10" dirty="0">
                <a:latin typeface="Calibri"/>
                <a:cs typeface="Calibri"/>
              </a:rPr>
              <a:t>overfitting</a:t>
            </a:r>
            <a:r>
              <a:rPr sz="2800" dirty="0">
                <a:latin typeface="Calibri"/>
                <a:cs typeface="Calibri"/>
              </a:rPr>
              <a:t> on</a:t>
            </a:r>
            <a:r>
              <a:rPr sz="2800" spc="5" dirty="0">
                <a:latin typeface="Calibri"/>
                <a:cs typeface="Calibri"/>
              </a:rPr>
              <a:t> </a:t>
            </a:r>
            <a:r>
              <a:rPr sz="2800" spc="-15" dirty="0">
                <a:latin typeface="Calibri"/>
                <a:cs typeface="Calibri"/>
              </a:rPr>
              <a:t>training</a:t>
            </a:r>
            <a:r>
              <a:rPr sz="2800" spc="30" dirty="0">
                <a:latin typeface="Calibri"/>
                <a:cs typeface="Calibri"/>
              </a:rPr>
              <a:t> </a:t>
            </a:r>
            <a:r>
              <a:rPr sz="2800" spc="-15" dirty="0">
                <a:latin typeface="Calibri"/>
                <a:cs typeface="Calibri"/>
              </a:rPr>
              <a:t>data)</a:t>
            </a:r>
            <a:endParaRPr sz="2800" dirty="0">
              <a:latin typeface="Calibri"/>
              <a:cs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4648D1-5853-4675-8B60-AF5876222B1E}"/>
              </a:ext>
            </a:extLst>
          </p:cNvPr>
          <p:cNvSpPr txBox="1"/>
          <p:nvPr/>
        </p:nvSpPr>
        <p:spPr>
          <a:xfrm>
            <a:off x="3338818" y="5075337"/>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t> 0.00</a:t>
            </a:r>
          </a:p>
        </p:txBody>
      </p:sp>
      <p:sp>
        <p:nvSpPr>
          <p:cNvPr id="17" name="TextBox 16">
            <a:extLst>
              <a:ext uri="{FF2B5EF4-FFF2-40B4-BE49-F238E27FC236}">
                <a16:creationId xmlns:a16="http://schemas.microsoft.com/office/drawing/2014/main" id="{1B49141D-9385-4CD8-B75E-362BB803FDBA}"/>
              </a:ext>
            </a:extLst>
          </p:cNvPr>
          <p:cNvSpPr txBox="1"/>
          <p:nvPr/>
        </p:nvSpPr>
        <p:spPr>
          <a:xfrm>
            <a:off x="3398939" y="4162334"/>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rgbClr val="FF5050"/>
                </a:solidFill>
              </a:rPr>
              <a:t>0.25</a:t>
            </a:r>
          </a:p>
        </p:txBody>
      </p:sp>
      <p:sp>
        <p:nvSpPr>
          <p:cNvPr id="18" name="TextBox 17">
            <a:extLst>
              <a:ext uri="{FF2B5EF4-FFF2-40B4-BE49-F238E27FC236}">
                <a16:creationId xmlns:a16="http://schemas.microsoft.com/office/drawing/2014/main" id="{DE0FD548-BA0E-4909-9DF9-61BA2506F379}"/>
              </a:ext>
            </a:extLst>
          </p:cNvPr>
          <p:cNvSpPr txBox="1"/>
          <p:nvPr/>
        </p:nvSpPr>
        <p:spPr>
          <a:xfrm>
            <a:off x="3350003" y="3232553"/>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t> </a:t>
            </a:r>
            <a:r>
              <a:rPr lang="en-US" dirty="0">
                <a:solidFill>
                  <a:srgbClr val="0070C0"/>
                </a:solidFill>
              </a:rPr>
              <a:t>0.50</a:t>
            </a:r>
          </a:p>
        </p:txBody>
      </p:sp>
      <p:sp>
        <p:nvSpPr>
          <p:cNvPr id="19" name="TextBox 18">
            <a:extLst>
              <a:ext uri="{FF2B5EF4-FFF2-40B4-BE49-F238E27FC236}">
                <a16:creationId xmlns:a16="http://schemas.microsoft.com/office/drawing/2014/main" id="{6864B975-DE64-4DDE-BCAA-92096F719D91}"/>
              </a:ext>
            </a:extLst>
          </p:cNvPr>
          <p:cNvSpPr txBox="1"/>
          <p:nvPr/>
        </p:nvSpPr>
        <p:spPr>
          <a:xfrm>
            <a:off x="3368179" y="2319550"/>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t> </a:t>
            </a:r>
            <a:r>
              <a:rPr lang="en-US" dirty="0">
                <a:solidFill>
                  <a:srgbClr val="00B050"/>
                </a:solidFill>
              </a:rPr>
              <a:t>0.75</a:t>
            </a:r>
          </a:p>
        </p:txBody>
      </p:sp>
      <p:sp>
        <p:nvSpPr>
          <p:cNvPr id="20" name="TextBox 19">
            <a:extLst>
              <a:ext uri="{FF2B5EF4-FFF2-40B4-BE49-F238E27FC236}">
                <a16:creationId xmlns:a16="http://schemas.microsoft.com/office/drawing/2014/main" id="{04A5093E-1710-4320-AD2C-C495A293EC03}"/>
              </a:ext>
            </a:extLst>
          </p:cNvPr>
          <p:cNvSpPr txBox="1"/>
          <p:nvPr/>
        </p:nvSpPr>
        <p:spPr>
          <a:xfrm>
            <a:off x="3426902" y="1379982"/>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rgbClr val="FFC000"/>
                </a:solidFill>
              </a:rPr>
              <a:t>1.00</a:t>
            </a:r>
          </a:p>
        </p:txBody>
      </p:sp>
      <p:cxnSp>
        <p:nvCxnSpPr>
          <p:cNvPr id="21" name="Straight Connector 20">
            <a:extLst>
              <a:ext uri="{FF2B5EF4-FFF2-40B4-BE49-F238E27FC236}">
                <a16:creationId xmlns:a16="http://schemas.microsoft.com/office/drawing/2014/main" id="{D851EB6A-FA3B-4470-8C84-74E6B414CF82}"/>
              </a:ext>
            </a:extLst>
          </p:cNvPr>
          <p:cNvCxnSpPr>
            <a:cxnSpLocks/>
          </p:cNvCxnSpPr>
          <p:nvPr/>
        </p:nvCxnSpPr>
        <p:spPr>
          <a:xfrm flipH="1">
            <a:off x="3930202" y="763398"/>
            <a:ext cx="44739" cy="5385732"/>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14277330-6EAF-4525-99B1-245944A3CA1A}"/>
              </a:ext>
            </a:extLst>
          </p:cNvPr>
          <p:cNvSpPr/>
          <p:nvPr/>
        </p:nvSpPr>
        <p:spPr>
          <a:xfrm>
            <a:off x="4160938" y="4806892"/>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26" name="Oval 25">
            <a:extLst>
              <a:ext uri="{FF2B5EF4-FFF2-40B4-BE49-F238E27FC236}">
                <a16:creationId xmlns:a16="http://schemas.microsoft.com/office/drawing/2014/main" id="{82A827EF-964F-4784-8198-F0715CCBAF5D}"/>
              </a:ext>
            </a:extLst>
          </p:cNvPr>
          <p:cNvSpPr/>
          <p:nvPr/>
        </p:nvSpPr>
        <p:spPr>
          <a:xfrm>
            <a:off x="4313338" y="4959292"/>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27" name="Oval 26">
            <a:extLst>
              <a:ext uri="{FF2B5EF4-FFF2-40B4-BE49-F238E27FC236}">
                <a16:creationId xmlns:a16="http://schemas.microsoft.com/office/drawing/2014/main" id="{B4D3F5FB-6381-43A2-A734-BF74D8AB411E}"/>
              </a:ext>
            </a:extLst>
          </p:cNvPr>
          <p:cNvSpPr/>
          <p:nvPr/>
        </p:nvSpPr>
        <p:spPr>
          <a:xfrm>
            <a:off x="4465738" y="4675464"/>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28" name="Oval 27">
            <a:extLst>
              <a:ext uri="{FF2B5EF4-FFF2-40B4-BE49-F238E27FC236}">
                <a16:creationId xmlns:a16="http://schemas.microsoft.com/office/drawing/2014/main" id="{4B104585-6501-4697-AC92-6511B7E92194}"/>
              </a:ext>
            </a:extLst>
          </p:cNvPr>
          <p:cNvSpPr/>
          <p:nvPr/>
        </p:nvSpPr>
        <p:spPr>
          <a:xfrm>
            <a:off x="4172123" y="4650297"/>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29" name="Oval 28">
            <a:extLst>
              <a:ext uri="{FF2B5EF4-FFF2-40B4-BE49-F238E27FC236}">
                <a16:creationId xmlns:a16="http://schemas.microsoft.com/office/drawing/2014/main" id="{50B13753-79A9-40E4-9574-F6C547F734D0}"/>
              </a:ext>
            </a:extLst>
          </p:cNvPr>
          <p:cNvSpPr/>
          <p:nvPr/>
        </p:nvSpPr>
        <p:spPr>
          <a:xfrm>
            <a:off x="4353885" y="4496499"/>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0" name="Oval 29">
            <a:extLst>
              <a:ext uri="{FF2B5EF4-FFF2-40B4-BE49-F238E27FC236}">
                <a16:creationId xmlns:a16="http://schemas.microsoft.com/office/drawing/2014/main" id="{A76078F4-07AC-4802-82A6-CAB86C1F0686}"/>
              </a:ext>
            </a:extLst>
          </p:cNvPr>
          <p:cNvSpPr/>
          <p:nvPr/>
        </p:nvSpPr>
        <p:spPr>
          <a:xfrm>
            <a:off x="4153947" y="3919056"/>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1" name="Oval 30">
            <a:extLst>
              <a:ext uri="{FF2B5EF4-FFF2-40B4-BE49-F238E27FC236}">
                <a16:creationId xmlns:a16="http://schemas.microsoft.com/office/drawing/2014/main" id="{3AE3AD37-FBE2-4AFA-B7B4-839A8D663F7D}"/>
              </a:ext>
            </a:extLst>
          </p:cNvPr>
          <p:cNvSpPr/>
          <p:nvPr/>
        </p:nvSpPr>
        <p:spPr>
          <a:xfrm>
            <a:off x="4532850" y="4071456"/>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2" name="Oval 31">
            <a:extLst>
              <a:ext uri="{FF2B5EF4-FFF2-40B4-BE49-F238E27FC236}">
                <a16:creationId xmlns:a16="http://schemas.microsoft.com/office/drawing/2014/main" id="{041C702E-C91C-432F-97EA-E8E01FBC06F1}"/>
              </a:ext>
            </a:extLst>
          </p:cNvPr>
          <p:cNvSpPr/>
          <p:nvPr/>
        </p:nvSpPr>
        <p:spPr>
          <a:xfrm>
            <a:off x="4458747" y="3787628"/>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3" name="Oval 32">
            <a:extLst>
              <a:ext uri="{FF2B5EF4-FFF2-40B4-BE49-F238E27FC236}">
                <a16:creationId xmlns:a16="http://schemas.microsoft.com/office/drawing/2014/main" id="{3070C2E2-730C-4ACD-8EFF-AF9D131DC24A}"/>
              </a:ext>
            </a:extLst>
          </p:cNvPr>
          <p:cNvSpPr/>
          <p:nvPr/>
        </p:nvSpPr>
        <p:spPr>
          <a:xfrm>
            <a:off x="4139965" y="3569514"/>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4" name="Oval 33">
            <a:extLst>
              <a:ext uri="{FF2B5EF4-FFF2-40B4-BE49-F238E27FC236}">
                <a16:creationId xmlns:a16="http://schemas.microsoft.com/office/drawing/2014/main" id="{3B6CC1FD-E3C7-44CA-BC63-60DABC17ED2E}"/>
              </a:ext>
            </a:extLst>
          </p:cNvPr>
          <p:cNvSpPr/>
          <p:nvPr/>
        </p:nvSpPr>
        <p:spPr>
          <a:xfrm>
            <a:off x="4346894" y="3608663"/>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5" name="Oval 34">
            <a:extLst>
              <a:ext uri="{FF2B5EF4-FFF2-40B4-BE49-F238E27FC236}">
                <a16:creationId xmlns:a16="http://schemas.microsoft.com/office/drawing/2014/main" id="{7A3CABAA-4A1A-43A4-9CA7-EB0D88629432}"/>
              </a:ext>
            </a:extLst>
          </p:cNvPr>
          <p:cNvSpPr/>
          <p:nvPr/>
        </p:nvSpPr>
        <p:spPr>
          <a:xfrm>
            <a:off x="4640509" y="2694262"/>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2D925171-1DC8-4E8A-9062-99D84E0850CC}"/>
              </a:ext>
            </a:extLst>
          </p:cNvPr>
          <p:cNvSpPr/>
          <p:nvPr/>
        </p:nvSpPr>
        <p:spPr>
          <a:xfrm>
            <a:off x="4222457" y="2695660"/>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46669E57-9BAE-40E8-B369-3847DF84018E}"/>
              </a:ext>
            </a:extLst>
          </p:cNvPr>
          <p:cNvSpPr/>
          <p:nvPr/>
        </p:nvSpPr>
        <p:spPr>
          <a:xfrm>
            <a:off x="4534248" y="3007451"/>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72034EE0-0C1B-47AE-992B-7DEA8B66DEBC}"/>
              </a:ext>
            </a:extLst>
          </p:cNvPr>
          <p:cNvSpPr/>
          <p:nvPr/>
        </p:nvSpPr>
        <p:spPr>
          <a:xfrm>
            <a:off x="4240633" y="2982284"/>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E59530AF-AD44-40EE-98B2-DD2B6B2A072C}"/>
              </a:ext>
            </a:extLst>
          </p:cNvPr>
          <p:cNvSpPr/>
          <p:nvPr/>
        </p:nvSpPr>
        <p:spPr>
          <a:xfrm>
            <a:off x="4422395" y="2828486"/>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1C79EC2B-39C9-4EFC-9C71-C09378BC0DB2}"/>
              </a:ext>
            </a:extLst>
          </p:cNvPr>
          <p:cNvSpPr/>
          <p:nvPr/>
        </p:nvSpPr>
        <p:spPr>
          <a:xfrm>
            <a:off x="4222457" y="2251043"/>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AC49966A-0AA0-4FAF-92EA-9413971279C2}"/>
              </a:ext>
            </a:extLst>
          </p:cNvPr>
          <p:cNvSpPr/>
          <p:nvPr/>
        </p:nvSpPr>
        <p:spPr>
          <a:xfrm>
            <a:off x="4601360" y="1782657"/>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DC5F2046-4C3E-45D1-9BEE-849242F5522D}"/>
              </a:ext>
            </a:extLst>
          </p:cNvPr>
          <p:cNvSpPr/>
          <p:nvPr/>
        </p:nvSpPr>
        <p:spPr>
          <a:xfrm>
            <a:off x="4527257" y="2119615"/>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E0D75876-1565-4AB4-BE18-7448B4EB46FC}"/>
              </a:ext>
            </a:extLst>
          </p:cNvPr>
          <p:cNvSpPr/>
          <p:nvPr/>
        </p:nvSpPr>
        <p:spPr>
          <a:xfrm>
            <a:off x="4208475" y="1901501"/>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AF1524AD-6EE9-4997-A25C-F73B78998DFB}"/>
              </a:ext>
            </a:extLst>
          </p:cNvPr>
          <p:cNvSpPr/>
          <p:nvPr/>
        </p:nvSpPr>
        <p:spPr>
          <a:xfrm>
            <a:off x="4415404" y="1940650"/>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CCF1ECAB-557E-48ED-9BBC-25D42E0C669D}"/>
              </a:ext>
            </a:extLst>
          </p:cNvPr>
          <p:cNvSpPr txBox="1"/>
          <p:nvPr/>
        </p:nvSpPr>
        <p:spPr>
          <a:xfrm>
            <a:off x="5242698" y="652455"/>
            <a:ext cx="1662075" cy="1015663"/>
          </a:xfrm>
          <a:prstGeom prst="rect">
            <a:avLst/>
          </a:prstGeom>
          <a:noFill/>
        </p:spPr>
        <p:txBody>
          <a:bodyPr wrap="square" rtlCol="0">
            <a:spAutoFit/>
          </a:bodyPr>
          <a:lstStyle/>
          <a:p>
            <a:r>
              <a:rPr lang="en-US" sz="1400" dirty="0"/>
              <a:t>Threshold</a:t>
            </a:r>
          </a:p>
          <a:p>
            <a:r>
              <a:rPr lang="en-US" sz="1400" dirty="0"/>
              <a:t>Genuine Mail (10)</a:t>
            </a:r>
          </a:p>
          <a:p>
            <a:r>
              <a:rPr lang="en-US" sz="1400" dirty="0"/>
              <a:t>SPAM Mail (10)</a:t>
            </a:r>
            <a:r>
              <a:rPr lang="en-US" dirty="0"/>
              <a:t>	</a:t>
            </a:r>
          </a:p>
        </p:txBody>
      </p:sp>
      <p:cxnSp>
        <p:nvCxnSpPr>
          <p:cNvPr id="46" name="Straight Connector 45">
            <a:extLst>
              <a:ext uri="{FF2B5EF4-FFF2-40B4-BE49-F238E27FC236}">
                <a16:creationId xmlns:a16="http://schemas.microsoft.com/office/drawing/2014/main" id="{AAED12B7-AA8F-4ACB-B93F-15CFB310F682}"/>
              </a:ext>
            </a:extLst>
          </p:cNvPr>
          <p:cNvCxnSpPr/>
          <p:nvPr/>
        </p:nvCxnSpPr>
        <p:spPr>
          <a:xfrm>
            <a:off x="4565417" y="823723"/>
            <a:ext cx="645531" cy="0"/>
          </a:xfrm>
          <a:prstGeom prst="line">
            <a:avLst/>
          </a:prstGeom>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872E86F5-A669-4E7D-9583-47AFDA66C128}"/>
              </a:ext>
            </a:extLst>
          </p:cNvPr>
          <p:cNvSpPr/>
          <p:nvPr/>
        </p:nvSpPr>
        <p:spPr>
          <a:xfrm>
            <a:off x="5133042" y="975274"/>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AA9F2097-F53A-4651-93CD-CE8FD3F1F69B}"/>
              </a:ext>
            </a:extLst>
          </p:cNvPr>
          <p:cNvSpPr/>
          <p:nvPr/>
        </p:nvSpPr>
        <p:spPr>
          <a:xfrm>
            <a:off x="5147513" y="1219604"/>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grpSp>
        <p:nvGrpSpPr>
          <p:cNvPr id="111" name="Group 110">
            <a:extLst>
              <a:ext uri="{FF2B5EF4-FFF2-40B4-BE49-F238E27FC236}">
                <a16:creationId xmlns:a16="http://schemas.microsoft.com/office/drawing/2014/main" id="{24FEEE82-3630-4EC8-B39F-3A027F4D22FC}"/>
              </a:ext>
            </a:extLst>
          </p:cNvPr>
          <p:cNvGrpSpPr/>
          <p:nvPr/>
        </p:nvGrpSpPr>
        <p:grpSpPr>
          <a:xfrm>
            <a:off x="6971517" y="679508"/>
            <a:ext cx="4572605" cy="4623405"/>
            <a:chOff x="6971517" y="679508"/>
            <a:chExt cx="4572605" cy="4623405"/>
          </a:xfrm>
        </p:grpSpPr>
        <p:cxnSp>
          <p:nvCxnSpPr>
            <p:cNvPr id="52" name="Straight Connector 51">
              <a:extLst>
                <a:ext uri="{FF2B5EF4-FFF2-40B4-BE49-F238E27FC236}">
                  <a16:creationId xmlns:a16="http://schemas.microsoft.com/office/drawing/2014/main" id="{B535D7CD-85B3-4A50-982F-43C5CFC464FE}"/>
                </a:ext>
              </a:extLst>
            </p:cNvPr>
            <p:cNvCxnSpPr>
              <a:cxnSpLocks/>
            </p:cNvCxnSpPr>
            <p:nvPr/>
          </p:nvCxnSpPr>
          <p:spPr>
            <a:xfrm>
              <a:off x="6972611" y="679508"/>
              <a:ext cx="15417" cy="45917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738DC63-9BC6-4309-A3DA-D7369A625E6B}"/>
                </a:ext>
              </a:extLst>
            </p:cNvPr>
            <p:cNvCxnSpPr>
              <a:cxnSpLocks/>
            </p:cNvCxnSpPr>
            <p:nvPr/>
          </p:nvCxnSpPr>
          <p:spPr>
            <a:xfrm>
              <a:off x="6971517" y="5263666"/>
              <a:ext cx="4572605" cy="39247"/>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7" name="Straight Connector 76">
            <a:extLst>
              <a:ext uri="{FF2B5EF4-FFF2-40B4-BE49-F238E27FC236}">
                <a16:creationId xmlns:a16="http://schemas.microsoft.com/office/drawing/2014/main" id="{329B704B-DA7A-450D-B9B0-86389198CEB5}"/>
              </a:ext>
            </a:extLst>
          </p:cNvPr>
          <p:cNvCxnSpPr>
            <a:cxnSpLocks/>
          </p:cNvCxnSpPr>
          <p:nvPr/>
        </p:nvCxnSpPr>
        <p:spPr>
          <a:xfrm flipV="1">
            <a:off x="7007565" y="679508"/>
            <a:ext cx="4586020" cy="92"/>
          </a:xfrm>
          <a:prstGeom prst="line">
            <a:avLst/>
          </a:prstGeom>
          <a:ln w="31750"/>
        </p:spPr>
        <p:style>
          <a:lnRef idx="3">
            <a:schemeClr val="dk1"/>
          </a:lnRef>
          <a:fillRef idx="0">
            <a:schemeClr val="dk1"/>
          </a:fillRef>
          <a:effectRef idx="2">
            <a:schemeClr val="dk1"/>
          </a:effectRef>
          <a:fontRef idx="minor">
            <a:schemeClr val="tx1"/>
          </a:fontRef>
        </p:style>
      </p:cxnSp>
      <p:sp>
        <p:nvSpPr>
          <p:cNvPr id="82" name="Oval 81">
            <a:extLst>
              <a:ext uri="{FF2B5EF4-FFF2-40B4-BE49-F238E27FC236}">
                <a16:creationId xmlns:a16="http://schemas.microsoft.com/office/drawing/2014/main" id="{46E2DDF7-3006-4E6C-850F-0D3C98003A6A}"/>
              </a:ext>
            </a:extLst>
          </p:cNvPr>
          <p:cNvSpPr/>
          <p:nvPr/>
        </p:nvSpPr>
        <p:spPr>
          <a:xfrm>
            <a:off x="11451575" y="444617"/>
            <a:ext cx="295692" cy="420582"/>
          </a:xfrm>
          <a:prstGeom prst="ellipse">
            <a:avLst/>
          </a:prstGeom>
          <a:noFill/>
          <a:ln w="25400">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BD7258E3-689B-4DC8-A396-419BC372D63E}"/>
              </a:ext>
            </a:extLst>
          </p:cNvPr>
          <p:cNvSpPr/>
          <p:nvPr/>
        </p:nvSpPr>
        <p:spPr>
          <a:xfrm>
            <a:off x="9179554" y="479571"/>
            <a:ext cx="295692" cy="420582"/>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50A0998B-8517-4315-A00D-931D9A77926F}"/>
              </a:ext>
            </a:extLst>
          </p:cNvPr>
          <p:cNvSpPr/>
          <p:nvPr/>
        </p:nvSpPr>
        <p:spPr>
          <a:xfrm>
            <a:off x="6867282" y="489358"/>
            <a:ext cx="295692" cy="420582"/>
          </a:xfrm>
          <a:prstGeom prst="ellipse">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D83AC440-D8C1-4E46-8258-10EC52D328F5}"/>
              </a:ext>
            </a:extLst>
          </p:cNvPr>
          <p:cNvSpPr/>
          <p:nvPr/>
        </p:nvSpPr>
        <p:spPr>
          <a:xfrm>
            <a:off x="6850208" y="2722230"/>
            <a:ext cx="295692" cy="420582"/>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29EA25A3-F55E-4D80-9AAF-BD8AF749D5AE}"/>
              </a:ext>
            </a:extLst>
          </p:cNvPr>
          <p:cNvSpPr/>
          <p:nvPr/>
        </p:nvSpPr>
        <p:spPr>
          <a:xfrm>
            <a:off x="6875375" y="5045983"/>
            <a:ext cx="295692" cy="420582"/>
          </a:xfrm>
          <a:prstGeom prst="ellipse">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5" name="Group 114">
            <a:extLst>
              <a:ext uri="{FF2B5EF4-FFF2-40B4-BE49-F238E27FC236}">
                <a16:creationId xmlns:a16="http://schemas.microsoft.com/office/drawing/2014/main" id="{4238FD7D-65C2-4833-B027-E66ED8888360}"/>
              </a:ext>
            </a:extLst>
          </p:cNvPr>
          <p:cNvGrpSpPr/>
          <p:nvPr/>
        </p:nvGrpSpPr>
        <p:grpSpPr>
          <a:xfrm>
            <a:off x="6268758" y="510322"/>
            <a:ext cx="5571055" cy="5401886"/>
            <a:chOff x="6268758" y="510322"/>
            <a:chExt cx="5571055" cy="5401886"/>
          </a:xfrm>
        </p:grpSpPr>
        <p:sp>
          <p:nvSpPr>
            <p:cNvPr id="63" name="TextBox 62">
              <a:extLst>
                <a:ext uri="{FF2B5EF4-FFF2-40B4-BE49-F238E27FC236}">
                  <a16:creationId xmlns:a16="http://schemas.microsoft.com/office/drawing/2014/main" id="{12A02E08-6C69-4BC5-B75E-FBAD6704E05E}"/>
                </a:ext>
              </a:extLst>
            </p:cNvPr>
            <p:cNvSpPr txBox="1"/>
            <p:nvPr/>
          </p:nvSpPr>
          <p:spPr>
            <a:xfrm>
              <a:off x="6377301" y="5059957"/>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 0.00</a:t>
              </a:r>
            </a:p>
          </p:txBody>
        </p:sp>
        <p:sp>
          <p:nvSpPr>
            <p:cNvPr id="64" name="TextBox 63">
              <a:extLst>
                <a:ext uri="{FF2B5EF4-FFF2-40B4-BE49-F238E27FC236}">
                  <a16:creationId xmlns:a16="http://schemas.microsoft.com/office/drawing/2014/main" id="{E912D12F-27C9-4597-8063-E68B8601252E}"/>
                </a:ext>
              </a:extLst>
            </p:cNvPr>
            <p:cNvSpPr txBox="1"/>
            <p:nvPr/>
          </p:nvSpPr>
          <p:spPr>
            <a:xfrm>
              <a:off x="6437422" y="4146954"/>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0.20</a:t>
              </a:r>
            </a:p>
          </p:txBody>
        </p:sp>
        <p:sp>
          <p:nvSpPr>
            <p:cNvPr id="65" name="TextBox 64">
              <a:extLst>
                <a:ext uri="{FF2B5EF4-FFF2-40B4-BE49-F238E27FC236}">
                  <a16:creationId xmlns:a16="http://schemas.microsoft.com/office/drawing/2014/main" id="{A4ADECC6-1618-41F9-9E53-8F082E4866E6}"/>
                </a:ext>
              </a:extLst>
            </p:cNvPr>
            <p:cNvSpPr txBox="1"/>
            <p:nvPr/>
          </p:nvSpPr>
          <p:spPr>
            <a:xfrm>
              <a:off x="6380097" y="3217173"/>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 0.40</a:t>
              </a:r>
            </a:p>
          </p:txBody>
        </p:sp>
        <p:sp>
          <p:nvSpPr>
            <p:cNvPr id="66" name="TextBox 65">
              <a:extLst>
                <a:ext uri="{FF2B5EF4-FFF2-40B4-BE49-F238E27FC236}">
                  <a16:creationId xmlns:a16="http://schemas.microsoft.com/office/drawing/2014/main" id="{EDF943A7-1801-43DC-B7E7-67A346064C66}"/>
                </a:ext>
              </a:extLst>
            </p:cNvPr>
            <p:cNvSpPr txBox="1"/>
            <p:nvPr/>
          </p:nvSpPr>
          <p:spPr>
            <a:xfrm>
              <a:off x="6398273" y="2304170"/>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 0.60</a:t>
              </a:r>
            </a:p>
          </p:txBody>
        </p:sp>
        <p:sp>
          <p:nvSpPr>
            <p:cNvPr id="67" name="TextBox 66">
              <a:extLst>
                <a:ext uri="{FF2B5EF4-FFF2-40B4-BE49-F238E27FC236}">
                  <a16:creationId xmlns:a16="http://schemas.microsoft.com/office/drawing/2014/main" id="{FA521F69-252D-4FBF-B201-BC9917E66216}"/>
                </a:ext>
              </a:extLst>
            </p:cNvPr>
            <p:cNvSpPr txBox="1"/>
            <p:nvPr/>
          </p:nvSpPr>
          <p:spPr>
            <a:xfrm>
              <a:off x="6473774" y="1364602"/>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0.80</a:t>
              </a:r>
            </a:p>
          </p:txBody>
        </p:sp>
        <p:sp>
          <p:nvSpPr>
            <p:cNvPr id="70" name="TextBox 69">
              <a:extLst>
                <a:ext uri="{FF2B5EF4-FFF2-40B4-BE49-F238E27FC236}">
                  <a16:creationId xmlns:a16="http://schemas.microsoft.com/office/drawing/2014/main" id="{D57BD481-7DCF-4D1B-B419-752B46864FB0}"/>
                </a:ext>
              </a:extLst>
            </p:cNvPr>
            <p:cNvSpPr txBox="1"/>
            <p:nvPr/>
          </p:nvSpPr>
          <p:spPr>
            <a:xfrm>
              <a:off x="6450005" y="510322"/>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1.00</a:t>
              </a:r>
            </a:p>
          </p:txBody>
        </p:sp>
        <p:sp>
          <p:nvSpPr>
            <p:cNvPr id="71" name="TextBox 70">
              <a:extLst>
                <a:ext uri="{FF2B5EF4-FFF2-40B4-BE49-F238E27FC236}">
                  <a16:creationId xmlns:a16="http://schemas.microsoft.com/office/drawing/2014/main" id="{4FA6B334-1E07-4BB1-9041-CA6F4F30A321}"/>
                </a:ext>
              </a:extLst>
            </p:cNvPr>
            <p:cNvSpPr txBox="1"/>
            <p:nvPr/>
          </p:nvSpPr>
          <p:spPr>
            <a:xfrm>
              <a:off x="7544687" y="5271278"/>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0.20</a:t>
              </a:r>
            </a:p>
          </p:txBody>
        </p:sp>
        <p:sp>
          <p:nvSpPr>
            <p:cNvPr id="72" name="TextBox 71">
              <a:extLst>
                <a:ext uri="{FF2B5EF4-FFF2-40B4-BE49-F238E27FC236}">
                  <a16:creationId xmlns:a16="http://schemas.microsoft.com/office/drawing/2014/main" id="{9C35ABA7-5F35-4DEB-8194-279F0312741F}"/>
                </a:ext>
              </a:extLst>
            </p:cNvPr>
            <p:cNvSpPr txBox="1"/>
            <p:nvPr/>
          </p:nvSpPr>
          <p:spPr>
            <a:xfrm>
              <a:off x="8494042" y="5281065"/>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0.40</a:t>
              </a:r>
            </a:p>
          </p:txBody>
        </p:sp>
        <p:sp>
          <p:nvSpPr>
            <p:cNvPr id="73" name="TextBox 72">
              <a:extLst>
                <a:ext uri="{FF2B5EF4-FFF2-40B4-BE49-F238E27FC236}">
                  <a16:creationId xmlns:a16="http://schemas.microsoft.com/office/drawing/2014/main" id="{74A033CB-D607-4C3F-B016-7E598FE5E00E}"/>
                </a:ext>
              </a:extLst>
            </p:cNvPr>
            <p:cNvSpPr txBox="1"/>
            <p:nvPr/>
          </p:nvSpPr>
          <p:spPr>
            <a:xfrm>
              <a:off x="9441999" y="5281065"/>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0.60</a:t>
              </a:r>
            </a:p>
          </p:txBody>
        </p:sp>
        <p:sp>
          <p:nvSpPr>
            <p:cNvPr id="75" name="TextBox 74">
              <a:extLst>
                <a:ext uri="{FF2B5EF4-FFF2-40B4-BE49-F238E27FC236}">
                  <a16:creationId xmlns:a16="http://schemas.microsoft.com/office/drawing/2014/main" id="{273A857A-EFD6-4AE8-B192-A7227A15D066}"/>
                </a:ext>
              </a:extLst>
            </p:cNvPr>
            <p:cNvSpPr txBox="1"/>
            <p:nvPr/>
          </p:nvSpPr>
          <p:spPr>
            <a:xfrm>
              <a:off x="10324242" y="5274074"/>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0.80</a:t>
              </a:r>
            </a:p>
          </p:txBody>
        </p:sp>
        <p:sp>
          <p:nvSpPr>
            <p:cNvPr id="76" name="TextBox 75">
              <a:extLst>
                <a:ext uri="{FF2B5EF4-FFF2-40B4-BE49-F238E27FC236}">
                  <a16:creationId xmlns:a16="http://schemas.microsoft.com/office/drawing/2014/main" id="{4DB9FC99-28AC-423E-9B70-40E0087E0D87}"/>
                </a:ext>
              </a:extLst>
            </p:cNvPr>
            <p:cNvSpPr txBox="1"/>
            <p:nvPr/>
          </p:nvSpPr>
          <p:spPr>
            <a:xfrm>
              <a:off x="11248430" y="5283861"/>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1.00</a:t>
              </a:r>
            </a:p>
          </p:txBody>
        </p:sp>
        <p:sp>
          <p:nvSpPr>
            <p:cNvPr id="85" name="TextBox 84">
              <a:extLst>
                <a:ext uri="{FF2B5EF4-FFF2-40B4-BE49-F238E27FC236}">
                  <a16:creationId xmlns:a16="http://schemas.microsoft.com/office/drawing/2014/main" id="{8BB24E65-5414-44C3-A09E-03B893A58C71}"/>
                </a:ext>
              </a:extLst>
            </p:cNvPr>
            <p:cNvSpPr txBox="1"/>
            <p:nvPr/>
          </p:nvSpPr>
          <p:spPr>
            <a:xfrm>
              <a:off x="8507884" y="5604431"/>
              <a:ext cx="2439300" cy="307777"/>
            </a:xfrm>
            <a:prstGeom prst="rect">
              <a:avLst/>
            </a:prstGeom>
            <a:noFill/>
          </p:spPr>
          <p:txBody>
            <a:bodyPr wrap="square" rtlCol="0">
              <a:spAutoFit/>
            </a:bodyPr>
            <a:lstStyle/>
            <a:p>
              <a:pPr algn="ctr"/>
              <a:r>
                <a:rPr lang="en-US" sz="1400" b="1" dirty="0"/>
                <a:t>1 – Specificity  (FPR)</a:t>
              </a:r>
            </a:p>
          </p:txBody>
        </p:sp>
        <p:sp>
          <p:nvSpPr>
            <p:cNvPr id="93" name="TextBox 92">
              <a:extLst>
                <a:ext uri="{FF2B5EF4-FFF2-40B4-BE49-F238E27FC236}">
                  <a16:creationId xmlns:a16="http://schemas.microsoft.com/office/drawing/2014/main" id="{BF3AF328-A19E-413C-845C-344CE5804365}"/>
                </a:ext>
              </a:extLst>
            </p:cNvPr>
            <p:cNvSpPr txBox="1"/>
            <p:nvPr/>
          </p:nvSpPr>
          <p:spPr>
            <a:xfrm rot="16200000">
              <a:off x="5117316" y="2786239"/>
              <a:ext cx="2610662" cy="307777"/>
            </a:xfrm>
            <a:prstGeom prst="rect">
              <a:avLst/>
            </a:prstGeom>
            <a:noFill/>
          </p:spPr>
          <p:txBody>
            <a:bodyPr wrap="square" rtlCol="0">
              <a:spAutoFit/>
            </a:bodyPr>
            <a:lstStyle/>
            <a:p>
              <a:pPr algn="ctr"/>
              <a:r>
                <a:rPr lang="en-US" sz="1400" b="1" dirty="0"/>
                <a:t>Sensitivity </a:t>
              </a:r>
              <a:r>
                <a:rPr lang="en-US" sz="1400" b="1"/>
                <a:t>(TPR</a:t>
              </a:r>
              <a:r>
                <a:rPr lang="en-US" sz="1400" b="1" dirty="0"/>
                <a:t>)</a:t>
              </a:r>
            </a:p>
          </p:txBody>
        </p:sp>
      </p:grpSp>
      <p:sp>
        <p:nvSpPr>
          <p:cNvPr id="94" name="TextBox 93">
            <a:extLst>
              <a:ext uri="{FF2B5EF4-FFF2-40B4-BE49-F238E27FC236}">
                <a16:creationId xmlns:a16="http://schemas.microsoft.com/office/drawing/2014/main" id="{8CF9C431-CDB9-4464-AD8F-0BF7C4DCC9C9}"/>
              </a:ext>
            </a:extLst>
          </p:cNvPr>
          <p:cNvSpPr txBox="1"/>
          <p:nvPr/>
        </p:nvSpPr>
        <p:spPr>
          <a:xfrm>
            <a:off x="11264941" y="891634"/>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(1,1)</a:t>
            </a:r>
          </a:p>
        </p:txBody>
      </p:sp>
      <p:sp>
        <p:nvSpPr>
          <p:cNvPr id="95" name="TextBox 94">
            <a:extLst>
              <a:ext uri="{FF2B5EF4-FFF2-40B4-BE49-F238E27FC236}">
                <a16:creationId xmlns:a16="http://schemas.microsoft.com/office/drawing/2014/main" id="{31ACD6EC-F31C-46EB-A855-5BD4BB98DC6E}"/>
              </a:ext>
            </a:extLst>
          </p:cNvPr>
          <p:cNvSpPr txBox="1"/>
          <p:nvPr/>
        </p:nvSpPr>
        <p:spPr>
          <a:xfrm>
            <a:off x="9068421" y="901421"/>
            <a:ext cx="798430"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(0.5,1)</a:t>
            </a:r>
          </a:p>
        </p:txBody>
      </p:sp>
      <p:sp>
        <p:nvSpPr>
          <p:cNvPr id="96" name="TextBox 95">
            <a:extLst>
              <a:ext uri="{FF2B5EF4-FFF2-40B4-BE49-F238E27FC236}">
                <a16:creationId xmlns:a16="http://schemas.microsoft.com/office/drawing/2014/main" id="{55998AB8-EB86-4E02-AA41-88AD5C826666}"/>
              </a:ext>
            </a:extLst>
          </p:cNvPr>
          <p:cNvSpPr txBox="1"/>
          <p:nvPr/>
        </p:nvSpPr>
        <p:spPr>
          <a:xfrm>
            <a:off x="7031292" y="886040"/>
            <a:ext cx="622185"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(0,1)</a:t>
            </a:r>
          </a:p>
        </p:txBody>
      </p:sp>
      <p:sp>
        <p:nvSpPr>
          <p:cNvPr id="97" name="TextBox 96">
            <a:extLst>
              <a:ext uri="{FF2B5EF4-FFF2-40B4-BE49-F238E27FC236}">
                <a16:creationId xmlns:a16="http://schemas.microsoft.com/office/drawing/2014/main" id="{9CD6A0D6-9B8E-4858-AC5C-2CEBE0A9E07E}"/>
              </a:ext>
            </a:extLst>
          </p:cNvPr>
          <p:cNvSpPr txBox="1"/>
          <p:nvPr/>
        </p:nvSpPr>
        <p:spPr>
          <a:xfrm>
            <a:off x="7007523" y="4754767"/>
            <a:ext cx="622185"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(0,0)</a:t>
            </a:r>
          </a:p>
        </p:txBody>
      </p:sp>
      <p:sp>
        <p:nvSpPr>
          <p:cNvPr id="98" name="TextBox 97">
            <a:extLst>
              <a:ext uri="{FF2B5EF4-FFF2-40B4-BE49-F238E27FC236}">
                <a16:creationId xmlns:a16="http://schemas.microsoft.com/office/drawing/2014/main" id="{35E678E9-168E-4D77-95E8-490CAF34E39C}"/>
              </a:ext>
            </a:extLst>
          </p:cNvPr>
          <p:cNvSpPr txBox="1"/>
          <p:nvPr/>
        </p:nvSpPr>
        <p:spPr>
          <a:xfrm>
            <a:off x="7099803" y="2825297"/>
            <a:ext cx="892482"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(0,0.5)</a:t>
            </a:r>
          </a:p>
        </p:txBody>
      </p:sp>
      <p:sp>
        <p:nvSpPr>
          <p:cNvPr id="3" name="TextBox 2">
            <a:extLst>
              <a:ext uri="{FF2B5EF4-FFF2-40B4-BE49-F238E27FC236}">
                <a16:creationId xmlns:a16="http://schemas.microsoft.com/office/drawing/2014/main" id="{ACAD3F75-A76B-4F6C-BD20-3B2EC7C4D137}"/>
              </a:ext>
            </a:extLst>
          </p:cNvPr>
          <p:cNvSpPr txBox="1"/>
          <p:nvPr/>
        </p:nvSpPr>
        <p:spPr>
          <a:xfrm>
            <a:off x="92684" y="612396"/>
            <a:ext cx="3360320" cy="5293757"/>
          </a:xfrm>
          <a:prstGeom prst="rect">
            <a:avLst/>
          </a:prstGeom>
          <a:noFill/>
        </p:spPr>
        <p:txBody>
          <a:bodyPr wrap="square" rtlCol="0">
            <a:spAutoFit/>
          </a:bodyPr>
          <a:lstStyle/>
          <a:p>
            <a:pPr marL="285750" indent="-285750">
              <a:buFont typeface="Arial" panose="020B0604020202020204" pitchFamily="34" charset="0"/>
              <a:buChar char="•"/>
            </a:pPr>
            <a:r>
              <a:rPr lang="en-US" sz="1600" dirty="0"/>
              <a:t>ROC curve is an evaluation metric for binary classification problems. </a:t>
            </a:r>
          </a:p>
          <a:p>
            <a:pPr marL="285750" indent="-285750">
              <a:buFont typeface="Arial" panose="020B0604020202020204" pitchFamily="34" charset="0"/>
              <a:buChar char="•"/>
            </a:pPr>
            <a:r>
              <a:rPr lang="en-US" sz="1600" dirty="0"/>
              <a:t>Plots the Sensitivity (</a:t>
            </a:r>
            <a:r>
              <a:rPr lang="en-US" sz="1600" b="1" dirty="0"/>
              <a:t>TPR) </a:t>
            </a:r>
            <a:r>
              <a:rPr lang="en-US" sz="1600" dirty="0"/>
              <a:t>against 1 – Specificity (</a:t>
            </a:r>
            <a:r>
              <a:rPr lang="en-US" sz="1600" b="1" dirty="0"/>
              <a:t>FPR) </a:t>
            </a:r>
            <a:r>
              <a:rPr lang="en-US" sz="1600" dirty="0"/>
              <a:t>for</a:t>
            </a:r>
            <a:r>
              <a:rPr lang="en-US" sz="1600" b="1" dirty="0"/>
              <a:t> varying </a:t>
            </a:r>
            <a:r>
              <a:rPr lang="en-US" sz="1600" dirty="0"/>
              <a:t>threshold values</a:t>
            </a:r>
          </a:p>
          <a:p>
            <a:pPr marL="285750" indent="-285750">
              <a:buFont typeface="Arial" panose="020B0604020202020204" pitchFamily="34" charset="0"/>
              <a:buChar char="•"/>
            </a:pPr>
            <a:r>
              <a:rPr lang="en-US" sz="1600" b="1" dirty="0"/>
              <a:t>Area Under the Curve (AUC) </a:t>
            </a:r>
            <a:r>
              <a:rPr lang="en-US" sz="1600" dirty="0"/>
              <a:t>is the measure of the ability of a classifier to distinguish between classes and is used as a summary of the ROC curve</a:t>
            </a:r>
          </a:p>
          <a:p>
            <a:pPr marL="285750" indent="-285750">
              <a:buFont typeface="Arial" panose="020B0604020202020204" pitchFamily="34" charset="0"/>
              <a:buChar char="•"/>
            </a:pPr>
            <a:r>
              <a:rPr lang="en-US" sz="1600" dirty="0"/>
              <a:t>The goal in ROC space is to be in the </a:t>
            </a:r>
            <a:r>
              <a:rPr lang="en-US" sz="1600" b="1" i="1" dirty="0"/>
              <a:t>upper-left-hand corner </a:t>
            </a:r>
            <a:r>
              <a:rPr lang="en-US" sz="1600" dirty="0"/>
              <a:t> (0, 1), i.e. zero FP’s (</a:t>
            </a:r>
            <a:r>
              <a:rPr lang="en-US" sz="1600" i="1" dirty="0"/>
              <a:t>FPR=0</a:t>
            </a:r>
            <a:r>
              <a:rPr lang="en-US" sz="1600" dirty="0"/>
              <a:t>) ; Sensitivity(Recall)=1, i.e. all the positives classified as positives</a:t>
            </a:r>
          </a:p>
          <a:p>
            <a:pPr marL="285750" indent="-285750" algn="just">
              <a:buFont typeface="Arial" panose="020B0604020202020204" pitchFamily="34" charset="0"/>
              <a:buChar char="•"/>
            </a:pPr>
            <a:r>
              <a:rPr lang="en-US" sz="1600" dirty="0"/>
              <a:t>The diagonal (the “</a:t>
            </a:r>
            <a:r>
              <a:rPr lang="en-US" sz="1600" i="1" dirty="0"/>
              <a:t>curve</a:t>
            </a:r>
            <a:r>
              <a:rPr lang="en-US" sz="1600" dirty="0"/>
              <a:t>” for a naïve classifier), on an average, when drawing randomly scores on the unit interval or if our predictions are all 0 or all 1.</a:t>
            </a:r>
          </a:p>
          <a:p>
            <a:pPr marL="285750" indent="-285750">
              <a:buFont typeface="Arial" panose="020B0604020202020204" pitchFamily="34" charset="0"/>
              <a:buChar char="•"/>
            </a:pPr>
            <a:endParaRPr lang="en-US" sz="1600" dirty="0"/>
          </a:p>
        </p:txBody>
      </p:sp>
      <p:cxnSp>
        <p:nvCxnSpPr>
          <p:cNvPr id="6" name="Straight Connector 5">
            <a:extLst>
              <a:ext uri="{FF2B5EF4-FFF2-40B4-BE49-F238E27FC236}">
                <a16:creationId xmlns:a16="http://schemas.microsoft.com/office/drawing/2014/main" id="{4F4C2EA5-E20E-4774-BD25-DA27F785209E}"/>
              </a:ext>
            </a:extLst>
          </p:cNvPr>
          <p:cNvCxnSpPr>
            <a:cxnSpLocks/>
          </p:cNvCxnSpPr>
          <p:nvPr/>
        </p:nvCxnSpPr>
        <p:spPr>
          <a:xfrm flipV="1">
            <a:off x="7077741" y="654908"/>
            <a:ext cx="4482891" cy="457432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71" name="Title 1">
            <a:extLst>
              <a:ext uri="{FF2B5EF4-FFF2-40B4-BE49-F238E27FC236}">
                <a16:creationId xmlns:a16="http://schemas.microsoft.com/office/drawing/2014/main" id="{5B487E2A-5902-42D1-AAC7-BF087490D996}"/>
              </a:ext>
            </a:extLst>
          </p:cNvPr>
          <p:cNvSpPr txBox="1">
            <a:spLocks/>
          </p:cNvSpPr>
          <p:nvPr/>
        </p:nvSpPr>
        <p:spPr>
          <a:xfrm>
            <a:off x="0" y="18059"/>
            <a:ext cx="12192000" cy="56353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3200" b="1" dirty="0"/>
              <a:t>ROC Curves </a:t>
            </a:r>
            <a:r>
              <a:rPr lang="en-US" altLang="en-US" sz="1800" b="1" dirty="0"/>
              <a:t>(Receiver Operating Characteristic Curves) </a:t>
            </a:r>
            <a:r>
              <a:rPr lang="en-US" altLang="en-US" sz="3200" b="1" dirty="0"/>
              <a:t>for a Perfect Classifier</a:t>
            </a:r>
          </a:p>
        </p:txBody>
      </p:sp>
      <p:cxnSp>
        <p:nvCxnSpPr>
          <p:cNvPr id="172" name="Straight Connector 171">
            <a:extLst>
              <a:ext uri="{FF2B5EF4-FFF2-40B4-BE49-F238E27FC236}">
                <a16:creationId xmlns:a16="http://schemas.microsoft.com/office/drawing/2014/main" id="{91ACF297-78FE-43B0-A4CB-8C0FB0ED859C}"/>
              </a:ext>
            </a:extLst>
          </p:cNvPr>
          <p:cNvCxnSpPr>
            <a:cxnSpLocks/>
          </p:cNvCxnSpPr>
          <p:nvPr/>
        </p:nvCxnSpPr>
        <p:spPr>
          <a:xfrm>
            <a:off x="6996705" y="679599"/>
            <a:ext cx="23769" cy="4509284"/>
          </a:xfrm>
          <a:prstGeom prst="line">
            <a:avLst/>
          </a:prstGeom>
          <a:ln w="317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89006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folHlink"/>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folHlink"/>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folHlink"/>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chemeClr val="folHlink"/>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4648D1-5853-4675-8B60-AF5876222B1E}"/>
              </a:ext>
            </a:extLst>
          </p:cNvPr>
          <p:cNvSpPr txBox="1"/>
          <p:nvPr/>
        </p:nvSpPr>
        <p:spPr>
          <a:xfrm>
            <a:off x="3338818" y="5075337"/>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t> 0.00</a:t>
            </a:r>
          </a:p>
        </p:txBody>
      </p:sp>
      <p:sp>
        <p:nvSpPr>
          <p:cNvPr id="17" name="TextBox 16">
            <a:extLst>
              <a:ext uri="{FF2B5EF4-FFF2-40B4-BE49-F238E27FC236}">
                <a16:creationId xmlns:a16="http://schemas.microsoft.com/office/drawing/2014/main" id="{1B49141D-9385-4CD8-B75E-362BB803FDBA}"/>
              </a:ext>
            </a:extLst>
          </p:cNvPr>
          <p:cNvSpPr txBox="1"/>
          <p:nvPr/>
        </p:nvSpPr>
        <p:spPr>
          <a:xfrm>
            <a:off x="3398939" y="4162334"/>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rgbClr val="FF5050"/>
                </a:solidFill>
              </a:rPr>
              <a:t>0.25</a:t>
            </a:r>
          </a:p>
        </p:txBody>
      </p:sp>
      <p:sp>
        <p:nvSpPr>
          <p:cNvPr id="18" name="TextBox 17">
            <a:extLst>
              <a:ext uri="{FF2B5EF4-FFF2-40B4-BE49-F238E27FC236}">
                <a16:creationId xmlns:a16="http://schemas.microsoft.com/office/drawing/2014/main" id="{DE0FD548-BA0E-4909-9DF9-61BA2506F379}"/>
              </a:ext>
            </a:extLst>
          </p:cNvPr>
          <p:cNvSpPr txBox="1"/>
          <p:nvPr/>
        </p:nvSpPr>
        <p:spPr>
          <a:xfrm>
            <a:off x="3350003" y="3232553"/>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t> </a:t>
            </a:r>
            <a:r>
              <a:rPr lang="en-US" dirty="0">
                <a:solidFill>
                  <a:srgbClr val="0070C0"/>
                </a:solidFill>
              </a:rPr>
              <a:t>0.50</a:t>
            </a:r>
          </a:p>
        </p:txBody>
      </p:sp>
      <p:sp>
        <p:nvSpPr>
          <p:cNvPr id="19" name="TextBox 18">
            <a:extLst>
              <a:ext uri="{FF2B5EF4-FFF2-40B4-BE49-F238E27FC236}">
                <a16:creationId xmlns:a16="http://schemas.microsoft.com/office/drawing/2014/main" id="{6864B975-DE64-4DDE-BCAA-92096F719D91}"/>
              </a:ext>
            </a:extLst>
          </p:cNvPr>
          <p:cNvSpPr txBox="1"/>
          <p:nvPr/>
        </p:nvSpPr>
        <p:spPr>
          <a:xfrm>
            <a:off x="3368179" y="2319550"/>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t> </a:t>
            </a:r>
            <a:r>
              <a:rPr lang="en-US" dirty="0">
                <a:solidFill>
                  <a:srgbClr val="00B050"/>
                </a:solidFill>
              </a:rPr>
              <a:t>0.75</a:t>
            </a:r>
          </a:p>
        </p:txBody>
      </p:sp>
      <p:sp>
        <p:nvSpPr>
          <p:cNvPr id="20" name="TextBox 19">
            <a:extLst>
              <a:ext uri="{FF2B5EF4-FFF2-40B4-BE49-F238E27FC236}">
                <a16:creationId xmlns:a16="http://schemas.microsoft.com/office/drawing/2014/main" id="{04A5093E-1710-4320-AD2C-C495A293EC03}"/>
              </a:ext>
            </a:extLst>
          </p:cNvPr>
          <p:cNvSpPr txBox="1"/>
          <p:nvPr/>
        </p:nvSpPr>
        <p:spPr>
          <a:xfrm>
            <a:off x="3426902" y="1379982"/>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rgbClr val="FFC000"/>
                </a:solidFill>
              </a:rPr>
              <a:t>1.00</a:t>
            </a:r>
          </a:p>
        </p:txBody>
      </p:sp>
      <p:cxnSp>
        <p:nvCxnSpPr>
          <p:cNvPr id="21" name="Straight Connector 20">
            <a:extLst>
              <a:ext uri="{FF2B5EF4-FFF2-40B4-BE49-F238E27FC236}">
                <a16:creationId xmlns:a16="http://schemas.microsoft.com/office/drawing/2014/main" id="{D851EB6A-FA3B-4470-8C84-74E6B414CF82}"/>
              </a:ext>
            </a:extLst>
          </p:cNvPr>
          <p:cNvCxnSpPr>
            <a:cxnSpLocks/>
          </p:cNvCxnSpPr>
          <p:nvPr/>
        </p:nvCxnSpPr>
        <p:spPr>
          <a:xfrm flipH="1">
            <a:off x="3930202" y="763398"/>
            <a:ext cx="44739" cy="5385732"/>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14277330-6EAF-4525-99B1-245944A3CA1A}"/>
              </a:ext>
            </a:extLst>
          </p:cNvPr>
          <p:cNvSpPr/>
          <p:nvPr/>
        </p:nvSpPr>
        <p:spPr>
          <a:xfrm>
            <a:off x="4160938" y="4806892"/>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26" name="Oval 25">
            <a:extLst>
              <a:ext uri="{FF2B5EF4-FFF2-40B4-BE49-F238E27FC236}">
                <a16:creationId xmlns:a16="http://schemas.microsoft.com/office/drawing/2014/main" id="{82A827EF-964F-4784-8198-F0715CCBAF5D}"/>
              </a:ext>
            </a:extLst>
          </p:cNvPr>
          <p:cNvSpPr/>
          <p:nvPr/>
        </p:nvSpPr>
        <p:spPr>
          <a:xfrm>
            <a:off x="4313338" y="4959292"/>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27" name="Oval 26">
            <a:extLst>
              <a:ext uri="{FF2B5EF4-FFF2-40B4-BE49-F238E27FC236}">
                <a16:creationId xmlns:a16="http://schemas.microsoft.com/office/drawing/2014/main" id="{B4D3F5FB-6381-43A2-A734-BF74D8AB411E}"/>
              </a:ext>
            </a:extLst>
          </p:cNvPr>
          <p:cNvSpPr/>
          <p:nvPr/>
        </p:nvSpPr>
        <p:spPr>
          <a:xfrm>
            <a:off x="4465738" y="4675464"/>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28" name="Oval 27">
            <a:extLst>
              <a:ext uri="{FF2B5EF4-FFF2-40B4-BE49-F238E27FC236}">
                <a16:creationId xmlns:a16="http://schemas.microsoft.com/office/drawing/2014/main" id="{4B104585-6501-4697-AC92-6511B7E92194}"/>
              </a:ext>
            </a:extLst>
          </p:cNvPr>
          <p:cNvSpPr/>
          <p:nvPr/>
        </p:nvSpPr>
        <p:spPr>
          <a:xfrm>
            <a:off x="4172123" y="4650297"/>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29" name="Oval 28">
            <a:extLst>
              <a:ext uri="{FF2B5EF4-FFF2-40B4-BE49-F238E27FC236}">
                <a16:creationId xmlns:a16="http://schemas.microsoft.com/office/drawing/2014/main" id="{50B13753-79A9-40E4-9574-F6C547F734D0}"/>
              </a:ext>
            </a:extLst>
          </p:cNvPr>
          <p:cNvSpPr/>
          <p:nvPr/>
        </p:nvSpPr>
        <p:spPr>
          <a:xfrm>
            <a:off x="4353885" y="4496499"/>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0" name="Oval 29">
            <a:extLst>
              <a:ext uri="{FF2B5EF4-FFF2-40B4-BE49-F238E27FC236}">
                <a16:creationId xmlns:a16="http://schemas.microsoft.com/office/drawing/2014/main" id="{A76078F4-07AC-4802-82A6-CAB86C1F0686}"/>
              </a:ext>
            </a:extLst>
          </p:cNvPr>
          <p:cNvSpPr/>
          <p:nvPr/>
        </p:nvSpPr>
        <p:spPr>
          <a:xfrm>
            <a:off x="4153947" y="3919056"/>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1" name="Oval 30">
            <a:extLst>
              <a:ext uri="{FF2B5EF4-FFF2-40B4-BE49-F238E27FC236}">
                <a16:creationId xmlns:a16="http://schemas.microsoft.com/office/drawing/2014/main" id="{3AE3AD37-FBE2-4AFA-B7B4-839A8D663F7D}"/>
              </a:ext>
            </a:extLst>
          </p:cNvPr>
          <p:cNvSpPr/>
          <p:nvPr/>
        </p:nvSpPr>
        <p:spPr>
          <a:xfrm>
            <a:off x="4532850" y="4071456"/>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2" name="Oval 31">
            <a:extLst>
              <a:ext uri="{FF2B5EF4-FFF2-40B4-BE49-F238E27FC236}">
                <a16:creationId xmlns:a16="http://schemas.microsoft.com/office/drawing/2014/main" id="{041C702E-C91C-432F-97EA-E8E01FBC06F1}"/>
              </a:ext>
            </a:extLst>
          </p:cNvPr>
          <p:cNvSpPr/>
          <p:nvPr/>
        </p:nvSpPr>
        <p:spPr>
          <a:xfrm>
            <a:off x="4458747" y="3787628"/>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3" name="Oval 32">
            <a:extLst>
              <a:ext uri="{FF2B5EF4-FFF2-40B4-BE49-F238E27FC236}">
                <a16:creationId xmlns:a16="http://schemas.microsoft.com/office/drawing/2014/main" id="{3070C2E2-730C-4ACD-8EFF-AF9D131DC24A}"/>
              </a:ext>
            </a:extLst>
          </p:cNvPr>
          <p:cNvSpPr/>
          <p:nvPr/>
        </p:nvSpPr>
        <p:spPr>
          <a:xfrm>
            <a:off x="4139965" y="3569514"/>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4" name="Oval 33">
            <a:extLst>
              <a:ext uri="{FF2B5EF4-FFF2-40B4-BE49-F238E27FC236}">
                <a16:creationId xmlns:a16="http://schemas.microsoft.com/office/drawing/2014/main" id="{3B6CC1FD-E3C7-44CA-BC63-60DABC17ED2E}"/>
              </a:ext>
            </a:extLst>
          </p:cNvPr>
          <p:cNvSpPr/>
          <p:nvPr/>
        </p:nvSpPr>
        <p:spPr>
          <a:xfrm>
            <a:off x="4346894" y="3608663"/>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sp>
        <p:nvSpPr>
          <p:cNvPr id="35" name="Oval 34">
            <a:extLst>
              <a:ext uri="{FF2B5EF4-FFF2-40B4-BE49-F238E27FC236}">
                <a16:creationId xmlns:a16="http://schemas.microsoft.com/office/drawing/2014/main" id="{7A3CABAA-4A1A-43A4-9CA7-EB0D88629432}"/>
              </a:ext>
            </a:extLst>
          </p:cNvPr>
          <p:cNvSpPr/>
          <p:nvPr/>
        </p:nvSpPr>
        <p:spPr>
          <a:xfrm>
            <a:off x="4640509" y="2694262"/>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2D925171-1DC8-4E8A-9062-99D84E0850CC}"/>
              </a:ext>
            </a:extLst>
          </p:cNvPr>
          <p:cNvSpPr/>
          <p:nvPr/>
        </p:nvSpPr>
        <p:spPr>
          <a:xfrm>
            <a:off x="4222457" y="2695660"/>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46669E57-9BAE-40E8-B369-3847DF84018E}"/>
              </a:ext>
            </a:extLst>
          </p:cNvPr>
          <p:cNvSpPr/>
          <p:nvPr/>
        </p:nvSpPr>
        <p:spPr>
          <a:xfrm>
            <a:off x="4534248" y="3007451"/>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72034EE0-0C1B-47AE-992B-7DEA8B66DEBC}"/>
              </a:ext>
            </a:extLst>
          </p:cNvPr>
          <p:cNvSpPr/>
          <p:nvPr/>
        </p:nvSpPr>
        <p:spPr>
          <a:xfrm>
            <a:off x="4240633" y="2982284"/>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E59530AF-AD44-40EE-98B2-DD2B6B2A072C}"/>
              </a:ext>
            </a:extLst>
          </p:cNvPr>
          <p:cNvSpPr/>
          <p:nvPr/>
        </p:nvSpPr>
        <p:spPr>
          <a:xfrm>
            <a:off x="4422395" y="2828486"/>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1C79EC2B-39C9-4EFC-9C71-C09378BC0DB2}"/>
              </a:ext>
            </a:extLst>
          </p:cNvPr>
          <p:cNvSpPr/>
          <p:nvPr/>
        </p:nvSpPr>
        <p:spPr>
          <a:xfrm>
            <a:off x="4222457" y="2251043"/>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AC49966A-0AA0-4FAF-92EA-9413971279C2}"/>
              </a:ext>
            </a:extLst>
          </p:cNvPr>
          <p:cNvSpPr/>
          <p:nvPr/>
        </p:nvSpPr>
        <p:spPr>
          <a:xfrm>
            <a:off x="4601360" y="1782657"/>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DC5F2046-4C3E-45D1-9BEE-849242F5522D}"/>
              </a:ext>
            </a:extLst>
          </p:cNvPr>
          <p:cNvSpPr/>
          <p:nvPr/>
        </p:nvSpPr>
        <p:spPr>
          <a:xfrm>
            <a:off x="4527257" y="2119615"/>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E0D75876-1565-4AB4-BE18-7448B4EB46FC}"/>
              </a:ext>
            </a:extLst>
          </p:cNvPr>
          <p:cNvSpPr/>
          <p:nvPr/>
        </p:nvSpPr>
        <p:spPr>
          <a:xfrm>
            <a:off x="4208475" y="1901501"/>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AF1524AD-6EE9-4997-A25C-F73B78998DFB}"/>
              </a:ext>
            </a:extLst>
          </p:cNvPr>
          <p:cNvSpPr/>
          <p:nvPr/>
        </p:nvSpPr>
        <p:spPr>
          <a:xfrm>
            <a:off x="4415404" y="1940650"/>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CCF1ECAB-557E-48ED-9BBC-25D42E0C669D}"/>
              </a:ext>
            </a:extLst>
          </p:cNvPr>
          <p:cNvSpPr txBox="1"/>
          <p:nvPr/>
        </p:nvSpPr>
        <p:spPr>
          <a:xfrm>
            <a:off x="5242698" y="652455"/>
            <a:ext cx="1662075" cy="1015663"/>
          </a:xfrm>
          <a:prstGeom prst="rect">
            <a:avLst/>
          </a:prstGeom>
          <a:noFill/>
        </p:spPr>
        <p:txBody>
          <a:bodyPr wrap="square" rtlCol="0">
            <a:spAutoFit/>
          </a:bodyPr>
          <a:lstStyle/>
          <a:p>
            <a:r>
              <a:rPr lang="en-US" sz="1400" dirty="0"/>
              <a:t>Threshold</a:t>
            </a:r>
          </a:p>
          <a:p>
            <a:r>
              <a:rPr lang="en-US" sz="1400" dirty="0"/>
              <a:t>Genuine Mail (10)</a:t>
            </a:r>
          </a:p>
          <a:p>
            <a:r>
              <a:rPr lang="en-US" sz="1400" dirty="0"/>
              <a:t>SPAM Mail (10)</a:t>
            </a:r>
            <a:r>
              <a:rPr lang="en-US" dirty="0"/>
              <a:t>	</a:t>
            </a:r>
          </a:p>
        </p:txBody>
      </p:sp>
      <p:cxnSp>
        <p:nvCxnSpPr>
          <p:cNvPr id="46" name="Straight Connector 45">
            <a:extLst>
              <a:ext uri="{FF2B5EF4-FFF2-40B4-BE49-F238E27FC236}">
                <a16:creationId xmlns:a16="http://schemas.microsoft.com/office/drawing/2014/main" id="{AAED12B7-AA8F-4ACB-B93F-15CFB310F682}"/>
              </a:ext>
            </a:extLst>
          </p:cNvPr>
          <p:cNvCxnSpPr/>
          <p:nvPr/>
        </p:nvCxnSpPr>
        <p:spPr>
          <a:xfrm>
            <a:off x="4565417" y="823723"/>
            <a:ext cx="645531" cy="0"/>
          </a:xfrm>
          <a:prstGeom prst="line">
            <a:avLst/>
          </a:prstGeom>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872E86F5-A669-4E7D-9583-47AFDA66C128}"/>
              </a:ext>
            </a:extLst>
          </p:cNvPr>
          <p:cNvSpPr/>
          <p:nvPr/>
        </p:nvSpPr>
        <p:spPr>
          <a:xfrm>
            <a:off x="5133042" y="975274"/>
            <a:ext cx="45719" cy="50334"/>
          </a:xfrm>
          <a:prstGeom prst="ellipse">
            <a:avLst/>
          </a:prstGeom>
          <a:solidFill>
            <a:schemeClr val="accent6">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AA9F2097-F53A-4651-93CD-CE8FD3F1F69B}"/>
              </a:ext>
            </a:extLst>
          </p:cNvPr>
          <p:cNvSpPr/>
          <p:nvPr/>
        </p:nvSpPr>
        <p:spPr>
          <a:xfrm>
            <a:off x="5147513" y="1219604"/>
            <a:ext cx="45719" cy="50334"/>
          </a:xfrm>
          <a:prstGeom prst="ellipse">
            <a:avLst/>
          </a:prstGeom>
          <a:solidFill>
            <a:srgbClr val="FF0000"/>
          </a:solid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5050"/>
              </a:solidFill>
            </a:endParaRPr>
          </a:p>
        </p:txBody>
      </p:sp>
      <p:grpSp>
        <p:nvGrpSpPr>
          <p:cNvPr id="111" name="Group 110">
            <a:extLst>
              <a:ext uri="{FF2B5EF4-FFF2-40B4-BE49-F238E27FC236}">
                <a16:creationId xmlns:a16="http://schemas.microsoft.com/office/drawing/2014/main" id="{24FEEE82-3630-4EC8-B39F-3A027F4D22FC}"/>
              </a:ext>
            </a:extLst>
          </p:cNvPr>
          <p:cNvGrpSpPr/>
          <p:nvPr/>
        </p:nvGrpSpPr>
        <p:grpSpPr>
          <a:xfrm>
            <a:off x="6971517" y="679508"/>
            <a:ext cx="4572605" cy="4623405"/>
            <a:chOff x="6971517" y="679508"/>
            <a:chExt cx="4572605" cy="4623405"/>
          </a:xfrm>
        </p:grpSpPr>
        <p:cxnSp>
          <p:nvCxnSpPr>
            <p:cNvPr id="52" name="Straight Connector 51">
              <a:extLst>
                <a:ext uri="{FF2B5EF4-FFF2-40B4-BE49-F238E27FC236}">
                  <a16:creationId xmlns:a16="http://schemas.microsoft.com/office/drawing/2014/main" id="{B535D7CD-85B3-4A50-982F-43C5CFC464FE}"/>
                </a:ext>
              </a:extLst>
            </p:cNvPr>
            <p:cNvCxnSpPr>
              <a:cxnSpLocks/>
            </p:cNvCxnSpPr>
            <p:nvPr/>
          </p:nvCxnSpPr>
          <p:spPr>
            <a:xfrm>
              <a:off x="6972611" y="679508"/>
              <a:ext cx="15417" cy="45917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738DC63-9BC6-4309-A3DA-D7369A625E6B}"/>
                </a:ext>
              </a:extLst>
            </p:cNvPr>
            <p:cNvCxnSpPr>
              <a:cxnSpLocks/>
            </p:cNvCxnSpPr>
            <p:nvPr/>
          </p:nvCxnSpPr>
          <p:spPr>
            <a:xfrm>
              <a:off x="6971517" y="5263666"/>
              <a:ext cx="4572605" cy="39247"/>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7" name="Straight Connector 76">
            <a:extLst>
              <a:ext uri="{FF2B5EF4-FFF2-40B4-BE49-F238E27FC236}">
                <a16:creationId xmlns:a16="http://schemas.microsoft.com/office/drawing/2014/main" id="{329B704B-DA7A-450D-B9B0-86389198CEB5}"/>
              </a:ext>
            </a:extLst>
          </p:cNvPr>
          <p:cNvCxnSpPr>
            <a:cxnSpLocks/>
          </p:cNvCxnSpPr>
          <p:nvPr/>
        </p:nvCxnSpPr>
        <p:spPr>
          <a:xfrm>
            <a:off x="11544121" y="619819"/>
            <a:ext cx="0" cy="2349642"/>
          </a:xfrm>
          <a:prstGeom prst="line">
            <a:avLst/>
          </a:prstGeom>
          <a:ln w="31750"/>
        </p:spPr>
        <p:style>
          <a:lnRef idx="3">
            <a:schemeClr val="dk1"/>
          </a:lnRef>
          <a:fillRef idx="0">
            <a:schemeClr val="dk1"/>
          </a:fillRef>
          <a:effectRef idx="2">
            <a:schemeClr val="dk1"/>
          </a:effectRef>
          <a:fontRef idx="minor">
            <a:schemeClr val="tx1"/>
          </a:fontRef>
        </p:style>
      </p:cxnSp>
      <p:sp>
        <p:nvSpPr>
          <p:cNvPr id="82" name="Oval 81">
            <a:extLst>
              <a:ext uri="{FF2B5EF4-FFF2-40B4-BE49-F238E27FC236}">
                <a16:creationId xmlns:a16="http://schemas.microsoft.com/office/drawing/2014/main" id="{46E2DDF7-3006-4E6C-850F-0D3C98003A6A}"/>
              </a:ext>
            </a:extLst>
          </p:cNvPr>
          <p:cNvSpPr/>
          <p:nvPr/>
        </p:nvSpPr>
        <p:spPr>
          <a:xfrm>
            <a:off x="11384817" y="2759170"/>
            <a:ext cx="295692" cy="420582"/>
          </a:xfrm>
          <a:prstGeom prst="ellipse">
            <a:avLst/>
          </a:prstGeom>
          <a:noFill/>
          <a:ln w="25400">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BD7258E3-689B-4DC8-A396-419BC372D63E}"/>
              </a:ext>
            </a:extLst>
          </p:cNvPr>
          <p:cNvSpPr/>
          <p:nvPr/>
        </p:nvSpPr>
        <p:spPr>
          <a:xfrm>
            <a:off x="11384817" y="2159800"/>
            <a:ext cx="295692" cy="420582"/>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93307D25-C218-479A-A4B8-C4462B9F6110}"/>
              </a:ext>
            </a:extLst>
          </p:cNvPr>
          <p:cNvCxnSpPr>
            <a:cxnSpLocks/>
          </p:cNvCxnSpPr>
          <p:nvPr/>
        </p:nvCxnSpPr>
        <p:spPr>
          <a:xfrm flipH="1">
            <a:off x="7031660" y="638113"/>
            <a:ext cx="4529884" cy="22030"/>
          </a:xfrm>
          <a:prstGeom prst="line">
            <a:avLst/>
          </a:prstGeom>
          <a:ln w="31750"/>
        </p:spPr>
        <p:style>
          <a:lnRef idx="1">
            <a:schemeClr val="dk1"/>
          </a:lnRef>
          <a:fillRef idx="0">
            <a:schemeClr val="dk1"/>
          </a:fillRef>
          <a:effectRef idx="0">
            <a:schemeClr val="dk1"/>
          </a:effectRef>
          <a:fontRef idx="minor">
            <a:schemeClr val="tx1"/>
          </a:fontRef>
        </p:style>
      </p:cxnSp>
      <p:sp>
        <p:nvSpPr>
          <p:cNvPr id="87" name="Oval 86">
            <a:extLst>
              <a:ext uri="{FF2B5EF4-FFF2-40B4-BE49-F238E27FC236}">
                <a16:creationId xmlns:a16="http://schemas.microsoft.com/office/drawing/2014/main" id="{50A0998B-8517-4315-A00D-931D9A77926F}"/>
              </a:ext>
            </a:extLst>
          </p:cNvPr>
          <p:cNvSpPr/>
          <p:nvPr/>
        </p:nvSpPr>
        <p:spPr>
          <a:xfrm rot="5400000">
            <a:off x="11364767" y="437938"/>
            <a:ext cx="295692" cy="420582"/>
          </a:xfrm>
          <a:prstGeom prst="ellipse">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D83AC440-D8C1-4E46-8258-10EC52D328F5}"/>
              </a:ext>
            </a:extLst>
          </p:cNvPr>
          <p:cNvSpPr/>
          <p:nvPr/>
        </p:nvSpPr>
        <p:spPr>
          <a:xfrm rot="5400000">
            <a:off x="9131895" y="438899"/>
            <a:ext cx="295692" cy="420582"/>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29EA25A3-F55E-4D80-9AAF-BD8AF749D5AE}"/>
              </a:ext>
            </a:extLst>
          </p:cNvPr>
          <p:cNvSpPr/>
          <p:nvPr/>
        </p:nvSpPr>
        <p:spPr>
          <a:xfrm rot="5400000">
            <a:off x="6912511" y="426778"/>
            <a:ext cx="295692" cy="420582"/>
          </a:xfrm>
          <a:prstGeom prst="ellipse">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5" name="Group 114">
            <a:extLst>
              <a:ext uri="{FF2B5EF4-FFF2-40B4-BE49-F238E27FC236}">
                <a16:creationId xmlns:a16="http://schemas.microsoft.com/office/drawing/2014/main" id="{4238FD7D-65C2-4833-B027-E66ED8888360}"/>
              </a:ext>
            </a:extLst>
          </p:cNvPr>
          <p:cNvGrpSpPr/>
          <p:nvPr/>
        </p:nvGrpSpPr>
        <p:grpSpPr>
          <a:xfrm>
            <a:off x="6268758" y="510322"/>
            <a:ext cx="5571055" cy="5401886"/>
            <a:chOff x="6268758" y="510322"/>
            <a:chExt cx="5571055" cy="5401886"/>
          </a:xfrm>
        </p:grpSpPr>
        <p:sp>
          <p:nvSpPr>
            <p:cNvPr id="63" name="TextBox 62">
              <a:extLst>
                <a:ext uri="{FF2B5EF4-FFF2-40B4-BE49-F238E27FC236}">
                  <a16:creationId xmlns:a16="http://schemas.microsoft.com/office/drawing/2014/main" id="{12A02E08-6C69-4BC5-B75E-FBAD6704E05E}"/>
                </a:ext>
              </a:extLst>
            </p:cNvPr>
            <p:cNvSpPr txBox="1"/>
            <p:nvPr/>
          </p:nvSpPr>
          <p:spPr>
            <a:xfrm>
              <a:off x="6377301" y="5059957"/>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 0.00</a:t>
              </a:r>
            </a:p>
          </p:txBody>
        </p:sp>
        <p:sp>
          <p:nvSpPr>
            <p:cNvPr id="64" name="TextBox 63">
              <a:extLst>
                <a:ext uri="{FF2B5EF4-FFF2-40B4-BE49-F238E27FC236}">
                  <a16:creationId xmlns:a16="http://schemas.microsoft.com/office/drawing/2014/main" id="{E912D12F-27C9-4597-8063-E68B8601252E}"/>
                </a:ext>
              </a:extLst>
            </p:cNvPr>
            <p:cNvSpPr txBox="1"/>
            <p:nvPr/>
          </p:nvSpPr>
          <p:spPr>
            <a:xfrm>
              <a:off x="6437422" y="4146954"/>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0.20</a:t>
              </a:r>
            </a:p>
          </p:txBody>
        </p:sp>
        <p:sp>
          <p:nvSpPr>
            <p:cNvPr id="65" name="TextBox 64">
              <a:extLst>
                <a:ext uri="{FF2B5EF4-FFF2-40B4-BE49-F238E27FC236}">
                  <a16:creationId xmlns:a16="http://schemas.microsoft.com/office/drawing/2014/main" id="{A4ADECC6-1618-41F9-9E53-8F082E4866E6}"/>
                </a:ext>
              </a:extLst>
            </p:cNvPr>
            <p:cNvSpPr txBox="1"/>
            <p:nvPr/>
          </p:nvSpPr>
          <p:spPr>
            <a:xfrm>
              <a:off x="6380097" y="3217173"/>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 0.40</a:t>
              </a:r>
            </a:p>
          </p:txBody>
        </p:sp>
        <p:sp>
          <p:nvSpPr>
            <p:cNvPr id="66" name="TextBox 65">
              <a:extLst>
                <a:ext uri="{FF2B5EF4-FFF2-40B4-BE49-F238E27FC236}">
                  <a16:creationId xmlns:a16="http://schemas.microsoft.com/office/drawing/2014/main" id="{EDF943A7-1801-43DC-B7E7-67A346064C66}"/>
                </a:ext>
              </a:extLst>
            </p:cNvPr>
            <p:cNvSpPr txBox="1"/>
            <p:nvPr/>
          </p:nvSpPr>
          <p:spPr>
            <a:xfrm>
              <a:off x="6398273" y="2304170"/>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 0.60</a:t>
              </a:r>
            </a:p>
          </p:txBody>
        </p:sp>
        <p:sp>
          <p:nvSpPr>
            <p:cNvPr id="67" name="TextBox 66">
              <a:extLst>
                <a:ext uri="{FF2B5EF4-FFF2-40B4-BE49-F238E27FC236}">
                  <a16:creationId xmlns:a16="http://schemas.microsoft.com/office/drawing/2014/main" id="{FA521F69-252D-4FBF-B201-BC9917E66216}"/>
                </a:ext>
              </a:extLst>
            </p:cNvPr>
            <p:cNvSpPr txBox="1"/>
            <p:nvPr/>
          </p:nvSpPr>
          <p:spPr>
            <a:xfrm>
              <a:off x="6473774" y="1364602"/>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0.80</a:t>
              </a:r>
            </a:p>
          </p:txBody>
        </p:sp>
        <p:sp>
          <p:nvSpPr>
            <p:cNvPr id="70" name="TextBox 69">
              <a:extLst>
                <a:ext uri="{FF2B5EF4-FFF2-40B4-BE49-F238E27FC236}">
                  <a16:creationId xmlns:a16="http://schemas.microsoft.com/office/drawing/2014/main" id="{D57BD481-7DCF-4D1B-B419-752B46864FB0}"/>
                </a:ext>
              </a:extLst>
            </p:cNvPr>
            <p:cNvSpPr txBox="1"/>
            <p:nvPr/>
          </p:nvSpPr>
          <p:spPr>
            <a:xfrm>
              <a:off x="6450005" y="510322"/>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1.00</a:t>
              </a:r>
            </a:p>
          </p:txBody>
        </p:sp>
        <p:sp>
          <p:nvSpPr>
            <p:cNvPr id="71" name="TextBox 70">
              <a:extLst>
                <a:ext uri="{FF2B5EF4-FFF2-40B4-BE49-F238E27FC236}">
                  <a16:creationId xmlns:a16="http://schemas.microsoft.com/office/drawing/2014/main" id="{4FA6B334-1E07-4BB1-9041-CA6F4F30A321}"/>
                </a:ext>
              </a:extLst>
            </p:cNvPr>
            <p:cNvSpPr txBox="1"/>
            <p:nvPr/>
          </p:nvSpPr>
          <p:spPr>
            <a:xfrm>
              <a:off x="7544687" y="5271278"/>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0.20</a:t>
              </a:r>
            </a:p>
          </p:txBody>
        </p:sp>
        <p:sp>
          <p:nvSpPr>
            <p:cNvPr id="72" name="TextBox 71">
              <a:extLst>
                <a:ext uri="{FF2B5EF4-FFF2-40B4-BE49-F238E27FC236}">
                  <a16:creationId xmlns:a16="http://schemas.microsoft.com/office/drawing/2014/main" id="{9C35ABA7-5F35-4DEB-8194-279F0312741F}"/>
                </a:ext>
              </a:extLst>
            </p:cNvPr>
            <p:cNvSpPr txBox="1"/>
            <p:nvPr/>
          </p:nvSpPr>
          <p:spPr>
            <a:xfrm>
              <a:off x="8494042" y="5281065"/>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0.40</a:t>
              </a:r>
            </a:p>
          </p:txBody>
        </p:sp>
        <p:sp>
          <p:nvSpPr>
            <p:cNvPr id="73" name="TextBox 72">
              <a:extLst>
                <a:ext uri="{FF2B5EF4-FFF2-40B4-BE49-F238E27FC236}">
                  <a16:creationId xmlns:a16="http://schemas.microsoft.com/office/drawing/2014/main" id="{74A033CB-D607-4C3F-B016-7E598FE5E00E}"/>
                </a:ext>
              </a:extLst>
            </p:cNvPr>
            <p:cNvSpPr txBox="1"/>
            <p:nvPr/>
          </p:nvSpPr>
          <p:spPr>
            <a:xfrm>
              <a:off x="9441999" y="5281065"/>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0.60</a:t>
              </a:r>
            </a:p>
          </p:txBody>
        </p:sp>
        <p:sp>
          <p:nvSpPr>
            <p:cNvPr id="75" name="TextBox 74">
              <a:extLst>
                <a:ext uri="{FF2B5EF4-FFF2-40B4-BE49-F238E27FC236}">
                  <a16:creationId xmlns:a16="http://schemas.microsoft.com/office/drawing/2014/main" id="{273A857A-EFD6-4AE8-B192-A7227A15D066}"/>
                </a:ext>
              </a:extLst>
            </p:cNvPr>
            <p:cNvSpPr txBox="1"/>
            <p:nvPr/>
          </p:nvSpPr>
          <p:spPr>
            <a:xfrm>
              <a:off x="10324242" y="5274074"/>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0.80</a:t>
              </a:r>
            </a:p>
          </p:txBody>
        </p:sp>
        <p:sp>
          <p:nvSpPr>
            <p:cNvPr id="76" name="TextBox 75">
              <a:extLst>
                <a:ext uri="{FF2B5EF4-FFF2-40B4-BE49-F238E27FC236}">
                  <a16:creationId xmlns:a16="http://schemas.microsoft.com/office/drawing/2014/main" id="{4DB9FC99-28AC-423E-9B70-40E0087E0D87}"/>
                </a:ext>
              </a:extLst>
            </p:cNvPr>
            <p:cNvSpPr txBox="1"/>
            <p:nvPr/>
          </p:nvSpPr>
          <p:spPr>
            <a:xfrm>
              <a:off x="11248430" y="5283861"/>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1.00</a:t>
              </a:r>
            </a:p>
          </p:txBody>
        </p:sp>
        <p:sp>
          <p:nvSpPr>
            <p:cNvPr id="85" name="TextBox 84">
              <a:extLst>
                <a:ext uri="{FF2B5EF4-FFF2-40B4-BE49-F238E27FC236}">
                  <a16:creationId xmlns:a16="http://schemas.microsoft.com/office/drawing/2014/main" id="{8BB24E65-5414-44C3-A09E-03B893A58C71}"/>
                </a:ext>
              </a:extLst>
            </p:cNvPr>
            <p:cNvSpPr txBox="1"/>
            <p:nvPr/>
          </p:nvSpPr>
          <p:spPr>
            <a:xfrm>
              <a:off x="8507884" y="5604431"/>
              <a:ext cx="2439300" cy="307777"/>
            </a:xfrm>
            <a:prstGeom prst="rect">
              <a:avLst/>
            </a:prstGeom>
            <a:noFill/>
          </p:spPr>
          <p:txBody>
            <a:bodyPr wrap="square" rtlCol="0">
              <a:spAutoFit/>
            </a:bodyPr>
            <a:lstStyle/>
            <a:p>
              <a:pPr algn="ctr"/>
              <a:r>
                <a:rPr lang="en-US" sz="1400" b="1" dirty="0"/>
                <a:t>Recall (Sensitivity)</a:t>
              </a:r>
            </a:p>
          </p:txBody>
        </p:sp>
        <p:sp>
          <p:nvSpPr>
            <p:cNvPr id="93" name="TextBox 92">
              <a:extLst>
                <a:ext uri="{FF2B5EF4-FFF2-40B4-BE49-F238E27FC236}">
                  <a16:creationId xmlns:a16="http://schemas.microsoft.com/office/drawing/2014/main" id="{BF3AF328-A19E-413C-845C-344CE5804365}"/>
                </a:ext>
              </a:extLst>
            </p:cNvPr>
            <p:cNvSpPr txBox="1"/>
            <p:nvPr/>
          </p:nvSpPr>
          <p:spPr>
            <a:xfrm rot="16200000">
              <a:off x="5117316" y="2786239"/>
              <a:ext cx="2610662" cy="307777"/>
            </a:xfrm>
            <a:prstGeom prst="rect">
              <a:avLst/>
            </a:prstGeom>
            <a:noFill/>
          </p:spPr>
          <p:txBody>
            <a:bodyPr wrap="square" rtlCol="0">
              <a:spAutoFit/>
            </a:bodyPr>
            <a:lstStyle/>
            <a:p>
              <a:pPr algn="ctr"/>
              <a:r>
                <a:rPr lang="en-US" sz="1400" b="1" dirty="0"/>
                <a:t>Precision</a:t>
              </a:r>
            </a:p>
          </p:txBody>
        </p:sp>
      </p:grpSp>
      <p:sp>
        <p:nvSpPr>
          <p:cNvPr id="94" name="TextBox 93">
            <a:extLst>
              <a:ext uri="{FF2B5EF4-FFF2-40B4-BE49-F238E27FC236}">
                <a16:creationId xmlns:a16="http://schemas.microsoft.com/office/drawing/2014/main" id="{8CF9C431-CDB9-4464-AD8F-0BF7C4DCC9C9}"/>
              </a:ext>
            </a:extLst>
          </p:cNvPr>
          <p:cNvSpPr txBox="1"/>
          <p:nvPr/>
        </p:nvSpPr>
        <p:spPr>
          <a:xfrm>
            <a:off x="11264941" y="891634"/>
            <a:ext cx="591383"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(1,1)</a:t>
            </a:r>
          </a:p>
        </p:txBody>
      </p:sp>
      <p:sp>
        <p:nvSpPr>
          <p:cNvPr id="95" name="TextBox 94">
            <a:extLst>
              <a:ext uri="{FF2B5EF4-FFF2-40B4-BE49-F238E27FC236}">
                <a16:creationId xmlns:a16="http://schemas.microsoft.com/office/drawing/2014/main" id="{31ACD6EC-F31C-46EB-A855-5BD4BB98DC6E}"/>
              </a:ext>
            </a:extLst>
          </p:cNvPr>
          <p:cNvSpPr txBox="1"/>
          <p:nvPr/>
        </p:nvSpPr>
        <p:spPr>
          <a:xfrm>
            <a:off x="9068421" y="901421"/>
            <a:ext cx="798430"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(0.5,1)</a:t>
            </a:r>
          </a:p>
        </p:txBody>
      </p:sp>
      <p:sp>
        <p:nvSpPr>
          <p:cNvPr id="96" name="TextBox 95">
            <a:extLst>
              <a:ext uri="{FF2B5EF4-FFF2-40B4-BE49-F238E27FC236}">
                <a16:creationId xmlns:a16="http://schemas.microsoft.com/office/drawing/2014/main" id="{55998AB8-EB86-4E02-AA41-88AD5C826666}"/>
              </a:ext>
            </a:extLst>
          </p:cNvPr>
          <p:cNvSpPr txBox="1"/>
          <p:nvPr/>
        </p:nvSpPr>
        <p:spPr>
          <a:xfrm>
            <a:off x="7031292" y="886040"/>
            <a:ext cx="622185"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(0,1)</a:t>
            </a:r>
          </a:p>
        </p:txBody>
      </p:sp>
      <p:sp>
        <p:nvSpPr>
          <p:cNvPr id="97" name="TextBox 96">
            <a:extLst>
              <a:ext uri="{FF2B5EF4-FFF2-40B4-BE49-F238E27FC236}">
                <a16:creationId xmlns:a16="http://schemas.microsoft.com/office/drawing/2014/main" id="{9CD6A0D6-9B8E-4858-AC5C-2CEBE0A9E07E}"/>
              </a:ext>
            </a:extLst>
          </p:cNvPr>
          <p:cNvSpPr txBox="1"/>
          <p:nvPr/>
        </p:nvSpPr>
        <p:spPr>
          <a:xfrm>
            <a:off x="7007523" y="4754767"/>
            <a:ext cx="622185"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(0,0)</a:t>
            </a:r>
          </a:p>
        </p:txBody>
      </p:sp>
      <p:sp>
        <p:nvSpPr>
          <p:cNvPr id="98" name="TextBox 97">
            <a:extLst>
              <a:ext uri="{FF2B5EF4-FFF2-40B4-BE49-F238E27FC236}">
                <a16:creationId xmlns:a16="http://schemas.microsoft.com/office/drawing/2014/main" id="{35E678E9-168E-4D77-95E8-490CAF34E39C}"/>
              </a:ext>
            </a:extLst>
          </p:cNvPr>
          <p:cNvSpPr txBox="1"/>
          <p:nvPr/>
        </p:nvSpPr>
        <p:spPr>
          <a:xfrm>
            <a:off x="7099803" y="2825297"/>
            <a:ext cx="892482" cy="338554"/>
          </a:xfrm>
          <a:prstGeom prst="rect">
            <a:avLst/>
          </a:prstGeom>
          <a:noFill/>
          <a:ln>
            <a:noFill/>
          </a:ln>
        </p:spPr>
        <p:txBody>
          <a:bodyPr wrap="square" rtlCol="0">
            <a:spAutoFit/>
          </a:bodyPr>
          <a:lstStyle>
            <a:defPPr>
              <a:defRPr lang="en-US"/>
            </a:defPPr>
            <a:lvl1pPr>
              <a:defRPr sz="1600">
                <a:solidFill>
                  <a:srgbClr val="FF66FF"/>
                </a:solidFill>
              </a:defRPr>
            </a:lvl1pPr>
          </a:lstStyle>
          <a:p>
            <a:r>
              <a:rPr lang="en-US" dirty="0">
                <a:solidFill>
                  <a:schemeClr val="tx1"/>
                </a:solidFill>
              </a:rPr>
              <a:t>(0,0.5)</a:t>
            </a:r>
          </a:p>
        </p:txBody>
      </p:sp>
      <p:sp>
        <p:nvSpPr>
          <p:cNvPr id="3" name="TextBox 2">
            <a:extLst>
              <a:ext uri="{FF2B5EF4-FFF2-40B4-BE49-F238E27FC236}">
                <a16:creationId xmlns:a16="http://schemas.microsoft.com/office/drawing/2014/main" id="{ACAD3F75-A76B-4F6C-BD20-3B2EC7C4D137}"/>
              </a:ext>
            </a:extLst>
          </p:cNvPr>
          <p:cNvSpPr txBox="1"/>
          <p:nvPr/>
        </p:nvSpPr>
        <p:spPr>
          <a:xfrm>
            <a:off x="92684" y="612396"/>
            <a:ext cx="3360320" cy="5016758"/>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t>Performance of the positive class (minority) when dealing with imbalanced classes. </a:t>
            </a:r>
          </a:p>
          <a:p>
            <a:pPr marL="285750" indent="-285750" algn="just">
              <a:buFont typeface="Arial" panose="020B0604020202020204" pitchFamily="34" charset="0"/>
              <a:buChar char="•"/>
            </a:pPr>
            <a:r>
              <a:rPr lang="en-US" sz="1600" dirty="0"/>
              <a:t>We are less interested in the skill of the model at predicting class 0 correctly, e.g. high true negatives. Key to the calculation of precision and recall is that the calculations do not make use of the true negatives. It is only concerned with the correct prediction of the minority class</a:t>
            </a:r>
          </a:p>
          <a:p>
            <a:pPr marL="285750" indent="-285750" algn="just">
              <a:buFont typeface="Arial" panose="020B0604020202020204" pitchFamily="34" charset="0"/>
              <a:buChar char="•"/>
            </a:pPr>
            <a:r>
              <a:rPr lang="en-US" sz="1600" dirty="0"/>
              <a:t>In the PR space, the goal is to be in the upper-right-hand corner — the top right corner (1, 1), all positives are classified as positive (</a:t>
            </a:r>
            <a:r>
              <a:rPr lang="en-US" sz="1600" i="1" dirty="0"/>
              <a:t>Recall=1</a:t>
            </a:r>
            <a:r>
              <a:rPr lang="en-US" sz="1600" dirty="0"/>
              <a:t>) and  everything we are classifying as positive is true positive (</a:t>
            </a:r>
            <a:r>
              <a:rPr lang="en-US" sz="1600" i="1" dirty="0"/>
              <a:t>Precision=1</a:t>
            </a:r>
            <a:r>
              <a:rPr lang="en-US" sz="1600" dirty="0"/>
              <a:t>), </a:t>
            </a:r>
            <a:r>
              <a:rPr lang="en-US" sz="1600" dirty="0" err="1"/>
              <a:t>ie</a:t>
            </a:r>
            <a:r>
              <a:rPr lang="en-US" sz="1600" dirty="0"/>
              <a:t>  zero False Positives.</a:t>
            </a:r>
          </a:p>
        </p:txBody>
      </p:sp>
      <p:sp>
        <p:nvSpPr>
          <p:cNvPr id="171" name="Title 1">
            <a:extLst>
              <a:ext uri="{FF2B5EF4-FFF2-40B4-BE49-F238E27FC236}">
                <a16:creationId xmlns:a16="http://schemas.microsoft.com/office/drawing/2014/main" id="{5B487E2A-5902-42D1-AAC7-BF087490D996}"/>
              </a:ext>
            </a:extLst>
          </p:cNvPr>
          <p:cNvSpPr txBox="1">
            <a:spLocks/>
          </p:cNvSpPr>
          <p:nvPr/>
        </p:nvSpPr>
        <p:spPr>
          <a:xfrm>
            <a:off x="0" y="-1397"/>
            <a:ext cx="12192000" cy="56353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800" b="1" dirty="0"/>
              <a:t>Precision Recall Curves for a Perfect Classifier</a:t>
            </a:r>
          </a:p>
        </p:txBody>
      </p:sp>
      <p:cxnSp>
        <p:nvCxnSpPr>
          <p:cNvPr id="9" name="Straight Connector 8">
            <a:extLst>
              <a:ext uri="{FF2B5EF4-FFF2-40B4-BE49-F238E27FC236}">
                <a16:creationId xmlns:a16="http://schemas.microsoft.com/office/drawing/2014/main" id="{1CE1DE17-835D-4D2B-BA8C-9C15BBBDBA81}"/>
              </a:ext>
            </a:extLst>
          </p:cNvPr>
          <p:cNvCxnSpPr>
            <a:cxnSpLocks/>
          </p:cNvCxnSpPr>
          <p:nvPr/>
        </p:nvCxnSpPr>
        <p:spPr>
          <a:xfrm flipV="1">
            <a:off x="6932064" y="2970988"/>
            <a:ext cx="4580549" cy="3031"/>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989B5011-5FF8-4E66-BFD9-4D4E6592FCBD}"/>
              </a:ext>
            </a:extLst>
          </p:cNvPr>
          <p:cNvSpPr txBox="1"/>
          <p:nvPr/>
        </p:nvSpPr>
        <p:spPr>
          <a:xfrm>
            <a:off x="7149830" y="3149353"/>
            <a:ext cx="4949482" cy="923330"/>
          </a:xfrm>
          <a:prstGeom prst="rect">
            <a:avLst/>
          </a:prstGeom>
          <a:noFill/>
        </p:spPr>
        <p:txBody>
          <a:bodyPr wrap="square" rtlCol="0">
            <a:spAutoFit/>
          </a:bodyPr>
          <a:lstStyle/>
          <a:p>
            <a:r>
              <a:rPr lang="en-US" dirty="0"/>
              <a:t>‘No Model’ Baseline obtained by P/(P+N), where the classifier always predicts the minority class, </a:t>
            </a:r>
            <a:r>
              <a:rPr lang="en-US" i="1" dirty="0"/>
              <a:t>i.e.</a:t>
            </a:r>
            <a:r>
              <a:rPr lang="en-US" dirty="0"/>
              <a:t> positive.</a:t>
            </a:r>
          </a:p>
        </p:txBody>
      </p:sp>
    </p:spTree>
    <p:extLst>
      <p:ext uri="{BB962C8B-B14F-4D97-AF65-F5344CB8AC3E}">
        <p14:creationId xmlns:p14="http://schemas.microsoft.com/office/powerpoint/2010/main" val="221129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folHlink"/>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folHlink"/>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70DBC-9BD1-4DF5-98A4-390A55F378C9}"/>
              </a:ext>
            </a:extLst>
          </p:cNvPr>
          <p:cNvSpPr>
            <a:spLocks noGrp="1"/>
          </p:cNvSpPr>
          <p:nvPr>
            <p:ph type="title"/>
          </p:nvPr>
        </p:nvSpPr>
        <p:spPr/>
        <p:txBody>
          <a:bodyPr/>
          <a:lstStyle/>
          <a:p>
            <a:r>
              <a:rPr lang="en-US" b="1" dirty="0"/>
              <a:t>	ROC Curve for Imperfect classifier</a:t>
            </a:r>
          </a:p>
        </p:txBody>
      </p:sp>
      <p:pic>
        <p:nvPicPr>
          <p:cNvPr id="2050" name="Picture 2" descr="Image for post">
            <a:extLst>
              <a:ext uri="{FF2B5EF4-FFF2-40B4-BE49-F238E27FC236}">
                <a16:creationId xmlns:a16="http://schemas.microsoft.com/office/drawing/2014/main" id="{C26D9C80-CA8A-4DB0-8941-DFC4CB1BB6A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11159" y="812662"/>
            <a:ext cx="5696824" cy="54661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BFE6230-83EF-4A79-BF3A-544DD7E08A5E}"/>
              </a:ext>
            </a:extLst>
          </p:cNvPr>
          <p:cNvSpPr txBox="1"/>
          <p:nvPr/>
        </p:nvSpPr>
        <p:spPr>
          <a:xfrm>
            <a:off x="1476461" y="6526635"/>
            <a:ext cx="10100345" cy="646331"/>
          </a:xfrm>
          <a:prstGeom prst="rect">
            <a:avLst/>
          </a:prstGeom>
          <a:noFill/>
        </p:spPr>
        <p:txBody>
          <a:bodyPr wrap="square" rtlCol="0">
            <a:spAutoFit/>
          </a:bodyPr>
          <a:lstStyle/>
          <a:p>
            <a:r>
              <a:rPr lang="en-US" dirty="0"/>
              <a:t>Image Source: </a:t>
            </a:r>
            <a:r>
              <a:rPr lang="en-US" dirty="0">
                <a:hlinkClick r:id="rId3"/>
              </a:rPr>
              <a:t>https://towardsdatascience.com/on-roc-and-precision-recall-curves-c23e9b63820c</a:t>
            </a:r>
            <a:endParaRPr lang="en-US" dirty="0"/>
          </a:p>
          <a:p>
            <a:endParaRPr lang="en-US" dirty="0"/>
          </a:p>
        </p:txBody>
      </p:sp>
      <p:sp>
        <p:nvSpPr>
          <p:cNvPr id="8" name="TextBox 7">
            <a:extLst>
              <a:ext uri="{FF2B5EF4-FFF2-40B4-BE49-F238E27FC236}">
                <a16:creationId xmlns:a16="http://schemas.microsoft.com/office/drawing/2014/main" id="{1D6E49F2-3CA5-4F7A-94F5-7D75415E2954}"/>
              </a:ext>
            </a:extLst>
          </p:cNvPr>
          <p:cNvSpPr txBox="1"/>
          <p:nvPr/>
        </p:nvSpPr>
        <p:spPr>
          <a:xfrm>
            <a:off x="7521953" y="1045030"/>
            <a:ext cx="4513277" cy="4524315"/>
          </a:xfrm>
          <a:prstGeom prst="rect">
            <a:avLst/>
          </a:prstGeom>
          <a:noFill/>
        </p:spPr>
        <p:txBody>
          <a:bodyPr wrap="square" rtlCol="0">
            <a:spAutoFit/>
          </a:bodyPr>
          <a:lstStyle/>
          <a:p>
            <a:pPr marL="285750" indent="-285750">
              <a:buFont typeface="Arial" panose="020B0604020202020204" pitchFamily="34" charset="0"/>
              <a:buChar char="•"/>
            </a:pPr>
            <a:r>
              <a:rPr lang="en-US" dirty="0"/>
              <a:t>By design the ROC curve typically develops in a U-shape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Step Left</a:t>
            </a:r>
            <a:r>
              <a:rPr lang="en-US" dirty="0"/>
              <a:t>: Turn a False Positive (blue cross) into a True Negative (blue dot). This behavior represents a correct decision and thus it reduces the False Positive Rate (</a:t>
            </a:r>
            <a:r>
              <a:rPr lang="en-US" i="1" dirty="0"/>
              <a:t>x-axis</a:t>
            </a:r>
            <a:r>
              <a:rPr lang="en-US" dirty="0"/>
              <a:t>)  (mostly from -1.5 to -0.5)</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Step downwards: </a:t>
            </a:r>
            <a:r>
              <a:rPr lang="en-US" dirty="0"/>
              <a:t>Turn a True Positive (orange dot) into a False Negative (orange cross). This behavior represents a wrong decision and thus it reduces the Recall (</a:t>
            </a:r>
            <a:r>
              <a:rPr lang="en-US" i="1" dirty="0"/>
              <a:t>y-axis</a:t>
            </a:r>
            <a:r>
              <a:rPr lang="en-US" dirty="0"/>
              <a:t>). (mostly from 0.5 to 1.5)</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192612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A64708-1056-4130-9B57-037DC637CCE7}"/>
              </a:ext>
            </a:extLst>
          </p:cNvPr>
          <p:cNvSpPr>
            <a:spLocks noGrp="1"/>
          </p:cNvSpPr>
          <p:nvPr>
            <p:ph idx="1"/>
          </p:nvPr>
        </p:nvSpPr>
        <p:spPr/>
        <p:txBody>
          <a:bodyPr>
            <a:normAutofit/>
          </a:bodyPr>
          <a:lstStyle/>
          <a:p>
            <a:pPr fontAlgn="base"/>
            <a:r>
              <a:rPr lang="en-US" sz="2000" dirty="0"/>
              <a:t>The curves of different models can be compared directly in general or for different thresholds.</a:t>
            </a:r>
          </a:p>
          <a:p>
            <a:pPr fontAlgn="base"/>
            <a:r>
              <a:rPr lang="en-US" sz="2000" dirty="0"/>
              <a:t>As it can be challenging to compare two or more classifiers based on their curves, the Area Under the Curve (AUC) can be used as a summary of the model skill</a:t>
            </a:r>
          </a:p>
          <a:p>
            <a:pPr fontAlgn="base"/>
            <a:endParaRPr lang="en-US" sz="2000" dirty="0"/>
          </a:p>
          <a:p>
            <a:pPr marL="0" indent="0" fontAlgn="base">
              <a:buNone/>
            </a:pPr>
            <a:endParaRPr lang="en-US" sz="2000" dirty="0"/>
          </a:p>
          <a:p>
            <a:pPr marL="0" indent="0">
              <a:buNone/>
            </a:pPr>
            <a:br>
              <a:rPr lang="en-US" sz="2000" dirty="0"/>
            </a:br>
            <a:endParaRPr lang="en-US" sz="2000" dirty="0"/>
          </a:p>
        </p:txBody>
      </p:sp>
      <p:sp>
        <p:nvSpPr>
          <p:cNvPr id="2" name="Title 1">
            <a:extLst>
              <a:ext uri="{FF2B5EF4-FFF2-40B4-BE49-F238E27FC236}">
                <a16:creationId xmlns:a16="http://schemas.microsoft.com/office/drawing/2014/main" id="{14A8B773-8E1C-49D8-B03A-33F24BA3D45D}"/>
              </a:ext>
            </a:extLst>
          </p:cNvPr>
          <p:cNvSpPr>
            <a:spLocks noGrp="1"/>
          </p:cNvSpPr>
          <p:nvPr>
            <p:ph type="title"/>
          </p:nvPr>
        </p:nvSpPr>
        <p:spPr/>
        <p:txBody>
          <a:bodyPr>
            <a:normAutofit fontScale="90000"/>
          </a:bodyPr>
          <a:lstStyle/>
          <a:p>
            <a:r>
              <a:rPr lang="en-US" b="1" dirty="0"/>
              <a:t>ROC curves for comparing models – Area Under the Curve</a:t>
            </a:r>
          </a:p>
        </p:txBody>
      </p:sp>
      <p:sp>
        <p:nvSpPr>
          <p:cNvPr id="5" name="Content Placeholder 2">
            <a:extLst>
              <a:ext uri="{FF2B5EF4-FFF2-40B4-BE49-F238E27FC236}">
                <a16:creationId xmlns:a16="http://schemas.microsoft.com/office/drawing/2014/main" id="{EB1AABF4-2C79-49BC-AF64-578642896BDA}"/>
              </a:ext>
            </a:extLst>
          </p:cNvPr>
          <p:cNvSpPr txBox="1">
            <a:spLocks/>
          </p:cNvSpPr>
          <p:nvPr/>
        </p:nvSpPr>
        <p:spPr>
          <a:xfrm>
            <a:off x="6086475" y="986747"/>
            <a:ext cx="6153150" cy="55435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br>
              <a:rPr lang="en-US" dirty="0"/>
            </a:br>
            <a:endParaRPr lang="en-US" dirty="0"/>
          </a:p>
        </p:txBody>
      </p:sp>
      <p:sp>
        <p:nvSpPr>
          <p:cNvPr id="14" name="TextBox 13">
            <a:extLst>
              <a:ext uri="{FF2B5EF4-FFF2-40B4-BE49-F238E27FC236}">
                <a16:creationId xmlns:a16="http://schemas.microsoft.com/office/drawing/2014/main" id="{DF82154E-D8E5-4311-9450-2F9B6AEDC1B3}"/>
              </a:ext>
            </a:extLst>
          </p:cNvPr>
          <p:cNvSpPr txBox="1"/>
          <p:nvPr/>
        </p:nvSpPr>
        <p:spPr>
          <a:xfrm>
            <a:off x="-567980" y="6502466"/>
            <a:ext cx="11722721" cy="646331"/>
          </a:xfrm>
          <a:prstGeom prst="rect">
            <a:avLst/>
          </a:prstGeom>
          <a:noFill/>
        </p:spPr>
        <p:txBody>
          <a:bodyPr wrap="square" rtlCol="0">
            <a:spAutoFit/>
          </a:bodyPr>
          <a:lstStyle/>
          <a:p>
            <a:pPr algn="ctr"/>
            <a:r>
              <a:rPr lang="en-US" dirty="0"/>
              <a:t>Image Source: </a:t>
            </a:r>
            <a:r>
              <a:rPr lang="en-US" dirty="0">
                <a:hlinkClick r:id="rId2"/>
              </a:rPr>
              <a:t>https://www.analyticsvidhya.com/blog/2020/06/auc-roc-curve-machine-learning/</a:t>
            </a:r>
            <a:endParaRPr lang="en-US" dirty="0"/>
          </a:p>
          <a:p>
            <a:pPr algn="ctr"/>
            <a:endParaRPr lang="en-US" dirty="0"/>
          </a:p>
        </p:txBody>
      </p:sp>
      <p:pic>
        <p:nvPicPr>
          <p:cNvPr id="6154" name="Picture 10" descr="Binary class ROC curve">
            <a:extLst>
              <a:ext uri="{FF2B5EF4-FFF2-40B4-BE49-F238E27FC236}">
                <a16:creationId xmlns:a16="http://schemas.microsoft.com/office/drawing/2014/main" id="{3B06391F-4F50-4384-8492-DD0EA14002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530" y="2134732"/>
            <a:ext cx="4574228" cy="31446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7CF1B64-5C9D-40E4-8082-48769F008D3B}"/>
              </a:ext>
            </a:extLst>
          </p:cNvPr>
          <p:cNvSpPr txBox="1"/>
          <p:nvPr/>
        </p:nvSpPr>
        <p:spPr>
          <a:xfrm>
            <a:off x="408564" y="5483856"/>
            <a:ext cx="11722721"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 </a:t>
            </a:r>
            <a:r>
              <a:rPr lang="en-US" altLang="en-US" sz="2000" dirty="0"/>
              <a:t>PR AUC can be used for compare classification models on imbalanced datasets</a:t>
            </a:r>
          </a:p>
        </p:txBody>
      </p:sp>
      <p:sp>
        <p:nvSpPr>
          <p:cNvPr id="17" name="TextBox 16">
            <a:extLst>
              <a:ext uri="{FF2B5EF4-FFF2-40B4-BE49-F238E27FC236}">
                <a16:creationId xmlns:a16="http://schemas.microsoft.com/office/drawing/2014/main" id="{91220768-7A6D-4D9B-996B-51A20EEB1B8E}"/>
              </a:ext>
            </a:extLst>
          </p:cNvPr>
          <p:cNvSpPr txBox="1"/>
          <p:nvPr/>
        </p:nvSpPr>
        <p:spPr>
          <a:xfrm>
            <a:off x="6579365" y="2695790"/>
            <a:ext cx="5061624"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t>AUC for the Logistic Regression ROC curve is higher than that for the KNN ROC curve.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Here Logistic regression performs better in classifying the positive class in this dataset</a:t>
            </a:r>
          </a:p>
        </p:txBody>
      </p:sp>
    </p:spTree>
    <p:extLst>
      <p:ext uri="{BB962C8B-B14F-4D97-AF65-F5344CB8AC3E}">
        <p14:creationId xmlns:p14="http://schemas.microsoft.com/office/powerpoint/2010/main" val="40874752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D055A9-6D51-486C-A0C8-166105A5EE8B}"/>
              </a:ext>
            </a:extLst>
          </p:cNvPr>
          <p:cNvSpPr>
            <a:spLocks noGrp="1"/>
          </p:cNvSpPr>
          <p:nvPr>
            <p:ph idx="1"/>
          </p:nvPr>
        </p:nvSpPr>
        <p:spPr/>
        <p:txBody>
          <a:bodyPr>
            <a:normAutofit fontScale="77500" lnSpcReduction="20000"/>
          </a:bodyPr>
          <a:lstStyle/>
          <a:p>
            <a:endParaRPr lang="en-US" altLang="en-US" dirty="0"/>
          </a:p>
          <a:p>
            <a:r>
              <a:rPr lang="en-US" dirty="0"/>
              <a:t>ROC curve is an evaluation metric for binary classification problems. </a:t>
            </a:r>
          </a:p>
          <a:p>
            <a:endParaRPr lang="en-US" dirty="0"/>
          </a:p>
          <a:p>
            <a:r>
              <a:rPr lang="en-US" dirty="0"/>
              <a:t>ROC plots the Sensitivity (</a:t>
            </a:r>
            <a:r>
              <a:rPr lang="en-US" b="1" dirty="0"/>
              <a:t>TPR) </a:t>
            </a:r>
            <a:r>
              <a:rPr lang="en-US" dirty="0"/>
              <a:t>against 1 – Specificity (</a:t>
            </a:r>
            <a:r>
              <a:rPr lang="en-US" b="1" dirty="0"/>
              <a:t>FPR) </a:t>
            </a:r>
            <a:r>
              <a:rPr lang="en-US" dirty="0"/>
              <a:t>for</a:t>
            </a:r>
            <a:r>
              <a:rPr lang="en-US" b="1" dirty="0"/>
              <a:t> varying </a:t>
            </a:r>
            <a:r>
              <a:rPr lang="en-US" dirty="0"/>
              <a:t>threshold values</a:t>
            </a:r>
          </a:p>
          <a:p>
            <a:endParaRPr lang="en-US" altLang="en-US" dirty="0"/>
          </a:p>
          <a:p>
            <a:r>
              <a:rPr lang="en-US" dirty="0"/>
              <a:t>The goal in ROC space is to be in the </a:t>
            </a:r>
            <a:r>
              <a:rPr lang="en-US" b="1" i="1" dirty="0"/>
              <a:t>upper-left-hand corner</a:t>
            </a:r>
          </a:p>
          <a:p>
            <a:endParaRPr lang="en-US" altLang="en-US" dirty="0"/>
          </a:p>
          <a:p>
            <a:r>
              <a:rPr lang="en-US" altLang="en-US" dirty="0"/>
              <a:t>ROC AUC used to compare across different classification models</a:t>
            </a:r>
          </a:p>
          <a:p>
            <a:endParaRPr lang="en-US" altLang="en-US" dirty="0"/>
          </a:p>
          <a:p>
            <a:r>
              <a:rPr lang="en-US" dirty="0"/>
              <a:t>PR Curve is used to assess the performance of the model on positive class (minority) when dealing with imbalanced classes. </a:t>
            </a:r>
          </a:p>
          <a:p>
            <a:endParaRPr lang="en-US" altLang="en-US" dirty="0"/>
          </a:p>
          <a:p>
            <a:r>
              <a:rPr lang="en-US" altLang="en-US" dirty="0"/>
              <a:t>PR AUC used to compare classification models on imbalanced datasets</a:t>
            </a:r>
          </a:p>
          <a:p>
            <a:endParaRPr lang="en-US" altLang="en-US" dirty="0"/>
          </a:p>
          <a:p>
            <a:endParaRPr lang="en-US" altLang="en-US" dirty="0"/>
          </a:p>
          <a:p>
            <a:endParaRPr lang="en-US" dirty="0"/>
          </a:p>
        </p:txBody>
      </p:sp>
      <p:sp>
        <p:nvSpPr>
          <p:cNvPr id="2" name="Title 1">
            <a:extLst>
              <a:ext uri="{FF2B5EF4-FFF2-40B4-BE49-F238E27FC236}">
                <a16:creationId xmlns:a16="http://schemas.microsoft.com/office/drawing/2014/main" id="{58811229-278A-41B6-B99D-1A99C11C4CF2}"/>
              </a:ext>
            </a:extLst>
          </p:cNvPr>
          <p:cNvSpPr>
            <a:spLocks noGrp="1"/>
          </p:cNvSpPr>
          <p:nvPr>
            <p:ph type="title"/>
          </p:nvPr>
        </p:nvSpPr>
        <p:spPr/>
        <p:txBody>
          <a:bodyPr/>
          <a:lstStyle/>
          <a:p>
            <a:r>
              <a:rPr lang="en-US" dirty="0"/>
              <a:t>	</a:t>
            </a:r>
            <a:r>
              <a:rPr lang="en-US" b="1" dirty="0"/>
              <a:t>Summary</a:t>
            </a:r>
          </a:p>
        </p:txBody>
      </p:sp>
    </p:spTree>
    <p:extLst>
      <p:ext uri="{BB962C8B-B14F-4D97-AF65-F5344CB8AC3E}">
        <p14:creationId xmlns:p14="http://schemas.microsoft.com/office/powerpoint/2010/main" val="25979991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B406D8-1C14-4CFE-B9F7-AFB8BFE50771}"/>
              </a:ext>
            </a:extLst>
          </p:cNvPr>
          <p:cNvSpPr>
            <a:spLocks noGrp="1"/>
          </p:cNvSpPr>
          <p:nvPr>
            <p:ph idx="1"/>
          </p:nvPr>
        </p:nvSpPr>
        <p:spPr/>
        <p:txBody>
          <a:bodyPr>
            <a:normAutofit lnSpcReduction="10000"/>
          </a:bodyPr>
          <a:lstStyle/>
          <a:p>
            <a:r>
              <a:rPr lang="en-US" dirty="0">
                <a:hlinkClick r:id="rId2"/>
              </a:rPr>
              <a:t>https://www.analyticsvidhya.com/blog/2020/06/auc-roc-curve-machine-learning/</a:t>
            </a:r>
            <a:endParaRPr lang="en-US" dirty="0"/>
          </a:p>
          <a:p>
            <a:endParaRPr lang="en-US" dirty="0"/>
          </a:p>
          <a:p>
            <a:r>
              <a:rPr lang="en-US" dirty="0">
                <a:hlinkClick r:id="" action="ppaction://noaction"/>
              </a:rPr>
              <a:t>https://towardsdatascience.com/on-roc-and-precision-recall-curves-c23e9b63820c</a:t>
            </a:r>
          </a:p>
          <a:p>
            <a:endParaRPr lang="en-US" dirty="0">
              <a:hlinkClick r:id="" action="ppaction://noaction"/>
            </a:endParaRPr>
          </a:p>
          <a:p>
            <a:r>
              <a:rPr lang="en-US" dirty="0">
                <a:hlinkClick r:id="rId3"/>
              </a:rPr>
              <a:t>https://machinelearningmastery.com/roc-curves-and-precision-recall-curves-for-classification-in-python/</a:t>
            </a:r>
            <a:endParaRPr lang="en-US" dirty="0"/>
          </a:p>
          <a:p>
            <a:endParaRPr lang="en-US" dirty="0"/>
          </a:p>
          <a:p>
            <a:r>
              <a:rPr lang="en-US" dirty="0">
                <a:hlinkClick r:id="rId4"/>
              </a:rPr>
              <a:t>https://machinelearningmastery.com/roc-curves-and-precision-recall-curves-for-imbalanced-classification/</a:t>
            </a:r>
            <a:endParaRPr lang="en-US" dirty="0"/>
          </a:p>
          <a:p>
            <a:endParaRPr lang="en-US" dirty="0"/>
          </a:p>
        </p:txBody>
      </p:sp>
      <p:sp>
        <p:nvSpPr>
          <p:cNvPr id="2" name="Title 1">
            <a:extLst>
              <a:ext uri="{FF2B5EF4-FFF2-40B4-BE49-F238E27FC236}">
                <a16:creationId xmlns:a16="http://schemas.microsoft.com/office/drawing/2014/main" id="{B12A36BB-7961-4155-8EFC-33FE702CA290}"/>
              </a:ext>
            </a:extLst>
          </p:cNvPr>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2176406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0" dirty="0"/>
              <a:t>Evaluating</a:t>
            </a:r>
            <a:r>
              <a:rPr spc="-110" dirty="0"/>
              <a:t> </a:t>
            </a:r>
            <a:r>
              <a:rPr spc="-45" dirty="0"/>
              <a:t>performance</a:t>
            </a:r>
            <a:r>
              <a:rPr spc="-110" dirty="0"/>
              <a:t> </a:t>
            </a:r>
            <a:r>
              <a:rPr spc="-10" dirty="0"/>
              <a:t>in</a:t>
            </a:r>
            <a:r>
              <a:rPr spc="-95" dirty="0"/>
              <a:t> </a:t>
            </a:r>
            <a:r>
              <a:rPr spc="-40" dirty="0"/>
              <a:t>Prediction</a:t>
            </a:r>
          </a:p>
        </p:txBody>
      </p:sp>
      <p:sp>
        <p:nvSpPr>
          <p:cNvPr id="3" name="object 3"/>
          <p:cNvSpPr txBox="1"/>
          <p:nvPr/>
        </p:nvSpPr>
        <p:spPr>
          <a:xfrm>
            <a:off x="253085" y="1008125"/>
            <a:ext cx="4501515" cy="3994683"/>
          </a:xfrm>
          <a:prstGeom prst="rect">
            <a:avLst/>
          </a:prstGeom>
        </p:spPr>
        <p:txBody>
          <a:bodyPr vert="horz" wrap="square" lIns="0" tIns="54610" rIns="0" bIns="0" rtlCol="0" anchor="t">
            <a:spAutoFit/>
          </a:bodyPr>
          <a:lstStyle/>
          <a:p>
            <a:pPr marL="240665" marR="5080" indent="-228600" algn="just">
              <a:lnSpc>
                <a:spcPct val="90000"/>
              </a:lnSpc>
              <a:spcBef>
                <a:spcPts val="430"/>
              </a:spcBef>
              <a:buFont typeface="Arial MT"/>
              <a:buChar char="•"/>
              <a:tabLst>
                <a:tab pos="241300" algn="l"/>
              </a:tabLst>
            </a:pPr>
            <a:r>
              <a:rPr sz="2400" spc="-5" dirty="0">
                <a:latin typeface="Calibri"/>
                <a:cs typeface="Calibri"/>
              </a:rPr>
              <a:t>In</a:t>
            </a:r>
            <a:r>
              <a:rPr sz="2400" spc="-10" dirty="0">
                <a:latin typeface="Calibri"/>
                <a:cs typeface="Calibri"/>
              </a:rPr>
              <a:t> such</a:t>
            </a:r>
            <a:r>
              <a:rPr sz="2400" spc="30" dirty="0">
                <a:latin typeface="Calibri"/>
                <a:cs typeface="Calibri"/>
              </a:rPr>
              <a:t> </a:t>
            </a:r>
            <a:r>
              <a:rPr sz="2400" spc="-10" dirty="0">
                <a:latin typeface="Calibri"/>
                <a:cs typeface="Calibri"/>
              </a:rPr>
              <a:t>scenarios,</a:t>
            </a:r>
            <a:r>
              <a:rPr sz="2400" spc="15" dirty="0">
                <a:latin typeface="Calibri"/>
                <a:cs typeface="Calibri"/>
              </a:rPr>
              <a:t> </a:t>
            </a:r>
            <a:r>
              <a:rPr sz="2400" spc="-15" dirty="0">
                <a:latin typeface="Calibri"/>
                <a:cs typeface="Calibri"/>
              </a:rPr>
              <a:t>we</a:t>
            </a:r>
            <a:r>
              <a:rPr sz="2400" spc="-5" dirty="0">
                <a:latin typeface="Calibri"/>
                <a:cs typeface="Calibri"/>
              </a:rPr>
              <a:t> </a:t>
            </a:r>
            <a:r>
              <a:rPr sz="2400" spc="-10" dirty="0">
                <a:latin typeface="Calibri"/>
                <a:cs typeface="Calibri"/>
              </a:rPr>
              <a:t>need</a:t>
            </a:r>
            <a:r>
              <a:rPr sz="2400" spc="20" dirty="0">
                <a:latin typeface="Calibri"/>
                <a:cs typeface="Calibri"/>
              </a:rPr>
              <a:t> </a:t>
            </a:r>
            <a:r>
              <a:rPr sz="2400" spc="-20" dirty="0">
                <a:latin typeface="Calibri"/>
                <a:cs typeface="Calibri"/>
              </a:rPr>
              <a:t>to </a:t>
            </a:r>
            <a:r>
              <a:rPr sz="2400" spc="-620" dirty="0">
                <a:latin typeface="Calibri"/>
                <a:cs typeface="Calibri"/>
              </a:rPr>
              <a:t> </a:t>
            </a:r>
            <a:r>
              <a:rPr sz="2400" spc="-20" dirty="0">
                <a:latin typeface="Calibri"/>
                <a:cs typeface="Calibri"/>
              </a:rPr>
              <a:t>evaluate</a:t>
            </a:r>
            <a:r>
              <a:rPr sz="2400" spc="-30" dirty="0">
                <a:latin typeface="Calibri"/>
                <a:cs typeface="Calibri"/>
              </a:rPr>
              <a:t> </a:t>
            </a:r>
            <a:r>
              <a:rPr sz="2400" spc="-10" dirty="0">
                <a:latin typeface="Calibri"/>
                <a:cs typeface="Calibri"/>
              </a:rPr>
              <a:t>how</a:t>
            </a:r>
            <a:r>
              <a:rPr sz="2400" spc="15" dirty="0">
                <a:latin typeface="Calibri"/>
                <a:cs typeface="Calibri"/>
              </a:rPr>
              <a:t> </a:t>
            </a:r>
            <a:r>
              <a:rPr sz="2400" spc="-5" dirty="0">
                <a:latin typeface="Calibri"/>
                <a:cs typeface="Calibri"/>
              </a:rPr>
              <a:t>the</a:t>
            </a:r>
            <a:r>
              <a:rPr sz="2400" spc="-10" dirty="0">
                <a:latin typeface="Calibri"/>
                <a:cs typeface="Calibri"/>
              </a:rPr>
              <a:t> </a:t>
            </a:r>
            <a:r>
              <a:rPr sz="2400" spc="-5" dirty="0">
                <a:latin typeface="Calibri"/>
                <a:cs typeface="Calibri"/>
              </a:rPr>
              <a:t>model </a:t>
            </a:r>
            <a:r>
              <a:rPr sz="2400" dirty="0">
                <a:latin typeface="Calibri"/>
                <a:cs typeface="Calibri"/>
              </a:rPr>
              <a:t> </a:t>
            </a:r>
            <a:r>
              <a:rPr sz="2400" spc="-10" dirty="0">
                <a:latin typeface="Calibri"/>
                <a:cs typeface="Calibri"/>
              </a:rPr>
              <a:t>predicts</a:t>
            </a:r>
            <a:r>
              <a:rPr sz="2400" spc="30" dirty="0">
                <a:latin typeface="Calibri"/>
                <a:cs typeface="Calibri"/>
              </a:rPr>
              <a:t> </a:t>
            </a:r>
            <a:r>
              <a:rPr sz="2400" b="1" spc="-10" dirty="0">
                <a:latin typeface="Calibri"/>
                <a:cs typeface="Calibri"/>
              </a:rPr>
              <a:t>new</a:t>
            </a:r>
            <a:r>
              <a:rPr sz="2400" b="1" spc="-5" dirty="0">
                <a:latin typeface="Calibri"/>
                <a:cs typeface="Calibri"/>
              </a:rPr>
              <a:t> </a:t>
            </a:r>
            <a:r>
              <a:rPr sz="2400" b="1" spc="-15" dirty="0">
                <a:latin typeface="Calibri"/>
                <a:cs typeface="Calibri"/>
              </a:rPr>
              <a:t>data</a:t>
            </a:r>
            <a:r>
              <a:rPr sz="2400" spc="-15" dirty="0">
                <a:latin typeface="Calibri"/>
                <a:cs typeface="Calibri"/>
              </a:rPr>
              <a:t>,</a:t>
            </a:r>
            <a:r>
              <a:rPr sz="2400" spc="15" dirty="0">
                <a:latin typeface="Calibri"/>
                <a:cs typeface="Calibri"/>
              </a:rPr>
              <a:t> </a:t>
            </a:r>
            <a:r>
              <a:rPr sz="2400" spc="-10" dirty="0">
                <a:latin typeface="Calibri"/>
                <a:cs typeface="Calibri"/>
              </a:rPr>
              <a:t>not</a:t>
            </a:r>
            <a:r>
              <a:rPr sz="2400" spc="-5" dirty="0">
                <a:latin typeface="Calibri"/>
                <a:cs typeface="Calibri"/>
              </a:rPr>
              <a:t> </a:t>
            </a:r>
            <a:r>
              <a:rPr sz="2400" spc="-15" dirty="0">
                <a:latin typeface="Calibri"/>
                <a:cs typeface="Calibri"/>
              </a:rPr>
              <a:t>how </a:t>
            </a:r>
            <a:r>
              <a:rPr sz="2400" spc="-10" dirty="0">
                <a:latin typeface="Calibri"/>
                <a:cs typeface="Calibri"/>
              </a:rPr>
              <a:t> well</a:t>
            </a:r>
            <a:r>
              <a:rPr sz="2400" spc="-20" dirty="0">
                <a:latin typeface="Calibri"/>
                <a:cs typeface="Calibri"/>
              </a:rPr>
              <a:t> </a:t>
            </a:r>
            <a:r>
              <a:rPr sz="2400" spc="-5" dirty="0">
                <a:latin typeface="Calibri"/>
                <a:cs typeface="Calibri"/>
              </a:rPr>
              <a:t>it fits the</a:t>
            </a:r>
            <a:r>
              <a:rPr sz="2400" dirty="0">
                <a:latin typeface="Calibri"/>
                <a:cs typeface="Calibri"/>
              </a:rPr>
              <a:t> </a:t>
            </a:r>
            <a:r>
              <a:rPr sz="2400" spc="-20" dirty="0">
                <a:latin typeface="Calibri"/>
                <a:cs typeface="Calibri"/>
              </a:rPr>
              <a:t>data</a:t>
            </a:r>
            <a:r>
              <a:rPr sz="2400" dirty="0">
                <a:latin typeface="Calibri"/>
                <a:cs typeface="Calibri"/>
              </a:rPr>
              <a:t> </a:t>
            </a:r>
            <a:r>
              <a:rPr sz="2400" spc="-5" dirty="0">
                <a:latin typeface="Calibri"/>
                <a:cs typeface="Calibri"/>
              </a:rPr>
              <a:t>it </a:t>
            </a:r>
            <a:r>
              <a:rPr sz="2400" spc="-15" dirty="0">
                <a:latin typeface="Calibri"/>
                <a:cs typeface="Calibri"/>
              </a:rPr>
              <a:t>was </a:t>
            </a:r>
            <a:r>
              <a:rPr sz="2400" spc="-10" dirty="0">
                <a:latin typeface="Calibri"/>
                <a:cs typeface="Calibri"/>
              </a:rPr>
              <a:t> </a:t>
            </a:r>
            <a:r>
              <a:rPr sz="2400" spc="-15" dirty="0">
                <a:latin typeface="Calibri"/>
                <a:cs typeface="Calibri"/>
              </a:rPr>
              <a:t>trained</a:t>
            </a:r>
            <a:r>
              <a:rPr sz="2400" spc="20" dirty="0">
                <a:latin typeface="Calibri"/>
                <a:cs typeface="Calibri"/>
              </a:rPr>
              <a:t> </a:t>
            </a:r>
            <a:r>
              <a:rPr sz="2400" spc="-5" dirty="0">
                <a:latin typeface="Calibri"/>
                <a:cs typeface="Calibri"/>
              </a:rPr>
              <a:t>with</a:t>
            </a:r>
            <a:r>
              <a:rPr sz="2400" spc="10" dirty="0">
                <a:latin typeface="Calibri"/>
                <a:cs typeface="Calibri"/>
              </a:rPr>
              <a:t> </a:t>
            </a:r>
            <a:r>
              <a:rPr sz="2400" spc="-10" dirty="0">
                <a:latin typeface="Calibri"/>
                <a:cs typeface="Calibri"/>
              </a:rPr>
              <a:t>(goodness-of-fit)</a:t>
            </a:r>
            <a:endParaRPr sz="2400" dirty="0">
              <a:latin typeface="Calibri"/>
              <a:cs typeface="Calibri"/>
            </a:endParaRPr>
          </a:p>
          <a:p>
            <a:pPr algn="just">
              <a:lnSpc>
                <a:spcPct val="100000"/>
              </a:lnSpc>
              <a:spcBef>
                <a:spcPts val="25"/>
              </a:spcBef>
              <a:buFont typeface="Arial MT"/>
              <a:buChar char="•"/>
            </a:pPr>
            <a:endParaRPr sz="4000" dirty="0">
              <a:latin typeface="Calibri"/>
              <a:cs typeface="Calibri"/>
            </a:endParaRPr>
          </a:p>
          <a:p>
            <a:pPr marL="240665" marR="47625" indent="-228600" algn="just">
              <a:lnSpc>
                <a:spcPct val="90000"/>
              </a:lnSpc>
              <a:buFont typeface="Arial MT"/>
              <a:buChar char="•"/>
              <a:tabLst>
                <a:tab pos="241300" algn="l"/>
              </a:tabLst>
            </a:pPr>
            <a:r>
              <a:rPr sz="2400" spc="-25" dirty="0">
                <a:latin typeface="Calibri"/>
                <a:cs typeface="Calibri"/>
              </a:rPr>
              <a:t>Key</a:t>
            </a:r>
            <a:r>
              <a:rPr sz="2400" spc="-20" dirty="0">
                <a:latin typeface="Calibri"/>
                <a:cs typeface="Calibri"/>
              </a:rPr>
              <a:t> </a:t>
            </a:r>
            <a:r>
              <a:rPr sz="2400" spc="-15" dirty="0">
                <a:latin typeface="Calibri"/>
                <a:cs typeface="Calibri"/>
              </a:rPr>
              <a:t>component</a:t>
            </a:r>
            <a:r>
              <a:rPr sz="2400" spc="30" dirty="0">
                <a:latin typeface="Calibri"/>
                <a:cs typeface="Calibri"/>
              </a:rPr>
              <a:t> </a:t>
            </a:r>
            <a:r>
              <a:rPr sz="2400" spc="-5" dirty="0">
                <a:latin typeface="Calibri"/>
                <a:cs typeface="Calibri"/>
              </a:rPr>
              <a:t>of </a:t>
            </a:r>
            <a:r>
              <a:rPr sz="2400" spc="-15" dirty="0">
                <a:latin typeface="Calibri"/>
                <a:cs typeface="Calibri"/>
              </a:rPr>
              <a:t>most </a:t>
            </a:r>
            <a:r>
              <a:rPr sz="2400" spc="-10" dirty="0">
                <a:latin typeface="Calibri"/>
                <a:cs typeface="Calibri"/>
              </a:rPr>
              <a:t> </a:t>
            </a:r>
            <a:r>
              <a:rPr sz="2400" spc="-15" dirty="0">
                <a:latin typeface="Calibri"/>
                <a:cs typeface="Calibri"/>
              </a:rPr>
              <a:t>performance</a:t>
            </a:r>
            <a:r>
              <a:rPr sz="2400" spc="5" dirty="0">
                <a:latin typeface="Calibri"/>
                <a:cs typeface="Calibri"/>
              </a:rPr>
              <a:t> </a:t>
            </a:r>
            <a:r>
              <a:rPr sz="2400" spc="-10" dirty="0">
                <a:latin typeface="Calibri"/>
                <a:cs typeface="Calibri"/>
              </a:rPr>
              <a:t>measures</a:t>
            </a:r>
            <a:r>
              <a:rPr sz="2400" spc="15" dirty="0">
                <a:latin typeface="Calibri"/>
                <a:cs typeface="Calibri"/>
              </a:rPr>
              <a:t> </a:t>
            </a:r>
            <a:r>
              <a:rPr sz="2400" spc="-5" dirty="0">
                <a:latin typeface="Calibri"/>
                <a:cs typeface="Calibri"/>
              </a:rPr>
              <a:t>is</a:t>
            </a:r>
            <a:r>
              <a:rPr sz="2400" spc="-10" dirty="0">
                <a:latin typeface="Calibri"/>
                <a:cs typeface="Calibri"/>
              </a:rPr>
              <a:t> </a:t>
            </a:r>
            <a:r>
              <a:rPr sz="2400" spc="-5" dirty="0">
                <a:latin typeface="Calibri"/>
                <a:cs typeface="Calibri"/>
              </a:rPr>
              <a:t>the </a:t>
            </a:r>
            <a:r>
              <a:rPr sz="2400" spc="-620" dirty="0">
                <a:latin typeface="Calibri"/>
                <a:cs typeface="Calibri"/>
              </a:rPr>
              <a:t> </a:t>
            </a:r>
            <a:r>
              <a:rPr sz="2400" spc="-20" dirty="0">
                <a:latin typeface="Calibri"/>
                <a:cs typeface="Calibri"/>
              </a:rPr>
              <a:t>difference</a:t>
            </a:r>
            <a:r>
              <a:rPr sz="2400" spc="5" dirty="0">
                <a:latin typeface="Calibri"/>
                <a:cs typeface="Calibri"/>
              </a:rPr>
              <a:t> </a:t>
            </a:r>
            <a:r>
              <a:rPr sz="2400" spc="-10" dirty="0">
                <a:latin typeface="Calibri"/>
                <a:cs typeface="Calibri"/>
              </a:rPr>
              <a:t>between </a:t>
            </a:r>
            <a:r>
              <a:rPr sz="2400" spc="-5" dirty="0">
                <a:latin typeface="Calibri"/>
                <a:cs typeface="Calibri"/>
              </a:rPr>
              <a:t>actual</a:t>
            </a:r>
            <a:r>
              <a:rPr sz="2400" spc="-10" dirty="0">
                <a:latin typeface="Calibri"/>
                <a:cs typeface="Calibri"/>
              </a:rPr>
              <a:t> </a:t>
            </a:r>
            <a:r>
              <a:rPr sz="2400" i="1" spc="-5" dirty="0">
                <a:latin typeface="Calibri"/>
                <a:cs typeface="Calibri"/>
              </a:rPr>
              <a:t>y </a:t>
            </a:r>
            <a:r>
              <a:rPr sz="2400" i="1" dirty="0">
                <a:latin typeface="Calibri"/>
                <a:cs typeface="Calibri"/>
              </a:rPr>
              <a:t> </a:t>
            </a:r>
            <a:r>
              <a:rPr sz="2400" spc="-5" dirty="0">
                <a:latin typeface="Calibri"/>
                <a:cs typeface="Calibri"/>
              </a:rPr>
              <a:t>and</a:t>
            </a:r>
            <a:r>
              <a:rPr sz="2400" spc="10" dirty="0">
                <a:latin typeface="Calibri"/>
                <a:cs typeface="Calibri"/>
              </a:rPr>
              <a:t> </a:t>
            </a:r>
            <a:r>
              <a:rPr sz="2400" spc="-10" dirty="0">
                <a:latin typeface="Calibri"/>
                <a:cs typeface="Calibri"/>
              </a:rPr>
              <a:t>p</a:t>
            </a:r>
            <a:r>
              <a:rPr sz="2400" spc="-55" dirty="0">
                <a:latin typeface="Calibri"/>
                <a:cs typeface="Calibri"/>
              </a:rPr>
              <a:t>r</a:t>
            </a:r>
            <a:r>
              <a:rPr sz="2400" spc="-5" dirty="0">
                <a:latin typeface="Calibri"/>
                <a:cs typeface="Calibri"/>
              </a:rPr>
              <a:t>ed</a:t>
            </a:r>
            <a:r>
              <a:rPr sz="2400" spc="-15" dirty="0">
                <a:latin typeface="Calibri"/>
                <a:cs typeface="Calibri"/>
              </a:rPr>
              <a:t>i</a:t>
            </a:r>
            <a:r>
              <a:rPr sz="2400" spc="-5" dirty="0">
                <a:latin typeface="Calibri"/>
                <a:cs typeface="Calibri"/>
              </a:rPr>
              <a:t>c</a:t>
            </a:r>
            <a:r>
              <a:rPr sz="2400" spc="-25" dirty="0">
                <a:latin typeface="Calibri"/>
                <a:cs typeface="Calibri"/>
              </a:rPr>
              <a:t>t</a:t>
            </a:r>
            <a:r>
              <a:rPr sz="2400" spc="-5" dirty="0">
                <a:latin typeface="Calibri"/>
                <a:cs typeface="Calibri"/>
              </a:rPr>
              <a:t>ed</a:t>
            </a:r>
            <a:r>
              <a:rPr sz="2400" spc="20" dirty="0">
                <a:latin typeface="Calibri"/>
                <a:cs typeface="Calibri"/>
              </a:rPr>
              <a:t> </a:t>
            </a:r>
            <a:r>
              <a:rPr lang="en-IN" sz="2400" spc="20" dirty="0">
                <a:latin typeface="Calibri"/>
                <a:cs typeface="Calibri"/>
              </a:rPr>
              <a:t>y'</a:t>
            </a:r>
            <a:r>
              <a:rPr sz="2400" dirty="0">
                <a:latin typeface="Calibri"/>
                <a:cs typeface="Calibri"/>
              </a:rPr>
              <a:t> </a:t>
            </a:r>
            <a:r>
              <a:rPr sz="2400" spc="-5" dirty="0">
                <a:latin typeface="Calibri"/>
                <a:cs typeface="Calibri"/>
              </a:rPr>
              <a:t>which</a:t>
            </a:r>
            <a:r>
              <a:rPr sz="2400" spc="20" dirty="0">
                <a:latin typeface="Calibri"/>
                <a:cs typeface="Calibri"/>
              </a:rPr>
              <a:t> </a:t>
            </a:r>
            <a:r>
              <a:rPr sz="2400" spc="-5" dirty="0">
                <a:latin typeface="Calibri"/>
                <a:cs typeface="Calibri"/>
              </a:rPr>
              <a:t>is  </a:t>
            </a:r>
            <a:r>
              <a:rPr sz="2400" spc="-25" dirty="0">
                <a:latin typeface="Calibri"/>
                <a:cs typeface="Calibri"/>
              </a:rPr>
              <a:t>referred</a:t>
            </a:r>
            <a:r>
              <a:rPr sz="2400" spc="-5" dirty="0">
                <a:latin typeface="Calibri"/>
                <a:cs typeface="Calibri"/>
              </a:rPr>
              <a:t> </a:t>
            </a:r>
            <a:r>
              <a:rPr sz="2400" spc="-20" dirty="0">
                <a:latin typeface="Calibri"/>
                <a:cs typeface="Calibri"/>
              </a:rPr>
              <a:t>to</a:t>
            </a:r>
            <a:r>
              <a:rPr sz="2400" spc="-10" dirty="0">
                <a:latin typeface="Calibri"/>
                <a:cs typeface="Calibri"/>
              </a:rPr>
              <a:t> </a:t>
            </a:r>
            <a:r>
              <a:rPr sz="2400" spc="-5" dirty="0">
                <a:latin typeface="Calibri"/>
                <a:cs typeface="Calibri"/>
              </a:rPr>
              <a:t>as</a:t>
            </a:r>
            <a:r>
              <a:rPr sz="2400" spc="10" dirty="0">
                <a:latin typeface="Calibri"/>
                <a:cs typeface="Calibri"/>
              </a:rPr>
              <a:t> </a:t>
            </a:r>
            <a:r>
              <a:rPr sz="2400" spc="-5" dirty="0">
                <a:latin typeface="Calibri"/>
                <a:cs typeface="Calibri"/>
              </a:rPr>
              <a:t>the</a:t>
            </a:r>
            <a:r>
              <a:rPr sz="2400" spc="-10" dirty="0">
                <a:latin typeface="Calibri"/>
                <a:cs typeface="Calibri"/>
              </a:rPr>
              <a:t> </a:t>
            </a:r>
            <a:r>
              <a:rPr sz="2400" spc="-15" dirty="0">
                <a:latin typeface="Calibri"/>
                <a:cs typeface="Calibri"/>
              </a:rPr>
              <a:t>‘error’</a:t>
            </a:r>
            <a:r>
              <a:rPr sz="2400" spc="15" dirty="0">
                <a:latin typeface="Calibri"/>
                <a:cs typeface="Calibri"/>
              </a:rPr>
              <a:t> </a:t>
            </a:r>
            <a:r>
              <a:rPr sz="2400" spc="-5" dirty="0">
                <a:latin typeface="Calibri"/>
                <a:cs typeface="Calibri"/>
              </a:rPr>
              <a:t>:</a:t>
            </a:r>
            <a:endParaRPr sz="2400" dirty="0">
              <a:latin typeface="Calibri"/>
              <a:cs typeface="Calibri"/>
            </a:endParaRPr>
          </a:p>
        </p:txBody>
      </p:sp>
      <p:sp>
        <p:nvSpPr>
          <p:cNvPr id="4" name="object 4"/>
          <p:cNvSpPr txBox="1"/>
          <p:nvPr/>
        </p:nvSpPr>
        <p:spPr>
          <a:xfrm>
            <a:off x="1249322" y="5122163"/>
            <a:ext cx="3175915" cy="452120"/>
          </a:xfrm>
          <a:prstGeom prst="rect">
            <a:avLst/>
          </a:prstGeom>
        </p:spPr>
        <p:txBody>
          <a:bodyPr vert="horz" wrap="square" lIns="0" tIns="12065" rIns="0" bIns="0" rtlCol="0">
            <a:spAutoFit/>
          </a:bodyPr>
          <a:lstStyle/>
          <a:p>
            <a:pPr marL="12700">
              <a:lnSpc>
                <a:spcPct val="100000"/>
              </a:lnSpc>
              <a:spcBef>
                <a:spcPts val="95"/>
              </a:spcBef>
              <a:tabLst>
                <a:tab pos="899160" algn="l"/>
              </a:tabLst>
            </a:pPr>
            <a:r>
              <a:rPr sz="2800" spc="-5" dirty="0">
                <a:latin typeface="Calibri"/>
                <a:cs typeface="Calibri"/>
              </a:rPr>
              <a:t>e</a:t>
            </a:r>
            <a:r>
              <a:rPr lang="en-IN" sz="2800" spc="204" dirty="0">
                <a:latin typeface="Calibri"/>
                <a:cs typeface="Calibri"/>
              </a:rPr>
              <a:t> </a:t>
            </a:r>
            <a:r>
              <a:rPr lang="en-IN" sz="2800" spc="-5" dirty="0">
                <a:latin typeface="Calibri"/>
                <a:cs typeface="Calibri"/>
              </a:rPr>
              <a:t>=</a:t>
            </a:r>
            <a:r>
              <a:rPr sz="2800" spc="15" dirty="0">
                <a:latin typeface="Calibri"/>
                <a:cs typeface="Calibri"/>
              </a:rPr>
              <a:t> </a:t>
            </a:r>
            <a:r>
              <a:rPr sz="2800" spc="-5" dirty="0">
                <a:latin typeface="Cambria Math"/>
                <a:cs typeface="Cambria Math"/>
              </a:rPr>
              <a:t>𝑦	</a:t>
            </a:r>
            <a:r>
              <a:rPr sz="2800" spc="-5" dirty="0">
                <a:latin typeface="Calibri"/>
                <a:cs typeface="Calibri"/>
              </a:rPr>
              <a:t>-</a:t>
            </a:r>
            <a:r>
              <a:rPr sz="2800" spc="-70" dirty="0">
                <a:latin typeface="Calibri"/>
                <a:cs typeface="Calibri"/>
              </a:rPr>
              <a:t> </a:t>
            </a:r>
            <a:r>
              <a:rPr lang="en-IN" sz="2800" spc="-70" dirty="0">
                <a:latin typeface="Calibri"/>
                <a:cs typeface="Calibri"/>
              </a:rPr>
              <a:t>y'</a:t>
            </a:r>
            <a:endParaRPr sz="2800" dirty="0">
              <a:latin typeface="Cambria Math"/>
              <a:cs typeface="Cambria Math"/>
            </a:endParaRPr>
          </a:p>
        </p:txBody>
      </p:sp>
      <p:graphicFrame>
        <p:nvGraphicFramePr>
          <p:cNvPr id="9" name="object 9"/>
          <p:cNvGraphicFramePr>
            <a:graphicFrameLocks noGrp="1"/>
          </p:cNvGraphicFramePr>
          <p:nvPr>
            <p:extLst>
              <p:ext uri="{D42A27DB-BD31-4B8C-83A1-F6EECF244321}">
                <p14:modId xmlns:p14="http://schemas.microsoft.com/office/powerpoint/2010/main" val="4235127786"/>
              </p:ext>
            </p:extLst>
          </p:nvPr>
        </p:nvGraphicFramePr>
        <p:xfrm>
          <a:off x="5498139" y="1011680"/>
          <a:ext cx="6461124" cy="3655613"/>
        </p:xfrm>
        <a:graphic>
          <a:graphicData uri="http://schemas.openxmlformats.org/drawingml/2006/table">
            <a:tbl>
              <a:tblPr firstRow="1" bandRow="1">
                <a:tableStyleId>{2D5ABB26-0587-4C30-8999-92F81FD0307C}</a:tableStyleId>
              </a:tblPr>
              <a:tblGrid>
                <a:gridCol w="3512820">
                  <a:extLst>
                    <a:ext uri="{9D8B030D-6E8A-4147-A177-3AD203B41FA5}">
                      <a16:colId xmlns:a16="http://schemas.microsoft.com/office/drawing/2014/main" val="20000"/>
                    </a:ext>
                  </a:extLst>
                </a:gridCol>
                <a:gridCol w="2948304">
                  <a:extLst>
                    <a:ext uri="{9D8B030D-6E8A-4147-A177-3AD203B41FA5}">
                      <a16:colId xmlns:a16="http://schemas.microsoft.com/office/drawing/2014/main" val="20001"/>
                    </a:ext>
                  </a:extLst>
                </a:gridCol>
              </a:tblGrid>
              <a:tr h="341872">
                <a:tc>
                  <a:txBody>
                    <a:bodyPr/>
                    <a:lstStyle/>
                    <a:p>
                      <a:pPr marL="1075690">
                        <a:lnSpc>
                          <a:spcPct val="100000"/>
                        </a:lnSpc>
                        <a:spcBef>
                          <a:spcPts val="240"/>
                        </a:spcBef>
                      </a:pPr>
                      <a:r>
                        <a:rPr sz="1800" b="1" spc="-10" dirty="0">
                          <a:solidFill>
                            <a:srgbClr val="FFFFFF"/>
                          </a:solidFill>
                          <a:latin typeface="Calibri"/>
                          <a:cs typeface="Calibri"/>
                        </a:rPr>
                        <a:t>Error</a:t>
                      </a:r>
                      <a:r>
                        <a:rPr sz="1800" b="1" spc="-35" dirty="0">
                          <a:solidFill>
                            <a:srgbClr val="FFFFFF"/>
                          </a:solidFill>
                          <a:latin typeface="Calibri"/>
                          <a:cs typeface="Calibri"/>
                        </a:rPr>
                        <a:t> </a:t>
                      </a:r>
                      <a:r>
                        <a:rPr sz="1800" b="1" spc="-5" dirty="0">
                          <a:solidFill>
                            <a:srgbClr val="FFFFFF"/>
                          </a:solidFill>
                          <a:latin typeface="Calibri"/>
                          <a:cs typeface="Calibri"/>
                        </a:rPr>
                        <a:t>Measure</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3175" algn="ctr">
                        <a:lnSpc>
                          <a:spcPct val="100000"/>
                        </a:lnSpc>
                        <a:spcBef>
                          <a:spcPts val="240"/>
                        </a:spcBef>
                      </a:pPr>
                      <a:r>
                        <a:rPr lang="en-US" sz="1800" b="1" spc="-5" dirty="0">
                          <a:solidFill>
                            <a:srgbClr val="FFFFFF"/>
                          </a:solidFill>
                          <a:latin typeface="Calibri"/>
                          <a:cs typeface="Calibri"/>
                        </a:rPr>
                        <a:t>Formulae</a:t>
                      </a:r>
                      <a:endParaRPr sz="1800" b="1" spc="-5" dirty="0">
                        <a:solidFill>
                          <a:srgbClr val="FFFFFF"/>
                        </a:solidFill>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extLst>
                  <a:ext uri="{0D108BD9-81ED-4DB2-BD59-A6C34878D82A}">
                    <a16:rowId xmlns:a16="http://schemas.microsoft.com/office/drawing/2014/main" val="10000"/>
                  </a:ext>
                </a:extLst>
              </a:tr>
              <a:tr h="417534">
                <a:tc>
                  <a:txBody>
                    <a:bodyPr/>
                    <a:lstStyle/>
                    <a:p>
                      <a:pPr marL="92075">
                        <a:lnSpc>
                          <a:spcPct val="100000"/>
                        </a:lnSpc>
                        <a:spcBef>
                          <a:spcPts val="244"/>
                        </a:spcBef>
                      </a:pPr>
                      <a:r>
                        <a:rPr sz="1800" dirty="0">
                          <a:latin typeface="Calibri"/>
                          <a:cs typeface="Calibri"/>
                        </a:rPr>
                        <a:t>Mean</a:t>
                      </a:r>
                      <a:r>
                        <a:rPr sz="1800" spc="-10" dirty="0">
                          <a:latin typeface="Calibri"/>
                          <a:cs typeface="Calibri"/>
                        </a:rPr>
                        <a:t> Absolute</a:t>
                      </a:r>
                      <a:r>
                        <a:rPr sz="1800" spc="-15" dirty="0">
                          <a:latin typeface="Calibri"/>
                          <a:cs typeface="Calibri"/>
                        </a:rPr>
                        <a:t> </a:t>
                      </a:r>
                      <a:r>
                        <a:rPr sz="1800" spc="-10" dirty="0">
                          <a:latin typeface="Calibri"/>
                          <a:cs typeface="Calibri"/>
                        </a:rPr>
                        <a:t>Error </a:t>
                      </a:r>
                      <a:r>
                        <a:rPr sz="1800" spc="-5" dirty="0">
                          <a:latin typeface="Calibri"/>
                          <a:cs typeface="Calibri"/>
                        </a:rPr>
                        <a:t>(MAE)</a:t>
                      </a:r>
                    </a:p>
                    <a:p>
                      <a:pPr marL="92075" lvl="0">
                        <a:lnSpc>
                          <a:spcPct val="100000"/>
                        </a:lnSpc>
                        <a:spcBef>
                          <a:spcPts val="244"/>
                        </a:spcBef>
                        <a:buNone/>
                      </a:pPr>
                      <a:endParaRPr lang="en-US" sz="1800" spc="-5" dirty="0">
                        <a:latin typeface="Calibri"/>
                        <a:cs typeface="Calibri"/>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9EBF5"/>
                    </a:solidFill>
                  </a:tcPr>
                </a:tc>
                <a:tc>
                  <a:txBody>
                    <a:bodyPr/>
                    <a:lstStyle/>
                    <a:p>
                      <a:pPr marR="144145" algn="ctr">
                        <a:lnSpc>
                          <a:spcPts val="1155"/>
                        </a:lnSpc>
                      </a:pPr>
                      <a:endParaRPr lang="en-US" sz="1300" spc="110" dirty="0">
                        <a:latin typeface="Cambria Math"/>
                        <a:cs typeface="Cambria Math"/>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9EBF5"/>
                    </a:solidFill>
                  </a:tcPr>
                </a:tc>
                <a:extLst>
                  <a:ext uri="{0D108BD9-81ED-4DB2-BD59-A6C34878D82A}">
                    <a16:rowId xmlns:a16="http://schemas.microsoft.com/office/drawing/2014/main" val="10002"/>
                  </a:ext>
                </a:extLst>
              </a:tr>
              <a:tr h="444434">
                <a:tc>
                  <a:txBody>
                    <a:bodyPr/>
                    <a:lstStyle/>
                    <a:p>
                      <a:pPr marL="92075">
                        <a:lnSpc>
                          <a:spcPct val="100000"/>
                        </a:lnSpc>
                        <a:spcBef>
                          <a:spcPts val="245"/>
                        </a:spcBef>
                      </a:pPr>
                      <a:r>
                        <a:rPr sz="1800" dirty="0">
                          <a:latin typeface="Calibri"/>
                          <a:cs typeface="Calibri"/>
                        </a:rPr>
                        <a:t>Mean</a:t>
                      </a:r>
                      <a:r>
                        <a:rPr sz="1800" spc="-5" dirty="0">
                          <a:latin typeface="Calibri"/>
                          <a:cs typeface="Calibri"/>
                        </a:rPr>
                        <a:t> </a:t>
                      </a:r>
                      <a:r>
                        <a:rPr sz="1800" spc="-15" dirty="0">
                          <a:latin typeface="Calibri"/>
                          <a:cs typeface="Calibri"/>
                        </a:rPr>
                        <a:t>Percentage</a:t>
                      </a:r>
                      <a:r>
                        <a:rPr sz="1800" spc="-10" dirty="0">
                          <a:latin typeface="Calibri"/>
                          <a:cs typeface="Calibri"/>
                        </a:rPr>
                        <a:t> Error</a:t>
                      </a:r>
                      <a:r>
                        <a:rPr sz="1800" spc="-20" dirty="0">
                          <a:latin typeface="Calibri"/>
                          <a:cs typeface="Calibri"/>
                        </a:rPr>
                        <a:t> </a:t>
                      </a:r>
                      <a:r>
                        <a:rPr sz="1800" spc="-10" dirty="0">
                          <a:latin typeface="Calibri"/>
                          <a:cs typeface="Calibri"/>
                        </a:rPr>
                        <a:t>(MPE)</a:t>
                      </a:r>
                    </a:p>
                    <a:p>
                      <a:pPr marL="92075" lvl="0">
                        <a:lnSpc>
                          <a:spcPct val="100000"/>
                        </a:lnSpc>
                        <a:spcBef>
                          <a:spcPts val="245"/>
                        </a:spcBef>
                        <a:buNone/>
                      </a:pPr>
                      <a:endParaRPr lang="en-US" sz="1800" spc="-10" dirty="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R="390525" algn="ctr">
                        <a:lnSpc>
                          <a:spcPts val="1060"/>
                        </a:lnSpc>
                        <a:spcBef>
                          <a:spcPts val="155"/>
                        </a:spcBef>
                      </a:pPr>
                      <a:endParaRPr lang="en-US" sz="1300">
                        <a:latin typeface="Cambria Math"/>
                        <a:cs typeface="Cambria Math"/>
                      </a:endParaRPr>
                    </a:p>
                  </a:txBody>
                  <a:tcPr marL="0" marR="0" marT="196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extLst>
                  <a:ext uri="{0D108BD9-81ED-4DB2-BD59-A6C34878D82A}">
                    <a16:rowId xmlns:a16="http://schemas.microsoft.com/office/drawing/2014/main" val="10003"/>
                  </a:ext>
                </a:extLst>
              </a:tr>
              <a:tr h="678493">
                <a:tc>
                  <a:txBody>
                    <a:bodyPr/>
                    <a:lstStyle/>
                    <a:p>
                      <a:pPr marL="92075">
                        <a:lnSpc>
                          <a:spcPct val="100000"/>
                        </a:lnSpc>
                        <a:spcBef>
                          <a:spcPts val="245"/>
                        </a:spcBef>
                      </a:pPr>
                      <a:r>
                        <a:rPr sz="1800" dirty="0">
                          <a:latin typeface="Calibri"/>
                          <a:cs typeface="Calibri"/>
                        </a:rPr>
                        <a:t>Mean </a:t>
                      </a:r>
                      <a:r>
                        <a:rPr sz="1800" spc="-10" dirty="0">
                          <a:latin typeface="Calibri"/>
                          <a:cs typeface="Calibri"/>
                        </a:rPr>
                        <a:t>Absolute</a:t>
                      </a:r>
                      <a:r>
                        <a:rPr sz="1800" spc="-5" dirty="0">
                          <a:latin typeface="Calibri"/>
                          <a:cs typeface="Calibri"/>
                        </a:rPr>
                        <a:t> </a:t>
                      </a:r>
                      <a:r>
                        <a:rPr sz="1800" spc="-15" dirty="0">
                          <a:latin typeface="Calibri"/>
                          <a:cs typeface="Calibri"/>
                        </a:rPr>
                        <a:t>Percentage</a:t>
                      </a:r>
                      <a:r>
                        <a:rPr sz="1800" spc="5" dirty="0">
                          <a:latin typeface="Calibri"/>
                          <a:cs typeface="Calibri"/>
                        </a:rPr>
                        <a:t> </a:t>
                      </a:r>
                      <a:r>
                        <a:rPr sz="1800" spc="-15" dirty="0">
                          <a:latin typeface="Calibri"/>
                          <a:cs typeface="Calibri"/>
                        </a:rPr>
                        <a:t>Error</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R="520700" algn="ctr">
                        <a:lnSpc>
                          <a:spcPts val="1060"/>
                        </a:lnSpc>
                        <a:spcBef>
                          <a:spcPts val="160"/>
                        </a:spcBef>
                      </a:pPr>
                      <a:endParaRPr lang="en-US" sz="1300">
                        <a:latin typeface="Cambria Math"/>
                        <a:cs typeface="Cambria Math"/>
                      </a:endParaRPr>
                    </a:p>
                  </a:txBody>
                  <a:tcPr marL="0" marR="0" marT="203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extLst>
                  <a:ext uri="{0D108BD9-81ED-4DB2-BD59-A6C34878D82A}">
                    <a16:rowId xmlns:a16="http://schemas.microsoft.com/office/drawing/2014/main" val="10004"/>
                  </a:ext>
                </a:extLst>
              </a:tr>
              <a:tr h="777761">
                <a:tc>
                  <a:txBody>
                    <a:bodyPr/>
                    <a:lstStyle/>
                    <a:p>
                      <a:pPr marL="92075">
                        <a:lnSpc>
                          <a:spcPct val="100000"/>
                        </a:lnSpc>
                        <a:spcBef>
                          <a:spcPts val="250"/>
                        </a:spcBef>
                      </a:pPr>
                      <a:r>
                        <a:rPr sz="1800" spc="-5" dirty="0">
                          <a:latin typeface="Calibri"/>
                          <a:cs typeface="Calibri"/>
                        </a:rPr>
                        <a:t>Sum</a:t>
                      </a:r>
                      <a:r>
                        <a:rPr sz="1800" spc="-15" dirty="0">
                          <a:latin typeface="Calibri"/>
                          <a:cs typeface="Calibri"/>
                        </a:rPr>
                        <a:t> </a:t>
                      </a:r>
                      <a:r>
                        <a:rPr sz="1800" spc="-5" dirty="0">
                          <a:latin typeface="Calibri"/>
                          <a:cs typeface="Calibri"/>
                        </a:rPr>
                        <a:t>of</a:t>
                      </a:r>
                      <a:r>
                        <a:rPr sz="1800" spc="-15" dirty="0">
                          <a:latin typeface="Calibri"/>
                          <a:cs typeface="Calibri"/>
                        </a:rPr>
                        <a:t> </a:t>
                      </a:r>
                      <a:r>
                        <a:rPr sz="1800" spc="-5" dirty="0">
                          <a:latin typeface="Calibri"/>
                          <a:cs typeface="Calibri"/>
                        </a:rPr>
                        <a:t>Squared</a:t>
                      </a:r>
                      <a:r>
                        <a:rPr sz="1800" dirty="0">
                          <a:latin typeface="Calibri"/>
                          <a:cs typeface="Calibri"/>
                        </a:rPr>
                        <a:t> </a:t>
                      </a:r>
                      <a:r>
                        <a:rPr sz="1800" spc="-20" dirty="0">
                          <a:latin typeface="Calibri"/>
                          <a:cs typeface="Calibri"/>
                        </a:rPr>
                        <a:t>Errors</a:t>
                      </a:r>
                      <a:r>
                        <a:rPr sz="1800" spc="-10" dirty="0">
                          <a:latin typeface="Calibri"/>
                          <a:cs typeface="Calibri"/>
                        </a:rPr>
                        <a:t> </a:t>
                      </a:r>
                      <a:r>
                        <a:rPr sz="1800" spc="-5" dirty="0">
                          <a:latin typeface="Calibri"/>
                          <a:cs typeface="Calibri"/>
                        </a:rPr>
                        <a:t>(SSE)</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R="125730" algn="ctr">
                        <a:lnSpc>
                          <a:spcPts val="1160"/>
                        </a:lnSpc>
                      </a:pPr>
                      <a:endParaRPr lang="en-US" sz="1300" spc="110" dirty="0">
                        <a:latin typeface="Cambria Math"/>
                        <a:cs typeface="Cambria Math"/>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extLst>
                  <a:ext uri="{0D108BD9-81ED-4DB2-BD59-A6C34878D82A}">
                    <a16:rowId xmlns:a16="http://schemas.microsoft.com/office/drawing/2014/main" val="10005"/>
                  </a:ext>
                </a:extLst>
              </a:tr>
              <a:tr h="647178">
                <a:tc>
                  <a:txBody>
                    <a:bodyPr/>
                    <a:lstStyle/>
                    <a:p>
                      <a:pPr marL="92075">
                        <a:lnSpc>
                          <a:spcPct val="100000"/>
                        </a:lnSpc>
                        <a:spcBef>
                          <a:spcPts val="250"/>
                        </a:spcBef>
                      </a:pPr>
                      <a:r>
                        <a:rPr sz="1800" spc="-15" dirty="0">
                          <a:latin typeface="Calibri"/>
                          <a:cs typeface="Calibri"/>
                        </a:rPr>
                        <a:t>Root</a:t>
                      </a:r>
                      <a:r>
                        <a:rPr sz="1800" spc="-5" dirty="0">
                          <a:latin typeface="Calibri"/>
                          <a:cs typeface="Calibri"/>
                        </a:rPr>
                        <a:t> </a:t>
                      </a:r>
                      <a:r>
                        <a:rPr sz="1800" dirty="0">
                          <a:latin typeface="Calibri"/>
                          <a:cs typeface="Calibri"/>
                        </a:rPr>
                        <a:t>Mean</a:t>
                      </a:r>
                      <a:r>
                        <a:rPr sz="1800" spc="-5" dirty="0">
                          <a:latin typeface="Calibri"/>
                          <a:cs typeface="Calibri"/>
                        </a:rPr>
                        <a:t> </a:t>
                      </a:r>
                      <a:r>
                        <a:rPr sz="1800" spc="-10" dirty="0">
                          <a:latin typeface="Calibri"/>
                          <a:cs typeface="Calibri"/>
                        </a:rPr>
                        <a:t>Squared</a:t>
                      </a:r>
                      <a:r>
                        <a:rPr sz="1800" spc="5" dirty="0">
                          <a:latin typeface="Calibri"/>
                          <a:cs typeface="Calibri"/>
                        </a:rPr>
                        <a:t> </a:t>
                      </a:r>
                      <a:r>
                        <a:rPr sz="1800" spc="-10" dirty="0">
                          <a:latin typeface="Calibri"/>
                          <a:cs typeface="Calibri"/>
                        </a:rPr>
                        <a:t>Error (RMSE)</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9EBF5"/>
                    </a:solidFill>
                  </a:tcPr>
                </a:tc>
                <a:tc>
                  <a:txBody>
                    <a:bodyPr/>
                    <a:lstStyle/>
                    <a:p>
                      <a:pPr>
                        <a:lnSpc>
                          <a:spcPct val="100000"/>
                        </a:lnSpc>
                        <a:spcBef>
                          <a:spcPts val="30"/>
                        </a:spcBef>
                      </a:pPr>
                      <a:endParaRPr sz="1300" dirty="0">
                        <a:latin typeface="Cambria Math"/>
                        <a:cs typeface="Cambria Math"/>
                      </a:endParaRPr>
                    </a:p>
                  </a:txBody>
                  <a:tcPr marL="0" marR="0" marT="381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pic>
        <p:nvPicPr>
          <p:cNvPr id="5" name="Picture 4" descr="A math problem with numbers and symbols&#10;&#10;Description automatically generated">
            <a:extLst>
              <a:ext uri="{FF2B5EF4-FFF2-40B4-BE49-F238E27FC236}">
                <a16:creationId xmlns:a16="http://schemas.microsoft.com/office/drawing/2014/main" id="{C90DDB4E-0553-05A1-B278-19641FC42954}"/>
              </a:ext>
            </a:extLst>
          </p:cNvPr>
          <p:cNvPicPr>
            <a:picLocks noChangeAspect="1"/>
          </p:cNvPicPr>
          <p:nvPr/>
        </p:nvPicPr>
        <p:blipFill>
          <a:blip r:embed="rId3"/>
          <a:stretch>
            <a:fillRect/>
          </a:stretch>
        </p:blipFill>
        <p:spPr>
          <a:xfrm>
            <a:off x="9148240" y="4000109"/>
            <a:ext cx="2809875" cy="590550"/>
          </a:xfrm>
          <a:prstGeom prst="rect">
            <a:avLst/>
          </a:prstGeom>
        </p:spPr>
      </p:pic>
      <p:pic>
        <p:nvPicPr>
          <p:cNvPr id="20" name="Picture 19" descr="A black and white math equation&#10;&#10;Description automatically generated">
            <a:extLst>
              <a:ext uri="{FF2B5EF4-FFF2-40B4-BE49-F238E27FC236}">
                <a16:creationId xmlns:a16="http://schemas.microsoft.com/office/drawing/2014/main" id="{37C9CD15-F78A-44F5-789B-DA414F21E899}"/>
              </a:ext>
            </a:extLst>
          </p:cNvPr>
          <p:cNvPicPr>
            <a:picLocks noChangeAspect="1"/>
          </p:cNvPicPr>
          <p:nvPr/>
        </p:nvPicPr>
        <p:blipFill>
          <a:blip r:embed="rId4"/>
          <a:stretch>
            <a:fillRect/>
          </a:stretch>
        </p:blipFill>
        <p:spPr>
          <a:xfrm>
            <a:off x="9139172" y="3339753"/>
            <a:ext cx="2076450" cy="533400"/>
          </a:xfrm>
          <a:prstGeom prst="rect">
            <a:avLst/>
          </a:prstGeom>
        </p:spPr>
      </p:pic>
      <p:pic>
        <p:nvPicPr>
          <p:cNvPr id="21" name="Picture 20">
            <a:extLst>
              <a:ext uri="{FF2B5EF4-FFF2-40B4-BE49-F238E27FC236}">
                <a16:creationId xmlns:a16="http://schemas.microsoft.com/office/drawing/2014/main" id="{DEB75DFB-4BA6-DEF0-2679-6237A82EA65A}"/>
              </a:ext>
            </a:extLst>
          </p:cNvPr>
          <p:cNvPicPr>
            <a:picLocks noChangeAspect="1"/>
          </p:cNvPicPr>
          <p:nvPr/>
        </p:nvPicPr>
        <p:blipFill>
          <a:blip r:embed="rId5"/>
          <a:stretch>
            <a:fillRect/>
          </a:stretch>
        </p:blipFill>
        <p:spPr>
          <a:xfrm>
            <a:off x="9151698" y="2621137"/>
            <a:ext cx="2635946" cy="592769"/>
          </a:xfrm>
          <a:prstGeom prst="rect">
            <a:avLst/>
          </a:prstGeom>
        </p:spPr>
      </p:pic>
      <p:pic>
        <p:nvPicPr>
          <p:cNvPr id="22" name="Picture 21" descr="A math equation with numbers and symbols&#10;&#10;Description automatically generated">
            <a:extLst>
              <a:ext uri="{FF2B5EF4-FFF2-40B4-BE49-F238E27FC236}">
                <a16:creationId xmlns:a16="http://schemas.microsoft.com/office/drawing/2014/main" id="{64EE4CEB-7CE0-756A-96A0-09AE27EA5948}"/>
              </a:ext>
            </a:extLst>
          </p:cNvPr>
          <p:cNvPicPr>
            <a:picLocks noChangeAspect="1"/>
          </p:cNvPicPr>
          <p:nvPr/>
        </p:nvPicPr>
        <p:blipFill>
          <a:blip r:embed="rId6"/>
          <a:stretch>
            <a:fillRect/>
          </a:stretch>
        </p:blipFill>
        <p:spPr>
          <a:xfrm>
            <a:off x="9137672" y="1332652"/>
            <a:ext cx="2371725" cy="581025"/>
          </a:xfrm>
          <a:prstGeom prst="rect">
            <a:avLst/>
          </a:prstGeom>
        </p:spPr>
      </p:pic>
      <p:pic>
        <p:nvPicPr>
          <p:cNvPr id="23" name="Picture 22" descr="A close up of a number&#10;&#10;Description automatically generated">
            <a:extLst>
              <a:ext uri="{FF2B5EF4-FFF2-40B4-BE49-F238E27FC236}">
                <a16:creationId xmlns:a16="http://schemas.microsoft.com/office/drawing/2014/main" id="{95046BC0-AC21-1C8A-EA12-14EE9FAAEB98}"/>
              </a:ext>
            </a:extLst>
          </p:cNvPr>
          <p:cNvPicPr>
            <a:picLocks noChangeAspect="1"/>
          </p:cNvPicPr>
          <p:nvPr/>
        </p:nvPicPr>
        <p:blipFill>
          <a:blip r:embed="rId7"/>
          <a:stretch>
            <a:fillRect/>
          </a:stretch>
        </p:blipFill>
        <p:spPr>
          <a:xfrm>
            <a:off x="9142173" y="1993204"/>
            <a:ext cx="2801133" cy="533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450215">
              <a:lnSpc>
                <a:spcPct val="100000"/>
              </a:lnSpc>
              <a:spcBef>
                <a:spcPts val="105"/>
              </a:spcBef>
            </a:pPr>
            <a:r>
              <a:rPr spc="-50" dirty="0"/>
              <a:t>Evaluating</a:t>
            </a:r>
            <a:r>
              <a:rPr spc="-95" dirty="0"/>
              <a:t> </a:t>
            </a:r>
            <a:r>
              <a:rPr spc="-45" dirty="0"/>
              <a:t>performance</a:t>
            </a:r>
            <a:r>
              <a:rPr spc="-105" dirty="0"/>
              <a:t> </a:t>
            </a:r>
            <a:r>
              <a:rPr spc="-10" dirty="0"/>
              <a:t>in</a:t>
            </a:r>
            <a:r>
              <a:rPr spc="-80" dirty="0"/>
              <a:t> </a:t>
            </a:r>
            <a:r>
              <a:rPr spc="-35" dirty="0"/>
              <a:t>Classification</a:t>
            </a:r>
          </a:p>
          <a:p>
            <a:pPr marL="12700">
              <a:lnSpc>
                <a:spcPct val="100000"/>
              </a:lnSpc>
              <a:spcBef>
                <a:spcPts val="135"/>
              </a:spcBef>
            </a:pPr>
            <a:r>
              <a:rPr sz="2600" spc="-5" dirty="0">
                <a:latin typeface="Calibri"/>
                <a:cs typeface="Calibri"/>
              </a:rPr>
              <a:t>Most</a:t>
            </a:r>
            <a:r>
              <a:rPr sz="2600" spc="-10" dirty="0">
                <a:latin typeface="Calibri"/>
                <a:cs typeface="Calibri"/>
              </a:rPr>
              <a:t> </a:t>
            </a:r>
            <a:r>
              <a:rPr sz="2600" spc="-5" dirty="0">
                <a:latin typeface="Calibri"/>
                <a:cs typeface="Calibri"/>
              </a:rPr>
              <a:t>Classification</a:t>
            </a:r>
            <a:r>
              <a:rPr sz="2600" spc="-30" dirty="0">
                <a:latin typeface="Calibri"/>
                <a:cs typeface="Calibri"/>
              </a:rPr>
              <a:t> </a:t>
            </a:r>
            <a:r>
              <a:rPr sz="2600" spc="-5" dirty="0">
                <a:latin typeface="Calibri"/>
                <a:cs typeface="Calibri"/>
              </a:rPr>
              <a:t>algorithms</a:t>
            </a:r>
            <a:r>
              <a:rPr sz="2600" spc="-15" dirty="0">
                <a:latin typeface="Calibri"/>
                <a:cs typeface="Calibri"/>
              </a:rPr>
              <a:t> </a:t>
            </a:r>
            <a:r>
              <a:rPr sz="2600" dirty="0">
                <a:latin typeface="Calibri"/>
                <a:cs typeface="Calibri"/>
              </a:rPr>
              <a:t>classify</a:t>
            </a:r>
            <a:r>
              <a:rPr sz="2600" spc="-30" dirty="0">
                <a:latin typeface="Calibri"/>
                <a:cs typeface="Calibri"/>
              </a:rPr>
              <a:t> </a:t>
            </a:r>
            <a:r>
              <a:rPr sz="2600" dirty="0">
                <a:latin typeface="Calibri"/>
                <a:cs typeface="Calibri"/>
              </a:rPr>
              <a:t>via</a:t>
            </a:r>
            <a:r>
              <a:rPr sz="2600" spc="5" dirty="0">
                <a:latin typeface="Calibri"/>
                <a:cs typeface="Calibri"/>
              </a:rPr>
              <a:t> </a:t>
            </a:r>
            <a:r>
              <a:rPr sz="2600" dirty="0">
                <a:latin typeface="Calibri"/>
                <a:cs typeface="Calibri"/>
              </a:rPr>
              <a:t>a </a:t>
            </a:r>
            <a:r>
              <a:rPr sz="2600" spc="-5" dirty="0">
                <a:latin typeface="Calibri"/>
                <a:cs typeface="Calibri"/>
              </a:rPr>
              <a:t>2-step</a:t>
            </a:r>
            <a:r>
              <a:rPr sz="2600" spc="-30" dirty="0">
                <a:latin typeface="Calibri"/>
                <a:cs typeface="Calibri"/>
              </a:rPr>
              <a:t> </a:t>
            </a:r>
            <a:r>
              <a:rPr sz="2600" spc="-10" dirty="0">
                <a:latin typeface="Calibri"/>
                <a:cs typeface="Calibri"/>
              </a:rPr>
              <a:t>process:</a:t>
            </a:r>
            <a:endParaRPr sz="2600">
              <a:latin typeface="Calibri"/>
              <a:cs typeface="Calibri"/>
            </a:endParaRPr>
          </a:p>
        </p:txBody>
      </p:sp>
      <p:sp>
        <p:nvSpPr>
          <p:cNvPr id="3" name="object 3"/>
          <p:cNvSpPr txBox="1"/>
          <p:nvPr/>
        </p:nvSpPr>
        <p:spPr>
          <a:xfrm>
            <a:off x="571499" y="1190992"/>
            <a:ext cx="10871200" cy="4716780"/>
          </a:xfrm>
          <a:prstGeom prst="rect">
            <a:avLst/>
          </a:prstGeom>
        </p:spPr>
        <p:txBody>
          <a:bodyPr vert="horz" wrap="square" lIns="0" tIns="13335" rIns="0" bIns="0" rtlCol="0" anchor="t">
            <a:spAutoFit/>
          </a:bodyPr>
          <a:lstStyle/>
          <a:p>
            <a:pPr marL="12700" algn="just">
              <a:lnSpc>
                <a:spcPts val="3110"/>
              </a:lnSpc>
              <a:spcBef>
                <a:spcPts val="105"/>
              </a:spcBef>
            </a:pPr>
            <a:r>
              <a:rPr sz="2400" spc="-15" dirty="0">
                <a:latin typeface="Calibri"/>
                <a:cs typeface="Calibri"/>
              </a:rPr>
              <a:t>For</a:t>
            </a:r>
            <a:r>
              <a:rPr sz="2400" spc="-20" dirty="0">
                <a:latin typeface="Calibri"/>
                <a:cs typeface="Calibri"/>
              </a:rPr>
              <a:t> </a:t>
            </a:r>
            <a:r>
              <a:rPr sz="2400" dirty="0">
                <a:latin typeface="Calibri"/>
                <a:cs typeface="Calibri"/>
              </a:rPr>
              <a:t>each</a:t>
            </a:r>
            <a:r>
              <a:rPr sz="2400" spc="-45" dirty="0">
                <a:latin typeface="Calibri"/>
                <a:cs typeface="Calibri"/>
              </a:rPr>
              <a:t> </a:t>
            </a:r>
            <a:r>
              <a:rPr sz="2400" spc="-15" dirty="0">
                <a:latin typeface="Calibri"/>
                <a:cs typeface="Calibri"/>
              </a:rPr>
              <a:t>record,</a:t>
            </a:r>
            <a:endParaRPr sz="2400" dirty="0">
              <a:latin typeface="Calibri"/>
              <a:cs typeface="Calibri"/>
            </a:endParaRPr>
          </a:p>
          <a:p>
            <a:pPr marL="675640" indent="-342900" algn="just">
              <a:lnSpc>
                <a:spcPts val="2620"/>
              </a:lnSpc>
              <a:buAutoNum type="arabicPeriod"/>
              <a:tabLst>
                <a:tab pos="675005" algn="l"/>
                <a:tab pos="675640" algn="l"/>
              </a:tabLst>
            </a:pPr>
            <a:r>
              <a:rPr sz="2000" spc="-10" dirty="0">
                <a:latin typeface="Calibri"/>
                <a:cs typeface="Calibri"/>
              </a:rPr>
              <a:t>Compute</a:t>
            </a:r>
            <a:r>
              <a:rPr sz="2000" spc="15" dirty="0">
                <a:latin typeface="Calibri"/>
                <a:cs typeface="Calibri"/>
              </a:rPr>
              <a:t> </a:t>
            </a:r>
            <a:r>
              <a:rPr sz="2000" b="1" spc="-10" dirty="0">
                <a:latin typeface="Calibri"/>
                <a:cs typeface="Calibri"/>
              </a:rPr>
              <a:t>probability</a:t>
            </a:r>
            <a:r>
              <a:rPr sz="2000" b="1" spc="15" dirty="0">
                <a:latin typeface="Calibri"/>
                <a:cs typeface="Calibri"/>
              </a:rPr>
              <a:t> </a:t>
            </a:r>
            <a:r>
              <a:rPr sz="2000" b="1" spc="-10" dirty="0">
                <a:latin typeface="Calibri"/>
                <a:cs typeface="Calibri"/>
              </a:rPr>
              <a:t>of</a:t>
            </a:r>
            <a:r>
              <a:rPr sz="2000" b="1" spc="15" dirty="0">
                <a:latin typeface="Calibri"/>
                <a:cs typeface="Calibri"/>
              </a:rPr>
              <a:t> </a:t>
            </a:r>
            <a:r>
              <a:rPr sz="2000" b="1" spc="-5" dirty="0">
                <a:latin typeface="Calibri"/>
                <a:cs typeface="Calibri"/>
              </a:rPr>
              <a:t>belonging</a:t>
            </a:r>
            <a:r>
              <a:rPr sz="2000" b="1" spc="-10" dirty="0">
                <a:latin typeface="Calibri"/>
                <a:cs typeface="Calibri"/>
              </a:rPr>
              <a:t> </a:t>
            </a:r>
            <a:r>
              <a:rPr sz="2000" b="1" spc="-20" dirty="0">
                <a:latin typeface="Calibri"/>
                <a:cs typeface="Calibri"/>
              </a:rPr>
              <a:t>to</a:t>
            </a:r>
            <a:r>
              <a:rPr sz="2000" b="1" spc="15" dirty="0">
                <a:latin typeface="Calibri"/>
                <a:cs typeface="Calibri"/>
              </a:rPr>
              <a:t> </a:t>
            </a:r>
            <a:r>
              <a:rPr sz="2000" b="1" spc="-5" dirty="0">
                <a:latin typeface="Calibri"/>
                <a:cs typeface="Calibri"/>
              </a:rPr>
              <a:t>class ‘1’</a:t>
            </a:r>
            <a:endParaRPr sz="2000" dirty="0">
              <a:latin typeface="Calibri"/>
              <a:cs typeface="Calibri"/>
            </a:endParaRPr>
          </a:p>
          <a:p>
            <a:pPr marL="675640" indent="-342900" algn="just">
              <a:lnSpc>
                <a:spcPts val="2630"/>
              </a:lnSpc>
              <a:buAutoNum type="arabicPeriod"/>
              <a:tabLst>
                <a:tab pos="675005" algn="l"/>
                <a:tab pos="675640" algn="l"/>
              </a:tabLst>
            </a:pPr>
            <a:r>
              <a:rPr sz="2000" spc="-5" dirty="0">
                <a:latin typeface="Calibri"/>
                <a:cs typeface="Calibri"/>
              </a:rPr>
              <a:t>Compare </a:t>
            </a:r>
            <a:r>
              <a:rPr sz="2000" spc="-20" dirty="0">
                <a:latin typeface="Calibri"/>
                <a:cs typeface="Calibri"/>
              </a:rPr>
              <a:t>to</a:t>
            </a:r>
            <a:r>
              <a:rPr sz="2000" spc="15" dirty="0">
                <a:latin typeface="Calibri"/>
                <a:cs typeface="Calibri"/>
              </a:rPr>
              <a:t> </a:t>
            </a:r>
            <a:r>
              <a:rPr sz="2000" spc="-15" dirty="0">
                <a:latin typeface="Calibri"/>
                <a:cs typeface="Calibri"/>
              </a:rPr>
              <a:t>cutoff</a:t>
            </a:r>
            <a:r>
              <a:rPr sz="2000" spc="15" dirty="0">
                <a:latin typeface="Calibri"/>
                <a:cs typeface="Calibri"/>
              </a:rPr>
              <a:t> </a:t>
            </a:r>
            <a:r>
              <a:rPr sz="2000" spc="-10" dirty="0">
                <a:latin typeface="Calibri"/>
                <a:cs typeface="Calibri"/>
              </a:rPr>
              <a:t>value,</a:t>
            </a:r>
            <a:r>
              <a:rPr sz="2000" spc="-20" dirty="0">
                <a:latin typeface="Calibri"/>
                <a:cs typeface="Calibri"/>
              </a:rPr>
              <a:t> </a:t>
            </a:r>
            <a:r>
              <a:rPr sz="2000" spc="-5" dirty="0">
                <a:latin typeface="Calibri"/>
                <a:cs typeface="Calibri"/>
              </a:rPr>
              <a:t>and</a:t>
            </a:r>
            <a:r>
              <a:rPr sz="2000" spc="-10" dirty="0">
                <a:latin typeface="Calibri"/>
                <a:cs typeface="Calibri"/>
              </a:rPr>
              <a:t> </a:t>
            </a:r>
            <a:r>
              <a:rPr sz="2000" spc="-5" dirty="0">
                <a:latin typeface="Calibri"/>
                <a:cs typeface="Calibri"/>
              </a:rPr>
              <a:t>classify</a:t>
            </a:r>
            <a:r>
              <a:rPr sz="2000" dirty="0">
                <a:latin typeface="Calibri"/>
                <a:cs typeface="Calibri"/>
              </a:rPr>
              <a:t> </a:t>
            </a:r>
            <a:r>
              <a:rPr sz="2000" spc="-10" dirty="0">
                <a:latin typeface="Calibri"/>
                <a:cs typeface="Calibri"/>
              </a:rPr>
              <a:t>accordingly</a:t>
            </a:r>
            <a:endParaRPr sz="2000" dirty="0">
              <a:latin typeface="Calibri"/>
              <a:cs typeface="Calibri"/>
            </a:endParaRPr>
          </a:p>
          <a:p>
            <a:pPr marL="12700" algn="just">
              <a:lnSpc>
                <a:spcPct val="100000"/>
              </a:lnSpc>
              <a:spcBef>
                <a:spcPts val="355"/>
              </a:spcBef>
              <a:tabLst>
                <a:tab pos="7283450" algn="l"/>
              </a:tabLst>
            </a:pPr>
            <a:r>
              <a:rPr sz="2400" spc="-10" dirty="0">
                <a:latin typeface="Calibri"/>
                <a:cs typeface="Calibri"/>
              </a:rPr>
              <a:t>(Default</a:t>
            </a:r>
            <a:r>
              <a:rPr sz="2400" spc="-30" dirty="0">
                <a:latin typeface="Calibri"/>
                <a:cs typeface="Calibri"/>
              </a:rPr>
              <a:t> </a:t>
            </a:r>
            <a:r>
              <a:rPr sz="2400" spc="-10" dirty="0">
                <a:latin typeface="Calibri"/>
                <a:cs typeface="Calibri"/>
              </a:rPr>
              <a:t>cutoff value</a:t>
            </a:r>
            <a:r>
              <a:rPr sz="2400" dirty="0">
                <a:latin typeface="Calibri"/>
                <a:cs typeface="Calibri"/>
              </a:rPr>
              <a:t> is 0.50,</a:t>
            </a:r>
            <a:r>
              <a:rPr sz="2400" spc="-15" dirty="0">
                <a:latin typeface="Calibri"/>
                <a:cs typeface="Calibri"/>
              </a:rPr>
              <a:t> </a:t>
            </a:r>
            <a:r>
              <a:rPr sz="2400" dirty="0">
                <a:latin typeface="Calibri"/>
                <a:cs typeface="Calibri"/>
              </a:rPr>
              <a:t>If </a:t>
            </a:r>
            <a:r>
              <a:rPr sz="2400" spc="-5" dirty="0">
                <a:latin typeface="Calibri"/>
                <a:cs typeface="Calibri"/>
              </a:rPr>
              <a:t>&gt;=</a:t>
            </a:r>
            <a:r>
              <a:rPr sz="2400" spc="15" dirty="0">
                <a:latin typeface="Calibri"/>
                <a:cs typeface="Calibri"/>
              </a:rPr>
              <a:t> </a:t>
            </a:r>
            <a:r>
              <a:rPr sz="2400" dirty="0">
                <a:latin typeface="Calibri"/>
                <a:cs typeface="Calibri"/>
              </a:rPr>
              <a:t>0.50,</a:t>
            </a:r>
            <a:r>
              <a:rPr sz="2400" spc="-20" dirty="0">
                <a:latin typeface="Calibri"/>
                <a:cs typeface="Calibri"/>
              </a:rPr>
              <a:t> </a:t>
            </a:r>
            <a:r>
              <a:rPr sz="2400" dirty="0">
                <a:latin typeface="Calibri"/>
                <a:cs typeface="Calibri"/>
              </a:rPr>
              <a:t>classify</a:t>
            </a:r>
            <a:r>
              <a:rPr sz="2400" spc="-20" dirty="0">
                <a:latin typeface="Calibri"/>
                <a:cs typeface="Calibri"/>
              </a:rPr>
              <a:t> </a:t>
            </a:r>
            <a:r>
              <a:rPr sz="2400" dirty="0">
                <a:latin typeface="Calibri"/>
                <a:cs typeface="Calibri"/>
              </a:rPr>
              <a:t>as</a:t>
            </a:r>
            <a:r>
              <a:rPr sz="2400" spc="10" dirty="0">
                <a:latin typeface="Calibri"/>
                <a:cs typeface="Calibri"/>
              </a:rPr>
              <a:t> </a:t>
            </a:r>
            <a:r>
              <a:rPr sz="2400" spc="-65" dirty="0">
                <a:latin typeface="Calibri"/>
                <a:cs typeface="Calibri"/>
              </a:rPr>
              <a:t>“1”,	</a:t>
            </a:r>
            <a:r>
              <a:rPr sz="2400" dirty="0">
                <a:latin typeface="Calibri"/>
                <a:cs typeface="Calibri"/>
              </a:rPr>
              <a:t>If</a:t>
            </a:r>
            <a:r>
              <a:rPr sz="2400" spc="-30" dirty="0">
                <a:latin typeface="Calibri"/>
                <a:cs typeface="Calibri"/>
              </a:rPr>
              <a:t> </a:t>
            </a:r>
            <a:r>
              <a:rPr sz="2400" dirty="0">
                <a:latin typeface="Calibri"/>
                <a:cs typeface="Calibri"/>
              </a:rPr>
              <a:t>&lt;</a:t>
            </a:r>
            <a:r>
              <a:rPr sz="2400" spc="-5" dirty="0">
                <a:latin typeface="Calibri"/>
                <a:cs typeface="Calibri"/>
              </a:rPr>
              <a:t> </a:t>
            </a:r>
            <a:r>
              <a:rPr sz="2400" dirty="0">
                <a:latin typeface="Calibri"/>
                <a:cs typeface="Calibri"/>
              </a:rPr>
              <a:t>0.50,</a:t>
            </a:r>
            <a:r>
              <a:rPr sz="2400" spc="-30" dirty="0">
                <a:latin typeface="Calibri"/>
                <a:cs typeface="Calibri"/>
              </a:rPr>
              <a:t> </a:t>
            </a:r>
            <a:r>
              <a:rPr sz="2400" dirty="0">
                <a:latin typeface="Calibri"/>
                <a:cs typeface="Calibri"/>
              </a:rPr>
              <a:t>classify</a:t>
            </a:r>
            <a:r>
              <a:rPr sz="2400" spc="-40" dirty="0">
                <a:latin typeface="Calibri"/>
                <a:cs typeface="Calibri"/>
              </a:rPr>
              <a:t> </a:t>
            </a:r>
            <a:r>
              <a:rPr sz="2400" dirty="0">
                <a:latin typeface="Calibri"/>
                <a:cs typeface="Calibri"/>
              </a:rPr>
              <a:t>as</a:t>
            </a:r>
            <a:r>
              <a:rPr sz="2400" spc="-5" dirty="0">
                <a:latin typeface="Calibri"/>
                <a:cs typeface="Calibri"/>
              </a:rPr>
              <a:t> “0”)</a:t>
            </a:r>
            <a:endParaRPr sz="2400" dirty="0">
              <a:latin typeface="Calibri"/>
              <a:cs typeface="Calibri"/>
            </a:endParaRPr>
          </a:p>
          <a:p>
            <a:pPr algn="just">
              <a:lnSpc>
                <a:spcPct val="100000"/>
              </a:lnSpc>
            </a:pPr>
            <a:endParaRPr sz="2400" dirty="0">
              <a:latin typeface="Calibri"/>
              <a:cs typeface="Calibri"/>
            </a:endParaRPr>
          </a:p>
          <a:p>
            <a:pPr marL="241300" indent="-228600" algn="just">
              <a:lnSpc>
                <a:spcPct val="100000"/>
              </a:lnSpc>
              <a:buFont typeface="Arial MT"/>
              <a:buChar char="•"/>
              <a:tabLst>
                <a:tab pos="241300" algn="l"/>
              </a:tabLst>
            </a:pPr>
            <a:r>
              <a:rPr sz="2400" spc="-5" dirty="0">
                <a:latin typeface="Calibri"/>
                <a:cs typeface="Calibri"/>
              </a:rPr>
              <a:t>Can</a:t>
            </a:r>
            <a:r>
              <a:rPr sz="2400" dirty="0">
                <a:latin typeface="Calibri"/>
                <a:cs typeface="Calibri"/>
              </a:rPr>
              <a:t> </a:t>
            </a:r>
            <a:r>
              <a:rPr sz="2400" spc="-5" dirty="0">
                <a:latin typeface="Calibri"/>
                <a:cs typeface="Calibri"/>
              </a:rPr>
              <a:t>use</a:t>
            </a:r>
            <a:r>
              <a:rPr sz="2400" spc="-20" dirty="0">
                <a:latin typeface="Calibri"/>
                <a:cs typeface="Calibri"/>
              </a:rPr>
              <a:t> different</a:t>
            </a:r>
            <a:r>
              <a:rPr sz="2400" spc="-25" dirty="0">
                <a:latin typeface="Calibri"/>
                <a:cs typeface="Calibri"/>
              </a:rPr>
              <a:t> </a:t>
            </a:r>
            <a:r>
              <a:rPr sz="2400" spc="-10" dirty="0">
                <a:latin typeface="Calibri"/>
                <a:cs typeface="Calibri"/>
              </a:rPr>
              <a:t>cutoff </a:t>
            </a:r>
            <a:r>
              <a:rPr sz="2400" spc="-5" dirty="0">
                <a:latin typeface="Calibri"/>
                <a:cs typeface="Calibri"/>
              </a:rPr>
              <a:t>values</a:t>
            </a:r>
            <a:r>
              <a:rPr sz="2400" spc="-15" dirty="0">
                <a:latin typeface="Calibri"/>
                <a:cs typeface="Calibri"/>
              </a:rPr>
              <a:t> </a:t>
            </a:r>
            <a:r>
              <a:rPr sz="2400" dirty="0">
                <a:latin typeface="Calibri"/>
                <a:cs typeface="Calibri"/>
              </a:rPr>
              <a:t>and </a:t>
            </a:r>
            <a:r>
              <a:rPr sz="2400" spc="-10" dirty="0">
                <a:latin typeface="Calibri"/>
                <a:cs typeface="Calibri"/>
              </a:rPr>
              <a:t>accordingly </a:t>
            </a:r>
            <a:r>
              <a:rPr sz="2400" dirty="0">
                <a:latin typeface="Calibri"/>
                <a:cs typeface="Calibri"/>
              </a:rPr>
              <a:t>the</a:t>
            </a:r>
            <a:r>
              <a:rPr sz="2400" spc="-5" dirty="0">
                <a:latin typeface="Calibri"/>
                <a:cs typeface="Calibri"/>
              </a:rPr>
              <a:t> classification</a:t>
            </a:r>
            <a:r>
              <a:rPr sz="2400" spc="-15" dirty="0">
                <a:latin typeface="Calibri"/>
                <a:cs typeface="Calibri"/>
              </a:rPr>
              <a:t> </a:t>
            </a:r>
            <a:r>
              <a:rPr sz="2400" spc="-5" dirty="0">
                <a:latin typeface="Calibri"/>
                <a:cs typeface="Calibri"/>
              </a:rPr>
              <a:t>output</a:t>
            </a:r>
            <a:r>
              <a:rPr sz="2400" spc="5" dirty="0">
                <a:latin typeface="Calibri"/>
                <a:cs typeface="Calibri"/>
              </a:rPr>
              <a:t> </a:t>
            </a:r>
            <a:r>
              <a:rPr sz="2400" spc="-10" dirty="0">
                <a:latin typeface="Calibri"/>
                <a:cs typeface="Calibri"/>
              </a:rPr>
              <a:t>varies</a:t>
            </a:r>
            <a:endParaRPr sz="2400" dirty="0">
              <a:latin typeface="Calibri"/>
              <a:cs typeface="Calibri"/>
            </a:endParaRPr>
          </a:p>
          <a:p>
            <a:pPr algn="just">
              <a:lnSpc>
                <a:spcPct val="100000"/>
              </a:lnSpc>
              <a:spcBef>
                <a:spcPts val="20"/>
              </a:spcBef>
              <a:buFont typeface="Arial MT"/>
              <a:buChar char="•"/>
            </a:pPr>
            <a:endParaRPr sz="3600" dirty="0">
              <a:latin typeface="Calibri"/>
              <a:cs typeface="Calibri"/>
            </a:endParaRPr>
          </a:p>
          <a:p>
            <a:pPr marL="241300" marR="5080" indent="-228600" algn="just">
              <a:lnSpc>
                <a:spcPts val="2500"/>
              </a:lnSpc>
              <a:buFont typeface="Arial MT"/>
              <a:buChar char="•"/>
              <a:tabLst>
                <a:tab pos="241300" algn="l"/>
              </a:tabLst>
            </a:pPr>
            <a:r>
              <a:rPr sz="2400" spc="-10" dirty="0">
                <a:latin typeface="Calibri"/>
                <a:cs typeface="Calibri"/>
              </a:rPr>
              <a:t>Error </a:t>
            </a:r>
            <a:r>
              <a:rPr sz="2400" dirty="0">
                <a:latin typeface="Calibri"/>
                <a:cs typeface="Calibri"/>
              </a:rPr>
              <a:t>= classifying a </a:t>
            </a:r>
            <a:r>
              <a:rPr sz="2400" spc="-15" dirty="0">
                <a:latin typeface="Calibri"/>
                <a:cs typeface="Calibri"/>
              </a:rPr>
              <a:t>record </a:t>
            </a:r>
            <a:r>
              <a:rPr sz="2400" dirty="0">
                <a:latin typeface="Calibri"/>
                <a:cs typeface="Calibri"/>
              </a:rPr>
              <a:t>as </a:t>
            </a:r>
            <a:r>
              <a:rPr sz="2400" spc="-5" dirty="0">
                <a:latin typeface="Calibri"/>
                <a:cs typeface="Calibri"/>
              </a:rPr>
              <a:t>belonging </a:t>
            </a:r>
            <a:r>
              <a:rPr sz="2400" spc="-10" dirty="0">
                <a:latin typeface="Calibri"/>
                <a:cs typeface="Calibri"/>
              </a:rPr>
              <a:t>to </a:t>
            </a:r>
            <a:r>
              <a:rPr sz="2400" dirty="0">
                <a:latin typeface="Calibri"/>
                <a:cs typeface="Calibri"/>
              </a:rPr>
              <a:t>one class when it actually </a:t>
            </a:r>
            <a:r>
              <a:rPr sz="2400" spc="-5" dirty="0">
                <a:latin typeface="Calibri"/>
                <a:cs typeface="Calibri"/>
              </a:rPr>
              <a:t>belongs </a:t>
            </a:r>
            <a:r>
              <a:rPr sz="2400" spc="-10" dirty="0">
                <a:latin typeface="Calibri"/>
                <a:cs typeface="Calibri"/>
              </a:rPr>
              <a:t>to </a:t>
            </a:r>
            <a:r>
              <a:rPr sz="2400" spc="-575" dirty="0">
                <a:latin typeface="Calibri"/>
                <a:cs typeface="Calibri"/>
              </a:rPr>
              <a:t> </a:t>
            </a:r>
            <a:r>
              <a:rPr sz="2400" dirty="0">
                <a:latin typeface="Calibri"/>
                <a:cs typeface="Calibri"/>
              </a:rPr>
              <a:t>another</a:t>
            </a:r>
            <a:r>
              <a:rPr sz="2400" spc="-15" dirty="0">
                <a:latin typeface="Calibri"/>
                <a:cs typeface="Calibri"/>
              </a:rPr>
              <a:t> </a:t>
            </a:r>
            <a:r>
              <a:rPr sz="2400" dirty="0">
                <a:latin typeface="Calibri"/>
                <a:cs typeface="Calibri"/>
              </a:rPr>
              <a:t>class.</a:t>
            </a:r>
          </a:p>
          <a:p>
            <a:pPr algn="just">
              <a:lnSpc>
                <a:spcPct val="100000"/>
              </a:lnSpc>
              <a:spcBef>
                <a:spcPts val="35"/>
              </a:spcBef>
              <a:buFont typeface="Arial MT"/>
              <a:buChar char="•"/>
            </a:pPr>
            <a:endParaRPr sz="3600" dirty="0">
              <a:latin typeface="Calibri"/>
              <a:cs typeface="Calibri"/>
            </a:endParaRPr>
          </a:p>
          <a:p>
            <a:pPr marL="241300" marR="774700" indent="-228600" algn="just">
              <a:lnSpc>
                <a:spcPts val="2500"/>
              </a:lnSpc>
              <a:spcBef>
                <a:spcPts val="5"/>
              </a:spcBef>
              <a:buFont typeface="Arial MT"/>
              <a:buChar char="•"/>
              <a:tabLst>
                <a:tab pos="241300" algn="l"/>
              </a:tabLst>
            </a:pPr>
            <a:r>
              <a:rPr sz="2400" spc="-10" dirty="0">
                <a:latin typeface="Calibri"/>
                <a:cs typeface="Calibri"/>
              </a:rPr>
              <a:t>Error </a:t>
            </a:r>
            <a:r>
              <a:rPr sz="2400" spc="-25" dirty="0">
                <a:latin typeface="Calibri"/>
                <a:cs typeface="Calibri"/>
              </a:rPr>
              <a:t>rate </a:t>
            </a:r>
            <a:r>
              <a:rPr sz="2400" dirty="0">
                <a:latin typeface="Calibri"/>
                <a:cs typeface="Calibri"/>
              </a:rPr>
              <a:t>= </a:t>
            </a:r>
            <a:r>
              <a:rPr sz="2400" spc="-10" dirty="0">
                <a:latin typeface="Calibri"/>
                <a:cs typeface="Calibri"/>
              </a:rPr>
              <a:t>percent </a:t>
            </a:r>
            <a:r>
              <a:rPr sz="2400" dirty="0">
                <a:latin typeface="Calibri"/>
                <a:cs typeface="Calibri"/>
              </a:rPr>
              <a:t>of misclassified </a:t>
            </a:r>
            <a:r>
              <a:rPr sz="2400" spc="-15" dirty="0">
                <a:latin typeface="Calibri"/>
                <a:cs typeface="Calibri"/>
              </a:rPr>
              <a:t>records </a:t>
            </a:r>
            <a:r>
              <a:rPr sz="2400" spc="-5" dirty="0">
                <a:latin typeface="Calibri"/>
                <a:cs typeface="Calibri"/>
              </a:rPr>
              <a:t>out of </a:t>
            </a:r>
            <a:r>
              <a:rPr sz="2400" dirty="0">
                <a:latin typeface="Calibri"/>
                <a:cs typeface="Calibri"/>
              </a:rPr>
              <a:t>the </a:t>
            </a:r>
            <a:r>
              <a:rPr sz="2400" spc="-15" dirty="0">
                <a:latin typeface="Calibri"/>
                <a:cs typeface="Calibri"/>
              </a:rPr>
              <a:t>total records </a:t>
            </a:r>
            <a:r>
              <a:rPr sz="2400" dirty="0">
                <a:latin typeface="Calibri"/>
                <a:cs typeface="Calibri"/>
              </a:rPr>
              <a:t>in the </a:t>
            </a:r>
            <a:r>
              <a:rPr sz="2400" spc="-575" dirty="0">
                <a:latin typeface="Calibri"/>
                <a:cs typeface="Calibri"/>
              </a:rPr>
              <a:t> </a:t>
            </a:r>
            <a:r>
              <a:rPr sz="2400" spc="-10" dirty="0">
                <a:latin typeface="Calibri"/>
                <a:cs typeface="Calibri"/>
              </a:rPr>
              <a:t>validation/test</a:t>
            </a:r>
            <a:r>
              <a:rPr sz="2400" spc="-40" dirty="0">
                <a:latin typeface="Calibri"/>
                <a:cs typeface="Calibri"/>
              </a:rPr>
              <a:t> </a:t>
            </a:r>
            <a:r>
              <a:rPr sz="2400" spc="-15" dirty="0">
                <a:latin typeface="Calibri"/>
                <a:cs typeface="Calibri"/>
              </a:rPr>
              <a:t>data</a:t>
            </a:r>
            <a:endParaRPr sz="2400" dirty="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35" dirty="0"/>
              <a:t>Confusion</a:t>
            </a:r>
            <a:r>
              <a:rPr spc="-155" dirty="0"/>
              <a:t> </a:t>
            </a:r>
            <a:r>
              <a:rPr spc="-35" dirty="0"/>
              <a:t>Matrix</a:t>
            </a:r>
          </a:p>
        </p:txBody>
      </p:sp>
      <p:graphicFrame>
        <p:nvGraphicFramePr>
          <p:cNvPr id="3" name="object 3"/>
          <p:cNvGraphicFramePr>
            <a:graphicFrameLocks noGrp="1"/>
          </p:cNvGraphicFramePr>
          <p:nvPr>
            <p:extLst>
              <p:ext uri="{D42A27DB-BD31-4B8C-83A1-F6EECF244321}">
                <p14:modId xmlns:p14="http://schemas.microsoft.com/office/powerpoint/2010/main" val="895178539"/>
              </p:ext>
            </p:extLst>
          </p:nvPr>
        </p:nvGraphicFramePr>
        <p:xfrm>
          <a:off x="2039111" y="1480566"/>
          <a:ext cx="7122644" cy="4414207"/>
        </p:xfrm>
        <a:graphic>
          <a:graphicData uri="http://schemas.openxmlformats.org/drawingml/2006/table">
            <a:tbl>
              <a:tblPr firstRow="1" bandRow="1">
                <a:tableStyleId>{2D5ABB26-0587-4C30-8999-92F81FD0307C}</a:tableStyleId>
              </a:tblPr>
              <a:tblGrid>
                <a:gridCol w="3561322">
                  <a:extLst>
                    <a:ext uri="{9D8B030D-6E8A-4147-A177-3AD203B41FA5}">
                      <a16:colId xmlns:a16="http://schemas.microsoft.com/office/drawing/2014/main" val="20000"/>
                    </a:ext>
                  </a:extLst>
                </a:gridCol>
                <a:gridCol w="3561322">
                  <a:extLst>
                    <a:ext uri="{9D8B030D-6E8A-4147-A177-3AD203B41FA5}">
                      <a16:colId xmlns:a16="http://schemas.microsoft.com/office/drawing/2014/main" val="20001"/>
                    </a:ext>
                  </a:extLst>
                </a:gridCol>
              </a:tblGrid>
              <a:tr h="2177519">
                <a:tc>
                  <a:txBody>
                    <a:bodyPr/>
                    <a:lstStyle/>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spcBef>
                          <a:spcPts val="20"/>
                        </a:spcBef>
                      </a:pPr>
                      <a:endParaRPr sz="2500">
                        <a:latin typeface="Times New Roman"/>
                        <a:cs typeface="Times New Roman"/>
                      </a:endParaRPr>
                    </a:p>
                    <a:p>
                      <a:pPr algn="ctr">
                        <a:lnSpc>
                          <a:spcPct val="100000"/>
                        </a:lnSpc>
                        <a:spcBef>
                          <a:spcPts val="5"/>
                        </a:spcBef>
                      </a:pPr>
                      <a:r>
                        <a:rPr sz="1800" b="1" dirty="0">
                          <a:latin typeface="Calibri"/>
                          <a:cs typeface="Calibri"/>
                        </a:rPr>
                        <a:t>n</a:t>
                      </a:r>
                      <a:r>
                        <a:rPr sz="1800" b="1" spc="-5" dirty="0">
                          <a:latin typeface="Calibri"/>
                          <a:cs typeface="Calibri"/>
                        </a:rPr>
                        <a:t> </a:t>
                      </a:r>
                      <a:r>
                        <a:rPr sz="1800" b="1" baseline="-20833" dirty="0">
                          <a:latin typeface="Calibri"/>
                          <a:cs typeface="Calibri"/>
                        </a:rPr>
                        <a:t>1, 1</a:t>
                      </a:r>
                      <a:r>
                        <a:rPr sz="1800" b="1" spc="397" baseline="-20833" dirty="0">
                          <a:latin typeface="Calibri"/>
                          <a:cs typeface="Calibri"/>
                        </a:rPr>
                        <a:t> </a:t>
                      </a:r>
                      <a:r>
                        <a:rPr sz="1800" b="1" dirty="0">
                          <a:latin typeface="Calibri"/>
                          <a:cs typeface="Calibri"/>
                        </a:rPr>
                        <a:t>=</a:t>
                      </a:r>
                      <a:r>
                        <a:rPr sz="1800" b="1" spc="5" dirty="0">
                          <a:latin typeface="Calibri"/>
                          <a:cs typeface="Calibri"/>
                        </a:rPr>
                        <a:t> </a:t>
                      </a:r>
                      <a:r>
                        <a:rPr sz="1800" b="1" spc="-5" dirty="0">
                          <a:latin typeface="Calibri"/>
                          <a:cs typeface="Calibri"/>
                        </a:rPr>
                        <a:t>number</a:t>
                      </a:r>
                      <a:r>
                        <a:rPr sz="1800" b="1" spc="-40" dirty="0">
                          <a:latin typeface="Calibri"/>
                          <a:cs typeface="Calibri"/>
                        </a:rPr>
                        <a:t> </a:t>
                      </a:r>
                      <a:r>
                        <a:rPr sz="1800" b="1" dirty="0">
                          <a:latin typeface="Calibri"/>
                          <a:cs typeface="Calibri"/>
                        </a:rPr>
                        <a:t>of</a:t>
                      </a:r>
                      <a:r>
                        <a:rPr sz="1800" b="1" spc="-10" dirty="0">
                          <a:latin typeface="Calibri"/>
                          <a:cs typeface="Calibri"/>
                        </a:rPr>
                        <a:t> </a:t>
                      </a:r>
                      <a:r>
                        <a:rPr sz="1800" b="1" spc="-5" dirty="0">
                          <a:latin typeface="Calibri"/>
                          <a:cs typeface="Calibri"/>
                        </a:rPr>
                        <a:t>C</a:t>
                      </a:r>
                      <a:r>
                        <a:rPr sz="1800" b="1" spc="-7" baseline="-20833" dirty="0">
                          <a:latin typeface="Calibri"/>
                          <a:cs typeface="Calibri"/>
                        </a:rPr>
                        <a:t>1</a:t>
                      </a:r>
                      <a:r>
                        <a:rPr sz="1800" b="1" spc="217" baseline="-20833" dirty="0">
                          <a:latin typeface="Calibri"/>
                          <a:cs typeface="Calibri"/>
                        </a:rPr>
                        <a:t> </a:t>
                      </a:r>
                      <a:r>
                        <a:rPr sz="1800" b="1" spc="-10" dirty="0">
                          <a:latin typeface="Calibri"/>
                          <a:cs typeface="Calibri"/>
                        </a:rPr>
                        <a:t>records</a:t>
                      </a:r>
                      <a:endParaRPr sz="1800">
                        <a:latin typeface="Calibri"/>
                        <a:cs typeface="Calibri"/>
                      </a:endParaRPr>
                    </a:p>
                    <a:p>
                      <a:pPr algn="ctr">
                        <a:lnSpc>
                          <a:spcPct val="100000"/>
                        </a:lnSpc>
                      </a:pPr>
                      <a:r>
                        <a:rPr sz="1800" b="1" spc="-5" dirty="0">
                          <a:latin typeface="Calibri"/>
                          <a:cs typeface="Calibri"/>
                        </a:rPr>
                        <a:t>classified</a:t>
                      </a:r>
                      <a:r>
                        <a:rPr sz="1800" b="1" spc="-45" dirty="0">
                          <a:latin typeface="Calibri"/>
                          <a:cs typeface="Calibri"/>
                        </a:rPr>
                        <a:t> </a:t>
                      </a:r>
                      <a:r>
                        <a:rPr sz="1800" b="1" spc="-10" dirty="0">
                          <a:latin typeface="Calibri"/>
                          <a:cs typeface="Calibri"/>
                        </a:rPr>
                        <a:t>correctly</a:t>
                      </a:r>
                      <a:r>
                        <a:rPr sz="1800" b="1" spc="-35" dirty="0">
                          <a:latin typeface="Calibri"/>
                          <a:cs typeface="Calibri"/>
                        </a:rPr>
                        <a:t> </a:t>
                      </a:r>
                      <a:r>
                        <a:rPr sz="1800" b="1" dirty="0">
                          <a:latin typeface="Calibri"/>
                          <a:cs typeface="Calibri"/>
                        </a:rPr>
                        <a:t>as</a:t>
                      </a:r>
                      <a:r>
                        <a:rPr sz="1800" b="1" spc="-10" dirty="0">
                          <a:latin typeface="Calibri"/>
                          <a:cs typeface="Calibri"/>
                        </a:rPr>
                        <a:t> </a:t>
                      </a:r>
                      <a:r>
                        <a:rPr sz="1800" b="1" spc="5" dirty="0">
                          <a:latin typeface="Calibri"/>
                          <a:cs typeface="Calibri"/>
                        </a:rPr>
                        <a:t>C</a:t>
                      </a:r>
                      <a:r>
                        <a:rPr sz="1800" b="1" spc="7" baseline="-20833" dirty="0">
                          <a:latin typeface="Calibri"/>
                          <a:cs typeface="Calibri"/>
                        </a:rPr>
                        <a:t>1</a:t>
                      </a:r>
                      <a:endParaRPr sz="1800" baseline="-20833">
                        <a:latin typeface="Calibri"/>
                        <a:cs typeface="Calibri"/>
                      </a:endParaRPr>
                    </a:p>
                  </a:txBody>
                  <a:tcPr marL="0" marR="0" marT="0" marB="0">
                    <a:lnL w="12700">
                      <a:solidFill>
                        <a:srgbClr val="2E528F"/>
                      </a:solidFill>
                      <a:prstDash val="solid"/>
                    </a:lnL>
                    <a:lnR w="12700">
                      <a:solidFill>
                        <a:srgbClr val="2E528F"/>
                      </a:solidFill>
                      <a:prstDash val="solid"/>
                    </a:lnR>
                    <a:lnT w="12700">
                      <a:solidFill>
                        <a:srgbClr val="2E528F"/>
                      </a:solidFill>
                      <a:prstDash val="solid"/>
                    </a:lnT>
                    <a:lnB w="28575">
                      <a:solidFill>
                        <a:srgbClr val="2E528F"/>
                      </a:solidFill>
                      <a:prstDash val="solid"/>
                    </a:lnB>
                    <a:solidFill>
                      <a:srgbClr val="C5DFB4"/>
                    </a:solidFill>
                  </a:tcPr>
                </a:tc>
                <a:tc>
                  <a:txBody>
                    <a:bodyPr/>
                    <a:lstStyle/>
                    <a:p>
                      <a:pPr>
                        <a:lnSpc>
                          <a:spcPct val="100000"/>
                        </a:lnSpc>
                      </a:pPr>
                      <a:endParaRPr sz="2100" dirty="0">
                        <a:latin typeface="Times New Roman"/>
                        <a:cs typeface="Times New Roman"/>
                      </a:endParaRPr>
                    </a:p>
                    <a:p>
                      <a:pPr>
                        <a:lnSpc>
                          <a:spcPct val="100000"/>
                        </a:lnSpc>
                      </a:pPr>
                      <a:endParaRPr sz="2100" dirty="0">
                        <a:latin typeface="Times New Roman"/>
                        <a:cs typeface="Times New Roman"/>
                      </a:endParaRPr>
                    </a:p>
                    <a:p>
                      <a:pPr>
                        <a:lnSpc>
                          <a:spcPct val="100000"/>
                        </a:lnSpc>
                        <a:spcBef>
                          <a:spcPts val="10"/>
                        </a:spcBef>
                      </a:pPr>
                      <a:endParaRPr sz="2600" dirty="0">
                        <a:latin typeface="Times New Roman"/>
                        <a:cs typeface="Times New Roman"/>
                      </a:endParaRPr>
                    </a:p>
                    <a:p>
                      <a:pPr marL="603885" marR="506730" indent="-90170">
                        <a:lnSpc>
                          <a:spcPct val="100000"/>
                        </a:lnSpc>
                      </a:pPr>
                      <a:r>
                        <a:rPr sz="1800" b="1" dirty="0">
                          <a:latin typeface="Calibri"/>
                          <a:cs typeface="Calibri"/>
                        </a:rPr>
                        <a:t>n</a:t>
                      </a:r>
                      <a:r>
                        <a:rPr sz="1800" b="1" spc="-10" dirty="0">
                          <a:latin typeface="Calibri"/>
                          <a:cs typeface="Calibri"/>
                        </a:rPr>
                        <a:t> </a:t>
                      </a:r>
                      <a:r>
                        <a:rPr sz="1800" b="1" baseline="-20833" dirty="0">
                          <a:latin typeface="Calibri"/>
                          <a:cs typeface="Calibri"/>
                        </a:rPr>
                        <a:t>2, 1 </a:t>
                      </a:r>
                      <a:r>
                        <a:rPr sz="1800" b="1" dirty="0">
                          <a:latin typeface="Calibri"/>
                          <a:cs typeface="Calibri"/>
                        </a:rPr>
                        <a:t>=</a:t>
                      </a:r>
                      <a:r>
                        <a:rPr sz="1800" b="1" spc="-15" dirty="0">
                          <a:latin typeface="Calibri"/>
                          <a:cs typeface="Calibri"/>
                        </a:rPr>
                        <a:t> </a:t>
                      </a:r>
                      <a:r>
                        <a:rPr sz="1800" b="1" spc="-5" dirty="0">
                          <a:latin typeface="Calibri"/>
                          <a:cs typeface="Calibri"/>
                        </a:rPr>
                        <a:t>number</a:t>
                      </a:r>
                      <a:r>
                        <a:rPr sz="1800" b="1" spc="-40" dirty="0">
                          <a:latin typeface="Calibri"/>
                          <a:cs typeface="Calibri"/>
                        </a:rPr>
                        <a:t> </a:t>
                      </a:r>
                      <a:r>
                        <a:rPr sz="1800" b="1" dirty="0">
                          <a:latin typeface="Calibri"/>
                          <a:cs typeface="Calibri"/>
                        </a:rPr>
                        <a:t>of</a:t>
                      </a:r>
                      <a:r>
                        <a:rPr sz="1800" b="1" spc="-10" dirty="0">
                          <a:latin typeface="Calibri"/>
                          <a:cs typeface="Calibri"/>
                        </a:rPr>
                        <a:t> </a:t>
                      </a:r>
                      <a:r>
                        <a:rPr sz="1800" b="1" spc="-5" dirty="0">
                          <a:latin typeface="Calibri"/>
                          <a:cs typeface="Calibri"/>
                        </a:rPr>
                        <a:t>C</a:t>
                      </a:r>
                      <a:r>
                        <a:rPr sz="1800" b="1" spc="-7" baseline="-20833" dirty="0">
                          <a:latin typeface="Calibri"/>
                          <a:cs typeface="Calibri"/>
                        </a:rPr>
                        <a:t>2</a:t>
                      </a:r>
                      <a:r>
                        <a:rPr sz="1800" b="1" spc="209" baseline="-20833" dirty="0">
                          <a:latin typeface="Calibri"/>
                          <a:cs typeface="Calibri"/>
                        </a:rPr>
                        <a:t> </a:t>
                      </a:r>
                      <a:r>
                        <a:rPr sz="1800" b="1" spc="-10" dirty="0">
                          <a:latin typeface="Calibri"/>
                          <a:cs typeface="Calibri"/>
                        </a:rPr>
                        <a:t>records </a:t>
                      </a:r>
                      <a:r>
                        <a:rPr sz="1800" b="1" spc="-390" dirty="0">
                          <a:latin typeface="Calibri"/>
                          <a:cs typeface="Calibri"/>
                        </a:rPr>
                        <a:t> </a:t>
                      </a:r>
                      <a:r>
                        <a:rPr sz="1800" b="1" spc="-5" dirty="0">
                          <a:latin typeface="Calibri"/>
                          <a:cs typeface="Calibri"/>
                        </a:rPr>
                        <a:t>classified</a:t>
                      </a:r>
                      <a:r>
                        <a:rPr sz="1800" b="1" spc="-50" dirty="0">
                          <a:latin typeface="Calibri"/>
                          <a:cs typeface="Calibri"/>
                        </a:rPr>
                        <a:t> </a:t>
                      </a:r>
                      <a:r>
                        <a:rPr sz="1800" b="1" spc="-5" dirty="0">
                          <a:latin typeface="Calibri"/>
                          <a:cs typeface="Calibri"/>
                        </a:rPr>
                        <a:t>incorrectly</a:t>
                      </a:r>
                      <a:r>
                        <a:rPr sz="1800" b="1" spc="-40" dirty="0">
                          <a:latin typeface="Calibri"/>
                          <a:cs typeface="Calibri"/>
                        </a:rPr>
                        <a:t> </a:t>
                      </a:r>
                      <a:r>
                        <a:rPr sz="1800" b="1" dirty="0">
                          <a:latin typeface="Calibri"/>
                          <a:cs typeface="Calibri"/>
                        </a:rPr>
                        <a:t>as</a:t>
                      </a:r>
                      <a:r>
                        <a:rPr sz="1800" b="1" spc="-25" dirty="0">
                          <a:latin typeface="Calibri"/>
                          <a:cs typeface="Calibri"/>
                        </a:rPr>
                        <a:t> </a:t>
                      </a:r>
                      <a:r>
                        <a:rPr sz="1800" b="1" dirty="0">
                          <a:latin typeface="Calibri"/>
                          <a:cs typeface="Calibri"/>
                        </a:rPr>
                        <a:t>C</a:t>
                      </a:r>
                      <a:r>
                        <a:rPr sz="1800" b="1" baseline="-20833" dirty="0">
                          <a:latin typeface="Calibri"/>
                          <a:cs typeface="Calibri"/>
                        </a:rPr>
                        <a:t>1</a:t>
                      </a:r>
                      <a:endParaRPr sz="1800" baseline="-20833" dirty="0">
                        <a:latin typeface="Calibri"/>
                        <a:cs typeface="Calibri"/>
                      </a:endParaRPr>
                    </a:p>
                  </a:txBody>
                  <a:tcPr marL="0" marR="0" marT="0" marB="0">
                    <a:lnL w="12700">
                      <a:solidFill>
                        <a:srgbClr val="2E528F"/>
                      </a:solidFill>
                      <a:prstDash val="solid"/>
                    </a:lnL>
                    <a:lnR w="12700">
                      <a:solidFill>
                        <a:srgbClr val="2E528F"/>
                      </a:solidFill>
                      <a:prstDash val="solid"/>
                    </a:lnR>
                    <a:lnT w="12700">
                      <a:solidFill>
                        <a:srgbClr val="2E528F"/>
                      </a:solidFill>
                      <a:prstDash val="solid"/>
                    </a:lnT>
                    <a:lnB w="12700">
                      <a:solidFill>
                        <a:srgbClr val="2E528F"/>
                      </a:solidFill>
                      <a:prstDash val="solid"/>
                    </a:lnB>
                    <a:solidFill>
                      <a:srgbClr val="FF5050"/>
                    </a:solidFill>
                  </a:tcPr>
                </a:tc>
                <a:extLst>
                  <a:ext uri="{0D108BD9-81ED-4DB2-BD59-A6C34878D82A}">
                    <a16:rowId xmlns:a16="http://schemas.microsoft.com/office/drawing/2014/main" val="10000"/>
                  </a:ext>
                </a:extLst>
              </a:tr>
              <a:tr h="2236688">
                <a:tc>
                  <a:txBody>
                    <a:bodyPr/>
                    <a:lstStyle/>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1900">
                        <a:latin typeface="Times New Roman"/>
                        <a:cs typeface="Times New Roman"/>
                      </a:endParaRPr>
                    </a:p>
                    <a:p>
                      <a:pPr algn="ctr">
                        <a:lnSpc>
                          <a:spcPct val="100000"/>
                        </a:lnSpc>
                      </a:pPr>
                      <a:r>
                        <a:rPr sz="1800" b="1" dirty="0">
                          <a:latin typeface="Calibri"/>
                          <a:cs typeface="Calibri"/>
                        </a:rPr>
                        <a:t>n</a:t>
                      </a:r>
                      <a:r>
                        <a:rPr sz="1800" b="1" spc="-10" dirty="0">
                          <a:latin typeface="Calibri"/>
                          <a:cs typeface="Calibri"/>
                        </a:rPr>
                        <a:t> </a:t>
                      </a:r>
                      <a:r>
                        <a:rPr sz="1800" b="1" baseline="-20833" dirty="0">
                          <a:latin typeface="Calibri"/>
                          <a:cs typeface="Calibri"/>
                        </a:rPr>
                        <a:t>1, 2</a:t>
                      </a:r>
                      <a:r>
                        <a:rPr sz="1800" b="1" spc="195" baseline="-20833" dirty="0">
                          <a:latin typeface="Calibri"/>
                          <a:cs typeface="Calibri"/>
                        </a:rPr>
                        <a:t> </a:t>
                      </a:r>
                      <a:r>
                        <a:rPr sz="1800" b="1" dirty="0">
                          <a:latin typeface="Calibri"/>
                          <a:cs typeface="Calibri"/>
                        </a:rPr>
                        <a:t>=</a:t>
                      </a:r>
                      <a:r>
                        <a:rPr sz="1800" b="1" spc="-15" dirty="0">
                          <a:latin typeface="Calibri"/>
                          <a:cs typeface="Calibri"/>
                        </a:rPr>
                        <a:t> </a:t>
                      </a:r>
                      <a:r>
                        <a:rPr sz="1800" b="1" dirty="0">
                          <a:latin typeface="Calibri"/>
                          <a:cs typeface="Calibri"/>
                        </a:rPr>
                        <a:t>number</a:t>
                      </a:r>
                      <a:r>
                        <a:rPr sz="1800" b="1" spc="-50" dirty="0">
                          <a:latin typeface="Calibri"/>
                          <a:cs typeface="Calibri"/>
                        </a:rPr>
                        <a:t> </a:t>
                      </a:r>
                      <a:r>
                        <a:rPr sz="1800" b="1" dirty="0">
                          <a:latin typeface="Calibri"/>
                          <a:cs typeface="Calibri"/>
                        </a:rPr>
                        <a:t>of</a:t>
                      </a:r>
                      <a:r>
                        <a:rPr sz="1800" b="1" spc="-5" dirty="0">
                          <a:latin typeface="Calibri"/>
                          <a:cs typeface="Calibri"/>
                        </a:rPr>
                        <a:t> </a:t>
                      </a:r>
                      <a:r>
                        <a:rPr sz="1800" b="1" dirty="0">
                          <a:latin typeface="Calibri"/>
                          <a:cs typeface="Calibri"/>
                        </a:rPr>
                        <a:t>C</a:t>
                      </a:r>
                      <a:r>
                        <a:rPr sz="1800" b="1" baseline="-20833" dirty="0">
                          <a:latin typeface="Calibri"/>
                          <a:cs typeface="Calibri"/>
                        </a:rPr>
                        <a:t>1</a:t>
                      </a:r>
                      <a:r>
                        <a:rPr sz="1800" b="1" spc="187" baseline="-20833" dirty="0">
                          <a:latin typeface="Calibri"/>
                          <a:cs typeface="Calibri"/>
                        </a:rPr>
                        <a:t> </a:t>
                      </a:r>
                      <a:r>
                        <a:rPr sz="1800" b="1" spc="-10" dirty="0">
                          <a:latin typeface="Calibri"/>
                          <a:cs typeface="Calibri"/>
                        </a:rPr>
                        <a:t>records</a:t>
                      </a:r>
                      <a:endParaRPr sz="1800">
                        <a:latin typeface="Calibri"/>
                        <a:cs typeface="Calibri"/>
                      </a:endParaRPr>
                    </a:p>
                    <a:p>
                      <a:pPr algn="ctr">
                        <a:lnSpc>
                          <a:spcPct val="100000"/>
                        </a:lnSpc>
                      </a:pPr>
                      <a:r>
                        <a:rPr sz="1800" b="1" spc="-5" dirty="0">
                          <a:latin typeface="Calibri"/>
                          <a:cs typeface="Calibri"/>
                        </a:rPr>
                        <a:t>classified</a:t>
                      </a:r>
                      <a:r>
                        <a:rPr sz="1800" b="1" spc="-50" dirty="0">
                          <a:latin typeface="Calibri"/>
                          <a:cs typeface="Calibri"/>
                        </a:rPr>
                        <a:t> </a:t>
                      </a:r>
                      <a:r>
                        <a:rPr sz="1800" b="1" spc="-5" dirty="0">
                          <a:latin typeface="Calibri"/>
                          <a:cs typeface="Calibri"/>
                        </a:rPr>
                        <a:t>incorrectly</a:t>
                      </a:r>
                      <a:r>
                        <a:rPr sz="1800" b="1" spc="-40" dirty="0">
                          <a:latin typeface="Calibri"/>
                          <a:cs typeface="Calibri"/>
                        </a:rPr>
                        <a:t> </a:t>
                      </a:r>
                      <a:r>
                        <a:rPr sz="1800" b="1" dirty="0">
                          <a:latin typeface="Calibri"/>
                          <a:cs typeface="Calibri"/>
                        </a:rPr>
                        <a:t>as</a:t>
                      </a:r>
                      <a:r>
                        <a:rPr sz="1800" b="1" spc="-30" dirty="0">
                          <a:latin typeface="Calibri"/>
                          <a:cs typeface="Calibri"/>
                        </a:rPr>
                        <a:t> </a:t>
                      </a:r>
                      <a:r>
                        <a:rPr sz="1800" b="1" spc="-5" dirty="0">
                          <a:latin typeface="Calibri"/>
                          <a:cs typeface="Calibri"/>
                        </a:rPr>
                        <a:t>C</a:t>
                      </a:r>
                      <a:r>
                        <a:rPr sz="1800" b="1" spc="-7" baseline="-20833" dirty="0">
                          <a:latin typeface="Calibri"/>
                          <a:cs typeface="Calibri"/>
                        </a:rPr>
                        <a:t>2</a:t>
                      </a:r>
                      <a:endParaRPr sz="1800" baseline="-20833">
                        <a:latin typeface="Calibri"/>
                        <a:cs typeface="Calibri"/>
                      </a:endParaRPr>
                    </a:p>
                  </a:txBody>
                  <a:tcPr marL="0" marR="0" marT="0" marB="0">
                    <a:lnL w="12700">
                      <a:solidFill>
                        <a:srgbClr val="2E528F"/>
                      </a:solidFill>
                      <a:prstDash val="solid"/>
                    </a:lnL>
                    <a:lnR w="12700">
                      <a:solidFill>
                        <a:srgbClr val="2E528F"/>
                      </a:solidFill>
                      <a:prstDash val="solid"/>
                    </a:lnR>
                    <a:lnT w="28575">
                      <a:solidFill>
                        <a:srgbClr val="2E528F"/>
                      </a:solidFill>
                      <a:prstDash val="solid"/>
                    </a:lnT>
                    <a:lnB w="12700">
                      <a:solidFill>
                        <a:srgbClr val="2E528F"/>
                      </a:solidFill>
                      <a:prstDash val="solid"/>
                    </a:lnB>
                    <a:solidFill>
                      <a:srgbClr val="FF5050"/>
                    </a:solidFill>
                  </a:tcPr>
                </a:tc>
                <a:tc>
                  <a:txBody>
                    <a:bodyPr/>
                    <a:lstStyle/>
                    <a:p>
                      <a:pPr>
                        <a:lnSpc>
                          <a:spcPct val="100000"/>
                        </a:lnSpc>
                      </a:pPr>
                      <a:endParaRPr sz="2100" dirty="0">
                        <a:latin typeface="Times New Roman"/>
                        <a:cs typeface="Times New Roman"/>
                      </a:endParaRPr>
                    </a:p>
                    <a:p>
                      <a:pPr>
                        <a:lnSpc>
                          <a:spcPct val="100000"/>
                        </a:lnSpc>
                      </a:pPr>
                      <a:endParaRPr sz="2100" dirty="0">
                        <a:latin typeface="Times New Roman"/>
                        <a:cs typeface="Times New Roman"/>
                      </a:endParaRPr>
                    </a:p>
                    <a:p>
                      <a:pPr>
                        <a:lnSpc>
                          <a:spcPct val="100000"/>
                        </a:lnSpc>
                        <a:spcBef>
                          <a:spcPts val="35"/>
                        </a:spcBef>
                      </a:pPr>
                      <a:endParaRPr sz="1800" dirty="0">
                        <a:latin typeface="Times New Roman"/>
                        <a:cs typeface="Times New Roman"/>
                      </a:endParaRPr>
                    </a:p>
                    <a:p>
                      <a:pPr marL="692150" marR="488315" indent="-195580">
                        <a:lnSpc>
                          <a:spcPct val="100000"/>
                        </a:lnSpc>
                      </a:pPr>
                      <a:r>
                        <a:rPr sz="1800" b="1" dirty="0">
                          <a:latin typeface="Calibri"/>
                          <a:cs typeface="Calibri"/>
                        </a:rPr>
                        <a:t>n</a:t>
                      </a:r>
                      <a:r>
                        <a:rPr sz="1800" b="1" spc="-10" dirty="0">
                          <a:latin typeface="Calibri"/>
                          <a:cs typeface="Calibri"/>
                        </a:rPr>
                        <a:t> </a:t>
                      </a:r>
                      <a:r>
                        <a:rPr sz="1800" b="1" baseline="-20833" dirty="0">
                          <a:latin typeface="Calibri"/>
                          <a:cs typeface="Calibri"/>
                        </a:rPr>
                        <a:t>2, 2</a:t>
                      </a:r>
                      <a:r>
                        <a:rPr sz="1800" b="1" spc="382" baseline="-20833" dirty="0">
                          <a:latin typeface="Calibri"/>
                          <a:cs typeface="Calibri"/>
                        </a:rPr>
                        <a:t> </a:t>
                      </a:r>
                      <a:r>
                        <a:rPr sz="1800" b="1" dirty="0">
                          <a:latin typeface="Calibri"/>
                          <a:cs typeface="Calibri"/>
                        </a:rPr>
                        <a:t>= </a:t>
                      </a:r>
                      <a:r>
                        <a:rPr sz="1800" b="1" spc="-5" dirty="0">
                          <a:latin typeface="Calibri"/>
                          <a:cs typeface="Calibri"/>
                        </a:rPr>
                        <a:t>number</a:t>
                      </a:r>
                      <a:r>
                        <a:rPr sz="1800" b="1" spc="-40" dirty="0">
                          <a:latin typeface="Calibri"/>
                          <a:cs typeface="Calibri"/>
                        </a:rPr>
                        <a:t> </a:t>
                      </a:r>
                      <a:r>
                        <a:rPr sz="1800" b="1" dirty="0">
                          <a:latin typeface="Calibri"/>
                          <a:cs typeface="Calibri"/>
                        </a:rPr>
                        <a:t>of</a:t>
                      </a:r>
                      <a:r>
                        <a:rPr sz="1800" b="1" spc="-10" dirty="0">
                          <a:latin typeface="Calibri"/>
                          <a:cs typeface="Calibri"/>
                        </a:rPr>
                        <a:t> </a:t>
                      </a:r>
                      <a:r>
                        <a:rPr sz="1800" b="1" dirty="0">
                          <a:latin typeface="Calibri"/>
                          <a:cs typeface="Calibri"/>
                        </a:rPr>
                        <a:t>C</a:t>
                      </a:r>
                      <a:r>
                        <a:rPr sz="1800" b="1" baseline="-20833" dirty="0">
                          <a:latin typeface="Calibri"/>
                          <a:cs typeface="Calibri"/>
                        </a:rPr>
                        <a:t>2</a:t>
                      </a:r>
                      <a:r>
                        <a:rPr sz="1800" b="1" spc="202" baseline="-20833" dirty="0">
                          <a:latin typeface="Calibri"/>
                          <a:cs typeface="Calibri"/>
                        </a:rPr>
                        <a:t> </a:t>
                      </a:r>
                      <a:r>
                        <a:rPr sz="1800" b="1" spc="-10" dirty="0">
                          <a:latin typeface="Calibri"/>
                          <a:cs typeface="Calibri"/>
                        </a:rPr>
                        <a:t>records </a:t>
                      </a:r>
                      <a:r>
                        <a:rPr sz="1800" b="1" spc="-390" dirty="0">
                          <a:latin typeface="Calibri"/>
                          <a:cs typeface="Calibri"/>
                        </a:rPr>
                        <a:t> </a:t>
                      </a:r>
                      <a:r>
                        <a:rPr sz="1800" b="1" spc="-5" dirty="0">
                          <a:latin typeface="Calibri"/>
                          <a:cs typeface="Calibri"/>
                        </a:rPr>
                        <a:t>classified</a:t>
                      </a:r>
                      <a:r>
                        <a:rPr sz="1800" b="1" spc="-45" dirty="0">
                          <a:latin typeface="Calibri"/>
                          <a:cs typeface="Calibri"/>
                        </a:rPr>
                        <a:t> </a:t>
                      </a:r>
                      <a:r>
                        <a:rPr sz="1800" b="1" spc="-10" dirty="0">
                          <a:latin typeface="Calibri"/>
                          <a:cs typeface="Calibri"/>
                        </a:rPr>
                        <a:t>correctly</a:t>
                      </a:r>
                      <a:r>
                        <a:rPr sz="1800" b="1" spc="-30" dirty="0">
                          <a:latin typeface="Calibri"/>
                          <a:cs typeface="Calibri"/>
                        </a:rPr>
                        <a:t> </a:t>
                      </a:r>
                      <a:r>
                        <a:rPr sz="1800" b="1" dirty="0">
                          <a:latin typeface="Calibri"/>
                          <a:cs typeface="Calibri"/>
                        </a:rPr>
                        <a:t>as</a:t>
                      </a:r>
                      <a:r>
                        <a:rPr sz="1800" b="1" spc="-5" dirty="0">
                          <a:latin typeface="Calibri"/>
                          <a:cs typeface="Calibri"/>
                        </a:rPr>
                        <a:t> </a:t>
                      </a:r>
                      <a:r>
                        <a:rPr sz="1800" b="1" spc="5" dirty="0">
                          <a:latin typeface="Calibri"/>
                          <a:cs typeface="Calibri"/>
                        </a:rPr>
                        <a:t>C</a:t>
                      </a:r>
                      <a:r>
                        <a:rPr sz="1800" b="1" spc="7" baseline="-20833" dirty="0">
                          <a:latin typeface="Calibri"/>
                          <a:cs typeface="Calibri"/>
                        </a:rPr>
                        <a:t>2</a:t>
                      </a:r>
                      <a:endParaRPr sz="1800" baseline="-20833" dirty="0">
                        <a:latin typeface="Calibri"/>
                        <a:cs typeface="Calibri"/>
                      </a:endParaRPr>
                    </a:p>
                  </a:txBody>
                  <a:tcPr marL="0" marR="0" marT="0" marB="0">
                    <a:lnL w="12700">
                      <a:solidFill>
                        <a:srgbClr val="2E528F"/>
                      </a:solidFill>
                      <a:prstDash val="solid"/>
                    </a:lnL>
                    <a:lnR w="12700">
                      <a:solidFill>
                        <a:srgbClr val="2E528F"/>
                      </a:solidFill>
                      <a:prstDash val="solid"/>
                    </a:lnR>
                    <a:lnT w="12700">
                      <a:solidFill>
                        <a:srgbClr val="2E528F"/>
                      </a:solidFill>
                      <a:prstDash val="solid"/>
                    </a:lnT>
                    <a:lnB w="12700">
                      <a:solidFill>
                        <a:srgbClr val="2E528F"/>
                      </a:solidFill>
                      <a:prstDash val="solid"/>
                    </a:lnB>
                    <a:solidFill>
                      <a:srgbClr val="C5DFB4"/>
                    </a:solidFill>
                  </a:tcPr>
                </a:tc>
                <a:extLst>
                  <a:ext uri="{0D108BD9-81ED-4DB2-BD59-A6C34878D82A}">
                    <a16:rowId xmlns:a16="http://schemas.microsoft.com/office/drawing/2014/main" val="10001"/>
                  </a:ext>
                </a:extLst>
              </a:tr>
            </a:tbl>
          </a:graphicData>
        </a:graphic>
      </p:graphicFrame>
      <p:sp>
        <p:nvSpPr>
          <p:cNvPr id="4" name="object 4"/>
          <p:cNvSpPr txBox="1"/>
          <p:nvPr/>
        </p:nvSpPr>
        <p:spPr>
          <a:xfrm>
            <a:off x="5180457" y="761491"/>
            <a:ext cx="115252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6FAC46"/>
                </a:solidFill>
                <a:latin typeface="Calibri"/>
                <a:cs typeface="Calibri"/>
              </a:rPr>
              <a:t>Actual</a:t>
            </a:r>
            <a:r>
              <a:rPr sz="1800" b="1" spc="-100" dirty="0">
                <a:solidFill>
                  <a:srgbClr val="6FAC46"/>
                </a:solidFill>
                <a:latin typeface="Calibri"/>
                <a:cs typeface="Calibri"/>
              </a:rPr>
              <a:t> </a:t>
            </a:r>
            <a:r>
              <a:rPr sz="1800" b="1" spc="-5" dirty="0">
                <a:solidFill>
                  <a:srgbClr val="6FAC46"/>
                </a:solidFill>
                <a:latin typeface="Calibri"/>
                <a:cs typeface="Calibri"/>
              </a:rPr>
              <a:t>Class</a:t>
            </a:r>
            <a:endParaRPr sz="1800">
              <a:latin typeface="Calibri"/>
              <a:cs typeface="Calibri"/>
            </a:endParaRPr>
          </a:p>
        </p:txBody>
      </p:sp>
      <p:sp>
        <p:nvSpPr>
          <p:cNvPr id="5" name="object 5"/>
          <p:cNvSpPr txBox="1"/>
          <p:nvPr/>
        </p:nvSpPr>
        <p:spPr>
          <a:xfrm>
            <a:off x="236626" y="3619627"/>
            <a:ext cx="1454150"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6F2F9F"/>
                </a:solidFill>
                <a:latin typeface="Calibri"/>
                <a:cs typeface="Calibri"/>
              </a:rPr>
              <a:t>Predicted</a:t>
            </a:r>
            <a:r>
              <a:rPr sz="1800" b="1" spc="-60" dirty="0">
                <a:solidFill>
                  <a:srgbClr val="6F2F9F"/>
                </a:solidFill>
                <a:latin typeface="Calibri"/>
                <a:cs typeface="Calibri"/>
              </a:rPr>
              <a:t> </a:t>
            </a:r>
            <a:r>
              <a:rPr sz="1800" b="1" spc="-5" dirty="0">
                <a:solidFill>
                  <a:srgbClr val="6F2F9F"/>
                </a:solidFill>
                <a:latin typeface="Calibri"/>
                <a:cs typeface="Calibri"/>
              </a:rPr>
              <a:t>Class</a:t>
            </a:r>
            <a:endParaRPr sz="1800">
              <a:latin typeface="Calibri"/>
              <a:cs typeface="Calibri"/>
            </a:endParaRPr>
          </a:p>
        </p:txBody>
      </p:sp>
      <p:sp>
        <p:nvSpPr>
          <p:cNvPr id="6" name="object 6"/>
          <p:cNvSpPr txBox="1"/>
          <p:nvPr/>
        </p:nvSpPr>
        <p:spPr>
          <a:xfrm>
            <a:off x="1364996" y="2604008"/>
            <a:ext cx="14668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6F2F9F"/>
                </a:solidFill>
                <a:latin typeface="Calibri"/>
                <a:cs typeface="Calibri"/>
              </a:rPr>
              <a:t>C</a:t>
            </a:r>
            <a:endParaRPr sz="1800">
              <a:latin typeface="Calibri"/>
              <a:cs typeface="Calibri"/>
            </a:endParaRPr>
          </a:p>
        </p:txBody>
      </p:sp>
      <p:sp>
        <p:nvSpPr>
          <p:cNvPr id="7" name="object 7"/>
          <p:cNvSpPr txBox="1"/>
          <p:nvPr/>
        </p:nvSpPr>
        <p:spPr>
          <a:xfrm>
            <a:off x="1485391" y="2736596"/>
            <a:ext cx="10287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6F2F9F"/>
                </a:solidFill>
                <a:latin typeface="Calibri"/>
                <a:cs typeface="Calibri"/>
              </a:rPr>
              <a:t>1</a:t>
            </a:r>
            <a:endParaRPr sz="1200">
              <a:latin typeface="Calibri"/>
              <a:cs typeface="Calibri"/>
            </a:endParaRPr>
          </a:p>
        </p:txBody>
      </p:sp>
      <p:sp>
        <p:nvSpPr>
          <p:cNvPr id="8" name="object 8"/>
          <p:cNvSpPr txBox="1"/>
          <p:nvPr/>
        </p:nvSpPr>
        <p:spPr>
          <a:xfrm>
            <a:off x="3552063" y="1091946"/>
            <a:ext cx="248920" cy="299720"/>
          </a:xfrm>
          <a:prstGeom prst="rect">
            <a:avLst/>
          </a:prstGeom>
        </p:spPr>
        <p:txBody>
          <a:bodyPr vert="horz" wrap="square" lIns="0" tIns="12700" rIns="0" bIns="0" rtlCol="0">
            <a:spAutoFit/>
          </a:bodyPr>
          <a:lstStyle/>
          <a:p>
            <a:pPr marL="25400">
              <a:lnSpc>
                <a:spcPct val="100000"/>
              </a:lnSpc>
              <a:spcBef>
                <a:spcPts val="100"/>
              </a:spcBef>
            </a:pPr>
            <a:r>
              <a:rPr sz="1800" b="1" spc="-5" dirty="0">
                <a:solidFill>
                  <a:srgbClr val="6FAC46"/>
                </a:solidFill>
                <a:latin typeface="Calibri"/>
                <a:cs typeface="Calibri"/>
              </a:rPr>
              <a:t>C</a:t>
            </a:r>
            <a:r>
              <a:rPr sz="1800" b="1" spc="-7" baseline="-20833" dirty="0">
                <a:solidFill>
                  <a:srgbClr val="6FAC46"/>
                </a:solidFill>
                <a:latin typeface="Calibri"/>
                <a:cs typeface="Calibri"/>
              </a:rPr>
              <a:t>1</a:t>
            </a:r>
            <a:endParaRPr sz="1800" baseline="-20833">
              <a:latin typeface="Calibri"/>
              <a:cs typeface="Calibri"/>
            </a:endParaRPr>
          </a:p>
        </p:txBody>
      </p:sp>
      <p:sp>
        <p:nvSpPr>
          <p:cNvPr id="9" name="object 9"/>
          <p:cNvSpPr txBox="1"/>
          <p:nvPr/>
        </p:nvSpPr>
        <p:spPr>
          <a:xfrm>
            <a:off x="1339596" y="5004257"/>
            <a:ext cx="274320" cy="300355"/>
          </a:xfrm>
          <a:prstGeom prst="rect">
            <a:avLst/>
          </a:prstGeom>
        </p:spPr>
        <p:txBody>
          <a:bodyPr vert="horz" wrap="square" lIns="0" tIns="12700" rIns="0" bIns="0" rtlCol="0">
            <a:spAutoFit/>
          </a:bodyPr>
          <a:lstStyle/>
          <a:p>
            <a:pPr marL="38100">
              <a:lnSpc>
                <a:spcPct val="100000"/>
              </a:lnSpc>
              <a:spcBef>
                <a:spcPts val="100"/>
              </a:spcBef>
            </a:pPr>
            <a:r>
              <a:rPr sz="1800" b="1" spc="-5" dirty="0">
                <a:solidFill>
                  <a:srgbClr val="6F2F9F"/>
                </a:solidFill>
                <a:latin typeface="Calibri"/>
                <a:cs typeface="Calibri"/>
              </a:rPr>
              <a:t>C</a:t>
            </a:r>
            <a:r>
              <a:rPr sz="1800" b="1" spc="-7" baseline="-20833" dirty="0">
                <a:solidFill>
                  <a:srgbClr val="6F2F9F"/>
                </a:solidFill>
                <a:latin typeface="Calibri"/>
                <a:cs typeface="Calibri"/>
              </a:rPr>
              <a:t>2</a:t>
            </a:r>
            <a:endParaRPr sz="1800" baseline="-20833">
              <a:latin typeface="Calibri"/>
              <a:cs typeface="Calibri"/>
            </a:endParaRPr>
          </a:p>
        </p:txBody>
      </p:sp>
      <p:sp>
        <p:nvSpPr>
          <p:cNvPr id="10" name="object 10"/>
          <p:cNvSpPr txBox="1"/>
          <p:nvPr/>
        </p:nvSpPr>
        <p:spPr>
          <a:xfrm>
            <a:off x="7700771" y="1095247"/>
            <a:ext cx="274320" cy="299720"/>
          </a:xfrm>
          <a:prstGeom prst="rect">
            <a:avLst/>
          </a:prstGeom>
        </p:spPr>
        <p:txBody>
          <a:bodyPr vert="horz" wrap="square" lIns="0" tIns="12700" rIns="0" bIns="0" rtlCol="0">
            <a:spAutoFit/>
          </a:bodyPr>
          <a:lstStyle/>
          <a:p>
            <a:pPr marL="38100">
              <a:lnSpc>
                <a:spcPct val="100000"/>
              </a:lnSpc>
              <a:spcBef>
                <a:spcPts val="100"/>
              </a:spcBef>
            </a:pPr>
            <a:r>
              <a:rPr sz="1800" b="1" spc="-5" dirty="0">
                <a:solidFill>
                  <a:srgbClr val="6FAC46"/>
                </a:solidFill>
                <a:latin typeface="Calibri"/>
                <a:cs typeface="Calibri"/>
              </a:rPr>
              <a:t>C</a:t>
            </a:r>
            <a:r>
              <a:rPr sz="1800" b="1" spc="-7" baseline="-20833" dirty="0">
                <a:solidFill>
                  <a:srgbClr val="6FAC46"/>
                </a:solidFill>
                <a:latin typeface="Calibri"/>
                <a:cs typeface="Calibri"/>
              </a:rPr>
              <a:t>2</a:t>
            </a:r>
            <a:endParaRPr sz="1800" baseline="-20833">
              <a:latin typeface="Calibri"/>
              <a:cs typeface="Calibri"/>
            </a:endParaRPr>
          </a:p>
        </p:txBody>
      </p:sp>
      <p:pic>
        <p:nvPicPr>
          <p:cNvPr id="11" name="object 11"/>
          <p:cNvPicPr/>
          <p:nvPr/>
        </p:nvPicPr>
        <p:blipFill>
          <a:blip r:embed="rId2" cstate="print"/>
          <a:stretch>
            <a:fillRect/>
          </a:stretch>
        </p:blipFill>
        <p:spPr>
          <a:xfrm>
            <a:off x="9857828" y="2131292"/>
            <a:ext cx="1808143" cy="50043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1499" y="143363"/>
            <a:ext cx="11209376" cy="874598"/>
          </a:xfrm>
          <a:prstGeom prst="rect">
            <a:avLst/>
          </a:prstGeom>
        </p:spPr>
        <p:txBody>
          <a:bodyPr vert="horz" wrap="square" lIns="0" tIns="12700" rIns="0" bIns="0" rtlCol="0">
            <a:spAutoFit/>
          </a:bodyPr>
          <a:lstStyle/>
          <a:p>
            <a:pPr marL="12700">
              <a:lnSpc>
                <a:spcPct val="100000"/>
              </a:lnSpc>
              <a:spcBef>
                <a:spcPts val="100"/>
              </a:spcBef>
            </a:pPr>
            <a:r>
              <a:rPr sz="2800" spc="-25" dirty="0"/>
              <a:t>When</a:t>
            </a:r>
            <a:r>
              <a:rPr sz="2800" spc="-90" dirty="0"/>
              <a:t> </a:t>
            </a:r>
            <a:r>
              <a:rPr sz="2800" spc="-15" dirty="0"/>
              <a:t>One</a:t>
            </a:r>
            <a:r>
              <a:rPr sz="2800" spc="-85" dirty="0"/>
              <a:t> </a:t>
            </a:r>
            <a:r>
              <a:rPr sz="2800" spc="-15" dirty="0"/>
              <a:t>Class</a:t>
            </a:r>
            <a:r>
              <a:rPr sz="2800" spc="-75" dirty="0"/>
              <a:t> </a:t>
            </a:r>
            <a:r>
              <a:rPr sz="2800" dirty="0"/>
              <a:t>is</a:t>
            </a:r>
            <a:r>
              <a:rPr sz="2800" spc="-55" dirty="0"/>
              <a:t> </a:t>
            </a:r>
            <a:r>
              <a:rPr sz="2800" spc="-30" dirty="0"/>
              <a:t>More</a:t>
            </a:r>
            <a:r>
              <a:rPr sz="2800" spc="-75" dirty="0"/>
              <a:t> </a:t>
            </a:r>
            <a:r>
              <a:rPr sz="2800" spc="-35" dirty="0"/>
              <a:t>Important</a:t>
            </a:r>
            <a:r>
              <a:rPr sz="2800" spc="-70" dirty="0"/>
              <a:t> </a:t>
            </a:r>
            <a:r>
              <a:rPr sz="2800" dirty="0"/>
              <a:t>&amp;</a:t>
            </a:r>
            <a:r>
              <a:rPr sz="2800" spc="-60" dirty="0"/>
              <a:t> </a:t>
            </a:r>
            <a:r>
              <a:rPr sz="2800" spc="-25" dirty="0"/>
              <a:t>misclassification</a:t>
            </a:r>
            <a:r>
              <a:rPr sz="2800" spc="-90" dirty="0"/>
              <a:t> </a:t>
            </a:r>
            <a:r>
              <a:rPr sz="2800" spc="-30" dirty="0"/>
              <a:t>costs</a:t>
            </a:r>
            <a:r>
              <a:rPr sz="2800" spc="-75" dirty="0"/>
              <a:t> </a:t>
            </a:r>
            <a:r>
              <a:rPr sz="2800" spc="-25" dirty="0"/>
              <a:t>are</a:t>
            </a:r>
            <a:r>
              <a:rPr sz="2800" spc="-65" dirty="0"/>
              <a:t> </a:t>
            </a:r>
            <a:r>
              <a:rPr sz="2800" spc="-35" dirty="0"/>
              <a:t>asymmetrical</a:t>
            </a:r>
            <a:endParaRPr sz="2800"/>
          </a:p>
        </p:txBody>
      </p:sp>
      <p:sp>
        <p:nvSpPr>
          <p:cNvPr id="3" name="object 3"/>
          <p:cNvSpPr txBox="1"/>
          <p:nvPr/>
        </p:nvSpPr>
        <p:spPr>
          <a:xfrm>
            <a:off x="916939" y="1050797"/>
            <a:ext cx="10553700" cy="3946337"/>
          </a:xfrm>
          <a:prstGeom prst="rect">
            <a:avLst/>
          </a:prstGeom>
        </p:spPr>
        <p:txBody>
          <a:bodyPr vert="horz" wrap="square" lIns="0" tIns="13335" rIns="0" bIns="0" rtlCol="0">
            <a:spAutoFit/>
          </a:bodyPr>
          <a:lstStyle/>
          <a:p>
            <a:pPr marL="241300" indent="-228600">
              <a:lnSpc>
                <a:spcPts val="3105"/>
              </a:lnSpc>
              <a:spcBef>
                <a:spcPts val="105"/>
              </a:spcBef>
              <a:buFont typeface="Arial MT"/>
              <a:buChar char="•"/>
              <a:tabLst>
                <a:tab pos="241300" algn="l"/>
              </a:tabLst>
            </a:pPr>
            <a:r>
              <a:rPr sz="2000" spc="-20" dirty="0">
                <a:latin typeface="Franklin Gothic Medium"/>
                <a:cs typeface="Franklin Gothic Medium"/>
              </a:rPr>
              <a:t>In</a:t>
            </a:r>
            <a:r>
              <a:rPr sz="2000" dirty="0">
                <a:latin typeface="Franklin Gothic Medium"/>
                <a:cs typeface="Franklin Gothic Medium"/>
              </a:rPr>
              <a:t> </a:t>
            </a:r>
            <a:r>
              <a:rPr sz="2000" spc="-40" dirty="0">
                <a:latin typeface="Franklin Gothic Medium"/>
                <a:cs typeface="Franklin Gothic Medium"/>
              </a:rPr>
              <a:t>most</a:t>
            </a:r>
            <a:r>
              <a:rPr sz="2000" spc="-35" dirty="0">
                <a:latin typeface="Franklin Gothic Medium"/>
                <a:cs typeface="Franklin Gothic Medium"/>
              </a:rPr>
              <a:t> </a:t>
            </a:r>
            <a:r>
              <a:rPr sz="2000" spc="5" dirty="0">
                <a:latin typeface="Franklin Gothic Medium"/>
                <a:cs typeface="Franklin Gothic Medium"/>
              </a:rPr>
              <a:t>cases</a:t>
            </a:r>
            <a:r>
              <a:rPr sz="2000" spc="-20" dirty="0">
                <a:latin typeface="Franklin Gothic Medium"/>
                <a:cs typeface="Franklin Gothic Medium"/>
              </a:rPr>
              <a:t> </a:t>
            </a:r>
            <a:r>
              <a:rPr sz="2000" spc="-45" dirty="0">
                <a:latin typeface="Franklin Gothic Medium"/>
                <a:cs typeface="Franklin Gothic Medium"/>
              </a:rPr>
              <a:t>it</a:t>
            </a:r>
            <a:r>
              <a:rPr sz="2000" dirty="0">
                <a:latin typeface="Franklin Gothic Medium"/>
                <a:cs typeface="Franklin Gothic Medium"/>
              </a:rPr>
              <a:t> </a:t>
            </a:r>
            <a:r>
              <a:rPr sz="2000" spc="-10" dirty="0">
                <a:latin typeface="Franklin Gothic Medium"/>
                <a:cs typeface="Franklin Gothic Medium"/>
              </a:rPr>
              <a:t>is </a:t>
            </a:r>
            <a:r>
              <a:rPr sz="2000" spc="-45" dirty="0">
                <a:latin typeface="Franklin Gothic Medium"/>
                <a:cs typeface="Franklin Gothic Medium"/>
              </a:rPr>
              <a:t>more</a:t>
            </a:r>
            <a:r>
              <a:rPr sz="2000" spc="-20" dirty="0">
                <a:latin typeface="Franklin Gothic Medium"/>
                <a:cs typeface="Franklin Gothic Medium"/>
              </a:rPr>
              <a:t> </a:t>
            </a:r>
            <a:r>
              <a:rPr sz="2000" spc="-30" dirty="0">
                <a:latin typeface="Franklin Gothic Medium"/>
                <a:cs typeface="Franklin Gothic Medium"/>
              </a:rPr>
              <a:t>important</a:t>
            </a:r>
            <a:r>
              <a:rPr sz="2000" spc="-35" dirty="0">
                <a:latin typeface="Franklin Gothic Medium"/>
                <a:cs typeface="Franklin Gothic Medium"/>
              </a:rPr>
              <a:t> </a:t>
            </a:r>
            <a:r>
              <a:rPr sz="2000" spc="-50" dirty="0">
                <a:latin typeface="Franklin Gothic Medium"/>
                <a:cs typeface="Franklin Gothic Medium"/>
              </a:rPr>
              <a:t>to</a:t>
            </a:r>
            <a:r>
              <a:rPr sz="2000" spc="-10" dirty="0">
                <a:latin typeface="Franklin Gothic Medium"/>
                <a:cs typeface="Franklin Gothic Medium"/>
              </a:rPr>
              <a:t> </a:t>
            </a:r>
            <a:r>
              <a:rPr sz="2000" spc="-30" dirty="0">
                <a:latin typeface="Franklin Gothic Medium"/>
                <a:cs typeface="Franklin Gothic Medium"/>
              </a:rPr>
              <a:t>identify</a:t>
            </a:r>
            <a:r>
              <a:rPr sz="2000" spc="-25" dirty="0">
                <a:latin typeface="Franklin Gothic Medium"/>
                <a:cs typeface="Franklin Gothic Medium"/>
              </a:rPr>
              <a:t> </a:t>
            </a:r>
            <a:r>
              <a:rPr sz="2000" spc="-40" dirty="0">
                <a:latin typeface="Franklin Gothic Medium"/>
                <a:cs typeface="Franklin Gothic Medium"/>
              </a:rPr>
              <a:t>members</a:t>
            </a:r>
            <a:r>
              <a:rPr sz="2000" spc="-45" dirty="0">
                <a:latin typeface="Franklin Gothic Medium"/>
                <a:cs typeface="Franklin Gothic Medium"/>
              </a:rPr>
              <a:t> </a:t>
            </a:r>
            <a:r>
              <a:rPr sz="2000" spc="-35" dirty="0">
                <a:latin typeface="Franklin Gothic Medium"/>
                <a:cs typeface="Franklin Gothic Medium"/>
              </a:rPr>
              <a:t>of</a:t>
            </a:r>
            <a:r>
              <a:rPr sz="2000" spc="-10" dirty="0">
                <a:latin typeface="Franklin Gothic Medium"/>
                <a:cs typeface="Franklin Gothic Medium"/>
              </a:rPr>
              <a:t> one </a:t>
            </a:r>
            <a:r>
              <a:rPr sz="2000" dirty="0">
                <a:latin typeface="Franklin Gothic Medium"/>
                <a:cs typeface="Franklin Gothic Medium"/>
              </a:rPr>
              <a:t>class</a:t>
            </a:r>
          </a:p>
          <a:p>
            <a:pPr marL="698500" lvl="1" indent="-343535">
              <a:lnSpc>
                <a:spcPts val="2605"/>
              </a:lnSpc>
              <a:buFont typeface="Wingdings"/>
              <a:buChar char=""/>
              <a:tabLst>
                <a:tab pos="699135" algn="l"/>
              </a:tabLst>
            </a:pPr>
            <a:r>
              <a:rPr sz="2000" spc="-5" dirty="0">
                <a:latin typeface="Calibri"/>
                <a:cs typeface="Calibri"/>
              </a:rPr>
              <a:t>Diagnosing</a:t>
            </a:r>
            <a:r>
              <a:rPr sz="2000" spc="-40" dirty="0">
                <a:latin typeface="Calibri"/>
                <a:cs typeface="Calibri"/>
              </a:rPr>
              <a:t> </a:t>
            </a:r>
            <a:r>
              <a:rPr sz="2000" spc="-5" dirty="0">
                <a:latin typeface="Calibri"/>
                <a:cs typeface="Calibri"/>
              </a:rPr>
              <a:t>illness</a:t>
            </a:r>
            <a:r>
              <a:rPr sz="2000" spc="-15" dirty="0">
                <a:latin typeface="Calibri"/>
                <a:cs typeface="Calibri"/>
              </a:rPr>
              <a:t> </a:t>
            </a:r>
            <a:r>
              <a:rPr sz="2000" spc="-5" dirty="0">
                <a:latin typeface="Calibri"/>
                <a:cs typeface="Calibri"/>
              </a:rPr>
              <a:t>(Illness)</a:t>
            </a:r>
            <a:endParaRPr sz="2000" dirty="0">
              <a:latin typeface="Calibri"/>
              <a:cs typeface="Calibri"/>
            </a:endParaRPr>
          </a:p>
          <a:p>
            <a:pPr marL="698500" lvl="1" indent="-343535">
              <a:lnSpc>
                <a:spcPts val="2610"/>
              </a:lnSpc>
              <a:buFont typeface="Wingdings"/>
              <a:buChar char=""/>
              <a:tabLst>
                <a:tab pos="699135" algn="l"/>
              </a:tabLst>
            </a:pPr>
            <a:r>
              <a:rPr sz="2000" spc="-10" dirty="0">
                <a:latin typeface="Calibri"/>
                <a:cs typeface="Calibri"/>
              </a:rPr>
              <a:t>Detecting</a:t>
            </a:r>
            <a:r>
              <a:rPr sz="2000" spc="5" dirty="0">
                <a:latin typeface="Calibri"/>
                <a:cs typeface="Calibri"/>
              </a:rPr>
              <a:t> </a:t>
            </a:r>
            <a:r>
              <a:rPr sz="2000" spc="-45" dirty="0">
                <a:latin typeface="Calibri"/>
                <a:cs typeface="Calibri"/>
              </a:rPr>
              <a:t>SPAM</a:t>
            </a:r>
            <a:r>
              <a:rPr sz="2000" spc="-5" dirty="0">
                <a:latin typeface="Calibri"/>
                <a:cs typeface="Calibri"/>
              </a:rPr>
              <a:t> mail</a:t>
            </a:r>
            <a:r>
              <a:rPr sz="2000" spc="5" dirty="0">
                <a:latin typeface="Calibri"/>
                <a:cs typeface="Calibri"/>
              </a:rPr>
              <a:t> </a:t>
            </a:r>
            <a:r>
              <a:rPr sz="2000" spc="-10" dirty="0">
                <a:latin typeface="Calibri"/>
                <a:cs typeface="Calibri"/>
              </a:rPr>
              <a:t>(Spam </a:t>
            </a:r>
            <a:r>
              <a:rPr sz="2000" spc="-5" dirty="0">
                <a:latin typeface="Calibri"/>
                <a:cs typeface="Calibri"/>
              </a:rPr>
              <a:t>mails)</a:t>
            </a:r>
            <a:endParaRPr sz="2000" dirty="0">
              <a:latin typeface="Calibri"/>
              <a:cs typeface="Calibri"/>
            </a:endParaRPr>
          </a:p>
          <a:p>
            <a:pPr marL="698500" lvl="1" indent="-343535">
              <a:lnSpc>
                <a:spcPts val="2615"/>
              </a:lnSpc>
              <a:buFont typeface="Wingdings"/>
              <a:buChar char=""/>
              <a:tabLst>
                <a:tab pos="699135" algn="l"/>
              </a:tabLst>
            </a:pPr>
            <a:r>
              <a:rPr sz="2000" spc="-10" dirty="0">
                <a:latin typeface="Calibri"/>
                <a:cs typeface="Calibri"/>
              </a:rPr>
              <a:t>Credit</a:t>
            </a:r>
            <a:r>
              <a:rPr sz="2000" spc="-15" dirty="0">
                <a:latin typeface="Calibri"/>
                <a:cs typeface="Calibri"/>
              </a:rPr>
              <a:t> default</a:t>
            </a:r>
            <a:r>
              <a:rPr sz="2000" spc="5" dirty="0">
                <a:latin typeface="Calibri"/>
                <a:cs typeface="Calibri"/>
              </a:rPr>
              <a:t> </a:t>
            </a:r>
            <a:r>
              <a:rPr sz="2000" spc="-15" dirty="0">
                <a:latin typeface="Calibri"/>
                <a:cs typeface="Calibri"/>
              </a:rPr>
              <a:t>(Potential</a:t>
            </a:r>
            <a:r>
              <a:rPr sz="2000" spc="-10" dirty="0">
                <a:latin typeface="Calibri"/>
                <a:cs typeface="Calibri"/>
              </a:rPr>
              <a:t> </a:t>
            </a:r>
            <a:r>
              <a:rPr sz="2000" spc="-15" dirty="0">
                <a:latin typeface="Calibri"/>
                <a:cs typeface="Calibri"/>
              </a:rPr>
              <a:t>Defaulter</a:t>
            </a:r>
            <a:r>
              <a:rPr sz="2000" spc="10" dirty="0">
                <a:latin typeface="Calibri"/>
                <a:cs typeface="Calibri"/>
              </a:rPr>
              <a:t> </a:t>
            </a:r>
            <a:r>
              <a:rPr sz="2000" spc="-5" dirty="0">
                <a:latin typeface="Calibri"/>
                <a:cs typeface="Calibri"/>
              </a:rPr>
              <a:t>Class)</a:t>
            </a:r>
            <a:endParaRPr sz="2000" dirty="0">
              <a:latin typeface="Calibri"/>
              <a:cs typeface="Calibri"/>
            </a:endParaRPr>
          </a:p>
          <a:p>
            <a:pPr marL="698500" lvl="1" indent="-343535">
              <a:lnSpc>
                <a:spcPts val="2610"/>
              </a:lnSpc>
              <a:buFont typeface="Wingdings"/>
              <a:buChar char=""/>
              <a:tabLst>
                <a:tab pos="699135" algn="l"/>
              </a:tabLst>
            </a:pPr>
            <a:r>
              <a:rPr sz="2000" spc="-70" dirty="0">
                <a:latin typeface="Calibri"/>
                <a:cs typeface="Calibri"/>
              </a:rPr>
              <a:t>Tax</a:t>
            </a:r>
            <a:r>
              <a:rPr sz="2000" spc="-10" dirty="0">
                <a:latin typeface="Calibri"/>
                <a:cs typeface="Calibri"/>
              </a:rPr>
              <a:t> </a:t>
            </a:r>
            <a:r>
              <a:rPr sz="2000" spc="-15" dirty="0">
                <a:latin typeface="Calibri"/>
                <a:cs typeface="Calibri"/>
              </a:rPr>
              <a:t>fraud</a:t>
            </a:r>
            <a:r>
              <a:rPr sz="2000" spc="-5" dirty="0">
                <a:latin typeface="Calibri"/>
                <a:cs typeface="Calibri"/>
              </a:rPr>
              <a:t> </a:t>
            </a:r>
            <a:r>
              <a:rPr sz="2000" spc="-15" dirty="0">
                <a:latin typeface="Calibri"/>
                <a:cs typeface="Calibri"/>
              </a:rPr>
              <a:t>(Fraudulent</a:t>
            </a:r>
            <a:r>
              <a:rPr sz="2000" spc="-10" dirty="0">
                <a:latin typeface="Calibri"/>
                <a:cs typeface="Calibri"/>
              </a:rPr>
              <a:t> </a:t>
            </a:r>
            <a:r>
              <a:rPr sz="2000" spc="-70" dirty="0">
                <a:latin typeface="Calibri"/>
                <a:cs typeface="Calibri"/>
              </a:rPr>
              <a:t>Tax</a:t>
            </a:r>
            <a:r>
              <a:rPr sz="2000" spc="-5" dirty="0">
                <a:latin typeface="Calibri"/>
                <a:cs typeface="Calibri"/>
              </a:rPr>
              <a:t> </a:t>
            </a:r>
            <a:r>
              <a:rPr sz="2000" dirty="0">
                <a:latin typeface="Calibri"/>
                <a:cs typeface="Calibri"/>
              </a:rPr>
              <a:t>Class)</a:t>
            </a:r>
          </a:p>
          <a:p>
            <a:pPr marL="698500" lvl="1" indent="-343535">
              <a:lnSpc>
                <a:spcPts val="2610"/>
              </a:lnSpc>
              <a:buFont typeface="Wingdings"/>
              <a:buChar char=""/>
              <a:tabLst>
                <a:tab pos="699135" algn="l"/>
              </a:tabLst>
            </a:pPr>
            <a:r>
              <a:rPr sz="2000" spc="-10" dirty="0">
                <a:latin typeface="Calibri"/>
                <a:cs typeface="Calibri"/>
              </a:rPr>
              <a:t>Response</a:t>
            </a:r>
            <a:r>
              <a:rPr sz="2000" spc="20" dirty="0">
                <a:latin typeface="Calibri"/>
                <a:cs typeface="Calibri"/>
              </a:rPr>
              <a:t> </a:t>
            </a:r>
            <a:r>
              <a:rPr sz="2000" spc="-20" dirty="0">
                <a:latin typeface="Calibri"/>
                <a:cs typeface="Calibri"/>
              </a:rPr>
              <a:t>to</a:t>
            </a:r>
            <a:r>
              <a:rPr sz="2000" spc="10" dirty="0">
                <a:latin typeface="Calibri"/>
                <a:cs typeface="Calibri"/>
              </a:rPr>
              <a:t> </a:t>
            </a:r>
            <a:r>
              <a:rPr sz="2000" spc="-10" dirty="0">
                <a:latin typeface="Calibri"/>
                <a:cs typeface="Calibri"/>
              </a:rPr>
              <a:t>promotional</a:t>
            </a:r>
            <a:r>
              <a:rPr sz="2000" spc="5" dirty="0">
                <a:latin typeface="Calibri"/>
                <a:cs typeface="Calibri"/>
              </a:rPr>
              <a:t> </a:t>
            </a:r>
            <a:r>
              <a:rPr sz="2000" spc="-20" dirty="0">
                <a:latin typeface="Calibri"/>
                <a:cs typeface="Calibri"/>
              </a:rPr>
              <a:t>offer</a:t>
            </a:r>
            <a:r>
              <a:rPr sz="2000" spc="25" dirty="0">
                <a:latin typeface="Calibri"/>
                <a:cs typeface="Calibri"/>
              </a:rPr>
              <a:t> </a:t>
            </a:r>
            <a:r>
              <a:rPr sz="2000" spc="-15" dirty="0">
                <a:latin typeface="Calibri"/>
                <a:cs typeface="Calibri"/>
              </a:rPr>
              <a:t>(Respondent</a:t>
            </a:r>
            <a:r>
              <a:rPr sz="2000" spc="30" dirty="0">
                <a:latin typeface="Calibri"/>
                <a:cs typeface="Calibri"/>
              </a:rPr>
              <a:t> </a:t>
            </a:r>
            <a:r>
              <a:rPr sz="2000" spc="-5" dirty="0">
                <a:latin typeface="Calibri"/>
                <a:cs typeface="Calibri"/>
              </a:rPr>
              <a:t>Class)</a:t>
            </a:r>
            <a:endParaRPr sz="2000" dirty="0">
              <a:latin typeface="Calibri"/>
              <a:cs typeface="Calibri"/>
            </a:endParaRPr>
          </a:p>
          <a:p>
            <a:pPr marL="698500" lvl="1" indent="-343535">
              <a:lnSpc>
                <a:spcPts val="2615"/>
              </a:lnSpc>
              <a:buFont typeface="Wingdings"/>
              <a:buChar char=""/>
              <a:tabLst>
                <a:tab pos="699135" algn="l"/>
              </a:tabLst>
            </a:pPr>
            <a:r>
              <a:rPr sz="2000" spc="-10" dirty="0">
                <a:latin typeface="Calibri"/>
                <a:cs typeface="Calibri"/>
              </a:rPr>
              <a:t>Detecting</a:t>
            </a:r>
            <a:r>
              <a:rPr sz="2000" spc="5" dirty="0">
                <a:latin typeface="Calibri"/>
                <a:cs typeface="Calibri"/>
              </a:rPr>
              <a:t> </a:t>
            </a:r>
            <a:r>
              <a:rPr sz="2000" spc="-10" dirty="0">
                <a:latin typeface="Calibri"/>
                <a:cs typeface="Calibri"/>
              </a:rPr>
              <a:t>electronic</a:t>
            </a:r>
            <a:r>
              <a:rPr sz="2000" spc="5" dirty="0">
                <a:latin typeface="Calibri"/>
                <a:cs typeface="Calibri"/>
              </a:rPr>
              <a:t> </a:t>
            </a:r>
            <a:r>
              <a:rPr sz="2000" spc="-10" dirty="0">
                <a:latin typeface="Calibri"/>
                <a:cs typeface="Calibri"/>
              </a:rPr>
              <a:t>network</a:t>
            </a:r>
            <a:r>
              <a:rPr sz="2000" spc="15" dirty="0">
                <a:latin typeface="Calibri"/>
                <a:cs typeface="Calibri"/>
              </a:rPr>
              <a:t> </a:t>
            </a:r>
            <a:r>
              <a:rPr sz="2000" spc="-5" dirty="0">
                <a:latin typeface="Calibri"/>
                <a:cs typeface="Calibri"/>
              </a:rPr>
              <a:t>intrusion</a:t>
            </a:r>
            <a:r>
              <a:rPr sz="2000" spc="-25" dirty="0">
                <a:latin typeface="Calibri"/>
                <a:cs typeface="Calibri"/>
              </a:rPr>
              <a:t> </a:t>
            </a:r>
            <a:r>
              <a:rPr sz="2000" spc="-5" dirty="0">
                <a:latin typeface="Calibri"/>
                <a:cs typeface="Calibri"/>
              </a:rPr>
              <a:t>(Malicious</a:t>
            </a:r>
            <a:r>
              <a:rPr sz="2000" dirty="0">
                <a:latin typeface="Calibri"/>
                <a:cs typeface="Calibri"/>
              </a:rPr>
              <a:t> </a:t>
            </a:r>
            <a:r>
              <a:rPr sz="2000" spc="-30" dirty="0">
                <a:latin typeface="Calibri"/>
                <a:cs typeface="Calibri"/>
              </a:rPr>
              <a:t>Packet</a:t>
            </a:r>
            <a:r>
              <a:rPr sz="2000" spc="-5" dirty="0">
                <a:latin typeface="Calibri"/>
                <a:cs typeface="Calibri"/>
              </a:rPr>
              <a:t> class)</a:t>
            </a:r>
            <a:endParaRPr sz="2000" dirty="0">
              <a:latin typeface="Calibri"/>
              <a:cs typeface="Calibri"/>
            </a:endParaRPr>
          </a:p>
          <a:p>
            <a:pPr marL="698500" lvl="1" indent="-343535">
              <a:lnSpc>
                <a:spcPts val="2630"/>
              </a:lnSpc>
              <a:buFont typeface="Wingdings"/>
              <a:buChar char=""/>
              <a:tabLst>
                <a:tab pos="699135" algn="l"/>
              </a:tabLst>
            </a:pPr>
            <a:r>
              <a:rPr sz="2000" spc="-5" dirty="0">
                <a:latin typeface="Calibri"/>
                <a:cs typeface="Calibri"/>
              </a:rPr>
              <a:t>Predicting</a:t>
            </a:r>
            <a:r>
              <a:rPr sz="2000" spc="-15" dirty="0">
                <a:latin typeface="Calibri"/>
                <a:cs typeface="Calibri"/>
              </a:rPr>
              <a:t> delayed</a:t>
            </a:r>
            <a:r>
              <a:rPr sz="2000" dirty="0">
                <a:latin typeface="Calibri"/>
                <a:cs typeface="Calibri"/>
              </a:rPr>
              <a:t> </a:t>
            </a:r>
            <a:r>
              <a:rPr sz="2000" spc="-10" dirty="0">
                <a:latin typeface="Calibri"/>
                <a:cs typeface="Calibri"/>
              </a:rPr>
              <a:t>flights</a:t>
            </a:r>
            <a:r>
              <a:rPr sz="2000" dirty="0">
                <a:latin typeface="Calibri"/>
                <a:cs typeface="Calibri"/>
              </a:rPr>
              <a:t> </a:t>
            </a:r>
            <a:r>
              <a:rPr sz="2000" spc="-15" dirty="0">
                <a:latin typeface="Calibri"/>
                <a:cs typeface="Calibri"/>
              </a:rPr>
              <a:t>(Delayed</a:t>
            </a:r>
            <a:r>
              <a:rPr sz="2000" spc="-10" dirty="0">
                <a:latin typeface="Calibri"/>
                <a:cs typeface="Calibri"/>
              </a:rPr>
              <a:t> flights)</a:t>
            </a:r>
            <a:endParaRPr sz="2000" dirty="0">
              <a:latin typeface="Calibri"/>
              <a:cs typeface="Calibri"/>
            </a:endParaRPr>
          </a:p>
          <a:p>
            <a:pPr lvl="1">
              <a:lnSpc>
                <a:spcPct val="100000"/>
              </a:lnSpc>
              <a:spcBef>
                <a:spcPts val="45"/>
              </a:spcBef>
              <a:buFont typeface="Wingdings"/>
              <a:buChar char=""/>
            </a:pPr>
            <a:endParaRPr sz="2000" dirty="0">
              <a:latin typeface="Calibri"/>
              <a:cs typeface="Calibri"/>
            </a:endParaRPr>
          </a:p>
          <a:p>
            <a:pPr marL="241300" marR="142240" indent="-228600">
              <a:lnSpc>
                <a:spcPts val="2500"/>
              </a:lnSpc>
              <a:spcBef>
                <a:spcPts val="5"/>
              </a:spcBef>
              <a:buFont typeface="Arial MT"/>
              <a:buChar char="•"/>
              <a:tabLst>
                <a:tab pos="355600" algn="l"/>
                <a:tab pos="356235" algn="l"/>
              </a:tabLst>
            </a:pPr>
            <a:r>
              <a:rPr sz="2000" dirty="0"/>
              <a:t>	</a:t>
            </a:r>
            <a:r>
              <a:rPr sz="2000" spc="-20" dirty="0">
                <a:latin typeface="Franklin Gothic Medium"/>
                <a:cs typeface="Franklin Gothic Medium"/>
              </a:rPr>
              <a:t>In</a:t>
            </a:r>
            <a:r>
              <a:rPr sz="2000" dirty="0">
                <a:latin typeface="Franklin Gothic Medium"/>
                <a:cs typeface="Franklin Gothic Medium"/>
              </a:rPr>
              <a:t> </a:t>
            </a:r>
            <a:r>
              <a:rPr sz="2000" spc="5" dirty="0">
                <a:latin typeface="Franklin Gothic Medium"/>
                <a:cs typeface="Franklin Gothic Medium"/>
              </a:rPr>
              <a:t>such</a:t>
            </a:r>
            <a:r>
              <a:rPr sz="2000" spc="-10" dirty="0">
                <a:latin typeface="Franklin Gothic Medium"/>
                <a:cs typeface="Franklin Gothic Medium"/>
              </a:rPr>
              <a:t> </a:t>
            </a:r>
            <a:r>
              <a:rPr sz="2000" spc="5" dirty="0">
                <a:latin typeface="Franklin Gothic Medium"/>
                <a:cs typeface="Franklin Gothic Medium"/>
              </a:rPr>
              <a:t>cases,</a:t>
            </a:r>
            <a:r>
              <a:rPr sz="2000" spc="-45" dirty="0">
                <a:latin typeface="Franklin Gothic Medium"/>
                <a:cs typeface="Franklin Gothic Medium"/>
              </a:rPr>
              <a:t> </a:t>
            </a:r>
            <a:r>
              <a:rPr sz="2000" spc="-70" dirty="0">
                <a:latin typeface="Franklin Gothic Medium"/>
                <a:cs typeface="Franklin Gothic Medium"/>
              </a:rPr>
              <a:t>we</a:t>
            </a:r>
            <a:r>
              <a:rPr sz="2000" spc="5" dirty="0">
                <a:latin typeface="Franklin Gothic Medium"/>
                <a:cs typeface="Franklin Gothic Medium"/>
              </a:rPr>
              <a:t> </a:t>
            </a:r>
            <a:r>
              <a:rPr sz="2000" spc="-15" dirty="0">
                <a:latin typeface="Franklin Gothic Medium"/>
                <a:cs typeface="Franklin Gothic Medium"/>
              </a:rPr>
              <a:t>are </a:t>
            </a:r>
            <a:r>
              <a:rPr sz="2000" spc="-45" dirty="0">
                <a:latin typeface="Franklin Gothic Medium"/>
                <a:cs typeface="Franklin Gothic Medium"/>
              </a:rPr>
              <a:t>willing</a:t>
            </a:r>
            <a:r>
              <a:rPr sz="2000" spc="-10" dirty="0">
                <a:latin typeface="Franklin Gothic Medium"/>
                <a:cs typeface="Franklin Gothic Medium"/>
              </a:rPr>
              <a:t> </a:t>
            </a:r>
            <a:r>
              <a:rPr sz="2000" spc="-50" dirty="0">
                <a:latin typeface="Franklin Gothic Medium"/>
                <a:cs typeface="Franklin Gothic Medium"/>
              </a:rPr>
              <a:t>to</a:t>
            </a:r>
            <a:r>
              <a:rPr sz="2000" spc="-5" dirty="0">
                <a:latin typeface="Franklin Gothic Medium"/>
                <a:cs typeface="Franklin Gothic Medium"/>
              </a:rPr>
              <a:t> </a:t>
            </a:r>
            <a:r>
              <a:rPr sz="2000" spc="-35" dirty="0">
                <a:latin typeface="Franklin Gothic Medium"/>
                <a:cs typeface="Franklin Gothic Medium"/>
              </a:rPr>
              <a:t>tolerate</a:t>
            </a:r>
            <a:r>
              <a:rPr sz="2000" spc="-40" dirty="0">
                <a:latin typeface="Franklin Gothic Medium"/>
                <a:cs typeface="Franklin Gothic Medium"/>
              </a:rPr>
              <a:t> </a:t>
            </a:r>
            <a:r>
              <a:rPr sz="2000" spc="-30" dirty="0">
                <a:latin typeface="Franklin Gothic Medium"/>
                <a:cs typeface="Franklin Gothic Medium"/>
              </a:rPr>
              <a:t>greater</a:t>
            </a:r>
            <a:r>
              <a:rPr sz="2000" spc="-20" dirty="0">
                <a:latin typeface="Franklin Gothic Medium"/>
                <a:cs typeface="Franklin Gothic Medium"/>
              </a:rPr>
              <a:t> </a:t>
            </a:r>
            <a:r>
              <a:rPr sz="2000" spc="-30" dirty="0">
                <a:latin typeface="Franklin Gothic Medium"/>
                <a:cs typeface="Franklin Gothic Medium"/>
              </a:rPr>
              <a:t>overall</a:t>
            </a:r>
            <a:r>
              <a:rPr sz="2000" spc="-15" dirty="0">
                <a:latin typeface="Franklin Gothic Medium"/>
                <a:cs typeface="Franklin Gothic Medium"/>
              </a:rPr>
              <a:t> </a:t>
            </a:r>
            <a:r>
              <a:rPr sz="2000" spc="-35" dirty="0">
                <a:latin typeface="Franklin Gothic Medium"/>
                <a:cs typeface="Franklin Gothic Medium"/>
              </a:rPr>
              <a:t>error,</a:t>
            </a:r>
            <a:r>
              <a:rPr sz="2000" dirty="0">
                <a:latin typeface="Franklin Gothic Medium"/>
                <a:cs typeface="Franklin Gothic Medium"/>
              </a:rPr>
              <a:t> </a:t>
            </a:r>
            <a:r>
              <a:rPr sz="2000" spc="-20" dirty="0">
                <a:latin typeface="Franklin Gothic Medium"/>
                <a:cs typeface="Franklin Gothic Medium"/>
              </a:rPr>
              <a:t>in</a:t>
            </a:r>
            <a:r>
              <a:rPr sz="2000" spc="-5" dirty="0">
                <a:latin typeface="Franklin Gothic Medium"/>
                <a:cs typeface="Franklin Gothic Medium"/>
              </a:rPr>
              <a:t> </a:t>
            </a:r>
            <a:r>
              <a:rPr sz="2000" spc="-10" dirty="0">
                <a:latin typeface="Franklin Gothic Medium"/>
                <a:cs typeface="Franklin Gothic Medium"/>
              </a:rPr>
              <a:t>return</a:t>
            </a:r>
            <a:r>
              <a:rPr sz="2000" spc="-25" dirty="0">
                <a:latin typeface="Franklin Gothic Medium"/>
                <a:cs typeface="Franklin Gothic Medium"/>
              </a:rPr>
              <a:t> </a:t>
            </a:r>
            <a:r>
              <a:rPr sz="2000" spc="-45" dirty="0">
                <a:latin typeface="Franklin Gothic Medium"/>
                <a:cs typeface="Franklin Gothic Medium"/>
              </a:rPr>
              <a:t>for </a:t>
            </a:r>
            <a:r>
              <a:rPr sz="2000" spc="-635" dirty="0">
                <a:latin typeface="Franklin Gothic Medium"/>
                <a:cs typeface="Franklin Gothic Medium"/>
              </a:rPr>
              <a:t> </a:t>
            </a:r>
            <a:r>
              <a:rPr sz="2000" spc="-25" dirty="0">
                <a:latin typeface="Franklin Gothic Medium"/>
                <a:cs typeface="Franklin Gothic Medium"/>
              </a:rPr>
              <a:t>better</a:t>
            </a:r>
            <a:r>
              <a:rPr sz="2000" spc="-20" dirty="0">
                <a:latin typeface="Franklin Gothic Medium"/>
                <a:cs typeface="Franklin Gothic Medium"/>
              </a:rPr>
              <a:t> </a:t>
            </a:r>
            <a:r>
              <a:rPr sz="2000" spc="-35" dirty="0">
                <a:latin typeface="Franklin Gothic Medium"/>
                <a:cs typeface="Franklin Gothic Medium"/>
              </a:rPr>
              <a:t>identifying</a:t>
            </a:r>
            <a:r>
              <a:rPr sz="2000" spc="-25" dirty="0">
                <a:latin typeface="Franklin Gothic Medium"/>
                <a:cs typeface="Franklin Gothic Medium"/>
              </a:rPr>
              <a:t> </a:t>
            </a:r>
            <a:r>
              <a:rPr sz="2000" spc="-20" dirty="0">
                <a:latin typeface="Franklin Gothic Medium"/>
                <a:cs typeface="Franklin Gothic Medium"/>
              </a:rPr>
              <a:t>the</a:t>
            </a:r>
            <a:r>
              <a:rPr sz="2000" spc="-5" dirty="0">
                <a:latin typeface="Franklin Gothic Medium"/>
                <a:cs typeface="Franklin Gothic Medium"/>
              </a:rPr>
              <a:t> </a:t>
            </a:r>
            <a:r>
              <a:rPr sz="2000" spc="-30" dirty="0">
                <a:latin typeface="Franklin Gothic Medium"/>
                <a:cs typeface="Franklin Gothic Medium"/>
              </a:rPr>
              <a:t>important</a:t>
            </a:r>
            <a:r>
              <a:rPr sz="2000" spc="-35" dirty="0">
                <a:latin typeface="Franklin Gothic Medium"/>
                <a:cs typeface="Franklin Gothic Medium"/>
              </a:rPr>
              <a:t> </a:t>
            </a:r>
            <a:r>
              <a:rPr sz="2000" dirty="0">
                <a:latin typeface="Franklin Gothic Medium"/>
                <a:cs typeface="Franklin Gothic Medium"/>
              </a:rPr>
              <a:t>class</a:t>
            </a:r>
            <a:r>
              <a:rPr sz="2000" spc="-20" dirty="0">
                <a:latin typeface="Franklin Gothic Medium"/>
                <a:cs typeface="Franklin Gothic Medium"/>
              </a:rPr>
              <a:t> </a:t>
            </a:r>
            <a:r>
              <a:rPr sz="2000" spc="-45" dirty="0">
                <a:latin typeface="Franklin Gothic Medium"/>
                <a:cs typeface="Franklin Gothic Medium"/>
              </a:rPr>
              <a:t>for</a:t>
            </a:r>
            <a:r>
              <a:rPr sz="2000" spc="-5" dirty="0">
                <a:latin typeface="Franklin Gothic Medium"/>
                <a:cs typeface="Franklin Gothic Medium"/>
              </a:rPr>
              <a:t> </a:t>
            </a:r>
            <a:r>
              <a:rPr sz="2000" dirty="0">
                <a:latin typeface="Franklin Gothic Medium"/>
                <a:cs typeface="Franklin Gothic Medium"/>
              </a:rPr>
              <a:t>further</a:t>
            </a:r>
            <a:r>
              <a:rPr sz="2000" spc="-15" dirty="0">
                <a:latin typeface="Franklin Gothic Medium"/>
                <a:cs typeface="Franklin Gothic Medium"/>
              </a:rPr>
              <a:t> </a:t>
            </a:r>
            <a:r>
              <a:rPr sz="2000" spc="-30" dirty="0">
                <a:latin typeface="Franklin Gothic Medium"/>
                <a:cs typeface="Franklin Gothic Medium"/>
              </a:rPr>
              <a:t>attention</a:t>
            </a:r>
            <a:endParaRPr sz="2000" dirty="0">
              <a:latin typeface="Franklin Gothic Medium"/>
              <a:cs typeface="Franklin Gothic Medium"/>
            </a:endParaRPr>
          </a:p>
          <a:p>
            <a:pPr marL="241300" marR="5080" indent="-228600">
              <a:lnSpc>
                <a:spcPct val="80000"/>
              </a:lnSpc>
              <a:buFont typeface="Arial MT"/>
              <a:buChar char="•"/>
              <a:tabLst>
                <a:tab pos="355600" algn="l"/>
                <a:tab pos="356235" algn="l"/>
              </a:tabLst>
            </a:pPr>
            <a:r>
              <a:rPr sz="2000" dirty="0"/>
              <a:t>	</a:t>
            </a:r>
            <a:r>
              <a:rPr sz="2000" spc="-5" dirty="0">
                <a:latin typeface="Calibri"/>
                <a:cs typeface="Calibri"/>
              </a:rPr>
              <a:t>The</a:t>
            </a:r>
            <a:r>
              <a:rPr sz="2000" spc="-20" dirty="0">
                <a:latin typeface="Calibri"/>
                <a:cs typeface="Calibri"/>
              </a:rPr>
              <a:t> </a:t>
            </a:r>
            <a:r>
              <a:rPr sz="2000" spc="-15" dirty="0">
                <a:latin typeface="Calibri"/>
                <a:cs typeface="Calibri"/>
              </a:rPr>
              <a:t>cost</a:t>
            </a:r>
            <a:r>
              <a:rPr sz="2000" spc="-5" dirty="0">
                <a:latin typeface="Calibri"/>
                <a:cs typeface="Calibri"/>
              </a:rPr>
              <a:t> of</a:t>
            </a:r>
            <a:r>
              <a:rPr sz="2000" spc="5" dirty="0">
                <a:latin typeface="Calibri"/>
                <a:cs typeface="Calibri"/>
              </a:rPr>
              <a:t> </a:t>
            </a:r>
            <a:r>
              <a:rPr sz="2000" dirty="0">
                <a:latin typeface="Calibri"/>
                <a:cs typeface="Calibri"/>
              </a:rPr>
              <a:t>making</a:t>
            </a:r>
            <a:r>
              <a:rPr sz="2000" spc="5" dirty="0">
                <a:latin typeface="Calibri"/>
                <a:cs typeface="Calibri"/>
              </a:rPr>
              <a:t> </a:t>
            </a:r>
            <a:r>
              <a:rPr sz="2000" dirty="0">
                <a:latin typeface="Calibri"/>
                <a:cs typeface="Calibri"/>
              </a:rPr>
              <a:t>a</a:t>
            </a:r>
            <a:r>
              <a:rPr sz="2000" spc="10" dirty="0">
                <a:latin typeface="Calibri"/>
                <a:cs typeface="Calibri"/>
              </a:rPr>
              <a:t> </a:t>
            </a:r>
            <a:r>
              <a:rPr sz="2000" spc="-5" dirty="0">
                <a:latin typeface="Calibri"/>
                <a:cs typeface="Calibri"/>
              </a:rPr>
              <a:t>misclassification</a:t>
            </a:r>
            <a:r>
              <a:rPr sz="2000" spc="-20" dirty="0">
                <a:latin typeface="Calibri"/>
                <a:cs typeface="Calibri"/>
              </a:rPr>
              <a:t> </a:t>
            </a:r>
            <a:r>
              <a:rPr sz="2000" spc="-10" dirty="0">
                <a:latin typeface="Calibri"/>
                <a:cs typeface="Calibri"/>
              </a:rPr>
              <a:t>error </a:t>
            </a:r>
            <a:r>
              <a:rPr sz="2000" spc="-20" dirty="0">
                <a:latin typeface="Calibri"/>
                <a:cs typeface="Calibri"/>
              </a:rPr>
              <a:t>may</a:t>
            </a:r>
            <a:r>
              <a:rPr sz="2000" spc="10" dirty="0">
                <a:latin typeface="Calibri"/>
                <a:cs typeface="Calibri"/>
              </a:rPr>
              <a:t> </a:t>
            </a:r>
            <a:r>
              <a:rPr sz="2000" spc="-5" dirty="0">
                <a:latin typeface="Calibri"/>
                <a:cs typeface="Calibri"/>
              </a:rPr>
              <a:t>be</a:t>
            </a:r>
            <a:r>
              <a:rPr sz="2000" spc="-15" dirty="0">
                <a:latin typeface="Calibri"/>
                <a:cs typeface="Calibri"/>
              </a:rPr>
              <a:t> </a:t>
            </a:r>
            <a:r>
              <a:rPr sz="2000" spc="-5" dirty="0">
                <a:latin typeface="Calibri"/>
                <a:cs typeface="Calibri"/>
              </a:rPr>
              <a:t>higher</a:t>
            </a:r>
            <a:r>
              <a:rPr sz="2000" spc="-20" dirty="0">
                <a:latin typeface="Calibri"/>
                <a:cs typeface="Calibri"/>
              </a:rPr>
              <a:t> </a:t>
            </a:r>
            <a:r>
              <a:rPr sz="2000" spc="-25" dirty="0">
                <a:latin typeface="Calibri"/>
                <a:cs typeface="Calibri"/>
              </a:rPr>
              <a:t>for</a:t>
            </a:r>
            <a:r>
              <a:rPr sz="2000" spc="15" dirty="0">
                <a:latin typeface="Calibri"/>
                <a:cs typeface="Calibri"/>
              </a:rPr>
              <a:t> </a:t>
            </a:r>
            <a:r>
              <a:rPr sz="2000" spc="-5" dirty="0">
                <a:latin typeface="Calibri"/>
                <a:cs typeface="Calibri"/>
              </a:rPr>
              <a:t>one</a:t>
            </a:r>
            <a:r>
              <a:rPr sz="2000" spc="-15" dirty="0">
                <a:latin typeface="Calibri"/>
                <a:cs typeface="Calibri"/>
              </a:rPr>
              <a:t> </a:t>
            </a:r>
            <a:r>
              <a:rPr sz="2000" dirty="0">
                <a:latin typeface="Calibri"/>
                <a:cs typeface="Calibri"/>
              </a:rPr>
              <a:t>class than </a:t>
            </a:r>
            <a:r>
              <a:rPr sz="2000" spc="-575" dirty="0">
                <a:latin typeface="Calibri"/>
                <a:cs typeface="Calibri"/>
              </a:rPr>
              <a:t> </a:t>
            </a:r>
            <a:r>
              <a:rPr sz="2000" dirty="0">
                <a:latin typeface="Calibri"/>
                <a:cs typeface="Calibri"/>
              </a:rPr>
              <a:t>the</a:t>
            </a:r>
            <a:r>
              <a:rPr sz="2000" spc="-15" dirty="0">
                <a:latin typeface="Calibri"/>
                <a:cs typeface="Calibri"/>
              </a:rPr>
              <a:t> </a:t>
            </a:r>
            <a:r>
              <a:rPr sz="2000" spc="-5" dirty="0">
                <a:latin typeface="Calibri"/>
                <a:cs typeface="Calibri"/>
              </a:rPr>
              <a:t>other(s)</a:t>
            </a:r>
            <a:endParaRPr sz="2000" dirty="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1499" y="359127"/>
            <a:ext cx="11209376" cy="443070"/>
          </a:xfrm>
          <a:prstGeom prst="rect">
            <a:avLst/>
          </a:prstGeom>
        </p:spPr>
        <p:txBody>
          <a:bodyPr vert="horz" wrap="square" lIns="0" tIns="12065" rIns="0" bIns="0" rtlCol="0">
            <a:spAutoFit/>
          </a:bodyPr>
          <a:lstStyle/>
          <a:p>
            <a:pPr marL="12700">
              <a:lnSpc>
                <a:spcPct val="100000"/>
              </a:lnSpc>
              <a:spcBef>
                <a:spcPts val="95"/>
              </a:spcBef>
            </a:pPr>
            <a:r>
              <a:rPr sz="2800" spc="-45" dirty="0"/>
              <a:t>Asymmetrical</a:t>
            </a:r>
            <a:r>
              <a:rPr sz="2800" spc="-80" dirty="0"/>
              <a:t> </a:t>
            </a:r>
            <a:r>
              <a:rPr sz="2800" spc="-30" dirty="0"/>
              <a:t>Costs</a:t>
            </a:r>
            <a:r>
              <a:rPr sz="2800" spc="-65" dirty="0"/>
              <a:t> </a:t>
            </a:r>
            <a:r>
              <a:rPr sz="2800" spc="-5" dirty="0"/>
              <a:t>–</a:t>
            </a:r>
            <a:r>
              <a:rPr sz="2800" spc="-55" dirty="0"/>
              <a:t> </a:t>
            </a:r>
            <a:r>
              <a:rPr sz="2800" spc="-40" dirty="0"/>
              <a:t>Response</a:t>
            </a:r>
            <a:r>
              <a:rPr sz="2800" spc="-95" dirty="0"/>
              <a:t> </a:t>
            </a:r>
            <a:r>
              <a:rPr sz="2800" spc="-30" dirty="0"/>
              <a:t>to</a:t>
            </a:r>
            <a:r>
              <a:rPr sz="2800" spc="-65" dirty="0"/>
              <a:t> </a:t>
            </a:r>
            <a:r>
              <a:rPr sz="2800" spc="-45" dirty="0"/>
              <a:t>Promotional</a:t>
            </a:r>
            <a:r>
              <a:rPr sz="2800" spc="-75" dirty="0"/>
              <a:t> </a:t>
            </a:r>
            <a:r>
              <a:rPr sz="2800" spc="-60" dirty="0"/>
              <a:t>Offer</a:t>
            </a:r>
            <a:endParaRPr sz="2800" dirty="0"/>
          </a:p>
        </p:txBody>
      </p:sp>
      <p:graphicFrame>
        <p:nvGraphicFramePr>
          <p:cNvPr id="3" name="object 3"/>
          <p:cNvGraphicFramePr>
            <a:graphicFrameLocks noGrp="1"/>
          </p:cNvGraphicFramePr>
          <p:nvPr/>
        </p:nvGraphicFramePr>
        <p:xfrm>
          <a:off x="7714488" y="1527200"/>
          <a:ext cx="4391659" cy="1734030"/>
        </p:xfrm>
        <a:graphic>
          <a:graphicData uri="http://schemas.openxmlformats.org/drawingml/2006/table">
            <a:tbl>
              <a:tblPr firstRow="1" bandRow="1">
                <a:tableStyleId>{2D5ABB26-0587-4C30-8999-92F81FD0307C}</a:tableStyleId>
              </a:tblPr>
              <a:tblGrid>
                <a:gridCol w="1797050">
                  <a:extLst>
                    <a:ext uri="{9D8B030D-6E8A-4147-A177-3AD203B41FA5}">
                      <a16:colId xmlns:a16="http://schemas.microsoft.com/office/drawing/2014/main" val="20000"/>
                    </a:ext>
                  </a:extLst>
                </a:gridCol>
                <a:gridCol w="1332230">
                  <a:extLst>
                    <a:ext uri="{9D8B030D-6E8A-4147-A177-3AD203B41FA5}">
                      <a16:colId xmlns:a16="http://schemas.microsoft.com/office/drawing/2014/main" val="20001"/>
                    </a:ext>
                  </a:extLst>
                </a:gridCol>
                <a:gridCol w="1159509">
                  <a:extLst>
                    <a:ext uri="{9D8B030D-6E8A-4147-A177-3AD203B41FA5}">
                      <a16:colId xmlns:a16="http://schemas.microsoft.com/office/drawing/2014/main" val="20002"/>
                    </a:ext>
                  </a:extLst>
                </a:gridCol>
                <a:gridCol w="102870">
                  <a:extLst>
                    <a:ext uri="{9D8B030D-6E8A-4147-A177-3AD203B41FA5}">
                      <a16:colId xmlns:a16="http://schemas.microsoft.com/office/drawing/2014/main" val="20003"/>
                    </a:ext>
                  </a:extLst>
                </a:gridCol>
              </a:tblGrid>
              <a:tr h="337413">
                <a:tc>
                  <a:txBody>
                    <a:bodyPr/>
                    <a:lstStyle/>
                    <a:p>
                      <a:pPr>
                        <a:lnSpc>
                          <a:spcPct val="100000"/>
                        </a:lnSpc>
                      </a:pPr>
                      <a:endParaRPr sz="2000">
                        <a:latin typeface="Times New Roman"/>
                        <a:cs typeface="Times New Roman"/>
                      </a:endParaRPr>
                    </a:p>
                  </a:txBody>
                  <a:tcPr marL="0" marR="0" marT="0" marB="0">
                    <a:lnB w="28575">
                      <a:solidFill>
                        <a:srgbClr val="FF5050"/>
                      </a:solidFill>
                      <a:prstDash val="solid"/>
                    </a:lnB>
                  </a:tcPr>
                </a:tc>
                <a:tc>
                  <a:txBody>
                    <a:bodyPr/>
                    <a:lstStyle/>
                    <a:p>
                      <a:pPr marL="12065">
                        <a:lnSpc>
                          <a:spcPts val="2475"/>
                        </a:lnSpc>
                      </a:pPr>
                      <a:r>
                        <a:rPr sz="2600" dirty="0">
                          <a:latin typeface="Calibri"/>
                          <a:cs typeface="Calibri"/>
                        </a:rPr>
                        <a:t>Actual</a:t>
                      </a:r>
                      <a:r>
                        <a:rPr sz="2600" spc="-50" dirty="0">
                          <a:latin typeface="Calibri"/>
                          <a:cs typeface="Calibri"/>
                        </a:rPr>
                        <a:t> </a:t>
                      </a:r>
                      <a:r>
                        <a:rPr sz="2600" dirty="0">
                          <a:latin typeface="Calibri"/>
                          <a:cs typeface="Calibri"/>
                        </a:rPr>
                        <a:t>1</a:t>
                      </a:r>
                      <a:endParaRPr sz="2600">
                        <a:latin typeface="Calibri"/>
                        <a:cs typeface="Calibri"/>
                      </a:endParaRPr>
                    </a:p>
                  </a:txBody>
                  <a:tcPr marL="0" marR="0" marT="0" marB="0">
                    <a:lnB w="28575">
                      <a:solidFill>
                        <a:srgbClr val="FF5050"/>
                      </a:solidFill>
                      <a:prstDash val="solid"/>
                    </a:lnB>
                  </a:tcPr>
                </a:tc>
                <a:tc>
                  <a:txBody>
                    <a:bodyPr/>
                    <a:lstStyle/>
                    <a:p>
                      <a:pPr marR="37465" algn="ctr">
                        <a:lnSpc>
                          <a:spcPts val="2475"/>
                        </a:lnSpc>
                      </a:pPr>
                      <a:r>
                        <a:rPr sz="2600" dirty="0">
                          <a:latin typeface="Calibri"/>
                          <a:cs typeface="Calibri"/>
                        </a:rPr>
                        <a:t>Actual</a:t>
                      </a:r>
                      <a:r>
                        <a:rPr sz="2600" spc="-80" dirty="0">
                          <a:latin typeface="Calibri"/>
                          <a:cs typeface="Calibri"/>
                        </a:rPr>
                        <a:t> </a:t>
                      </a:r>
                      <a:r>
                        <a:rPr sz="2600" dirty="0">
                          <a:latin typeface="Calibri"/>
                          <a:cs typeface="Calibri"/>
                        </a:rPr>
                        <a:t>0</a:t>
                      </a:r>
                      <a:endParaRPr sz="2600">
                        <a:latin typeface="Calibri"/>
                        <a:cs typeface="Calibri"/>
                      </a:endParaRPr>
                    </a:p>
                  </a:txBody>
                  <a:tcPr marL="0" marR="0" marT="0" marB="0">
                    <a:lnB w="28575">
                      <a:solidFill>
                        <a:srgbClr val="FF5050"/>
                      </a:solidFill>
                      <a:prstDash val="solid"/>
                    </a:lnB>
                  </a:tcPr>
                </a:tc>
                <a:tc>
                  <a:txBody>
                    <a:bodyPr/>
                    <a:lstStyle/>
                    <a:p>
                      <a:pPr>
                        <a:lnSpc>
                          <a:spcPct val="100000"/>
                        </a:lnSpc>
                      </a:pPr>
                      <a:endParaRPr sz="2000">
                        <a:latin typeface="Times New Roman"/>
                        <a:cs typeface="Times New Roman"/>
                      </a:endParaRPr>
                    </a:p>
                  </a:txBody>
                  <a:tcPr marL="0" marR="0" marT="0" marB="0">
                    <a:lnB w="28575">
                      <a:solidFill>
                        <a:srgbClr val="FF5050"/>
                      </a:solidFill>
                      <a:prstDash val="solid"/>
                    </a:lnB>
                  </a:tcPr>
                </a:tc>
                <a:extLst>
                  <a:ext uri="{0D108BD9-81ED-4DB2-BD59-A6C34878D82A}">
                    <a16:rowId xmlns:a16="http://schemas.microsoft.com/office/drawing/2014/main" val="10000"/>
                  </a:ext>
                </a:extLst>
              </a:tr>
              <a:tr h="715136">
                <a:tc rowSpan="2">
                  <a:txBody>
                    <a:bodyPr/>
                    <a:lstStyle/>
                    <a:p>
                      <a:pPr>
                        <a:lnSpc>
                          <a:spcPct val="100000"/>
                        </a:lnSpc>
                        <a:spcBef>
                          <a:spcPts val="40"/>
                        </a:spcBef>
                      </a:pPr>
                      <a:endParaRPr sz="2000">
                        <a:latin typeface="Times New Roman"/>
                        <a:cs typeface="Times New Roman"/>
                      </a:endParaRPr>
                    </a:p>
                    <a:p>
                      <a:pPr marL="101600">
                        <a:lnSpc>
                          <a:spcPct val="100000"/>
                        </a:lnSpc>
                      </a:pPr>
                      <a:r>
                        <a:rPr sz="2600" spc="-5" dirty="0">
                          <a:latin typeface="Calibri"/>
                          <a:cs typeface="Calibri"/>
                        </a:rPr>
                        <a:t>Predicted</a:t>
                      </a:r>
                      <a:r>
                        <a:rPr sz="2600" spc="-85" dirty="0">
                          <a:latin typeface="Calibri"/>
                          <a:cs typeface="Calibri"/>
                        </a:rPr>
                        <a:t> </a:t>
                      </a:r>
                      <a:r>
                        <a:rPr sz="2600" dirty="0">
                          <a:latin typeface="Calibri"/>
                          <a:cs typeface="Calibri"/>
                        </a:rPr>
                        <a:t>1</a:t>
                      </a:r>
                      <a:endParaRPr sz="2600">
                        <a:latin typeface="Calibri"/>
                        <a:cs typeface="Calibri"/>
                      </a:endParaRPr>
                    </a:p>
                  </a:txBody>
                  <a:tcPr marL="0" marR="0" marT="5080" marB="0">
                    <a:lnL w="28575">
                      <a:solidFill>
                        <a:srgbClr val="FF5050"/>
                      </a:solidFill>
                      <a:prstDash val="solid"/>
                    </a:lnL>
                    <a:lnR w="6350">
                      <a:solidFill>
                        <a:srgbClr val="000000"/>
                      </a:solidFill>
                      <a:prstDash val="solid"/>
                    </a:lnR>
                    <a:lnT w="28575">
                      <a:solidFill>
                        <a:srgbClr val="FF5050"/>
                      </a:solidFill>
                      <a:prstDash val="solid"/>
                    </a:lnT>
                    <a:lnB w="28575">
                      <a:solidFill>
                        <a:srgbClr val="FF5050"/>
                      </a:solidFill>
                      <a:prstDash val="solid"/>
                    </a:lnB>
                  </a:tcPr>
                </a:tc>
                <a:tc>
                  <a:txBody>
                    <a:bodyPr/>
                    <a:lstStyle/>
                    <a:p>
                      <a:pPr>
                        <a:lnSpc>
                          <a:spcPct val="100000"/>
                        </a:lnSpc>
                        <a:spcBef>
                          <a:spcPts val="40"/>
                        </a:spcBef>
                      </a:pPr>
                      <a:endParaRPr sz="2000">
                        <a:latin typeface="Times New Roman"/>
                        <a:cs typeface="Times New Roman"/>
                      </a:endParaRPr>
                    </a:p>
                    <a:p>
                      <a:pPr marL="582295">
                        <a:lnSpc>
                          <a:spcPct val="100000"/>
                        </a:lnSpc>
                      </a:pPr>
                      <a:r>
                        <a:rPr sz="2600" dirty="0">
                          <a:latin typeface="Calibri"/>
                          <a:cs typeface="Calibri"/>
                        </a:rPr>
                        <a:t>8</a:t>
                      </a:r>
                      <a:endParaRPr sz="2600">
                        <a:latin typeface="Calibri"/>
                        <a:cs typeface="Calibri"/>
                      </a:endParaRPr>
                    </a:p>
                  </a:txBody>
                  <a:tcPr marL="0" marR="0" marT="5080" marB="0">
                    <a:lnL w="6350">
                      <a:solidFill>
                        <a:srgbClr val="000000"/>
                      </a:solidFill>
                      <a:prstDash val="solid"/>
                    </a:lnL>
                    <a:lnR w="6350">
                      <a:solidFill>
                        <a:srgbClr val="000000"/>
                      </a:solidFill>
                      <a:prstDash val="solid"/>
                    </a:lnR>
                    <a:lnT w="28575">
                      <a:solidFill>
                        <a:srgbClr val="FF5050"/>
                      </a:solidFill>
                      <a:prstDash val="solid"/>
                    </a:lnT>
                    <a:lnB w="6350">
                      <a:solidFill>
                        <a:srgbClr val="000000"/>
                      </a:solidFill>
                      <a:prstDash val="solid"/>
                    </a:lnB>
                  </a:tcPr>
                </a:tc>
                <a:tc>
                  <a:txBody>
                    <a:bodyPr/>
                    <a:lstStyle/>
                    <a:p>
                      <a:pPr>
                        <a:lnSpc>
                          <a:spcPct val="100000"/>
                        </a:lnSpc>
                        <a:spcBef>
                          <a:spcPts val="40"/>
                        </a:spcBef>
                      </a:pPr>
                      <a:endParaRPr sz="2000">
                        <a:latin typeface="Times New Roman"/>
                        <a:cs typeface="Times New Roman"/>
                      </a:endParaRPr>
                    </a:p>
                    <a:p>
                      <a:pPr marL="1270" algn="ctr">
                        <a:lnSpc>
                          <a:spcPct val="100000"/>
                        </a:lnSpc>
                      </a:pPr>
                      <a:r>
                        <a:rPr sz="2600" dirty="0">
                          <a:solidFill>
                            <a:srgbClr val="FF0000"/>
                          </a:solidFill>
                          <a:latin typeface="Calibri"/>
                          <a:cs typeface="Calibri"/>
                        </a:rPr>
                        <a:t>20</a:t>
                      </a:r>
                      <a:endParaRPr sz="2600">
                        <a:latin typeface="Calibri"/>
                        <a:cs typeface="Calibri"/>
                      </a:endParaRPr>
                    </a:p>
                  </a:txBody>
                  <a:tcPr marL="0" marR="0" marT="5080" marB="0">
                    <a:lnL w="6350">
                      <a:solidFill>
                        <a:srgbClr val="000000"/>
                      </a:solidFill>
                      <a:prstDash val="solid"/>
                    </a:lnL>
                    <a:lnR w="6350">
                      <a:solidFill>
                        <a:srgbClr val="000000"/>
                      </a:solidFill>
                      <a:prstDash val="solid"/>
                    </a:lnR>
                    <a:lnT w="28575">
                      <a:solidFill>
                        <a:srgbClr val="FF5050"/>
                      </a:solidFill>
                      <a:prstDash val="solid"/>
                    </a:lnT>
                    <a:lnB w="6350">
                      <a:solidFill>
                        <a:srgbClr val="000000"/>
                      </a:solidFill>
                      <a:prstDash val="solid"/>
                    </a:lnB>
                  </a:tcPr>
                </a:tc>
                <a:tc rowSpan="2">
                  <a:txBody>
                    <a:bodyPr/>
                    <a:lstStyle/>
                    <a:p>
                      <a:pPr>
                        <a:lnSpc>
                          <a:spcPct val="100000"/>
                        </a:lnSpc>
                      </a:pPr>
                      <a:endParaRPr sz="2000">
                        <a:latin typeface="Times New Roman"/>
                        <a:cs typeface="Times New Roman"/>
                      </a:endParaRPr>
                    </a:p>
                  </a:txBody>
                  <a:tcPr marL="0" marR="0" marT="0" marB="0">
                    <a:lnL w="6350">
                      <a:solidFill>
                        <a:srgbClr val="000000"/>
                      </a:solidFill>
                      <a:prstDash val="solid"/>
                    </a:lnL>
                    <a:lnR w="28575">
                      <a:solidFill>
                        <a:srgbClr val="FF5050"/>
                      </a:solidFill>
                      <a:prstDash val="solid"/>
                    </a:lnR>
                    <a:lnT w="28575">
                      <a:solidFill>
                        <a:srgbClr val="FF5050"/>
                      </a:solidFill>
                      <a:prstDash val="solid"/>
                    </a:lnT>
                    <a:lnB w="28575">
                      <a:solidFill>
                        <a:srgbClr val="FF5050"/>
                      </a:solidFill>
                      <a:prstDash val="solid"/>
                    </a:lnB>
                  </a:tcPr>
                </a:tc>
                <a:extLst>
                  <a:ext uri="{0D108BD9-81ED-4DB2-BD59-A6C34878D82A}">
                    <a16:rowId xmlns:a16="http://schemas.microsoft.com/office/drawing/2014/main" val="10001"/>
                  </a:ext>
                </a:extLst>
              </a:tr>
              <a:tr h="77343">
                <a:tc vMerge="1">
                  <a:txBody>
                    <a:bodyPr/>
                    <a:lstStyle/>
                    <a:p>
                      <a:endParaRPr/>
                    </a:p>
                  </a:txBody>
                  <a:tcPr marL="0" marR="0" marT="5080" marB="0">
                    <a:lnL w="28575">
                      <a:solidFill>
                        <a:srgbClr val="FF5050"/>
                      </a:solidFill>
                      <a:prstDash val="solid"/>
                    </a:lnL>
                    <a:lnR w="6350">
                      <a:solidFill>
                        <a:srgbClr val="000000"/>
                      </a:solidFill>
                      <a:prstDash val="solid"/>
                    </a:lnR>
                    <a:lnT w="28575">
                      <a:solidFill>
                        <a:srgbClr val="FF5050"/>
                      </a:solidFill>
                      <a:prstDash val="solid"/>
                    </a:lnT>
                    <a:lnB w="28575">
                      <a:solidFill>
                        <a:srgbClr val="FF5050"/>
                      </a:solidFill>
                      <a:prstDash val="solid"/>
                    </a:lnB>
                  </a:tcPr>
                </a:tc>
                <a:tc>
                  <a:txBody>
                    <a:bodyPr/>
                    <a:lstStyle/>
                    <a:p>
                      <a:pPr>
                        <a:lnSpc>
                          <a:spcPct val="100000"/>
                        </a:lnSpc>
                      </a:pPr>
                      <a:endParaRPr sz="3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28575">
                      <a:solidFill>
                        <a:srgbClr val="FF5050"/>
                      </a:solidFill>
                      <a:prstDash val="solid"/>
                    </a:lnB>
                  </a:tcPr>
                </a:tc>
                <a:tc>
                  <a:txBody>
                    <a:bodyPr/>
                    <a:lstStyle/>
                    <a:p>
                      <a:pPr>
                        <a:lnSpc>
                          <a:spcPct val="100000"/>
                        </a:lnSpc>
                      </a:pPr>
                      <a:endParaRPr sz="3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28575">
                      <a:solidFill>
                        <a:srgbClr val="FF5050"/>
                      </a:solidFill>
                      <a:prstDash val="solid"/>
                    </a:lnB>
                  </a:tcPr>
                </a:tc>
                <a:tc vMerge="1">
                  <a:txBody>
                    <a:bodyPr/>
                    <a:lstStyle/>
                    <a:p>
                      <a:endParaRPr/>
                    </a:p>
                  </a:txBody>
                  <a:tcPr marL="0" marR="0" marT="0" marB="0">
                    <a:lnL w="6350">
                      <a:solidFill>
                        <a:srgbClr val="000000"/>
                      </a:solidFill>
                      <a:prstDash val="solid"/>
                    </a:lnL>
                    <a:lnR w="28575">
                      <a:solidFill>
                        <a:srgbClr val="FF5050"/>
                      </a:solidFill>
                      <a:prstDash val="solid"/>
                    </a:lnR>
                    <a:lnT w="28575">
                      <a:solidFill>
                        <a:srgbClr val="FF5050"/>
                      </a:solidFill>
                      <a:prstDash val="solid"/>
                    </a:lnT>
                    <a:lnB w="28575">
                      <a:solidFill>
                        <a:srgbClr val="FF5050"/>
                      </a:solidFill>
                      <a:prstDash val="solid"/>
                    </a:lnB>
                  </a:tcPr>
                </a:tc>
                <a:extLst>
                  <a:ext uri="{0D108BD9-81ED-4DB2-BD59-A6C34878D82A}">
                    <a16:rowId xmlns:a16="http://schemas.microsoft.com/office/drawing/2014/main" val="10002"/>
                  </a:ext>
                </a:extLst>
              </a:tr>
              <a:tr h="604138">
                <a:tc>
                  <a:txBody>
                    <a:bodyPr/>
                    <a:lstStyle/>
                    <a:p>
                      <a:pPr marL="101600">
                        <a:lnSpc>
                          <a:spcPct val="100000"/>
                        </a:lnSpc>
                        <a:spcBef>
                          <a:spcPts val="1465"/>
                        </a:spcBef>
                      </a:pPr>
                      <a:r>
                        <a:rPr sz="2600" spc="-5" dirty="0">
                          <a:latin typeface="Calibri"/>
                          <a:cs typeface="Calibri"/>
                        </a:rPr>
                        <a:t>Predicted</a:t>
                      </a:r>
                      <a:r>
                        <a:rPr sz="2600" spc="-85" dirty="0">
                          <a:latin typeface="Calibri"/>
                          <a:cs typeface="Calibri"/>
                        </a:rPr>
                        <a:t> </a:t>
                      </a:r>
                      <a:r>
                        <a:rPr sz="2600" dirty="0">
                          <a:latin typeface="Calibri"/>
                          <a:cs typeface="Calibri"/>
                        </a:rPr>
                        <a:t>0</a:t>
                      </a:r>
                      <a:endParaRPr sz="2600">
                        <a:latin typeface="Calibri"/>
                        <a:cs typeface="Calibri"/>
                      </a:endParaRPr>
                    </a:p>
                  </a:txBody>
                  <a:tcPr marL="0" marR="0" marT="186055" marB="0">
                    <a:lnR w="6350">
                      <a:solidFill>
                        <a:srgbClr val="000000"/>
                      </a:solidFill>
                      <a:prstDash val="solid"/>
                    </a:lnR>
                    <a:lnT w="28575">
                      <a:solidFill>
                        <a:srgbClr val="FF5050"/>
                      </a:solidFill>
                      <a:prstDash val="solid"/>
                    </a:lnT>
                  </a:tcPr>
                </a:tc>
                <a:tc>
                  <a:txBody>
                    <a:bodyPr/>
                    <a:lstStyle/>
                    <a:p>
                      <a:pPr marL="582295">
                        <a:lnSpc>
                          <a:spcPct val="100000"/>
                        </a:lnSpc>
                        <a:spcBef>
                          <a:spcPts val="1465"/>
                        </a:spcBef>
                      </a:pPr>
                      <a:r>
                        <a:rPr sz="2600" dirty="0">
                          <a:solidFill>
                            <a:srgbClr val="FF0000"/>
                          </a:solidFill>
                          <a:latin typeface="Calibri"/>
                          <a:cs typeface="Calibri"/>
                        </a:rPr>
                        <a:t>2</a:t>
                      </a:r>
                      <a:endParaRPr sz="2600">
                        <a:latin typeface="Calibri"/>
                        <a:cs typeface="Calibri"/>
                      </a:endParaRPr>
                    </a:p>
                  </a:txBody>
                  <a:tcPr marL="0" marR="0" marT="186055" marB="0">
                    <a:lnL w="6350">
                      <a:solidFill>
                        <a:srgbClr val="000000"/>
                      </a:solidFill>
                      <a:prstDash val="solid"/>
                    </a:lnL>
                    <a:lnR w="6350">
                      <a:solidFill>
                        <a:srgbClr val="000000"/>
                      </a:solidFill>
                      <a:prstDash val="solid"/>
                    </a:lnR>
                    <a:lnT w="28575">
                      <a:solidFill>
                        <a:srgbClr val="FF5050"/>
                      </a:solidFill>
                      <a:prstDash val="solid"/>
                    </a:lnT>
                    <a:lnB w="6350">
                      <a:solidFill>
                        <a:srgbClr val="000000"/>
                      </a:solidFill>
                      <a:prstDash val="solid"/>
                    </a:lnB>
                  </a:tcPr>
                </a:tc>
                <a:tc>
                  <a:txBody>
                    <a:bodyPr/>
                    <a:lstStyle/>
                    <a:p>
                      <a:pPr marL="1270" algn="ctr">
                        <a:lnSpc>
                          <a:spcPct val="100000"/>
                        </a:lnSpc>
                        <a:spcBef>
                          <a:spcPts val="1465"/>
                        </a:spcBef>
                      </a:pPr>
                      <a:r>
                        <a:rPr sz="2600" dirty="0">
                          <a:latin typeface="Calibri"/>
                          <a:cs typeface="Calibri"/>
                        </a:rPr>
                        <a:t>970</a:t>
                      </a:r>
                      <a:endParaRPr sz="2600">
                        <a:latin typeface="Calibri"/>
                        <a:cs typeface="Calibri"/>
                      </a:endParaRPr>
                    </a:p>
                  </a:txBody>
                  <a:tcPr marL="0" marR="0" marT="186055" marB="0">
                    <a:lnL w="6350">
                      <a:solidFill>
                        <a:srgbClr val="000000"/>
                      </a:solidFill>
                      <a:prstDash val="solid"/>
                    </a:lnL>
                    <a:lnR w="6350">
                      <a:solidFill>
                        <a:srgbClr val="000000"/>
                      </a:solidFill>
                      <a:prstDash val="solid"/>
                    </a:lnR>
                    <a:lnT w="28575">
                      <a:solidFill>
                        <a:srgbClr val="FF5050"/>
                      </a:solidFill>
                      <a:prstDash val="solid"/>
                    </a:lnT>
                    <a:lnB w="635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6350">
                      <a:solidFill>
                        <a:srgbClr val="000000"/>
                      </a:solidFill>
                      <a:prstDash val="solid"/>
                    </a:lnL>
                    <a:lnT w="28575">
                      <a:solidFill>
                        <a:srgbClr val="FF5050"/>
                      </a:solidFill>
                      <a:prstDash val="solid"/>
                    </a:lnT>
                  </a:tcPr>
                </a:tc>
                <a:extLst>
                  <a:ext uri="{0D108BD9-81ED-4DB2-BD59-A6C34878D82A}">
                    <a16:rowId xmlns:a16="http://schemas.microsoft.com/office/drawing/2014/main" val="10003"/>
                  </a:ext>
                </a:extLst>
              </a:tr>
            </a:tbl>
          </a:graphicData>
        </a:graphic>
      </p:graphicFrame>
      <p:graphicFrame>
        <p:nvGraphicFramePr>
          <p:cNvPr id="4" name="object 4"/>
          <p:cNvGraphicFramePr>
            <a:graphicFrameLocks noGrp="1"/>
          </p:cNvGraphicFramePr>
          <p:nvPr/>
        </p:nvGraphicFramePr>
        <p:xfrm>
          <a:off x="7702042" y="3554348"/>
          <a:ext cx="4313553" cy="1733294"/>
        </p:xfrm>
        <a:graphic>
          <a:graphicData uri="http://schemas.openxmlformats.org/drawingml/2006/table">
            <a:tbl>
              <a:tblPr firstRow="1" bandRow="1">
                <a:tableStyleId>{2D5ABB26-0587-4C30-8999-92F81FD0307C}</a:tableStyleId>
              </a:tblPr>
              <a:tblGrid>
                <a:gridCol w="1824355">
                  <a:extLst>
                    <a:ext uri="{9D8B030D-6E8A-4147-A177-3AD203B41FA5}">
                      <a16:colId xmlns:a16="http://schemas.microsoft.com/office/drawing/2014/main" val="20000"/>
                    </a:ext>
                  </a:extLst>
                </a:gridCol>
                <a:gridCol w="1330959">
                  <a:extLst>
                    <a:ext uri="{9D8B030D-6E8A-4147-A177-3AD203B41FA5}">
                      <a16:colId xmlns:a16="http://schemas.microsoft.com/office/drawing/2014/main" val="20001"/>
                    </a:ext>
                  </a:extLst>
                </a:gridCol>
                <a:gridCol w="1158239">
                  <a:extLst>
                    <a:ext uri="{9D8B030D-6E8A-4147-A177-3AD203B41FA5}">
                      <a16:colId xmlns:a16="http://schemas.microsoft.com/office/drawing/2014/main" val="20002"/>
                    </a:ext>
                  </a:extLst>
                </a:gridCol>
              </a:tblGrid>
              <a:tr h="335533">
                <a:tc>
                  <a:txBody>
                    <a:bodyPr/>
                    <a:lstStyle/>
                    <a:p>
                      <a:pPr>
                        <a:lnSpc>
                          <a:spcPct val="100000"/>
                        </a:lnSpc>
                      </a:pPr>
                      <a:endParaRPr sz="2000">
                        <a:latin typeface="Times New Roman"/>
                        <a:cs typeface="Times New Roman"/>
                      </a:endParaRPr>
                    </a:p>
                  </a:txBody>
                  <a:tcPr marL="0" marR="0" marT="0" marB="0"/>
                </a:tc>
                <a:tc>
                  <a:txBody>
                    <a:bodyPr/>
                    <a:lstStyle/>
                    <a:p>
                      <a:pPr marL="10160">
                        <a:lnSpc>
                          <a:spcPts val="2475"/>
                        </a:lnSpc>
                      </a:pPr>
                      <a:r>
                        <a:rPr sz="2600" dirty="0">
                          <a:latin typeface="Calibri"/>
                          <a:cs typeface="Calibri"/>
                        </a:rPr>
                        <a:t>Actual</a:t>
                      </a:r>
                      <a:r>
                        <a:rPr sz="2600" spc="-65" dirty="0">
                          <a:latin typeface="Calibri"/>
                          <a:cs typeface="Calibri"/>
                        </a:rPr>
                        <a:t> </a:t>
                      </a:r>
                      <a:r>
                        <a:rPr sz="2600" dirty="0">
                          <a:latin typeface="Calibri"/>
                          <a:cs typeface="Calibri"/>
                        </a:rPr>
                        <a:t>1</a:t>
                      </a:r>
                      <a:endParaRPr sz="2600">
                        <a:latin typeface="Calibri"/>
                        <a:cs typeface="Calibri"/>
                      </a:endParaRPr>
                    </a:p>
                  </a:txBody>
                  <a:tcPr marL="0" marR="0" marT="0" marB="0">
                    <a:lnB w="6350">
                      <a:solidFill>
                        <a:srgbClr val="000000"/>
                      </a:solidFill>
                      <a:prstDash val="solid"/>
                    </a:lnB>
                  </a:tcPr>
                </a:tc>
                <a:tc>
                  <a:txBody>
                    <a:bodyPr/>
                    <a:lstStyle/>
                    <a:p>
                      <a:pPr marR="38100" algn="ctr">
                        <a:lnSpc>
                          <a:spcPts val="2475"/>
                        </a:lnSpc>
                      </a:pPr>
                      <a:r>
                        <a:rPr sz="2600" dirty="0">
                          <a:latin typeface="Calibri"/>
                          <a:cs typeface="Calibri"/>
                        </a:rPr>
                        <a:t>Actual</a:t>
                      </a:r>
                      <a:r>
                        <a:rPr sz="2600" spc="-95" dirty="0">
                          <a:latin typeface="Calibri"/>
                          <a:cs typeface="Calibri"/>
                        </a:rPr>
                        <a:t> </a:t>
                      </a:r>
                      <a:r>
                        <a:rPr sz="2600" dirty="0">
                          <a:latin typeface="Calibri"/>
                          <a:cs typeface="Calibri"/>
                        </a:rPr>
                        <a:t>0</a:t>
                      </a:r>
                      <a:endParaRPr sz="2600">
                        <a:latin typeface="Calibri"/>
                        <a:cs typeface="Calibri"/>
                      </a:endParaRPr>
                    </a:p>
                  </a:txBody>
                  <a:tcPr marL="0" marR="0" marT="0" marB="0">
                    <a:lnB w="6350">
                      <a:solidFill>
                        <a:srgbClr val="000000"/>
                      </a:solidFill>
                      <a:prstDash val="solid"/>
                    </a:lnB>
                  </a:tcPr>
                </a:tc>
                <a:extLst>
                  <a:ext uri="{0D108BD9-81ED-4DB2-BD59-A6C34878D82A}">
                    <a16:rowId xmlns:a16="http://schemas.microsoft.com/office/drawing/2014/main" val="10000"/>
                  </a:ext>
                </a:extLst>
              </a:tr>
              <a:tr h="716153">
                <a:tc>
                  <a:txBody>
                    <a:bodyPr/>
                    <a:lstStyle/>
                    <a:p>
                      <a:pPr>
                        <a:lnSpc>
                          <a:spcPct val="100000"/>
                        </a:lnSpc>
                        <a:spcBef>
                          <a:spcPts val="50"/>
                        </a:spcBef>
                      </a:pPr>
                      <a:endParaRPr sz="2000">
                        <a:latin typeface="Times New Roman"/>
                        <a:cs typeface="Times New Roman"/>
                      </a:endParaRPr>
                    </a:p>
                    <a:p>
                      <a:pPr marL="127000">
                        <a:lnSpc>
                          <a:spcPct val="100000"/>
                        </a:lnSpc>
                      </a:pPr>
                      <a:r>
                        <a:rPr sz="2600" spc="-5" dirty="0">
                          <a:latin typeface="Calibri"/>
                          <a:cs typeface="Calibri"/>
                        </a:rPr>
                        <a:t>Predicted</a:t>
                      </a:r>
                      <a:r>
                        <a:rPr sz="2600" spc="-85" dirty="0">
                          <a:latin typeface="Calibri"/>
                          <a:cs typeface="Calibri"/>
                        </a:rPr>
                        <a:t> </a:t>
                      </a:r>
                      <a:r>
                        <a:rPr sz="2600" dirty="0">
                          <a:latin typeface="Calibri"/>
                          <a:cs typeface="Calibri"/>
                        </a:rPr>
                        <a:t>1</a:t>
                      </a:r>
                      <a:endParaRPr sz="2600">
                        <a:latin typeface="Calibri"/>
                        <a:cs typeface="Calibri"/>
                      </a:endParaRPr>
                    </a:p>
                  </a:txBody>
                  <a:tcPr marL="0" marR="0" marT="6350" marB="0">
                    <a:lnR w="6350">
                      <a:solidFill>
                        <a:srgbClr val="000000"/>
                      </a:solidFill>
                      <a:prstDash val="solid"/>
                    </a:lnR>
                  </a:tcPr>
                </a:tc>
                <a:tc>
                  <a:txBody>
                    <a:bodyPr/>
                    <a:lstStyle/>
                    <a:p>
                      <a:pPr>
                        <a:lnSpc>
                          <a:spcPct val="100000"/>
                        </a:lnSpc>
                        <a:spcBef>
                          <a:spcPts val="50"/>
                        </a:spcBef>
                      </a:pPr>
                      <a:endParaRPr sz="2000">
                        <a:latin typeface="Times New Roman"/>
                        <a:cs typeface="Times New Roman"/>
                      </a:endParaRPr>
                    </a:p>
                    <a:p>
                      <a:pPr marL="414655">
                        <a:lnSpc>
                          <a:spcPct val="100000"/>
                        </a:lnSpc>
                      </a:pPr>
                      <a:r>
                        <a:rPr sz="2600" spc="-5" dirty="0">
                          <a:solidFill>
                            <a:srgbClr val="00AFEF"/>
                          </a:solidFill>
                          <a:latin typeface="Calibri"/>
                          <a:cs typeface="Calibri"/>
                        </a:rPr>
                        <a:t>80</a:t>
                      </a:r>
                      <a:r>
                        <a:rPr sz="2600" spc="-5" dirty="0">
                          <a:latin typeface="Calibri"/>
                          <a:cs typeface="Calibri"/>
                        </a:rPr>
                        <a:t>$</a:t>
                      </a:r>
                      <a:endParaRPr sz="2600">
                        <a:latin typeface="Calibri"/>
                        <a:cs typeface="Calibri"/>
                      </a:endParaRPr>
                    </a:p>
                  </a:txBody>
                  <a:tcPr marL="0" marR="0" marT="63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spcBef>
                          <a:spcPts val="50"/>
                        </a:spcBef>
                      </a:pPr>
                      <a:endParaRPr sz="2000">
                        <a:latin typeface="Times New Roman"/>
                        <a:cs typeface="Times New Roman"/>
                      </a:endParaRPr>
                    </a:p>
                    <a:p>
                      <a:pPr marL="1270" algn="ctr">
                        <a:lnSpc>
                          <a:spcPct val="100000"/>
                        </a:lnSpc>
                      </a:pPr>
                      <a:r>
                        <a:rPr sz="2600" spc="-5" dirty="0">
                          <a:solidFill>
                            <a:srgbClr val="FF0000"/>
                          </a:solidFill>
                          <a:latin typeface="Calibri"/>
                          <a:cs typeface="Calibri"/>
                        </a:rPr>
                        <a:t>-20</a:t>
                      </a:r>
                      <a:r>
                        <a:rPr sz="2600" spc="-5" dirty="0">
                          <a:latin typeface="Calibri"/>
                          <a:cs typeface="Calibri"/>
                        </a:rPr>
                        <a:t>$</a:t>
                      </a:r>
                      <a:endParaRPr sz="2600">
                        <a:latin typeface="Calibri"/>
                        <a:cs typeface="Calibri"/>
                      </a:endParaRPr>
                    </a:p>
                  </a:txBody>
                  <a:tcPr marL="0" marR="0" marT="63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681608">
                <a:tc>
                  <a:txBody>
                    <a:bodyPr/>
                    <a:lstStyle/>
                    <a:p>
                      <a:pPr marL="127000">
                        <a:lnSpc>
                          <a:spcPct val="100000"/>
                        </a:lnSpc>
                        <a:spcBef>
                          <a:spcPts val="2080"/>
                        </a:spcBef>
                      </a:pPr>
                      <a:r>
                        <a:rPr sz="2600" spc="-5" dirty="0">
                          <a:latin typeface="Calibri"/>
                          <a:cs typeface="Calibri"/>
                        </a:rPr>
                        <a:t>Predicted</a:t>
                      </a:r>
                      <a:r>
                        <a:rPr sz="2600" spc="-85" dirty="0">
                          <a:latin typeface="Calibri"/>
                          <a:cs typeface="Calibri"/>
                        </a:rPr>
                        <a:t> </a:t>
                      </a:r>
                      <a:r>
                        <a:rPr sz="2600" dirty="0">
                          <a:latin typeface="Calibri"/>
                          <a:cs typeface="Calibri"/>
                        </a:rPr>
                        <a:t>0</a:t>
                      </a:r>
                      <a:endParaRPr sz="2600">
                        <a:latin typeface="Calibri"/>
                        <a:cs typeface="Calibri"/>
                      </a:endParaRPr>
                    </a:p>
                  </a:txBody>
                  <a:tcPr marL="0" marR="0" marT="264160" marB="0">
                    <a:lnR w="6350">
                      <a:solidFill>
                        <a:srgbClr val="000000"/>
                      </a:solidFill>
                      <a:prstDash val="solid"/>
                    </a:lnR>
                  </a:tcPr>
                </a:tc>
                <a:tc>
                  <a:txBody>
                    <a:bodyPr/>
                    <a:lstStyle/>
                    <a:p>
                      <a:pPr marL="1270" algn="ctr">
                        <a:lnSpc>
                          <a:spcPct val="100000"/>
                        </a:lnSpc>
                        <a:spcBef>
                          <a:spcPts val="2080"/>
                        </a:spcBef>
                      </a:pPr>
                      <a:r>
                        <a:rPr sz="2600" dirty="0">
                          <a:latin typeface="Calibri"/>
                          <a:cs typeface="Calibri"/>
                        </a:rPr>
                        <a:t>0</a:t>
                      </a:r>
                      <a:endParaRPr sz="2600">
                        <a:latin typeface="Calibri"/>
                        <a:cs typeface="Calibri"/>
                      </a:endParaRPr>
                    </a:p>
                  </a:txBody>
                  <a:tcPr marL="0" marR="0" marT="26416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270" algn="ctr">
                        <a:lnSpc>
                          <a:spcPct val="100000"/>
                        </a:lnSpc>
                        <a:spcBef>
                          <a:spcPts val="2080"/>
                        </a:spcBef>
                      </a:pPr>
                      <a:r>
                        <a:rPr sz="2600" dirty="0">
                          <a:latin typeface="Calibri"/>
                          <a:cs typeface="Calibri"/>
                        </a:rPr>
                        <a:t>0</a:t>
                      </a:r>
                      <a:endParaRPr sz="2600">
                        <a:latin typeface="Calibri"/>
                        <a:cs typeface="Calibri"/>
                      </a:endParaRPr>
                    </a:p>
                  </a:txBody>
                  <a:tcPr marL="0" marR="0" marT="26416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bl>
          </a:graphicData>
        </a:graphic>
      </p:graphicFrame>
      <p:sp>
        <p:nvSpPr>
          <p:cNvPr id="5" name="object 5"/>
          <p:cNvSpPr txBox="1"/>
          <p:nvPr/>
        </p:nvSpPr>
        <p:spPr>
          <a:xfrm>
            <a:off x="829767" y="733963"/>
            <a:ext cx="6545085" cy="30507069"/>
          </a:xfrm>
          <a:prstGeom prst="rect">
            <a:avLst/>
          </a:prstGeom>
        </p:spPr>
        <p:txBody>
          <a:bodyPr vert="horz" wrap="square" lIns="0" tIns="97790" rIns="0" bIns="0" rtlCol="0" anchor="t">
            <a:spAutoFit/>
          </a:bodyPr>
          <a:lstStyle/>
          <a:p>
            <a:pPr marL="12700">
              <a:lnSpc>
                <a:spcPct val="100000"/>
              </a:lnSpc>
              <a:spcBef>
                <a:spcPts val="770"/>
              </a:spcBef>
            </a:pPr>
            <a:r>
              <a:rPr lang="en-US" sz="1600" spc="-5" dirty="0">
                <a:latin typeface="Franklin Gothic Medium"/>
                <a:cs typeface="Franklin Gothic Medium"/>
              </a:rPr>
              <a:t>Suppose</a:t>
            </a:r>
            <a:r>
              <a:rPr lang="en-US" sz="1600" spc="-20" dirty="0">
                <a:latin typeface="Franklin Gothic Medium"/>
                <a:cs typeface="Franklin Gothic Medium"/>
              </a:rPr>
              <a:t> </a:t>
            </a:r>
            <a:r>
              <a:rPr lang="en-US" sz="1600" spc="-45" dirty="0">
                <a:latin typeface="Franklin Gothic Medium"/>
                <a:cs typeface="Franklin Gothic Medium"/>
              </a:rPr>
              <a:t>we</a:t>
            </a:r>
            <a:r>
              <a:rPr lang="en-US" sz="1600" spc="-5" dirty="0">
                <a:latin typeface="Franklin Gothic Medium"/>
                <a:cs typeface="Franklin Gothic Medium"/>
              </a:rPr>
              <a:t> </a:t>
            </a:r>
            <a:r>
              <a:rPr lang="en-US" sz="1600" dirty="0">
                <a:latin typeface="Franklin Gothic Medium"/>
                <a:cs typeface="Franklin Gothic Medium"/>
              </a:rPr>
              <a:t>send</a:t>
            </a:r>
            <a:r>
              <a:rPr lang="en-US" sz="1600" spc="10" dirty="0">
                <a:latin typeface="Franklin Gothic Medium"/>
                <a:cs typeface="Franklin Gothic Medium"/>
              </a:rPr>
              <a:t> </a:t>
            </a:r>
            <a:r>
              <a:rPr lang="en-US" sz="1600" spc="-15" dirty="0">
                <a:latin typeface="Franklin Gothic Medium"/>
                <a:cs typeface="Franklin Gothic Medium"/>
              </a:rPr>
              <a:t>an</a:t>
            </a:r>
            <a:r>
              <a:rPr lang="en-US" sz="1600" dirty="0">
                <a:latin typeface="Franklin Gothic Medium"/>
                <a:cs typeface="Franklin Gothic Medium"/>
              </a:rPr>
              <a:t> </a:t>
            </a:r>
            <a:r>
              <a:rPr lang="en-US" sz="1600" spc="-20" dirty="0">
                <a:latin typeface="Franklin Gothic Medium"/>
                <a:cs typeface="Franklin Gothic Medium"/>
              </a:rPr>
              <a:t>offer</a:t>
            </a:r>
            <a:r>
              <a:rPr lang="en-US" sz="1600" dirty="0">
                <a:latin typeface="Franklin Gothic Medium"/>
                <a:cs typeface="Franklin Gothic Medium"/>
              </a:rPr>
              <a:t> </a:t>
            </a:r>
            <a:r>
              <a:rPr lang="en-US" sz="1600" spc="-40" dirty="0">
                <a:latin typeface="Franklin Gothic Medium"/>
                <a:cs typeface="Franklin Gothic Medium"/>
              </a:rPr>
              <a:t>to</a:t>
            </a:r>
            <a:r>
              <a:rPr lang="en-US" sz="1600" dirty="0">
                <a:latin typeface="Franklin Gothic Medium"/>
                <a:cs typeface="Franklin Gothic Medium"/>
              </a:rPr>
              <a:t> </a:t>
            </a:r>
            <a:r>
              <a:rPr lang="en-US" sz="1600" spc="-20" dirty="0">
                <a:latin typeface="Franklin Gothic Medium"/>
                <a:cs typeface="Franklin Gothic Medium"/>
              </a:rPr>
              <a:t>1000</a:t>
            </a:r>
            <a:r>
              <a:rPr lang="en-US" sz="1600" spc="-25" dirty="0">
                <a:latin typeface="Franklin Gothic Medium"/>
                <a:cs typeface="Franklin Gothic Medium"/>
              </a:rPr>
              <a:t> </a:t>
            </a:r>
            <a:r>
              <a:rPr lang="en-US" sz="1600" spc="-15" dirty="0">
                <a:latin typeface="Franklin Gothic Medium"/>
                <a:cs typeface="Franklin Gothic Medium"/>
              </a:rPr>
              <a:t>people,</a:t>
            </a:r>
            <a:r>
              <a:rPr lang="en-US" sz="1600" spc="25" dirty="0">
                <a:latin typeface="Franklin Gothic Medium"/>
                <a:cs typeface="Franklin Gothic Medium"/>
              </a:rPr>
              <a:t> </a:t>
            </a:r>
            <a:r>
              <a:rPr lang="en-US" sz="1600" spc="-35" dirty="0">
                <a:latin typeface="Franklin Gothic Medium"/>
                <a:cs typeface="Franklin Gothic Medium"/>
              </a:rPr>
              <a:t>with</a:t>
            </a:r>
            <a:r>
              <a:rPr lang="en-US" sz="1600" spc="20" dirty="0">
                <a:latin typeface="Franklin Gothic Medium"/>
                <a:cs typeface="Franklin Gothic Medium"/>
              </a:rPr>
              <a:t> </a:t>
            </a:r>
            <a:r>
              <a:rPr lang="en-US" sz="1600" spc="-45" dirty="0">
                <a:latin typeface="Franklin Gothic Medium"/>
                <a:cs typeface="Franklin Gothic Medium"/>
              </a:rPr>
              <a:t>1%</a:t>
            </a:r>
            <a:r>
              <a:rPr lang="en-US" sz="1600" spc="-5" dirty="0">
                <a:latin typeface="Franklin Gothic Medium"/>
                <a:cs typeface="Franklin Gothic Medium"/>
              </a:rPr>
              <a:t> </a:t>
            </a:r>
            <a:r>
              <a:rPr lang="en-US" sz="1600" spc="-20" dirty="0">
                <a:latin typeface="Franklin Gothic Medium"/>
                <a:cs typeface="Franklin Gothic Medium"/>
              </a:rPr>
              <a:t>average</a:t>
            </a:r>
            <a:r>
              <a:rPr lang="en-US" sz="1600" spc="-25" dirty="0">
                <a:latin typeface="Franklin Gothic Medium"/>
                <a:cs typeface="Franklin Gothic Medium"/>
              </a:rPr>
              <a:t> </a:t>
            </a:r>
            <a:r>
              <a:rPr lang="en-US" sz="1600" dirty="0">
                <a:latin typeface="Franklin Gothic Medium"/>
                <a:cs typeface="Franklin Gothic Medium"/>
              </a:rPr>
              <a:t>response</a:t>
            </a:r>
            <a:r>
              <a:rPr lang="en-US" sz="1600" spc="-25" dirty="0">
                <a:latin typeface="Franklin Gothic Medium"/>
                <a:cs typeface="Franklin Gothic Medium"/>
              </a:rPr>
              <a:t> rate</a:t>
            </a:r>
            <a:r>
              <a:rPr lang="en-US" sz="1600" spc="-15" dirty="0">
                <a:latin typeface="Franklin Gothic Medium"/>
                <a:cs typeface="Franklin Gothic Medium"/>
              </a:rPr>
              <a:t> </a:t>
            </a:r>
            <a:r>
              <a:rPr lang="en-US" sz="1600" spc="15" dirty="0">
                <a:latin typeface="Franklin Gothic Medium"/>
                <a:cs typeface="Franklin Gothic Medium"/>
              </a:rPr>
              <a:t>(“1”</a:t>
            </a:r>
            <a:r>
              <a:rPr lang="en-US" sz="1600" dirty="0">
                <a:latin typeface="Franklin Gothic Medium"/>
                <a:cs typeface="Franklin Gothic Medium"/>
              </a:rPr>
              <a:t> = response,</a:t>
            </a:r>
            <a:r>
              <a:rPr lang="en-US" sz="1600" spc="5" dirty="0">
                <a:latin typeface="Franklin Gothic Medium"/>
                <a:cs typeface="Franklin Gothic Medium"/>
              </a:rPr>
              <a:t> </a:t>
            </a:r>
            <a:r>
              <a:rPr lang="en-US" sz="1600" spc="30" dirty="0">
                <a:latin typeface="Franklin Gothic Medium"/>
                <a:cs typeface="Franklin Gothic Medium"/>
              </a:rPr>
              <a:t>“0”</a:t>
            </a:r>
            <a:r>
              <a:rPr lang="en-US" sz="1600" spc="5" dirty="0">
                <a:latin typeface="Franklin Gothic Medium"/>
                <a:cs typeface="Franklin Gothic Medium"/>
              </a:rPr>
              <a:t> </a:t>
            </a:r>
            <a:r>
              <a:rPr lang="en-US" sz="1600" dirty="0">
                <a:latin typeface="Franklin Gothic Medium"/>
                <a:cs typeface="Franklin Gothic Medium"/>
              </a:rPr>
              <a:t>= </a:t>
            </a:r>
            <a:r>
              <a:rPr lang="en-US" sz="1600" spc="-5" dirty="0">
                <a:latin typeface="Franklin Gothic Medium"/>
                <a:cs typeface="Franklin Gothic Medium"/>
              </a:rPr>
              <a:t>nonresponse)</a:t>
            </a:r>
            <a:endParaRPr lang="en-US" sz="1600" dirty="0">
              <a:latin typeface="Franklin Gothic Medium"/>
              <a:cs typeface="Franklin Gothic Medium"/>
            </a:endParaRPr>
          </a:p>
          <a:p>
            <a:pPr marL="241300" indent="-228600">
              <a:lnSpc>
                <a:spcPts val="2160"/>
              </a:lnSpc>
              <a:spcBef>
                <a:spcPts val="755"/>
              </a:spcBef>
              <a:buFont typeface="Arial MT"/>
              <a:buChar char="•"/>
              <a:tabLst>
                <a:tab pos="240665" algn="l"/>
                <a:tab pos="241300" algn="l"/>
              </a:tabLst>
            </a:pPr>
            <a:r>
              <a:rPr lang="en-US" spc="-10" dirty="0">
                <a:latin typeface="Calibri"/>
                <a:cs typeface="Calibri"/>
              </a:rPr>
              <a:t>“Naïve</a:t>
            </a:r>
            <a:r>
              <a:rPr lang="en-US" dirty="0">
                <a:latin typeface="Calibri"/>
                <a:cs typeface="Calibri"/>
              </a:rPr>
              <a:t> rule”</a:t>
            </a:r>
            <a:r>
              <a:rPr lang="en-US" spc="5" dirty="0">
                <a:latin typeface="Calibri"/>
                <a:cs typeface="Calibri"/>
              </a:rPr>
              <a:t> </a:t>
            </a:r>
            <a:r>
              <a:rPr lang="en-US" spc="-5" dirty="0">
                <a:latin typeface="Calibri"/>
                <a:cs typeface="Calibri"/>
              </a:rPr>
              <a:t>(classify</a:t>
            </a:r>
            <a:r>
              <a:rPr lang="en-US" spc="25" dirty="0">
                <a:latin typeface="Calibri"/>
                <a:cs typeface="Calibri"/>
              </a:rPr>
              <a:t> </a:t>
            </a:r>
            <a:r>
              <a:rPr lang="en-US" spc="-10" dirty="0">
                <a:latin typeface="Calibri"/>
                <a:cs typeface="Calibri"/>
              </a:rPr>
              <a:t>everyone</a:t>
            </a:r>
            <a:r>
              <a:rPr lang="en-US" spc="-5" dirty="0">
                <a:latin typeface="Calibri"/>
                <a:cs typeface="Calibri"/>
              </a:rPr>
              <a:t> </a:t>
            </a:r>
            <a:r>
              <a:rPr lang="en-US" dirty="0">
                <a:latin typeface="Calibri"/>
                <a:cs typeface="Calibri"/>
              </a:rPr>
              <a:t>as ‘0')</a:t>
            </a:r>
            <a:r>
              <a:rPr lang="en-US" spc="-10" dirty="0">
                <a:latin typeface="Calibri"/>
                <a:cs typeface="Calibri"/>
              </a:rPr>
              <a:t> </a:t>
            </a:r>
            <a:r>
              <a:rPr lang="en-US" spc="-5" dirty="0">
                <a:latin typeface="Calibri"/>
                <a:cs typeface="Calibri"/>
              </a:rPr>
              <a:t>has</a:t>
            </a:r>
            <a:r>
              <a:rPr lang="en-US" dirty="0">
                <a:latin typeface="Calibri"/>
                <a:cs typeface="Calibri"/>
              </a:rPr>
              <a:t> </a:t>
            </a:r>
            <a:r>
              <a:rPr lang="en-US" spc="-10" dirty="0">
                <a:latin typeface="Calibri"/>
                <a:cs typeface="Calibri"/>
              </a:rPr>
              <a:t>error</a:t>
            </a:r>
            <a:r>
              <a:rPr lang="en-US" spc="10" dirty="0">
                <a:latin typeface="Calibri"/>
                <a:cs typeface="Calibri"/>
              </a:rPr>
              <a:t> </a:t>
            </a:r>
            <a:r>
              <a:rPr lang="en-US" spc="-25" dirty="0">
                <a:latin typeface="Calibri"/>
                <a:cs typeface="Calibri"/>
              </a:rPr>
              <a:t>rate</a:t>
            </a:r>
            <a:r>
              <a:rPr lang="en-US" spc="10" dirty="0">
                <a:latin typeface="Calibri"/>
                <a:cs typeface="Calibri"/>
              </a:rPr>
              <a:t> </a:t>
            </a:r>
            <a:r>
              <a:rPr lang="en-US" spc="-5" dirty="0">
                <a:latin typeface="Calibri"/>
                <a:cs typeface="Calibri"/>
              </a:rPr>
              <a:t>of </a:t>
            </a:r>
            <a:r>
              <a:rPr lang="en-US" dirty="0">
                <a:latin typeface="Calibri"/>
                <a:cs typeface="Calibri"/>
              </a:rPr>
              <a:t>1%</a:t>
            </a:r>
          </a:p>
          <a:p>
            <a:pPr marL="241300">
              <a:lnSpc>
                <a:spcPts val="2160"/>
              </a:lnSpc>
            </a:pPr>
            <a:r>
              <a:rPr lang="en-US" spc="-5" dirty="0">
                <a:latin typeface="Calibri"/>
                <a:cs typeface="Calibri"/>
              </a:rPr>
              <a:t>(seems</a:t>
            </a:r>
            <a:r>
              <a:rPr lang="en-US" spc="-15" dirty="0">
                <a:latin typeface="Calibri"/>
                <a:cs typeface="Calibri"/>
              </a:rPr>
              <a:t> </a:t>
            </a:r>
            <a:r>
              <a:rPr lang="en-US" spc="-5" dirty="0">
                <a:latin typeface="Calibri"/>
                <a:cs typeface="Calibri"/>
              </a:rPr>
              <a:t>good)</a:t>
            </a:r>
            <a:endParaRPr lang="en-US" dirty="0">
              <a:latin typeface="Calibri"/>
              <a:cs typeface="Calibri"/>
            </a:endParaRPr>
          </a:p>
          <a:p>
            <a:pPr marL="241300" indent="-228600">
              <a:lnSpc>
                <a:spcPct val="100000"/>
              </a:lnSpc>
              <a:spcBef>
                <a:spcPts val="515"/>
              </a:spcBef>
              <a:buFont typeface="Arial MT"/>
              <a:buChar char="•"/>
              <a:tabLst>
                <a:tab pos="240665" algn="l"/>
                <a:tab pos="241300" algn="l"/>
              </a:tabLst>
            </a:pPr>
            <a:r>
              <a:rPr lang="en-US" spc="-15" dirty="0">
                <a:latin typeface="Calibri"/>
                <a:cs typeface="Calibri"/>
              </a:rPr>
              <a:t>Let’s</a:t>
            </a:r>
            <a:r>
              <a:rPr lang="en-US" spc="-5" dirty="0">
                <a:latin typeface="Calibri"/>
                <a:cs typeface="Calibri"/>
              </a:rPr>
              <a:t> assume</a:t>
            </a:r>
            <a:r>
              <a:rPr lang="en-US" spc="10" dirty="0">
                <a:latin typeface="Calibri"/>
                <a:cs typeface="Calibri"/>
              </a:rPr>
              <a:t> </a:t>
            </a:r>
            <a:r>
              <a:rPr lang="en-US" spc="-5" dirty="0">
                <a:latin typeface="Calibri"/>
                <a:cs typeface="Calibri"/>
              </a:rPr>
              <a:t>that</a:t>
            </a:r>
            <a:r>
              <a:rPr lang="en-US" dirty="0">
                <a:latin typeface="Calibri"/>
                <a:cs typeface="Calibri"/>
              </a:rPr>
              <a:t> </a:t>
            </a:r>
            <a:r>
              <a:rPr lang="en-US" spc="-5" dirty="0">
                <a:latin typeface="Calibri"/>
                <a:cs typeface="Calibri"/>
              </a:rPr>
              <a:t>by</a:t>
            </a:r>
            <a:r>
              <a:rPr lang="en-US" spc="-25" dirty="0">
                <a:latin typeface="Calibri"/>
                <a:cs typeface="Calibri"/>
              </a:rPr>
              <a:t> </a:t>
            </a:r>
            <a:r>
              <a:rPr lang="en-US" spc="-5" dirty="0">
                <a:latin typeface="Calibri"/>
                <a:cs typeface="Calibri"/>
              </a:rPr>
              <a:t>using some</a:t>
            </a:r>
            <a:r>
              <a:rPr lang="en-US" dirty="0">
                <a:latin typeface="Calibri"/>
                <a:cs typeface="Calibri"/>
              </a:rPr>
              <a:t> ML</a:t>
            </a:r>
            <a:r>
              <a:rPr lang="en-US" spc="-20" dirty="0">
                <a:latin typeface="Calibri"/>
                <a:cs typeface="Calibri"/>
              </a:rPr>
              <a:t> </a:t>
            </a:r>
            <a:r>
              <a:rPr lang="en-US" spc="-5" dirty="0">
                <a:latin typeface="Calibri"/>
                <a:cs typeface="Calibri"/>
              </a:rPr>
              <a:t>model</a:t>
            </a:r>
            <a:endParaRPr lang="en-US" dirty="0">
              <a:latin typeface="Calibri"/>
              <a:cs typeface="Calibri"/>
            </a:endParaRPr>
          </a:p>
          <a:p>
            <a:pPr marL="923925" lvl="1" indent="-343535">
              <a:lnSpc>
                <a:spcPct val="100000"/>
              </a:lnSpc>
              <a:spcBef>
                <a:spcPts val="219"/>
              </a:spcBef>
              <a:buFont typeface="Wingdings"/>
              <a:buChar char=""/>
              <a:tabLst>
                <a:tab pos="923925" algn="l"/>
                <a:tab pos="924560" algn="l"/>
              </a:tabLst>
            </a:pPr>
            <a:r>
              <a:rPr lang="en-US" spc="-35" dirty="0">
                <a:latin typeface="Calibri"/>
                <a:cs typeface="Calibri"/>
              </a:rPr>
              <a:t>We</a:t>
            </a:r>
            <a:r>
              <a:rPr lang="en-US" spc="-20" dirty="0">
                <a:latin typeface="Calibri"/>
                <a:cs typeface="Calibri"/>
              </a:rPr>
              <a:t> </a:t>
            </a:r>
            <a:r>
              <a:rPr lang="en-US" spc="-5" dirty="0">
                <a:latin typeface="Calibri"/>
                <a:cs typeface="Calibri"/>
              </a:rPr>
              <a:t>can</a:t>
            </a:r>
            <a:r>
              <a:rPr lang="en-US" spc="-25" dirty="0">
                <a:latin typeface="Calibri"/>
                <a:cs typeface="Calibri"/>
              </a:rPr>
              <a:t> </a:t>
            </a:r>
            <a:r>
              <a:rPr lang="en-US" spc="-5" dirty="0">
                <a:latin typeface="Calibri"/>
                <a:cs typeface="Calibri"/>
              </a:rPr>
              <a:t>correctly</a:t>
            </a:r>
            <a:r>
              <a:rPr lang="en-US" spc="-10" dirty="0">
                <a:latin typeface="Calibri"/>
                <a:cs typeface="Calibri"/>
              </a:rPr>
              <a:t> </a:t>
            </a:r>
            <a:r>
              <a:rPr lang="en-US" dirty="0">
                <a:latin typeface="Calibri"/>
                <a:cs typeface="Calibri"/>
              </a:rPr>
              <a:t>classify</a:t>
            </a:r>
            <a:r>
              <a:rPr lang="en-US" spc="15" dirty="0">
                <a:latin typeface="Calibri"/>
                <a:cs typeface="Calibri"/>
              </a:rPr>
              <a:t> </a:t>
            </a:r>
            <a:r>
              <a:rPr lang="en-US" spc="-5" dirty="0">
                <a:latin typeface="Calibri"/>
                <a:cs typeface="Calibri"/>
              </a:rPr>
              <a:t>eight </a:t>
            </a:r>
            <a:r>
              <a:rPr lang="en-US" spc="-40" dirty="0">
                <a:latin typeface="Calibri"/>
                <a:cs typeface="Calibri"/>
              </a:rPr>
              <a:t>1’s</a:t>
            </a:r>
            <a:r>
              <a:rPr lang="en-US" spc="-20" dirty="0">
                <a:latin typeface="Calibri"/>
                <a:cs typeface="Calibri"/>
              </a:rPr>
              <a:t> </a:t>
            </a:r>
            <a:r>
              <a:rPr lang="en-US" dirty="0">
                <a:latin typeface="Calibri"/>
                <a:cs typeface="Calibri"/>
              </a:rPr>
              <a:t>as</a:t>
            </a:r>
            <a:r>
              <a:rPr lang="en-US" spc="-5" dirty="0">
                <a:latin typeface="Calibri"/>
                <a:cs typeface="Calibri"/>
              </a:rPr>
              <a:t> </a:t>
            </a:r>
            <a:r>
              <a:rPr lang="en-US" spc="-40" dirty="0">
                <a:latin typeface="Calibri"/>
                <a:cs typeface="Calibri"/>
              </a:rPr>
              <a:t>1’s</a:t>
            </a:r>
            <a:endParaRPr lang="en-US" dirty="0">
              <a:latin typeface="Calibri"/>
              <a:cs typeface="Calibri"/>
            </a:endParaRPr>
          </a:p>
          <a:p>
            <a:pPr marL="923925" marR="3865245" lvl="1" indent="-342900">
              <a:lnSpc>
                <a:spcPct val="80000"/>
              </a:lnSpc>
              <a:spcBef>
                <a:spcPts val="550"/>
              </a:spcBef>
              <a:buFont typeface="Wingdings"/>
              <a:buChar char=""/>
              <a:tabLst>
                <a:tab pos="923925" algn="l"/>
                <a:tab pos="924560" algn="l"/>
              </a:tabLst>
            </a:pPr>
            <a:r>
              <a:rPr lang="en-US" dirty="0">
                <a:latin typeface="Calibri"/>
                <a:cs typeface="Calibri"/>
              </a:rPr>
              <a:t>It</a:t>
            </a:r>
            <a:r>
              <a:rPr lang="en-US" spc="-10" dirty="0">
                <a:latin typeface="Calibri"/>
                <a:cs typeface="Calibri"/>
              </a:rPr>
              <a:t> </a:t>
            </a:r>
            <a:r>
              <a:rPr lang="en-US" spc="-5" dirty="0">
                <a:latin typeface="Calibri"/>
                <a:cs typeface="Calibri"/>
              </a:rPr>
              <a:t>comes</a:t>
            </a:r>
            <a:r>
              <a:rPr lang="en-US" spc="5" dirty="0">
                <a:latin typeface="Calibri"/>
                <a:cs typeface="Calibri"/>
              </a:rPr>
              <a:t> </a:t>
            </a:r>
            <a:r>
              <a:rPr lang="en-US" spc="-15" dirty="0">
                <a:latin typeface="Calibri"/>
                <a:cs typeface="Calibri"/>
              </a:rPr>
              <a:t>at</a:t>
            </a:r>
            <a:r>
              <a:rPr lang="en-US" spc="15" dirty="0">
                <a:latin typeface="Calibri"/>
                <a:cs typeface="Calibri"/>
              </a:rPr>
              <a:t> </a:t>
            </a:r>
            <a:r>
              <a:rPr lang="en-US" dirty="0">
                <a:latin typeface="Calibri"/>
                <a:cs typeface="Calibri"/>
              </a:rPr>
              <a:t>the</a:t>
            </a:r>
            <a:r>
              <a:rPr lang="en-US" spc="-5" dirty="0">
                <a:latin typeface="Calibri"/>
                <a:cs typeface="Calibri"/>
              </a:rPr>
              <a:t> </a:t>
            </a:r>
            <a:r>
              <a:rPr lang="en-US" spc="-10" dirty="0">
                <a:latin typeface="Calibri"/>
                <a:cs typeface="Calibri"/>
              </a:rPr>
              <a:t>cost</a:t>
            </a:r>
            <a:r>
              <a:rPr lang="en-US" spc="5" dirty="0">
                <a:latin typeface="Calibri"/>
                <a:cs typeface="Calibri"/>
              </a:rPr>
              <a:t> </a:t>
            </a:r>
            <a:r>
              <a:rPr lang="en-US" spc="-5" dirty="0">
                <a:latin typeface="Calibri"/>
                <a:cs typeface="Calibri"/>
              </a:rPr>
              <a:t>of</a:t>
            </a:r>
            <a:r>
              <a:rPr lang="en-US" dirty="0">
                <a:latin typeface="Calibri"/>
                <a:cs typeface="Calibri"/>
              </a:rPr>
              <a:t> </a:t>
            </a:r>
            <a:r>
              <a:rPr lang="en-US" spc="-5" dirty="0">
                <a:latin typeface="Calibri"/>
                <a:cs typeface="Calibri"/>
              </a:rPr>
              <a:t>misclassifying</a:t>
            </a:r>
            <a:r>
              <a:rPr lang="en-US" spc="25" dirty="0">
                <a:latin typeface="Calibri"/>
                <a:cs typeface="Calibri"/>
              </a:rPr>
              <a:t> </a:t>
            </a:r>
            <a:r>
              <a:rPr lang="en-US" spc="-10" dirty="0">
                <a:latin typeface="Calibri"/>
                <a:cs typeface="Calibri"/>
              </a:rPr>
              <a:t>twenty</a:t>
            </a:r>
            <a:r>
              <a:rPr lang="en-US" spc="5" dirty="0">
                <a:latin typeface="Calibri"/>
                <a:cs typeface="Calibri"/>
              </a:rPr>
              <a:t> </a:t>
            </a:r>
            <a:r>
              <a:rPr lang="en-US" spc="-40" dirty="0">
                <a:latin typeface="Calibri"/>
                <a:cs typeface="Calibri"/>
              </a:rPr>
              <a:t>0’s</a:t>
            </a:r>
            <a:r>
              <a:rPr lang="en-US" spc="-15" dirty="0">
                <a:latin typeface="Calibri"/>
                <a:cs typeface="Calibri"/>
              </a:rPr>
              <a:t> </a:t>
            </a:r>
            <a:r>
              <a:rPr lang="en-US" dirty="0">
                <a:latin typeface="Calibri"/>
                <a:cs typeface="Calibri"/>
              </a:rPr>
              <a:t>as</a:t>
            </a:r>
            <a:r>
              <a:rPr lang="en-US" spc="5" dirty="0">
                <a:latin typeface="Calibri"/>
                <a:cs typeface="Calibri"/>
              </a:rPr>
              <a:t> </a:t>
            </a:r>
            <a:r>
              <a:rPr lang="en-US" spc="-40" dirty="0">
                <a:latin typeface="Calibri"/>
                <a:cs typeface="Calibri"/>
              </a:rPr>
              <a:t>1’s</a:t>
            </a:r>
            <a:r>
              <a:rPr lang="en-US" spc="-10" dirty="0">
                <a:latin typeface="Calibri"/>
                <a:cs typeface="Calibri"/>
              </a:rPr>
              <a:t> </a:t>
            </a:r>
            <a:r>
              <a:rPr lang="en-US" dirty="0">
                <a:latin typeface="Calibri"/>
                <a:cs typeface="Calibri"/>
              </a:rPr>
              <a:t>and </a:t>
            </a:r>
            <a:r>
              <a:rPr lang="en-US" spc="-434" dirty="0">
                <a:latin typeface="Calibri"/>
                <a:cs typeface="Calibri"/>
              </a:rPr>
              <a:t> </a:t>
            </a:r>
            <a:r>
              <a:rPr lang="en-US" spc="-10" dirty="0">
                <a:latin typeface="Calibri"/>
                <a:cs typeface="Calibri"/>
              </a:rPr>
              <a:t>two</a:t>
            </a:r>
            <a:r>
              <a:rPr lang="en-US" spc="-15" dirty="0">
                <a:latin typeface="Calibri"/>
                <a:cs typeface="Calibri"/>
              </a:rPr>
              <a:t> </a:t>
            </a:r>
            <a:r>
              <a:rPr lang="en-US" spc="-40" dirty="0">
                <a:latin typeface="Calibri"/>
                <a:cs typeface="Calibri"/>
              </a:rPr>
              <a:t>1’s</a:t>
            </a:r>
            <a:r>
              <a:rPr lang="en-US" spc="-15" dirty="0">
                <a:latin typeface="Calibri"/>
                <a:cs typeface="Calibri"/>
              </a:rPr>
              <a:t> </a:t>
            </a:r>
            <a:r>
              <a:rPr lang="en-US" dirty="0">
                <a:latin typeface="Calibri"/>
                <a:cs typeface="Calibri"/>
              </a:rPr>
              <a:t>as</a:t>
            </a:r>
            <a:r>
              <a:rPr lang="en-US" spc="10" dirty="0">
                <a:latin typeface="Calibri"/>
                <a:cs typeface="Calibri"/>
              </a:rPr>
              <a:t> </a:t>
            </a:r>
            <a:r>
              <a:rPr lang="en-US" spc="-30" dirty="0">
                <a:latin typeface="Calibri"/>
                <a:cs typeface="Calibri"/>
              </a:rPr>
              <a:t>0’s.</a:t>
            </a:r>
            <a:endParaRPr lang="en-US" dirty="0">
              <a:latin typeface="Calibri"/>
              <a:cs typeface="Calibri"/>
            </a:endParaRPr>
          </a:p>
          <a:p>
            <a:pPr marL="923925" lvl="1" indent="-343535">
              <a:lnSpc>
                <a:spcPct val="100000"/>
              </a:lnSpc>
              <a:spcBef>
                <a:spcPts val="10"/>
              </a:spcBef>
              <a:buFont typeface="Wingdings"/>
              <a:buChar char=""/>
              <a:tabLst>
                <a:tab pos="923925" algn="l"/>
                <a:tab pos="924560" algn="l"/>
              </a:tabLst>
            </a:pPr>
            <a:r>
              <a:rPr lang="en-US" spc="-10" dirty="0">
                <a:latin typeface="Calibri"/>
                <a:cs typeface="Calibri"/>
              </a:rPr>
              <a:t>Error </a:t>
            </a:r>
            <a:r>
              <a:rPr lang="en-US" spc="-25" dirty="0">
                <a:latin typeface="Calibri"/>
                <a:cs typeface="Calibri"/>
              </a:rPr>
              <a:t>rate</a:t>
            </a:r>
            <a:r>
              <a:rPr lang="en-US" dirty="0">
                <a:latin typeface="Calibri"/>
                <a:cs typeface="Calibri"/>
              </a:rPr>
              <a:t> = (2+20)</a:t>
            </a:r>
            <a:r>
              <a:rPr lang="en-US" spc="-20" dirty="0">
                <a:latin typeface="Calibri"/>
                <a:cs typeface="Calibri"/>
              </a:rPr>
              <a:t> </a:t>
            </a:r>
            <a:r>
              <a:rPr lang="en-US" dirty="0">
                <a:latin typeface="Calibri"/>
                <a:cs typeface="Calibri"/>
              </a:rPr>
              <a:t>= 2.2%</a:t>
            </a:r>
            <a:r>
              <a:rPr lang="en-US" spc="425" dirty="0">
                <a:latin typeface="Calibri"/>
                <a:cs typeface="Calibri"/>
              </a:rPr>
              <a:t> </a:t>
            </a:r>
            <a:r>
              <a:rPr lang="en-US" dirty="0">
                <a:latin typeface="Calibri"/>
                <a:cs typeface="Calibri"/>
              </a:rPr>
              <a:t>(higher</a:t>
            </a:r>
            <a:r>
              <a:rPr lang="en-US" spc="-25" dirty="0">
                <a:latin typeface="Calibri"/>
                <a:cs typeface="Calibri"/>
              </a:rPr>
              <a:t> </a:t>
            </a:r>
            <a:r>
              <a:rPr lang="en-US" dirty="0">
                <a:latin typeface="Calibri"/>
                <a:cs typeface="Calibri"/>
              </a:rPr>
              <a:t>than</a:t>
            </a:r>
            <a:r>
              <a:rPr lang="en-US" spc="-5" dirty="0">
                <a:latin typeface="Calibri"/>
                <a:cs typeface="Calibri"/>
              </a:rPr>
              <a:t> </a:t>
            </a:r>
            <a:r>
              <a:rPr lang="en-US" spc="-10" dirty="0">
                <a:latin typeface="Calibri"/>
                <a:cs typeface="Calibri"/>
              </a:rPr>
              <a:t>naïve</a:t>
            </a:r>
            <a:r>
              <a:rPr lang="en-US" spc="10" dirty="0">
                <a:latin typeface="Calibri"/>
                <a:cs typeface="Calibri"/>
              </a:rPr>
              <a:t> </a:t>
            </a:r>
            <a:r>
              <a:rPr lang="en-US" spc="-20" dirty="0">
                <a:latin typeface="Calibri"/>
                <a:cs typeface="Calibri"/>
              </a:rPr>
              <a:t>rate)</a:t>
            </a:r>
            <a:endParaRPr lang="en-US" dirty="0">
              <a:latin typeface="Calibri"/>
              <a:cs typeface="Calibri"/>
            </a:endParaRPr>
          </a:p>
          <a:p>
            <a:pPr marL="41910">
              <a:lnSpc>
                <a:spcPct val="100000"/>
              </a:lnSpc>
              <a:spcBef>
                <a:spcPts val="1185"/>
              </a:spcBef>
            </a:pPr>
            <a:r>
              <a:rPr lang="en-US" b="1" dirty="0">
                <a:latin typeface="Calibri"/>
                <a:cs typeface="Calibri"/>
              </a:rPr>
              <a:t>Suppose:</a:t>
            </a:r>
            <a:r>
              <a:rPr lang="en-US" b="1" spc="-25" dirty="0">
                <a:latin typeface="Calibri"/>
                <a:cs typeface="Calibri"/>
              </a:rPr>
              <a:t> </a:t>
            </a:r>
            <a:r>
              <a:rPr lang="en-US" spc="-10" dirty="0">
                <a:latin typeface="Calibri"/>
                <a:cs typeface="Calibri"/>
              </a:rPr>
              <a:t>Profit</a:t>
            </a:r>
            <a:r>
              <a:rPr lang="en-US" spc="5" dirty="0">
                <a:latin typeface="Calibri"/>
                <a:cs typeface="Calibri"/>
              </a:rPr>
              <a:t> </a:t>
            </a:r>
            <a:r>
              <a:rPr lang="en-US" spc="-15" dirty="0">
                <a:latin typeface="Calibri"/>
                <a:cs typeface="Calibri"/>
              </a:rPr>
              <a:t>from</a:t>
            </a:r>
            <a:r>
              <a:rPr lang="en-US" spc="-5" dirty="0">
                <a:latin typeface="Calibri"/>
                <a:cs typeface="Calibri"/>
              </a:rPr>
              <a:t> </a:t>
            </a:r>
            <a:r>
              <a:rPr lang="en-US" dirty="0">
                <a:latin typeface="Calibri"/>
                <a:cs typeface="Calibri"/>
              </a:rPr>
              <a:t>a</a:t>
            </a:r>
            <a:r>
              <a:rPr lang="en-US" spc="10" dirty="0">
                <a:latin typeface="Calibri"/>
                <a:cs typeface="Calibri"/>
              </a:rPr>
              <a:t> </a:t>
            </a:r>
            <a:r>
              <a:rPr lang="en-US" b="1" dirty="0">
                <a:latin typeface="Calibri"/>
                <a:cs typeface="Calibri"/>
              </a:rPr>
              <a:t>‘1’</a:t>
            </a:r>
            <a:r>
              <a:rPr lang="en-US" b="1" spc="-20" dirty="0">
                <a:latin typeface="Calibri"/>
                <a:cs typeface="Calibri"/>
              </a:rPr>
              <a:t> </a:t>
            </a:r>
            <a:r>
              <a:rPr lang="en-US" dirty="0">
                <a:latin typeface="Calibri"/>
                <a:cs typeface="Calibri"/>
              </a:rPr>
              <a:t>is</a:t>
            </a:r>
            <a:r>
              <a:rPr lang="en-US" spc="5" dirty="0">
                <a:latin typeface="Calibri"/>
                <a:cs typeface="Calibri"/>
              </a:rPr>
              <a:t> </a:t>
            </a:r>
            <a:r>
              <a:rPr lang="en-US" dirty="0">
                <a:latin typeface="Calibri"/>
                <a:cs typeface="Calibri"/>
              </a:rPr>
              <a:t>$10</a:t>
            </a:r>
            <a:r>
              <a:rPr lang="en-US" spc="-30" dirty="0">
                <a:latin typeface="Calibri"/>
                <a:cs typeface="Calibri"/>
              </a:rPr>
              <a:t> </a:t>
            </a:r>
            <a:r>
              <a:rPr lang="en-US" dirty="0">
                <a:latin typeface="Calibri"/>
                <a:cs typeface="Calibri"/>
              </a:rPr>
              <a:t>&amp;</a:t>
            </a:r>
            <a:r>
              <a:rPr lang="en-US" spc="-10" dirty="0">
                <a:latin typeface="Calibri"/>
                <a:cs typeface="Calibri"/>
              </a:rPr>
              <a:t> Cost</a:t>
            </a:r>
            <a:r>
              <a:rPr lang="en-US" dirty="0">
                <a:latin typeface="Calibri"/>
                <a:cs typeface="Calibri"/>
              </a:rPr>
              <a:t> </a:t>
            </a:r>
            <a:r>
              <a:rPr lang="en-US" spc="-5" dirty="0">
                <a:latin typeface="Calibri"/>
                <a:cs typeface="Calibri"/>
              </a:rPr>
              <a:t>of </a:t>
            </a:r>
            <a:r>
              <a:rPr lang="en-US" dirty="0">
                <a:latin typeface="Calibri"/>
                <a:cs typeface="Calibri"/>
              </a:rPr>
              <a:t>sending</a:t>
            </a:r>
            <a:r>
              <a:rPr lang="en-US" spc="-15" dirty="0">
                <a:latin typeface="Calibri"/>
                <a:cs typeface="Calibri"/>
              </a:rPr>
              <a:t> offer</a:t>
            </a:r>
            <a:r>
              <a:rPr lang="en-US" dirty="0">
                <a:latin typeface="Calibri"/>
                <a:cs typeface="Calibri"/>
              </a:rPr>
              <a:t> </a:t>
            </a:r>
            <a:r>
              <a:rPr lang="en-US" spc="-5" dirty="0">
                <a:latin typeface="Calibri"/>
                <a:cs typeface="Calibri"/>
              </a:rPr>
              <a:t>is</a:t>
            </a:r>
            <a:r>
              <a:rPr lang="en-US" spc="10" dirty="0">
                <a:latin typeface="Calibri"/>
                <a:cs typeface="Calibri"/>
              </a:rPr>
              <a:t> </a:t>
            </a:r>
            <a:r>
              <a:rPr lang="en-US" dirty="0">
                <a:latin typeface="Calibri"/>
                <a:cs typeface="Calibri"/>
              </a:rPr>
              <a:t>$1</a:t>
            </a:r>
          </a:p>
          <a:p>
            <a:pPr marL="328295" indent="-287020">
              <a:lnSpc>
                <a:spcPct val="100000"/>
              </a:lnSpc>
              <a:buFont typeface="Arial MT"/>
              <a:buChar char="•"/>
              <a:tabLst>
                <a:tab pos="328295" algn="l"/>
                <a:tab pos="328930" algn="l"/>
              </a:tabLst>
            </a:pPr>
            <a:r>
              <a:rPr lang="en-US" dirty="0">
                <a:latin typeface="Calibri"/>
                <a:cs typeface="Calibri"/>
              </a:rPr>
              <a:t>Under</a:t>
            </a:r>
            <a:r>
              <a:rPr lang="en-US" spc="-5" dirty="0">
                <a:latin typeface="Calibri"/>
                <a:cs typeface="Calibri"/>
              </a:rPr>
              <a:t> </a:t>
            </a:r>
            <a:r>
              <a:rPr lang="en-US" spc="-10" dirty="0">
                <a:latin typeface="Calibri"/>
                <a:cs typeface="Calibri"/>
              </a:rPr>
              <a:t>naïve</a:t>
            </a:r>
            <a:r>
              <a:rPr lang="en-US" spc="15" dirty="0">
                <a:latin typeface="Calibri"/>
                <a:cs typeface="Calibri"/>
              </a:rPr>
              <a:t> </a:t>
            </a:r>
            <a:r>
              <a:rPr lang="en-US" spc="-5" dirty="0">
                <a:latin typeface="Calibri"/>
                <a:cs typeface="Calibri"/>
              </a:rPr>
              <a:t>rule,</a:t>
            </a:r>
            <a:r>
              <a:rPr lang="en-US" spc="10" dirty="0">
                <a:latin typeface="Calibri"/>
                <a:cs typeface="Calibri"/>
              </a:rPr>
              <a:t> </a:t>
            </a:r>
            <a:r>
              <a:rPr lang="en-US" dirty="0">
                <a:latin typeface="Calibri"/>
                <a:cs typeface="Calibri"/>
              </a:rPr>
              <a:t>all</a:t>
            </a:r>
            <a:r>
              <a:rPr lang="en-US" spc="5" dirty="0">
                <a:latin typeface="Calibri"/>
                <a:cs typeface="Calibri"/>
              </a:rPr>
              <a:t> </a:t>
            </a:r>
            <a:r>
              <a:rPr lang="en-US" spc="-10" dirty="0">
                <a:latin typeface="Calibri"/>
                <a:cs typeface="Calibri"/>
              </a:rPr>
              <a:t>are</a:t>
            </a:r>
            <a:r>
              <a:rPr lang="en-US" spc="10" dirty="0">
                <a:latin typeface="Calibri"/>
                <a:cs typeface="Calibri"/>
              </a:rPr>
              <a:t> </a:t>
            </a:r>
            <a:r>
              <a:rPr lang="en-US" spc="-5" dirty="0">
                <a:latin typeface="Calibri"/>
                <a:cs typeface="Calibri"/>
              </a:rPr>
              <a:t>classified</a:t>
            </a:r>
            <a:r>
              <a:rPr lang="en-US" spc="30" dirty="0">
                <a:latin typeface="Calibri"/>
                <a:cs typeface="Calibri"/>
              </a:rPr>
              <a:t> </a:t>
            </a:r>
            <a:r>
              <a:rPr lang="en-US" dirty="0">
                <a:latin typeface="Calibri"/>
                <a:cs typeface="Calibri"/>
              </a:rPr>
              <a:t>as</a:t>
            </a:r>
            <a:r>
              <a:rPr lang="en-US" spc="5" dirty="0">
                <a:latin typeface="Calibri"/>
                <a:cs typeface="Calibri"/>
              </a:rPr>
              <a:t> </a:t>
            </a:r>
            <a:r>
              <a:rPr lang="en-US" spc="-50" dirty="0">
                <a:latin typeface="Calibri"/>
                <a:cs typeface="Calibri"/>
              </a:rPr>
              <a:t>“0”,</a:t>
            </a:r>
            <a:r>
              <a:rPr lang="en-US" spc="-15" dirty="0">
                <a:latin typeface="Calibri"/>
                <a:cs typeface="Calibri"/>
              </a:rPr>
              <a:t> </a:t>
            </a:r>
            <a:r>
              <a:rPr lang="en-US" spc="-5" dirty="0">
                <a:latin typeface="Calibri"/>
                <a:cs typeface="Calibri"/>
              </a:rPr>
              <a:t>so</a:t>
            </a:r>
            <a:r>
              <a:rPr lang="en-US" spc="5" dirty="0">
                <a:latin typeface="Calibri"/>
                <a:cs typeface="Calibri"/>
              </a:rPr>
              <a:t> </a:t>
            </a:r>
            <a:r>
              <a:rPr lang="en-US" spc="-5" dirty="0">
                <a:latin typeface="Calibri"/>
                <a:cs typeface="Calibri"/>
              </a:rPr>
              <a:t>no</a:t>
            </a:r>
            <a:r>
              <a:rPr lang="en-US" dirty="0">
                <a:latin typeface="Calibri"/>
                <a:cs typeface="Calibri"/>
              </a:rPr>
              <a:t> </a:t>
            </a:r>
            <a:r>
              <a:rPr lang="en-US" spc="-25" dirty="0">
                <a:latin typeface="Calibri"/>
                <a:cs typeface="Calibri"/>
              </a:rPr>
              <a:t>offers</a:t>
            </a:r>
            <a:r>
              <a:rPr lang="en-US" spc="10" dirty="0">
                <a:latin typeface="Calibri"/>
                <a:cs typeface="Calibri"/>
              </a:rPr>
              <a:t> </a:t>
            </a:r>
            <a:r>
              <a:rPr lang="en-US" spc="-10" dirty="0">
                <a:latin typeface="Calibri"/>
                <a:cs typeface="Calibri"/>
              </a:rPr>
              <a:t>are</a:t>
            </a:r>
            <a:r>
              <a:rPr lang="en-US" spc="5" dirty="0">
                <a:latin typeface="Calibri"/>
                <a:cs typeface="Calibri"/>
              </a:rPr>
              <a:t> </a:t>
            </a:r>
            <a:r>
              <a:rPr lang="en-US" spc="-10" dirty="0">
                <a:latin typeface="Calibri"/>
                <a:cs typeface="Calibri"/>
              </a:rPr>
              <a:t>sent:</a:t>
            </a:r>
            <a:endParaRPr lang="en-US" dirty="0">
              <a:latin typeface="Calibri"/>
              <a:cs typeface="Calibri"/>
            </a:endParaRPr>
          </a:p>
          <a:p>
            <a:pPr marL="328295">
              <a:lnSpc>
                <a:spcPct val="100000"/>
              </a:lnSpc>
            </a:pPr>
            <a:r>
              <a:rPr lang="en-US" spc="-5" dirty="0">
                <a:latin typeface="Calibri"/>
                <a:cs typeface="Calibri"/>
              </a:rPr>
              <a:t>no</a:t>
            </a:r>
            <a:r>
              <a:rPr lang="en-US" spc="-35" dirty="0">
                <a:latin typeface="Calibri"/>
                <a:cs typeface="Calibri"/>
              </a:rPr>
              <a:t> </a:t>
            </a:r>
            <a:r>
              <a:rPr lang="en-US" spc="-10" dirty="0">
                <a:latin typeface="Calibri"/>
                <a:cs typeface="Calibri"/>
              </a:rPr>
              <a:t>cost,</a:t>
            </a:r>
            <a:r>
              <a:rPr lang="en-US" spc="-15" dirty="0">
                <a:latin typeface="Calibri"/>
                <a:cs typeface="Calibri"/>
              </a:rPr>
              <a:t> </a:t>
            </a:r>
            <a:r>
              <a:rPr lang="en-US" spc="-5" dirty="0">
                <a:latin typeface="Calibri"/>
                <a:cs typeface="Calibri"/>
              </a:rPr>
              <a:t>no</a:t>
            </a:r>
            <a:r>
              <a:rPr lang="en-US" spc="-35" dirty="0">
                <a:latin typeface="Calibri"/>
                <a:cs typeface="Calibri"/>
              </a:rPr>
              <a:t> </a:t>
            </a:r>
            <a:r>
              <a:rPr lang="en-US" spc="-10" dirty="0">
                <a:latin typeface="Calibri"/>
                <a:cs typeface="Calibri"/>
              </a:rPr>
              <a:t>profit</a:t>
            </a:r>
            <a:endParaRPr lang="en-US" dirty="0">
              <a:latin typeface="Calibri"/>
              <a:cs typeface="Calibri"/>
            </a:endParaRPr>
          </a:p>
          <a:p>
            <a:pPr marL="328295" marR="6169025" indent="-328295">
              <a:lnSpc>
                <a:spcPct val="100000"/>
              </a:lnSpc>
              <a:buFont typeface="Arial MT"/>
              <a:buChar char="•"/>
              <a:tabLst>
                <a:tab pos="328295" algn="l"/>
                <a:tab pos="328930" algn="l"/>
              </a:tabLst>
            </a:pPr>
            <a:r>
              <a:rPr lang="en-US" dirty="0">
                <a:latin typeface="Calibri"/>
                <a:cs typeface="Calibri"/>
              </a:rPr>
              <a:t>Under</a:t>
            </a:r>
            <a:r>
              <a:rPr lang="en-US" spc="-10" dirty="0">
                <a:latin typeface="Calibri"/>
                <a:cs typeface="Calibri"/>
              </a:rPr>
              <a:t> </a:t>
            </a:r>
            <a:r>
              <a:rPr lang="en-US" dirty="0">
                <a:latin typeface="Calibri"/>
                <a:cs typeface="Calibri"/>
              </a:rPr>
              <a:t>ML</a:t>
            </a:r>
            <a:r>
              <a:rPr lang="en-US" spc="-10" dirty="0">
                <a:latin typeface="Calibri"/>
                <a:cs typeface="Calibri"/>
              </a:rPr>
              <a:t> </a:t>
            </a:r>
            <a:r>
              <a:rPr lang="en-US" spc="-5" dirty="0">
                <a:latin typeface="Calibri"/>
                <a:cs typeface="Calibri"/>
              </a:rPr>
              <a:t>predictions,</a:t>
            </a:r>
            <a:r>
              <a:rPr lang="en-US" dirty="0">
                <a:latin typeface="Calibri"/>
                <a:cs typeface="Calibri"/>
              </a:rPr>
              <a:t> 28</a:t>
            </a:r>
            <a:r>
              <a:rPr lang="en-US" spc="-15" dirty="0">
                <a:latin typeface="Calibri"/>
                <a:cs typeface="Calibri"/>
              </a:rPr>
              <a:t> </a:t>
            </a:r>
            <a:r>
              <a:rPr lang="en-US" spc="-20" dirty="0">
                <a:latin typeface="Calibri"/>
                <a:cs typeface="Calibri"/>
              </a:rPr>
              <a:t>offers</a:t>
            </a:r>
            <a:r>
              <a:rPr lang="en-US" spc="15" dirty="0">
                <a:latin typeface="Calibri"/>
                <a:cs typeface="Calibri"/>
              </a:rPr>
              <a:t> </a:t>
            </a:r>
            <a:r>
              <a:rPr lang="en-US" spc="-10" dirty="0">
                <a:latin typeface="Calibri"/>
                <a:cs typeface="Calibri"/>
              </a:rPr>
              <a:t>are</a:t>
            </a:r>
            <a:r>
              <a:rPr lang="en-US" dirty="0">
                <a:latin typeface="Calibri"/>
                <a:cs typeface="Calibri"/>
              </a:rPr>
              <a:t> </a:t>
            </a:r>
            <a:r>
              <a:rPr lang="en-US" spc="-10" dirty="0">
                <a:latin typeface="Calibri"/>
                <a:cs typeface="Calibri"/>
              </a:rPr>
              <a:t>sent. </a:t>
            </a:r>
            <a:r>
              <a:rPr lang="en-US" spc="-440" dirty="0">
                <a:latin typeface="Calibri"/>
                <a:cs typeface="Calibri"/>
              </a:rPr>
              <a:t> </a:t>
            </a:r>
            <a:r>
              <a:rPr lang="en-US" dirty="0">
                <a:solidFill>
                  <a:srgbClr val="00AF50"/>
                </a:solidFill>
                <a:latin typeface="Calibri"/>
                <a:cs typeface="Calibri"/>
              </a:rPr>
              <a:t>8 </a:t>
            </a:r>
            <a:r>
              <a:rPr lang="en-US" spc="-5" dirty="0">
                <a:solidFill>
                  <a:srgbClr val="00AF50"/>
                </a:solidFill>
                <a:latin typeface="Calibri"/>
                <a:cs typeface="Calibri"/>
              </a:rPr>
              <a:t>respond with </a:t>
            </a:r>
            <a:r>
              <a:rPr lang="en-US" spc="-10" dirty="0">
                <a:solidFill>
                  <a:srgbClr val="00AF50"/>
                </a:solidFill>
                <a:latin typeface="Calibri"/>
                <a:cs typeface="Calibri"/>
              </a:rPr>
              <a:t>profit </a:t>
            </a:r>
            <a:r>
              <a:rPr lang="en-US" spc="-5" dirty="0">
                <a:solidFill>
                  <a:srgbClr val="00AF50"/>
                </a:solidFill>
                <a:latin typeface="Calibri"/>
                <a:cs typeface="Calibri"/>
              </a:rPr>
              <a:t>of </a:t>
            </a:r>
            <a:r>
              <a:rPr lang="en-US" dirty="0">
                <a:solidFill>
                  <a:srgbClr val="00AF50"/>
                </a:solidFill>
                <a:latin typeface="Calibri"/>
                <a:cs typeface="Calibri"/>
              </a:rPr>
              <a:t>$10 each </a:t>
            </a:r>
            <a:r>
              <a:rPr lang="en-US" spc="5" dirty="0">
                <a:solidFill>
                  <a:srgbClr val="00AF50"/>
                </a:solidFill>
                <a:latin typeface="Calibri"/>
                <a:cs typeface="Calibri"/>
              </a:rPr>
              <a:t> </a:t>
            </a:r>
            <a:r>
              <a:rPr lang="en-US" dirty="0">
                <a:solidFill>
                  <a:srgbClr val="FF0000"/>
                </a:solidFill>
                <a:latin typeface="Calibri"/>
                <a:cs typeface="Calibri"/>
              </a:rPr>
              <a:t>20</a:t>
            </a:r>
            <a:r>
              <a:rPr lang="en-US" spc="-20" dirty="0">
                <a:solidFill>
                  <a:srgbClr val="FF0000"/>
                </a:solidFill>
                <a:latin typeface="Calibri"/>
                <a:cs typeface="Calibri"/>
              </a:rPr>
              <a:t> </a:t>
            </a:r>
            <a:r>
              <a:rPr lang="en-US" spc="-10" dirty="0">
                <a:solidFill>
                  <a:srgbClr val="FF0000"/>
                </a:solidFill>
                <a:latin typeface="Calibri"/>
                <a:cs typeface="Calibri"/>
              </a:rPr>
              <a:t>fail</a:t>
            </a:r>
            <a:r>
              <a:rPr lang="en-US" dirty="0">
                <a:solidFill>
                  <a:srgbClr val="FF0000"/>
                </a:solidFill>
                <a:latin typeface="Calibri"/>
                <a:cs typeface="Calibri"/>
              </a:rPr>
              <a:t> </a:t>
            </a:r>
            <a:r>
              <a:rPr lang="en-US" spc="-15" dirty="0">
                <a:solidFill>
                  <a:srgbClr val="FF0000"/>
                </a:solidFill>
                <a:latin typeface="Calibri"/>
                <a:cs typeface="Calibri"/>
              </a:rPr>
              <a:t>to </a:t>
            </a:r>
            <a:r>
              <a:rPr lang="en-US" spc="-5" dirty="0">
                <a:solidFill>
                  <a:srgbClr val="FF0000"/>
                </a:solidFill>
                <a:latin typeface="Calibri"/>
                <a:cs typeface="Calibri"/>
              </a:rPr>
              <a:t>respond,</a:t>
            </a:r>
            <a:r>
              <a:rPr lang="en-US" dirty="0">
                <a:solidFill>
                  <a:srgbClr val="FF0000"/>
                </a:solidFill>
                <a:latin typeface="Calibri"/>
                <a:cs typeface="Calibri"/>
              </a:rPr>
              <a:t> </a:t>
            </a:r>
            <a:r>
              <a:rPr lang="en-US" spc="-15" dirty="0">
                <a:solidFill>
                  <a:srgbClr val="FF0000"/>
                </a:solidFill>
                <a:latin typeface="Calibri"/>
                <a:cs typeface="Calibri"/>
              </a:rPr>
              <a:t>cost </a:t>
            </a:r>
            <a:r>
              <a:rPr lang="en-US" dirty="0">
                <a:solidFill>
                  <a:srgbClr val="FF0000"/>
                </a:solidFill>
                <a:latin typeface="Calibri"/>
                <a:cs typeface="Calibri"/>
              </a:rPr>
              <a:t>$1</a:t>
            </a:r>
            <a:r>
              <a:rPr lang="en-US" spc="-15" dirty="0">
                <a:solidFill>
                  <a:srgbClr val="FF0000"/>
                </a:solidFill>
                <a:latin typeface="Calibri"/>
                <a:cs typeface="Calibri"/>
              </a:rPr>
              <a:t> </a:t>
            </a:r>
            <a:r>
              <a:rPr lang="en-US" dirty="0">
                <a:solidFill>
                  <a:srgbClr val="FF0000"/>
                </a:solidFill>
                <a:latin typeface="Calibri"/>
                <a:cs typeface="Calibri"/>
              </a:rPr>
              <a:t>each</a:t>
            </a:r>
            <a:endParaRPr lang="en-US" dirty="0">
              <a:latin typeface="Calibri"/>
              <a:cs typeface="Calibri"/>
            </a:endParaRPr>
          </a:p>
          <a:p>
            <a:pPr marL="956310">
              <a:lnSpc>
                <a:spcPct val="100000"/>
              </a:lnSpc>
              <a:spcBef>
                <a:spcPts val="5"/>
              </a:spcBef>
            </a:pPr>
            <a:r>
              <a:rPr lang="en-US" dirty="0">
                <a:latin typeface="Calibri"/>
                <a:cs typeface="Calibri"/>
              </a:rPr>
              <a:t>972</a:t>
            </a:r>
            <a:r>
              <a:rPr lang="en-US" spc="-20" dirty="0">
                <a:latin typeface="Calibri"/>
                <a:cs typeface="Calibri"/>
              </a:rPr>
              <a:t> </a:t>
            </a:r>
            <a:r>
              <a:rPr lang="en-US" spc="-10" dirty="0">
                <a:latin typeface="Calibri"/>
                <a:cs typeface="Calibri"/>
              </a:rPr>
              <a:t>receive</a:t>
            </a:r>
            <a:r>
              <a:rPr lang="en-US" spc="5" dirty="0">
                <a:latin typeface="Calibri"/>
                <a:cs typeface="Calibri"/>
              </a:rPr>
              <a:t> </a:t>
            </a:r>
            <a:r>
              <a:rPr lang="en-US" dirty="0">
                <a:latin typeface="Calibri"/>
                <a:cs typeface="Calibri"/>
              </a:rPr>
              <a:t>nothing</a:t>
            </a:r>
            <a:r>
              <a:rPr lang="en-US" spc="-35" dirty="0">
                <a:latin typeface="Calibri"/>
                <a:cs typeface="Calibri"/>
              </a:rPr>
              <a:t> </a:t>
            </a:r>
            <a:r>
              <a:rPr lang="en-US" dirty="0">
                <a:latin typeface="Calibri"/>
                <a:cs typeface="Calibri"/>
              </a:rPr>
              <a:t>(no</a:t>
            </a:r>
            <a:r>
              <a:rPr lang="en-US" spc="-15" dirty="0">
                <a:latin typeface="Calibri"/>
                <a:cs typeface="Calibri"/>
              </a:rPr>
              <a:t> </a:t>
            </a:r>
            <a:r>
              <a:rPr lang="en-US" spc="-10" dirty="0">
                <a:latin typeface="Calibri"/>
                <a:cs typeface="Calibri"/>
              </a:rPr>
              <a:t>cost,</a:t>
            </a:r>
            <a:r>
              <a:rPr lang="en-US" spc="-5" dirty="0">
                <a:latin typeface="Calibri"/>
                <a:cs typeface="Calibri"/>
              </a:rPr>
              <a:t> no</a:t>
            </a:r>
            <a:r>
              <a:rPr lang="en-US" spc="-20" dirty="0">
                <a:latin typeface="Calibri"/>
                <a:cs typeface="Calibri"/>
              </a:rPr>
              <a:t> </a:t>
            </a:r>
            <a:r>
              <a:rPr lang="en-US" spc="-10" dirty="0">
                <a:latin typeface="Calibri"/>
                <a:cs typeface="Calibri"/>
              </a:rPr>
              <a:t>profit)</a:t>
            </a:r>
            <a:endParaRPr lang="en-US" dirty="0">
              <a:latin typeface="Calibri"/>
              <a:cs typeface="Calibri"/>
            </a:endParaRPr>
          </a:p>
          <a:p>
            <a:pPr marL="41910">
              <a:lnSpc>
                <a:spcPct val="100000"/>
              </a:lnSpc>
            </a:pPr>
            <a:r>
              <a:rPr lang="en-US" spc="-5" dirty="0">
                <a:solidFill>
                  <a:srgbClr val="00AF50"/>
                </a:solidFill>
                <a:latin typeface="Calibri"/>
                <a:cs typeface="Calibri"/>
              </a:rPr>
              <a:t>Net</a:t>
            </a:r>
            <a:r>
              <a:rPr lang="en-US" spc="-30" dirty="0">
                <a:solidFill>
                  <a:srgbClr val="00AF50"/>
                </a:solidFill>
                <a:latin typeface="Calibri"/>
                <a:cs typeface="Calibri"/>
              </a:rPr>
              <a:t> </a:t>
            </a:r>
            <a:r>
              <a:rPr lang="en-US" spc="-10" dirty="0">
                <a:solidFill>
                  <a:srgbClr val="00AF50"/>
                </a:solidFill>
                <a:latin typeface="Calibri"/>
                <a:cs typeface="Calibri"/>
              </a:rPr>
              <a:t>profit</a:t>
            </a:r>
            <a:r>
              <a:rPr lang="en-US" spc="-20" dirty="0">
                <a:solidFill>
                  <a:srgbClr val="00AF50"/>
                </a:solidFill>
                <a:latin typeface="Calibri"/>
                <a:cs typeface="Calibri"/>
              </a:rPr>
              <a:t> </a:t>
            </a:r>
            <a:r>
              <a:rPr lang="en-US" dirty="0">
                <a:solidFill>
                  <a:srgbClr val="00AF50"/>
                </a:solidFill>
                <a:latin typeface="Calibri"/>
                <a:cs typeface="Calibri"/>
              </a:rPr>
              <a:t>=</a:t>
            </a:r>
            <a:r>
              <a:rPr lang="en-US" spc="-15" dirty="0">
                <a:solidFill>
                  <a:srgbClr val="00AF50"/>
                </a:solidFill>
                <a:latin typeface="Calibri"/>
                <a:cs typeface="Calibri"/>
              </a:rPr>
              <a:t> </a:t>
            </a:r>
            <a:r>
              <a:rPr lang="en-US" dirty="0">
                <a:solidFill>
                  <a:srgbClr val="00AF50"/>
                </a:solidFill>
                <a:latin typeface="Calibri"/>
                <a:cs typeface="Calibri"/>
              </a:rPr>
              <a:t>$60</a:t>
            </a:r>
            <a:endParaRPr lang="en-US" dirty="0">
              <a:latin typeface="Calibri"/>
              <a:cs typeface="Calibri"/>
            </a:endParaRPr>
          </a:p>
          <a:p>
            <a:pPr marL="829310">
              <a:lnSpc>
                <a:spcPct val="100000"/>
              </a:lnSpc>
              <a:spcBef>
                <a:spcPts val="420"/>
              </a:spcBef>
            </a:pPr>
            <a:r>
              <a:rPr lang="en-US" sz="1600" b="1" dirty="0">
                <a:solidFill>
                  <a:srgbClr val="FF0000"/>
                </a:solidFill>
                <a:latin typeface="Calibri"/>
                <a:cs typeface="Calibri"/>
              </a:rPr>
              <a:t>Thus,</a:t>
            </a:r>
            <a:r>
              <a:rPr lang="en-US" sz="1600" b="1" spc="-20" dirty="0">
                <a:solidFill>
                  <a:srgbClr val="FF0000"/>
                </a:solidFill>
                <a:latin typeface="Calibri"/>
                <a:cs typeface="Calibri"/>
              </a:rPr>
              <a:t> </a:t>
            </a:r>
            <a:r>
              <a:rPr lang="en-US" sz="1600" b="1" spc="-5" dirty="0">
                <a:solidFill>
                  <a:srgbClr val="FF0000"/>
                </a:solidFill>
                <a:latin typeface="Calibri"/>
                <a:cs typeface="Calibri"/>
              </a:rPr>
              <a:t>we</a:t>
            </a:r>
            <a:r>
              <a:rPr lang="en-US" sz="1600" b="1" spc="-20" dirty="0">
                <a:solidFill>
                  <a:srgbClr val="FF0000"/>
                </a:solidFill>
                <a:latin typeface="Calibri"/>
                <a:cs typeface="Calibri"/>
              </a:rPr>
              <a:t> </a:t>
            </a:r>
            <a:r>
              <a:rPr lang="en-US" sz="1600" b="1" dirty="0">
                <a:solidFill>
                  <a:srgbClr val="FF0000"/>
                </a:solidFill>
                <a:latin typeface="Calibri"/>
                <a:cs typeface="Calibri"/>
              </a:rPr>
              <a:t>need</a:t>
            </a:r>
            <a:r>
              <a:rPr lang="en-US" sz="1600" b="1" spc="-25" dirty="0">
                <a:solidFill>
                  <a:srgbClr val="FF0000"/>
                </a:solidFill>
                <a:latin typeface="Calibri"/>
                <a:cs typeface="Calibri"/>
              </a:rPr>
              <a:t> </a:t>
            </a:r>
            <a:r>
              <a:rPr lang="en-US" sz="1600" b="1" spc="-10" dirty="0">
                <a:solidFill>
                  <a:srgbClr val="FF0000"/>
                </a:solidFill>
                <a:latin typeface="Calibri"/>
                <a:cs typeface="Calibri"/>
              </a:rPr>
              <a:t>to </a:t>
            </a:r>
            <a:r>
              <a:rPr lang="en-US" sz="1600" b="1" dirty="0">
                <a:solidFill>
                  <a:srgbClr val="FF0000"/>
                </a:solidFill>
                <a:latin typeface="Calibri"/>
                <a:cs typeface="Calibri"/>
              </a:rPr>
              <a:t>look</a:t>
            </a:r>
            <a:r>
              <a:rPr lang="en-US" sz="1600" b="1" spc="-20" dirty="0">
                <a:solidFill>
                  <a:srgbClr val="FF0000"/>
                </a:solidFill>
                <a:latin typeface="Calibri"/>
                <a:cs typeface="Calibri"/>
              </a:rPr>
              <a:t> </a:t>
            </a:r>
            <a:r>
              <a:rPr lang="en-US" sz="1600" b="1" spc="-5" dirty="0">
                <a:solidFill>
                  <a:srgbClr val="FF0000"/>
                </a:solidFill>
                <a:latin typeface="Calibri"/>
                <a:cs typeface="Calibri"/>
              </a:rPr>
              <a:t>beyond</a:t>
            </a:r>
            <a:r>
              <a:rPr lang="en-US" sz="1600" b="1" spc="5" dirty="0">
                <a:solidFill>
                  <a:srgbClr val="FF0000"/>
                </a:solidFill>
                <a:latin typeface="Calibri"/>
                <a:cs typeface="Calibri"/>
              </a:rPr>
              <a:t> </a:t>
            </a:r>
            <a:r>
              <a:rPr lang="en-US" sz="1600" b="1" dirty="0">
                <a:solidFill>
                  <a:srgbClr val="FF0000"/>
                </a:solidFill>
                <a:latin typeface="Calibri"/>
                <a:cs typeface="Calibri"/>
              </a:rPr>
              <a:t>the</a:t>
            </a:r>
            <a:r>
              <a:rPr lang="en-US" sz="1600" b="1" spc="-35" dirty="0">
                <a:solidFill>
                  <a:srgbClr val="FF0000"/>
                </a:solidFill>
                <a:latin typeface="Calibri"/>
                <a:cs typeface="Calibri"/>
              </a:rPr>
              <a:t> </a:t>
            </a:r>
            <a:r>
              <a:rPr lang="en-US" sz="1600" b="1" spc="-5" dirty="0">
                <a:solidFill>
                  <a:srgbClr val="FF0000"/>
                </a:solidFill>
                <a:latin typeface="Calibri"/>
                <a:cs typeface="Calibri"/>
              </a:rPr>
              <a:t>traditional</a:t>
            </a:r>
            <a:r>
              <a:rPr lang="en-US" sz="1600" b="1" spc="-45" dirty="0">
                <a:solidFill>
                  <a:srgbClr val="FF0000"/>
                </a:solidFill>
                <a:latin typeface="Calibri"/>
                <a:cs typeface="Calibri"/>
              </a:rPr>
              <a:t> </a:t>
            </a:r>
            <a:r>
              <a:rPr lang="en-US" sz="1600" b="1" spc="-10" dirty="0">
                <a:solidFill>
                  <a:srgbClr val="FF0000"/>
                </a:solidFill>
                <a:latin typeface="Calibri"/>
                <a:cs typeface="Calibri"/>
              </a:rPr>
              <a:t>error/accuracy</a:t>
            </a:r>
            <a:r>
              <a:rPr lang="en-US" sz="1600" b="1" spc="-20" dirty="0">
                <a:solidFill>
                  <a:srgbClr val="FF0000"/>
                </a:solidFill>
                <a:latin typeface="Calibri"/>
                <a:cs typeface="Calibri"/>
              </a:rPr>
              <a:t> </a:t>
            </a:r>
            <a:r>
              <a:rPr lang="en-US" sz="1600" b="1" spc="-5" dirty="0">
                <a:solidFill>
                  <a:srgbClr val="FF0000"/>
                </a:solidFill>
                <a:latin typeface="Calibri"/>
                <a:cs typeface="Calibri"/>
              </a:rPr>
              <a:t>metrics</a:t>
            </a:r>
            <a:r>
              <a:rPr lang="en-US" sz="1600" b="1" spc="-20" dirty="0">
                <a:solidFill>
                  <a:srgbClr val="FF0000"/>
                </a:solidFill>
                <a:latin typeface="Calibri"/>
                <a:cs typeface="Calibri"/>
              </a:rPr>
              <a:t> </a:t>
            </a:r>
            <a:r>
              <a:rPr lang="en-US" sz="1600" b="1" dirty="0">
                <a:solidFill>
                  <a:srgbClr val="FF0000"/>
                </a:solidFill>
                <a:latin typeface="Calibri"/>
                <a:cs typeface="Calibri"/>
              </a:rPr>
              <a:t>in </a:t>
            </a:r>
            <a:r>
              <a:rPr lang="en-US" sz="1600" b="1" spc="-5" dirty="0">
                <a:solidFill>
                  <a:srgbClr val="FF0000"/>
                </a:solidFill>
                <a:latin typeface="Calibri"/>
                <a:cs typeface="Calibri"/>
              </a:rPr>
              <a:t>classification</a:t>
            </a:r>
            <a:r>
              <a:rPr lang="en-US" sz="1600" b="1" dirty="0">
                <a:solidFill>
                  <a:srgbClr val="FF0000"/>
                </a:solidFill>
                <a:latin typeface="Calibri"/>
                <a:cs typeface="Calibri"/>
              </a:rPr>
              <a:t> </a:t>
            </a:r>
            <a:r>
              <a:rPr lang="en-US" sz="1600" b="1" spc="-5" dirty="0">
                <a:solidFill>
                  <a:srgbClr val="FF0000"/>
                </a:solidFill>
                <a:latin typeface="Calibri"/>
                <a:cs typeface="Calibri"/>
              </a:rPr>
              <a:t>scenarios</a:t>
            </a:r>
            <a:endParaRPr lang="en-US" sz="1600" dirty="0">
              <a:latin typeface="Calibri"/>
              <a:cs typeface="Calibri"/>
            </a:endParaRPr>
          </a:p>
          <a:p>
            <a:pPr marL="829310">
              <a:lnSpc>
                <a:spcPct val="100000"/>
              </a:lnSpc>
              <a:spcBef>
                <a:spcPts val="420"/>
              </a:spcBef>
            </a:pPr>
            <a:endParaRPr lang="en-US" sz="1200" spc="-5" dirty="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A2A69F-8593-3A04-582C-E5D0FDB1A362}"/>
              </a:ext>
            </a:extLst>
          </p:cNvPr>
          <p:cNvSpPr>
            <a:spLocks noGrp="1"/>
          </p:cNvSpPr>
          <p:nvPr>
            <p:ph idx="1"/>
          </p:nvPr>
        </p:nvSpPr>
        <p:spPr/>
        <p:txBody>
          <a:bodyPr/>
          <a:lstStyle/>
          <a:p>
            <a:pPr marL="0" indent="0">
              <a:lnSpc>
                <a:spcPct val="150000"/>
              </a:lnSpc>
              <a:buFont typeface="Arial" panose="020B0604020202020204" pitchFamily="34" charset="0"/>
              <a:buNone/>
              <a:defRPr/>
            </a:pPr>
            <a:r>
              <a:rPr lang="en-US" sz="2800" b="1" dirty="0"/>
              <a:t>True positives (TP)</a:t>
            </a:r>
            <a:r>
              <a:rPr lang="en-US" sz="2800" dirty="0"/>
              <a:t>: Predicted positive and are actually positive.</a:t>
            </a:r>
          </a:p>
          <a:p>
            <a:pPr marL="0" indent="0">
              <a:lnSpc>
                <a:spcPct val="150000"/>
              </a:lnSpc>
              <a:buFont typeface="Arial" panose="020B0604020202020204" pitchFamily="34" charset="0"/>
              <a:buNone/>
              <a:defRPr/>
            </a:pPr>
            <a:r>
              <a:rPr lang="en-US" sz="2800" b="1" dirty="0"/>
              <a:t>False positives (FP)</a:t>
            </a:r>
            <a:r>
              <a:rPr lang="en-US" sz="2800" dirty="0"/>
              <a:t>: Predicted positive and are actually negative.</a:t>
            </a:r>
          </a:p>
          <a:p>
            <a:pPr marL="0" indent="0">
              <a:lnSpc>
                <a:spcPct val="150000"/>
              </a:lnSpc>
              <a:buFont typeface="Arial" panose="020B0604020202020204" pitchFamily="34" charset="0"/>
              <a:buNone/>
              <a:defRPr/>
            </a:pPr>
            <a:r>
              <a:rPr lang="en-US" sz="2800" b="1" dirty="0"/>
              <a:t>True negatives (TN)</a:t>
            </a:r>
            <a:r>
              <a:rPr lang="en-US" sz="2800" dirty="0"/>
              <a:t>: Predicted negative and are actually negative.</a:t>
            </a:r>
          </a:p>
          <a:p>
            <a:pPr marL="0" indent="0">
              <a:lnSpc>
                <a:spcPct val="150000"/>
              </a:lnSpc>
              <a:buFont typeface="Arial" panose="020B0604020202020204" pitchFamily="34" charset="0"/>
              <a:buNone/>
              <a:defRPr/>
            </a:pPr>
            <a:r>
              <a:rPr lang="en-US" sz="2800" b="1" dirty="0"/>
              <a:t>False negatives (FN)</a:t>
            </a:r>
            <a:r>
              <a:rPr lang="en-US" sz="2800" dirty="0"/>
              <a:t>: Predicted negative and are actually positive.</a:t>
            </a:r>
          </a:p>
          <a:p>
            <a:pPr>
              <a:lnSpc>
                <a:spcPct val="150000"/>
              </a:lnSpc>
            </a:pPr>
            <a:endParaRPr lang="en-IN" sz="2800" dirty="0"/>
          </a:p>
        </p:txBody>
      </p:sp>
      <p:sp>
        <p:nvSpPr>
          <p:cNvPr id="2" name="Title 1">
            <a:extLst>
              <a:ext uri="{FF2B5EF4-FFF2-40B4-BE49-F238E27FC236}">
                <a16:creationId xmlns:a16="http://schemas.microsoft.com/office/drawing/2014/main" id="{8D81FB45-7297-AA90-32CF-BCBC8D572EA3}"/>
              </a:ext>
            </a:extLst>
          </p:cNvPr>
          <p:cNvSpPr>
            <a:spLocks noGrp="1"/>
          </p:cNvSpPr>
          <p:nvPr>
            <p:ph type="title"/>
          </p:nvPr>
        </p:nvSpPr>
        <p:spPr/>
        <p:txBody>
          <a:bodyPr/>
          <a:lstStyle/>
          <a:p>
            <a:r>
              <a:rPr lang="en-IN" altLang="en-US" dirty="0"/>
              <a:t>Basic terms</a:t>
            </a:r>
            <a:endParaRPr lang="en-IN" dirty="0"/>
          </a:p>
        </p:txBody>
      </p:sp>
    </p:spTree>
    <p:extLst>
      <p:ext uri="{BB962C8B-B14F-4D97-AF65-F5344CB8AC3E}">
        <p14:creationId xmlns:p14="http://schemas.microsoft.com/office/powerpoint/2010/main" val="1654272496"/>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TotalTime>
  <Words>4098</Words>
  <Application>Microsoft Office PowerPoint</Application>
  <PresentationFormat>Widescreen</PresentationFormat>
  <Paragraphs>608</Paragraphs>
  <Slides>35</Slides>
  <Notes>4</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1_Office Theme</vt:lpstr>
      <vt:lpstr>PowerPoint Presentation</vt:lpstr>
      <vt:lpstr>Overview</vt:lpstr>
      <vt:lpstr>Why do we need to evaluate models?</vt:lpstr>
      <vt:lpstr>Evaluating performance in Prediction</vt:lpstr>
      <vt:lpstr>Evaluating performance in Classification Most Classification algorithms classify via a 2-step process:</vt:lpstr>
      <vt:lpstr>Confusion Matrix</vt:lpstr>
      <vt:lpstr>When One Class is More Important &amp; misclassification costs are asymmetrical</vt:lpstr>
      <vt:lpstr>Asymmetrical Costs – Response to Promotional Offer</vt:lpstr>
      <vt:lpstr>Basic terms</vt:lpstr>
      <vt:lpstr>Alternate Accuracy Measures</vt:lpstr>
      <vt:lpstr>Alternate Accuracy Measures</vt:lpstr>
      <vt:lpstr>Alternate Accuracy Measures</vt:lpstr>
      <vt:lpstr>Example 1: Binary classification </vt:lpstr>
      <vt:lpstr>PowerPoint Presentation</vt:lpstr>
      <vt:lpstr>PowerPoint Presentation</vt:lpstr>
      <vt:lpstr>PowerPoint Presentation</vt:lpstr>
      <vt:lpstr>PowerPoint Presentation</vt:lpstr>
      <vt:lpstr>Accuracy </vt:lpstr>
      <vt:lpstr>PowerPoint Presentation</vt:lpstr>
      <vt:lpstr>Performance evaluation</vt:lpstr>
      <vt:lpstr>PowerPoint Presentation</vt:lpstr>
      <vt:lpstr>PowerPoint Presentation</vt:lpstr>
      <vt:lpstr>Solution</vt:lpstr>
      <vt:lpstr>PowerPoint Presentation</vt:lpstr>
      <vt:lpstr>Summary</vt:lpstr>
      <vt:lpstr>References</vt:lpstr>
      <vt:lpstr> Overview</vt:lpstr>
      <vt:lpstr> Alternate Accuracy Measures</vt:lpstr>
      <vt:lpstr>ROC Curves (Receiver Operating Characteristic Curves) for a Perfect Classifier</vt:lpstr>
      <vt:lpstr>PowerPoint Presentation</vt:lpstr>
      <vt:lpstr>PowerPoint Presentation</vt:lpstr>
      <vt:lpstr> ROC Curve for Imperfect classifier</vt:lpstr>
      <vt:lpstr>ROC curves for comparing models – Area Under the Curve</vt:lpstr>
      <vt:lpstr> 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saraths</dc:creator>
  <cp:lastModifiedBy>saraths</cp:lastModifiedBy>
  <cp:revision>91</cp:revision>
  <dcterms:created xsi:type="dcterms:W3CDTF">2024-04-16T05:05:28Z</dcterms:created>
  <dcterms:modified xsi:type="dcterms:W3CDTF">2024-04-30T04:55:27Z</dcterms:modified>
</cp:coreProperties>
</file>