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64" r:id="rId14"/>
    <p:sldId id="265" r:id="rId15"/>
    <p:sldId id="266" r:id="rId16"/>
    <p:sldId id="273" r:id="rId17"/>
    <p:sldId id="274" r:id="rId18"/>
    <p:sldId id="27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-nearest-neighbors-for-machine-learning/" TargetMode="External"/><Relationship Id="rId2" Type="http://schemas.openxmlformats.org/officeDocument/2006/relationships/hyperlink" Target="https://www.analyticsvidhya.com/blog/2018/08/k-nearest-neighbor-introduction-regression-pyth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708.0432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rxiv.org/pdf/1708.04321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arxiv.org/pdf/1708.04321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K - Nearest Neighbors (KNN)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-Nearest Neighbor(KNN) Algorithm for Machine Learning">
            <a:extLst>
              <a:ext uri="{FF2B5EF4-FFF2-40B4-BE49-F238E27FC236}">
                <a16:creationId xmlns:a16="http://schemas.microsoft.com/office/drawing/2014/main" id="{43E26A7C-C67A-4F96-9E9B-27CAF45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83" y="643466"/>
            <a:ext cx="696383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9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-Nearest Neighbor(KNN) Algorithm for Machine Learning">
            <a:extLst>
              <a:ext uri="{FF2B5EF4-FFF2-40B4-BE49-F238E27FC236}">
                <a16:creationId xmlns:a16="http://schemas.microsoft.com/office/drawing/2014/main" id="{70B5D099-3F8E-4EE7-A2D9-4F53FF78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83" y="643466"/>
            <a:ext cx="696383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E28E-DC73-4AF9-ECEE-FA26B140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325D8-A2F6-4517-54E1-3140E3A8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8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7708"/>
            <a:ext cx="112093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How</a:t>
            </a:r>
            <a:r>
              <a:rPr lang="en-US" spc="-270" dirty="0"/>
              <a:t> </a:t>
            </a:r>
            <a:r>
              <a:rPr spc="-270" dirty="0"/>
              <a:t> </a:t>
            </a:r>
            <a:r>
              <a:rPr dirty="0"/>
              <a:t>to </a:t>
            </a:r>
            <a:r>
              <a:rPr spc="-295" dirty="0"/>
              <a:t>choose</a:t>
            </a:r>
            <a:r>
              <a:rPr spc="-750" dirty="0"/>
              <a:t> </a:t>
            </a:r>
            <a:r>
              <a:rPr lang="en-US" spc="-750" dirty="0"/>
              <a:t>                                     </a:t>
            </a:r>
            <a:r>
              <a:rPr spc="-26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1284224"/>
            <a:ext cx="11233785" cy="5018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i="1" dirty="0">
                <a:latin typeface="Carlito"/>
                <a:cs typeface="Carlito"/>
              </a:rPr>
              <a:t>k </a:t>
            </a:r>
            <a:r>
              <a:rPr sz="2600" dirty="0">
                <a:latin typeface="Carlito"/>
                <a:cs typeface="Carlito"/>
              </a:rPr>
              <a:t>is the </a:t>
            </a:r>
            <a:r>
              <a:rPr sz="2600" spc="-5" dirty="0">
                <a:latin typeface="Carlito"/>
                <a:cs typeface="Carlito"/>
              </a:rPr>
              <a:t>number of nearby </a:t>
            </a:r>
            <a:r>
              <a:rPr sz="2600" spc="-10" dirty="0">
                <a:latin typeface="Carlito"/>
                <a:cs typeface="Carlito"/>
              </a:rPr>
              <a:t>neighbors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used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classify the </a:t>
            </a:r>
            <a:r>
              <a:rPr sz="2600" spc="-5" dirty="0">
                <a:latin typeface="Carlito"/>
                <a:cs typeface="Carlito"/>
              </a:rPr>
              <a:t>new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record</a:t>
            </a:r>
            <a:endParaRPr sz="26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1156335" algn="l"/>
              </a:tabLst>
            </a:pPr>
            <a:r>
              <a:rPr sz="1900" i="1" spc="-5" dirty="0">
                <a:latin typeface="Carlito"/>
                <a:cs typeface="Carlito"/>
              </a:rPr>
              <a:t>K</a:t>
            </a:r>
            <a:r>
              <a:rPr sz="1900" spc="-5" dirty="0">
                <a:latin typeface="Carlito"/>
                <a:cs typeface="Carlito"/>
              </a:rPr>
              <a:t>=1 means use the single </a:t>
            </a:r>
            <a:r>
              <a:rPr sz="1900" spc="-10" dirty="0">
                <a:latin typeface="Carlito"/>
                <a:cs typeface="Carlito"/>
              </a:rPr>
              <a:t>nearest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record</a:t>
            </a:r>
            <a:endParaRPr sz="19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1156335" algn="l"/>
              </a:tabLst>
            </a:pPr>
            <a:r>
              <a:rPr sz="1900" i="1" spc="-10" dirty="0">
                <a:latin typeface="Carlito"/>
                <a:cs typeface="Carlito"/>
              </a:rPr>
              <a:t>K</a:t>
            </a:r>
            <a:r>
              <a:rPr sz="1900" spc="-10" dirty="0">
                <a:latin typeface="Carlito"/>
                <a:cs typeface="Carlito"/>
              </a:rPr>
              <a:t>=3 </a:t>
            </a:r>
            <a:r>
              <a:rPr sz="1900" spc="-5" dirty="0">
                <a:latin typeface="Carlito"/>
                <a:cs typeface="Carlito"/>
              </a:rPr>
              <a:t>means use the 3 </a:t>
            </a:r>
            <a:r>
              <a:rPr sz="1900" spc="-15" dirty="0">
                <a:latin typeface="Carlito"/>
                <a:cs typeface="Carlito"/>
              </a:rPr>
              <a:t>nearest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records</a:t>
            </a:r>
            <a:endParaRPr sz="19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"/>
            </a:pPr>
            <a:endParaRPr sz="31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Low </a:t>
            </a:r>
            <a:r>
              <a:rPr sz="2600" spc="-5" dirty="0">
                <a:latin typeface="Carlito"/>
                <a:cs typeface="Carlito"/>
              </a:rPr>
              <a:t>values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5" dirty="0">
                <a:latin typeface="Carlito"/>
                <a:cs typeface="Carlito"/>
              </a:rPr>
              <a:t>(1, </a:t>
            </a:r>
            <a:r>
              <a:rPr sz="2600" dirty="0">
                <a:latin typeface="Carlito"/>
                <a:cs typeface="Carlito"/>
              </a:rPr>
              <a:t>3, …) </a:t>
            </a:r>
            <a:r>
              <a:rPr sz="2600" spc="-10" dirty="0">
                <a:latin typeface="Carlito"/>
                <a:cs typeface="Carlito"/>
              </a:rPr>
              <a:t>capture </a:t>
            </a:r>
            <a:r>
              <a:rPr sz="2600" spc="-5" dirty="0">
                <a:latin typeface="Carlito"/>
                <a:cs typeface="Carlito"/>
              </a:rPr>
              <a:t>local structure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5" dirty="0">
                <a:latin typeface="Carlito"/>
                <a:cs typeface="Carlito"/>
              </a:rPr>
              <a:t>(but </a:t>
            </a:r>
            <a:r>
              <a:rPr sz="2600" dirty="0">
                <a:latin typeface="Carlito"/>
                <a:cs typeface="Carlito"/>
              </a:rPr>
              <a:t>also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noise)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50" dirty="0">
              <a:latin typeface="Carlito"/>
              <a:cs typeface="Carlito"/>
            </a:endParaRPr>
          </a:p>
          <a:p>
            <a:pPr marL="241300" indent="-228600">
              <a:lnSpc>
                <a:spcPts val="311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High values 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10" dirty="0">
                <a:latin typeface="Carlito"/>
                <a:cs typeface="Carlito"/>
              </a:rPr>
              <a:t>provide more </a:t>
            </a:r>
            <a:r>
              <a:rPr sz="2600" spc="-5" dirty="0">
                <a:latin typeface="Carlito"/>
                <a:cs typeface="Carlito"/>
              </a:rPr>
              <a:t>smoothing, </a:t>
            </a:r>
            <a:r>
              <a:rPr sz="2600" dirty="0">
                <a:latin typeface="Carlito"/>
                <a:cs typeface="Carlito"/>
              </a:rPr>
              <a:t>less </a:t>
            </a:r>
            <a:r>
              <a:rPr sz="2600" spc="-5" dirty="0">
                <a:latin typeface="Carlito"/>
                <a:cs typeface="Carlito"/>
              </a:rPr>
              <a:t>noise, but </a:t>
            </a:r>
            <a:r>
              <a:rPr sz="2600" spc="-20" dirty="0">
                <a:latin typeface="Carlito"/>
                <a:cs typeface="Carlito"/>
              </a:rPr>
              <a:t>may </a:t>
            </a:r>
            <a:r>
              <a:rPr sz="2600" spc="-5" dirty="0">
                <a:latin typeface="Carlito"/>
                <a:cs typeface="Carlito"/>
              </a:rPr>
              <a:t>miss </a:t>
            </a:r>
            <a:r>
              <a:rPr sz="2600" spc="-10" dirty="0">
                <a:latin typeface="Carlito"/>
                <a:cs typeface="Carlito"/>
              </a:rPr>
              <a:t>local</a:t>
            </a:r>
            <a:r>
              <a:rPr sz="2600" spc="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structure</a:t>
            </a:r>
            <a:endParaRPr sz="2600" dirty="0">
              <a:latin typeface="Carlito"/>
              <a:cs typeface="Carlito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15"/>
              </a:spcBef>
              <a:buSzPct val="95454"/>
              <a:buFont typeface="Wingdings"/>
              <a:buChar char=""/>
              <a:tabLst>
                <a:tab pos="698500" algn="l"/>
              </a:tabLst>
            </a:pPr>
            <a:r>
              <a:rPr sz="2200" spc="-10" dirty="0">
                <a:latin typeface="Carlito"/>
                <a:cs typeface="Carlito"/>
              </a:rPr>
              <a:t>extreme case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k = n (i.e., the </a:t>
            </a:r>
            <a:r>
              <a:rPr sz="2200" spc="-10" dirty="0">
                <a:latin typeface="Carlito"/>
                <a:cs typeface="Carlito"/>
              </a:rPr>
              <a:t>entire </a:t>
            </a:r>
            <a:r>
              <a:rPr sz="2200" spc="-1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set) is the </a:t>
            </a:r>
            <a:r>
              <a:rPr sz="2200" dirty="0">
                <a:latin typeface="Carlito"/>
                <a:cs typeface="Carlito"/>
              </a:rPr>
              <a:t>same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the “naïve </a:t>
            </a:r>
            <a:r>
              <a:rPr sz="2200" spc="-5" dirty="0">
                <a:latin typeface="Carlito"/>
                <a:cs typeface="Carlito"/>
              </a:rPr>
              <a:t>rule” (classify all  </a:t>
            </a:r>
            <a:r>
              <a:rPr sz="2200" spc="-15" dirty="0">
                <a:latin typeface="Carlito"/>
                <a:cs typeface="Carlito"/>
              </a:rPr>
              <a:t>records </a:t>
            </a:r>
            <a:r>
              <a:rPr sz="2200" spc="-10" dirty="0">
                <a:latin typeface="Carlito"/>
                <a:cs typeface="Carlito"/>
              </a:rPr>
              <a:t>according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majority </a:t>
            </a:r>
            <a:r>
              <a:rPr sz="2200" dirty="0">
                <a:latin typeface="Carlito"/>
                <a:cs typeface="Carlito"/>
              </a:rPr>
              <a:t>class. </a:t>
            </a:r>
            <a:r>
              <a:rPr sz="2200" spc="-15" dirty="0">
                <a:latin typeface="Carlito"/>
                <a:cs typeface="Carlito"/>
              </a:rPr>
              <a:t>Here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relevance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predictors </a:t>
            </a:r>
            <a:r>
              <a:rPr sz="2200" spc="-10" dirty="0">
                <a:latin typeface="Carlito"/>
                <a:cs typeface="Carlito"/>
              </a:rPr>
              <a:t>vanish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we can avoid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computation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distance scores </a:t>
            </a:r>
            <a:r>
              <a:rPr sz="2200" spc="-30" dirty="0">
                <a:latin typeface="Carlito"/>
                <a:cs typeface="Carlito"/>
              </a:rPr>
              <a:t>altogether. </a:t>
            </a:r>
            <a:r>
              <a:rPr sz="2200" spc="-5" dirty="0">
                <a:latin typeface="Carlito"/>
                <a:cs typeface="Carlito"/>
              </a:rPr>
              <a:t>Enough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just </a:t>
            </a:r>
            <a:r>
              <a:rPr sz="2200" spc="-5" dirty="0">
                <a:latin typeface="Carlito"/>
                <a:cs typeface="Carlito"/>
              </a:rPr>
              <a:t>look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proportion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10" dirty="0">
                <a:latin typeface="Carlito"/>
                <a:cs typeface="Carlito"/>
              </a:rPr>
              <a:t>outcome </a:t>
            </a:r>
            <a:r>
              <a:rPr sz="2200" spc="-5" dirty="0">
                <a:latin typeface="Carlito"/>
                <a:cs typeface="Carlito"/>
              </a:rPr>
              <a:t>labels and </a:t>
            </a:r>
            <a:r>
              <a:rPr sz="2200" dirty="0">
                <a:latin typeface="Carlito"/>
                <a:cs typeface="Carlito"/>
              </a:rPr>
              <a:t>choose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majority)</a:t>
            </a:r>
            <a:endParaRPr sz="2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har char=""/>
            </a:pPr>
            <a:endParaRPr sz="2950" dirty="0">
              <a:latin typeface="Carlito"/>
              <a:cs typeface="Carlito"/>
            </a:endParaRPr>
          </a:p>
          <a:p>
            <a:pPr marL="241300" marR="16256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Odd </a:t>
            </a:r>
            <a:r>
              <a:rPr sz="2600" spc="-10" dirty="0">
                <a:latin typeface="Carlito"/>
                <a:cs typeface="Carlito"/>
              </a:rPr>
              <a:t>values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15" dirty="0">
                <a:latin typeface="Carlito"/>
                <a:cs typeface="Carlito"/>
              </a:rPr>
              <a:t>preferred, to </a:t>
            </a:r>
            <a:r>
              <a:rPr sz="2600" spc="-20" dirty="0">
                <a:latin typeface="Carlito"/>
                <a:cs typeface="Carlito"/>
              </a:rPr>
              <a:t>avoid </a:t>
            </a:r>
            <a:r>
              <a:rPr sz="2600" dirty="0">
                <a:latin typeface="Carlito"/>
                <a:cs typeface="Carlito"/>
              </a:rPr>
              <a:t>tie </a:t>
            </a:r>
            <a:r>
              <a:rPr sz="2600" spc="-5" dirty="0">
                <a:latin typeface="Carlito"/>
                <a:cs typeface="Carlito"/>
              </a:rPr>
              <a:t>caused </a:t>
            </a:r>
            <a:r>
              <a:rPr sz="2600" spc="-10" dirty="0">
                <a:latin typeface="Carlito"/>
                <a:cs typeface="Carlito"/>
              </a:rPr>
              <a:t>by even </a:t>
            </a:r>
            <a:r>
              <a:rPr sz="2600" spc="-5" dirty="0">
                <a:latin typeface="Carlito"/>
                <a:cs typeface="Carlito"/>
              </a:rPr>
              <a:t>values of </a:t>
            </a:r>
            <a:r>
              <a:rPr sz="2600" dirty="0">
                <a:latin typeface="Carlito"/>
                <a:cs typeface="Carlito"/>
              </a:rPr>
              <a:t>k </a:t>
            </a:r>
            <a:r>
              <a:rPr sz="2600" spc="-5" dirty="0">
                <a:latin typeface="Carlito"/>
                <a:cs typeface="Carlito"/>
              </a:rPr>
              <a:t>during </a:t>
            </a:r>
            <a:r>
              <a:rPr sz="2600" dirty="0">
                <a:latin typeface="Carlito"/>
                <a:cs typeface="Carlito"/>
              </a:rPr>
              <a:t>majority  </a:t>
            </a:r>
            <a:r>
              <a:rPr sz="2600" spc="-10" dirty="0">
                <a:latin typeface="Carlito"/>
                <a:cs typeface="Carlito"/>
              </a:rPr>
              <a:t>voting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KNN </a:t>
            </a:r>
            <a:r>
              <a:rPr spc="-55" dirty="0"/>
              <a:t>for </a:t>
            </a:r>
            <a:r>
              <a:rPr spc="-245" dirty="0"/>
              <a:t>Prediction/Regression </a:t>
            </a:r>
            <a:r>
              <a:rPr sz="4000" spc="-75" dirty="0"/>
              <a:t>(</a:t>
            </a:r>
            <a:r>
              <a:rPr sz="3600" spc="-75" dirty="0"/>
              <a:t>for </a:t>
            </a:r>
            <a:r>
              <a:rPr sz="3600" spc="-185" dirty="0"/>
              <a:t>Numerical</a:t>
            </a:r>
            <a:r>
              <a:rPr sz="3600" spc="-645" dirty="0"/>
              <a:t> </a:t>
            </a:r>
            <a:r>
              <a:rPr sz="3600" spc="-204" dirty="0"/>
              <a:t>Outcome)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8653780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25" dirty="0">
                <a:latin typeface="Carlito"/>
                <a:cs typeface="Carlito"/>
              </a:rPr>
              <a:t>average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outcome </a:t>
            </a:r>
            <a:r>
              <a:rPr sz="2800" spc="-10" dirty="0">
                <a:latin typeface="Carlito"/>
                <a:cs typeface="Carlito"/>
              </a:rPr>
              <a:t>values, </a:t>
            </a:r>
            <a:r>
              <a:rPr sz="2800" spc="-15" dirty="0">
                <a:latin typeface="Carlito"/>
                <a:cs typeface="Carlito"/>
              </a:rPr>
              <a:t>instead </a:t>
            </a:r>
            <a:r>
              <a:rPr sz="2800" spc="-5" dirty="0">
                <a:latin typeface="Carlito"/>
                <a:cs typeface="Carlito"/>
              </a:rPr>
              <a:t>of “majority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vote”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Weighted </a:t>
            </a:r>
            <a:r>
              <a:rPr sz="2800" spc="-20" dirty="0">
                <a:latin typeface="Carlito"/>
                <a:cs typeface="Carlito"/>
              </a:rPr>
              <a:t>average, </a:t>
            </a:r>
            <a:r>
              <a:rPr sz="2800" spc="-15" dirty="0">
                <a:latin typeface="Carlito"/>
                <a:cs typeface="Carlito"/>
              </a:rPr>
              <a:t>weight </a:t>
            </a:r>
            <a:r>
              <a:rPr sz="2800" spc="-10" dirty="0">
                <a:latin typeface="Carlito"/>
                <a:cs typeface="Carlito"/>
              </a:rPr>
              <a:t>decreasing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distance,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etc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8097" y="3607219"/>
            <a:ext cx="3009665" cy="272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9750" y="898485"/>
            <a:ext cx="5456077" cy="47997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476884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/>
              <a:t>Simple approach </a:t>
            </a:r>
            <a:r>
              <a:rPr sz="2400" dirty="0"/>
              <a:t>and </a:t>
            </a:r>
            <a:r>
              <a:rPr sz="2400" spc="-15" dirty="0"/>
              <a:t>robust</a:t>
            </a:r>
            <a:r>
              <a:rPr sz="2400" spc="-90" dirty="0"/>
              <a:t> </a:t>
            </a:r>
            <a:r>
              <a:rPr sz="2400" spc="-15" dirty="0"/>
              <a:t>to  </a:t>
            </a:r>
            <a:r>
              <a:rPr sz="2400" spc="-5" dirty="0"/>
              <a:t>noise </a:t>
            </a:r>
            <a:r>
              <a:rPr sz="2400" dirty="0"/>
              <a:t>in </a:t>
            </a:r>
            <a:r>
              <a:rPr sz="2400" spc="-5" dirty="0"/>
              <a:t>training</a:t>
            </a:r>
            <a:r>
              <a:rPr sz="2400" spc="-45" dirty="0"/>
              <a:t> </a:t>
            </a:r>
            <a:r>
              <a:rPr sz="2400" spc="-15" dirty="0"/>
              <a:t>data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200" dirty="0"/>
          </a:p>
          <a:p>
            <a:pPr marL="241300" marR="9779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/>
              <a:t>Learns </a:t>
            </a:r>
            <a:r>
              <a:rPr sz="2400" spc="-15" dirty="0"/>
              <a:t>complex </a:t>
            </a:r>
            <a:r>
              <a:rPr sz="2400" spc="-5" dirty="0"/>
              <a:t>structures </a:t>
            </a:r>
            <a:r>
              <a:rPr sz="2400" dirty="0"/>
              <a:t>in</a:t>
            </a:r>
            <a:r>
              <a:rPr sz="2400" spc="-90" dirty="0"/>
              <a:t> </a:t>
            </a:r>
            <a:r>
              <a:rPr sz="2400" spc="-15" dirty="0"/>
              <a:t>data  </a:t>
            </a:r>
            <a:r>
              <a:rPr sz="2400" dirty="0"/>
              <a:t>easily </a:t>
            </a:r>
            <a:r>
              <a:rPr sz="2400" spc="-10" dirty="0"/>
              <a:t>(relatively) </a:t>
            </a:r>
            <a:r>
              <a:rPr sz="2400" dirty="0"/>
              <a:t>without </a:t>
            </a:r>
            <a:r>
              <a:rPr sz="2400" spc="-10" dirty="0"/>
              <a:t>having  </a:t>
            </a:r>
            <a:r>
              <a:rPr sz="2400" spc="-15" dirty="0"/>
              <a:t>to </a:t>
            </a:r>
            <a:r>
              <a:rPr sz="2400" spc="-10" dirty="0"/>
              <a:t>define </a:t>
            </a:r>
            <a:r>
              <a:rPr sz="2400" spc="-15" dirty="0"/>
              <a:t>any </a:t>
            </a:r>
            <a:r>
              <a:rPr sz="2400" spc="-10" dirty="0"/>
              <a:t>statistical</a:t>
            </a:r>
            <a:r>
              <a:rPr sz="2400" spc="-60" dirty="0"/>
              <a:t> </a:t>
            </a:r>
            <a:r>
              <a:rPr sz="2400" spc="-5" dirty="0"/>
              <a:t>model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00" dirty="0"/>
          </a:p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" dirty="0"/>
              <a:t>Little </a:t>
            </a:r>
            <a:r>
              <a:rPr sz="2400" spc="-5" dirty="0"/>
              <a:t>or no prior knowledge </a:t>
            </a:r>
            <a:r>
              <a:rPr sz="2400" dirty="0"/>
              <a:t>about  the </a:t>
            </a:r>
            <a:r>
              <a:rPr sz="2400" spc="-5" dirty="0"/>
              <a:t>distribution of </a:t>
            </a:r>
            <a:r>
              <a:rPr sz="2400" dirty="0"/>
              <a:t>the </a:t>
            </a:r>
            <a:r>
              <a:rPr sz="2400" spc="-15" dirty="0"/>
              <a:t>data, </a:t>
            </a:r>
            <a:r>
              <a:rPr sz="2400" dirty="0"/>
              <a:t>i.e.  </a:t>
            </a:r>
            <a:r>
              <a:rPr sz="2400" spc="-5" dirty="0"/>
              <a:t>there </a:t>
            </a:r>
            <a:r>
              <a:rPr sz="2400" spc="-10" dirty="0"/>
              <a:t>are </a:t>
            </a:r>
            <a:r>
              <a:rPr sz="2400" spc="-5" dirty="0"/>
              <a:t>no </a:t>
            </a:r>
            <a:r>
              <a:rPr sz="2400" dirty="0"/>
              <a:t>assumptions about  the</a:t>
            </a:r>
            <a:r>
              <a:rPr sz="2400" spc="-20" dirty="0"/>
              <a:t> </a:t>
            </a:r>
            <a:r>
              <a:rPr sz="2400" spc="-15" dirty="0"/>
              <a:t>data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400" dirty="0"/>
          </a:p>
          <a:p>
            <a:pPr marL="241300" indent="-228600">
              <a:lnSpc>
                <a:spcPts val="265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/>
              <a:t>Can be used </a:t>
            </a:r>
            <a:r>
              <a:rPr sz="2400" spc="-25" dirty="0"/>
              <a:t>for </a:t>
            </a:r>
            <a:r>
              <a:rPr sz="2400" spc="-5" dirty="0"/>
              <a:t>‘imputation’</a:t>
            </a:r>
            <a:r>
              <a:rPr sz="2400" spc="-40" dirty="0"/>
              <a:t> </a:t>
            </a:r>
            <a:r>
              <a:rPr sz="2400" spc="-5" dirty="0"/>
              <a:t>of</a:t>
            </a:r>
          </a:p>
          <a:p>
            <a:pPr marL="241300">
              <a:lnSpc>
                <a:spcPts val="2650"/>
              </a:lnSpc>
            </a:pPr>
            <a:r>
              <a:rPr sz="2400" dirty="0"/>
              <a:t>missing</a:t>
            </a:r>
            <a:r>
              <a:rPr sz="2400" spc="-30" dirty="0"/>
              <a:t> </a:t>
            </a:r>
            <a:r>
              <a:rPr sz="2400" spc="-15" dirty="0"/>
              <a:t>data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Advantages </a:t>
            </a:r>
            <a:r>
              <a:rPr spc="-45" dirty="0"/>
              <a:t>of</a:t>
            </a:r>
            <a:r>
              <a:rPr spc="-360" dirty="0"/>
              <a:t> </a:t>
            </a:r>
            <a:r>
              <a:rPr spc="-509" dirty="0"/>
              <a:t>KNN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1420" y="262839"/>
            <a:ext cx="5370830" cy="555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05"/>
              </a:spcBef>
            </a:pPr>
            <a:r>
              <a:rPr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Disadvantages </a:t>
            </a:r>
            <a:r>
              <a:rPr lang="en-US"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  </a:t>
            </a:r>
            <a:r>
              <a:rPr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of </a:t>
            </a:r>
            <a:r>
              <a:rPr lang="en-US"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   </a:t>
            </a:r>
            <a:r>
              <a:rPr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KNN</a:t>
            </a:r>
          </a:p>
          <a:p>
            <a:pPr marL="241300" marR="5080" indent="-228600">
              <a:lnSpc>
                <a:spcPct val="90000"/>
              </a:lnSpc>
              <a:spcBef>
                <a:spcPts val="33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Lazy </a:t>
            </a:r>
            <a:r>
              <a:rPr sz="2600" dirty="0">
                <a:latin typeface="Carlito"/>
                <a:cs typeface="Carlito"/>
              </a:rPr>
              <a:t>learning </a:t>
            </a:r>
            <a:r>
              <a:rPr sz="2600" spc="-5" dirty="0">
                <a:latin typeface="Carlito"/>
                <a:cs typeface="Carlito"/>
              </a:rPr>
              <a:t>where </a:t>
            </a:r>
            <a:r>
              <a:rPr sz="2600" spc="-10" dirty="0">
                <a:latin typeface="Carlito"/>
                <a:cs typeface="Carlito"/>
              </a:rPr>
              <a:t>computation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15" dirty="0">
                <a:latin typeface="Carlito"/>
                <a:cs typeface="Carlito"/>
              </a:rPr>
              <a:t>delayed </a:t>
            </a:r>
            <a:r>
              <a:rPr sz="2600" spc="-5" dirty="0">
                <a:latin typeface="Carlito"/>
                <a:cs typeface="Carlito"/>
              </a:rPr>
              <a:t>until classification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hence  need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compute distance </a:t>
            </a:r>
            <a:r>
              <a:rPr sz="2600" spc="-15" dirty="0">
                <a:latin typeface="Carlito"/>
                <a:cs typeface="Carlito"/>
              </a:rPr>
              <a:t>scores </a:t>
            </a:r>
            <a:r>
              <a:rPr sz="2600" dirty="0">
                <a:latin typeface="Carlito"/>
                <a:cs typeface="Carlito"/>
              </a:rPr>
              <a:t>each  time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 dirty="0">
              <a:latin typeface="Carlito"/>
              <a:cs typeface="Carlito"/>
            </a:endParaRPr>
          </a:p>
          <a:p>
            <a:pPr marL="241300" marR="389255" indent="-228600">
              <a:lnSpc>
                <a:spcPts val="2810"/>
              </a:lnSpc>
              <a:spcBef>
                <a:spcPts val="16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Time consuming </a:t>
            </a:r>
            <a:r>
              <a:rPr sz="2600" dirty="0">
                <a:latin typeface="Carlito"/>
                <a:cs typeface="Carlito"/>
              </a:rPr>
              <a:t>when </a:t>
            </a:r>
            <a:r>
              <a:rPr sz="2600" spc="-5" dirty="0">
                <a:latin typeface="Carlito"/>
                <a:cs typeface="Carlito"/>
              </a:rPr>
              <a:t>dealing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  </a:t>
            </a:r>
            <a:r>
              <a:rPr sz="2600" spc="-15" dirty="0">
                <a:latin typeface="Carlito"/>
                <a:cs typeface="Carlito"/>
              </a:rPr>
              <a:t>large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datasets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241300" marR="132080" indent="-2286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Computational costs </a:t>
            </a:r>
            <a:r>
              <a:rPr sz="2600" spc="-5" dirty="0">
                <a:latin typeface="Carlito"/>
                <a:cs typeface="Carlito"/>
              </a:rPr>
              <a:t>when </a:t>
            </a:r>
            <a:r>
              <a:rPr sz="2600" dirty="0">
                <a:latin typeface="Carlito"/>
                <a:cs typeface="Carlito"/>
              </a:rPr>
              <a:t>applied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spc="-5" dirty="0">
                <a:latin typeface="Carlito"/>
                <a:cs typeface="Carlito"/>
              </a:rPr>
              <a:t>high dimensional </a:t>
            </a:r>
            <a:r>
              <a:rPr sz="2600" spc="-15" dirty="0">
                <a:latin typeface="Carlito"/>
                <a:cs typeface="Carlito"/>
              </a:rPr>
              <a:t>data (‘curse-of-  </a:t>
            </a:r>
            <a:r>
              <a:rPr sz="2600" dirty="0">
                <a:latin typeface="Carlito"/>
                <a:cs typeface="Carlito"/>
              </a:rPr>
              <a:t>dimensionality’)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69" dirty="0"/>
              <a:t>S</a:t>
            </a:r>
            <a:r>
              <a:rPr spc="-210" dirty="0"/>
              <a:t>u</a:t>
            </a:r>
            <a:r>
              <a:rPr spc="-250" dirty="0"/>
              <a:t>mm</a:t>
            </a:r>
            <a:r>
              <a:rPr spc="-425" dirty="0"/>
              <a:t>a</a:t>
            </a:r>
            <a:r>
              <a:rPr spc="-10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097" y="1793189"/>
            <a:ext cx="11020425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KNN is a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driven, non-parametric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approach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150">
              <a:latin typeface="Carlito"/>
              <a:cs typeface="Carlito"/>
            </a:endParaRPr>
          </a:p>
          <a:p>
            <a:pPr marL="241300" marR="23431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Simple but powerful technique that </a:t>
            </a:r>
            <a:r>
              <a:rPr sz="2800" spc="-5" dirty="0">
                <a:latin typeface="Carlito"/>
                <a:cs typeface="Carlito"/>
              </a:rPr>
              <a:t>selects </a:t>
            </a:r>
            <a:r>
              <a:rPr sz="2800" spc="-15" dirty="0">
                <a:latin typeface="Carlito"/>
                <a:cs typeface="Carlito"/>
              </a:rPr>
              <a:t>k-nearest neighbors </a:t>
            </a:r>
            <a:r>
              <a:rPr sz="2800" spc="-10" dirty="0">
                <a:latin typeface="Carlito"/>
                <a:cs typeface="Carlito"/>
              </a:rPr>
              <a:t>based on  </a:t>
            </a:r>
            <a:r>
              <a:rPr sz="2800" spc="-15" dirty="0">
                <a:latin typeface="Carlito"/>
                <a:cs typeface="Carlito"/>
              </a:rPr>
              <a:t>distance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scores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Can be 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both </a:t>
            </a:r>
            <a:r>
              <a:rPr sz="2800" spc="-10" dirty="0">
                <a:latin typeface="Carlito"/>
                <a:cs typeface="Carlito"/>
              </a:rPr>
              <a:t>Classification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Prediction(Regression)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Performance </a:t>
            </a:r>
            <a:r>
              <a:rPr sz="2800" spc="-10" dirty="0">
                <a:latin typeface="Carlito"/>
                <a:cs typeface="Carlito"/>
              </a:rPr>
              <a:t>impacted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high dimensional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volume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4624D-35A0-43DD-9C89-6D9B5370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If we have data from a survey which have an objective of testing with two attributes (acid durability and strength ) to classify whether a special paper tissue is good or not.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We have given 4 data samples.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0E978-B793-B471-8E2D-079E714D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DE63DA-D084-41E8-B5AC-0460CC17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96440"/>
              </p:ext>
            </p:extLst>
          </p:nvPr>
        </p:nvGraphicFramePr>
        <p:xfrm>
          <a:off x="960268" y="266419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265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8546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8466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Acid durability(x1)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Strength(x2)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Classification(y)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8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038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E00E0-E05C-4A6D-A8FD-833EA9AC8C35}"/>
              </a:ext>
            </a:extLst>
          </p:cNvPr>
          <p:cNvSpPr txBox="1"/>
          <p:nvPr/>
        </p:nvSpPr>
        <p:spPr>
          <a:xfrm flipH="1">
            <a:off x="836828" y="4757003"/>
            <a:ext cx="1010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Using this data, Classify the new data that pass the laboratory test with </a:t>
            </a:r>
          </a:p>
          <a:p>
            <a:r>
              <a:rPr lang="en-IN" sz="2400" dirty="0"/>
              <a:t>x1=3 and x2=7. Assume k=3.</a:t>
            </a:r>
          </a:p>
        </p:txBody>
      </p:sp>
    </p:spTree>
    <p:extLst>
      <p:ext uri="{BB962C8B-B14F-4D97-AF65-F5344CB8AC3E}">
        <p14:creationId xmlns:p14="http://schemas.microsoft.com/office/powerpoint/2010/main" val="75900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59DE5F-CD70-4489-908C-29D63D851D14}"/>
              </a:ext>
            </a:extLst>
          </p:cNvPr>
          <p:cNvSpPr txBox="1">
            <a:spLocks/>
          </p:cNvSpPr>
          <p:nvPr/>
        </p:nvSpPr>
        <p:spPr>
          <a:xfrm>
            <a:off x="588111" y="762000"/>
            <a:ext cx="1101577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Suppose we have height, weight and T-shirt size of some customers and we need to predict the T-shirt size of a new customer given only height and weight information we have. Data including height, weight and T-shirt size information is shown below -</a:t>
            </a:r>
            <a:endParaRPr lang="en-IN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5F5A0E-A81B-4C96-AD37-BAC7A59E561D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2098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56031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7336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841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Height (in </a:t>
                      </a:r>
                      <a:r>
                        <a:rPr lang="en-IN" sz="1800" b="1" dirty="0" err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cms</a:t>
                      </a: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Weight (in kgs)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T Shirt Size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090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-apple-system"/>
                        </a:rPr>
                        <a:t>158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  <a:latin typeface="-apple-system"/>
                        </a:rPr>
                        <a:t>58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42151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41631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163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61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36991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163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64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8194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62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37912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170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64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9817273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438927-9E0C-4E0D-AC76-04EFA9F7B69F}"/>
              </a:ext>
            </a:extLst>
          </p:cNvPr>
          <p:cNvSpPr/>
          <p:nvPr/>
        </p:nvSpPr>
        <p:spPr>
          <a:xfrm>
            <a:off x="588110" y="5449669"/>
            <a:ext cx="11015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rlito"/>
              </a:rPr>
              <a:t>Using this data, classify a new data point with height 161cm and weight 61kg. </a:t>
            </a:r>
            <a:r>
              <a:rPr lang="en-IN" sz="2400" dirty="0"/>
              <a:t>Assume k=3.</a:t>
            </a:r>
            <a:endParaRPr lang="en-IN" sz="240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6193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4624D-35A0-43DD-9C89-6D9B5370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275" y="1137256"/>
            <a:ext cx="5562600" cy="490808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1800" dirty="0"/>
              <a:t>Use KNN classifier to classify new IRIS sample</a:t>
            </a:r>
          </a:p>
          <a:p>
            <a:pPr algn="ctr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DE63DA-D084-41E8-B5AC-0460CC178842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685800"/>
          <a:ext cx="5562599" cy="60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171265206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28546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98466318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3119"/>
                  </a:ext>
                </a:extLst>
              </a:tr>
              <a:tr h="3009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85684"/>
                  </a:ext>
                </a:extLst>
              </a:tr>
              <a:tr h="3923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485"/>
                  </a:ext>
                </a:extLst>
              </a:tr>
              <a:tr h="3872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86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03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38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8237"/>
                  </a:ext>
                </a:extLst>
              </a:tr>
              <a:tr h="2697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34744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92578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80167"/>
                  </a:ext>
                </a:extLst>
              </a:tr>
              <a:tr h="125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34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21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352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E00E0-E05C-4A6D-A8FD-833EA9AC8C35}"/>
              </a:ext>
            </a:extLst>
          </p:cNvPr>
          <p:cNvSpPr txBox="1"/>
          <p:nvPr/>
        </p:nvSpPr>
        <p:spPr>
          <a:xfrm flipH="1">
            <a:off x="6117487" y="2057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Using this data, Classify the new sample, K=5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3FEE14-3D11-9C01-56C8-3D98BD9BAC4F}"/>
              </a:ext>
            </a:extLst>
          </p:cNvPr>
          <p:cNvGraphicFramePr>
            <a:graphicFrameLocks noGrp="1"/>
          </p:cNvGraphicFramePr>
          <p:nvPr/>
        </p:nvGraphicFramePr>
        <p:xfrm>
          <a:off x="6269888" y="2667000"/>
          <a:ext cx="5562599" cy="8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02954163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8848994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4351114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61950"/>
                  </a:ext>
                </a:extLst>
              </a:tr>
              <a:tr h="3009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9" dirty="0"/>
              <a:t>R</a:t>
            </a:r>
            <a:r>
              <a:rPr spc="-270" dirty="0"/>
              <a:t>eadings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7037"/>
            <a:ext cx="1023810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https://www.analyticsvidhya.com/blog/2018/08/k-nearest-neighbor-  introduction-regression-python/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952500" indent="-228600">
              <a:lnSpc>
                <a:spcPts val="3020"/>
              </a:lnSpc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https://machinelearningmastery.com/k-nearest-neighbors-for- 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machine-learning/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https://arxiv.org/pdf/1708.04321.pdf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85" dirty="0"/>
              <a:t>O</a:t>
            </a:r>
            <a:r>
              <a:rPr spc="-345" dirty="0"/>
              <a:t>v</a:t>
            </a:r>
            <a:r>
              <a:rPr spc="-305" dirty="0"/>
              <a:t>e</a:t>
            </a:r>
            <a:r>
              <a:rPr spc="60" dirty="0"/>
              <a:t>r</a:t>
            </a:r>
            <a:r>
              <a:rPr spc="-310" dirty="0"/>
              <a:t>v</a:t>
            </a:r>
            <a:r>
              <a:rPr spc="-35" dirty="0"/>
              <a:t>i</a:t>
            </a:r>
            <a:r>
              <a:rPr spc="-340" dirty="0"/>
              <a:t>e</a:t>
            </a:r>
            <a:r>
              <a:rPr spc="-10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391" y="1013937"/>
            <a:ext cx="8644312" cy="420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Core </a:t>
            </a:r>
            <a:r>
              <a:rPr sz="2800" spc="-5" dirty="0">
                <a:latin typeface="Carlito"/>
                <a:cs typeface="Carlito"/>
              </a:rPr>
              <a:t>idea of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KNN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Distance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Scores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KNN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Classification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Prediction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Advantages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Disadvantages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KNN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Summary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973" y="1600961"/>
            <a:ext cx="2242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FF0000"/>
                </a:solidFill>
                <a:latin typeface="Carlito"/>
                <a:cs typeface="Carlito"/>
              </a:rPr>
              <a:t>Classification</a:t>
            </a:r>
            <a:endParaRPr sz="33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4207" y="3486911"/>
            <a:ext cx="3488054" cy="3065780"/>
            <a:chOff x="1664207" y="3486911"/>
            <a:chExt cx="3488054" cy="3065780"/>
          </a:xfrm>
        </p:grpSpPr>
        <p:sp>
          <p:nvSpPr>
            <p:cNvPr id="4" name="object 4"/>
            <p:cNvSpPr/>
            <p:nvPr/>
          </p:nvSpPr>
          <p:spPr>
            <a:xfrm>
              <a:off x="1664207" y="3486911"/>
              <a:ext cx="2060575" cy="2494915"/>
            </a:xfrm>
            <a:custGeom>
              <a:avLst/>
              <a:gdLst/>
              <a:ahLst/>
              <a:cxnLst/>
              <a:rect l="l" t="t" r="r" b="b"/>
              <a:pathLst>
                <a:path w="2060575" h="2494915">
                  <a:moveTo>
                    <a:pt x="1545336" y="0"/>
                  </a:moveTo>
                  <a:lnTo>
                    <a:pt x="515112" y="0"/>
                  </a:lnTo>
                  <a:lnTo>
                    <a:pt x="515112" y="1464564"/>
                  </a:lnTo>
                  <a:lnTo>
                    <a:pt x="0" y="1464564"/>
                  </a:lnTo>
                  <a:lnTo>
                    <a:pt x="1030224" y="2494788"/>
                  </a:lnTo>
                  <a:lnTo>
                    <a:pt x="2060447" y="1464564"/>
                  </a:lnTo>
                  <a:lnTo>
                    <a:pt x="1545336" y="1464564"/>
                  </a:lnTo>
                  <a:lnTo>
                    <a:pt x="154533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6187" y="5875019"/>
              <a:ext cx="2885693" cy="677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67709" y="3802559"/>
            <a:ext cx="3168650" cy="127063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300" spc="-10" dirty="0">
                <a:solidFill>
                  <a:srgbClr val="FF0000"/>
                </a:solidFill>
                <a:latin typeface="Carlito"/>
                <a:cs typeface="Carlito"/>
              </a:rPr>
              <a:t>Prediction</a:t>
            </a:r>
            <a:endParaRPr sz="3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(referred to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as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regression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also)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8851" y="131321"/>
            <a:ext cx="3005086" cy="335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7014" y="9855"/>
            <a:ext cx="303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Categorical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Outcome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9829" y="5949492"/>
            <a:ext cx="2507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Numerical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Outcome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6034" y="4707635"/>
            <a:ext cx="1560830" cy="1720850"/>
          </a:xfrm>
          <a:custGeom>
            <a:avLst/>
            <a:gdLst/>
            <a:ahLst/>
            <a:cxnLst/>
            <a:rect l="l" t="t" r="r" b="b"/>
            <a:pathLst>
              <a:path w="1560829" h="1720850">
                <a:moveTo>
                  <a:pt x="1560830" y="0"/>
                </a:moveTo>
                <a:lnTo>
                  <a:pt x="1560830" y="1720595"/>
                </a:lnTo>
              </a:path>
              <a:path w="1560829" h="1720850">
                <a:moveTo>
                  <a:pt x="1560830" y="322580"/>
                </a:moveTo>
                <a:lnTo>
                  <a:pt x="0" y="147452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76743" y="4707635"/>
            <a:ext cx="3718560" cy="172085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88694">
              <a:lnSpc>
                <a:spcPct val="100000"/>
              </a:lnSpc>
              <a:spcBef>
                <a:spcPts val="1260"/>
              </a:spcBef>
            </a:pP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Marks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scored</a:t>
            </a:r>
            <a:endParaRPr sz="1800">
              <a:latin typeface="Carlito"/>
              <a:cs typeface="Carlito"/>
            </a:endParaRPr>
          </a:p>
          <a:p>
            <a:pPr marL="999490" marR="344805" indent="-646430">
              <a:lnSpc>
                <a:spcPct val="100000"/>
              </a:lnSpc>
            </a:pP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Amount spent on </a:t>
            </a:r>
            <a:r>
              <a:rPr sz="1800" spc="-10" dirty="0">
                <a:latin typeface="Carlito"/>
                <a:cs typeface="Carlito"/>
              </a:rPr>
              <a:t>purchase  </a:t>
            </a:r>
            <a:r>
              <a:rPr sz="1800" spc="-5" dirty="0">
                <a:latin typeface="Carlito"/>
                <a:cs typeface="Carlito"/>
              </a:rPr>
              <a:t>Amount of </a:t>
            </a:r>
            <a:r>
              <a:rPr sz="1800" spc="-10" dirty="0">
                <a:latin typeface="Carlito"/>
                <a:cs typeface="Carlito"/>
              </a:rPr>
              <a:t>Fraud  </a:t>
            </a:r>
            <a:r>
              <a:rPr sz="1800" spc="-5" dirty="0">
                <a:latin typeface="Carlito"/>
                <a:cs typeface="Carlito"/>
              </a:rPr>
              <a:t>Amount of</a:t>
            </a:r>
            <a:r>
              <a:rPr sz="1800" spc="-10" dirty="0">
                <a:latin typeface="Carlito"/>
                <a:cs typeface="Carlito"/>
              </a:rPr>
              <a:t> Default</a:t>
            </a:r>
            <a:endParaRPr sz="1800">
              <a:latin typeface="Carlito"/>
              <a:cs typeface="Carlito"/>
            </a:endParaRPr>
          </a:p>
          <a:p>
            <a:pPr marL="13862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Net </a:t>
            </a:r>
            <a:r>
              <a:rPr sz="1800" spc="-10" dirty="0">
                <a:latin typeface="Carlito"/>
                <a:cs typeface="Carlito"/>
              </a:rPr>
              <a:t>worth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6743" y="135636"/>
            <a:ext cx="3820795" cy="1896110"/>
          </a:xfrm>
          <a:custGeom>
            <a:avLst/>
            <a:gdLst/>
            <a:ahLst/>
            <a:cxnLst/>
            <a:rect l="l" t="t" r="r" b="b"/>
            <a:pathLst>
              <a:path w="3820795" h="1896110">
                <a:moveTo>
                  <a:pt x="3820667" y="0"/>
                </a:moveTo>
                <a:lnTo>
                  <a:pt x="0" y="0"/>
                </a:lnTo>
                <a:lnTo>
                  <a:pt x="0" y="1895856"/>
                </a:lnTo>
                <a:lnTo>
                  <a:pt x="3820667" y="1895856"/>
                </a:lnTo>
                <a:lnTo>
                  <a:pt x="382066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7070" y="135636"/>
            <a:ext cx="1391285" cy="1896110"/>
          </a:xfrm>
          <a:custGeom>
            <a:avLst/>
            <a:gdLst/>
            <a:ahLst/>
            <a:cxnLst/>
            <a:rect l="l" t="t" r="r" b="b"/>
            <a:pathLst>
              <a:path w="1391284" h="1896110">
                <a:moveTo>
                  <a:pt x="1391284" y="0"/>
                </a:moveTo>
                <a:lnTo>
                  <a:pt x="1391284" y="1895856"/>
                </a:lnTo>
              </a:path>
              <a:path w="1391284" h="1896110">
                <a:moveTo>
                  <a:pt x="1391284" y="355473"/>
                </a:moveTo>
                <a:lnTo>
                  <a:pt x="0" y="405765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77276" y="378967"/>
            <a:ext cx="242062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024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Pass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Fail  </a:t>
            </a:r>
            <a:r>
              <a:rPr sz="1800" spc="-20" dirty="0">
                <a:latin typeface="Trebuchet MS"/>
                <a:cs typeface="Trebuchet MS"/>
              </a:rPr>
              <a:t>Purchase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800" spc="-2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purchase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  <a:p>
            <a:pPr marL="53340" marR="43815" indent="-1905" algn="ctr">
              <a:lnSpc>
                <a:spcPct val="98900"/>
              </a:lnSpc>
              <a:spcBef>
                <a:spcPts val="25"/>
              </a:spcBef>
            </a:pPr>
            <a:r>
              <a:rPr sz="1800" spc="-65" dirty="0">
                <a:latin typeface="Trebuchet MS"/>
                <a:cs typeface="Trebuchet MS"/>
              </a:rPr>
              <a:t>Fraudulent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Genuine  </a:t>
            </a:r>
            <a:r>
              <a:rPr sz="1800" spc="-95" dirty="0">
                <a:latin typeface="Trebuchet MS"/>
                <a:cs typeface="Trebuchet MS"/>
              </a:rPr>
              <a:t>Creditworthy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Defaulter  </a:t>
            </a:r>
            <a:r>
              <a:rPr sz="1800" spc="-80" dirty="0">
                <a:latin typeface="Trebuchet MS"/>
                <a:cs typeface="Trebuchet MS"/>
              </a:rPr>
              <a:t>Owner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Non-owner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3" y="32003"/>
            <a:ext cx="513715" cy="6826250"/>
          </a:xfrm>
          <a:custGeom>
            <a:avLst/>
            <a:gdLst/>
            <a:ahLst/>
            <a:cxnLst/>
            <a:rect l="l" t="t" r="r" b="b"/>
            <a:pathLst>
              <a:path w="513715" h="6826250">
                <a:moveTo>
                  <a:pt x="513588" y="0"/>
                </a:moveTo>
                <a:lnTo>
                  <a:pt x="0" y="0"/>
                </a:lnTo>
                <a:lnTo>
                  <a:pt x="0" y="6825996"/>
                </a:lnTo>
                <a:lnTo>
                  <a:pt x="513588" y="6825996"/>
                </a:lnTo>
                <a:lnTo>
                  <a:pt x="513588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584" y="49784"/>
            <a:ext cx="175260" cy="327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 algn="just">
              <a:lnSpc>
                <a:spcPct val="1183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S  U  P  E  R  V  I  S  E  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060" y="3955160"/>
            <a:ext cx="176530" cy="262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182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L  E  A  R  N  I  N  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93946" y="888681"/>
            <a:ext cx="11209376" cy="5405069"/>
          </a:xfrm>
          <a:prstGeom prst="rect">
            <a:avLst/>
          </a:prstGeom>
        </p:spPr>
        <p:txBody>
          <a:bodyPr vert="horz" wrap="square" lIns="0" tIns="83820" rIns="0" bIns="0" rtlCol="0" anchor="t">
            <a:spAutoFit/>
          </a:bodyPr>
          <a:lstStyle/>
          <a:p>
            <a:pPr marL="335915" marR="222885" indent="-2286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336550" algn="l"/>
              </a:tabLst>
            </a:pPr>
            <a:r>
              <a:rPr sz="2400" dirty="0"/>
              <a:t>KNN </a:t>
            </a:r>
            <a:r>
              <a:rPr sz="2400" spc="-10" dirty="0"/>
              <a:t>can </a:t>
            </a:r>
            <a:r>
              <a:rPr sz="2400" spc="-5" dirty="0"/>
              <a:t>used </a:t>
            </a:r>
            <a:r>
              <a:rPr sz="2400" spc="-20" dirty="0"/>
              <a:t>for </a:t>
            </a:r>
            <a:r>
              <a:rPr sz="2400" spc="-10" dirty="0">
                <a:solidFill>
                  <a:srgbClr val="FF0000"/>
                </a:solidFill>
              </a:rPr>
              <a:t>classification</a:t>
            </a:r>
            <a:r>
              <a:rPr sz="2400" spc="-10" dirty="0"/>
              <a:t>(categorical outcome) </a:t>
            </a:r>
            <a:r>
              <a:rPr sz="2400" dirty="0"/>
              <a:t>as </a:t>
            </a:r>
            <a:r>
              <a:rPr sz="2400" spc="-10" dirty="0"/>
              <a:t>well </a:t>
            </a:r>
            <a:r>
              <a:rPr sz="2400" dirty="0"/>
              <a:t>as </a:t>
            </a:r>
            <a:r>
              <a:rPr sz="2400" spc="-5" dirty="0">
                <a:solidFill>
                  <a:srgbClr val="FF0000"/>
                </a:solidFill>
              </a:rPr>
              <a:t>prediction </a:t>
            </a:r>
            <a:r>
              <a:rPr sz="2400" spc="-5" dirty="0"/>
              <a:t>(numerical  </a:t>
            </a:r>
            <a:r>
              <a:rPr sz="2400" spc="-10" dirty="0"/>
              <a:t>outcome).</a:t>
            </a:r>
          </a:p>
          <a:p>
            <a:pPr marL="94615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dirty="0"/>
          </a:p>
          <a:p>
            <a:pPr marL="335915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36550" algn="l"/>
              </a:tabLst>
            </a:pPr>
            <a:r>
              <a:rPr sz="2400" spc="-15" dirty="0"/>
              <a:t>Data</a:t>
            </a:r>
            <a:r>
              <a:rPr sz="2400" spc="-20" dirty="0"/>
              <a:t> </a:t>
            </a:r>
            <a:r>
              <a:rPr sz="2400" spc="-10" dirty="0"/>
              <a:t>Driven</a:t>
            </a:r>
          </a:p>
          <a:p>
            <a:pPr marL="792480" lvl="1" indent="-228600">
              <a:lnSpc>
                <a:spcPts val="2160"/>
              </a:lnSpc>
              <a:spcBef>
                <a:spcPts val="25"/>
              </a:spcBef>
              <a:buFont typeface="Wingdings"/>
              <a:buChar char=""/>
              <a:tabLst>
                <a:tab pos="793750" algn="l"/>
              </a:tabLst>
            </a:pPr>
            <a:r>
              <a:rPr sz="1800" spc="-5" dirty="0">
                <a:latin typeface="Carlito"/>
                <a:cs typeface="Carlito"/>
              </a:rPr>
              <a:t>Little </a:t>
            </a:r>
            <a:r>
              <a:rPr sz="1800" dirty="0">
                <a:latin typeface="Carlito"/>
                <a:cs typeface="Carlito"/>
              </a:rPr>
              <a:t>or no </a:t>
            </a:r>
            <a:r>
              <a:rPr sz="1800" spc="-5" dirty="0">
                <a:latin typeface="Carlito"/>
                <a:cs typeface="Carlito"/>
              </a:rPr>
              <a:t>prior knowledge </a:t>
            </a:r>
            <a:r>
              <a:rPr sz="1800" dirty="0">
                <a:latin typeface="Carlito"/>
                <a:cs typeface="Carlito"/>
              </a:rPr>
              <a:t>about the </a:t>
            </a:r>
            <a:r>
              <a:rPr sz="1800" spc="-5" dirty="0">
                <a:latin typeface="Carlito"/>
                <a:cs typeface="Carlito"/>
              </a:rPr>
              <a:t>distribution </a:t>
            </a:r>
            <a:r>
              <a:rPr sz="1800" dirty="0">
                <a:latin typeface="Carlito"/>
                <a:cs typeface="Carlito"/>
              </a:rPr>
              <a:t>of the </a:t>
            </a:r>
            <a:r>
              <a:rPr sz="1800" spc="-10" dirty="0">
                <a:latin typeface="Carlito"/>
                <a:cs typeface="Carlito"/>
              </a:rPr>
              <a:t>data, </a:t>
            </a:r>
            <a:r>
              <a:rPr sz="1800" dirty="0">
                <a:latin typeface="Carlito"/>
                <a:cs typeface="Carlito"/>
              </a:rPr>
              <a:t>i.e. </a:t>
            </a:r>
            <a:r>
              <a:rPr sz="1800" spc="-5" dirty="0">
                <a:latin typeface="Carlito"/>
                <a:cs typeface="Carlito"/>
              </a:rPr>
              <a:t>there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5" dirty="0">
                <a:latin typeface="Carlito"/>
                <a:cs typeface="Carlito"/>
              </a:rPr>
              <a:t>assumptions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lang="en-US" sz="1800" dirty="0">
                <a:latin typeface="Carlito"/>
                <a:cs typeface="Carlito"/>
              </a:rPr>
              <a:t>about the</a:t>
            </a:r>
            <a:r>
              <a:rPr sz="1800" dirty="0"/>
              <a:t> </a:t>
            </a:r>
            <a:r>
              <a:rPr sz="1800" spc="-10" dirty="0"/>
              <a:t>data </a:t>
            </a:r>
            <a:r>
              <a:rPr sz="1800" dirty="0"/>
              <a:t>such as</a:t>
            </a:r>
            <a:r>
              <a:rPr sz="1800" spc="-10" dirty="0"/>
              <a:t> </a:t>
            </a:r>
            <a:r>
              <a:rPr sz="1800" spc="-5" dirty="0"/>
              <a:t>normality</a:t>
            </a:r>
            <a:endParaRPr sz="1800" dirty="0"/>
          </a:p>
          <a:p>
            <a:pPr marL="94615">
              <a:lnSpc>
                <a:spcPct val="100000"/>
              </a:lnSpc>
              <a:spcBef>
                <a:spcPts val="20"/>
              </a:spcBef>
            </a:pPr>
            <a:endParaRPr sz="2000" dirty="0"/>
          </a:p>
          <a:p>
            <a:pPr marL="335915" indent="-228600">
              <a:lnSpc>
                <a:spcPct val="100000"/>
              </a:lnSpc>
              <a:buFont typeface="Arial"/>
              <a:buChar char="•"/>
              <a:tabLst>
                <a:tab pos="336550" algn="l"/>
              </a:tabLst>
            </a:pPr>
            <a:r>
              <a:rPr sz="2400" spc="-10" dirty="0"/>
              <a:t>Non-parametric</a:t>
            </a:r>
          </a:p>
          <a:p>
            <a:pPr marL="792480" lvl="1" indent="-228600">
              <a:lnSpc>
                <a:spcPts val="2160"/>
              </a:lnSpc>
              <a:spcBef>
                <a:spcPts val="40"/>
              </a:spcBef>
              <a:buFont typeface="Wingdings"/>
              <a:buChar char=""/>
              <a:tabLst>
                <a:tab pos="793750" algn="l"/>
              </a:tabLst>
            </a:pPr>
            <a:r>
              <a:rPr sz="1800" spc="-15" dirty="0">
                <a:latin typeface="Carlito"/>
                <a:cs typeface="Carlito"/>
              </a:rPr>
              <a:t>Unlike </a:t>
            </a:r>
            <a:r>
              <a:rPr sz="1800" spc="-10" dirty="0">
                <a:latin typeface="Carlito"/>
                <a:cs typeface="Carlito"/>
              </a:rPr>
              <a:t>parametric </a:t>
            </a:r>
            <a:r>
              <a:rPr sz="1800" spc="-5" dirty="0">
                <a:latin typeface="Carlito"/>
                <a:cs typeface="Carlito"/>
              </a:rPr>
              <a:t>models which </a:t>
            </a:r>
            <a:r>
              <a:rPr sz="1800" spc="-15" dirty="0">
                <a:latin typeface="Carlito"/>
                <a:cs typeface="Carlito"/>
              </a:rPr>
              <a:t>have fixed </a:t>
            </a:r>
            <a:r>
              <a:rPr sz="1800" dirty="0">
                <a:latin typeface="Carlito"/>
                <a:cs typeface="Carlito"/>
              </a:rPr>
              <a:t>number of </a:t>
            </a:r>
            <a:r>
              <a:rPr sz="1800" spc="-15" dirty="0">
                <a:latin typeface="Carlito"/>
                <a:cs typeface="Carlito"/>
              </a:rPr>
              <a:t>parameters, </a:t>
            </a:r>
            <a:r>
              <a:rPr sz="1800" dirty="0">
                <a:latin typeface="Carlito"/>
                <a:cs typeface="Carlito"/>
              </a:rPr>
              <a:t>in a </a:t>
            </a:r>
            <a:r>
              <a:rPr sz="1800" spc="-5" dirty="0">
                <a:latin typeface="Carlito"/>
                <a:cs typeface="Carlito"/>
              </a:rPr>
              <a:t>non-parametric model,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lang="en-US" sz="1800" dirty="0">
                <a:latin typeface="Carlito"/>
                <a:cs typeface="Carlito"/>
              </a:rPr>
              <a:t> </a:t>
            </a:r>
            <a:r>
              <a:rPr sz="1800" spc="-10" dirty="0"/>
              <a:t>complexity </a:t>
            </a:r>
            <a:r>
              <a:rPr sz="1800" spc="-5" dirty="0"/>
              <a:t>of </a:t>
            </a:r>
            <a:r>
              <a:rPr sz="1800" dirty="0"/>
              <a:t>the model </a:t>
            </a:r>
            <a:r>
              <a:rPr sz="1800" spc="-15" dirty="0"/>
              <a:t>grows </a:t>
            </a:r>
            <a:r>
              <a:rPr sz="1800" spc="-5" dirty="0"/>
              <a:t>with </a:t>
            </a:r>
            <a:r>
              <a:rPr sz="1800" dirty="0"/>
              <a:t>the number </a:t>
            </a:r>
            <a:r>
              <a:rPr sz="1800" spc="-5" dirty="0"/>
              <a:t>of training</a:t>
            </a:r>
            <a:r>
              <a:rPr sz="1800" spc="-25" dirty="0"/>
              <a:t> </a:t>
            </a:r>
            <a:r>
              <a:rPr sz="1800" spc="-15" dirty="0"/>
              <a:t>data</a:t>
            </a:r>
            <a:endParaRPr sz="1800" dirty="0"/>
          </a:p>
          <a:p>
            <a:pPr marL="94615">
              <a:lnSpc>
                <a:spcPct val="100000"/>
              </a:lnSpc>
            </a:pPr>
            <a:endParaRPr sz="1800" dirty="0"/>
          </a:p>
          <a:p>
            <a:pPr marL="335915" indent="-2286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36550" algn="l"/>
              </a:tabLst>
            </a:pPr>
            <a:r>
              <a:rPr sz="2400" spc="-5" dirty="0"/>
              <a:t>Instance-based </a:t>
            </a:r>
            <a:r>
              <a:rPr sz="2400" dirty="0"/>
              <a:t>learning/Case-based learning/Memory-based learning/Lazy learning</a:t>
            </a:r>
          </a:p>
          <a:p>
            <a:pPr marL="792480" marR="95885" lvl="1" indent="-228600">
              <a:lnSpc>
                <a:spcPct val="80000"/>
              </a:lnSpc>
              <a:spcBef>
                <a:spcPts val="509"/>
              </a:spcBef>
              <a:buFont typeface="Wingdings"/>
              <a:buChar char=""/>
              <a:tabLst>
                <a:tab pos="793750" algn="l"/>
              </a:tabLst>
            </a:pPr>
            <a:r>
              <a:rPr sz="1800" spc="-10" dirty="0">
                <a:latin typeface="Carlito"/>
                <a:cs typeface="Carlito"/>
              </a:rPr>
              <a:t>instead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performing explicit generalization, </a:t>
            </a:r>
            <a:r>
              <a:rPr sz="1800" spc="-5" dirty="0">
                <a:latin typeface="Carlito"/>
                <a:cs typeface="Carlito"/>
              </a:rPr>
              <a:t>new instances </a:t>
            </a:r>
            <a:r>
              <a:rPr sz="1800" spc="-10" dirty="0">
                <a:latin typeface="Carlito"/>
                <a:cs typeface="Carlito"/>
              </a:rPr>
              <a:t>are compared </a:t>
            </a:r>
            <a:r>
              <a:rPr sz="1800" spc="-5" dirty="0">
                <a:latin typeface="Carlito"/>
                <a:cs typeface="Carlito"/>
              </a:rPr>
              <a:t>with instances </a:t>
            </a:r>
            <a:r>
              <a:rPr sz="1800" spc="-15" dirty="0">
                <a:latin typeface="Carlito"/>
                <a:cs typeface="Carlito"/>
              </a:rPr>
              <a:t>stored </a:t>
            </a:r>
            <a:r>
              <a:rPr sz="1800" dirty="0">
                <a:latin typeface="Carlito"/>
                <a:cs typeface="Carlito"/>
              </a:rPr>
              <a:t>in  the memory </a:t>
            </a:r>
            <a:r>
              <a:rPr sz="1800" spc="-5" dirty="0">
                <a:latin typeface="Carlito"/>
                <a:cs typeface="Carlito"/>
              </a:rPr>
              <a:t>during training, wherein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computation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delayed </a:t>
            </a:r>
            <a:r>
              <a:rPr sz="1800" spc="-5" dirty="0">
                <a:latin typeface="Carlito"/>
                <a:cs typeface="Carlito"/>
              </a:rPr>
              <a:t>until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classification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Characteristics </a:t>
            </a:r>
            <a:r>
              <a:rPr spc="-45" dirty="0"/>
              <a:t>of </a:t>
            </a:r>
            <a:r>
              <a:rPr spc="-509" dirty="0"/>
              <a:t>KNN</a:t>
            </a:r>
            <a:r>
              <a:rPr spc="-735" dirty="0"/>
              <a:t> </a:t>
            </a:r>
            <a:r>
              <a:rPr spc="-150" dirty="0"/>
              <a:t>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Core </a:t>
            </a:r>
            <a:r>
              <a:rPr spc="-265" dirty="0"/>
              <a:t>Idea </a:t>
            </a:r>
            <a:r>
              <a:rPr spc="-45" dirty="0"/>
              <a:t>of</a:t>
            </a:r>
            <a:r>
              <a:rPr spc="-409" dirty="0"/>
              <a:t> </a:t>
            </a:r>
            <a:r>
              <a:rPr spc="-509" dirty="0"/>
              <a:t>KNN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93189"/>
            <a:ext cx="10248265" cy="31381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2100" algn="l"/>
              </a:tabLst>
            </a:pP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new </a:t>
            </a:r>
            <a:r>
              <a:rPr sz="2800" spc="-15" dirty="0">
                <a:latin typeface="Carlito"/>
                <a:cs typeface="Carlito"/>
              </a:rPr>
              <a:t>datapoint to </a:t>
            </a:r>
            <a:r>
              <a:rPr sz="2800" spc="-5" dirty="0">
                <a:latin typeface="Carlito"/>
                <a:cs typeface="Carlito"/>
              </a:rPr>
              <a:t>be classified, identify the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nearby</a:t>
            </a:r>
            <a:r>
              <a:rPr sz="2800" spc="1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records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92100" indent="-228600">
              <a:lnSpc>
                <a:spcPts val="3190"/>
              </a:lnSpc>
              <a:spcBef>
                <a:spcPts val="5"/>
              </a:spcBef>
              <a:buFont typeface="Arial"/>
              <a:buChar char="•"/>
              <a:tabLst>
                <a:tab pos="292100" algn="l"/>
              </a:tabLst>
            </a:pPr>
            <a:r>
              <a:rPr sz="2800" spc="5" dirty="0">
                <a:latin typeface="Carlito"/>
                <a:cs typeface="Carlito"/>
              </a:rPr>
              <a:t>“Nearby” </a:t>
            </a:r>
            <a:r>
              <a:rPr sz="2800" spc="-5" dirty="0">
                <a:latin typeface="Carlito"/>
                <a:cs typeface="Carlito"/>
              </a:rPr>
              <a:t>means the labeled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similar </a:t>
            </a:r>
            <a:r>
              <a:rPr sz="2800" spc="-15" dirty="0">
                <a:latin typeface="Carlito"/>
                <a:cs typeface="Carlito"/>
              </a:rPr>
              <a:t>predictor</a:t>
            </a:r>
            <a:r>
              <a:rPr sz="2800" spc="2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values</a:t>
            </a:r>
            <a:endParaRPr sz="2800">
              <a:latin typeface="Carlito"/>
              <a:cs typeface="Carlito"/>
            </a:endParaRPr>
          </a:p>
          <a:p>
            <a:pPr marL="292100">
              <a:lnSpc>
                <a:spcPts val="3190"/>
              </a:lnSpc>
            </a:pPr>
            <a:r>
              <a:rPr sz="2800" i="1" dirty="0">
                <a:latin typeface="Carlito"/>
                <a:cs typeface="Carlito"/>
              </a:rPr>
              <a:t>x</a:t>
            </a:r>
            <a:r>
              <a:rPr sz="2775" i="1" baseline="-21021" dirty="0">
                <a:latin typeface="Carlito"/>
                <a:cs typeface="Carlito"/>
              </a:rPr>
              <a:t>1</a:t>
            </a:r>
            <a:r>
              <a:rPr sz="2800" i="1" dirty="0">
                <a:latin typeface="Carlito"/>
                <a:cs typeface="Carlito"/>
              </a:rPr>
              <a:t>, x</a:t>
            </a:r>
            <a:r>
              <a:rPr sz="2775" i="1" baseline="-21021" dirty="0">
                <a:latin typeface="Carlito"/>
                <a:cs typeface="Carlito"/>
              </a:rPr>
              <a:t>2</a:t>
            </a:r>
            <a:r>
              <a:rPr sz="2800" i="1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…</a:t>
            </a:r>
            <a:r>
              <a:rPr sz="2800" i="1" spc="15" dirty="0">
                <a:latin typeface="Carlito"/>
                <a:cs typeface="Carlito"/>
              </a:rPr>
              <a:t> </a:t>
            </a:r>
            <a:r>
              <a:rPr sz="2800" i="1" spc="5" dirty="0">
                <a:latin typeface="Carlito"/>
                <a:cs typeface="Carlito"/>
              </a:rPr>
              <a:t>x</a:t>
            </a:r>
            <a:r>
              <a:rPr sz="2775" i="1" spc="7" baseline="-21021" dirty="0">
                <a:latin typeface="Carlito"/>
                <a:cs typeface="Carlito"/>
              </a:rPr>
              <a:t>p</a:t>
            </a:r>
            <a:endParaRPr sz="2775" baseline="-21021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Carlito"/>
              <a:cs typeface="Carlito"/>
            </a:endParaRPr>
          </a:p>
          <a:p>
            <a:pPr marL="292100" indent="-228600">
              <a:lnSpc>
                <a:spcPts val="3195"/>
              </a:lnSpc>
              <a:buFont typeface="Arial"/>
              <a:buChar char="•"/>
              <a:tabLst>
                <a:tab pos="292100" algn="l"/>
              </a:tabLst>
            </a:pPr>
            <a:r>
              <a:rPr sz="2800" spc="-5" dirty="0">
                <a:latin typeface="Carlito"/>
                <a:cs typeface="Carlito"/>
              </a:rPr>
              <a:t>Classify the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belonging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majority class among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lang="en-US" sz="2800" spc="-5" dirty="0">
                <a:latin typeface="Carlito"/>
                <a:cs typeface="Carlito"/>
              </a:rPr>
              <a:t> </a:t>
            </a:r>
            <a:r>
              <a:rPr sz="2800" spc="-10" dirty="0">
                <a:latin typeface="Carlito"/>
                <a:cs typeface="Carlito"/>
              </a:rPr>
              <a:t>nearby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(the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“neighbors”)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Distance</a:t>
            </a:r>
            <a:r>
              <a:rPr spc="-375" dirty="0"/>
              <a:t> </a:t>
            </a:r>
            <a:r>
              <a:rPr spc="-405" dirty="0"/>
              <a:t>Scores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229" y="1167764"/>
            <a:ext cx="3211830" cy="4871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Euclidean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Mahalanobis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Manhattan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Chebychev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spc="-15" dirty="0">
                <a:latin typeface="Carlito"/>
                <a:cs typeface="Carlito"/>
              </a:rPr>
              <a:t>Minkowski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Hamming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…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23858" y="218058"/>
            <a:ext cx="2474595" cy="285115"/>
          </a:xfrm>
          <a:custGeom>
            <a:avLst/>
            <a:gdLst/>
            <a:ahLst/>
            <a:cxnLst/>
            <a:rect l="l" t="t" r="r" b="b"/>
            <a:pathLst>
              <a:path w="2474595" h="285115">
                <a:moveTo>
                  <a:pt x="257429" y="65151"/>
                </a:moveTo>
                <a:lnTo>
                  <a:pt x="254381" y="56642"/>
                </a:lnTo>
                <a:lnTo>
                  <a:pt x="239039" y="62179"/>
                </a:lnTo>
                <a:lnTo>
                  <a:pt x="225590" y="70192"/>
                </a:lnTo>
                <a:lnTo>
                  <a:pt x="196684" y="108737"/>
                </a:lnTo>
                <a:lnTo>
                  <a:pt x="186944" y="162560"/>
                </a:lnTo>
                <a:lnTo>
                  <a:pt x="188010" y="182016"/>
                </a:lnTo>
                <a:lnTo>
                  <a:pt x="204343" y="231394"/>
                </a:lnTo>
                <a:lnTo>
                  <a:pt x="239014" y="262826"/>
                </a:lnTo>
                <a:lnTo>
                  <a:pt x="254381" y="268351"/>
                </a:lnTo>
                <a:lnTo>
                  <a:pt x="257048" y="259715"/>
                </a:lnTo>
                <a:lnTo>
                  <a:pt x="244995" y="254393"/>
                </a:lnTo>
                <a:lnTo>
                  <a:pt x="234581" y="246951"/>
                </a:lnTo>
                <a:lnTo>
                  <a:pt x="213258" y="212280"/>
                </a:lnTo>
                <a:lnTo>
                  <a:pt x="206248" y="161417"/>
                </a:lnTo>
                <a:lnTo>
                  <a:pt x="207022" y="143370"/>
                </a:lnTo>
                <a:lnTo>
                  <a:pt x="218694" y="98818"/>
                </a:lnTo>
                <a:lnTo>
                  <a:pt x="245211" y="70535"/>
                </a:lnTo>
                <a:lnTo>
                  <a:pt x="257429" y="65151"/>
                </a:lnTo>
                <a:close/>
              </a:path>
              <a:path w="2474595" h="285115">
                <a:moveTo>
                  <a:pt x="1056894" y="162560"/>
                </a:moveTo>
                <a:lnTo>
                  <a:pt x="1047076" y="108737"/>
                </a:lnTo>
                <a:lnTo>
                  <a:pt x="1018222" y="70192"/>
                </a:lnTo>
                <a:lnTo>
                  <a:pt x="989330" y="56642"/>
                </a:lnTo>
                <a:lnTo>
                  <a:pt x="986409" y="65151"/>
                </a:lnTo>
                <a:lnTo>
                  <a:pt x="998613" y="70535"/>
                </a:lnTo>
                <a:lnTo>
                  <a:pt x="1009154" y="77939"/>
                </a:lnTo>
                <a:lnTo>
                  <a:pt x="1030566" y="112077"/>
                </a:lnTo>
                <a:lnTo>
                  <a:pt x="1037590" y="161417"/>
                </a:lnTo>
                <a:lnTo>
                  <a:pt x="1036802" y="180086"/>
                </a:lnTo>
                <a:lnTo>
                  <a:pt x="1025017" y="225806"/>
                </a:lnTo>
                <a:lnTo>
                  <a:pt x="998753" y="254381"/>
                </a:lnTo>
                <a:lnTo>
                  <a:pt x="986663" y="259715"/>
                </a:lnTo>
                <a:lnTo>
                  <a:pt x="989330" y="268351"/>
                </a:lnTo>
                <a:lnTo>
                  <a:pt x="1029843" y="244348"/>
                </a:lnTo>
                <a:lnTo>
                  <a:pt x="1052576" y="199986"/>
                </a:lnTo>
                <a:lnTo>
                  <a:pt x="1055814" y="182016"/>
                </a:lnTo>
                <a:lnTo>
                  <a:pt x="1056894" y="162560"/>
                </a:lnTo>
                <a:close/>
              </a:path>
              <a:path w="2474595" h="285115">
                <a:moveTo>
                  <a:pt x="2474087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311" y="254635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548"/>
                </a:lnTo>
                <a:lnTo>
                  <a:pt x="22352" y="185293"/>
                </a:lnTo>
                <a:lnTo>
                  <a:pt x="68580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40"/>
                </a:lnTo>
                <a:lnTo>
                  <a:pt x="2474087" y="15240"/>
                </a:lnTo>
                <a:lnTo>
                  <a:pt x="2474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48267" y="203961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DejaVu Sans Condensed"/>
                <a:cs typeface="DejaVu Sans Condensed"/>
              </a:rPr>
              <a:t>𝑥</a:t>
            </a:r>
            <a:r>
              <a:rPr sz="1950" spc="-37" baseline="-14957" dirty="0">
                <a:latin typeface="DejaVu Sans Condensed"/>
                <a:cs typeface="DejaVu Sans Condensed"/>
              </a:rPr>
              <a:t>1 </a:t>
            </a:r>
            <a:r>
              <a:rPr sz="1800" spc="-15" dirty="0">
                <a:latin typeface="DejaVu Sans Condensed"/>
                <a:cs typeface="DejaVu Sans Condensed"/>
              </a:rPr>
              <a:t>−</a:t>
            </a:r>
            <a:r>
              <a:rPr sz="1800" spc="-5" dirty="0">
                <a:latin typeface="DejaVu Sans Condensed"/>
                <a:cs typeface="DejaVu Sans Condensed"/>
              </a:rPr>
              <a:t>𝑥</a:t>
            </a:r>
            <a:r>
              <a:rPr sz="1950" spc="-7" baseline="-14957" dirty="0">
                <a:latin typeface="DejaVu Sans Condensed"/>
                <a:cs typeface="DejaVu Sans Condensed"/>
              </a:rPr>
              <a:t>2</a:t>
            </a:r>
            <a:endParaRPr sz="1950" baseline="-14957" dirty="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3606" y="135382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latin typeface="DejaVu Sans Condensed"/>
                <a:cs typeface="DejaVu Sans Condensed"/>
              </a:rPr>
              <a:t>2</a:t>
            </a:r>
            <a:r>
              <a:rPr sz="1300" spc="40" dirty="0">
                <a:latin typeface="DejaVu Sans Condensed"/>
                <a:cs typeface="DejaVu Sans Condensed"/>
              </a:rPr>
              <a:t> </a:t>
            </a:r>
            <a:r>
              <a:rPr sz="2700" spc="-22" baseline="-16975" dirty="0">
                <a:latin typeface="DejaVu Sans Condensed"/>
                <a:cs typeface="DejaVu Sans Condensed"/>
              </a:rPr>
              <a:t>+</a:t>
            </a:r>
            <a:endParaRPr sz="2700" baseline="-16975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00106" y="274700"/>
            <a:ext cx="873125" cy="212090"/>
          </a:xfrm>
          <a:custGeom>
            <a:avLst/>
            <a:gdLst/>
            <a:ahLst/>
            <a:cxnLst/>
            <a:rect l="l" t="t" r="r" b="b"/>
            <a:pathLst>
              <a:path w="873125" h="212090">
                <a:moveTo>
                  <a:pt x="805434" y="0"/>
                </a:moveTo>
                <a:lnTo>
                  <a:pt x="802513" y="8508"/>
                </a:lnTo>
                <a:lnTo>
                  <a:pt x="814726" y="13892"/>
                </a:lnTo>
                <a:lnTo>
                  <a:pt x="825261" y="21288"/>
                </a:lnTo>
                <a:lnTo>
                  <a:pt x="846675" y="55429"/>
                </a:lnTo>
                <a:lnTo>
                  <a:pt x="853694" y="104775"/>
                </a:lnTo>
                <a:lnTo>
                  <a:pt x="852908" y="123444"/>
                </a:lnTo>
                <a:lnTo>
                  <a:pt x="841121" y="169163"/>
                </a:lnTo>
                <a:lnTo>
                  <a:pt x="814867" y="197738"/>
                </a:lnTo>
                <a:lnTo>
                  <a:pt x="802767" y="203073"/>
                </a:lnTo>
                <a:lnTo>
                  <a:pt x="805434" y="211709"/>
                </a:lnTo>
                <a:lnTo>
                  <a:pt x="845956" y="187705"/>
                </a:lnTo>
                <a:lnTo>
                  <a:pt x="868680" y="143335"/>
                </a:lnTo>
                <a:lnTo>
                  <a:pt x="872998" y="105918"/>
                </a:lnTo>
                <a:lnTo>
                  <a:pt x="871904" y="86483"/>
                </a:lnTo>
                <a:lnTo>
                  <a:pt x="855599" y="37083"/>
                </a:lnTo>
                <a:lnTo>
                  <a:pt x="820844" y="5526"/>
                </a:lnTo>
                <a:lnTo>
                  <a:pt x="805434" y="0"/>
                </a:lnTo>
                <a:close/>
              </a:path>
              <a:path w="873125" h="212090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073"/>
                </a:lnTo>
                <a:lnTo>
                  <a:pt x="58056" y="197739"/>
                </a:lnTo>
                <a:lnTo>
                  <a:pt x="47640" y="190309"/>
                </a:lnTo>
                <a:lnTo>
                  <a:pt x="26322" y="155638"/>
                </a:lnTo>
                <a:lnTo>
                  <a:pt x="19303" y="104775"/>
                </a:lnTo>
                <a:lnTo>
                  <a:pt x="20087" y="86723"/>
                </a:lnTo>
                <a:lnTo>
                  <a:pt x="31750" y="42164"/>
                </a:lnTo>
                <a:lnTo>
                  <a:pt x="58271" y="13892"/>
                </a:lnTo>
                <a:lnTo>
                  <a:pt x="70485" y="8508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37570" y="203961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DejaVu Sans Condensed"/>
                <a:cs typeface="DejaVu Sans Condensed"/>
              </a:rPr>
              <a:t>𝑦</a:t>
            </a:r>
            <a:r>
              <a:rPr sz="1950" spc="-37" baseline="-14957" dirty="0">
                <a:latin typeface="DejaVu Sans Condensed"/>
                <a:cs typeface="DejaVu Sans Condensed"/>
              </a:rPr>
              <a:t>1 </a:t>
            </a:r>
            <a:r>
              <a:rPr sz="1800" spc="-15" dirty="0">
                <a:latin typeface="DejaVu Sans Condensed"/>
                <a:cs typeface="DejaVu Sans Condensed"/>
              </a:rPr>
              <a:t>−</a:t>
            </a:r>
            <a:r>
              <a:rPr sz="1800" spc="-5" dirty="0">
                <a:latin typeface="DejaVu Sans Condensed"/>
                <a:cs typeface="DejaVu Sans Condensed"/>
              </a:rPr>
              <a:t>𝑦</a:t>
            </a:r>
            <a:r>
              <a:rPr sz="1950" spc="-7" baseline="-14957" dirty="0">
                <a:latin typeface="DejaVu Sans Condensed"/>
                <a:cs typeface="DejaVu Sans Condensed"/>
              </a:rPr>
              <a:t>2</a:t>
            </a:r>
            <a:endParaRPr sz="1950" baseline="-14957" dirty="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1358" y="19634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latin typeface="DejaVu Sans Condensed"/>
                <a:cs typeface="DejaVu Sans Condensed"/>
              </a:rPr>
              <a:t>2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621" y="6361582"/>
            <a:ext cx="10175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Ref: </a:t>
            </a:r>
            <a:r>
              <a:rPr sz="1400" spc="-75" dirty="0">
                <a:latin typeface="Carlito"/>
                <a:cs typeface="Carlito"/>
              </a:rPr>
              <a:t>V. </a:t>
            </a:r>
            <a:r>
              <a:rPr sz="1400" dirty="0">
                <a:latin typeface="Carlito"/>
                <a:cs typeface="Carlito"/>
              </a:rPr>
              <a:t>B. </a:t>
            </a:r>
            <a:r>
              <a:rPr sz="1400" spc="-5" dirty="0">
                <a:latin typeface="Carlito"/>
                <a:cs typeface="Carlito"/>
              </a:rPr>
              <a:t>S. Prasath </a:t>
            </a:r>
            <a:r>
              <a:rPr sz="1400" spc="-10" dirty="0">
                <a:latin typeface="Carlito"/>
                <a:cs typeface="Carlito"/>
              </a:rPr>
              <a:t>et </a:t>
            </a:r>
            <a:r>
              <a:rPr sz="1400" dirty="0">
                <a:latin typeface="Carlito"/>
                <a:cs typeface="Carlito"/>
              </a:rPr>
              <a:t>al, </a:t>
            </a:r>
            <a:r>
              <a:rPr sz="1400" spc="-15" dirty="0">
                <a:latin typeface="Carlito"/>
                <a:cs typeface="Carlito"/>
              </a:rPr>
              <a:t>Effects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Distance </a:t>
            </a:r>
            <a:r>
              <a:rPr sz="1400" spc="-5" dirty="0">
                <a:latin typeface="Carlito"/>
                <a:cs typeface="Carlito"/>
              </a:rPr>
              <a:t>Measure Choice </a:t>
            </a:r>
            <a:r>
              <a:rPr sz="1400" dirty="0">
                <a:latin typeface="Carlito"/>
                <a:cs typeface="Carlito"/>
              </a:rPr>
              <a:t>on KNN Classifier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dirty="0">
                <a:latin typeface="Carlito"/>
                <a:cs typeface="Carlito"/>
              </a:rPr>
              <a:t>- A </a:t>
            </a:r>
            <a:r>
              <a:rPr sz="1400" spc="-25" dirty="0">
                <a:latin typeface="Carlito"/>
                <a:cs typeface="Carlito"/>
              </a:rPr>
              <a:t>Review,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https://arxiv.org/pdf/1708.04321.pdf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3254" y="168097"/>
            <a:ext cx="768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(</a:t>
            </a:r>
            <a:r>
              <a:rPr sz="1800" spc="-35" dirty="0">
                <a:latin typeface="DejaVu Sans Condensed"/>
                <a:cs typeface="DejaVu Sans Condensed"/>
              </a:rPr>
              <a:t>𝑥</a:t>
            </a:r>
            <a:r>
              <a:rPr sz="1950" spc="-52" baseline="-14957" dirty="0">
                <a:latin typeface="DejaVu Sans Condensed"/>
                <a:cs typeface="DejaVu Sans Condensed"/>
              </a:rPr>
              <a:t>1</a:t>
            </a:r>
            <a:r>
              <a:rPr sz="1800" spc="-35" dirty="0">
                <a:latin typeface="DejaVu Sans Condensed"/>
                <a:cs typeface="DejaVu Sans Condensed"/>
              </a:rPr>
              <a:t>,</a:t>
            </a:r>
            <a:r>
              <a:rPr sz="1800" spc="45" dirty="0">
                <a:latin typeface="DejaVu Sans Condensed"/>
                <a:cs typeface="DejaVu Sans Condensed"/>
              </a:rPr>
              <a:t>𝑦</a:t>
            </a:r>
            <a:r>
              <a:rPr sz="1950" spc="67" baseline="-14957" dirty="0">
                <a:latin typeface="DejaVu Sans Condensed"/>
                <a:cs typeface="DejaVu Sans Condensed"/>
              </a:rPr>
              <a:t>1</a:t>
            </a:r>
            <a:r>
              <a:rPr sz="1800" spc="45" dirty="0">
                <a:latin typeface="DejaVu Sans Condensed"/>
                <a:cs typeface="DejaVu Sans Condensed"/>
              </a:rPr>
              <a:t>)</a:t>
            </a:r>
            <a:endParaRPr sz="1800" dirty="0">
              <a:latin typeface="DejaVu Sans Condensed"/>
              <a:cs typeface="DejaVu Sans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834" y="180797"/>
            <a:ext cx="779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(</a:t>
            </a:r>
            <a:r>
              <a:rPr sz="1800" spc="-25" dirty="0">
                <a:latin typeface="DejaVu Sans Condensed"/>
                <a:cs typeface="DejaVu Sans Condensed"/>
              </a:rPr>
              <a:t>𝑥</a:t>
            </a:r>
            <a:r>
              <a:rPr sz="1950" spc="-37" baseline="-14957" dirty="0">
                <a:latin typeface="DejaVu Sans Condensed"/>
                <a:cs typeface="DejaVu Sans Condensed"/>
              </a:rPr>
              <a:t>2</a:t>
            </a:r>
            <a:r>
              <a:rPr sz="1800" spc="-25" dirty="0">
                <a:latin typeface="DejaVu Sans Condensed"/>
                <a:cs typeface="DejaVu Sans Condensed"/>
              </a:rPr>
              <a:t>,</a:t>
            </a:r>
            <a:r>
              <a:rPr sz="1800" spc="55" dirty="0">
                <a:latin typeface="DejaVu Sans Condensed"/>
                <a:cs typeface="DejaVu Sans Condensed"/>
              </a:rPr>
              <a:t>𝑦</a:t>
            </a:r>
            <a:r>
              <a:rPr sz="1950" spc="82" baseline="-14957" dirty="0">
                <a:latin typeface="DejaVu Sans Condensed"/>
                <a:cs typeface="DejaVu Sans Condensed"/>
              </a:rPr>
              <a:t>2</a:t>
            </a:r>
            <a:r>
              <a:rPr sz="1800" spc="55" dirty="0">
                <a:latin typeface="DejaVu Sans Condensed"/>
                <a:cs typeface="DejaVu Sans Condensed"/>
              </a:rPr>
              <a:t>)</a:t>
            </a:r>
            <a:endParaRPr sz="1800" dirty="0">
              <a:latin typeface="DejaVu Sans Condensed"/>
              <a:cs typeface="DejaVu Sans Condense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3146" y="4182932"/>
            <a:ext cx="3242529" cy="868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1281" y="3673312"/>
            <a:ext cx="2859017" cy="364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3771" y="5147474"/>
            <a:ext cx="2525538" cy="634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1EFED7E-2EA0-47F0-9180-846786A07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" y="865531"/>
            <a:ext cx="9164329" cy="2705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7708"/>
            <a:ext cx="112093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81550" algn="l"/>
              </a:tabLst>
            </a:pPr>
            <a:r>
              <a:rPr spc="-380" dirty="0"/>
              <a:t>Basic</a:t>
            </a:r>
            <a:r>
              <a:rPr spc="-310" dirty="0"/>
              <a:t> </a:t>
            </a:r>
            <a:r>
              <a:rPr spc="-509" dirty="0"/>
              <a:t>KNN</a:t>
            </a:r>
            <a:r>
              <a:rPr spc="-350" dirty="0"/>
              <a:t> </a:t>
            </a:r>
            <a:r>
              <a:rPr spc="-150" dirty="0"/>
              <a:t>Algorithm</a:t>
            </a:r>
            <a:r>
              <a:rPr lang="en-US" spc="-150" dirty="0"/>
              <a:t> </a:t>
            </a:r>
            <a:r>
              <a:rPr spc="-120" dirty="0"/>
              <a:t>-</a:t>
            </a:r>
            <a:r>
              <a:rPr spc="-325" dirty="0"/>
              <a:t> </a:t>
            </a:r>
            <a:r>
              <a:rPr spc="-24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45" y="1342158"/>
            <a:ext cx="8065770" cy="424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7985">
              <a:lnSpc>
                <a:spcPct val="120000"/>
              </a:lnSpc>
              <a:spcBef>
                <a:spcPts val="95"/>
              </a:spcBef>
              <a:tabLst>
                <a:tab pos="1108075" algn="l"/>
              </a:tabLst>
            </a:pPr>
            <a:r>
              <a:rPr sz="2800" spc="-5" dirty="0">
                <a:latin typeface="Carlito"/>
                <a:cs typeface="Carlito"/>
              </a:rPr>
              <a:t>Input	: </a:t>
            </a:r>
            <a:r>
              <a:rPr sz="2800" spc="-3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45" dirty="0">
                <a:latin typeface="Carlito"/>
                <a:cs typeface="Carlito"/>
              </a:rPr>
              <a:t>D, </a:t>
            </a:r>
            <a:r>
              <a:rPr sz="2800" spc="-75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d, </a:t>
            </a:r>
            <a:r>
              <a:rPr sz="2800" spc="-20" dirty="0">
                <a:latin typeface="Carlito"/>
                <a:cs typeface="Carlito"/>
              </a:rPr>
              <a:t>Parameter </a:t>
            </a:r>
            <a:r>
              <a:rPr sz="2800" spc="-5" dirty="0">
                <a:latin typeface="Carlito"/>
                <a:cs typeface="Carlito"/>
              </a:rPr>
              <a:t>k 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5" dirty="0">
                <a:latin typeface="Carlito"/>
                <a:cs typeface="Carlito"/>
              </a:rPr>
              <a:t>: Class label of </a:t>
            </a:r>
            <a:r>
              <a:rPr sz="2800" spc="-75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 dirty="0">
              <a:latin typeface="Carlito"/>
              <a:cs typeface="Carlito"/>
            </a:endParaRPr>
          </a:p>
          <a:p>
            <a:pPr marL="527685" marR="5080" indent="-515620">
              <a:lnSpc>
                <a:spcPts val="303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rlito"/>
                <a:cs typeface="Carlito"/>
              </a:rPr>
              <a:t>Compute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distance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 and  </a:t>
            </a:r>
            <a:r>
              <a:rPr sz="2800" spc="-10" dirty="0">
                <a:latin typeface="Carlito"/>
                <a:cs typeface="Carlito"/>
              </a:rPr>
              <a:t>every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 marL="527685" marR="214629" indent="-515620">
              <a:lnSpc>
                <a:spcPts val="3050"/>
              </a:lnSpc>
              <a:spcBef>
                <a:spcPts val="9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Choose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D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20" dirty="0">
                <a:latin typeface="Carlito"/>
                <a:cs typeface="Carlito"/>
              </a:rPr>
              <a:t>nearest to test </a:t>
            </a:r>
            <a:r>
              <a:rPr sz="2800" spc="-10" dirty="0">
                <a:latin typeface="Carlito"/>
                <a:cs typeface="Carlito"/>
              </a:rPr>
              <a:t>sample </a:t>
            </a: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; </a:t>
            </a:r>
            <a:r>
              <a:rPr sz="2800" spc="-15" dirty="0">
                <a:latin typeface="Carlito"/>
                <a:cs typeface="Carlito"/>
              </a:rPr>
              <a:t>denote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P </a:t>
            </a:r>
            <a:r>
              <a:rPr sz="2800" spc="-245" dirty="0">
                <a:latin typeface="Carlito"/>
                <a:cs typeface="Carlito"/>
              </a:rPr>
              <a:t>(</a:t>
            </a:r>
            <a:r>
              <a:rPr sz="2800" b="1" spc="-245" dirty="0">
                <a:latin typeface="DejaVu Sans Condensed"/>
                <a:cs typeface="DejaVu Sans Condensed"/>
              </a:rPr>
              <a:t>∈</a:t>
            </a:r>
            <a:r>
              <a:rPr sz="2800" b="1" spc="-45" dirty="0">
                <a:latin typeface="DejaVu Sans Condensed"/>
                <a:cs typeface="DejaVu Sans Condensed"/>
              </a:rPr>
              <a:t> </a:t>
            </a:r>
            <a:r>
              <a:rPr sz="2800" spc="-15" dirty="0">
                <a:latin typeface="Carlito"/>
                <a:cs typeface="Carlito"/>
              </a:rPr>
              <a:t>D)</a:t>
            </a:r>
            <a:endParaRPr sz="2800" dirty="0">
              <a:latin typeface="Carlito"/>
              <a:cs typeface="Carlito"/>
            </a:endParaRPr>
          </a:p>
          <a:p>
            <a:pPr marL="527685" marR="581660" indent="-515620">
              <a:lnSpc>
                <a:spcPts val="3020"/>
              </a:lnSpc>
              <a:spcBef>
                <a:spcPts val="9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Assign the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most frequent 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(majority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621" y="6361582"/>
            <a:ext cx="10175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Ref: </a:t>
            </a:r>
            <a:r>
              <a:rPr sz="1400" spc="-75" dirty="0">
                <a:latin typeface="Carlito"/>
                <a:cs typeface="Carlito"/>
              </a:rPr>
              <a:t>V. </a:t>
            </a:r>
            <a:r>
              <a:rPr sz="1400" dirty="0">
                <a:latin typeface="Carlito"/>
                <a:cs typeface="Carlito"/>
              </a:rPr>
              <a:t>B. </a:t>
            </a:r>
            <a:r>
              <a:rPr sz="1400" spc="-5" dirty="0">
                <a:latin typeface="Carlito"/>
                <a:cs typeface="Carlito"/>
              </a:rPr>
              <a:t>S. Prasath </a:t>
            </a:r>
            <a:r>
              <a:rPr sz="1400" spc="-10" dirty="0">
                <a:latin typeface="Carlito"/>
                <a:cs typeface="Carlito"/>
              </a:rPr>
              <a:t>et </a:t>
            </a:r>
            <a:r>
              <a:rPr sz="1400" dirty="0">
                <a:latin typeface="Carlito"/>
                <a:cs typeface="Carlito"/>
              </a:rPr>
              <a:t>al, </a:t>
            </a:r>
            <a:r>
              <a:rPr sz="1400" spc="-15" dirty="0">
                <a:latin typeface="Carlito"/>
                <a:cs typeface="Carlito"/>
              </a:rPr>
              <a:t>Effects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Distance </a:t>
            </a:r>
            <a:r>
              <a:rPr sz="1400" spc="-5" dirty="0">
                <a:latin typeface="Carlito"/>
                <a:cs typeface="Carlito"/>
              </a:rPr>
              <a:t>Measure Choice </a:t>
            </a:r>
            <a:r>
              <a:rPr sz="1400" dirty="0">
                <a:latin typeface="Carlito"/>
                <a:cs typeface="Carlito"/>
              </a:rPr>
              <a:t>on KNN Classifier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dirty="0">
                <a:latin typeface="Carlito"/>
                <a:cs typeface="Carlito"/>
              </a:rPr>
              <a:t>- A </a:t>
            </a:r>
            <a:r>
              <a:rPr sz="1400" spc="-25" dirty="0">
                <a:latin typeface="Carlito"/>
                <a:cs typeface="Carlito"/>
              </a:rPr>
              <a:t>Review,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https://arxiv.org/pdf/1708.04321.pdf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450BD7-F353-4A8B-9968-6F05C2AD1326}"/>
              </a:ext>
            </a:extLst>
          </p:cNvPr>
          <p:cNvSpPr/>
          <p:nvPr/>
        </p:nvSpPr>
        <p:spPr>
          <a:xfrm>
            <a:off x="8288747" y="3048000"/>
            <a:ext cx="3009665" cy="2727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56494536-C3E7-4BBF-9B60-28946D04F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8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D9295-0844-4022-A6B4-1BDC29EFD991}"/>
              </a:ext>
            </a:extLst>
          </p:cNvPr>
          <p:cNvSpPr txBox="1"/>
          <p:nvPr/>
        </p:nvSpPr>
        <p:spPr>
          <a:xfrm>
            <a:off x="762000" y="615986"/>
            <a:ext cx="11353800" cy="308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Step-1: </a:t>
            </a: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Select the number K of the neighbors (k=5)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Step-2:</a:t>
            </a: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 Calculate the Euclidean distance of K number of neighbors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Step-3: 	Take the K nearest neighbors as per the calculated Euclidean distance.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Step-4: 	Among these k neighbors, count the number of the data points in each category.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Step-5: </a:t>
            </a: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Assign the new data points to that category for which the number of the 	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Carlito"/>
              </a:rPr>
              <a:t>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neighbor is maximum.</a:t>
            </a:r>
          </a:p>
        </p:txBody>
      </p:sp>
    </p:spTree>
    <p:extLst>
      <p:ext uri="{BB962C8B-B14F-4D97-AF65-F5344CB8AC3E}">
        <p14:creationId xmlns:p14="http://schemas.microsoft.com/office/powerpoint/2010/main" val="697000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1166</Words>
  <Application>Microsoft Office PowerPoint</Application>
  <PresentationFormat>Widescreen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Carlito</vt:lpstr>
      <vt:lpstr>DejaVu Sans Condensed</vt:lpstr>
      <vt:lpstr>Georgia</vt:lpstr>
      <vt:lpstr>Tahoma</vt:lpstr>
      <vt:lpstr>Trebuchet MS</vt:lpstr>
      <vt:lpstr>Wingdings</vt:lpstr>
      <vt:lpstr>1_Office Theme</vt:lpstr>
      <vt:lpstr>PowerPoint Presentation</vt:lpstr>
      <vt:lpstr>Overview</vt:lpstr>
      <vt:lpstr>PowerPoint Presentation</vt:lpstr>
      <vt:lpstr>Characteristics of KNN Algorithm</vt:lpstr>
      <vt:lpstr>Core Idea of KNN</vt:lpstr>
      <vt:lpstr>Distance Scores</vt:lpstr>
      <vt:lpstr>Basic KNN Algorithm - Classification</vt:lpstr>
      <vt:lpstr>PowerPoint Presentation</vt:lpstr>
      <vt:lpstr>PowerPoint Presentation</vt:lpstr>
      <vt:lpstr>PowerPoint Presentation</vt:lpstr>
      <vt:lpstr>PowerPoint Presentation</vt:lpstr>
      <vt:lpstr>How  to choose                                      k</vt:lpstr>
      <vt:lpstr>KNN for Prediction/Regression (for Numerical Outcome)</vt:lpstr>
      <vt:lpstr>Advantages of KNN</vt:lpstr>
      <vt:lpstr>Summary</vt:lpstr>
      <vt:lpstr>PowerPoint Presentation</vt:lpstr>
      <vt:lpstr>PowerPoint Presentation</vt:lpstr>
      <vt:lpstr>PowerPoint Presentation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22</cp:revision>
  <dcterms:created xsi:type="dcterms:W3CDTF">2024-04-16T05:05:28Z</dcterms:created>
  <dcterms:modified xsi:type="dcterms:W3CDTF">2024-05-15T03:52:42Z</dcterms:modified>
</cp:coreProperties>
</file>