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61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00" r:id="rId13"/>
    <p:sldId id="301" r:id="rId14"/>
    <p:sldId id="302" r:id="rId15"/>
    <p:sldId id="270" r:id="rId16"/>
    <p:sldId id="271" r:id="rId17"/>
    <p:sldId id="272" r:id="rId18"/>
    <p:sldId id="273" r:id="rId19"/>
    <p:sldId id="295" r:id="rId20"/>
    <p:sldId id="296" r:id="rId21"/>
    <p:sldId id="297" r:id="rId22"/>
    <p:sldId id="298" r:id="rId23"/>
    <p:sldId id="274" r:id="rId24"/>
    <p:sldId id="275" r:id="rId25"/>
    <p:sldId id="276" r:id="rId26"/>
    <p:sldId id="277" r:id="rId27"/>
    <p:sldId id="281" r:id="rId28"/>
    <p:sldId id="282" r:id="rId29"/>
    <p:sldId id="283" r:id="rId30"/>
    <p:sldId id="284" r:id="rId31"/>
    <p:sldId id="285" r:id="rId32"/>
    <p:sldId id="286" r:id="rId33"/>
    <p:sldId id="299" r:id="rId34"/>
    <p:sldId id="288" r:id="rId35"/>
    <p:sldId id="290" r:id="rId36"/>
    <p:sldId id="291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0669D-858E-1B7F-F93B-9BA2C63C60E0}" v="31" dt="2024-05-22T05:09:02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FC60669D-858E-1B7F-F93B-9BA2C63C60E0}"/>
    <pc:docChg chg="delSld modSld">
      <pc:chgData name="saraths" userId="S::saraths@am.amrita.edu::244d0ad9-751b-45dc-a37d-eb545e66f5d8" providerId="AD" clId="Web-{FC60669D-858E-1B7F-F93B-9BA2C63C60E0}" dt="2024-05-22T05:16:00.616" v="20"/>
      <pc:docMkLst>
        <pc:docMk/>
      </pc:docMkLst>
      <pc:sldChg chg="modSp">
        <pc:chgData name="saraths" userId="S::saraths@am.amrita.edu::244d0ad9-751b-45dc-a37d-eb545e66f5d8" providerId="AD" clId="Web-{FC60669D-858E-1B7F-F93B-9BA2C63C60E0}" dt="2024-05-22T04:32:58.380" v="10" actId="20577"/>
        <pc:sldMkLst>
          <pc:docMk/>
          <pc:sldMk cId="0" sldId="277"/>
        </pc:sldMkLst>
        <pc:spChg chg="mod">
          <ac:chgData name="saraths" userId="S::saraths@am.amrita.edu::244d0ad9-751b-45dc-a37d-eb545e66f5d8" providerId="AD" clId="Web-{FC60669D-858E-1B7F-F93B-9BA2C63C60E0}" dt="2024-05-22T04:32:58.380" v="10" actId="20577"/>
          <ac:spMkLst>
            <pc:docMk/>
            <pc:sldMk cId="0" sldId="277"/>
            <ac:spMk id="4" creationId="{00000000-0000-0000-0000-000000000000}"/>
          </ac:spMkLst>
        </pc:spChg>
      </pc:sldChg>
      <pc:sldChg chg="del">
        <pc:chgData name="saraths" userId="S::saraths@am.amrita.edu::244d0ad9-751b-45dc-a37d-eb545e66f5d8" providerId="AD" clId="Web-{FC60669D-858E-1B7F-F93B-9BA2C63C60E0}" dt="2024-05-22T05:04:42.747" v="11"/>
        <pc:sldMkLst>
          <pc:docMk/>
          <pc:sldMk cId="0" sldId="278"/>
        </pc:sldMkLst>
      </pc:sldChg>
      <pc:sldChg chg="del">
        <pc:chgData name="saraths" userId="S::saraths@am.amrita.edu::244d0ad9-751b-45dc-a37d-eb545e66f5d8" providerId="AD" clId="Web-{FC60669D-858E-1B7F-F93B-9BA2C63C60E0}" dt="2024-05-22T05:04:43.747" v="12"/>
        <pc:sldMkLst>
          <pc:docMk/>
          <pc:sldMk cId="0" sldId="279"/>
        </pc:sldMkLst>
      </pc:sldChg>
      <pc:sldChg chg="modSp">
        <pc:chgData name="saraths" userId="S::saraths@am.amrita.edu::244d0ad9-751b-45dc-a37d-eb545e66f5d8" providerId="AD" clId="Web-{FC60669D-858E-1B7F-F93B-9BA2C63C60E0}" dt="2024-05-22T05:08:59.594" v="15" actId="20577"/>
        <pc:sldMkLst>
          <pc:docMk/>
          <pc:sldMk cId="0" sldId="282"/>
        </pc:sldMkLst>
        <pc:spChg chg="mod">
          <ac:chgData name="saraths" userId="S::saraths@am.amrita.edu::244d0ad9-751b-45dc-a37d-eb545e66f5d8" providerId="AD" clId="Web-{FC60669D-858E-1B7F-F93B-9BA2C63C60E0}" dt="2024-05-22T05:08:59.594" v="15" actId="20577"/>
          <ac:spMkLst>
            <pc:docMk/>
            <pc:sldMk cId="0" sldId="282"/>
            <ac:spMk id="4" creationId="{00000000-0000-0000-0000-000000000000}"/>
          </ac:spMkLst>
        </pc:spChg>
      </pc:sldChg>
      <pc:sldChg chg="modNotes">
        <pc:chgData name="saraths" userId="S::saraths@am.amrita.edu::244d0ad9-751b-45dc-a37d-eb545e66f5d8" providerId="AD" clId="Web-{FC60669D-858E-1B7F-F93B-9BA2C63C60E0}" dt="2024-05-22T05:16:00.616" v="20"/>
        <pc:sldMkLst>
          <pc:docMk/>
          <pc:sldMk cId="0" sldId="286"/>
        </pc:sldMkLst>
      </pc:sldChg>
    </pc:docChg>
  </pc:docChgLst>
  <pc:docChgLst>
    <pc:chgData name="saraths" userId="S::saraths@am.amrita.edu::244d0ad9-751b-45dc-a37d-eb545e66f5d8" providerId="AD" clId="Web-{47C9FB82-3FAE-3B36-4346-3487E00BA96E}"/>
    <pc:docChg chg="addSld modSld">
      <pc:chgData name="saraths" userId="S::saraths@am.amrita.edu::244d0ad9-751b-45dc-a37d-eb545e66f5d8" providerId="AD" clId="Web-{47C9FB82-3FAE-3B36-4346-3487E00BA96E}" dt="2024-05-18T05:08:16.297" v="40" actId="1076"/>
      <pc:docMkLst>
        <pc:docMk/>
      </pc:docMkLst>
      <pc:sldChg chg="addSp delSp modSp new mod modClrScheme chgLayout">
        <pc:chgData name="saraths" userId="S::saraths@am.amrita.edu::244d0ad9-751b-45dc-a37d-eb545e66f5d8" providerId="AD" clId="Web-{47C9FB82-3FAE-3B36-4346-3487E00BA96E}" dt="2024-05-18T05:06:51.030" v="24" actId="14100"/>
        <pc:sldMkLst>
          <pc:docMk/>
          <pc:sldMk cId="363446815" sldId="300"/>
        </pc:sldMkLst>
        <pc:spChg chg="add mod">
          <ac:chgData name="saraths" userId="S::saraths@am.amrita.edu::244d0ad9-751b-45dc-a37d-eb545e66f5d8" providerId="AD" clId="Web-{47C9FB82-3FAE-3B36-4346-3487E00BA96E}" dt="2024-05-18T05:06:34.967" v="20" actId="1076"/>
          <ac:spMkLst>
            <pc:docMk/>
            <pc:sldMk cId="363446815" sldId="300"/>
            <ac:spMk id="2" creationId="{DFEBD9A5-3F12-1DBB-6434-BA8C0A6C63A3}"/>
          </ac:spMkLst>
        </pc:spChg>
        <pc:spChg chg="add del mod">
          <ac:chgData name="saraths" userId="S::saraths@am.amrita.edu::244d0ad9-751b-45dc-a37d-eb545e66f5d8" providerId="AD" clId="Web-{47C9FB82-3FAE-3B36-4346-3487E00BA96E}" dt="2024-05-18T05:05:46.654" v="12"/>
          <ac:spMkLst>
            <pc:docMk/>
            <pc:sldMk cId="363446815" sldId="300"/>
            <ac:spMk id="3" creationId="{382F27F0-5B88-E9DE-843E-68A5BC8B2BB9}"/>
          </ac:spMkLst>
        </pc:spChg>
        <pc:picChg chg="add mod ord">
          <ac:chgData name="saraths" userId="S::saraths@am.amrita.edu::244d0ad9-751b-45dc-a37d-eb545e66f5d8" providerId="AD" clId="Web-{47C9FB82-3FAE-3B36-4346-3487E00BA96E}" dt="2024-05-18T05:06:51.030" v="24" actId="14100"/>
          <ac:picMkLst>
            <pc:docMk/>
            <pc:sldMk cId="363446815" sldId="300"/>
            <ac:picMk id="4" creationId="{5BB800D7-6E68-0A32-5F72-4E07F36F8B1A}"/>
          </ac:picMkLst>
        </pc:picChg>
      </pc:sldChg>
      <pc:sldChg chg="addSp delSp modSp new mod modClrScheme chgLayout">
        <pc:chgData name="saraths" userId="S::saraths@am.amrita.edu::244d0ad9-751b-45dc-a37d-eb545e66f5d8" providerId="AD" clId="Web-{47C9FB82-3FAE-3B36-4346-3487E00BA96E}" dt="2024-05-18T05:07:40.296" v="33" actId="14100"/>
        <pc:sldMkLst>
          <pc:docMk/>
          <pc:sldMk cId="3711086561" sldId="301"/>
        </pc:sldMkLst>
        <pc:spChg chg="add del mod">
          <ac:chgData name="saraths" userId="S::saraths@am.amrita.edu::244d0ad9-751b-45dc-a37d-eb545e66f5d8" providerId="AD" clId="Web-{47C9FB82-3FAE-3B36-4346-3487E00BA96E}" dt="2024-05-18T05:07:23.593" v="29"/>
          <ac:spMkLst>
            <pc:docMk/>
            <pc:sldMk cId="3711086561" sldId="301"/>
            <ac:spMk id="2" creationId="{B6F165AC-6825-FAAC-0D75-C5561BD699EE}"/>
          </ac:spMkLst>
        </pc:spChg>
        <pc:spChg chg="add del mod">
          <ac:chgData name="saraths" userId="S::saraths@am.amrita.edu::244d0ad9-751b-45dc-a37d-eb545e66f5d8" providerId="AD" clId="Web-{47C9FB82-3FAE-3B36-4346-3487E00BA96E}" dt="2024-05-18T05:07:14.468" v="27"/>
          <ac:spMkLst>
            <pc:docMk/>
            <pc:sldMk cId="3711086561" sldId="301"/>
            <ac:spMk id="3" creationId="{1CDE410B-850B-5DF1-3760-24B9272AE5CA}"/>
          </ac:spMkLst>
        </pc:spChg>
        <pc:picChg chg="add mod ord">
          <ac:chgData name="saraths" userId="S::saraths@am.amrita.edu::244d0ad9-751b-45dc-a37d-eb545e66f5d8" providerId="AD" clId="Web-{47C9FB82-3FAE-3B36-4346-3487E00BA96E}" dt="2024-05-18T05:07:40.296" v="33" actId="14100"/>
          <ac:picMkLst>
            <pc:docMk/>
            <pc:sldMk cId="3711086561" sldId="301"/>
            <ac:picMk id="4" creationId="{6451D8CB-17D6-8CFB-6CA5-0082544D0582}"/>
          </ac:picMkLst>
        </pc:picChg>
      </pc:sldChg>
      <pc:sldChg chg="addSp delSp modSp new mod modClrScheme chgLayout">
        <pc:chgData name="saraths" userId="S::saraths@am.amrita.edu::244d0ad9-751b-45dc-a37d-eb545e66f5d8" providerId="AD" clId="Web-{47C9FB82-3FAE-3B36-4346-3487E00BA96E}" dt="2024-05-18T05:08:16.297" v="40" actId="1076"/>
        <pc:sldMkLst>
          <pc:docMk/>
          <pc:sldMk cId="2196584878" sldId="302"/>
        </pc:sldMkLst>
        <pc:spChg chg="add del mod">
          <ac:chgData name="saraths" userId="S::saraths@am.amrita.edu::244d0ad9-751b-45dc-a37d-eb545e66f5d8" providerId="AD" clId="Web-{47C9FB82-3FAE-3B36-4346-3487E00BA96E}" dt="2024-05-18T05:08:02.328" v="36"/>
          <ac:spMkLst>
            <pc:docMk/>
            <pc:sldMk cId="2196584878" sldId="302"/>
            <ac:spMk id="2" creationId="{E18C947F-7DF8-3307-A335-60BFC2B917E3}"/>
          </ac:spMkLst>
        </pc:spChg>
        <pc:spChg chg="add del mod">
          <ac:chgData name="saraths" userId="S::saraths@am.amrita.edu::244d0ad9-751b-45dc-a37d-eb545e66f5d8" providerId="AD" clId="Web-{47C9FB82-3FAE-3B36-4346-3487E00BA96E}" dt="2024-05-18T05:08:07.703" v="37"/>
          <ac:spMkLst>
            <pc:docMk/>
            <pc:sldMk cId="2196584878" sldId="302"/>
            <ac:spMk id="3" creationId="{B0D34BB5-1EFD-DBC0-31C1-E665957AF3B1}"/>
          </ac:spMkLst>
        </pc:spChg>
        <pc:picChg chg="add mod ord">
          <ac:chgData name="saraths" userId="S::saraths@am.amrita.edu::244d0ad9-751b-45dc-a37d-eb545e66f5d8" providerId="AD" clId="Web-{47C9FB82-3FAE-3B36-4346-3487E00BA96E}" dt="2024-05-18T05:08:16.297" v="40" actId="1076"/>
          <ac:picMkLst>
            <pc:docMk/>
            <pc:sldMk cId="2196584878" sldId="302"/>
            <ac:picMk id="4" creationId="{F36076A6-FE8C-9C2C-A2FA-2838BD1FFCB9}"/>
          </ac:picMkLst>
        </pc:picChg>
      </pc:sldChg>
    </pc:docChg>
  </pc:docChgLst>
  <pc:docChgLst>
    <pc:chgData name="saraths" userId="S::saraths@am.amrita.edu::244d0ad9-751b-45dc-a37d-eb545e66f5d8" providerId="AD" clId="Web-{705A855F-7BC8-50D6-8B12-7C968007E8CD}"/>
    <pc:docChg chg="modSld">
      <pc:chgData name="saraths" userId="S::saraths@am.amrita.edu::244d0ad9-751b-45dc-a37d-eb545e66f5d8" providerId="AD" clId="Web-{705A855F-7BC8-50D6-8B12-7C968007E8CD}" dt="2024-05-20T05:01:27.335" v="8"/>
      <pc:docMkLst>
        <pc:docMk/>
      </pc:docMkLst>
      <pc:sldChg chg="modNotes">
        <pc:chgData name="saraths" userId="S::saraths@am.amrita.edu::244d0ad9-751b-45dc-a37d-eb545e66f5d8" providerId="AD" clId="Web-{705A855F-7BC8-50D6-8B12-7C968007E8CD}" dt="2024-05-20T05:01:27.335" v="8"/>
        <pc:sldMkLst>
          <pc:docMk/>
          <pc:sldMk cId="3711086561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75E1B-3928-4A7B-8F9E-0EBEE4062E22}" type="datetimeFigureOut"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8B0B6-77B4-4B5F-B606-B80CA79B08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we find the derivative of 𝐴𝑇 with respect to 𝜃, and then multiply it by 𝐴.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Next, we find the derivative of 𝐴 with respect to 𝜃, and then multiply it by 𝐴𝑇.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B0B6-77B4-4B5F-B606-B80CA79B084F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Batch Gradient Descent (BGD)</a:t>
            </a:r>
            <a:endParaRPr lang="en-US"/>
          </a:p>
          <a:p>
            <a:r>
              <a:rPr lang="en-US"/>
              <a:t>In Batch Gradient Descent, the gradients are computed using the entire dataset. This ensures that the true gradient of the cost function is calculated.</a:t>
            </a:r>
          </a:p>
          <a:p>
            <a:r>
              <a:rPr lang="en-US" b="1" dirty="0"/>
              <a:t>Advantages: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Provides a more accurate estimate of the gradient.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Ensures stable convergence.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Disadvantages: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Can be computationally expensive and slow for large datasets.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Requires loading the entire dataset into memory.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2. Stochastic Gradient Descent (SGD)</a:t>
            </a:r>
            <a:endParaRPr lang="en-US" dirty="0"/>
          </a:p>
          <a:p>
            <a:r>
              <a:rPr lang="en-US" dirty="0"/>
              <a:t>Stochastic Gradient Descent updates the parameters using only one training example at a time. This introduces randomness into the optimization process.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Advantages: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Faster iterations since it processes one example at a time.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Can escape local minima due to its stochastic nature.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Disadvantages: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updates have high variance, which can lead to noisy updates and difficulty in convergence.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Often requires more iterations to converge compared to batch gradient descent.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3. Mini-Batch Gradient Descent</a:t>
            </a:r>
            <a:endParaRPr lang="en-US" dirty="0"/>
          </a:p>
          <a:p>
            <a:r>
              <a:rPr lang="en-US" dirty="0"/>
              <a:t>Mini-Batch Gradient Descent is a compromise between Batch Gradient Descent and Stochastic Gradient Descent. It updates the parameters using a small batch of training examples.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Advantages: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More computationally efficient than batch gradient descent.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Reduces the variance of the parameter updates compared to SGD, leading to more stable convergence.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Disadvantages: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Still requires tuning of the mini-batch size and learning rate.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May not fully exploit the advantages of either BGD or SGD.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B0B6-77B4-4B5F-B606-B80CA79B084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91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s229.stanford.edu/material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jp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3841" y="2094569"/>
            <a:ext cx="3610383" cy="1270528"/>
          </a:xfrm>
          <a:prstGeom prst="rect">
            <a:avLst/>
          </a:prstGeom>
        </p:spPr>
        <p:txBody>
          <a:bodyPr vert="horz" wrap="square" lIns="0" tIns="82918" rIns="0" bIns="0" rtlCol="0">
            <a:spAutoFit/>
          </a:bodyPr>
          <a:lstStyle/>
          <a:p>
            <a:pPr marL="11516">
              <a:spcBef>
                <a:spcPts val="653"/>
              </a:spcBef>
            </a:pPr>
            <a:r>
              <a:rPr sz="1904" b="1" spc="-5">
                <a:latin typeface="Calibri"/>
                <a:cs typeface="Calibri"/>
              </a:rPr>
              <a:t>OLS</a:t>
            </a:r>
            <a:r>
              <a:rPr sz="1904" b="1" spc="-23">
                <a:latin typeface="Calibri"/>
                <a:cs typeface="Calibri"/>
              </a:rPr>
              <a:t> </a:t>
            </a:r>
            <a:r>
              <a:rPr sz="1904" b="1">
                <a:latin typeface="Calibri"/>
                <a:cs typeface="Calibri"/>
              </a:rPr>
              <a:t>Linear</a:t>
            </a:r>
            <a:r>
              <a:rPr sz="1904" b="1" spc="-5">
                <a:latin typeface="Calibri"/>
                <a:cs typeface="Calibri"/>
              </a:rPr>
              <a:t> </a:t>
            </a:r>
            <a:r>
              <a:rPr sz="1904" b="1" spc="-9">
                <a:latin typeface="Calibri"/>
                <a:cs typeface="Calibri"/>
              </a:rPr>
              <a:t>Regression</a:t>
            </a:r>
            <a:r>
              <a:rPr sz="1904" b="1">
                <a:latin typeface="Calibri"/>
                <a:cs typeface="Calibri"/>
              </a:rPr>
              <a:t> </a:t>
            </a:r>
            <a:r>
              <a:rPr sz="1904" b="1" spc="-5">
                <a:latin typeface="Calibri"/>
                <a:cs typeface="Calibri"/>
              </a:rPr>
              <a:t>Algorithm:</a:t>
            </a:r>
            <a:endParaRPr sz="1904">
              <a:latin typeface="Calibri"/>
              <a:cs typeface="Calibri"/>
            </a:endParaRPr>
          </a:p>
          <a:p>
            <a:pPr marL="420347" marR="4607" indent="-409406">
              <a:lnSpc>
                <a:spcPct val="90200"/>
              </a:lnSpc>
              <a:spcBef>
                <a:spcPts val="793"/>
              </a:spcBef>
              <a:tabLst>
                <a:tab pos="420347" algn="l"/>
              </a:tabLst>
            </a:pPr>
            <a:r>
              <a:rPr sz="1904">
                <a:latin typeface="Calibri"/>
                <a:cs typeface="Calibri"/>
              </a:rPr>
              <a:t>1.	</a:t>
            </a:r>
            <a:r>
              <a:rPr sz="1904" spc="-14">
                <a:latin typeface="Calibri"/>
                <a:cs typeface="Calibri"/>
              </a:rPr>
              <a:t>From</a:t>
            </a:r>
            <a:r>
              <a:rPr sz="1904" spc="-9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the</a:t>
            </a:r>
            <a:r>
              <a:rPr sz="1904" spc="-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training </a:t>
            </a:r>
            <a:r>
              <a:rPr sz="1904" spc="-14">
                <a:latin typeface="Calibri"/>
                <a:cs typeface="Calibri"/>
              </a:rPr>
              <a:t>data</a:t>
            </a:r>
            <a:r>
              <a:rPr sz="1904" spc="-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set, </a:t>
            </a:r>
            <a:r>
              <a:rPr sz="1904" spc="-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construct </a:t>
            </a:r>
            <a:r>
              <a:rPr sz="1904">
                <a:latin typeface="Calibri"/>
                <a:cs typeface="Calibri"/>
              </a:rPr>
              <a:t>the </a:t>
            </a:r>
            <a:r>
              <a:rPr sz="1904" spc="-5">
                <a:latin typeface="Calibri"/>
                <a:cs typeface="Calibri"/>
              </a:rPr>
              <a:t>input matrix </a:t>
            </a:r>
            <a:r>
              <a:rPr sz="1904" b="1" i="1">
                <a:latin typeface="Calibri"/>
                <a:cs typeface="Calibri"/>
              </a:rPr>
              <a:t>X </a:t>
            </a:r>
            <a:r>
              <a:rPr sz="1904">
                <a:latin typeface="Calibri"/>
                <a:cs typeface="Calibri"/>
              </a:rPr>
              <a:t>and </a:t>
            </a:r>
            <a:r>
              <a:rPr sz="1904" spc="-416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the </a:t>
            </a:r>
            <a:r>
              <a:rPr sz="1904" spc="-5">
                <a:latin typeface="Calibri"/>
                <a:cs typeface="Calibri"/>
              </a:rPr>
              <a:t>output </a:t>
            </a:r>
            <a:r>
              <a:rPr sz="1904" spc="-9">
                <a:latin typeface="Calibri"/>
                <a:cs typeface="Calibri"/>
              </a:rPr>
              <a:t>vector</a:t>
            </a:r>
            <a:r>
              <a:rPr sz="1904">
                <a:latin typeface="Calibri"/>
                <a:cs typeface="Calibri"/>
              </a:rPr>
              <a:t> </a:t>
            </a:r>
            <a:r>
              <a:rPr sz="1904" b="1" i="1">
                <a:latin typeface="Calibri"/>
                <a:cs typeface="Calibri"/>
              </a:rPr>
              <a:t>Y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0808" y="3780705"/>
            <a:ext cx="3985817" cy="560442"/>
          </a:xfrm>
          <a:prstGeom prst="rect">
            <a:avLst/>
          </a:prstGeom>
        </p:spPr>
        <p:txBody>
          <a:bodyPr vert="horz" wrap="square" lIns="0" tIns="46641" rIns="0" bIns="0" rtlCol="0">
            <a:spAutoFit/>
          </a:bodyPr>
          <a:lstStyle/>
          <a:p>
            <a:pPr marL="443380" marR="39156" indent="-409406">
              <a:lnSpc>
                <a:spcPts val="2031"/>
              </a:lnSpc>
              <a:spcBef>
                <a:spcPts val="367"/>
              </a:spcBef>
              <a:tabLst>
                <a:tab pos="443380" algn="l"/>
              </a:tabLst>
            </a:pPr>
            <a:r>
              <a:rPr sz="1904">
                <a:latin typeface="Calibri"/>
                <a:cs typeface="Calibri"/>
              </a:rPr>
              <a:t>2.	</a:t>
            </a:r>
            <a:r>
              <a:rPr sz="1904" spc="-5">
                <a:latin typeface="Calibri"/>
                <a:cs typeface="Calibri"/>
              </a:rPr>
              <a:t>Assuming</a:t>
            </a:r>
            <a:r>
              <a:rPr sz="1904" spc="77">
                <a:latin typeface="Calibri"/>
                <a:cs typeface="Calibri"/>
              </a:rPr>
              <a:t> </a:t>
            </a:r>
            <a:r>
              <a:rPr sz="1904" spc="204">
                <a:latin typeface="Cambria Math"/>
                <a:cs typeface="Cambria Math"/>
              </a:rPr>
              <a:t>X</a:t>
            </a:r>
            <a:r>
              <a:rPr sz="2040" spc="306" baseline="27777">
                <a:latin typeface="Cambria Math"/>
                <a:cs typeface="Cambria Math"/>
              </a:rPr>
              <a:t>𝑇</a:t>
            </a:r>
            <a:r>
              <a:rPr sz="1904" spc="204">
                <a:latin typeface="Cambria Math"/>
                <a:cs typeface="Cambria Math"/>
              </a:rPr>
              <a:t>X</a:t>
            </a:r>
            <a:r>
              <a:rPr sz="1904" spc="91">
                <a:latin typeface="Cambria Math"/>
                <a:cs typeface="Cambria Math"/>
              </a:rPr>
              <a:t> </a:t>
            </a:r>
            <a:r>
              <a:rPr sz="1904" spc="-5">
                <a:latin typeface="Calibri"/>
                <a:cs typeface="Calibri"/>
              </a:rPr>
              <a:t>is</a:t>
            </a:r>
            <a:r>
              <a:rPr sz="1904" spc="63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invertible </a:t>
            </a:r>
            <a:r>
              <a:rPr sz="1904" spc="-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(positive definite</a:t>
            </a:r>
            <a:r>
              <a:rPr sz="1904" spc="14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and</a:t>
            </a:r>
            <a:r>
              <a:rPr sz="1904" spc="-23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non-singular),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2799" y="4303088"/>
            <a:ext cx="898277" cy="30465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04" spc="-14">
                <a:latin typeface="Calibri"/>
                <a:cs typeface="Calibri"/>
              </a:rPr>
              <a:t>c</a:t>
            </a:r>
            <a:r>
              <a:rPr sz="1904" spc="-5">
                <a:latin typeface="Calibri"/>
                <a:cs typeface="Calibri"/>
              </a:rPr>
              <a:t>ompu</a:t>
            </a:r>
            <a:r>
              <a:rPr sz="1904" spc="-18">
                <a:latin typeface="Calibri"/>
                <a:cs typeface="Calibri"/>
              </a:rPr>
              <a:t>t</a:t>
            </a:r>
            <a:r>
              <a:rPr sz="1904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4073725" y="4373913"/>
            <a:ext cx="617853" cy="225721"/>
          </a:xfrm>
          <a:custGeom>
            <a:avLst/>
            <a:gdLst/>
            <a:ahLst/>
            <a:cxnLst/>
            <a:rect l="l" t="t" r="r" b="b"/>
            <a:pathLst>
              <a:path w="681354" h="248920">
                <a:moveTo>
                  <a:pt x="601980" y="0"/>
                </a:moveTo>
                <a:lnTo>
                  <a:pt x="598932" y="10668"/>
                </a:lnTo>
                <a:lnTo>
                  <a:pt x="612909" y="16644"/>
                </a:lnTo>
                <a:lnTo>
                  <a:pt x="625030" y="25336"/>
                </a:lnTo>
                <a:lnTo>
                  <a:pt x="650009" y="65150"/>
                </a:lnTo>
                <a:lnTo>
                  <a:pt x="658368" y="123443"/>
                </a:lnTo>
                <a:lnTo>
                  <a:pt x="657486" y="145184"/>
                </a:lnTo>
                <a:lnTo>
                  <a:pt x="643128" y="198119"/>
                </a:lnTo>
                <a:lnTo>
                  <a:pt x="612909" y="231767"/>
                </a:lnTo>
                <a:lnTo>
                  <a:pt x="598932" y="237744"/>
                </a:lnTo>
                <a:lnTo>
                  <a:pt x="601980" y="248412"/>
                </a:lnTo>
                <a:lnTo>
                  <a:pt x="648700" y="219694"/>
                </a:lnTo>
                <a:lnTo>
                  <a:pt x="669012" y="187094"/>
                </a:lnTo>
                <a:lnTo>
                  <a:pt x="679823" y="146565"/>
                </a:lnTo>
                <a:lnTo>
                  <a:pt x="681228" y="123443"/>
                </a:lnTo>
                <a:lnTo>
                  <a:pt x="679823" y="101203"/>
                </a:lnTo>
                <a:lnTo>
                  <a:pt x="669012" y="61293"/>
                </a:lnTo>
                <a:lnTo>
                  <a:pt x="648700" y="28717"/>
                </a:lnTo>
                <a:lnTo>
                  <a:pt x="620029" y="6905"/>
                </a:lnTo>
                <a:lnTo>
                  <a:pt x="601980" y="0"/>
                </a:lnTo>
                <a:close/>
              </a:path>
              <a:path w="681354" h="248920">
                <a:moveTo>
                  <a:pt x="79247" y="0"/>
                </a:moveTo>
                <a:lnTo>
                  <a:pt x="31241" y="28717"/>
                </a:lnTo>
                <a:lnTo>
                  <a:pt x="10929" y="61293"/>
                </a:lnTo>
                <a:lnTo>
                  <a:pt x="1166" y="101203"/>
                </a:lnTo>
                <a:lnTo>
                  <a:pt x="0" y="123443"/>
                </a:lnTo>
                <a:lnTo>
                  <a:pt x="1166" y="146565"/>
                </a:lnTo>
                <a:lnTo>
                  <a:pt x="10929" y="187094"/>
                </a:lnTo>
                <a:lnTo>
                  <a:pt x="31242" y="219694"/>
                </a:lnTo>
                <a:lnTo>
                  <a:pt x="79247" y="248412"/>
                </a:lnTo>
                <a:lnTo>
                  <a:pt x="82295" y="237744"/>
                </a:lnTo>
                <a:lnTo>
                  <a:pt x="67651" y="231767"/>
                </a:lnTo>
                <a:lnTo>
                  <a:pt x="55435" y="223075"/>
                </a:lnTo>
                <a:lnTo>
                  <a:pt x="30575" y="182379"/>
                </a:lnTo>
                <a:lnTo>
                  <a:pt x="22859" y="123443"/>
                </a:lnTo>
                <a:lnTo>
                  <a:pt x="23717" y="101726"/>
                </a:lnTo>
                <a:lnTo>
                  <a:pt x="36575" y="50292"/>
                </a:lnTo>
                <a:lnTo>
                  <a:pt x="67651" y="16644"/>
                </a:lnTo>
                <a:lnTo>
                  <a:pt x="82295" y="10668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4119295" y="4214551"/>
            <a:ext cx="1278989" cy="30465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>
              <a:spcBef>
                <a:spcPts val="91"/>
              </a:spcBef>
            </a:pPr>
            <a:r>
              <a:rPr sz="2856" spc="306" baseline="-19841">
                <a:latin typeface="Cambria Math"/>
                <a:cs typeface="Cambria Math"/>
              </a:rPr>
              <a:t>X</a:t>
            </a:r>
            <a:r>
              <a:rPr sz="1360" spc="204">
                <a:latin typeface="Cambria Math"/>
                <a:cs typeface="Cambria Math"/>
              </a:rPr>
              <a:t>𝑇</a:t>
            </a:r>
            <a:r>
              <a:rPr sz="2856" spc="306" baseline="-19841">
                <a:latin typeface="Cambria Math"/>
                <a:cs typeface="Cambria Math"/>
              </a:rPr>
              <a:t>X</a:t>
            </a:r>
            <a:r>
              <a:rPr sz="2856" spc="462" baseline="-19841">
                <a:latin typeface="Cambria Math"/>
                <a:cs typeface="Cambria Math"/>
              </a:rPr>
              <a:t> </a:t>
            </a:r>
            <a:r>
              <a:rPr sz="1360" spc="27">
                <a:latin typeface="Cambria Math"/>
                <a:cs typeface="Cambria Math"/>
              </a:rPr>
              <a:t>−1</a:t>
            </a:r>
            <a:endParaRPr sz="136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808" y="5039503"/>
            <a:ext cx="1590987" cy="30465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>
              <a:spcBef>
                <a:spcPts val="91"/>
              </a:spcBef>
              <a:tabLst>
                <a:tab pos="443380" algn="l"/>
              </a:tabLst>
            </a:pPr>
            <a:r>
              <a:rPr sz="1904">
                <a:latin typeface="Calibri"/>
                <a:cs typeface="Calibri"/>
              </a:rPr>
              <a:t>3.	</a:t>
            </a:r>
            <a:r>
              <a:rPr sz="1904" spc="-36">
                <a:latin typeface="Calibri"/>
                <a:cs typeface="Calibri"/>
              </a:rPr>
              <a:t>R</a:t>
            </a:r>
            <a:r>
              <a:rPr sz="1904" spc="-14">
                <a:latin typeface="Calibri"/>
                <a:cs typeface="Calibri"/>
              </a:rPr>
              <a:t>e</a:t>
            </a:r>
            <a:r>
              <a:rPr sz="1904">
                <a:latin typeface="Calibri"/>
                <a:cs typeface="Calibri"/>
              </a:rPr>
              <a:t>turn</a:t>
            </a:r>
            <a:r>
              <a:rPr sz="1904" spc="9">
                <a:latin typeface="Calibri"/>
                <a:cs typeface="Calibri"/>
              </a:rPr>
              <a:t> </a:t>
            </a:r>
            <a:r>
              <a:rPr sz="1904" spc="-901">
                <a:latin typeface="Cambria Math"/>
                <a:cs typeface="Cambria Math"/>
              </a:rPr>
              <a:t>θ</a:t>
            </a:r>
            <a:r>
              <a:rPr sz="2856" spc="-428" baseline="11904">
                <a:latin typeface="Cambria Math"/>
                <a:cs typeface="Cambria Math"/>
              </a:rPr>
              <a:t>^</a:t>
            </a:r>
            <a:r>
              <a:rPr sz="2856" baseline="11904">
                <a:latin typeface="Cambria Math"/>
                <a:cs typeface="Cambria Math"/>
              </a:rPr>
              <a:t> </a:t>
            </a:r>
            <a:r>
              <a:rPr sz="2856" spc="-278" baseline="11904">
                <a:latin typeface="Cambria Math"/>
                <a:cs typeface="Cambria Math"/>
              </a:rPr>
              <a:t> </a:t>
            </a:r>
            <a:r>
              <a:rPr sz="1904">
                <a:latin typeface="Cambria Math"/>
                <a:cs typeface="Cambria Math"/>
              </a:rPr>
              <a:t>=</a:t>
            </a:r>
          </a:p>
        </p:txBody>
      </p:sp>
      <p:sp>
        <p:nvSpPr>
          <p:cNvPr id="8" name="object 8"/>
          <p:cNvSpPr/>
          <p:nvPr/>
        </p:nvSpPr>
        <p:spPr>
          <a:xfrm>
            <a:off x="4314187" y="5110500"/>
            <a:ext cx="617853" cy="225721"/>
          </a:xfrm>
          <a:custGeom>
            <a:avLst/>
            <a:gdLst/>
            <a:ahLst/>
            <a:cxnLst/>
            <a:rect l="l" t="t" r="r" b="b"/>
            <a:pathLst>
              <a:path w="681354" h="248920">
                <a:moveTo>
                  <a:pt x="601980" y="0"/>
                </a:moveTo>
                <a:lnTo>
                  <a:pt x="598932" y="10667"/>
                </a:lnTo>
                <a:lnTo>
                  <a:pt x="612909" y="16644"/>
                </a:lnTo>
                <a:lnTo>
                  <a:pt x="625030" y="25336"/>
                </a:lnTo>
                <a:lnTo>
                  <a:pt x="650009" y="65150"/>
                </a:lnTo>
                <a:lnTo>
                  <a:pt x="658368" y="123443"/>
                </a:lnTo>
                <a:lnTo>
                  <a:pt x="657486" y="145184"/>
                </a:lnTo>
                <a:lnTo>
                  <a:pt x="643128" y="198119"/>
                </a:lnTo>
                <a:lnTo>
                  <a:pt x="612909" y="231767"/>
                </a:lnTo>
                <a:lnTo>
                  <a:pt x="598932" y="237743"/>
                </a:lnTo>
                <a:lnTo>
                  <a:pt x="601980" y="248411"/>
                </a:lnTo>
                <a:lnTo>
                  <a:pt x="648700" y="219694"/>
                </a:lnTo>
                <a:lnTo>
                  <a:pt x="669012" y="187094"/>
                </a:lnTo>
                <a:lnTo>
                  <a:pt x="679823" y="146565"/>
                </a:lnTo>
                <a:lnTo>
                  <a:pt x="681228" y="123443"/>
                </a:lnTo>
                <a:lnTo>
                  <a:pt x="679823" y="101203"/>
                </a:lnTo>
                <a:lnTo>
                  <a:pt x="669012" y="61293"/>
                </a:lnTo>
                <a:lnTo>
                  <a:pt x="648700" y="28717"/>
                </a:lnTo>
                <a:lnTo>
                  <a:pt x="620029" y="6905"/>
                </a:lnTo>
                <a:lnTo>
                  <a:pt x="601980" y="0"/>
                </a:lnTo>
                <a:close/>
              </a:path>
              <a:path w="681354" h="248920">
                <a:moveTo>
                  <a:pt x="79248" y="0"/>
                </a:moveTo>
                <a:lnTo>
                  <a:pt x="31242" y="28717"/>
                </a:lnTo>
                <a:lnTo>
                  <a:pt x="10929" y="61293"/>
                </a:lnTo>
                <a:lnTo>
                  <a:pt x="1166" y="101203"/>
                </a:lnTo>
                <a:lnTo>
                  <a:pt x="0" y="123443"/>
                </a:lnTo>
                <a:lnTo>
                  <a:pt x="1166" y="146565"/>
                </a:lnTo>
                <a:lnTo>
                  <a:pt x="10929" y="187094"/>
                </a:lnTo>
                <a:lnTo>
                  <a:pt x="31242" y="219694"/>
                </a:lnTo>
                <a:lnTo>
                  <a:pt x="79248" y="248411"/>
                </a:lnTo>
                <a:lnTo>
                  <a:pt x="82296" y="237743"/>
                </a:lnTo>
                <a:lnTo>
                  <a:pt x="67651" y="231767"/>
                </a:lnTo>
                <a:lnTo>
                  <a:pt x="55435" y="223075"/>
                </a:lnTo>
                <a:lnTo>
                  <a:pt x="30575" y="182379"/>
                </a:lnTo>
                <a:lnTo>
                  <a:pt x="22860" y="123443"/>
                </a:lnTo>
                <a:lnTo>
                  <a:pt x="23717" y="101726"/>
                </a:lnTo>
                <a:lnTo>
                  <a:pt x="36576" y="50291"/>
                </a:lnTo>
                <a:lnTo>
                  <a:pt x="67651" y="16644"/>
                </a:lnTo>
                <a:lnTo>
                  <a:pt x="82296" y="10667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/>
          <p:nvPr/>
        </p:nvSpPr>
        <p:spPr>
          <a:xfrm>
            <a:off x="4378245" y="4923287"/>
            <a:ext cx="1592971" cy="304657"/>
          </a:xfrm>
          <a:prstGeom prst="rect">
            <a:avLst/>
          </a:prstGeom>
        </p:spPr>
        <p:txBody>
          <a:bodyPr vert="horz" wrap="square" lIns="0" tIns="11516" rIns="0" bIns="0" rtlCol="0" anchor="t">
            <a:spAutoFit/>
          </a:bodyPr>
          <a:lstStyle/>
          <a:p>
            <a:pPr marL="34549">
              <a:spcBef>
                <a:spcPts val="91"/>
              </a:spcBef>
            </a:pPr>
            <a:r>
              <a:rPr sz="2856" spc="306" baseline="-19841" dirty="0">
                <a:latin typeface="Cambria Math"/>
                <a:cs typeface="Cambria Math"/>
              </a:rPr>
              <a:t>X</a:t>
            </a:r>
            <a:r>
              <a:rPr sz="1360" spc="204" dirty="0">
                <a:latin typeface="Cambria Math"/>
                <a:cs typeface="Cambria Math"/>
              </a:rPr>
              <a:t>𝑇</a:t>
            </a:r>
            <a:r>
              <a:rPr lang="en-US" sz="2856" spc="306" baseline="-19841" dirty="0">
                <a:latin typeface="Cambria Math"/>
                <a:cs typeface="Cambria Math"/>
              </a:rPr>
              <a:t>X</a:t>
            </a:r>
            <a:r>
              <a:rPr sz="1360" spc="113" dirty="0">
                <a:latin typeface="Cambria Math"/>
                <a:cs typeface="Cambria Math"/>
              </a:rPr>
              <a:t>−1</a:t>
            </a:r>
            <a:r>
              <a:rPr sz="2856" spc="170" baseline="-19841" dirty="0">
                <a:latin typeface="Cambria Math"/>
                <a:cs typeface="Cambria Math"/>
              </a:rPr>
              <a:t>X</a:t>
            </a:r>
            <a:r>
              <a:rPr sz="1360" spc="113" dirty="0">
                <a:latin typeface="Cambria Math"/>
                <a:cs typeface="Cambria Math"/>
              </a:rPr>
              <a:t>𝑇</a:t>
            </a:r>
            <a:r>
              <a:rPr sz="2856" spc="170" baseline="-19841" dirty="0">
                <a:latin typeface="Cambria Math"/>
                <a:cs typeface="Cambria Math"/>
              </a:rPr>
              <a:t>𝑌</a:t>
            </a:r>
            <a:endParaRPr sz="2856" baseline="-19841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Ordinary</a:t>
            </a:r>
            <a:r>
              <a:rPr spc="-18"/>
              <a:t> </a:t>
            </a:r>
            <a:r>
              <a:rPr spc="-5"/>
              <a:t>Least</a:t>
            </a:r>
            <a:r>
              <a:rPr spc="-14"/>
              <a:t> </a:t>
            </a:r>
            <a:r>
              <a:rPr spc="-9"/>
              <a:t>Square</a:t>
            </a:r>
            <a:r>
              <a:rPr spc="-18"/>
              <a:t> </a:t>
            </a:r>
            <a:r>
              <a:rPr spc="-5"/>
              <a:t>Estimation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8508" y="2011440"/>
            <a:ext cx="1599651" cy="159908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8826" y="3937002"/>
            <a:ext cx="1719855" cy="14492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76541" y="1845609"/>
            <a:ext cx="2909036" cy="4202900"/>
            <a:chOff x="6317741" y="2035296"/>
            <a:chExt cx="3208020" cy="4634865"/>
          </a:xfrm>
        </p:grpSpPr>
        <p:sp>
          <p:nvSpPr>
            <p:cNvPr id="3" name="object 3"/>
            <p:cNvSpPr/>
            <p:nvPr/>
          </p:nvSpPr>
          <p:spPr>
            <a:xfrm>
              <a:off x="6323075" y="2040630"/>
              <a:ext cx="3197860" cy="4624070"/>
            </a:xfrm>
            <a:custGeom>
              <a:avLst/>
              <a:gdLst/>
              <a:ahLst/>
              <a:cxnLst/>
              <a:rect l="l" t="t" r="r" b="b"/>
              <a:pathLst>
                <a:path w="3197859" h="4624070">
                  <a:moveTo>
                    <a:pt x="0" y="0"/>
                  </a:moveTo>
                  <a:lnTo>
                    <a:pt x="3197351" y="0"/>
                  </a:lnTo>
                  <a:lnTo>
                    <a:pt x="3197351" y="4623815"/>
                  </a:lnTo>
                  <a:lnTo>
                    <a:pt x="0" y="4623815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7171" y="2151656"/>
              <a:ext cx="2138620" cy="267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5802" y="2759958"/>
              <a:ext cx="2671957" cy="4673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7179" y="3509766"/>
              <a:ext cx="2005174" cy="4010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6248" y="4268576"/>
              <a:ext cx="1002402" cy="267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6248" y="4753220"/>
              <a:ext cx="1870917" cy="2677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6248" y="5428358"/>
              <a:ext cx="1403113" cy="2677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3284" y="5929878"/>
              <a:ext cx="2113788" cy="73456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ts val="4026"/>
              </a:lnSpc>
              <a:spcBef>
                <a:spcPts val="100"/>
              </a:spcBef>
            </a:pPr>
            <a:r>
              <a:rPr spc="-9"/>
              <a:t>Derivative</a:t>
            </a:r>
            <a:r>
              <a:rPr spc="-18"/>
              <a:t> </a:t>
            </a:r>
            <a:r>
              <a:t>of</a:t>
            </a:r>
            <a:r>
              <a:rPr spc="-9"/>
              <a:t> Cost </a:t>
            </a:r>
            <a:r>
              <a:t>Function</a:t>
            </a:r>
          </a:p>
          <a:p>
            <a:pPr marL="11516">
              <a:lnSpc>
                <a:spcPts val="1523"/>
              </a:lnSpc>
            </a:pP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Minimize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406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sz="1406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1406" spc="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taking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sz="140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derivatives</a:t>
            </a:r>
            <a:r>
              <a:rPr sz="1406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406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respect</a:t>
            </a:r>
            <a:r>
              <a:rPr sz="140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1406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-9">
                <a:solidFill>
                  <a:srgbClr val="000000"/>
                </a:solidFill>
                <a:latin typeface="Calibri"/>
                <a:cs typeface="Calibri"/>
              </a:rPr>
              <a:t>θj’s, 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406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setting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000000"/>
                </a:solidFill>
                <a:latin typeface="Calibri"/>
                <a:cs typeface="Calibri"/>
              </a:rPr>
              <a:t>them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-5">
                <a:solidFill>
                  <a:srgbClr val="000000"/>
                </a:solidFill>
                <a:latin typeface="Calibri"/>
                <a:cs typeface="Calibri"/>
              </a:rPr>
              <a:t>zero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71974" y="2411851"/>
            <a:ext cx="3433081" cy="65559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07809" y="3220664"/>
            <a:ext cx="343188" cy="417469"/>
            <a:chOff x="2492501" y="3551676"/>
            <a:chExt cx="378460" cy="46037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25089" y="3621780"/>
              <a:ext cx="219455" cy="2438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00883" y="3560058"/>
              <a:ext cx="361315" cy="443865"/>
            </a:xfrm>
            <a:custGeom>
              <a:avLst/>
              <a:gdLst/>
              <a:ahLst/>
              <a:cxnLst/>
              <a:rect l="l" t="t" r="r" b="b"/>
              <a:pathLst>
                <a:path w="361314" h="443864">
                  <a:moveTo>
                    <a:pt x="156971" y="128015"/>
                  </a:moveTo>
                  <a:lnTo>
                    <a:pt x="156971" y="131063"/>
                  </a:lnTo>
                  <a:lnTo>
                    <a:pt x="156971" y="134111"/>
                  </a:lnTo>
                  <a:lnTo>
                    <a:pt x="163067" y="143255"/>
                  </a:lnTo>
                  <a:lnTo>
                    <a:pt x="169163" y="150875"/>
                  </a:lnTo>
                  <a:lnTo>
                    <a:pt x="178307" y="160019"/>
                  </a:lnTo>
                  <a:lnTo>
                    <a:pt x="188975" y="173735"/>
                  </a:lnTo>
                  <a:lnTo>
                    <a:pt x="201167" y="185927"/>
                  </a:lnTo>
                  <a:lnTo>
                    <a:pt x="213359" y="198119"/>
                  </a:lnTo>
                  <a:lnTo>
                    <a:pt x="225551" y="211835"/>
                  </a:lnTo>
                  <a:lnTo>
                    <a:pt x="237743" y="227075"/>
                  </a:lnTo>
                  <a:lnTo>
                    <a:pt x="248411" y="239267"/>
                  </a:lnTo>
                  <a:lnTo>
                    <a:pt x="260603" y="249935"/>
                  </a:lnTo>
                  <a:lnTo>
                    <a:pt x="269747" y="262127"/>
                  </a:lnTo>
                  <a:lnTo>
                    <a:pt x="281939" y="272795"/>
                  </a:lnTo>
                  <a:lnTo>
                    <a:pt x="292607" y="284987"/>
                  </a:lnTo>
                  <a:lnTo>
                    <a:pt x="301751" y="297179"/>
                  </a:lnTo>
                  <a:lnTo>
                    <a:pt x="310895" y="306323"/>
                  </a:lnTo>
                  <a:lnTo>
                    <a:pt x="320039" y="313943"/>
                  </a:lnTo>
                  <a:lnTo>
                    <a:pt x="329183" y="323087"/>
                  </a:lnTo>
                  <a:lnTo>
                    <a:pt x="335279" y="329183"/>
                  </a:lnTo>
                  <a:lnTo>
                    <a:pt x="341375" y="335279"/>
                  </a:lnTo>
                  <a:lnTo>
                    <a:pt x="344423" y="339851"/>
                  </a:lnTo>
                  <a:lnTo>
                    <a:pt x="347471" y="345947"/>
                  </a:lnTo>
                  <a:lnTo>
                    <a:pt x="350519" y="352043"/>
                  </a:lnTo>
                  <a:lnTo>
                    <a:pt x="353567" y="355091"/>
                  </a:lnTo>
                  <a:lnTo>
                    <a:pt x="355091" y="358139"/>
                  </a:lnTo>
                  <a:lnTo>
                    <a:pt x="358139" y="361187"/>
                  </a:lnTo>
                  <a:lnTo>
                    <a:pt x="358139" y="364235"/>
                  </a:lnTo>
                  <a:lnTo>
                    <a:pt x="358139" y="367283"/>
                  </a:lnTo>
                  <a:lnTo>
                    <a:pt x="361187" y="367283"/>
                  </a:lnTo>
                </a:path>
                <a:path w="361314" h="443864">
                  <a:moveTo>
                    <a:pt x="0" y="51815"/>
                  </a:moveTo>
                  <a:lnTo>
                    <a:pt x="3047" y="48767"/>
                  </a:lnTo>
                </a:path>
                <a:path w="361314" h="443864">
                  <a:moveTo>
                    <a:pt x="118871" y="0"/>
                  </a:moveTo>
                  <a:lnTo>
                    <a:pt x="115823" y="0"/>
                  </a:lnTo>
                  <a:lnTo>
                    <a:pt x="112775" y="3047"/>
                  </a:lnTo>
                  <a:lnTo>
                    <a:pt x="109727" y="6095"/>
                  </a:lnTo>
                  <a:lnTo>
                    <a:pt x="100583" y="9143"/>
                  </a:lnTo>
                  <a:lnTo>
                    <a:pt x="91439" y="16763"/>
                  </a:lnTo>
                  <a:lnTo>
                    <a:pt x="59435" y="54863"/>
                  </a:lnTo>
                  <a:lnTo>
                    <a:pt x="38099" y="92963"/>
                  </a:lnTo>
                  <a:lnTo>
                    <a:pt x="28955" y="112775"/>
                  </a:lnTo>
                  <a:lnTo>
                    <a:pt x="22859" y="134111"/>
                  </a:lnTo>
                  <a:lnTo>
                    <a:pt x="16763" y="160019"/>
                  </a:lnTo>
                  <a:lnTo>
                    <a:pt x="13715" y="188975"/>
                  </a:lnTo>
                  <a:lnTo>
                    <a:pt x="13715" y="214883"/>
                  </a:lnTo>
                  <a:lnTo>
                    <a:pt x="13715" y="242315"/>
                  </a:lnTo>
                  <a:lnTo>
                    <a:pt x="19811" y="268223"/>
                  </a:lnTo>
                  <a:lnTo>
                    <a:pt x="28955" y="294131"/>
                  </a:lnTo>
                  <a:lnTo>
                    <a:pt x="41147" y="316991"/>
                  </a:lnTo>
                  <a:lnTo>
                    <a:pt x="53339" y="339851"/>
                  </a:lnTo>
                  <a:lnTo>
                    <a:pt x="79247" y="384047"/>
                  </a:lnTo>
                  <a:lnTo>
                    <a:pt x="115823" y="416051"/>
                  </a:lnTo>
                  <a:lnTo>
                    <a:pt x="160019" y="437387"/>
                  </a:lnTo>
                  <a:lnTo>
                    <a:pt x="181355" y="443483"/>
                  </a:lnTo>
                  <a:lnTo>
                    <a:pt x="210311" y="438911"/>
                  </a:lnTo>
                  <a:lnTo>
                    <a:pt x="228599" y="437387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6" name="object 16"/>
          <p:cNvSpPr/>
          <p:nvPr/>
        </p:nvSpPr>
        <p:spPr>
          <a:xfrm>
            <a:off x="3942439" y="3323620"/>
            <a:ext cx="215932" cy="186565"/>
          </a:xfrm>
          <a:custGeom>
            <a:avLst/>
            <a:gdLst/>
            <a:ahLst/>
            <a:cxnLst/>
            <a:rect l="l" t="t" r="r" b="b"/>
            <a:pathLst>
              <a:path w="238125" h="205739">
                <a:moveTo>
                  <a:pt x="134111" y="4571"/>
                </a:moveTo>
                <a:lnTo>
                  <a:pt x="134111" y="4571"/>
                </a:lnTo>
                <a:lnTo>
                  <a:pt x="99059" y="4571"/>
                </a:lnTo>
                <a:lnTo>
                  <a:pt x="89915" y="7619"/>
                </a:lnTo>
                <a:lnTo>
                  <a:pt x="80771" y="10667"/>
                </a:lnTo>
                <a:lnTo>
                  <a:pt x="71627" y="13715"/>
                </a:lnTo>
                <a:lnTo>
                  <a:pt x="62483" y="19811"/>
                </a:lnTo>
                <a:lnTo>
                  <a:pt x="53339" y="28955"/>
                </a:lnTo>
                <a:lnTo>
                  <a:pt x="42671" y="38099"/>
                </a:lnTo>
                <a:lnTo>
                  <a:pt x="30479" y="48767"/>
                </a:lnTo>
                <a:lnTo>
                  <a:pt x="21335" y="60959"/>
                </a:lnTo>
                <a:lnTo>
                  <a:pt x="15239" y="73151"/>
                </a:lnTo>
                <a:lnTo>
                  <a:pt x="9143" y="83819"/>
                </a:lnTo>
                <a:lnTo>
                  <a:pt x="3047" y="96011"/>
                </a:lnTo>
                <a:lnTo>
                  <a:pt x="0" y="106679"/>
                </a:lnTo>
                <a:lnTo>
                  <a:pt x="0" y="115823"/>
                </a:lnTo>
                <a:lnTo>
                  <a:pt x="0" y="128015"/>
                </a:lnTo>
                <a:lnTo>
                  <a:pt x="0" y="137159"/>
                </a:lnTo>
                <a:lnTo>
                  <a:pt x="0" y="144779"/>
                </a:lnTo>
                <a:lnTo>
                  <a:pt x="3047" y="153923"/>
                </a:lnTo>
                <a:lnTo>
                  <a:pt x="30479" y="182879"/>
                </a:lnTo>
                <a:lnTo>
                  <a:pt x="42671" y="188975"/>
                </a:lnTo>
                <a:lnTo>
                  <a:pt x="53339" y="195071"/>
                </a:lnTo>
                <a:lnTo>
                  <a:pt x="68579" y="201167"/>
                </a:lnTo>
                <a:lnTo>
                  <a:pt x="83819" y="205739"/>
                </a:lnTo>
                <a:lnTo>
                  <a:pt x="99059" y="205739"/>
                </a:lnTo>
                <a:lnTo>
                  <a:pt x="112775" y="205739"/>
                </a:lnTo>
                <a:lnTo>
                  <a:pt x="124967" y="205739"/>
                </a:lnTo>
                <a:lnTo>
                  <a:pt x="134111" y="202691"/>
                </a:lnTo>
                <a:lnTo>
                  <a:pt x="146303" y="201167"/>
                </a:lnTo>
                <a:lnTo>
                  <a:pt x="155447" y="195071"/>
                </a:lnTo>
                <a:lnTo>
                  <a:pt x="167639" y="188975"/>
                </a:lnTo>
                <a:lnTo>
                  <a:pt x="175259" y="182879"/>
                </a:lnTo>
                <a:lnTo>
                  <a:pt x="205739" y="156971"/>
                </a:lnTo>
                <a:lnTo>
                  <a:pt x="227075" y="121919"/>
                </a:lnTo>
                <a:lnTo>
                  <a:pt x="228599" y="109727"/>
                </a:lnTo>
                <a:lnTo>
                  <a:pt x="233171" y="102107"/>
                </a:lnTo>
                <a:lnTo>
                  <a:pt x="234695" y="92963"/>
                </a:lnTo>
                <a:lnTo>
                  <a:pt x="237743" y="83819"/>
                </a:lnTo>
                <a:lnTo>
                  <a:pt x="237743" y="74675"/>
                </a:lnTo>
                <a:lnTo>
                  <a:pt x="237743" y="67055"/>
                </a:lnTo>
                <a:lnTo>
                  <a:pt x="237743" y="57911"/>
                </a:lnTo>
                <a:lnTo>
                  <a:pt x="234695" y="48767"/>
                </a:lnTo>
                <a:lnTo>
                  <a:pt x="233171" y="39623"/>
                </a:lnTo>
                <a:lnTo>
                  <a:pt x="228599" y="35051"/>
                </a:lnTo>
                <a:lnTo>
                  <a:pt x="227075" y="28955"/>
                </a:lnTo>
                <a:lnTo>
                  <a:pt x="224027" y="22859"/>
                </a:lnTo>
                <a:lnTo>
                  <a:pt x="220979" y="16763"/>
                </a:lnTo>
                <a:lnTo>
                  <a:pt x="214883" y="13715"/>
                </a:lnTo>
                <a:lnTo>
                  <a:pt x="211835" y="10667"/>
                </a:lnTo>
                <a:lnTo>
                  <a:pt x="205739" y="7619"/>
                </a:lnTo>
                <a:lnTo>
                  <a:pt x="199643" y="4571"/>
                </a:lnTo>
                <a:lnTo>
                  <a:pt x="193547" y="3047"/>
                </a:lnTo>
                <a:lnTo>
                  <a:pt x="187451" y="0"/>
                </a:lnTo>
                <a:lnTo>
                  <a:pt x="184403" y="0"/>
                </a:lnTo>
                <a:lnTo>
                  <a:pt x="178307" y="0"/>
                </a:lnTo>
                <a:lnTo>
                  <a:pt x="172211" y="0"/>
                </a:lnTo>
                <a:lnTo>
                  <a:pt x="167639" y="0"/>
                </a:lnTo>
                <a:lnTo>
                  <a:pt x="161543" y="0"/>
                </a:lnTo>
                <a:lnTo>
                  <a:pt x="152399" y="3047"/>
                </a:lnTo>
                <a:lnTo>
                  <a:pt x="143255" y="4571"/>
                </a:lnTo>
                <a:lnTo>
                  <a:pt x="134111" y="7619"/>
                </a:lnTo>
                <a:lnTo>
                  <a:pt x="124967" y="10667"/>
                </a:lnTo>
                <a:lnTo>
                  <a:pt x="117347" y="16763"/>
                </a:lnTo>
                <a:lnTo>
                  <a:pt x="111251" y="22859"/>
                </a:lnTo>
                <a:lnTo>
                  <a:pt x="105155" y="28955"/>
                </a:lnTo>
                <a:lnTo>
                  <a:pt x="99059" y="35051"/>
                </a:lnTo>
                <a:lnTo>
                  <a:pt x="92963" y="42671"/>
                </a:lnTo>
                <a:lnTo>
                  <a:pt x="86867" y="51815"/>
                </a:lnTo>
                <a:lnTo>
                  <a:pt x="83819" y="60959"/>
                </a:lnTo>
                <a:lnTo>
                  <a:pt x="83819" y="68579"/>
                </a:lnTo>
                <a:lnTo>
                  <a:pt x="83819" y="77723"/>
                </a:lnTo>
                <a:lnTo>
                  <a:pt x="83819" y="86867"/>
                </a:lnTo>
                <a:lnTo>
                  <a:pt x="86867" y="99059"/>
                </a:lnTo>
                <a:lnTo>
                  <a:pt x="92963" y="106679"/>
                </a:lnTo>
                <a:lnTo>
                  <a:pt x="99059" y="115823"/>
                </a:lnTo>
                <a:lnTo>
                  <a:pt x="108203" y="124967"/>
                </a:lnTo>
                <a:lnTo>
                  <a:pt x="118871" y="131063"/>
                </a:lnTo>
                <a:lnTo>
                  <a:pt x="128015" y="137159"/>
                </a:lnTo>
                <a:lnTo>
                  <a:pt x="137159" y="141731"/>
                </a:lnTo>
                <a:lnTo>
                  <a:pt x="146303" y="144779"/>
                </a:lnTo>
                <a:lnTo>
                  <a:pt x="155447" y="144779"/>
                </a:lnTo>
                <a:lnTo>
                  <a:pt x="164591" y="144779"/>
                </a:lnTo>
                <a:lnTo>
                  <a:pt x="224027" y="144779"/>
                </a:lnTo>
                <a:lnTo>
                  <a:pt x="227075" y="144779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4239560" y="3452142"/>
            <a:ext cx="278120" cy="13820"/>
          </a:xfrm>
          <a:custGeom>
            <a:avLst/>
            <a:gdLst/>
            <a:ahLst/>
            <a:cxnLst/>
            <a:rect l="l" t="t" r="r" b="b"/>
            <a:pathLst>
              <a:path w="306704" h="15239">
                <a:moveTo>
                  <a:pt x="0" y="15239"/>
                </a:moveTo>
                <a:lnTo>
                  <a:pt x="0" y="15239"/>
                </a:lnTo>
                <a:lnTo>
                  <a:pt x="59435" y="15239"/>
                </a:lnTo>
                <a:lnTo>
                  <a:pt x="82295" y="12191"/>
                </a:lnTo>
                <a:lnTo>
                  <a:pt x="109727" y="9143"/>
                </a:lnTo>
                <a:lnTo>
                  <a:pt x="135635" y="6095"/>
                </a:lnTo>
                <a:lnTo>
                  <a:pt x="166115" y="3047"/>
                </a:lnTo>
                <a:lnTo>
                  <a:pt x="192023" y="3047"/>
                </a:lnTo>
                <a:lnTo>
                  <a:pt x="213359" y="0"/>
                </a:lnTo>
                <a:lnTo>
                  <a:pt x="234695" y="0"/>
                </a:lnTo>
                <a:lnTo>
                  <a:pt x="300227" y="0"/>
                </a:lnTo>
                <a:lnTo>
                  <a:pt x="301751" y="0"/>
                </a:lnTo>
                <a:lnTo>
                  <a:pt x="306323" y="0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4670733" y="3240702"/>
            <a:ext cx="333399" cy="495204"/>
          </a:xfrm>
          <a:custGeom>
            <a:avLst/>
            <a:gdLst/>
            <a:ahLst/>
            <a:cxnLst/>
            <a:rect l="l" t="t" r="r" b="b"/>
            <a:pathLst>
              <a:path w="367664" h="546100">
                <a:moveTo>
                  <a:pt x="13715" y="114299"/>
                </a:moveTo>
                <a:lnTo>
                  <a:pt x="10667" y="114299"/>
                </a:lnTo>
                <a:lnTo>
                  <a:pt x="7619" y="114299"/>
                </a:lnTo>
                <a:lnTo>
                  <a:pt x="6095" y="117347"/>
                </a:lnTo>
                <a:lnTo>
                  <a:pt x="1523" y="120395"/>
                </a:lnTo>
                <a:lnTo>
                  <a:pt x="0" y="123443"/>
                </a:lnTo>
                <a:lnTo>
                  <a:pt x="0" y="129539"/>
                </a:lnTo>
                <a:lnTo>
                  <a:pt x="0" y="134111"/>
                </a:lnTo>
                <a:lnTo>
                  <a:pt x="0" y="143255"/>
                </a:lnTo>
                <a:lnTo>
                  <a:pt x="0" y="152399"/>
                </a:lnTo>
                <a:lnTo>
                  <a:pt x="0" y="160019"/>
                </a:lnTo>
                <a:lnTo>
                  <a:pt x="6095" y="169163"/>
                </a:lnTo>
                <a:lnTo>
                  <a:pt x="25907" y="204215"/>
                </a:lnTo>
                <a:lnTo>
                  <a:pt x="64007" y="222503"/>
                </a:lnTo>
                <a:lnTo>
                  <a:pt x="76199" y="222503"/>
                </a:lnTo>
                <a:lnTo>
                  <a:pt x="88391" y="222503"/>
                </a:lnTo>
                <a:lnTo>
                  <a:pt x="100583" y="222503"/>
                </a:lnTo>
                <a:lnTo>
                  <a:pt x="112775" y="219455"/>
                </a:lnTo>
                <a:lnTo>
                  <a:pt x="121919" y="216407"/>
                </a:lnTo>
                <a:lnTo>
                  <a:pt x="129539" y="210311"/>
                </a:lnTo>
                <a:lnTo>
                  <a:pt x="138683" y="204215"/>
                </a:lnTo>
                <a:lnTo>
                  <a:pt x="169163" y="175259"/>
                </a:lnTo>
                <a:lnTo>
                  <a:pt x="170687" y="166115"/>
                </a:lnTo>
                <a:lnTo>
                  <a:pt x="175259" y="160019"/>
                </a:lnTo>
                <a:lnTo>
                  <a:pt x="176783" y="155447"/>
                </a:lnTo>
                <a:lnTo>
                  <a:pt x="179831" y="149351"/>
                </a:lnTo>
                <a:lnTo>
                  <a:pt x="182879" y="143255"/>
                </a:lnTo>
                <a:lnTo>
                  <a:pt x="182879" y="126491"/>
                </a:lnTo>
                <a:lnTo>
                  <a:pt x="182879" y="129539"/>
                </a:lnTo>
                <a:lnTo>
                  <a:pt x="182879" y="131063"/>
                </a:lnTo>
                <a:lnTo>
                  <a:pt x="182879" y="140207"/>
                </a:lnTo>
                <a:lnTo>
                  <a:pt x="179831" y="158495"/>
                </a:lnTo>
                <a:lnTo>
                  <a:pt x="176783" y="187451"/>
                </a:lnTo>
                <a:lnTo>
                  <a:pt x="175259" y="225551"/>
                </a:lnTo>
                <a:lnTo>
                  <a:pt x="170687" y="268223"/>
                </a:lnTo>
                <a:lnTo>
                  <a:pt x="166115" y="309371"/>
                </a:lnTo>
                <a:lnTo>
                  <a:pt x="160019" y="344423"/>
                </a:lnTo>
                <a:lnTo>
                  <a:pt x="153923" y="373379"/>
                </a:lnTo>
                <a:lnTo>
                  <a:pt x="147827" y="402335"/>
                </a:lnTo>
                <a:lnTo>
                  <a:pt x="141731" y="425195"/>
                </a:lnTo>
                <a:lnTo>
                  <a:pt x="135635" y="446531"/>
                </a:lnTo>
                <a:lnTo>
                  <a:pt x="129539" y="463295"/>
                </a:lnTo>
                <a:lnTo>
                  <a:pt x="126491" y="481583"/>
                </a:lnTo>
                <a:lnTo>
                  <a:pt x="121919" y="498347"/>
                </a:lnTo>
                <a:lnTo>
                  <a:pt x="117347" y="510539"/>
                </a:lnTo>
                <a:lnTo>
                  <a:pt x="112775" y="522731"/>
                </a:lnTo>
                <a:lnTo>
                  <a:pt x="106679" y="530351"/>
                </a:lnTo>
                <a:lnTo>
                  <a:pt x="100583" y="536447"/>
                </a:lnTo>
                <a:lnTo>
                  <a:pt x="94487" y="542543"/>
                </a:lnTo>
                <a:lnTo>
                  <a:pt x="88391" y="545591"/>
                </a:lnTo>
                <a:lnTo>
                  <a:pt x="79247" y="545591"/>
                </a:lnTo>
                <a:lnTo>
                  <a:pt x="70103" y="545591"/>
                </a:lnTo>
                <a:lnTo>
                  <a:pt x="60959" y="545591"/>
                </a:lnTo>
                <a:lnTo>
                  <a:pt x="53339" y="542543"/>
                </a:lnTo>
                <a:lnTo>
                  <a:pt x="44195" y="539495"/>
                </a:lnTo>
                <a:lnTo>
                  <a:pt x="38099" y="533399"/>
                </a:lnTo>
                <a:lnTo>
                  <a:pt x="32003" y="527303"/>
                </a:lnTo>
                <a:lnTo>
                  <a:pt x="25907" y="522731"/>
                </a:lnTo>
                <a:lnTo>
                  <a:pt x="22859" y="513587"/>
                </a:lnTo>
                <a:lnTo>
                  <a:pt x="22859" y="504443"/>
                </a:lnTo>
                <a:lnTo>
                  <a:pt x="22859" y="493775"/>
                </a:lnTo>
                <a:lnTo>
                  <a:pt x="22859" y="481583"/>
                </a:lnTo>
                <a:lnTo>
                  <a:pt x="25907" y="466343"/>
                </a:lnTo>
                <a:lnTo>
                  <a:pt x="28955" y="455675"/>
                </a:lnTo>
                <a:lnTo>
                  <a:pt x="35051" y="440435"/>
                </a:lnTo>
                <a:lnTo>
                  <a:pt x="41147" y="425195"/>
                </a:lnTo>
                <a:lnTo>
                  <a:pt x="47243" y="411479"/>
                </a:lnTo>
                <a:lnTo>
                  <a:pt x="53339" y="396239"/>
                </a:lnTo>
                <a:lnTo>
                  <a:pt x="59435" y="385571"/>
                </a:lnTo>
                <a:lnTo>
                  <a:pt x="64007" y="376427"/>
                </a:lnTo>
                <a:lnTo>
                  <a:pt x="70103" y="367283"/>
                </a:lnTo>
                <a:lnTo>
                  <a:pt x="76199" y="359663"/>
                </a:lnTo>
                <a:lnTo>
                  <a:pt x="82295" y="350519"/>
                </a:lnTo>
                <a:lnTo>
                  <a:pt x="88391" y="344423"/>
                </a:lnTo>
                <a:lnTo>
                  <a:pt x="91439" y="341375"/>
                </a:lnTo>
                <a:lnTo>
                  <a:pt x="97535" y="338327"/>
                </a:lnTo>
                <a:lnTo>
                  <a:pt x="100583" y="335279"/>
                </a:lnTo>
                <a:lnTo>
                  <a:pt x="103631" y="332231"/>
                </a:lnTo>
                <a:lnTo>
                  <a:pt x="106679" y="329183"/>
                </a:lnTo>
                <a:lnTo>
                  <a:pt x="109727" y="329183"/>
                </a:lnTo>
                <a:lnTo>
                  <a:pt x="112775" y="329183"/>
                </a:lnTo>
              </a:path>
              <a:path w="367664" h="546100">
                <a:moveTo>
                  <a:pt x="216407" y="0"/>
                </a:moveTo>
                <a:lnTo>
                  <a:pt x="219455" y="0"/>
                </a:lnTo>
                <a:lnTo>
                  <a:pt x="222503" y="0"/>
                </a:lnTo>
                <a:lnTo>
                  <a:pt x="228599" y="0"/>
                </a:lnTo>
                <a:lnTo>
                  <a:pt x="233171" y="3047"/>
                </a:lnTo>
                <a:lnTo>
                  <a:pt x="245363" y="6095"/>
                </a:lnTo>
                <a:lnTo>
                  <a:pt x="257555" y="12191"/>
                </a:lnTo>
                <a:lnTo>
                  <a:pt x="269747" y="21335"/>
                </a:lnTo>
                <a:lnTo>
                  <a:pt x="286511" y="32003"/>
                </a:lnTo>
                <a:lnTo>
                  <a:pt x="320039" y="64007"/>
                </a:lnTo>
                <a:lnTo>
                  <a:pt x="347471" y="105155"/>
                </a:lnTo>
                <a:lnTo>
                  <a:pt x="355091" y="140207"/>
                </a:lnTo>
                <a:lnTo>
                  <a:pt x="364235" y="178307"/>
                </a:lnTo>
                <a:lnTo>
                  <a:pt x="367283" y="216407"/>
                </a:lnTo>
                <a:lnTo>
                  <a:pt x="364235" y="257555"/>
                </a:lnTo>
                <a:lnTo>
                  <a:pt x="358139" y="297179"/>
                </a:lnTo>
                <a:lnTo>
                  <a:pt x="348995" y="332231"/>
                </a:lnTo>
                <a:lnTo>
                  <a:pt x="335279" y="367283"/>
                </a:lnTo>
                <a:lnTo>
                  <a:pt x="313943" y="405383"/>
                </a:lnTo>
                <a:lnTo>
                  <a:pt x="278891" y="446531"/>
                </a:lnTo>
                <a:lnTo>
                  <a:pt x="254507" y="463295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5088086" y="3138436"/>
            <a:ext cx="258543" cy="198082"/>
          </a:xfrm>
          <a:custGeom>
            <a:avLst/>
            <a:gdLst/>
            <a:ahLst/>
            <a:cxnLst/>
            <a:rect l="l" t="t" r="r" b="b"/>
            <a:pathLst>
              <a:path w="285114" h="218439">
                <a:moveTo>
                  <a:pt x="0" y="28955"/>
                </a:moveTo>
                <a:lnTo>
                  <a:pt x="6095" y="25907"/>
                </a:lnTo>
                <a:lnTo>
                  <a:pt x="10667" y="19811"/>
                </a:lnTo>
                <a:lnTo>
                  <a:pt x="16763" y="13715"/>
                </a:lnTo>
                <a:lnTo>
                  <a:pt x="25907" y="7619"/>
                </a:lnTo>
                <a:lnTo>
                  <a:pt x="35051" y="6095"/>
                </a:lnTo>
                <a:lnTo>
                  <a:pt x="44195" y="3047"/>
                </a:lnTo>
                <a:lnTo>
                  <a:pt x="53339" y="0"/>
                </a:lnTo>
                <a:lnTo>
                  <a:pt x="62483" y="0"/>
                </a:lnTo>
                <a:lnTo>
                  <a:pt x="70103" y="0"/>
                </a:lnTo>
                <a:lnTo>
                  <a:pt x="76199" y="3047"/>
                </a:lnTo>
                <a:lnTo>
                  <a:pt x="82295" y="6095"/>
                </a:lnTo>
                <a:lnTo>
                  <a:pt x="85343" y="7619"/>
                </a:lnTo>
                <a:lnTo>
                  <a:pt x="88391" y="12191"/>
                </a:lnTo>
                <a:lnTo>
                  <a:pt x="91439" y="13715"/>
                </a:lnTo>
                <a:lnTo>
                  <a:pt x="94487" y="22859"/>
                </a:lnTo>
                <a:lnTo>
                  <a:pt x="97535" y="32003"/>
                </a:lnTo>
                <a:lnTo>
                  <a:pt x="100583" y="41147"/>
                </a:lnTo>
                <a:lnTo>
                  <a:pt x="103631" y="48767"/>
                </a:lnTo>
                <a:lnTo>
                  <a:pt x="106679" y="64007"/>
                </a:lnTo>
                <a:lnTo>
                  <a:pt x="106679" y="76199"/>
                </a:lnTo>
                <a:lnTo>
                  <a:pt x="103631" y="86867"/>
                </a:lnTo>
                <a:lnTo>
                  <a:pt x="100583" y="99059"/>
                </a:lnTo>
                <a:lnTo>
                  <a:pt x="97535" y="111251"/>
                </a:lnTo>
                <a:lnTo>
                  <a:pt x="91439" y="121919"/>
                </a:lnTo>
                <a:lnTo>
                  <a:pt x="85343" y="131063"/>
                </a:lnTo>
                <a:lnTo>
                  <a:pt x="79247" y="143255"/>
                </a:lnTo>
                <a:lnTo>
                  <a:pt x="73151" y="150875"/>
                </a:lnTo>
                <a:lnTo>
                  <a:pt x="67055" y="160019"/>
                </a:lnTo>
                <a:lnTo>
                  <a:pt x="62483" y="166115"/>
                </a:lnTo>
                <a:lnTo>
                  <a:pt x="56387" y="172211"/>
                </a:lnTo>
                <a:lnTo>
                  <a:pt x="53339" y="176783"/>
                </a:lnTo>
                <a:lnTo>
                  <a:pt x="47243" y="182879"/>
                </a:lnTo>
                <a:lnTo>
                  <a:pt x="44195" y="188975"/>
                </a:lnTo>
                <a:lnTo>
                  <a:pt x="41147" y="195071"/>
                </a:lnTo>
                <a:lnTo>
                  <a:pt x="38099" y="198119"/>
                </a:lnTo>
                <a:lnTo>
                  <a:pt x="38099" y="204215"/>
                </a:lnTo>
                <a:lnTo>
                  <a:pt x="38099" y="207263"/>
                </a:lnTo>
                <a:lnTo>
                  <a:pt x="41147" y="208787"/>
                </a:lnTo>
                <a:lnTo>
                  <a:pt x="47243" y="211835"/>
                </a:lnTo>
                <a:lnTo>
                  <a:pt x="59435" y="214883"/>
                </a:lnTo>
                <a:lnTo>
                  <a:pt x="73151" y="217931"/>
                </a:lnTo>
                <a:lnTo>
                  <a:pt x="94487" y="217931"/>
                </a:lnTo>
                <a:lnTo>
                  <a:pt x="117347" y="217931"/>
                </a:lnTo>
                <a:lnTo>
                  <a:pt x="138683" y="217931"/>
                </a:lnTo>
                <a:lnTo>
                  <a:pt x="160019" y="214883"/>
                </a:lnTo>
                <a:lnTo>
                  <a:pt x="176783" y="214883"/>
                </a:lnTo>
                <a:lnTo>
                  <a:pt x="192023" y="211835"/>
                </a:lnTo>
                <a:lnTo>
                  <a:pt x="207263" y="208787"/>
                </a:lnTo>
                <a:lnTo>
                  <a:pt x="216407" y="208787"/>
                </a:lnTo>
                <a:lnTo>
                  <a:pt x="228599" y="208787"/>
                </a:lnTo>
                <a:lnTo>
                  <a:pt x="284987" y="208787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20" name="object 20"/>
          <p:cNvGrpSpPr/>
          <p:nvPr/>
        </p:nvGrpSpPr>
        <p:grpSpPr>
          <a:xfrm>
            <a:off x="1577696" y="3910955"/>
            <a:ext cx="3878139" cy="1584077"/>
            <a:chOff x="364014" y="4312914"/>
            <a:chExt cx="4276725" cy="174688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4014" y="4525730"/>
              <a:ext cx="2670269" cy="13658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3887" y="4312914"/>
              <a:ext cx="1726691" cy="1746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D9A5-3F12-1DBB-6434-BA8C0A6C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2" y="4196"/>
            <a:ext cx="11209376" cy="464000"/>
          </a:xfrm>
        </p:spPr>
        <p:txBody>
          <a:bodyPr/>
          <a:lstStyle/>
          <a:p>
            <a:r>
              <a:rPr lang="en-US" dirty="0">
                <a:latin typeface="Georgia"/>
              </a:rPr>
              <a:t>Derivation of OLS</a:t>
            </a:r>
            <a:endParaRPr lang="en-US" dirty="0"/>
          </a:p>
        </p:txBody>
      </p:sp>
      <p:pic>
        <p:nvPicPr>
          <p:cNvPr id="4" name="Content Placeholder 3" descr="A white sheet of paper with text&#10;&#10;Description automatically generated">
            <a:extLst>
              <a:ext uri="{FF2B5EF4-FFF2-40B4-BE49-F238E27FC236}">
                <a16:creationId xmlns:a16="http://schemas.microsoft.com/office/drawing/2014/main" id="{5BB800D7-6E68-0A32-5F72-4E07F36F8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79" y="469184"/>
            <a:ext cx="9828700" cy="6296414"/>
          </a:xfrm>
        </p:spPr>
      </p:pic>
    </p:spTree>
    <p:extLst>
      <p:ext uri="{BB962C8B-B14F-4D97-AF65-F5344CB8AC3E}">
        <p14:creationId xmlns:p14="http://schemas.microsoft.com/office/powerpoint/2010/main" val="36344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6451D8CB-17D6-8CFB-6CA5-0082544D0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628" y="-541"/>
            <a:ext cx="8953172" cy="6682635"/>
          </a:xfrm>
        </p:spPr>
      </p:pic>
    </p:spTree>
    <p:extLst>
      <p:ext uri="{BB962C8B-B14F-4D97-AF65-F5344CB8AC3E}">
        <p14:creationId xmlns:p14="http://schemas.microsoft.com/office/powerpoint/2010/main" val="371108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36076A6-FE8C-9C2C-A2FA-2838BD1FF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93" y="512300"/>
            <a:ext cx="11450876" cy="5333362"/>
          </a:xfrm>
        </p:spPr>
      </p:pic>
    </p:spTree>
    <p:extLst>
      <p:ext uri="{BB962C8B-B14F-4D97-AF65-F5344CB8AC3E}">
        <p14:creationId xmlns:p14="http://schemas.microsoft.com/office/powerpoint/2010/main" val="219658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t>Numerical</a:t>
            </a:r>
            <a:r>
              <a:rPr spc="-73"/>
              <a:t> </a:t>
            </a:r>
            <a:r>
              <a:rPr spc="-5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254" y="2813604"/>
            <a:ext cx="5380753" cy="29385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2610" y="1710867"/>
            <a:ext cx="2944966" cy="668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t>Numerical</a:t>
            </a:r>
            <a:r>
              <a:rPr spc="-73"/>
              <a:t> </a:t>
            </a:r>
            <a:r>
              <a:rPr spc="-5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9230" y="2200498"/>
            <a:ext cx="6232400" cy="28244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8275" y="1943843"/>
            <a:ext cx="6035865" cy="29758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43B39-1343-893F-2C8D-E8916822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6658" y="1379196"/>
            <a:ext cx="5635041" cy="40596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2B0C2A-1E1B-4495-C0E4-E7A0A1C3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paper with blue writing on it&#10;&#10;Description automatically generated">
            <a:extLst>
              <a:ext uri="{FF2B5EF4-FFF2-40B4-BE49-F238E27FC236}">
                <a16:creationId xmlns:a16="http://schemas.microsoft.com/office/drawing/2014/main" id="{DAD1590E-50AB-0B2E-8038-A6F33C52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691" y="1185284"/>
            <a:ext cx="6001588" cy="2029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76C6E-E673-4B76-C377-E15753EA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Numerical Example 2</a:t>
            </a:r>
          </a:p>
        </p:txBody>
      </p:sp>
      <p:pic>
        <p:nvPicPr>
          <p:cNvPr id="7" name="Content Placeholder 6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403A3162-C3E7-152A-957E-28C0FC2B855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706708" y="1194637"/>
            <a:ext cx="3763962" cy="1830388"/>
          </a:xfrm>
        </p:spPr>
      </p:pic>
      <p:pic>
        <p:nvPicPr>
          <p:cNvPr id="8" name="Picture 7" descr="A white board with black writing on it&#10;&#10;Description automatically generated">
            <a:extLst>
              <a:ext uri="{FF2B5EF4-FFF2-40B4-BE49-F238E27FC236}">
                <a16:creationId xmlns:a16="http://schemas.microsoft.com/office/drawing/2014/main" id="{A27A4801-292D-7080-3966-C2BE8C2B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910" y="3832975"/>
            <a:ext cx="2945030" cy="1114209"/>
          </a:xfrm>
          <a:prstGeom prst="rect">
            <a:avLst/>
          </a:prstGeom>
        </p:spPr>
      </p:pic>
      <p:pic>
        <p:nvPicPr>
          <p:cNvPr id="9" name="Picture 8" descr="A white board with blue writing on it&#10;&#10;Description automatically generated">
            <a:extLst>
              <a:ext uri="{FF2B5EF4-FFF2-40B4-BE49-F238E27FC236}">
                <a16:creationId xmlns:a16="http://schemas.microsoft.com/office/drawing/2014/main" id="{707856F5-C6A2-654E-060F-4A61A696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486" y="3214392"/>
            <a:ext cx="3800039" cy="1839741"/>
          </a:xfrm>
          <a:prstGeom prst="rect">
            <a:avLst/>
          </a:prstGeom>
        </p:spPr>
      </p:pic>
      <p:pic>
        <p:nvPicPr>
          <p:cNvPr id="10" name="Picture 9" descr="A white board with numbers&#10;&#10;Description automatically generated">
            <a:extLst>
              <a:ext uri="{FF2B5EF4-FFF2-40B4-BE49-F238E27FC236}">
                <a16:creationId xmlns:a16="http://schemas.microsoft.com/office/drawing/2014/main" id="{3C878090-CD42-8A69-FB5C-892782E99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3546" y="5106258"/>
            <a:ext cx="1822292" cy="11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5"/>
              <a:t>Supervised</a:t>
            </a:r>
            <a:r>
              <a:rPr spc="-27"/>
              <a:t> </a:t>
            </a:r>
            <a:r>
              <a:t>Learning:</a:t>
            </a:r>
            <a:r>
              <a:rPr spc="-18"/>
              <a:t> </a:t>
            </a:r>
            <a:r>
              <a:rPr sz="2856" spc="-5">
                <a:solidFill>
                  <a:srgbClr val="0000FF"/>
                </a:solidFill>
              </a:rPr>
              <a:t>Classification</a:t>
            </a:r>
            <a:r>
              <a:rPr sz="2856" spc="14">
                <a:solidFill>
                  <a:srgbClr val="0000FF"/>
                </a:solidFill>
              </a:rPr>
              <a:t> </a:t>
            </a:r>
            <a:r>
              <a:rPr sz="2856" spc="-5">
                <a:solidFill>
                  <a:srgbClr val="0000FF"/>
                </a:solidFill>
              </a:rPr>
              <a:t>vs</a:t>
            </a:r>
            <a:r>
              <a:rPr sz="2856" spc="-14">
                <a:solidFill>
                  <a:srgbClr val="0000FF"/>
                </a:solidFill>
              </a:rPr>
              <a:t> </a:t>
            </a:r>
            <a:r>
              <a:rPr sz="2856" spc="-9">
                <a:solidFill>
                  <a:srgbClr val="0000FF"/>
                </a:solidFill>
              </a:rPr>
              <a:t>Regression</a:t>
            </a:r>
            <a:endParaRPr sz="2856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8752" y="2443202"/>
            <a:ext cx="2753279" cy="19585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38509" y="2332473"/>
            <a:ext cx="6764995" cy="3768733"/>
            <a:chOff x="2788920" y="2572199"/>
            <a:chExt cx="6536055" cy="41560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8795" y="2572199"/>
              <a:ext cx="3115956" cy="23383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8920" y="4919466"/>
              <a:ext cx="6281928" cy="18085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6320" y="1376052"/>
            <a:ext cx="5908285" cy="8907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7813" indent="-226872">
              <a:spcBef>
                <a:spcPts val="9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14" dirty="0">
                <a:latin typeface="Calibri"/>
                <a:cs typeface="Calibri"/>
              </a:rPr>
              <a:t>Approximate</a:t>
            </a:r>
            <a:r>
              <a:rPr sz="1904" spc="9" dirty="0">
                <a:latin typeface="Calibri"/>
                <a:cs typeface="Calibri"/>
              </a:rPr>
              <a:t> </a:t>
            </a:r>
            <a:r>
              <a:rPr sz="1904" dirty="0">
                <a:latin typeface="Calibri"/>
                <a:cs typeface="Calibri"/>
              </a:rPr>
              <a:t>the</a:t>
            </a:r>
            <a:r>
              <a:rPr sz="1904" spc="-1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mapping</a:t>
            </a:r>
            <a:r>
              <a:rPr sz="1904" spc="-9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function</a:t>
            </a:r>
            <a:r>
              <a:rPr sz="1904" spc="14" dirty="0">
                <a:latin typeface="Calibri"/>
                <a:cs typeface="Calibri"/>
              </a:rPr>
              <a:t> </a:t>
            </a:r>
            <a:r>
              <a:rPr sz="1904" dirty="0">
                <a:latin typeface="Calibri"/>
                <a:cs typeface="Calibri"/>
              </a:rPr>
              <a:t>y =</a:t>
            </a:r>
            <a:r>
              <a:rPr sz="1904" spc="-9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f(X)</a:t>
            </a:r>
            <a:endParaRPr sz="1904" dirty="0">
              <a:latin typeface="Calibri"/>
              <a:cs typeface="Calibri"/>
            </a:endParaRPr>
          </a:p>
          <a:p>
            <a:pPr marL="237813" indent="-226872">
              <a:spcBef>
                <a:spcPts val="9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9" dirty="0">
                <a:latin typeface="Calibri"/>
                <a:cs typeface="Calibri"/>
              </a:rPr>
              <a:t>Classification:</a:t>
            </a:r>
            <a:r>
              <a:rPr sz="1904" spc="1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output(s)</a:t>
            </a:r>
            <a:r>
              <a:rPr sz="190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is </a:t>
            </a:r>
            <a:r>
              <a:rPr sz="1904" spc="-9" dirty="0">
                <a:latin typeface="Calibri"/>
                <a:cs typeface="Calibri"/>
              </a:rPr>
              <a:t>discrete.</a:t>
            </a:r>
            <a:endParaRPr sz="1904" dirty="0">
              <a:latin typeface="Calibri"/>
              <a:cs typeface="Calibri"/>
            </a:endParaRPr>
          </a:p>
          <a:p>
            <a:pPr marL="237813" indent="-226872">
              <a:buFont typeface="Wingdings"/>
              <a:buChar char=""/>
              <a:tabLst>
                <a:tab pos="237813" algn="l"/>
                <a:tab pos="238389" algn="l"/>
                <a:tab pos="1638778" algn="l"/>
              </a:tabLst>
            </a:pPr>
            <a:r>
              <a:rPr sz="1904" spc="-9" dirty="0">
                <a:latin typeface="Calibri"/>
                <a:cs typeface="Calibri"/>
              </a:rPr>
              <a:t>Regression:	</a:t>
            </a:r>
            <a:r>
              <a:rPr sz="1904" spc="-5" dirty="0">
                <a:latin typeface="Calibri"/>
                <a:cs typeface="Calibri"/>
              </a:rPr>
              <a:t>output</a:t>
            </a:r>
            <a:r>
              <a:rPr sz="1904" spc="-1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is </a:t>
            </a:r>
            <a:r>
              <a:rPr sz="1904" spc="-9" dirty="0">
                <a:latin typeface="Calibri"/>
                <a:cs typeface="Calibri"/>
              </a:rPr>
              <a:t>continuous</a:t>
            </a:r>
            <a:r>
              <a:rPr sz="1904" spc="1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or</a:t>
            </a:r>
            <a:r>
              <a:rPr sz="1904" spc="-14" dirty="0">
                <a:latin typeface="Calibri"/>
                <a:cs typeface="Calibri"/>
              </a:rPr>
              <a:t> </a:t>
            </a:r>
            <a:r>
              <a:rPr sz="1904" spc="-9" dirty="0">
                <a:latin typeface="Calibri"/>
                <a:cs typeface="Calibri"/>
              </a:rPr>
              <a:t>real</a:t>
            </a:r>
            <a:r>
              <a:rPr lang="en-US" sz="1904" dirty="0">
                <a:latin typeface="Calibri"/>
                <a:cs typeface="Calibri"/>
              </a:rPr>
              <a:t>-</a:t>
            </a:r>
            <a:r>
              <a:rPr sz="1904" spc="-9" dirty="0">
                <a:latin typeface="Calibri"/>
                <a:cs typeface="Calibri"/>
              </a:rPr>
              <a:t>valued</a:t>
            </a:r>
            <a:endParaRPr sz="190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paper with black writing on it&#10;&#10;Description automatically generated">
            <a:extLst>
              <a:ext uri="{FF2B5EF4-FFF2-40B4-BE49-F238E27FC236}">
                <a16:creationId xmlns:a16="http://schemas.microsoft.com/office/drawing/2014/main" id="{F78ED677-EF05-66E4-B959-54E867F9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257" y="3267076"/>
            <a:ext cx="2953162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08036-E957-1B4D-144A-1849E970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01BFB32C-92A8-5ACE-8BE8-16243EC3315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52257" y="1335000"/>
            <a:ext cx="2552700" cy="1627187"/>
          </a:xfrm>
        </p:spPr>
      </p:pic>
      <p:pic>
        <p:nvPicPr>
          <p:cNvPr id="7" name="Picture 6" descr="A white board with blue writing&#10;&#10;Description automatically generated">
            <a:extLst>
              <a:ext uri="{FF2B5EF4-FFF2-40B4-BE49-F238E27FC236}">
                <a16:creationId xmlns:a16="http://schemas.microsoft.com/office/drawing/2014/main" id="{B95528F8-505C-DA25-C281-48AB6C01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583" y="1182706"/>
            <a:ext cx="4706868" cy="1465205"/>
          </a:xfrm>
          <a:prstGeom prst="rect">
            <a:avLst/>
          </a:prstGeom>
        </p:spPr>
      </p:pic>
      <p:pic>
        <p:nvPicPr>
          <p:cNvPr id="8" name="Picture 7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F886E992-C8CB-1106-0198-0C16537CB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293" y="3069738"/>
            <a:ext cx="4421865" cy="1400969"/>
          </a:xfrm>
          <a:prstGeom prst="rect">
            <a:avLst/>
          </a:prstGeom>
        </p:spPr>
      </p:pic>
      <p:pic>
        <p:nvPicPr>
          <p:cNvPr id="9" name="Picture 8" descr="A white board with black writing on it&#10;&#10;Description automatically generated">
            <a:extLst>
              <a:ext uri="{FF2B5EF4-FFF2-40B4-BE49-F238E27FC236}">
                <a16:creationId xmlns:a16="http://schemas.microsoft.com/office/drawing/2014/main" id="{02D4AA3A-8244-9103-F415-0D8FE0CB1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870" y="5206450"/>
            <a:ext cx="4378845" cy="9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Computational</a:t>
            </a:r>
            <a:r>
              <a:rPr spc="-18"/>
              <a:t> cost </a:t>
            </a:r>
            <a:r>
              <a:t>of</a:t>
            </a:r>
            <a:r>
              <a:rPr spc="-18"/>
              <a:t> </a:t>
            </a:r>
            <a:r>
              <a:rPr spc="5"/>
              <a:t>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0947" y="2167730"/>
            <a:ext cx="8076432" cy="211017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228024" indent="-182534">
              <a:spcBef>
                <a:spcPts val="118"/>
              </a:spcBef>
              <a:buFont typeface="Arial MT"/>
              <a:buChar char="•"/>
              <a:tabLst>
                <a:tab pos="228600" algn="l"/>
              </a:tabLst>
            </a:pP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What</a:t>
            </a:r>
            <a:r>
              <a:rPr sz="2040" spc="-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operations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are</a:t>
            </a:r>
            <a:r>
              <a:rPr sz="2040" spc="-1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necessary?</a:t>
            </a:r>
            <a:endParaRPr sz="2040">
              <a:latin typeface="Times New Roman"/>
              <a:cs typeface="Times New Roman"/>
            </a:endParaRPr>
          </a:p>
          <a:p>
            <a:pPr marL="228024">
              <a:spcBef>
                <a:spcPts val="32"/>
              </a:spcBef>
            </a:pPr>
            <a:r>
              <a:rPr sz="2040" spc="14">
                <a:latin typeface="Times New Roman"/>
                <a:cs typeface="Times New Roman"/>
              </a:rPr>
              <a:t>–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Overall: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1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matrix</a:t>
            </a:r>
            <a:r>
              <a:rPr sz="2040" spc="32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inversion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+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3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matrix</a:t>
            </a:r>
            <a:r>
              <a:rPr sz="2040" spc="18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multiplications</a:t>
            </a:r>
            <a:endParaRPr sz="2040">
              <a:latin typeface="Times New Roman"/>
              <a:cs typeface="Times New Roman"/>
            </a:endParaRPr>
          </a:p>
          <a:p>
            <a:pPr marL="228024" indent="-182534">
              <a:spcBef>
                <a:spcPts val="830"/>
              </a:spcBef>
              <a:buFont typeface="Arial MT"/>
              <a:buChar char="•"/>
              <a:tabLst>
                <a:tab pos="228600" algn="l"/>
              </a:tabLst>
            </a:pP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What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if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18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04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040" spc="1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too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big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compute</a:t>
            </a:r>
            <a:r>
              <a:rPr sz="2040" spc="2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this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explicitly</a:t>
            </a:r>
            <a:r>
              <a:rPr sz="20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(e.g.</a:t>
            </a:r>
            <a:r>
              <a:rPr sz="20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18">
                <a:solidFill>
                  <a:srgbClr val="0000FF"/>
                </a:solidFill>
                <a:latin typeface="Times New Roman"/>
                <a:cs typeface="Times New Roman"/>
              </a:rPr>
              <a:t>m 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~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sz="2040" spc="14" baseline="25925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)?</a:t>
            </a:r>
            <a:endParaRPr sz="2040">
              <a:latin typeface="Times New Roman"/>
              <a:cs typeface="Times New Roman"/>
            </a:endParaRPr>
          </a:p>
          <a:p>
            <a:pPr marL="228024" marR="39156" indent="-182534">
              <a:lnSpc>
                <a:spcPct val="101299"/>
              </a:lnSpc>
              <a:spcBef>
                <a:spcPts val="793"/>
              </a:spcBef>
              <a:buFont typeface="Arial MT"/>
              <a:buChar char="•"/>
              <a:tabLst>
                <a:tab pos="228600" algn="l"/>
              </a:tabLst>
            </a:pPr>
            <a:r>
              <a:rPr sz="2040" spc="5">
                <a:latin typeface="Times New Roman"/>
                <a:cs typeface="Times New Roman"/>
              </a:rPr>
              <a:t>Assuming</a:t>
            </a:r>
            <a:r>
              <a:rPr sz="2040" spc="23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for</a:t>
            </a:r>
            <a:r>
              <a:rPr sz="2040" spc="5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now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that</a:t>
            </a:r>
            <a:r>
              <a:rPr sz="2040" spc="5">
                <a:latin typeface="Times New Roman"/>
                <a:cs typeface="Times New Roman"/>
              </a:rPr>
              <a:t> </a:t>
            </a:r>
            <a:r>
              <a:rPr sz="2040" spc="18">
                <a:latin typeface="Times New Roman"/>
                <a:cs typeface="Times New Roman"/>
              </a:rPr>
              <a:t>X</a:t>
            </a:r>
            <a:r>
              <a:rPr sz="2040" spc="9">
                <a:latin typeface="Times New Roman"/>
                <a:cs typeface="Times New Roman"/>
              </a:rPr>
              <a:t> is </a:t>
            </a:r>
            <a:r>
              <a:rPr sz="2040" spc="5">
                <a:latin typeface="Times New Roman"/>
                <a:cs typeface="Times New Roman"/>
              </a:rPr>
              <a:t>reasonably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small</a:t>
            </a:r>
            <a:r>
              <a:rPr sz="2040" spc="27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so</a:t>
            </a:r>
            <a:r>
              <a:rPr sz="2040" spc="14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computation</a:t>
            </a:r>
            <a:r>
              <a:rPr sz="2040" spc="27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and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memory </a:t>
            </a:r>
            <a:r>
              <a:rPr sz="2040" spc="-494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are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not</a:t>
            </a:r>
            <a:r>
              <a:rPr sz="2040" spc="5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a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problem.</a:t>
            </a:r>
            <a:r>
              <a:rPr sz="2040" spc="27">
                <a:latin typeface="Times New Roman"/>
                <a:cs typeface="Times New Roman"/>
              </a:rPr>
              <a:t> 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204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evaluate</a:t>
            </a:r>
            <a:r>
              <a:rPr sz="20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this?</a:t>
            </a:r>
            <a:endParaRPr sz="2040">
              <a:latin typeface="Times New Roman"/>
              <a:cs typeface="Times New Roman"/>
            </a:endParaRPr>
          </a:p>
          <a:p>
            <a:pPr marL="772747" lvl="1" indent="-545300">
              <a:spcBef>
                <a:spcPts val="32"/>
              </a:spcBef>
              <a:buChar char="•"/>
              <a:tabLst>
                <a:tab pos="772747" algn="l"/>
                <a:tab pos="773324" algn="l"/>
              </a:tabLst>
            </a:pPr>
            <a:r>
              <a:rPr sz="2040" spc="-59">
                <a:latin typeface="Times New Roman"/>
                <a:cs typeface="Times New Roman"/>
              </a:rPr>
              <a:t>To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have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a unique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solution,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we</a:t>
            </a:r>
            <a:r>
              <a:rPr sz="2040" spc="5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need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XTX</a:t>
            </a:r>
            <a:r>
              <a:rPr sz="2040" spc="9">
                <a:latin typeface="Times New Roman"/>
                <a:cs typeface="Times New Roman"/>
              </a:rPr>
              <a:t> to be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>
                <a:latin typeface="Times New Roman"/>
                <a:cs typeface="Times New Roman"/>
              </a:rPr>
              <a:t>nonsingular.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Optimization</a:t>
            </a:r>
            <a:r>
              <a:rPr spc="-23"/>
              <a:t> </a:t>
            </a:r>
            <a:r>
              <a:rPr spc="-5"/>
              <a:t>Objective</a:t>
            </a:r>
            <a:r>
              <a:rPr spc="-9"/>
              <a:t> </a:t>
            </a:r>
            <a:r>
              <a:t>of</a:t>
            </a:r>
            <a:r>
              <a:rPr spc="-5"/>
              <a:t> </a:t>
            </a:r>
            <a:r>
              <a:rPr spc="5"/>
              <a:t>Linear</a:t>
            </a:r>
            <a:r>
              <a:rPr spc="-23"/>
              <a:t> </a:t>
            </a:r>
            <a:r>
              <a:rPr spc="-9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8332" y="2045303"/>
            <a:ext cx="2961704" cy="21655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83" y="2315052"/>
            <a:ext cx="5197333" cy="1615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Search</a:t>
            </a:r>
            <a:r>
              <a:rPr spc="-68"/>
              <a:t> </a:t>
            </a:r>
            <a:r>
              <a:rPr spc="-5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7786" y="1706721"/>
            <a:ext cx="6398497" cy="40284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2914" y="5624061"/>
            <a:ext cx="6796963" cy="448381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 marR="4607">
              <a:spcBef>
                <a:spcPts val="122"/>
              </a:spcBef>
            </a:pPr>
            <a:r>
              <a:rPr sz="1406" spc="9">
                <a:latin typeface="Times New Roman"/>
                <a:cs typeface="Times New Roman"/>
              </a:rPr>
              <a:t>Instead</a:t>
            </a:r>
            <a:r>
              <a:rPr sz="1406" spc="-9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of directly</a:t>
            </a:r>
            <a:r>
              <a:rPr sz="1406" spc="-14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finding</a:t>
            </a:r>
            <a:r>
              <a:rPr sz="1406" spc="-5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that</a:t>
            </a:r>
            <a:r>
              <a:rPr sz="1406" spc="-5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minimum</a:t>
            </a:r>
            <a:r>
              <a:rPr sz="1406" spc="23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(using the</a:t>
            </a:r>
            <a:r>
              <a:rPr sz="1406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closed-form</a:t>
            </a:r>
            <a:r>
              <a:rPr sz="1406" spc="-9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equation),</a:t>
            </a:r>
            <a:r>
              <a:rPr sz="1406" spc="-27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we</a:t>
            </a:r>
            <a:r>
              <a:rPr sz="1406" spc="18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can</a:t>
            </a:r>
            <a:r>
              <a:rPr sz="1406" spc="-5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take</a:t>
            </a:r>
            <a:r>
              <a:rPr sz="1406" spc="-5">
                <a:latin typeface="Times New Roman"/>
                <a:cs typeface="Times New Roman"/>
              </a:rPr>
              <a:t> </a:t>
            </a:r>
            <a:r>
              <a:rPr sz="1406" spc="5">
                <a:latin typeface="Times New Roman"/>
                <a:cs typeface="Times New Roman"/>
              </a:rPr>
              <a:t>small </a:t>
            </a:r>
            <a:r>
              <a:rPr sz="1406" spc="-336">
                <a:latin typeface="Times New Roman"/>
                <a:cs typeface="Times New Roman"/>
              </a:rPr>
              <a:t> </a:t>
            </a:r>
            <a:r>
              <a:rPr sz="1406" spc="5">
                <a:latin typeface="Times New Roman"/>
                <a:cs typeface="Times New Roman"/>
              </a:rPr>
              <a:t>steps</a:t>
            </a:r>
            <a:r>
              <a:rPr sz="1406" spc="-9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towards</a:t>
            </a:r>
            <a:r>
              <a:rPr sz="1406" spc="-14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the</a:t>
            </a:r>
            <a:r>
              <a:rPr sz="1406" spc="5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minimum</a:t>
            </a:r>
            <a:endParaRPr sz="140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How</a:t>
            </a:r>
            <a:r>
              <a:rPr spc="5"/>
              <a:t> </a:t>
            </a:r>
            <a:r>
              <a:rPr spc="-14"/>
              <a:t>to</a:t>
            </a:r>
            <a:r>
              <a:rPr spc="-5"/>
              <a:t> </a:t>
            </a:r>
            <a:r>
              <a:rPr spc="5"/>
              <a:t>choose </a:t>
            </a:r>
            <a:r>
              <a:rPr spc="-9"/>
              <a:t>direction</a:t>
            </a:r>
            <a:r>
              <a:rPr spc="14"/>
              <a:t> </a:t>
            </a:r>
            <a:r>
              <a:t>of</a:t>
            </a:r>
            <a:r>
              <a:rPr spc="-5"/>
              <a:t> </a:t>
            </a:r>
            <a:r>
              <a:rPr spc="-9"/>
              <a:t>search?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668" y="3166165"/>
            <a:ext cx="4995152" cy="24686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48963" y="2013069"/>
            <a:ext cx="7837468" cy="933446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b="1" spc="14">
                <a:solidFill>
                  <a:srgbClr val="383838"/>
                </a:solidFill>
                <a:latin typeface="Georgia"/>
                <a:cs typeface="Georgia"/>
              </a:rPr>
              <a:t>Gradient</a:t>
            </a:r>
            <a:r>
              <a:rPr sz="1406" b="1" spc="-5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is</a:t>
            </a:r>
            <a:r>
              <a:rPr sz="1406" spc="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the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rate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change</a:t>
            </a:r>
            <a:r>
              <a:rPr sz="1406" spc="-9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function.</a:t>
            </a:r>
            <a:r>
              <a:rPr sz="1406" spc="-14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It’s</a:t>
            </a:r>
            <a:r>
              <a:rPr sz="1406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vector</a:t>
            </a:r>
            <a:r>
              <a:rPr sz="1406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(a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direction</a:t>
            </a:r>
            <a:r>
              <a:rPr sz="1406" spc="-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to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move)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 that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1342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Points</a:t>
            </a:r>
            <a:r>
              <a:rPr sz="1406" spc="-14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to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the</a:t>
            </a:r>
            <a:r>
              <a:rPr sz="1406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direction</a:t>
            </a:r>
            <a:r>
              <a:rPr sz="1406" spc="-27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</a:t>
            </a:r>
            <a:r>
              <a:rPr sz="1406" spc="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greatest</a:t>
            </a:r>
            <a:r>
              <a:rPr sz="1406" spc="-9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increase</a:t>
            </a:r>
            <a:r>
              <a:rPr sz="1406" spc="-23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406" spc="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function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784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Is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zero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at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local</a:t>
            </a:r>
            <a:r>
              <a:rPr sz="1406" spc="-9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maximum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or local</a:t>
            </a:r>
            <a:r>
              <a:rPr sz="1406" spc="-9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minimum</a:t>
            </a:r>
            <a:r>
              <a:rPr sz="1406" spc="-14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(because</a:t>
            </a:r>
            <a:r>
              <a:rPr sz="1406" spc="-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there is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no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 single</a:t>
            </a:r>
            <a:r>
              <a:rPr sz="1406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direction</a:t>
            </a:r>
            <a:r>
              <a:rPr sz="1406" spc="-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 increase)</a:t>
            </a:r>
            <a:endParaRPr sz="1406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Gradient</a:t>
            </a:r>
            <a:r>
              <a:rPr spc="-18"/>
              <a:t> </a:t>
            </a:r>
            <a:r>
              <a:t>of</a:t>
            </a:r>
            <a:r>
              <a:rPr spc="-18"/>
              <a:t> </a:t>
            </a:r>
            <a:r>
              <a:rPr spc="-9"/>
              <a:t>Cost</a:t>
            </a:r>
            <a:r>
              <a:rPr spc="-14"/>
              <a:t> </a:t>
            </a:r>
            <a:r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5798" y="1716172"/>
            <a:ext cx="5225047" cy="43922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0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75"/>
              </a:spcBef>
            </a:pPr>
            <a:r>
              <a:rPr spc="-9"/>
              <a:t>Gradient</a:t>
            </a:r>
            <a:r>
              <a:rPr spc="-18"/>
              <a:t> </a:t>
            </a:r>
            <a:r>
              <a:rPr spc="-5"/>
              <a:t>Descent</a:t>
            </a:r>
            <a:r>
              <a:rPr spc="-18"/>
              <a:t> </a:t>
            </a:r>
            <a:r>
              <a:rPr spc="-5"/>
              <a:t>Algorithm</a:t>
            </a:r>
          </a:p>
          <a:p>
            <a:pPr marL="1134937">
              <a:lnSpc>
                <a:spcPct val="100000"/>
              </a:lnSpc>
              <a:spcBef>
                <a:spcPts val="476"/>
              </a:spcBef>
            </a:pPr>
            <a:r>
              <a:rPr sz="1904" spc="-9">
                <a:solidFill>
                  <a:srgbClr val="0000FF"/>
                </a:solidFill>
                <a:latin typeface="Calibri"/>
                <a:cs typeface="Calibri"/>
              </a:rPr>
              <a:t>Gradient</a:t>
            </a:r>
            <a:r>
              <a:rPr sz="1904" spc="1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00FF"/>
                </a:solidFill>
                <a:latin typeface="Calibri"/>
                <a:cs typeface="Calibri"/>
              </a:rPr>
              <a:t>descent</a:t>
            </a:r>
            <a:r>
              <a:rPr sz="1904" spc="2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1904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1904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14">
                <a:solidFill>
                  <a:srgbClr val="0000FF"/>
                </a:solidFill>
                <a:latin typeface="Calibri"/>
                <a:cs typeface="Calibri"/>
              </a:rPr>
              <a:t>iterative</a:t>
            </a:r>
            <a:r>
              <a:rPr sz="1904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00FF"/>
                </a:solidFill>
                <a:latin typeface="Calibri"/>
                <a:cs typeface="Calibri"/>
              </a:rPr>
              <a:t>optimization</a:t>
            </a:r>
            <a:r>
              <a:rPr sz="1904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00FF"/>
                </a:solidFill>
                <a:latin typeface="Calibri"/>
                <a:cs typeface="Calibri"/>
              </a:rPr>
              <a:t>algorithm</a:t>
            </a:r>
            <a:endParaRPr sz="1904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633" y="2224958"/>
            <a:ext cx="6119449" cy="16349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9856" y="4065287"/>
            <a:ext cx="4409043" cy="1312849"/>
          </a:xfrm>
          <a:prstGeom prst="rect">
            <a:avLst/>
          </a:prstGeom>
        </p:spPr>
        <p:txBody>
          <a:bodyPr vert="horz" wrap="square" lIns="0" tIns="15547" rIns="0" bIns="0" rtlCol="0" anchor="t">
            <a:spAutoFit/>
          </a:bodyPr>
          <a:lstStyle/>
          <a:p>
            <a:pPr marL="166370" indent="-132715">
              <a:spcBef>
                <a:spcPts val="122"/>
              </a:spcBef>
              <a:buFont typeface="Arial"/>
              <a:buChar char="•"/>
              <a:tabLst>
                <a:tab pos="167563" algn="l"/>
              </a:tabLst>
            </a:pPr>
            <a:r>
              <a:rPr sz="1400" spc="9" dirty="0">
                <a:latin typeface="Calibri"/>
                <a:cs typeface="Calibri"/>
              </a:rPr>
              <a:t>It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starts</a:t>
            </a:r>
            <a:r>
              <a:rPr sz="1400" spc="-27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with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4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“guess”</a:t>
            </a:r>
            <a:r>
              <a:rPr sz="1400" spc="-27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θ</a:t>
            </a:r>
            <a:r>
              <a:rPr sz="1400" spc="6" baseline="23809" dirty="0">
                <a:latin typeface="Calibri"/>
                <a:cs typeface="Calibri"/>
              </a:rPr>
              <a:t>0</a:t>
            </a:r>
            <a:r>
              <a:rPr lang="en-US" sz="1400" spc="6" baseline="23809" dirty="0">
                <a:latin typeface="Calibri"/>
                <a:cs typeface="Calibri"/>
              </a:rPr>
              <a:t> </a:t>
            </a:r>
            <a:r>
              <a:rPr lang="en-US" sz="1400" spc="6" dirty="0">
                <a:latin typeface="Calibri"/>
                <a:cs typeface="Calibri"/>
              </a:rPr>
              <a:t>and θ</a:t>
            </a:r>
            <a:r>
              <a:rPr lang="en-US" sz="1400" spc="6" baseline="30000" dirty="0">
                <a:latin typeface="Calibri"/>
                <a:cs typeface="Calibri"/>
              </a:rPr>
              <a:t>1</a:t>
            </a:r>
            <a:r>
              <a:rPr sz="1400" spc="5" dirty="0">
                <a:latin typeface="Calibri"/>
                <a:cs typeface="Calibri"/>
              </a:rPr>
              <a:t>.</a:t>
            </a:r>
            <a:endParaRPr lang="en-US" sz="1400" dirty="0">
              <a:latin typeface="Calibri"/>
              <a:ea typeface="Calibri"/>
              <a:cs typeface="Calibri"/>
            </a:endParaRPr>
          </a:p>
          <a:p>
            <a:pPr marL="166370" indent="-132715">
              <a:spcBef>
                <a:spcPts val="41"/>
              </a:spcBef>
              <a:buChar char="–"/>
              <a:tabLst>
                <a:tab pos="167563" algn="l"/>
              </a:tabLst>
            </a:pPr>
            <a:r>
              <a:rPr sz="1400" spc="9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uses</a:t>
            </a:r>
            <a:r>
              <a:rPr sz="1400" spc="-14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gradient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18" dirty="0">
                <a:latin typeface="Cambria Math"/>
                <a:cs typeface="Cambria Math"/>
              </a:rPr>
              <a:t>∇ </a:t>
            </a:r>
            <a:r>
              <a:rPr sz="1400" spc="9" dirty="0">
                <a:latin typeface="Calibri"/>
                <a:cs typeface="Calibri"/>
              </a:rPr>
              <a:t>J( </a:t>
            </a:r>
            <a:r>
              <a:rPr sz="1400" spc="5" dirty="0">
                <a:latin typeface="Calibri"/>
                <a:cs typeface="Calibri"/>
              </a:rPr>
              <a:t>θ</a:t>
            </a:r>
            <a:r>
              <a:rPr sz="1400" spc="6" baseline="23809" dirty="0">
                <a:latin typeface="Calibri"/>
                <a:cs typeface="Calibri"/>
              </a:rPr>
              <a:t>0</a:t>
            </a:r>
            <a:r>
              <a:rPr sz="1400" spc="5" dirty="0">
                <a:latin typeface="Calibri"/>
                <a:cs typeface="Calibri"/>
              </a:rPr>
              <a:t>) to </a:t>
            </a:r>
            <a:r>
              <a:rPr sz="1400" dirty="0">
                <a:latin typeface="Calibri"/>
                <a:cs typeface="Calibri"/>
              </a:rPr>
              <a:t>generate </a:t>
            </a:r>
            <a:r>
              <a:rPr sz="1400" spc="14" dirty="0">
                <a:latin typeface="Calibri"/>
                <a:cs typeface="Calibri"/>
              </a:rPr>
              <a:t>a </a:t>
            </a:r>
            <a:r>
              <a:rPr sz="1400" dirty="0">
                <a:latin typeface="Calibri"/>
                <a:cs typeface="Calibri"/>
              </a:rPr>
              <a:t>better </a:t>
            </a:r>
            <a:r>
              <a:rPr sz="1400" spc="14" dirty="0">
                <a:latin typeface="Calibri"/>
                <a:cs typeface="Calibri"/>
              </a:rPr>
              <a:t>guess</a:t>
            </a:r>
            <a:r>
              <a:rPr sz="1400" spc="5" dirty="0">
                <a:latin typeface="Calibri"/>
                <a:cs typeface="Calibri"/>
              </a:rPr>
              <a:t> θ</a:t>
            </a:r>
            <a:r>
              <a:rPr sz="1400" spc="6" baseline="23809" dirty="0">
                <a:latin typeface="Calibri"/>
                <a:cs typeface="Calibri"/>
              </a:rPr>
              <a:t>0</a:t>
            </a:r>
            <a:r>
              <a:rPr sz="1400" spc="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66370" indent="-132715">
              <a:spcBef>
                <a:spcPts val="32"/>
              </a:spcBef>
              <a:buChar char="–"/>
              <a:tabLst>
                <a:tab pos="167563" algn="l"/>
              </a:tabLst>
            </a:pPr>
            <a:r>
              <a:rPr sz="1400" spc="9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uses</a:t>
            </a:r>
            <a:r>
              <a:rPr sz="1400" spc="-14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the </a:t>
            </a:r>
            <a:r>
              <a:rPr sz="1400" spc="5" dirty="0">
                <a:latin typeface="Calibri"/>
                <a:cs typeface="Calibri"/>
              </a:rPr>
              <a:t>gradient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18" dirty="0">
                <a:latin typeface="Cambria Math"/>
                <a:cs typeface="Cambria Math"/>
              </a:rPr>
              <a:t>∇</a:t>
            </a:r>
            <a:r>
              <a:rPr sz="1400" spc="23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libri"/>
                <a:cs typeface="Calibri"/>
              </a:rPr>
              <a:t>J(θ</a:t>
            </a:r>
            <a:r>
              <a:rPr sz="1400" spc="6" baseline="23809" dirty="0">
                <a:latin typeface="Calibri"/>
                <a:cs typeface="Calibri"/>
              </a:rPr>
              <a:t>1</a:t>
            </a:r>
            <a:r>
              <a:rPr sz="1400" spc="5" dirty="0">
                <a:latin typeface="Calibri"/>
                <a:cs typeface="Calibri"/>
              </a:rPr>
              <a:t>) to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generate </a:t>
            </a:r>
            <a:r>
              <a:rPr sz="1400" spc="14" dirty="0">
                <a:latin typeface="Calibri"/>
                <a:cs typeface="Calibri"/>
              </a:rPr>
              <a:t>a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better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4" dirty="0">
                <a:latin typeface="Calibri"/>
                <a:cs typeface="Calibri"/>
              </a:rPr>
              <a:t>guess</a:t>
            </a:r>
            <a:r>
              <a:rPr sz="1400" spc="-9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θ</a:t>
            </a:r>
            <a:r>
              <a:rPr sz="1400" spc="6" baseline="23809" dirty="0">
                <a:latin typeface="Calibri"/>
                <a:cs typeface="Calibri"/>
              </a:rPr>
              <a:t>1</a:t>
            </a:r>
            <a:r>
              <a:rPr sz="1400" spc="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34290">
              <a:spcBef>
                <a:spcPts val="14"/>
              </a:spcBef>
            </a:pPr>
            <a:r>
              <a:rPr sz="1400" spc="18" dirty="0">
                <a:latin typeface="Calibri"/>
                <a:cs typeface="Calibri"/>
              </a:rPr>
              <a:t>…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66370" indent="-132715">
              <a:spcBef>
                <a:spcPts val="45"/>
              </a:spcBef>
              <a:buChar char="–"/>
              <a:tabLst>
                <a:tab pos="167563" algn="l"/>
              </a:tabLst>
            </a:pPr>
            <a:r>
              <a:rPr sz="1400" spc="9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limit </a:t>
            </a:r>
            <a:r>
              <a:rPr sz="1400" spc="9" dirty="0">
                <a:latin typeface="Calibri"/>
                <a:cs typeface="Calibri"/>
              </a:rPr>
              <a:t>of </a:t>
            </a:r>
            <a:r>
              <a:rPr sz="1400" spc="5" dirty="0" err="1">
                <a:latin typeface="Calibri"/>
                <a:cs typeface="Calibri"/>
              </a:rPr>
              <a:t>θ</a:t>
            </a:r>
            <a:r>
              <a:rPr sz="1400" spc="6" baseline="23809" dirty="0" err="1">
                <a:latin typeface="Calibri"/>
                <a:cs typeface="Calibri"/>
              </a:rPr>
              <a:t>t</a:t>
            </a:r>
            <a:r>
              <a:rPr sz="1400" spc="170" baseline="23809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23" dirty="0">
                <a:latin typeface="Calibri"/>
                <a:cs typeface="Calibri"/>
              </a:rPr>
              <a:t>‘t’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goes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23" dirty="0">
                <a:latin typeface="Calibri"/>
                <a:cs typeface="Calibri"/>
              </a:rPr>
              <a:t>∞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has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18" dirty="0">
                <a:latin typeface="Cambria Math"/>
                <a:cs typeface="Cambria Math"/>
              </a:rPr>
              <a:t>∇ </a:t>
            </a:r>
            <a:r>
              <a:rPr sz="1400" spc="5" dirty="0">
                <a:latin typeface="Calibri"/>
                <a:cs typeface="Calibri"/>
              </a:rPr>
              <a:t>J(</a:t>
            </a:r>
            <a:r>
              <a:rPr sz="1400" spc="5" dirty="0" err="1">
                <a:latin typeface="Calibri"/>
                <a:cs typeface="Calibri"/>
              </a:rPr>
              <a:t>θ</a:t>
            </a:r>
            <a:r>
              <a:rPr sz="1400" spc="6" baseline="23809" dirty="0" err="1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)</a:t>
            </a:r>
            <a:r>
              <a:rPr sz="1400" spc="14" dirty="0">
                <a:latin typeface="Calibri"/>
                <a:cs typeface="Calibri"/>
              </a:rPr>
              <a:t> =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14" dirty="0">
                <a:latin typeface="Calibri"/>
                <a:cs typeface="Calibri"/>
              </a:rPr>
              <a:t>0.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66370" indent="-132080">
              <a:spcBef>
                <a:spcPts val="18"/>
              </a:spcBef>
              <a:buChar char="•"/>
              <a:tabLst>
                <a:tab pos="166987" algn="l"/>
              </a:tabLst>
            </a:pPr>
            <a:r>
              <a:rPr sz="1400" spc="9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converges</a:t>
            </a:r>
            <a:r>
              <a:rPr sz="1400" spc="-18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to </a:t>
            </a:r>
            <a:r>
              <a:rPr sz="1400" spc="14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global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9" dirty="0">
                <a:latin typeface="Calibri"/>
                <a:cs typeface="Calibri"/>
              </a:rPr>
              <a:t>optimum </a:t>
            </a:r>
            <a:r>
              <a:rPr sz="1400" spc="5" dirty="0">
                <a:latin typeface="Calibri"/>
                <a:cs typeface="Calibri"/>
              </a:rPr>
              <a:t>if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18" dirty="0">
                <a:latin typeface="Calibri"/>
                <a:cs typeface="Calibri"/>
              </a:rPr>
              <a:t>‘J’</a:t>
            </a:r>
            <a:r>
              <a:rPr sz="1400" spc="18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8" dirty="0">
                <a:solidFill>
                  <a:srgbClr val="FF0000"/>
                </a:solidFill>
                <a:latin typeface="Calibri"/>
                <a:cs typeface="Calibri"/>
              </a:rPr>
              <a:t>“convex”.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Gradient</a:t>
            </a:r>
            <a:r>
              <a:rPr spc="-23"/>
              <a:t> </a:t>
            </a:r>
            <a:r>
              <a:rPr spc="-5"/>
              <a:t>Descent</a:t>
            </a:r>
            <a:r>
              <a:rPr spc="-18"/>
              <a:t> </a:t>
            </a:r>
            <a:r>
              <a:rPr spc="5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328" y="2584351"/>
            <a:ext cx="6808962" cy="295382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516" rIns="0" bIns="0" rtlCol="0" anchor="t">
            <a:spAutoFit/>
          </a:bodyPr>
          <a:lstStyle/>
          <a:p>
            <a:pPr marL="5727065" indent="-226695">
              <a:lnSpc>
                <a:spcPct val="100000"/>
              </a:lnSpc>
              <a:spcBef>
                <a:spcPts val="91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5" dirty="0"/>
              <a:t>Assume</a:t>
            </a:r>
            <a:r>
              <a:rPr dirty="0"/>
              <a:t> </a:t>
            </a:r>
            <a:r>
              <a:rPr spc="-14" dirty="0"/>
              <a:t>we</a:t>
            </a:r>
            <a:r>
              <a:rPr spc="5" dirty="0"/>
              <a:t> </a:t>
            </a:r>
            <a:r>
              <a:rPr spc="-18" dirty="0"/>
              <a:t>have</a:t>
            </a:r>
            <a:r>
              <a:rPr spc="9" dirty="0"/>
              <a:t> </a:t>
            </a:r>
            <a:r>
              <a:rPr spc="-5" dirty="0"/>
              <a:t>only</a:t>
            </a:r>
            <a:r>
              <a:rPr spc="-14" dirty="0"/>
              <a:t> </a:t>
            </a:r>
            <a:r>
              <a:rPr spc="-9" dirty="0"/>
              <a:t>two</a:t>
            </a:r>
            <a:r>
              <a:rPr spc="-18" dirty="0"/>
              <a:t> </a:t>
            </a:r>
            <a:r>
              <a:rPr spc="-14" dirty="0"/>
              <a:t>parameters</a:t>
            </a:r>
            <a:endParaRPr lang="en-US" spc="-14"/>
          </a:p>
          <a:p>
            <a:pPr marL="5727065" marR="67945" indent="-226695">
              <a:lnSpc>
                <a:spcPct val="100000"/>
              </a:lnSpc>
              <a:spcBef>
                <a:spcPts val="9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9" dirty="0">
                <a:solidFill>
                  <a:srgbClr val="000000"/>
                </a:solidFill>
                <a:latin typeface="Georgia"/>
              </a:rPr>
              <a:t>Optimization</a:t>
            </a:r>
            <a:r>
              <a:rPr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is</a:t>
            </a:r>
            <a:r>
              <a:rPr spc="-9"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finding</a:t>
            </a:r>
            <a:r>
              <a:rPr spc="14" dirty="0">
                <a:solidFill>
                  <a:srgbClr val="000000"/>
                </a:solidFill>
                <a:latin typeface="Georgia"/>
              </a:rPr>
              <a:t> </a:t>
            </a:r>
            <a:r>
              <a:rPr spc="-14" dirty="0">
                <a:solidFill>
                  <a:srgbClr val="000000"/>
                </a:solidFill>
                <a:latin typeface="Georgia"/>
              </a:rPr>
              <a:t>parameters</a:t>
            </a:r>
            <a:r>
              <a:rPr spc="9" dirty="0">
                <a:solidFill>
                  <a:srgbClr val="000000"/>
                </a:solidFill>
                <a:latin typeface="Georgia"/>
              </a:rPr>
              <a:t> </a:t>
            </a:r>
            <a:r>
              <a:rPr spc="-23" dirty="0">
                <a:solidFill>
                  <a:srgbClr val="000000"/>
                </a:solidFill>
                <a:latin typeface="Georgia"/>
              </a:rPr>
              <a:t>for</a:t>
            </a:r>
            <a:r>
              <a:rPr lang="en-US" spc="-23" dirty="0">
                <a:solidFill>
                  <a:srgbClr val="000000"/>
                </a:solidFill>
                <a:latin typeface="Georgia"/>
              </a:rPr>
              <a:t> </a:t>
            </a:r>
            <a:r>
              <a:rPr spc="-416" dirty="0">
                <a:solidFill>
                  <a:srgbClr val="000000"/>
                </a:solidFill>
                <a:latin typeface="Georgia"/>
              </a:rPr>
              <a:t> </a:t>
            </a:r>
            <a:r>
              <a:rPr dirty="0">
                <a:solidFill>
                  <a:srgbClr val="000000"/>
                </a:solidFill>
                <a:latin typeface="Georgia"/>
              </a:rPr>
              <a:t>which</a:t>
            </a:r>
            <a:r>
              <a:rPr spc="-5" dirty="0">
                <a:solidFill>
                  <a:srgbClr val="000000"/>
                </a:solidFill>
                <a:latin typeface="Georgia"/>
              </a:rPr>
              <a:t> </a:t>
            </a:r>
            <a:r>
              <a:rPr dirty="0">
                <a:solidFill>
                  <a:srgbClr val="000000"/>
                </a:solidFill>
                <a:latin typeface="Georgia"/>
              </a:rPr>
              <a:t>the</a:t>
            </a:r>
            <a:r>
              <a:rPr spc="-9" dirty="0">
                <a:solidFill>
                  <a:srgbClr val="000000"/>
                </a:solidFill>
                <a:latin typeface="Georgia"/>
              </a:rPr>
              <a:t> value</a:t>
            </a:r>
            <a:r>
              <a:rPr spc="9"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of</a:t>
            </a:r>
            <a:r>
              <a:rPr spc="-14" dirty="0">
                <a:solidFill>
                  <a:srgbClr val="000000"/>
                </a:solidFill>
                <a:latin typeface="Georgia"/>
              </a:rPr>
              <a:t> cost</a:t>
            </a:r>
            <a:r>
              <a:rPr spc="-5" dirty="0">
                <a:solidFill>
                  <a:srgbClr val="000000"/>
                </a:solidFill>
                <a:latin typeface="Georgia"/>
              </a:rPr>
              <a:t> function</a:t>
            </a:r>
            <a:r>
              <a:rPr spc="5"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is</a:t>
            </a:r>
            <a:r>
              <a:rPr lang="en-US" spc="-5" dirty="0">
                <a:solidFill>
                  <a:srgbClr val="000000"/>
                </a:solidFill>
                <a:latin typeface="Georgia"/>
              </a:rPr>
              <a:t> </a:t>
            </a:r>
            <a:r>
              <a:rPr dirty="0">
                <a:solidFill>
                  <a:srgbClr val="000000"/>
                </a:solidFill>
                <a:latin typeface="Georgia"/>
              </a:rPr>
              <a:t> minimum</a:t>
            </a:r>
          </a:p>
          <a:p>
            <a:pPr marL="5727065" marR="387985" indent="-226695">
              <a:lnSpc>
                <a:spcPct val="100000"/>
              </a:lnSpc>
              <a:spcBef>
                <a:spcPts val="9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5" dirty="0">
                <a:solidFill>
                  <a:srgbClr val="000000"/>
                </a:solidFill>
              </a:rPr>
              <a:t>Find</a:t>
            </a:r>
            <a:r>
              <a:rPr spc="-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9" dirty="0">
                <a:solidFill>
                  <a:srgbClr val="000000"/>
                </a:solidFill>
              </a:rPr>
              <a:t> </a:t>
            </a:r>
            <a:r>
              <a:rPr spc="-14" dirty="0">
                <a:solidFill>
                  <a:srgbClr val="000000"/>
                </a:solidFill>
              </a:rPr>
              <a:t>parameters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4" dirty="0">
                <a:solidFill>
                  <a:srgbClr val="000000"/>
                </a:solidFill>
              </a:rPr>
              <a:t>at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14" dirty="0">
                <a:solidFill>
                  <a:srgbClr val="000000"/>
                </a:solidFill>
              </a:rPr>
              <a:t>bottom </a:t>
            </a:r>
            <a:r>
              <a:rPr spc="-416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most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point</a:t>
            </a:r>
            <a:r>
              <a:rPr dirty="0">
                <a:solidFill>
                  <a:srgbClr val="000000"/>
                </a:solidFill>
              </a:rPr>
              <a:t> the </a:t>
            </a:r>
            <a:r>
              <a:rPr spc="-5" dirty="0">
                <a:solidFill>
                  <a:srgbClr val="000000"/>
                </a:solidFill>
              </a:rPr>
              <a:t>function</a:t>
            </a:r>
          </a:p>
          <a:p>
            <a:pPr marL="5727065" marR="53975" indent="-226695">
              <a:lnSpc>
                <a:spcPct val="100000"/>
              </a:lnSpc>
              <a:spcBef>
                <a:spcPts val="14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5" dirty="0">
                <a:solidFill>
                  <a:srgbClr val="000000"/>
                </a:solidFill>
                <a:latin typeface="Georgia"/>
              </a:rPr>
              <a:t>This direction of</a:t>
            </a:r>
            <a:r>
              <a:rPr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ascent</a:t>
            </a:r>
            <a:r>
              <a:rPr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is</a:t>
            </a:r>
            <a:r>
              <a:rPr spc="-9" dirty="0">
                <a:solidFill>
                  <a:srgbClr val="000000"/>
                </a:solidFill>
                <a:latin typeface="Georgia"/>
              </a:rPr>
              <a:t> given</a:t>
            </a:r>
            <a:r>
              <a:rPr spc="5" dirty="0">
                <a:solidFill>
                  <a:srgbClr val="000000"/>
                </a:solidFill>
                <a:latin typeface="Georgia"/>
              </a:rPr>
              <a:t> </a:t>
            </a:r>
            <a:r>
              <a:rPr spc="-9" dirty="0">
                <a:solidFill>
                  <a:srgbClr val="000000"/>
                </a:solidFill>
                <a:latin typeface="Georgia"/>
              </a:rPr>
              <a:t>by</a:t>
            </a:r>
            <a:r>
              <a:rPr spc="-5" dirty="0">
                <a:solidFill>
                  <a:srgbClr val="000000"/>
                </a:solidFill>
                <a:latin typeface="Georgia"/>
              </a:rPr>
              <a:t> the</a:t>
            </a:r>
            <a:r>
              <a:rPr lang="en-US" spc="-5" dirty="0">
                <a:solidFill>
                  <a:srgbClr val="000000"/>
                </a:solidFill>
                <a:latin typeface="Georgia"/>
              </a:rPr>
              <a:t> </a:t>
            </a:r>
            <a:r>
              <a:rPr spc="-416" dirty="0">
                <a:solidFill>
                  <a:srgbClr val="000000"/>
                </a:solidFill>
                <a:latin typeface="Georgia"/>
              </a:rPr>
              <a:t> </a:t>
            </a:r>
            <a:r>
              <a:rPr spc="-9" dirty="0">
                <a:solidFill>
                  <a:srgbClr val="000000"/>
                </a:solidFill>
                <a:latin typeface="Georgia"/>
              </a:rPr>
              <a:t>Gradient</a:t>
            </a:r>
            <a:r>
              <a:rPr spc="14" dirty="0">
                <a:solidFill>
                  <a:srgbClr val="000000"/>
                </a:solidFill>
                <a:latin typeface="Georgia"/>
              </a:rPr>
              <a:t> </a:t>
            </a:r>
            <a:r>
              <a:rPr spc="-14" dirty="0">
                <a:solidFill>
                  <a:srgbClr val="000000"/>
                </a:solidFill>
                <a:latin typeface="Georgia"/>
              </a:rPr>
              <a:t>at</a:t>
            </a:r>
            <a:r>
              <a:rPr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that</a:t>
            </a:r>
            <a:r>
              <a:rPr spc="-14" dirty="0">
                <a:solidFill>
                  <a:srgbClr val="000000"/>
                </a:solidFill>
                <a:latin typeface="Georgia"/>
              </a:rPr>
              <a:t> </a:t>
            </a:r>
            <a:r>
              <a:rPr spc="-9" dirty="0">
                <a:solidFill>
                  <a:srgbClr val="000000"/>
                </a:solidFill>
                <a:latin typeface="Georgia"/>
              </a:rPr>
              <a:t>point.</a:t>
            </a:r>
          </a:p>
          <a:p>
            <a:pPr marL="5727065" marR="4445" indent="-226695">
              <a:lnSpc>
                <a:spcPts val="2294"/>
              </a:lnSpc>
              <a:spcBef>
                <a:spcPts val="68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9" dirty="0">
                <a:solidFill>
                  <a:srgbClr val="000000"/>
                </a:solidFill>
                <a:latin typeface="Georgia"/>
              </a:rPr>
              <a:t>Exact</a:t>
            </a:r>
            <a:r>
              <a:rPr spc="-14" dirty="0">
                <a:solidFill>
                  <a:srgbClr val="000000"/>
                </a:solidFill>
                <a:latin typeface="Georgia"/>
              </a:rPr>
              <a:t> </a:t>
            </a:r>
            <a:r>
              <a:rPr spc="-9" dirty="0">
                <a:solidFill>
                  <a:srgbClr val="000000"/>
                </a:solidFill>
                <a:latin typeface="Georgia"/>
              </a:rPr>
              <a:t>opposite</a:t>
            </a:r>
            <a:r>
              <a:rPr spc="5"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of that</a:t>
            </a:r>
            <a:r>
              <a:rPr spc="-23" dirty="0">
                <a:solidFill>
                  <a:srgbClr val="000000"/>
                </a:solidFill>
                <a:latin typeface="Georgia"/>
              </a:rPr>
              <a:t> </a:t>
            </a:r>
            <a:r>
              <a:rPr spc="-9" dirty="0">
                <a:solidFill>
                  <a:srgbClr val="000000"/>
                </a:solidFill>
                <a:latin typeface="Georgia"/>
              </a:rPr>
              <a:t>give</a:t>
            </a:r>
            <a:r>
              <a:rPr spc="5"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direction</a:t>
            </a:r>
            <a:r>
              <a:rPr spc="5"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of</a:t>
            </a:r>
            <a:r>
              <a:rPr lang="en-US" spc="-5" dirty="0">
                <a:solidFill>
                  <a:srgbClr val="000000"/>
                </a:solidFill>
                <a:latin typeface="Georgia"/>
              </a:rPr>
              <a:t> </a:t>
            </a:r>
            <a:r>
              <a:rPr spc="-416" dirty="0">
                <a:solidFill>
                  <a:srgbClr val="000000"/>
                </a:solidFill>
                <a:latin typeface="Georgia"/>
              </a:rPr>
              <a:t> </a:t>
            </a:r>
            <a:r>
              <a:rPr spc="-9" dirty="0">
                <a:solidFill>
                  <a:srgbClr val="000000"/>
                </a:solidFill>
                <a:latin typeface="Georgia"/>
              </a:rPr>
              <a:t>descent</a:t>
            </a:r>
            <a:r>
              <a:rPr lang="en-US" spc="-9" dirty="0">
                <a:solidFill>
                  <a:srgbClr val="000000"/>
                </a:solidFill>
                <a:latin typeface="Georgia"/>
              </a:rPr>
              <a:t> </a:t>
            </a:r>
            <a:r>
              <a:rPr spc="-5" dirty="0">
                <a:solidFill>
                  <a:srgbClr val="000000"/>
                </a:solidFill>
                <a:latin typeface="Georgia"/>
              </a:rPr>
              <a:t>decide</a:t>
            </a:r>
            <a:r>
              <a:rPr spc="5" dirty="0">
                <a:solidFill>
                  <a:srgbClr val="000000"/>
                </a:solidFill>
                <a:latin typeface="Georgia"/>
              </a:rPr>
              <a:t> </a:t>
            </a:r>
            <a:r>
              <a:rPr dirty="0">
                <a:solidFill>
                  <a:srgbClr val="000000"/>
                </a:solidFill>
                <a:latin typeface="Georgia"/>
              </a:rPr>
              <a:t>the</a:t>
            </a:r>
            <a:r>
              <a:rPr spc="-5" dirty="0">
                <a:solidFill>
                  <a:srgbClr val="000000"/>
                </a:solidFill>
                <a:latin typeface="Georgia"/>
              </a:rPr>
              <a:t> </a:t>
            </a:r>
            <a:r>
              <a:rPr spc="-18" dirty="0">
                <a:solidFill>
                  <a:srgbClr val="000000"/>
                </a:solidFill>
                <a:latin typeface="Georgia"/>
              </a:rPr>
              <a:t>size</a:t>
            </a:r>
            <a:r>
              <a:rPr spc="9" dirty="0">
                <a:solidFill>
                  <a:srgbClr val="000000"/>
                </a:solidFill>
                <a:latin typeface="Georgia"/>
              </a:rPr>
              <a:t> </a:t>
            </a:r>
            <a:r>
              <a:rPr spc="-5" dirty="0">
                <a:solidFill>
                  <a:srgbClr val="000000"/>
                </a:solidFill>
                <a:latin typeface="Georgia"/>
              </a:rPr>
              <a:t>of</a:t>
            </a:r>
            <a:r>
              <a:rPr spc="-14" dirty="0">
                <a:solidFill>
                  <a:srgbClr val="000000"/>
                </a:solidFill>
                <a:latin typeface="Georgia"/>
              </a:rPr>
              <a:t> </a:t>
            </a:r>
            <a:r>
              <a:rPr dirty="0">
                <a:solidFill>
                  <a:srgbClr val="000000"/>
                </a:solidFill>
                <a:latin typeface="Georgia"/>
              </a:rPr>
              <a:t>the</a:t>
            </a:r>
            <a:r>
              <a:rPr spc="-9" dirty="0">
                <a:solidFill>
                  <a:srgbClr val="000000"/>
                </a:solidFill>
                <a:latin typeface="Georgia"/>
              </a:rPr>
              <a:t> </a:t>
            </a:r>
            <a:r>
              <a:rPr spc="-14" dirty="0">
                <a:solidFill>
                  <a:srgbClr val="000000"/>
                </a:solidFill>
                <a:latin typeface="Georgia"/>
              </a:rPr>
              <a:t>step</a:t>
            </a:r>
            <a:r>
              <a:rPr dirty="0">
                <a:solidFill>
                  <a:srgbClr val="000000"/>
                </a:solidFill>
                <a:latin typeface="Georgia"/>
              </a:rPr>
              <a:t> </a:t>
            </a:r>
            <a:r>
              <a:rPr spc="-9" dirty="0">
                <a:solidFill>
                  <a:srgbClr val="000000"/>
                </a:solidFill>
                <a:latin typeface="Georgia"/>
              </a:rPr>
              <a:t>to</a:t>
            </a:r>
            <a:r>
              <a:rPr spc="-18" dirty="0">
                <a:solidFill>
                  <a:srgbClr val="000000"/>
                </a:solidFill>
                <a:latin typeface="Georgia"/>
              </a:rPr>
              <a:t> </a:t>
            </a:r>
            <a:r>
              <a:rPr spc="-23" dirty="0">
                <a:solidFill>
                  <a:srgbClr val="000000"/>
                </a:solidFill>
                <a:latin typeface="Georgia"/>
              </a:rPr>
              <a:t>take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Gradient</a:t>
            </a:r>
            <a:r>
              <a:rPr spc="-23"/>
              <a:t> </a:t>
            </a:r>
            <a:r>
              <a:rPr spc="-5"/>
              <a:t>Descent:</a:t>
            </a:r>
            <a:r>
              <a:rPr spc="-27"/>
              <a:t> </a:t>
            </a:r>
            <a:r>
              <a:rPr spc="-18"/>
              <a:t>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257" y="1920132"/>
            <a:ext cx="4119754" cy="3575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8130" y="5592692"/>
            <a:ext cx="2392181" cy="7034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Gradient</a:t>
            </a:r>
            <a:r>
              <a:rPr spc="-23"/>
              <a:t> </a:t>
            </a:r>
            <a:r>
              <a:rPr spc="-5"/>
              <a:t>descent</a:t>
            </a:r>
            <a:r>
              <a:rPr spc="-23"/>
              <a:t> </a:t>
            </a:r>
            <a:r>
              <a:rPr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6616" y="2102820"/>
            <a:ext cx="6544754" cy="664141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50288" indent="-139348">
              <a:spcBef>
                <a:spcPts val="118"/>
              </a:spcBef>
              <a:buSzPct val="93548"/>
              <a:buAutoNum type="arabicPeriod"/>
              <a:tabLst>
                <a:tab pos="150864" algn="l"/>
              </a:tabLst>
            </a:pP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initialize</a:t>
            </a:r>
            <a:r>
              <a:rPr sz="1406" spc="2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model 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406" spc="-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1406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some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random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values.</a:t>
            </a:r>
            <a:endParaRPr sz="1406">
              <a:latin typeface="Calibri"/>
              <a:cs typeface="Calibri"/>
            </a:endParaRPr>
          </a:p>
          <a:p>
            <a:pPr marL="150288" indent="-139348">
              <a:spcBef>
                <a:spcPts val="36"/>
              </a:spcBef>
              <a:buSzPct val="93548"/>
              <a:buAutoNum type="arabicPeriod"/>
              <a:tabLst>
                <a:tab pos="150864" algn="l"/>
              </a:tabLst>
            </a:pP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Measure</a:t>
            </a:r>
            <a:r>
              <a:rPr sz="1406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1406" spc="1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changes</a:t>
            </a:r>
            <a:r>
              <a:rPr sz="1406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with change</a:t>
            </a:r>
            <a:r>
              <a:rPr sz="1406" spc="3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-5">
                <a:solidFill>
                  <a:srgbClr val="0000FF"/>
                </a:solidFill>
                <a:latin typeface="Calibri"/>
                <a:cs typeface="Calibri"/>
              </a:rPr>
              <a:t>it’s</a:t>
            </a:r>
            <a:r>
              <a:rPr sz="1406" spc="-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parameters.</a:t>
            </a:r>
            <a:endParaRPr sz="1406">
              <a:latin typeface="Calibri"/>
              <a:cs typeface="Calibri"/>
            </a:endParaRPr>
          </a:p>
          <a:p>
            <a:pPr marL="52974">
              <a:spcBef>
                <a:spcPts val="41"/>
              </a:spcBef>
            </a:pP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compute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partial</a:t>
            </a:r>
            <a:r>
              <a:rPr sz="1406" spc="1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derivatives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sz="1406" spc="-2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1406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-50">
                <a:solidFill>
                  <a:srgbClr val="0000FF"/>
                </a:solidFill>
                <a:latin typeface="Calibri"/>
                <a:cs typeface="Calibri"/>
              </a:rPr>
              <a:t>w.r.t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the 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406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i="1" spc="9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₀,</a:t>
            </a:r>
            <a:r>
              <a:rPr sz="1406" spc="-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i="1" spc="9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₁,</a:t>
            </a:r>
            <a:r>
              <a:rPr sz="1406" spc="-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8">
                <a:solidFill>
                  <a:srgbClr val="292929"/>
                </a:solidFill>
                <a:latin typeface="Calibri"/>
                <a:cs typeface="Calibri"/>
              </a:rPr>
              <a:t>…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i="1" spc="14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406" spc="14">
                <a:solidFill>
                  <a:srgbClr val="292929"/>
                </a:solidFill>
                <a:latin typeface="Cambria Math"/>
                <a:cs typeface="Cambria Math"/>
              </a:rPr>
              <a:t>ₙ</a:t>
            </a:r>
            <a:endParaRPr sz="1406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6616" y="4065287"/>
            <a:ext cx="6815389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-5">
                <a:solidFill>
                  <a:srgbClr val="292929"/>
                </a:solidFill>
                <a:latin typeface="Calibri"/>
                <a:cs typeface="Calibri"/>
              </a:rPr>
              <a:t>similarly,</a:t>
            </a:r>
            <a:r>
              <a:rPr sz="1406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partial</a:t>
            </a:r>
            <a:r>
              <a:rPr sz="1406" spc="18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derivative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of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cost</a:t>
            </a:r>
            <a:r>
              <a:rPr sz="1406" spc="-27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r>
              <a:rPr sz="1406" spc="27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-50">
                <a:solidFill>
                  <a:srgbClr val="292929"/>
                </a:solidFill>
                <a:latin typeface="Calibri"/>
                <a:cs typeface="Calibri"/>
              </a:rPr>
              <a:t>w.r.t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any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parameter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denoted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974" y="2862044"/>
            <a:ext cx="1886382" cy="4540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9974" y="3407920"/>
            <a:ext cx="2038398" cy="4553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9974" y="4429192"/>
            <a:ext cx="2030820" cy="4553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5579" y="5281864"/>
            <a:ext cx="1947188" cy="4540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14345" y="5281864"/>
            <a:ext cx="2097822" cy="4540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72803" y="4902775"/>
            <a:ext cx="5619414" cy="98558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3.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After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computing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derivative</a:t>
            </a:r>
            <a:r>
              <a:rPr sz="1406" spc="-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 update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 parameters as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given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below</a:t>
            </a:r>
            <a:endParaRPr sz="1406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40">
              <a:latin typeface="Calibri"/>
              <a:cs typeface="Calibri"/>
            </a:endParaRPr>
          </a:p>
          <a:p>
            <a:pPr marL="11516"/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repeat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the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steps</a:t>
            </a:r>
            <a:r>
              <a:rPr sz="1406" spc="-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2,3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until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 cost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converges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the minimum</a:t>
            </a:r>
            <a:r>
              <a:rPr sz="1406" spc="2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endParaRPr sz="140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What</a:t>
            </a:r>
            <a:r>
              <a:rPr spc="-18"/>
              <a:t> </a:t>
            </a:r>
            <a:r>
              <a:t>is</a:t>
            </a:r>
            <a:r>
              <a:rPr spc="-18"/>
              <a:t> </a:t>
            </a:r>
            <a:r>
              <a:t>Linear</a:t>
            </a:r>
            <a:r>
              <a:rPr spc="-23"/>
              <a:t> </a:t>
            </a:r>
            <a:r>
              <a:rPr spc="-9"/>
              <a:t>Regression?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767" y="1200328"/>
            <a:ext cx="7824799" cy="831298"/>
          </a:xfrm>
          <a:prstGeom prst="rect">
            <a:avLst/>
          </a:prstGeom>
        </p:spPr>
        <p:txBody>
          <a:bodyPr vert="horz" wrap="square" lIns="0" tIns="39731" rIns="0" bIns="0" rtlCol="0">
            <a:spAutoFit/>
          </a:bodyPr>
          <a:lstStyle/>
          <a:p>
            <a:pPr marL="193475" marR="4607" indent="-182534" algn="just">
              <a:lnSpc>
                <a:spcPct val="90200"/>
              </a:lnSpc>
              <a:spcBef>
                <a:spcPts val="313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dirty="0">
                <a:latin typeface="Times New Roman"/>
                <a:cs typeface="Times New Roman"/>
              </a:rPr>
              <a:t>Linear Regression is a </a:t>
            </a:r>
            <a:r>
              <a:rPr sz="1904" spc="-5" dirty="0">
                <a:latin typeface="Times New Roman"/>
                <a:cs typeface="Times New Roman"/>
              </a:rPr>
              <a:t>way </a:t>
            </a:r>
            <a:r>
              <a:rPr sz="1904" dirty="0">
                <a:latin typeface="Times New Roman"/>
                <a:cs typeface="Times New Roman"/>
              </a:rPr>
              <a:t>finding relationship between one or </a:t>
            </a:r>
            <a:r>
              <a:rPr sz="1904" spc="-9" dirty="0">
                <a:latin typeface="Times New Roman"/>
                <a:cs typeface="Times New Roman"/>
              </a:rPr>
              <a:t>more </a:t>
            </a:r>
            <a:r>
              <a:rPr sz="1904" dirty="0">
                <a:latin typeface="Times New Roman"/>
                <a:cs typeface="Times New Roman"/>
              </a:rPr>
              <a:t>variables </a:t>
            </a:r>
            <a:r>
              <a:rPr sz="1904" spc="-462" dirty="0">
                <a:latin typeface="Times New Roman"/>
                <a:cs typeface="Times New Roman"/>
              </a:rPr>
              <a:t> </a:t>
            </a:r>
            <a:r>
              <a:rPr sz="1904" dirty="0">
                <a:solidFill>
                  <a:srgbClr val="0000FF"/>
                </a:solidFill>
                <a:latin typeface="Times New Roman"/>
                <a:cs typeface="Times New Roman"/>
              </a:rPr>
              <a:t>giving the </a:t>
            </a:r>
            <a:r>
              <a:rPr sz="1904" spc="-5" dirty="0">
                <a:solidFill>
                  <a:srgbClr val="0000FF"/>
                </a:solidFill>
                <a:latin typeface="Times New Roman"/>
                <a:cs typeface="Times New Roman"/>
              </a:rPr>
              <a:t>model with </a:t>
            </a:r>
            <a:r>
              <a:rPr sz="1904" dirty="0">
                <a:solidFill>
                  <a:srgbClr val="0000FF"/>
                </a:solidFill>
                <a:latin typeface="Times New Roman"/>
                <a:cs typeface="Times New Roman"/>
              </a:rPr>
              <a:t>the ability to predict outputs for inputs it has never </a:t>
            </a:r>
            <a:r>
              <a:rPr sz="1904" spc="-5" dirty="0">
                <a:solidFill>
                  <a:srgbClr val="0000FF"/>
                </a:solidFill>
                <a:latin typeface="Times New Roman"/>
                <a:cs typeface="Times New Roman"/>
              </a:rPr>
              <a:t>seen </a:t>
            </a:r>
            <a:r>
              <a:rPr sz="1904" spc="-4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4" dirty="0">
                <a:solidFill>
                  <a:srgbClr val="0000FF"/>
                </a:solidFill>
                <a:latin typeface="Times New Roman"/>
                <a:cs typeface="Times New Roman"/>
              </a:rPr>
              <a:t>before</a:t>
            </a:r>
            <a:r>
              <a:rPr sz="1904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5194" y="2335515"/>
            <a:ext cx="1847905" cy="18932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4303" y="2643693"/>
            <a:ext cx="4885245" cy="2975830"/>
            <a:chOff x="4275134" y="2915406"/>
            <a:chExt cx="5387340" cy="32816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5134" y="2915406"/>
              <a:ext cx="5387025" cy="32814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42075" y="4346442"/>
              <a:ext cx="347980" cy="480059"/>
            </a:xfrm>
            <a:custGeom>
              <a:avLst/>
              <a:gdLst/>
              <a:ahLst/>
              <a:cxnLst/>
              <a:rect l="l" t="t" r="r" b="b"/>
              <a:pathLst>
                <a:path w="347979" h="480060">
                  <a:moveTo>
                    <a:pt x="0" y="74675"/>
                  </a:moveTo>
                  <a:lnTo>
                    <a:pt x="0" y="71627"/>
                  </a:lnTo>
                  <a:lnTo>
                    <a:pt x="0" y="67055"/>
                  </a:lnTo>
                  <a:lnTo>
                    <a:pt x="3047" y="60959"/>
                  </a:lnTo>
                  <a:lnTo>
                    <a:pt x="6095" y="57911"/>
                  </a:lnTo>
                  <a:lnTo>
                    <a:pt x="9143" y="51815"/>
                  </a:lnTo>
                  <a:lnTo>
                    <a:pt x="12191" y="48767"/>
                  </a:lnTo>
                  <a:lnTo>
                    <a:pt x="15239" y="45719"/>
                  </a:lnTo>
                  <a:lnTo>
                    <a:pt x="21335" y="42671"/>
                  </a:lnTo>
                  <a:lnTo>
                    <a:pt x="27431" y="39623"/>
                  </a:lnTo>
                  <a:lnTo>
                    <a:pt x="33527" y="42671"/>
                  </a:lnTo>
                  <a:lnTo>
                    <a:pt x="39623" y="48767"/>
                  </a:lnTo>
                  <a:lnTo>
                    <a:pt x="50291" y="57911"/>
                  </a:lnTo>
                  <a:lnTo>
                    <a:pt x="59435" y="71627"/>
                  </a:lnTo>
                  <a:lnTo>
                    <a:pt x="68579" y="86867"/>
                  </a:lnTo>
                  <a:lnTo>
                    <a:pt x="80771" y="103631"/>
                  </a:lnTo>
                  <a:lnTo>
                    <a:pt x="89915" y="121919"/>
                  </a:lnTo>
                  <a:lnTo>
                    <a:pt x="99059" y="138683"/>
                  </a:lnTo>
                  <a:lnTo>
                    <a:pt x="106679" y="150875"/>
                  </a:lnTo>
                  <a:lnTo>
                    <a:pt x="115823" y="163067"/>
                  </a:lnTo>
                  <a:lnTo>
                    <a:pt x="121919" y="173735"/>
                  </a:lnTo>
                  <a:lnTo>
                    <a:pt x="131063" y="182879"/>
                  </a:lnTo>
                  <a:lnTo>
                    <a:pt x="137159" y="188975"/>
                  </a:lnTo>
                  <a:lnTo>
                    <a:pt x="146303" y="195071"/>
                  </a:lnTo>
                  <a:lnTo>
                    <a:pt x="155447" y="199643"/>
                  </a:lnTo>
                  <a:lnTo>
                    <a:pt x="166115" y="199643"/>
                  </a:lnTo>
                  <a:lnTo>
                    <a:pt x="175259" y="199643"/>
                  </a:lnTo>
                  <a:lnTo>
                    <a:pt x="217931" y="170687"/>
                  </a:lnTo>
                  <a:lnTo>
                    <a:pt x="225551" y="160019"/>
                  </a:lnTo>
                  <a:lnTo>
                    <a:pt x="234695" y="147827"/>
                  </a:lnTo>
                  <a:lnTo>
                    <a:pt x="243839" y="135635"/>
                  </a:lnTo>
                  <a:lnTo>
                    <a:pt x="246887" y="124967"/>
                  </a:lnTo>
                  <a:lnTo>
                    <a:pt x="249935" y="112775"/>
                  </a:lnTo>
                  <a:lnTo>
                    <a:pt x="252983" y="99059"/>
                  </a:lnTo>
                  <a:lnTo>
                    <a:pt x="256031" y="86867"/>
                  </a:lnTo>
                  <a:lnTo>
                    <a:pt x="256031" y="38099"/>
                  </a:lnTo>
                  <a:lnTo>
                    <a:pt x="252983" y="28955"/>
                  </a:lnTo>
                  <a:lnTo>
                    <a:pt x="249935" y="19811"/>
                  </a:lnTo>
                  <a:lnTo>
                    <a:pt x="249935" y="13715"/>
                  </a:lnTo>
                  <a:lnTo>
                    <a:pt x="249935" y="10667"/>
                  </a:lnTo>
                  <a:lnTo>
                    <a:pt x="249935" y="7619"/>
                  </a:lnTo>
                  <a:lnTo>
                    <a:pt x="249935" y="4571"/>
                  </a:lnTo>
                  <a:lnTo>
                    <a:pt x="249935" y="3047"/>
                  </a:lnTo>
                  <a:lnTo>
                    <a:pt x="249935" y="0"/>
                  </a:lnTo>
                  <a:lnTo>
                    <a:pt x="249935" y="3047"/>
                  </a:lnTo>
                  <a:lnTo>
                    <a:pt x="249935" y="7619"/>
                  </a:lnTo>
                  <a:lnTo>
                    <a:pt x="256031" y="19811"/>
                  </a:lnTo>
                  <a:lnTo>
                    <a:pt x="262127" y="38099"/>
                  </a:lnTo>
                  <a:lnTo>
                    <a:pt x="268223" y="64007"/>
                  </a:lnTo>
                  <a:lnTo>
                    <a:pt x="275843" y="89915"/>
                  </a:lnTo>
                  <a:lnTo>
                    <a:pt x="284987" y="121919"/>
                  </a:lnTo>
                  <a:lnTo>
                    <a:pt x="294131" y="153923"/>
                  </a:lnTo>
                  <a:lnTo>
                    <a:pt x="303275" y="179831"/>
                  </a:lnTo>
                  <a:lnTo>
                    <a:pt x="312419" y="205739"/>
                  </a:lnTo>
                  <a:lnTo>
                    <a:pt x="321563" y="233171"/>
                  </a:lnTo>
                  <a:lnTo>
                    <a:pt x="329183" y="259079"/>
                  </a:lnTo>
                  <a:lnTo>
                    <a:pt x="335279" y="288035"/>
                  </a:lnTo>
                  <a:lnTo>
                    <a:pt x="341375" y="310895"/>
                  </a:lnTo>
                  <a:lnTo>
                    <a:pt x="344423" y="333755"/>
                  </a:lnTo>
                  <a:lnTo>
                    <a:pt x="347471" y="352043"/>
                  </a:lnTo>
                  <a:lnTo>
                    <a:pt x="347471" y="368807"/>
                  </a:lnTo>
                  <a:lnTo>
                    <a:pt x="347471" y="387095"/>
                  </a:lnTo>
                  <a:lnTo>
                    <a:pt x="347471" y="400811"/>
                  </a:lnTo>
                  <a:lnTo>
                    <a:pt x="344423" y="419099"/>
                  </a:lnTo>
                  <a:lnTo>
                    <a:pt x="341375" y="432815"/>
                  </a:lnTo>
                  <a:lnTo>
                    <a:pt x="338327" y="445007"/>
                  </a:lnTo>
                  <a:lnTo>
                    <a:pt x="335279" y="457199"/>
                  </a:lnTo>
                  <a:lnTo>
                    <a:pt x="333755" y="463295"/>
                  </a:lnTo>
                  <a:lnTo>
                    <a:pt x="327659" y="467867"/>
                  </a:lnTo>
                  <a:lnTo>
                    <a:pt x="318515" y="473963"/>
                  </a:lnTo>
                  <a:lnTo>
                    <a:pt x="309371" y="480059"/>
                  </a:lnTo>
                  <a:lnTo>
                    <a:pt x="300227" y="480059"/>
                  </a:lnTo>
                  <a:lnTo>
                    <a:pt x="288035" y="480059"/>
                  </a:lnTo>
                  <a:lnTo>
                    <a:pt x="275843" y="480059"/>
                  </a:lnTo>
                  <a:lnTo>
                    <a:pt x="265175" y="477011"/>
                  </a:lnTo>
                  <a:lnTo>
                    <a:pt x="256031" y="473963"/>
                  </a:lnTo>
                  <a:lnTo>
                    <a:pt x="246887" y="467867"/>
                  </a:lnTo>
                  <a:lnTo>
                    <a:pt x="237743" y="463295"/>
                  </a:lnTo>
                  <a:lnTo>
                    <a:pt x="231647" y="457199"/>
                  </a:lnTo>
                  <a:lnTo>
                    <a:pt x="225551" y="445007"/>
                  </a:lnTo>
                  <a:lnTo>
                    <a:pt x="219455" y="432815"/>
                  </a:lnTo>
                  <a:lnTo>
                    <a:pt x="217931" y="416051"/>
                  </a:lnTo>
                  <a:lnTo>
                    <a:pt x="214883" y="396239"/>
                  </a:lnTo>
                  <a:lnTo>
                    <a:pt x="214883" y="371855"/>
                  </a:lnTo>
                  <a:lnTo>
                    <a:pt x="217931" y="348995"/>
                  </a:lnTo>
                  <a:lnTo>
                    <a:pt x="219455" y="329183"/>
                  </a:lnTo>
                  <a:lnTo>
                    <a:pt x="222503" y="310895"/>
                  </a:lnTo>
                  <a:lnTo>
                    <a:pt x="228599" y="294131"/>
                  </a:lnTo>
                  <a:lnTo>
                    <a:pt x="231647" y="278891"/>
                  </a:lnTo>
                  <a:lnTo>
                    <a:pt x="237743" y="263651"/>
                  </a:lnTo>
                  <a:lnTo>
                    <a:pt x="243839" y="256031"/>
                  </a:lnTo>
                  <a:lnTo>
                    <a:pt x="249935" y="246887"/>
                  </a:lnTo>
                  <a:lnTo>
                    <a:pt x="256031" y="237743"/>
                  </a:lnTo>
                  <a:lnTo>
                    <a:pt x="262127" y="230123"/>
                  </a:lnTo>
                  <a:lnTo>
                    <a:pt x="271271" y="227075"/>
                  </a:lnTo>
                  <a:lnTo>
                    <a:pt x="275843" y="224027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0517" y="4306056"/>
              <a:ext cx="170687" cy="167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93407" y="3957822"/>
              <a:ext cx="178435" cy="382905"/>
            </a:xfrm>
            <a:custGeom>
              <a:avLst/>
              <a:gdLst/>
              <a:ahLst/>
              <a:cxnLst/>
              <a:rect l="l" t="t" r="r" b="b"/>
              <a:pathLst>
                <a:path w="178434" h="382904">
                  <a:moveTo>
                    <a:pt x="89915" y="0"/>
                  </a:moveTo>
                  <a:lnTo>
                    <a:pt x="86867" y="3047"/>
                  </a:lnTo>
                  <a:lnTo>
                    <a:pt x="83819" y="6095"/>
                  </a:lnTo>
                  <a:lnTo>
                    <a:pt x="80771" y="9143"/>
                  </a:lnTo>
                  <a:lnTo>
                    <a:pt x="71627" y="18287"/>
                  </a:lnTo>
                  <a:lnTo>
                    <a:pt x="62483" y="27431"/>
                  </a:lnTo>
                  <a:lnTo>
                    <a:pt x="53339" y="41147"/>
                  </a:lnTo>
                  <a:lnTo>
                    <a:pt x="42671" y="59435"/>
                  </a:lnTo>
                  <a:lnTo>
                    <a:pt x="30479" y="79247"/>
                  </a:lnTo>
                  <a:lnTo>
                    <a:pt x="21335" y="102107"/>
                  </a:lnTo>
                  <a:lnTo>
                    <a:pt x="15239" y="126491"/>
                  </a:lnTo>
                  <a:lnTo>
                    <a:pt x="9143" y="149351"/>
                  </a:lnTo>
                  <a:lnTo>
                    <a:pt x="3047" y="172211"/>
                  </a:lnTo>
                  <a:lnTo>
                    <a:pt x="0" y="195071"/>
                  </a:lnTo>
                  <a:lnTo>
                    <a:pt x="0" y="219455"/>
                  </a:lnTo>
                  <a:lnTo>
                    <a:pt x="0" y="242315"/>
                  </a:lnTo>
                  <a:lnTo>
                    <a:pt x="9143" y="286511"/>
                  </a:lnTo>
                  <a:lnTo>
                    <a:pt x="24383" y="321563"/>
                  </a:lnTo>
                  <a:lnTo>
                    <a:pt x="36575" y="338327"/>
                  </a:lnTo>
                  <a:lnTo>
                    <a:pt x="44195" y="353567"/>
                  </a:lnTo>
                  <a:lnTo>
                    <a:pt x="53339" y="364235"/>
                  </a:lnTo>
                  <a:lnTo>
                    <a:pt x="65531" y="370331"/>
                  </a:lnTo>
                  <a:lnTo>
                    <a:pt x="77723" y="376427"/>
                  </a:lnTo>
                  <a:lnTo>
                    <a:pt x="89915" y="382523"/>
                  </a:lnTo>
                  <a:lnTo>
                    <a:pt x="105155" y="382523"/>
                  </a:lnTo>
                  <a:lnTo>
                    <a:pt x="118871" y="382523"/>
                  </a:lnTo>
                  <a:lnTo>
                    <a:pt x="152399" y="353567"/>
                  </a:lnTo>
                  <a:lnTo>
                    <a:pt x="172211" y="315467"/>
                  </a:lnTo>
                  <a:lnTo>
                    <a:pt x="175259" y="297179"/>
                  </a:lnTo>
                  <a:lnTo>
                    <a:pt x="178307" y="280415"/>
                  </a:lnTo>
                  <a:lnTo>
                    <a:pt x="178307" y="262127"/>
                  </a:lnTo>
                  <a:lnTo>
                    <a:pt x="175259" y="245363"/>
                  </a:lnTo>
                  <a:lnTo>
                    <a:pt x="172211" y="227075"/>
                  </a:lnTo>
                  <a:lnTo>
                    <a:pt x="169163" y="210311"/>
                  </a:lnTo>
                  <a:lnTo>
                    <a:pt x="163067" y="195071"/>
                  </a:lnTo>
                  <a:lnTo>
                    <a:pt x="158495" y="181355"/>
                  </a:lnTo>
                  <a:lnTo>
                    <a:pt x="149351" y="169163"/>
                  </a:lnTo>
                  <a:lnTo>
                    <a:pt x="140207" y="156971"/>
                  </a:lnTo>
                  <a:lnTo>
                    <a:pt x="131063" y="149351"/>
                  </a:lnTo>
                  <a:lnTo>
                    <a:pt x="121919" y="140207"/>
                  </a:lnTo>
                  <a:lnTo>
                    <a:pt x="112775" y="131063"/>
                  </a:lnTo>
                  <a:lnTo>
                    <a:pt x="105155" y="123443"/>
                  </a:lnTo>
                  <a:lnTo>
                    <a:pt x="99059" y="120395"/>
                  </a:lnTo>
                  <a:lnTo>
                    <a:pt x="89915" y="117347"/>
                  </a:lnTo>
                  <a:lnTo>
                    <a:pt x="80771" y="114299"/>
                  </a:lnTo>
                  <a:lnTo>
                    <a:pt x="71627" y="111251"/>
                  </a:lnTo>
                  <a:lnTo>
                    <a:pt x="62483" y="111251"/>
                  </a:lnTo>
                  <a:lnTo>
                    <a:pt x="56387" y="111251"/>
                  </a:lnTo>
                  <a:lnTo>
                    <a:pt x="50291" y="111251"/>
                  </a:lnTo>
                  <a:lnTo>
                    <a:pt x="44195" y="114299"/>
                  </a:lnTo>
                  <a:lnTo>
                    <a:pt x="39623" y="117347"/>
                  </a:lnTo>
                  <a:lnTo>
                    <a:pt x="33527" y="120395"/>
                  </a:lnTo>
                  <a:lnTo>
                    <a:pt x="27431" y="123443"/>
                  </a:lnTo>
                  <a:lnTo>
                    <a:pt x="24383" y="131063"/>
                  </a:lnTo>
                  <a:lnTo>
                    <a:pt x="21335" y="140207"/>
                  </a:lnTo>
                  <a:lnTo>
                    <a:pt x="18287" y="149351"/>
                  </a:lnTo>
                  <a:lnTo>
                    <a:pt x="15239" y="156971"/>
                  </a:lnTo>
                  <a:lnTo>
                    <a:pt x="15239" y="166115"/>
                  </a:lnTo>
                  <a:lnTo>
                    <a:pt x="15239" y="178307"/>
                  </a:lnTo>
                  <a:lnTo>
                    <a:pt x="15239" y="187451"/>
                  </a:lnTo>
                  <a:lnTo>
                    <a:pt x="15239" y="195071"/>
                  </a:lnTo>
                  <a:lnTo>
                    <a:pt x="18287" y="204215"/>
                  </a:lnTo>
                  <a:lnTo>
                    <a:pt x="24383" y="213359"/>
                  </a:lnTo>
                  <a:lnTo>
                    <a:pt x="30479" y="222503"/>
                  </a:lnTo>
                  <a:lnTo>
                    <a:pt x="36575" y="227075"/>
                  </a:lnTo>
                  <a:lnTo>
                    <a:pt x="42671" y="233171"/>
                  </a:lnTo>
                  <a:lnTo>
                    <a:pt x="47243" y="239267"/>
                  </a:lnTo>
                  <a:lnTo>
                    <a:pt x="56387" y="245363"/>
                  </a:lnTo>
                  <a:lnTo>
                    <a:pt x="65531" y="251459"/>
                  </a:lnTo>
                  <a:lnTo>
                    <a:pt x="74675" y="254507"/>
                  </a:lnTo>
                  <a:lnTo>
                    <a:pt x="86867" y="254507"/>
                  </a:lnTo>
                  <a:lnTo>
                    <a:pt x="99059" y="254507"/>
                  </a:lnTo>
                  <a:lnTo>
                    <a:pt x="106679" y="254507"/>
                  </a:lnTo>
                  <a:lnTo>
                    <a:pt x="115823" y="254507"/>
                  </a:lnTo>
                  <a:lnTo>
                    <a:pt x="124967" y="254507"/>
                  </a:lnTo>
                  <a:lnTo>
                    <a:pt x="134111" y="254507"/>
                  </a:lnTo>
                  <a:lnTo>
                    <a:pt x="140207" y="251459"/>
                  </a:lnTo>
                  <a:lnTo>
                    <a:pt x="146303" y="251459"/>
                  </a:lnTo>
                  <a:lnTo>
                    <a:pt x="149351" y="248411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961" y="4182612"/>
              <a:ext cx="94487" cy="1219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7173" y="3967728"/>
              <a:ext cx="204215" cy="1417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56703" y="3759702"/>
              <a:ext cx="504825" cy="421005"/>
            </a:xfrm>
            <a:custGeom>
              <a:avLst/>
              <a:gdLst/>
              <a:ahLst/>
              <a:cxnLst/>
              <a:rect l="l" t="t" r="r" b="b"/>
              <a:pathLst>
                <a:path w="504825" h="421004">
                  <a:moveTo>
                    <a:pt x="0" y="178307"/>
                  </a:moveTo>
                  <a:lnTo>
                    <a:pt x="0" y="181355"/>
                  </a:lnTo>
                  <a:lnTo>
                    <a:pt x="0" y="184403"/>
                  </a:lnTo>
                  <a:lnTo>
                    <a:pt x="0" y="187451"/>
                  </a:lnTo>
                  <a:lnTo>
                    <a:pt x="3047" y="195071"/>
                  </a:lnTo>
                  <a:lnTo>
                    <a:pt x="6095" y="210311"/>
                  </a:lnTo>
                  <a:lnTo>
                    <a:pt x="12191" y="225551"/>
                  </a:lnTo>
                  <a:lnTo>
                    <a:pt x="18287" y="245363"/>
                  </a:lnTo>
                  <a:lnTo>
                    <a:pt x="33527" y="303275"/>
                  </a:lnTo>
                  <a:lnTo>
                    <a:pt x="50291" y="355091"/>
                  </a:lnTo>
                  <a:lnTo>
                    <a:pt x="68579" y="396239"/>
                  </a:lnTo>
                  <a:lnTo>
                    <a:pt x="77723" y="414527"/>
                  </a:lnTo>
                  <a:lnTo>
                    <a:pt x="83819" y="420623"/>
                  </a:lnTo>
                </a:path>
                <a:path w="504825" h="421004">
                  <a:moveTo>
                    <a:pt x="288035" y="0"/>
                  </a:moveTo>
                  <a:lnTo>
                    <a:pt x="284987" y="3047"/>
                  </a:lnTo>
                  <a:lnTo>
                    <a:pt x="281939" y="6095"/>
                  </a:lnTo>
                  <a:lnTo>
                    <a:pt x="272795" y="15239"/>
                  </a:lnTo>
                  <a:lnTo>
                    <a:pt x="265175" y="24383"/>
                  </a:lnTo>
                  <a:lnTo>
                    <a:pt x="252983" y="38099"/>
                  </a:lnTo>
                  <a:lnTo>
                    <a:pt x="243839" y="53339"/>
                  </a:lnTo>
                  <a:lnTo>
                    <a:pt x="234695" y="67055"/>
                  </a:lnTo>
                  <a:lnTo>
                    <a:pt x="225551" y="85343"/>
                  </a:lnTo>
                  <a:lnTo>
                    <a:pt x="219455" y="102107"/>
                  </a:lnTo>
                  <a:lnTo>
                    <a:pt x="213359" y="117347"/>
                  </a:lnTo>
                  <a:lnTo>
                    <a:pt x="211835" y="131063"/>
                  </a:lnTo>
                  <a:lnTo>
                    <a:pt x="211835" y="152399"/>
                  </a:lnTo>
                  <a:lnTo>
                    <a:pt x="211835" y="172211"/>
                  </a:lnTo>
                  <a:lnTo>
                    <a:pt x="217931" y="193547"/>
                  </a:lnTo>
                  <a:lnTo>
                    <a:pt x="222503" y="216407"/>
                  </a:lnTo>
                  <a:lnTo>
                    <a:pt x="228599" y="233171"/>
                  </a:lnTo>
                  <a:lnTo>
                    <a:pt x="240791" y="251459"/>
                  </a:lnTo>
                  <a:lnTo>
                    <a:pt x="252983" y="268223"/>
                  </a:lnTo>
                  <a:lnTo>
                    <a:pt x="268223" y="286511"/>
                  </a:lnTo>
                  <a:lnTo>
                    <a:pt x="284987" y="297179"/>
                  </a:lnTo>
                  <a:lnTo>
                    <a:pt x="303275" y="309371"/>
                  </a:lnTo>
                  <a:lnTo>
                    <a:pt x="327659" y="315467"/>
                  </a:lnTo>
                  <a:lnTo>
                    <a:pt x="350519" y="321563"/>
                  </a:lnTo>
                  <a:lnTo>
                    <a:pt x="374903" y="321563"/>
                  </a:lnTo>
                  <a:lnTo>
                    <a:pt x="419099" y="309371"/>
                  </a:lnTo>
                  <a:lnTo>
                    <a:pt x="457199" y="289559"/>
                  </a:lnTo>
                  <a:lnTo>
                    <a:pt x="487679" y="257555"/>
                  </a:lnTo>
                  <a:lnTo>
                    <a:pt x="499871" y="227075"/>
                  </a:lnTo>
                  <a:lnTo>
                    <a:pt x="502919" y="213359"/>
                  </a:lnTo>
                  <a:lnTo>
                    <a:pt x="504443" y="198119"/>
                  </a:lnTo>
                  <a:lnTo>
                    <a:pt x="504443" y="184403"/>
                  </a:lnTo>
                  <a:lnTo>
                    <a:pt x="496823" y="146303"/>
                  </a:lnTo>
                  <a:lnTo>
                    <a:pt x="478535" y="123443"/>
                  </a:lnTo>
                  <a:lnTo>
                    <a:pt x="469391" y="108203"/>
                  </a:lnTo>
                  <a:lnTo>
                    <a:pt x="454151" y="94487"/>
                  </a:lnTo>
                  <a:lnTo>
                    <a:pt x="437387" y="79247"/>
                  </a:lnTo>
                  <a:lnTo>
                    <a:pt x="419099" y="67055"/>
                  </a:lnTo>
                  <a:lnTo>
                    <a:pt x="400811" y="59435"/>
                  </a:lnTo>
                  <a:lnTo>
                    <a:pt x="387095" y="53339"/>
                  </a:lnTo>
                  <a:lnTo>
                    <a:pt x="371855" y="47243"/>
                  </a:lnTo>
                  <a:lnTo>
                    <a:pt x="356615" y="44195"/>
                  </a:lnTo>
                  <a:lnTo>
                    <a:pt x="341375" y="41147"/>
                  </a:lnTo>
                  <a:lnTo>
                    <a:pt x="329183" y="38099"/>
                  </a:lnTo>
                  <a:lnTo>
                    <a:pt x="318515" y="35051"/>
                  </a:lnTo>
                  <a:lnTo>
                    <a:pt x="309371" y="35051"/>
                  </a:lnTo>
                  <a:lnTo>
                    <a:pt x="300227" y="38099"/>
                  </a:lnTo>
                  <a:lnTo>
                    <a:pt x="291083" y="41147"/>
                  </a:lnTo>
                  <a:lnTo>
                    <a:pt x="278891" y="44195"/>
                  </a:lnTo>
                  <a:lnTo>
                    <a:pt x="271271" y="53339"/>
                  </a:lnTo>
                  <a:lnTo>
                    <a:pt x="262127" y="60959"/>
                  </a:lnTo>
                  <a:lnTo>
                    <a:pt x="252983" y="70103"/>
                  </a:lnTo>
                  <a:lnTo>
                    <a:pt x="246887" y="79247"/>
                  </a:lnTo>
                  <a:lnTo>
                    <a:pt x="240791" y="88391"/>
                  </a:lnTo>
                  <a:lnTo>
                    <a:pt x="234695" y="96011"/>
                  </a:lnTo>
                  <a:lnTo>
                    <a:pt x="231647" y="105155"/>
                  </a:lnTo>
                  <a:lnTo>
                    <a:pt x="231647" y="114299"/>
                  </a:lnTo>
                  <a:lnTo>
                    <a:pt x="231647" y="123443"/>
                  </a:lnTo>
                  <a:lnTo>
                    <a:pt x="231647" y="131063"/>
                  </a:lnTo>
                  <a:lnTo>
                    <a:pt x="237743" y="140207"/>
                  </a:lnTo>
                  <a:lnTo>
                    <a:pt x="243839" y="149351"/>
                  </a:lnTo>
                  <a:lnTo>
                    <a:pt x="252983" y="158495"/>
                  </a:lnTo>
                  <a:lnTo>
                    <a:pt x="262127" y="166115"/>
                  </a:lnTo>
                  <a:lnTo>
                    <a:pt x="272795" y="172211"/>
                  </a:lnTo>
                  <a:lnTo>
                    <a:pt x="281939" y="178307"/>
                  </a:lnTo>
                  <a:lnTo>
                    <a:pt x="294131" y="184403"/>
                  </a:lnTo>
                  <a:lnTo>
                    <a:pt x="306323" y="190499"/>
                  </a:lnTo>
                  <a:lnTo>
                    <a:pt x="318515" y="193547"/>
                  </a:lnTo>
                  <a:lnTo>
                    <a:pt x="332231" y="193547"/>
                  </a:lnTo>
                  <a:lnTo>
                    <a:pt x="350519" y="193547"/>
                  </a:lnTo>
                  <a:lnTo>
                    <a:pt x="365759" y="193547"/>
                  </a:lnTo>
                  <a:lnTo>
                    <a:pt x="377951" y="190499"/>
                  </a:lnTo>
                  <a:lnTo>
                    <a:pt x="388619" y="187451"/>
                  </a:lnTo>
                  <a:lnTo>
                    <a:pt x="400811" y="184403"/>
                  </a:lnTo>
                  <a:lnTo>
                    <a:pt x="409955" y="181355"/>
                  </a:lnTo>
                  <a:lnTo>
                    <a:pt x="419099" y="178307"/>
                  </a:lnTo>
                  <a:lnTo>
                    <a:pt x="428243" y="172211"/>
                  </a:lnTo>
                  <a:lnTo>
                    <a:pt x="437387" y="169163"/>
                  </a:lnTo>
                  <a:lnTo>
                    <a:pt x="443483" y="166115"/>
                  </a:lnTo>
                  <a:lnTo>
                    <a:pt x="448055" y="163067"/>
                  </a:lnTo>
                  <a:lnTo>
                    <a:pt x="451103" y="160019"/>
                  </a:lnTo>
                  <a:lnTo>
                    <a:pt x="454151" y="158495"/>
                  </a:lnTo>
                  <a:lnTo>
                    <a:pt x="457199" y="155447"/>
                  </a:lnTo>
                  <a:lnTo>
                    <a:pt x="460247" y="152399"/>
                  </a:lnTo>
                  <a:lnTo>
                    <a:pt x="463295" y="149351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0677" y="3879336"/>
              <a:ext cx="67055" cy="1844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85532" y="3619494"/>
              <a:ext cx="266700" cy="242570"/>
            </a:xfrm>
            <a:custGeom>
              <a:avLst/>
              <a:gdLst/>
              <a:ahLst/>
              <a:cxnLst/>
              <a:rect l="l" t="t" r="r" b="b"/>
              <a:pathLst>
                <a:path w="266700" h="242570">
                  <a:moveTo>
                    <a:pt x="0" y="73151"/>
                  </a:moveTo>
                  <a:lnTo>
                    <a:pt x="3047" y="70103"/>
                  </a:lnTo>
                  <a:lnTo>
                    <a:pt x="6095" y="68579"/>
                  </a:lnTo>
                  <a:lnTo>
                    <a:pt x="12191" y="65531"/>
                  </a:lnTo>
                  <a:lnTo>
                    <a:pt x="18287" y="62483"/>
                  </a:lnTo>
                  <a:lnTo>
                    <a:pt x="24383" y="59435"/>
                  </a:lnTo>
                  <a:lnTo>
                    <a:pt x="33527" y="56387"/>
                  </a:lnTo>
                  <a:lnTo>
                    <a:pt x="41147" y="53339"/>
                  </a:lnTo>
                  <a:lnTo>
                    <a:pt x="53339" y="53339"/>
                  </a:lnTo>
                  <a:lnTo>
                    <a:pt x="62483" y="56387"/>
                  </a:lnTo>
                  <a:lnTo>
                    <a:pt x="74675" y="59435"/>
                  </a:lnTo>
                  <a:lnTo>
                    <a:pt x="86867" y="62483"/>
                  </a:lnTo>
                  <a:lnTo>
                    <a:pt x="97535" y="70103"/>
                  </a:lnTo>
                  <a:lnTo>
                    <a:pt x="106679" y="82295"/>
                  </a:lnTo>
                  <a:lnTo>
                    <a:pt x="115823" y="97535"/>
                  </a:lnTo>
                  <a:lnTo>
                    <a:pt x="124967" y="111251"/>
                  </a:lnTo>
                  <a:lnTo>
                    <a:pt x="131063" y="129539"/>
                  </a:lnTo>
                  <a:lnTo>
                    <a:pt x="134111" y="149351"/>
                  </a:lnTo>
                  <a:lnTo>
                    <a:pt x="137159" y="166115"/>
                  </a:lnTo>
                  <a:lnTo>
                    <a:pt x="140207" y="184403"/>
                  </a:lnTo>
                  <a:lnTo>
                    <a:pt x="140207" y="199643"/>
                  </a:lnTo>
                  <a:lnTo>
                    <a:pt x="140207" y="210311"/>
                  </a:lnTo>
                  <a:lnTo>
                    <a:pt x="140207" y="242315"/>
                  </a:lnTo>
                  <a:lnTo>
                    <a:pt x="140207" y="239267"/>
                  </a:lnTo>
                  <a:lnTo>
                    <a:pt x="140207" y="234695"/>
                  </a:lnTo>
                  <a:lnTo>
                    <a:pt x="140207" y="222503"/>
                  </a:lnTo>
                  <a:lnTo>
                    <a:pt x="143255" y="210311"/>
                  </a:lnTo>
                  <a:lnTo>
                    <a:pt x="149351" y="193547"/>
                  </a:lnTo>
                  <a:lnTo>
                    <a:pt x="153923" y="175259"/>
                  </a:lnTo>
                  <a:lnTo>
                    <a:pt x="163067" y="155447"/>
                  </a:lnTo>
                  <a:lnTo>
                    <a:pt x="169163" y="137159"/>
                  </a:lnTo>
                  <a:lnTo>
                    <a:pt x="172211" y="123443"/>
                  </a:lnTo>
                  <a:lnTo>
                    <a:pt x="175259" y="108203"/>
                  </a:lnTo>
                  <a:lnTo>
                    <a:pt x="178307" y="97535"/>
                  </a:lnTo>
                  <a:lnTo>
                    <a:pt x="181355" y="88391"/>
                  </a:lnTo>
                  <a:lnTo>
                    <a:pt x="184403" y="79247"/>
                  </a:lnTo>
                  <a:lnTo>
                    <a:pt x="184403" y="70103"/>
                  </a:lnTo>
                  <a:lnTo>
                    <a:pt x="184403" y="62483"/>
                  </a:lnTo>
                  <a:lnTo>
                    <a:pt x="184403" y="53339"/>
                  </a:lnTo>
                  <a:lnTo>
                    <a:pt x="184403" y="44195"/>
                  </a:lnTo>
                  <a:lnTo>
                    <a:pt x="184403" y="35051"/>
                  </a:lnTo>
                  <a:lnTo>
                    <a:pt x="184403" y="30479"/>
                  </a:lnTo>
                  <a:lnTo>
                    <a:pt x="184403" y="27431"/>
                  </a:lnTo>
                  <a:lnTo>
                    <a:pt x="184403" y="21335"/>
                  </a:lnTo>
                  <a:lnTo>
                    <a:pt x="184403" y="18287"/>
                  </a:lnTo>
                  <a:lnTo>
                    <a:pt x="184403" y="15239"/>
                  </a:lnTo>
                  <a:lnTo>
                    <a:pt x="184403" y="12191"/>
                  </a:lnTo>
                  <a:lnTo>
                    <a:pt x="184403" y="9143"/>
                  </a:lnTo>
                  <a:lnTo>
                    <a:pt x="184403" y="6095"/>
                  </a:lnTo>
                  <a:lnTo>
                    <a:pt x="184403" y="4571"/>
                  </a:lnTo>
                  <a:lnTo>
                    <a:pt x="184403" y="0"/>
                  </a:lnTo>
                  <a:lnTo>
                    <a:pt x="181355" y="0"/>
                  </a:lnTo>
                  <a:lnTo>
                    <a:pt x="178307" y="0"/>
                  </a:lnTo>
                  <a:lnTo>
                    <a:pt x="175259" y="0"/>
                  </a:lnTo>
                  <a:lnTo>
                    <a:pt x="172211" y="0"/>
                  </a:lnTo>
                  <a:lnTo>
                    <a:pt x="169163" y="4571"/>
                  </a:lnTo>
                  <a:lnTo>
                    <a:pt x="166115" y="6095"/>
                  </a:lnTo>
                  <a:lnTo>
                    <a:pt x="163067" y="9143"/>
                  </a:lnTo>
                  <a:lnTo>
                    <a:pt x="160019" y="12191"/>
                  </a:lnTo>
                  <a:lnTo>
                    <a:pt x="156971" y="21335"/>
                  </a:lnTo>
                  <a:lnTo>
                    <a:pt x="153923" y="30479"/>
                  </a:lnTo>
                  <a:lnTo>
                    <a:pt x="153923" y="41147"/>
                  </a:lnTo>
                  <a:lnTo>
                    <a:pt x="153923" y="56387"/>
                  </a:lnTo>
                  <a:lnTo>
                    <a:pt x="153923" y="70103"/>
                  </a:lnTo>
                  <a:lnTo>
                    <a:pt x="153923" y="85343"/>
                  </a:lnTo>
                  <a:lnTo>
                    <a:pt x="156971" y="100583"/>
                  </a:lnTo>
                  <a:lnTo>
                    <a:pt x="160019" y="114299"/>
                  </a:lnTo>
                  <a:lnTo>
                    <a:pt x="166115" y="126491"/>
                  </a:lnTo>
                  <a:lnTo>
                    <a:pt x="172211" y="137159"/>
                  </a:lnTo>
                  <a:lnTo>
                    <a:pt x="178307" y="149351"/>
                  </a:lnTo>
                  <a:lnTo>
                    <a:pt x="184403" y="161543"/>
                  </a:lnTo>
                  <a:lnTo>
                    <a:pt x="190499" y="170687"/>
                  </a:lnTo>
                  <a:lnTo>
                    <a:pt x="196595" y="178307"/>
                  </a:lnTo>
                  <a:lnTo>
                    <a:pt x="202691" y="184403"/>
                  </a:lnTo>
                  <a:lnTo>
                    <a:pt x="207263" y="190499"/>
                  </a:lnTo>
                  <a:lnTo>
                    <a:pt x="213359" y="196595"/>
                  </a:lnTo>
                  <a:lnTo>
                    <a:pt x="219455" y="199643"/>
                  </a:lnTo>
                  <a:lnTo>
                    <a:pt x="225551" y="201167"/>
                  </a:lnTo>
                  <a:lnTo>
                    <a:pt x="231647" y="204215"/>
                  </a:lnTo>
                  <a:lnTo>
                    <a:pt x="265175" y="204215"/>
                  </a:lnTo>
                  <a:lnTo>
                    <a:pt x="266699" y="204215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25583" y="5064204"/>
            <a:ext cx="333399" cy="164684"/>
            <a:chOff x="2401823" y="5584692"/>
            <a:chExt cx="367665" cy="181610"/>
          </a:xfrm>
        </p:grpSpPr>
        <p:sp>
          <p:nvSpPr>
            <p:cNvPr id="16" name="object 16"/>
            <p:cNvSpPr/>
            <p:nvPr/>
          </p:nvSpPr>
          <p:spPr>
            <a:xfrm>
              <a:off x="2645663" y="57576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1823" y="5584692"/>
              <a:ext cx="367665" cy="179070"/>
            </a:xfrm>
            <a:custGeom>
              <a:avLst/>
              <a:gdLst/>
              <a:ahLst/>
              <a:cxnLst/>
              <a:rect l="l" t="t" r="r" b="b"/>
              <a:pathLst>
                <a:path w="367664" h="179070">
                  <a:moveTo>
                    <a:pt x="242315" y="177800"/>
                  </a:moveTo>
                  <a:lnTo>
                    <a:pt x="219456" y="177800"/>
                  </a:lnTo>
                  <a:lnTo>
                    <a:pt x="225551" y="179069"/>
                  </a:lnTo>
                  <a:lnTo>
                    <a:pt x="234695" y="179069"/>
                  </a:lnTo>
                  <a:lnTo>
                    <a:pt x="242315" y="177800"/>
                  </a:lnTo>
                  <a:close/>
                </a:path>
                <a:path w="367664" h="179070">
                  <a:moveTo>
                    <a:pt x="198119" y="152400"/>
                  </a:moveTo>
                  <a:lnTo>
                    <a:pt x="199644" y="158750"/>
                  </a:lnTo>
                  <a:lnTo>
                    <a:pt x="199644" y="160019"/>
                  </a:lnTo>
                  <a:lnTo>
                    <a:pt x="201168" y="162559"/>
                  </a:lnTo>
                  <a:lnTo>
                    <a:pt x="204215" y="166369"/>
                  </a:lnTo>
                  <a:lnTo>
                    <a:pt x="204215" y="167639"/>
                  </a:lnTo>
                  <a:lnTo>
                    <a:pt x="207263" y="172719"/>
                  </a:lnTo>
                  <a:lnTo>
                    <a:pt x="211836" y="175259"/>
                  </a:lnTo>
                  <a:lnTo>
                    <a:pt x="213359" y="175259"/>
                  </a:lnTo>
                  <a:lnTo>
                    <a:pt x="217931" y="177800"/>
                  </a:lnTo>
                  <a:lnTo>
                    <a:pt x="243839" y="177800"/>
                  </a:lnTo>
                  <a:lnTo>
                    <a:pt x="247650" y="177164"/>
                  </a:lnTo>
                  <a:lnTo>
                    <a:pt x="243839" y="176530"/>
                  </a:lnTo>
                  <a:lnTo>
                    <a:pt x="236219" y="176530"/>
                  </a:lnTo>
                  <a:lnTo>
                    <a:pt x="228600" y="173989"/>
                  </a:lnTo>
                  <a:lnTo>
                    <a:pt x="222503" y="172719"/>
                  </a:lnTo>
                  <a:lnTo>
                    <a:pt x="222503" y="171291"/>
                  </a:lnTo>
                  <a:lnTo>
                    <a:pt x="214883" y="168909"/>
                  </a:lnTo>
                  <a:lnTo>
                    <a:pt x="216407" y="168909"/>
                  </a:lnTo>
                  <a:lnTo>
                    <a:pt x="211836" y="166369"/>
                  </a:lnTo>
                  <a:lnTo>
                    <a:pt x="213359" y="166369"/>
                  </a:lnTo>
                  <a:lnTo>
                    <a:pt x="210312" y="162559"/>
                  </a:lnTo>
                  <a:lnTo>
                    <a:pt x="205739" y="154939"/>
                  </a:lnTo>
                  <a:lnTo>
                    <a:pt x="207263" y="154939"/>
                  </a:lnTo>
                  <a:lnTo>
                    <a:pt x="207263" y="153669"/>
                  </a:lnTo>
                  <a:lnTo>
                    <a:pt x="199644" y="153669"/>
                  </a:lnTo>
                  <a:lnTo>
                    <a:pt x="198119" y="152400"/>
                  </a:lnTo>
                  <a:close/>
                </a:path>
                <a:path w="367664" h="179070">
                  <a:moveTo>
                    <a:pt x="296418" y="149224"/>
                  </a:moveTo>
                  <a:lnTo>
                    <a:pt x="284988" y="158750"/>
                  </a:lnTo>
                  <a:lnTo>
                    <a:pt x="279907" y="161289"/>
                  </a:lnTo>
                  <a:lnTo>
                    <a:pt x="280415" y="161289"/>
                  </a:lnTo>
                  <a:lnTo>
                    <a:pt x="274319" y="165100"/>
                  </a:lnTo>
                  <a:lnTo>
                    <a:pt x="273303" y="165382"/>
                  </a:lnTo>
                  <a:lnTo>
                    <a:pt x="268224" y="168909"/>
                  </a:lnTo>
                  <a:lnTo>
                    <a:pt x="259080" y="172719"/>
                  </a:lnTo>
                  <a:lnTo>
                    <a:pt x="259080" y="173989"/>
                  </a:lnTo>
                  <a:lnTo>
                    <a:pt x="251459" y="175259"/>
                  </a:lnTo>
                  <a:lnTo>
                    <a:pt x="251459" y="176530"/>
                  </a:lnTo>
                  <a:lnTo>
                    <a:pt x="247650" y="177164"/>
                  </a:lnTo>
                  <a:lnTo>
                    <a:pt x="251459" y="177800"/>
                  </a:lnTo>
                  <a:lnTo>
                    <a:pt x="259080" y="177800"/>
                  </a:lnTo>
                  <a:lnTo>
                    <a:pt x="266700" y="176530"/>
                  </a:lnTo>
                  <a:lnTo>
                    <a:pt x="272795" y="173989"/>
                  </a:lnTo>
                  <a:lnTo>
                    <a:pt x="278892" y="172719"/>
                  </a:lnTo>
                  <a:lnTo>
                    <a:pt x="278892" y="170180"/>
                  </a:lnTo>
                  <a:lnTo>
                    <a:pt x="284988" y="167639"/>
                  </a:lnTo>
                  <a:lnTo>
                    <a:pt x="284988" y="166369"/>
                  </a:lnTo>
                  <a:lnTo>
                    <a:pt x="289559" y="161289"/>
                  </a:lnTo>
                  <a:lnTo>
                    <a:pt x="294131" y="154939"/>
                  </a:lnTo>
                  <a:lnTo>
                    <a:pt x="296418" y="149224"/>
                  </a:lnTo>
                  <a:close/>
                </a:path>
                <a:path w="367664" h="179070">
                  <a:moveTo>
                    <a:pt x="273303" y="165382"/>
                  </a:moveTo>
                  <a:lnTo>
                    <a:pt x="269748" y="166369"/>
                  </a:lnTo>
                  <a:lnTo>
                    <a:pt x="263651" y="168909"/>
                  </a:lnTo>
                  <a:lnTo>
                    <a:pt x="265175" y="168909"/>
                  </a:lnTo>
                  <a:lnTo>
                    <a:pt x="257556" y="170180"/>
                  </a:lnTo>
                  <a:lnTo>
                    <a:pt x="242315" y="170180"/>
                  </a:lnTo>
                  <a:lnTo>
                    <a:pt x="233171" y="172719"/>
                  </a:lnTo>
                  <a:lnTo>
                    <a:pt x="222503" y="172719"/>
                  </a:lnTo>
                  <a:lnTo>
                    <a:pt x="228600" y="173989"/>
                  </a:lnTo>
                  <a:lnTo>
                    <a:pt x="236219" y="176530"/>
                  </a:lnTo>
                  <a:lnTo>
                    <a:pt x="243839" y="176530"/>
                  </a:lnTo>
                  <a:lnTo>
                    <a:pt x="247650" y="177164"/>
                  </a:lnTo>
                  <a:lnTo>
                    <a:pt x="251459" y="176530"/>
                  </a:lnTo>
                  <a:lnTo>
                    <a:pt x="251459" y="175259"/>
                  </a:lnTo>
                  <a:lnTo>
                    <a:pt x="259080" y="173989"/>
                  </a:lnTo>
                  <a:lnTo>
                    <a:pt x="259080" y="172719"/>
                  </a:lnTo>
                  <a:lnTo>
                    <a:pt x="227075" y="172719"/>
                  </a:lnTo>
                  <a:lnTo>
                    <a:pt x="222503" y="171291"/>
                  </a:lnTo>
                  <a:lnTo>
                    <a:pt x="262509" y="171291"/>
                  </a:lnTo>
                  <a:lnTo>
                    <a:pt x="265175" y="170180"/>
                  </a:lnTo>
                  <a:lnTo>
                    <a:pt x="251459" y="170180"/>
                  </a:lnTo>
                  <a:lnTo>
                    <a:pt x="247395" y="169333"/>
                  </a:lnTo>
                  <a:lnTo>
                    <a:pt x="267208" y="169333"/>
                  </a:lnTo>
                  <a:lnTo>
                    <a:pt x="268224" y="168909"/>
                  </a:lnTo>
                  <a:lnTo>
                    <a:pt x="273303" y="165382"/>
                  </a:lnTo>
                  <a:close/>
                </a:path>
                <a:path w="367664" h="179070">
                  <a:moveTo>
                    <a:pt x="32511" y="107950"/>
                  </a:moveTo>
                  <a:lnTo>
                    <a:pt x="30480" y="107950"/>
                  </a:lnTo>
                  <a:lnTo>
                    <a:pt x="30480" y="110489"/>
                  </a:lnTo>
                  <a:lnTo>
                    <a:pt x="22859" y="110489"/>
                  </a:lnTo>
                  <a:lnTo>
                    <a:pt x="19812" y="114300"/>
                  </a:lnTo>
                  <a:lnTo>
                    <a:pt x="15239" y="115569"/>
                  </a:lnTo>
                  <a:lnTo>
                    <a:pt x="10668" y="120650"/>
                  </a:lnTo>
                  <a:lnTo>
                    <a:pt x="10668" y="121919"/>
                  </a:lnTo>
                  <a:lnTo>
                    <a:pt x="6095" y="128269"/>
                  </a:lnTo>
                  <a:lnTo>
                    <a:pt x="0" y="137159"/>
                  </a:lnTo>
                  <a:lnTo>
                    <a:pt x="0" y="148589"/>
                  </a:lnTo>
                  <a:lnTo>
                    <a:pt x="3048" y="158750"/>
                  </a:lnTo>
                  <a:lnTo>
                    <a:pt x="6095" y="162559"/>
                  </a:lnTo>
                  <a:lnTo>
                    <a:pt x="7619" y="166369"/>
                  </a:lnTo>
                  <a:lnTo>
                    <a:pt x="18287" y="175259"/>
                  </a:lnTo>
                  <a:lnTo>
                    <a:pt x="33527" y="175259"/>
                  </a:lnTo>
                  <a:lnTo>
                    <a:pt x="38100" y="173989"/>
                  </a:lnTo>
                  <a:lnTo>
                    <a:pt x="42671" y="173989"/>
                  </a:lnTo>
                  <a:lnTo>
                    <a:pt x="48768" y="168909"/>
                  </a:lnTo>
                  <a:lnTo>
                    <a:pt x="21336" y="168909"/>
                  </a:lnTo>
                  <a:lnTo>
                    <a:pt x="15239" y="166369"/>
                  </a:lnTo>
                  <a:lnTo>
                    <a:pt x="12192" y="162559"/>
                  </a:lnTo>
                  <a:lnTo>
                    <a:pt x="9143" y="157480"/>
                  </a:lnTo>
                  <a:lnTo>
                    <a:pt x="7619" y="157480"/>
                  </a:lnTo>
                  <a:lnTo>
                    <a:pt x="6095" y="152400"/>
                  </a:lnTo>
                  <a:lnTo>
                    <a:pt x="6095" y="147319"/>
                  </a:lnTo>
                  <a:lnTo>
                    <a:pt x="4571" y="143509"/>
                  </a:lnTo>
                  <a:lnTo>
                    <a:pt x="5714" y="139700"/>
                  </a:lnTo>
                  <a:lnTo>
                    <a:pt x="4571" y="139700"/>
                  </a:lnTo>
                  <a:lnTo>
                    <a:pt x="10668" y="129539"/>
                  </a:lnTo>
                  <a:lnTo>
                    <a:pt x="11277" y="129539"/>
                  </a:lnTo>
                  <a:lnTo>
                    <a:pt x="13715" y="124459"/>
                  </a:lnTo>
                  <a:lnTo>
                    <a:pt x="18287" y="120650"/>
                  </a:lnTo>
                  <a:lnTo>
                    <a:pt x="16763" y="120650"/>
                  </a:lnTo>
                  <a:lnTo>
                    <a:pt x="21335" y="119380"/>
                  </a:lnTo>
                  <a:lnTo>
                    <a:pt x="30480" y="113030"/>
                  </a:lnTo>
                  <a:lnTo>
                    <a:pt x="32003" y="113030"/>
                  </a:lnTo>
                  <a:lnTo>
                    <a:pt x="33527" y="110489"/>
                  </a:lnTo>
                  <a:lnTo>
                    <a:pt x="30480" y="110489"/>
                  </a:lnTo>
                  <a:lnTo>
                    <a:pt x="25907" y="109219"/>
                  </a:lnTo>
                  <a:lnTo>
                    <a:pt x="33019" y="109219"/>
                  </a:lnTo>
                  <a:lnTo>
                    <a:pt x="32511" y="107950"/>
                  </a:lnTo>
                  <a:close/>
                </a:path>
                <a:path w="367664" h="179070">
                  <a:moveTo>
                    <a:pt x="286633" y="92252"/>
                  </a:moveTo>
                  <a:lnTo>
                    <a:pt x="284988" y="92709"/>
                  </a:lnTo>
                  <a:lnTo>
                    <a:pt x="278892" y="93980"/>
                  </a:lnTo>
                  <a:lnTo>
                    <a:pt x="268224" y="96519"/>
                  </a:lnTo>
                  <a:lnTo>
                    <a:pt x="260603" y="99059"/>
                  </a:lnTo>
                  <a:lnTo>
                    <a:pt x="251459" y="102869"/>
                  </a:lnTo>
                  <a:lnTo>
                    <a:pt x="236219" y="113030"/>
                  </a:lnTo>
                  <a:lnTo>
                    <a:pt x="228599" y="119380"/>
                  </a:lnTo>
                  <a:lnTo>
                    <a:pt x="222503" y="123189"/>
                  </a:lnTo>
                  <a:lnTo>
                    <a:pt x="222503" y="124459"/>
                  </a:lnTo>
                  <a:lnTo>
                    <a:pt x="217931" y="130809"/>
                  </a:lnTo>
                  <a:lnTo>
                    <a:pt x="214883" y="137159"/>
                  </a:lnTo>
                  <a:lnTo>
                    <a:pt x="211836" y="140969"/>
                  </a:lnTo>
                  <a:lnTo>
                    <a:pt x="210312" y="147319"/>
                  </a:lnTo>
                  <a:lnTo>
                    <a:pt x="210312" y="158750"/>
                  </a:lnTo>
                  <a:lnTo>
                    <a:pt x="216407" y="167639"/>
                  </a:lnTo>
                  <a:lnTo>
                    <a:pt x="217931" y="167639"/>
                  </a:lnTo>
                  <a:lnTo>
                    <a:pt x="222503" y="170180"/>
                  </a:lnTo>
                  <a:lnTo>
                    <a:pt x="222503" y="171291"/>
                  </a:lnTo>
                  <a:lnTo>
                    <a:pt x="227075" y="172719"/>
                  </a:lnTo>
                  <a:lnTo>
                    <a:pt x="233171" y="172719"/>
                  </a:lnTo>
                  <a:lnTo>
                    <a:pt x="242315" y="170180"/>
                  </a:lnTo>
                  <a:lnTo>
                    <a:pt x="247395" y="169333"/>
                  </a:lnTo>
                  <a:lnTo>
                    <a:pt x="245363" y="168909"/>
                  </a:lnTo>
                  <a:lnTo>
                    <a:pt x="237744" y="168909"/>
                  </a:lnTo>
                  <a:lnTo>
                    <a:pt x="231648" y="166369"/>
                  </a:lnTo>
                  <a:lnTo>
                    <a:pt x="227075" y="165100"/>
                  </a:lnTo>
                  <a:lnTo>
                    <a:pt x="222503" y="161289"/>
                  </a:lnTo>
                  <a:lnTo>
                    <a:pt x="218846" y="157480"/>
                  </a:lnTo>
                  <a:lnTo>
                    <a:pt x="217931" y="157480"/>
                  </a:lnTo>
                  <a:lnTo>
                    <a:pt x="216407" y="154939"/>
                  </a:lnTo>
                  <a:lnTo>
                    <a:pt x="217931" y="154939"/>
                  </a:lnTo>
                  <a:lnTo>
                    <a:pt x="217931" y="148589"/>
                  </a:lnTo>
                  <a:lnTo>
                    <a:pt x="219456" y="144780"/>
                  </a:lnTo>
                  <a:lnTo>
                    <a:pt x="217931" y="144780"/>
                  </a:lnTo>
                  <a:lnTo>
                    <a:pt x="220980" y="139700"/>
                  </a:lnTo>
                  <a:lnTo>
                    <a:pt x="225551" y="134619"/>
                  </a:lnTo>
                  <a:lnTo>
                    <a:pt x="228600" y="129539"/>
                  </a:lnTo>
                  <a:lnTo>
                    <a:pt x="240791" y="119380"/>
                  </a:lnTo>
                  <a:lnTo>
                    <a:pt x="248412" y="114300"/>
                  </a:lnTo>
                  <a:lnTo>
                    <a:pt x="246887" y="114300"/>
                  </a:lnTo>
                  <a:lnTo>
                    <a:pt x="256031" y="110489"/>
                  </a:lnTo>
                  <a:lnTo>
                    <a:pt x="254507" y="110489"/>
                  </a:lnTo>
                  <a:lnTo>
                    <a:pt x="263651" y="106680"/>
                  </a:lnTo>
                  <a:lnTo>
                    <a:pt x="271271" y="102869"/>
                  </a:lnTo>
                  <a:lnTo>
                    <a:pt x="269748" y="102869"/>
                  </a:lnTo>
                  <a:lnTo>
                    <a:pt x="280415" y="101600"/>
                  </a:lnTo>
                  <a:lnTo>
                    <a:pt x="286512" y="100330"/>
                  </a:lnTo>
                  <a:lnTo>
                    <a:pt x="287845" y="100330"/>
                  </a:lnTo>
                  <a:lnTo>
                    <a:pt x="286633" y="92252"/>
                  </a:lnTo>
                  <a:close/>
                </a:path>
                <a:path w="367664" h="179070">
                  <a:moveTo>
                    <a:pt x="291845" y="141605"/>
                  </a:moveTo>
                  <a:lnTo>
                    <a:pt x="286512" y="146050"/>
                  </a:lnTo>
                  <a:lnTo>
                    <a:pt x="288036" y="146050"/>
                  </a:lnTo>
                  <a:lnTo>
                    <a:pt x="280415" y="152400"/>
                  </a:lnTo>
                  <a:lnTo>
                    <a:pt x="272795" y="157480"/>
                  </a:lnTo>
                  <a:lnTo>
                    <a:pt x="263651" y="161289"/>
                  </a:lnTo>
                  <a:lnTo>
                    <a:pt x="256031" y="166369"/>
                  </a:lnTo>
                  <a:lnTo>
                    <a:pt x="249936" y="168909"/>
                  </a:lnTo>
                  <a:lnTo>
                    <a:pt x="247395" y="169333"/>
                  </a:lnTo>
                  <a:lnTo>
                    <a:pt x="251459" y="170180"/>
                  </a:lnTo>
                  <a:lnTo>
                    <a:pt x="257556" y="170180"/>
                  </a:lnTo>
                  <a:lnTo>
                    <a:pt x="265175" y="168909"/>
                  </a:lnTo>
                  <a:lnTo>
                    <a:pt x="263651" y="168909"/>
                  </a:lnTo>
                  <a:lnTo>
                    <a:pt x="269748" y="166369"/>
                  </a:lnTo>
                  <a:lnTo>
                    <a:pt x="273303" y="165382"/>
                  </a:lnTo>
                  <a:lnTo>
                    <a:pt x="277368" y="162559"/>
                  </a:lnTo>
                  <a:lnTo>
                    <a:pt x="279907" y="161289"/>
                  </a:lnTo>
                  <a:lnTo>
                    <a:pt x="278892" y="161289"/>
                  </a:lnTo>
                  <a:lnTo>
                    <a:pt x="283463" y="157480"/>
                  </a:lnTo>
                  <a:lnTo>
                    <a:pt x="286512" y="151130"/>
                  </a:lnTo>
                  <a:lnTo>
                    <a:pt x="291083" y="144780"/>
                  </a:lnTo>
                  <a:lnTo>
                    <a:pt x="291845" y="141605"/>
                  </a:lnTo>
                  <a:close/>
                </a:path>
                <a:path w="367664" h="179070">
                  <a:moveTo>
                    <a:pt x="44195" y="165100"/>
                  </a:moveTo>
                  <a:lnTo>
                    <a:pt x="41148" y="167639"/>
                  </a:lnTo>
                  <a:lnTo>
                    <a:pt x="36575" y="167639"/>
                  </a:lnTo>
                  <a:lnTo>
                    <a:pt x="32003" y="168909"/>
                  </a:lnTo>
                  <a:lnTo>
                    <a:pt x="48768" y="168909"/>
                  </a:lnTo>
                  <a:lnTo>
                    <a:pt x="51815" y="166369"/>
                  </a:lnTo>
                  <a:lnTo>
                    <a:pt x="44195" y="166369"/>
                  </a:lnTo>
                  <a:lnTo>
                    <a:pt x="44195" y="165100"/>
                  </a:lnTo>
                  <a:close/>
                </a:path>
                <a:path w="367664" h="179070">
                  <a:moveTo>
                    <a:pt x="237744" y="167639"/>
                  </a:moveTo>
                  <a:lnTo>
                    <a:pt x="237744" y="168909"/>
                  </a:lnTo>
                  <a:lnTo>
                    <a:pt x="245363" y="168909"/>
                  </a:lnTo>
                  <a:lnTo>
                    <a:pt x="237744" y="167639"/>
                  </a:lnTo>
                  <a:close/>
                </a:path>
                <a:path w="367664" h="179070">
                  <a:moveTo>
                    <a:pt x="100583" y="165100"/>
                  </a:moveTo>
                  <a:lnTo>
                    <a:pt x="100583" y="166369"/>
                  </a:lnTo>
                  <a:lnTo>
                    <a:pt x="103631" y="167639"/>
                  </a:lnTo>
                  <a:lnTo>
                    <a:pt x="100583" y="165100"/>
                  </a:lnTo>
                  <a:close/>
                </a:path>
                <a:path w="367664" h="179070">
                  <a:moveTo>
                    <a:pt x="106680" y="152400"/>
                  </a:moveTo>
                  <a:lnTo>
                    <a:pt x="100583" y="152400"/>
                  </a:lnTo>
                  <a:lnTo>
                    <a:pt x="100583" y="165100"/>
                  </a:lnTo>
                  <a:lnTo>
                    <a:pt x="103631" y="167639"/>
                  </a:lnTo>
                  <a:lnTo>
                    <a:pt x="105156" y="167639"/>
                  </a:lnTo>
                  <a:lnTo>
                    <a:pt x="106680" y="166369"/>
                  </a:lnTo>
                  <a:lnTo>
                    <a:pt x="107441" y="166369"/>
                  </a:lnTo>
                  <a:lnTo>
                    <a:pt x="108203" y="165100"/>
                  </a:lnTo>
                  <a:lnTo>
                    <a:pt x="108203" y="157480"/>
                  </a:lnTo>
                  <a:lnTo>
                    <a:pt x="106680" y="154939"/>
                  </a:lnTo>
                  <a:lnTo>
                    <a:pt x="106680" y="152400"/>
                  </a:lnTo>
                  <a:close/>
                </a:path>
                <a:path w="367664" h="179070">
                  <a:moveTo>
                    <a:pt x="107441" y="166369"/>
                  </a:moveTo>
                  <a:lnTo>
                    <a:pt x="106680" y="166369"/>
                  </a:lnTo>
                  <a:lnTo>
                    <a:pt x="105156" y="167639"/>
                  </a:lnTo>
                  <a:lnTo>
                    <a:pt x="106680" y="167639"/>
                  </a:lnTo>
                  <a:lnTo>
                    <a:pt x="107441" y="166369"/>
                  </a:lnTo>
                  <a:close/>
                </a:path>
                <a:path w="367664" h="179070">
                  <a:moveTo>
                    <a:pt x="64312" y="133604"/>
                  </a:moveTo>
                  <a:lnTo>
                    <a:pt x="62483" y="135889"/>
                  </a:lnTo>
                  <a:lnTo>
                    <a:pt x="62390" y="137355"/>
                  </a:lnTo>
                  <a:lnTo>
                    <a:pt x="59436" y="143509"/>
                  </a:lnTo>
                  <a:lnTo>
                    <a:pt x="57912" y="143509"/>
                  </a:lnTo>
                  <a:lnTo>
                    <a:pt x="56387" y="147319"/>
                  </a:lnTo>
                  <a:lnTo>
                    <a:pt x="51815" y="157480"/>
                  </a:lnTo>
                  <a:lnTo>
                    <a:pt x="45719" y="162559"/>
                  </a:lnTo>
                  <a:lnTo>
                    <a:pt x="47243" y="162559"/>
                  </a:lnTo>
                  <a:lnTo>
                    <a:pt x="44195" y="166369"/>
                  </a:lnTo>
                  <a:lnTo>
                    <a:pt x="51815" y="166369"/>
                  </a:lnTo>
                  <a:lnTo>
                    <a:pt x="53339" y="165100"/>
                  </a:lnTo>
                  <a:lnTo>
                    <a:pt x="57912" y="157480"/>
                  </a:lnTo>
                  <a:lnTo>
                    <a:pt x="60959" y="153669"/>
                  </a:lnTo>
                  <a:lnTo>
                    <a:pt x="62483" y="148589"/>
                  </a:lnTo>
                  <a:lnTo>
                    <a:pt x="67818" y="139700"/>
                  </a:lnTo>
                  <a:lnTo>
                    <a:pt x="67056" y="139700"/>
                  </a:lnTo>
                  <a:lnTo>
                    <a:pt x="71627" y="135889"/>
                  </a:lnTo>
                  <a:lnTo>
                    <a:pt x="71627" y="134619"/>
                  </a:lnTo>
                  <a:lnTo>
                    <a:pt x="64007" y="134619"/>
                  </a:lnTo>
                  <a:lnTo>
                    <a:pt x="64312" y="133604"/>
                  </a:lnTo>
                  <a:close/>
                </a:path>
                <a:path w="367664" h="179070">
                  <a:moveTo>
                    <a:pt x="108203" y="165100"/>
                  </a:moveTo>
                  <a:lnTo>
                    <a:pt x="107441" y="166369"/>
                  </a:lnTo>
                  <a:lnTo>
                    <a:pt x="108203" y="166369"/>
                  </a:lnTo>
                  <a:lnTo>
                    <a:pt x="108203" y="165100"/>
                  </a:lnTo>
                  <a:close/>
                </a:path>
                <a:path w="367664" h="179070">
                  <a:moveTo>
                    <a:pt x="134112" y="153669"/>
                  </a:moveTo>
                  <a:lnTo>
                    <a:pt x="129539" y="153669"/>
                  </a:lnTo>
                  <a:lnTo>
                    <a:pt x="126492" y="157480"/>
                  </a:lnTo>
                  <a:lnTo>
                    <a:pt x="126492" y="158750"/>
                  </a:lnTo>
                  <a:lnTo>
                    <a:pt x="124968" y="161289"/>
                  </a:lnTo>
                  <a:lnTo>
                    <a:pt x="124968" y="165100"/>
                  </a:lnTo>
                  <a:lnTo>
                    <a:pt x="126492" y="166369"/>
                  </a:lnTo>
                  <a:lnTo>
                    <a:pt x="128015" y="166369"/>
                  </a:lnTo>
                  <a:lnTo>
                    <a:pt x="126492" y="165100"/>
                  </a:lnTo>
                  <a:lnTo>
                    <a:pt x="132587" y="165100"/>
                  </a:lnTo>
                  <a:lnTo>
                    <a:pt x="132587" y="160019"/>
                  </a:lnTo>
                  <a:lnTo>
                    <a:pt x="133350" y="160019"/>
                  </a:lnTo>
                  <a:lnTo>
                    <a:pt x="134112" y="158750"/>
                  </a:lnTo>
                  <a:lnTo>
                    <a:pt x="134112" y="153669"/>
                  </a:lnTo>
                  <a:close/>
                </a:path>
                <a:path w="367664" h="179070">
                  <a:moveTo>
                    <a:pt x="132587" y="165100"/>
                  </a:moveTo>
                  <a:lnTo>
                    <a:pt x="126492" y="165100"/>
                  </a:lnTo>
                  <a:lnTo>
                    <a:pt x="128015" y="166369"/>
                  </a:lnTo>
                  <a:lnTo>
                    <a:pt x="131063" y="166369"/>
                  </a:lnTo>
                  <a:lnTo>
                    <a:pt x="132587" y="165100"/>
                  </a:lnTo>
                  <a:close/>
                </a:path>
                <a:path w="367664" h="179070">
                  <a:moveTo>
                    <a:pt x="134112" y="160019"/>
                  </a:moveTo>
                  <a:lnTo>
                    <a:pt x="132587" y="161289"/>
                  </a:lnTo>
                  <a:lnTo>
                    <a:pt x="132587" y="162559"/>
                  </a:lnTo>
                  <a:lnTo>
                    <a:pt x="134112" y="160019"/>
                  </a:lnTo>
                  <a:close/>
                </a:path>
                <a:path w="367664" h="179070">
                  <a:moveTo>
                    <a:pt x="306206" y="137355"/>
                  </a:moveTo>
                  <a:lnTo>
                    <a:pt x="304800" y="139700"/>
                  </a:lnTo>
                  <a:lnTo>
                    <a:pt x="303275" y="140969"/>
                  </a:lnTo>
                  <a:lnTo>
                    <a:pt x="300663" y="144598"/>
                  </a:lnTo>
                  <a:lnTo>
                    <a:pt x="327659" y="162559"/>
                  </a:lnTo>
                  <a:lnTo>
                    <a:pt x="341375" y="162559"/>
                  </a:lnTo>
                  <a:lnTo>
                    <a:pt x="347471" y="161289"/>
                  </a:lnTo>
                  <a:lnTo>
                    <a:pt x="353568" y="158750"/>
                  </a:lnTo>
                  <a:lnTo>
                    <a:pt x="359663" y="157480"/>
                  </a:lnTo>
                  <a:lnTo>
                    <a:pt x="365759" y="153669"/>
                  </a:lnTo>
                  <a:lnTo>
                    <a:pt x="324612" y="153669"/>
                  </a:lnTo>
                  <a:lnTo>
                    <a:pt x="320039" y="152400"/>
                  </a:lnTo>
                  <a:lnTo>
                    <a:pt x="319024" y="151130"/>
                  </a:lnTo>
                  <a:lnTo>
                    <a:pt x="316992" y="151130"/>
                  </a:lnTo>
                  <a:lnTo>
                    <a:pt x="309371" y="143509"/>
                  </a:lnTo>
                  <a:lnTo>
                    <a:pt x="306206" y="137355"/>
                  </a:lnTo>
                  <a:close/>
                </a:path>
                <a:path w="367664" h="179070">
                  <a:moveTo>
                    <a:pt x="126492" y="157480"/>
                  </a:moveTo>
                  <a:lnTo>
                    <a:pt x="124968" y="158750"/>
                  </a:lnTo>
                  <a:lnTo>
                    <a:pt x="124968" y="161289"/>
                  </a:lnTo>
                  <a:lnTo>
                    <a:pt x="126492" y="158750"/>
                  </a:lnTo>
                  <a:lnTo>
                    <a:pt x="126492" y="157480"/>
                  </a:lnTo>
                  <a:close/>
                </a:path>
                <a:path w="367664" h="179070">
                  <a:moveTo>
                    <a:pt x="133350" y="160019"/>
                  </a:moveTo>
                  <a:lnTo>
                    <a:pt x="132587" y="160019"/>
                  </a:lnTo>
                  <a:lnTo>
                    <a:pt x="132587" y="161289"/>
                  </a:lnTo>
                  <a:lnTo>
                    <a:pt x="133350" y="160019"/>
                  </a:lnTo>
                  <a:close/>
                </a:path>
                <a:path w="367664" h="179070">
                  <a:moveTo>
                    <a:pt x="296828" y="136280"/>
                  </a:moveTo>
                  <a:lnTo>
                    <a:pt x="292607" y="140969"/>
                  </a:lnTo>
                  <a:lnTo>
                    <a:pt x="291845" y="141605"/>
                  </a:lnTo>
                  <a:lnTo>
                    <a:pt x="291083" y="144780"/>
                  </a:lnTo>
                  <a:lnTo>
                    <a:pt x="286512" y="151130"/>
                  </a:lnTo>
                  <a:lnTo>
                    <a:pt x="283463" y="157480"/>
                  </a:lnTo>
                  <a:lnTo>
                    <a:pt x="278892" y="161289"/>
                  </a:lnTo>
                  <a:lnTo>
                    <a:pt x="279907" y="161289"/>
                  </a:lnTo>
                  <a:lnTo>
                    <a:pt x="284988" y="158750"/>
                  </a:lnTo>
                  <a:lnTo>
                    <a:pt x="296418" y="149224"/>
                  </a:lnTo>
                  <a:lnTo>
                    <a:pt x="297180" y="147319"/>
                  </a:lnTo>
                  <a:lnTo>
                    <a:pt x="298703" y="147319"/>
                  </a:lnTo>
                  <a:lnTo>
                    <a:pt x="299821" y="142663"/>
                  </a:lnTo>
                  <a:lnTo>
                    <a:pt x="297180" y="137159"/>
                  </a:lnTo>
                  <a:lnTo>
                    <a:pt x="296828" y="136280"/>
                  </a:lnTo>
                  <a:close/>
                </a:path>
                <a:path w="367664" h="179070">
                  <a:moveTo>
                    <a:pt x="99059" y="151130"/>
                  </a:moveTo>
                  <a:lnTo>
                    <a:pt x="99059" y="154939"/>
                  </a:lnTo>
                  <a:lnTo>
                    <a:pt x="100583" y="158750"/>
                  </a:lnTo>
                  <a:lnTo>
                    <a:pt x="100583" y="153669"/>
                  </a:lnTo>
                  <a:lnTo>
                    <a:pt x="99059" y="151130"/>
                  </a:lnTo>
                  <a:close/>
                </a:path>
                <a:path w="367664" h="179070">
                  <a:moveTo>
                    <a:pt x="184403" y="105409"/>
                  </a:moveTo>
                  <a:lnTo>
                    <a:pt x="169163" y="105409"/>
                  </a:lnTo>
                  <a:lnTo>
                    <a:pt x="167639" y="106680"/>
                  </a:lnTo>
                  <a:lnTo>
                    <a:pt x="164592" y="107950"/>
                  </a:lnTo>
                  <a:lnTo>
                    <a:pt x="160019" y="113030"/>
                  </a:lnTo>
                  <a:lnTo>
                    <a:pt x="156971" y="116839"/>
                  </a:lnTo>
                  <a:lnTo>
                    <a:pt x="150875" y="121919"/>
                  </a:lnTo>
                  <a:lnTo>
                    <a:pt x="144780" y="128269"/>
                  </a:lnTo>
                  <a:lnTo>
                    <a:pt x="140207" y="134619"/>
                  </a:lnTo>
                  <a:lnTo>
                    <a:pt x="137159" y="139700"/>
                  </a:lnTo>
                  <a:lnTo>
                    <a:pt x="134112" y="143933"/>
                  </a:lnTo>
                  <a:lnTo>
                    <a:pt x="134112" y="158750"/>
                  </a:lnTo>
                  <a:lnTo>
                    <a:pt x="135636" y="157480"/>
                  </a:lnTo>
                  <a:lnTo>
                    <a:pt x="137159" y="153669"/>
                  </a:lnTo>
                  <a:lnTo>
                    <a:pt x="135636" y="153669"/>
                  </a:lnTo>
                  <a:lnTo>
                    <a:pt x="138683" y="151130"/>
                  </a:lnTo>
                  <a:lnTo>
                    <a:pt x="147827" y="138430"/>
                  </a:lnTo>
                  <a:lnTo>
                    <a:pt x="146303" y="138430"/>
                  </a:lnTo>
                  <a:lnTo>
                    <a:pt x="150875" y="132080"/>
                  </a:lnTo>
                  <a:lnTo>
                    <a:pt x="156971" y="128269"/>
                  </a:lnTo>
                  <a:lnTo>
                    <a:pt x="155448" y="128269"/>
                  </a:lnTo>
                  <a:lnTo>
                    <a:pt x="161544" y="123189"/>
                  </a:lnTo>
                  <a:lnTo>
                    <a:pt x="161544" y="121919"/>
                  </a:lnTo>
                  <a:lnTo>
                    <a:pt x="169163" y="114300"/>
                  </a:lnTo>
                  <a:lnTo>
                    <a:pt x="172212" y="113030"/>
                  </a:lnTo>
                  <a:lnTo>
                    <a:pt x="173736" y="113030"/>
                  </a:lnTo>
                  <a:lnTo>
                    <a:pt x="176021" y="111125"/>
                  </a:lnTo>
                  <a:lnTo>
                    <a:pt x="175259" y="110489"/>
                  </a:lnTo>
                  <a:lnTo>
                    <a:pt x="192938" y="110489"/>
                  </a:lnTo>
                  <a:lnTo>
                    <a:pt x="190500" y="107950"/>
                  </a:lnTo>
                  <a:lnTo>
                    <a:pt x="188975" y="107950"/>
                  </a:lnTo>
                  <a:lnTo>
                    <a:pt x="185927" y="106680"/>
                  </a:lnTo>
                  <a:lnTo>
                    <a:pt x="184403" y="105409"/>
                  </a:lnTo>
                  <a:close/>
                </a:path>
                <a:path w="367664" h="179070">
                  <a:moveTo>
                    <a:pt x="7619" y="154939"/>
                  </a:moveTo>
                  <a:lnTo>
                    <a:pt x="7619" y="157480"/>
                  </a:lnTo>
                  <a:lnTo>
                    <a:pt x="9143" y="157480"/>
                  </a:lnTo>
                  <a:lnTo>
                    <a:pt x="7619" y="154939"/>
                  </a:lnTo>
                  <a:close/>
                </a:path>
                <a:path w="367664" h="179070">
                  <a:moveTo>
                    <a:pt x="106680" y="153669"/>
                  </a:moveTo>
                  <a:lnTo>
                    <a:pt x="106680" y="154939"/>
                  </a:lnTo>
                  <a:lnTo>
                    <a:pt x="108203" y="157480"/>
                  </a:lnTo>
                  <a:lnTo>
                    <a:pt x="106680" y="153669"/>
                  </a:lnTo>
                  <a:close/>
                </a:path>
                <a:path w="367664" h="179070">
                  <a:moveTo>
                    <a:pt x="124968" y="128269"/>
                  </a:moveTo>
                  <a:lnTo>
                    <a:pt x="126492" y="130809"/>
                  </a:lnTo>
                  <a:lnTo>
                    <a:pt x="126492" y="157480"/>
                  </a:lnTo>
                  <a:lnTo>
                    <a:pt x="128524" y="154939"/>
                  </a:lnTo>
                  <a:lnTo>
                    <a:pt x="128015" y="154939"/>
                  </a:lnTo>
                  <a:lnTo>
                    <a:pt x="129539" y="151130"/>
                  </a:lnTo>
                  <a:lnTo>
                    <a:pt x="132587" y="146050"/>
                  </a:lnTo>
                  <a:lnTo>
                    <a:pt x="134112" y="143933"/>
                  </a:lnTo>
                  <a:lnTo>
                    <a:pt x="134112" y="129539"/>
                  </a:lnTo>
                  <a:lnTo>
                    <a:pt x="126492" y="129539"/>
                  </a:lnTo>
                  <a:lnTo>
                    <a:pt x="124968" y="128269"/>
                  </a:lnTo>
                  <a:close/>
                </a:path>
                <a:path w="367664" h="179070">
                  <a:moveTo>
                    <a:pt x="207263" y="154939"/>
                  </a:moveTo>
                  <a:lnTo>
                    <a:pt x="205739" y="154939"/>
                  </a:lnTo>
                  <a:lnTo>
                    <a:pt x="207264" y="157480"/>
                  </a:lnTo>
                  <a:lnTo>
                    <a:pt x="207263" y="154939"/>
                  </a:lnTo>
                  <a:close/>
                </a:path>
                <a:path w="367664" h="179070">
                  <a:moveTo>
                    <a:pt x="216407" y="154939"/>
                  </a:moveTo>
                  <a:lnTo>
                    <a:pt x="217931" y="157480"/>
                  </a:lnTo>
                  <a:lnTo>
                    <a:pt x="217931" y="156527"/>
                  </a:lnTo>
                  <a:lnTo>
                    <a:pt x="216407" y="154939"/>
                  </a:lnTo>
                  <a:close/>
                </a:path>
                <a:path w="367664" h="179070">
                  <a:moveTo>
                    <a:pt x="217931" y="156527"/>
                  </a:moveTo>
                  <a:lnTo>
                    <a:pt x="217931" y="157480"/>
                  </a:lnTo>
                  <a:lnTo>
                    <a:pt x="218846" y="157480"/>
                  </a:lnTo>
                  <a:lnTo>
                    <a:pt x="217931" y="156527"/>
                  </a:lnTo>
                  <a:close/>
                </a:path>
                <a:path w="367664" h="179070">
                  <a:moveTo>
                    <a:pt x="217931" y="154939"/>
                  </a:moveTo>
                  <a:lnTo>
                    <a:pt x="216407" y="154939"/>
                  </a:lnTo>
                  <a:lnTo>
                    <a:pt x="217931" y="156527"/>
                  </a:lnTo>
                  <a:lnTo>
                    <a:pt x="217931" y="154939"/>
                  </a:lnTo>
                  <a:close/>
                </a:path>
                <a:path w="367664" h="179070">
                  <a:moveTo>
                    <a:pt x="134112" y="143933"/>
                  </a:moveTo>
                  <a:lnTo>
                    <a:pt x="132587" y="146050"/>
                  </a:lnTo>
                  <a:lnTo>
                    <a:pt x="129539" y="151130"/>
                  </a:lnTo>
                  <a:lnTo>
                    <a:pt x="128015" y="154939"/>
                  </a:lnTo>
                  <a:lnTo>
                    <a:pt x="129539" y="153669"/>
                  </a:lnTo>
                  <a:lnTo>
                    <a:pt x="134112" y="153669"/>
                  </a:lnTo>
                  <a:lnTo>
                    <a:pt x="134112" y="143933"/>
                  </a:lnTo>
                  <a:close/>
                </a:path>
                <a:path w="367664" h="179070">
                  <a:moveTo>
                    <a:pt x="129539" y="153669"/>
                  </a:moveTo>
                  <a:lnTo>
                    <a:pt x="128015" y="154939"/>
                  </a:lnTo>
                  <a:lnTo>
                    <a:pt x="128524" y="154939"/>
                  </a:lnTo>
                  <a:lnTo>
                    <a:pt x="129539" y="153669"/>
                  </a:lnTo>
                  <a:close/>
                </a:path>
                <a:path w="367664" h="179070">
                  <a:moveTo>
                    <a:pt x="101237" y="135708"/>
                  </a:moveTo>
                  <a:lnTo>
                    <a:pt x="100583" y="138430"/>
                  </a:lnTo>
                  <a:lnTo>
                    <a:pt x="100583" y="144780"/>
                  </a:lnTo>
                  <a:lnTo>
                    <a:pt x="99059" y="151130"/>
                  </a:lnTo>
                  <a:lnTo>
                    <a:pt x="100583" y="153669"/>
                  </a:lnTo>
                  <a:lnTo>
                    <a:pt x="100583" y="152400"/>
                  </a:lnTo>
                  <a:lnTo>
                    <a:pt x="106680" y="152400"/>
                  </a:lnTo>
                  <a:lnTo>
                    <a:pt x="106680" y="148589"/>
                  </a:lnTo>
                  <a:lnTo>
                    <a:pt x="105156" y="144780"/>
                  </a:lnTo>
                  <a:lnTo>
                    <a:pt x="105156" y="140969"/>
                  </a:lnTo>
                  <a:lnTo>
                    <a:pt x="103631" y="140969"/>
                  </a:lnTo>
                  <a:lnTo>
                    <a:pt x="102107" y="137159"/>
                  </a:lnTo>
                  <a:lnTo>
                    <a:pt x="101237" y="135708"/>
                  </a:lnTo>
                  <a:close/>
                </a:path>
                <a:path w="367664" h="179070">
                  <a:moveTo>
                    <a:pt x="204215" y="137159"/>
                  </a:moveTo>
                  <a:lnTo>
                    <a:pt x="196595" y="137159"/>
                  </a:lnTo>
                  <a:lnTo>
                    <a:pt x="196595" y="143509"/>
                  </a:lnTo>
                  <a:lnTo>
                    <a:pt x="198119" y="147319"/>
                  </a:lnTo>
                  <a:lnTo>
                    <a:pt x="198119" y="148589"/>
                  </a:lnTo>
                  <a:lnTo>
                    <a:pt x="199644" y="153669"/>
                  </a:lnTo>
                  <a:lnTo>
                    <a:pt x="207263" y="153669"/>
                  </a:lnTo>
                  <a:lnTo>
                    <a:pt x="207263" y="152400"/>
                  </a:lnTo>
                  <a:lnTo>
                    <a:pt x="205739" y="151130"/>
                  </a:lnTo>
                  <a:lnTo>
                    <a:pt x="205739" y="146050"/>
                  </a:lnTo>
                  <a:lnTo>
                    <a:pt x="204215" y="140969"/>
                  </a:lnTo>
                  <a:lnTo>
                    <a:pt x="204215" y="137159"/>
                  </a:lnTo>
                  <a:close/>
                </a:path>
                <a:path w="367664" h="179070">
                  <a:moveTo>
                    <a:pt x="323088" y="152400"/>
                  </a:moveTo>
                  <a:lnTo>
                    <a:pt x="324612" y="153669"/>
                  </a:lnTo>
                  <a:lnTo>
                    <a:pt x="329183" y="153669"/>
                  </a:lnTo>
                  <a:lnTo>
                    <a:pt x="323088" y="152400"/>
                  </a:lnTo>
                  <a:close/>
                </a:path>
                <a:path w="367664" h="179070">
                  <a:moveTo>
                    <a:pt x="365759" y="148589"/>
                  </a:moveTo>
                  <a:lnTo>
                    <a:pt x="356615" y="148589"/>
                  </a:lnTo>
                  <a:lnTo>
                    <a:pt x="352044" y="151130"/>
                  </a:lnTo>
                  <a:lnTo>
                    <a:pt x="344424" y="152400"/>
                  </a:lnTo>
                  <a:lnTo>
                    <a:pt x="339851" y="153669"/>
                  </a:lnTo>
                  <a:lnTo>
                    <a:pt x="365759" y="153669"/>
                  </a:lnTo>
                  <a:lnTo>
                    <a:pt x="367283" y="152400"/>
                  </a:lnTo>
                  <a:lnTo>
                    <a:pt x="365759" y="151130"/>
                  </a:lnTo>
                  <a:lnTo>
                    <a:pt x="365759" y="148589"/>
                  </a:lnTo>
                  <a:close/>
                </a:path>
                <a:path w="367664" h="179070">
                  <a:moveTo>
                    <a:pt x="100279" y="146050"/>
                  </a:moveTo>
                  <a:lnTo>
                    <a:pt x="99059" y="146050"/>
                  </a:lnTo>
                  <a:lnTo>
                    <a:pt x="99059" y="151130"/>
                  </a:lnTo>
                  <a:lnTo>
                    <a:pt x="100279" y="146050"/>
                  </a:lnTo>
                  <a:close/>
                </a:path>
                <a:path w="367664" h="179070">
                  <a:moveTo>
                    <a:pt x="126492" y="116839"/>
                  </a:moveTo>
                  <a:lnTo>
                    <a:pt x="114300" y="116839"/>
                  </a:lnTo>
                  <a:lnTo>
                    <a:pt x="112775" y="119380"/>
                  </a:lnTo>
                  <a:lnTo>
                    <a:pt x="111251" y="119380"/>
                  </a:lnTo>
                  <a:lnTo>
                    <a:pt x="109727" y="120650"/>
                  </a:lnTo>
                  <a:lnTo>
                    <a:pt x="106680" y="121919"/>
                  </a:lnTo>
                  <a:lnTo>
                    <a:pt x="106680" y="123189"/>
                  </a:lnTo>
                  <a:lnTo>
                    <a:pt x="103631" y="127000"/>
                  </a:lnTo>
                  <a:lnTo>
                    <a:pt x="103631" y="128269"/>
                  </a:lnTo>
                  <a:lnTo>
                    <a:pt x="102107" y="132080"/>
                  </a:lnTo>
                  <a:lnTo>
                    <a:pt x="101237" y="135708"/>
                  </a:lnTo>
                  <a:lnTo>
                    <a:pt x="102107" y="137159"/>
                  </a:lnTo>
                  <a:lnTo>
                    <a:pt x="103631" y="140969"/>
                  </a:lnTo>
                  <a:lnTo>
                    <a:pt x="105156" y="140969"/>
                  </a:lnTo>
                  <a:lnTo>
                    <a:pt x="105156" y="144780"/>
                  </a:lnTo>
                  <a:lnTo>
                    <a:pt x="106680" y="148589"/>
                  </a:lnTo>
                  <a:lnTo>
                    <a:pt x="106680" y="151130"/>
                  </a:lnTo>
                  <a:lnTo>
                    <a:pt x="108203" y="144780"/>
                  </a:lnTo>
                  <a:lnTo>
                    <a:pt x="108203" y="139700"/>
                  </a:lnTo>
                  <a:lnTo>
                    <a:pt x="109727" y="134619"/>
                  </a:lnTo>
                  <a:lnTo>
                    <a:pt x="112775" y="127000"/>
                  </a:lnTo>
                  <a:lnTo>
                    <a:pt x="113791" y="127000"/>
                  </a:lnTo>
                  <a:lnTo>
                    <a:pt x="115824" y="124459"/>
                  </a:lnTo>
                  <a:lnTo>
                    <a:pt x="118871" y="123189"/>
                  </a:lnTo>
                  <a:lnTo>
                    <a:pt x="131063" y="123189"/>
                  </a:lnTo>
                  <a:lnTo>
                    <a:pt x="128015" y="120650"/>
                  </a:lnTo>
                  <a:lnTo>
                    <a:pt x="128015" y="119380"/>
                  </a:lnTo>
                  <a:lnTo>
                    <a:pt x="126492" y="116839"/>
                  </a:lnTo>
                  <a:close/>
                </a:path>
                <a:path w="367664" h="179070">
                  <a:moveTo>
                    <a:pt x="316992" y="148589"/>
                  </a:moveTo>
                  <a:lnTo>
                    <a:pt x="316992" y="151130"/>
                  </a:lnTo>
                  <a:lnTo>
                    <a:pt x="319024" y="151130"/>
                  </a:lnTo>
                  <a:lnTo>
                    <a:pt x="316992" y="148589"/>
                  </a:lnTo>
                  <a:close/>
                </a:path>
                <a:path w="367664" h="179070">
                  <a:moveTo>
                    <a:pt x="298703" y="147319"/>
                  </a:moveTo>
                  <a:lnTo>
                    <a:pt x="297180" y="147319"/>
                  </a:lnTo>
                  <a:lnTo>
                    <a:pt x="296418" y="149224"/>
                  </a:lnTo>
                  <a:lnTo>
                    <a:pt x="298703" y="147319"/>
                  </a:lnTo>
                  <a:close/>
                </a:path>
                <a:path w="367664" h="179070">
                  <a:moveTo>
                    <a:pt x="97536" y="124459"/>
                  </a:moveTo>
                  <a:lnTo>
                    <a:pt x="89915" y="124459"/>
                  </a:lnTo>
                  <a:lnTo>
                    <a:pt x="91439" y="128269"/>
                  </a:lnTo>
                  <a:lnTo>
                    <a:pt x="89915" y="128269"/>
                  </a:lnTo>
                  <a:lnTo>
                    <a:pt x="92963" y="130809"/>
                  </a:lnTo>
                  <a:lnTo>
                    <a:pt x="96012" y="139700"/>
                  </a:lnTo>
                  <a:lnTo>
                    <a:pt x="99059" y="147319"/>
                  </a:lnTo>
                  <a:lnTo>
                    <a:pt x="99059" y="146050"/>
                  </a:lnTo>
                  <a:lnTo>
                    <a:pt x="100279" y="146050"/>
                  </a:lnTo>
                  <a:lnTo>
                    <a:pt x="100583" y="144780"/>
                  </a:lnTo>
                  <a:lnTo>
                    <a:pt x="100583" y="138430"/>
                  </a:lnTo>
                  <a:lnTo>
                    <a:pt x="101237" y="135708"/>
                  </a:lnTo>
                  <a:lnTo>
                    <a:pt x="100583" y="134619"/>
                  </a:lnTo>
                  <a:lnTo>
                    <a:pt x="99059" y="128269"/>
                  </a:lnTo>
                  <a:lnTo>
                    <a:pt x="97536" y="124459"/>
                  </a:lnTo>
                  <a:close/>
                </a:path>
                <a:path w="367664" h="179070">
                  <a:moveTo>
                    <a:pt x="299821" y="142663"/>
                  </a:moveTo>
                  <a:lnTo>
                    <a:pt x="298703" y="147319"/>
                  </a:lnTo>
                  <a:lnTo>
                    <a:pt x="300663" y="144598"/>
                  </a:lnTo>
                  <a:lnTo>
                    <a:pt x="300227" y="143509"/>
                  </a:lnTo>
                  <a:lnTo>
                    <a:pt x="299821" y="142663"/>
                  </a:lnTo>
                  <a:close/>
                </a:path>
                <a:path w="367664" h="179070">
                  <a:moveTo>
                    <a:pt x="303744" y="129344"/>
                  </a:moveTo>
                  <a:lnTo>
                    <a:pt x="303275" y="132080"/>
                  </a:lnTo>
                  <a:lnTo>
                    <a:pt x="300227" y="139700"/>
                  </a:lnTo>
                  <a:lnTo>
                    <a:pt x="300227" y="140969"/>
                  </a:lnTo>
                  <a:lnTo>
                    <a:pt x="299821" y="142663"/>
                  </a:lnTo>
                  <a:lnTo>
                    <a:pt x="300227" y="143509"/>
                  </a:lnTo>
                  <a:lnTo>
                    <a:pt x="300663" y="144598"/>
                  </a:lnTo>
                  <a:lnTo>
                    <a:pt x="303275" y="140969"/>
                  </a:lnTo>
                  <a:lnTo>
                    <a:pt x="304800" y="139700"/>
                  </a:lnTo>
                  <a:lnTo>
                    <a:pt x="306206" y="137355"/>
                  </a:lnTo>
                  <a:lnTo>
                    <a:pt x="304800" y="134619"/>
                  </a:lnTo>
                  <a:lnTo>
                    <a:pt x="303744" y="129344"/>
                  </a:lnTo>
                  <a:close/>
                </a:path>
                <a:path w="367664" h="179070">
                  <a:moveTo>
                    <a:pt x="302794" y="125462"/>
                  </a:moveTo>
                  <a:lnTo>
                    <a:pt x="297180" y="137159"/>
                  </a:lnTo>
                  <a:lnTo>
                    <a:pt x="299821" y="142663"/>
                  </a:lnTo>
                  <a:lnTo>
                    <a:pt x="300227" y="140969"/>
                  </a:lnTo>
                  <a:lnTo>
                    <a:pt x="300227" y="139700"/>
                  </a:lnTo>
                  <a:lnTo>
                    <a:pt x="303275" y="132080"/>
                  </a:lnTo>
                  <a:lnTo>
                    <a:pt x="303744" y="129344"/>
                  </a:lnTo>
                  <a:lnTo>
                    <a:pt x="303530" y="128269"/>
                  </a:lnTo>
                  <a:lnTo>
                    <a:pt x="303275" y="128269"/>
                  </a:lnTo>
                  <a:lnTo>
                    <a:pt x="302794" y="125462"/>
                  </a:lnTo>
                  <a:close/>
                </a:path>
                <a:path w="367664" h="179070">
                  <a:moveTo>
                    <a:pt x="294952" y="131591"/>
                  </a:moveTo>
                  <a:lnTo>
                    <a:pt x="292607" y="138430"/>
                  </a:lnTo>
                  <a:lnTo>
                    <a:pt x="291845" y="141605"/>
                  </a:lnTo>
                  <a:lnTo>
                    <a:pt x="292607" y="140969"/>
                  </a:lnTo>
                  <a:lnTo>
                    <a:pt x="296828" y="136280"/>
                  </a:lnTo>
                  <a:lnTo>
                    <a:pt x="294952" y="131591"/>
                  </a:lnTo>
                  <a:close/>
                </a:path>
                <a:path w="367664" h="179070">
                  <a:moveTo>
                    <a:pt x="6095" y="138430"/>
                  </a:moveTo>
                  <a:lnTo>
                    <a:pt x="4571" y="139700"/>
                  </a:lnTo>
                  <a:lnTo>
                    <a:pt x="5714" y="139700"/>
                  </a:lnTo>
                  <a:lnTo>
                    <a:pt x="6095" y="138430"/>
                  </a:lnTo>
                  <a:close/>
                </a:path>
                <a:path w="367664" h="179070">
                  <a:moveTo>
                    <a:pt x="68580" y="138430"/>
                  </a:moveTo>
                  <a:lnTo>
                    <a:pt x="67056" y="139700"/>
                  </a:lnTo>
                  <a:lnTo>
                    <a:pt x="67818" y="139700"/>
                  </a:lnTo>
                  <a:lnTo>
                    <a:pt x="68580" y="138430"/>
                  </a:lnTo>
                  <a:close/>
                </a:path>
                <a:path w="367664" h="179070">
                  <a:moveTo>
                    <a:pt x="190500" y="119380"/>
                  </a:moveTo>
                  <a:lnTo>
                    <a:pt x="192024" y="121919"/>
                  </a:lnTo>
                  <a:lnTo>
                    <a:pt x="193548" y="127000"/>
                  </a:lnTo>
                  <a:lnTo>
                    <a:pt x="196595" y="138430"/>
                  </a:lnTo>
                  <a:lnTo>
                    <a:pt x="196595" y="137159"/>
                  </a:lnTo>
                  <a:lnTo>
                    <a:pt x="204215" y="137159"/>
                  </a:lnTo>
                  <a:lnTo>
                    <a:pt x="199970" y="120650"/>
                  </a:lnTo>
                  <a:lnTo>
                    <a:pt x="192024" y="120650"/>
                  </a:lnTo>
                  <a:lnTo>
                    <a:pt x="190500" y="119380"/>
                  </a:lnTo>
                  <a:close/>
                </a:path>
                <a:path w="367664" h="179070">
                  <a:moveTo>
                    <a:pt x="306031" y="96989"/>
                  </a:moveTo>
                  <a:lnTo>
                    <a:pt x="306324" y="99059"/>
                  </a:lnTo>
                  <a:lnTo>
                    <a:pt x="306324" y="113030"/>
                  </a:lnTo>
                  <a:lnTo>
                    <a:pt x="304800" y="123189"/>
                  </a:lnTo>
                  <a:lnTo>
                    <a:pt x="303744" y="129344"/>
                  </a:lnTo>
                  <a:lnTo>
                    <a:pt x="304800" y="134619"/>
                  </a:lnTo>
                  <a:lnTo>
                    <a:pt x="306206" y="137355"/>
                  </a:lnTo>
                  <a:lnTo>
                    <a:pt x="310895" y="129539"/>
                  </a:lnTo>
                  <a:lnTo>
                    <a:pt x="312419" y="124459"/>
                  </a:lnTo>
                  <a:lnTo>
                    <a:pt x="312419" y="105409"/>
                  </a:lnTo>
                  <a:lnTo>
                    <a:pt x="309371" y="101600"/>
                  </a:lnTo>
                  <a:lnTo>
                    <a:pt x="309371" y="100330"/>
                  </a:lnTo>
                  <a:lnTo>
                    <a:pt x="306031" y="96989"/>
                  </a:lnTo>
                  <a:close/>
                </a:path>
                <a:path w="367664" h="179070">
                  <a:moveTo>
                    <a:pt x="297180" y="135889"/>
                  </a:moveTo>
                  <a:lnTo>
                    <a:pt x="296828" y="136280"/>
                  </a:lnTo>
                  <a:lnTo>
                    <a:pt x="297180" y="137159"/>
                  </a:lnTo>
                  <a:lnTo>
                    <a:pt x="297180" y="135889"/>
                  </a:lnTo>
                  <a:close/>
                </a:path>
                <a:path w="367664" h="179070">
                  <a:moveTo>
                    <a:pt x="297789" y="135889"/>
                  </a:moveTo>
                  <a:lnTo>
                    <a:pt x="297180" y="135889"/>
                  </a:lnTo>
                  <a:lnTo>
                    <a:pt x="297180" y="137159"/>
                  </a:lnTo>
                  <a:lnTo>
                    <a:pt x="297789" y="135889"/>
                  </a:lnTo>
                  <a:close/>
                </a:path>
                <a:path w="367664" h="179070">
                  <a:moveTo>
                    <a:pt x="295656" y="129539"/>
                  </a:moveTo>
                  <a:lnTo>
                    <a:pt x="294952" y="131591"/>
                  </a:lnTo>
                  <a:lnTo>
                    <a:pt x="296828" y="136280"/>
                  </a:lnTo>
                  <a:lnTo>
                    <a:pt x="297180" y="135889"/>
                  </a:lnTo>
                  <a:lnTo>
                    <a:pt x="297789" y="135889"/>
                  </a:lnTo>
                  <a:lnTo>
                    <a:pt x="300228" y="130809"/>
                  </a:lnTo>
                  <a:lnTo>
                    <a:pt x="295656" y="130809"/>
                  </a:lnTo>
                  <a:lnTo>
                    <a:pt x="295656" y="129539"/>
                  </a:lnTo>
                  <a:close/>
                </a:path>
                <a:path w="367664" h="179070">
                  <a:moveTo>
                    <a:pt x="65531" y="132080"/>
                  </a:moveTo>
                  <a:lnTo>
                    <a:pt x="64312" y="133604"/>
                  </a:lnTo>
                  <a:lnTo>
                    <a:pt x="64007" y="134619"/>
                  </a:lnTo>
                  <a:lnTo>
                    <a:pt x="65531" y="132080"/>
                  </a:lnTo>
                  <a:close/>
                </a:path>
                <a:path w="367664" h="179070">
                  <a:moveTo>
                    <a:pt x="71627" y="132080"/>
                  </a:moveTo>
                  <a:lnTo>
                    <a:pt x="65531" y="132080"/>
                  </a:lnTo>
                  <a:lnTo>
                    <a:pt x="64007" y="134619"/>
                  </a:lnTo>
                  <a:lnTo>
                    <a:pt x="71627" y="134619"/>
                  </a:lnTo>
                  <a:lnTo>
                    <a:pt x="71627" y="132080"/>
                  </a:lnTo>
                  <a:close/>
                </a:path>
                <a:path w="367664" h="179070">
                  <a:moveTo>
                    <a:pt x="73913" y="132080"/>
                  </a:moveTo>
                  <a:lnTo>
                    <a:pt x="71627" y="132080"/>
                  </a:lnTo>
                  <a:lnTo>
                    <a:pt x="71627" y="134619"/>
                  </a:lnTo>
                  <a:lnTo>
                    <a:pt x="73913" y="132080"/>
                  </a:lnTo>
                  <a:close/>
                </a:path>
                <a:path w="367664" h="179070">
                  <a:moveTo>
                    <a:pt x="79857" y="124206"/>
                  </a:moveTo>
                  <a:lnTo>
                    <a:pt x="79248" y="124459"/>
                  </a:lnTo>
                  <a:lnTo>
                    <a:pt x="71627" y="124459"/>
                  </a:lnTo>
                  <a:lnTo>
                    <a:pt x="68580" y="127000"/>
                  </a:lnTo>
                  <a:lnTo>
                    <a:pt x="67056" y="129539"/>
                  </a:lnTo>
                  <a:lnTo>
                    <a:pt x="65531" y="129539"/>
                  </a:lnTo>
                  <a:lnTo>
                    <a:pt x="64312" y="133604"/>
                  </a:lnTo>
                  <a:lnTo>
                    <a:pt x="65531" y="132080"/>
                  </a:lnTo>
                  <a:lnTo>
                    <a:pt x="73913" y="132080"/>
                  </a:lnTo>
                  <a:lnTo>
                    <a:pt x="76200" y="129539"/>
                  </a:lnTo>
                  <a:lnTo>
                    <a:pt x="76200" y="128269"/>
                  </a:lnTo>
                  <a:lnTo>
                    <a:pt x="79857" y="124206"/>
                  </a:lnTo>
                  <a:close/>
                </a:path>
                <a:path w="367664" h="179070">
                  <a:moveTo>
                    <a:pt x="298703" y="110489"/>
                  </a:moveTo>
                  <a:lnTo>
                    <a:pt x="291083" y="110489"/>
                  </a:lnTo>
                  <a:lnTo>
                    <a:pt x="294131" y="129539"/>
                  </a:lnTo>
                  <a:lnTo>
                    <a:pt x="294952" y="131591"/>
                  </a:lnTo>
                  <a:lnTo>
                    <a:pt x="295656" y="129539"/>
                  </a:lnTo>
                  <a:lnTo>
                    <a:pt x="295873" y="129539"/>
                  </a:lnTo>
                  <a:lnTo>
                    <a:pt x="297180" y="121919"/>
                  </a:lnTo>
                  <a:lnTo>
                    <a:pt x="298703" y="110489"/>
                  </a:lnTo>
                  <a:close/>
                </a:path>
                <a:path w="367664" h="179070">
                  <a:moveTo>
                    <a:pt x="11277" y="129539"/>
                  </a:moveTo>
                  <a:lnTo>
                    <a:pt x="10668" y="129539"/>
                  </a:lnTo>
                  <a:lnTo>
                    <a:pt x="10668" y="130809"/>
                  </a:lnTo>
                  <a:lnTo>
                    <a:pt x="11277" y="129539"/>
                  </a:lnTo>
                  <a:close/>
                </a:path>
                <a:path w="367664" h="179070">
                  <a:moveTo>
                    <a:pt x="295873" y="129539"/>
                  </a:moveTo>
                  <a:lnTo>
                    <a:pt x="295656" y="129539"/>
                  </a:lnTo>
                  <a:lnTo>
                    <a:pt x="295656" y="130809"/>
                  </a:lnTo>
                  <a:lnTo>
                    <a:pt x="295873" y="129539"/>
                  </a:lnTo>
                  <a:close/>
                </a:path>
                <a:path w="367664" h="179070">
                  <a:moveTo>
                    <a:pt x="298703" y="109219"/>
                  </a:moveTo>
                  <a:lnTo>
                    <a:pt x="298619" y="111125"/>
                  </a:lnTo>
                  <a:lnTo>
                    <a:pt x="297180" y="121919"/>
                  </a:lnTo>
                  <a:lnTo>
                    <a:pt x="295656" y="130809"/>
                  </a:lnTo>
                  <a:lnTo>
                    <a:pt x="300228" y="130809"/>
                  </a:lnTo>
                  <a:lnTo>
                    <a:pt x="302794" y="125462"/>
                  </a:lnTo>
                  <a:lnTo>
                    <a:pt x="301751" y="119380"/>
                  </a:lnTo>
                  <a:lnTo>
                    <a:pt x="298703" y="109219"/>
                  </a:lnTo>
                  <a:close/>
                </a:path>
                <a:path w="367664" h="179070">
                  <a:moveTo>
                    <a:pt x="131063" y="123189"/>
                  </a:moveTo>
                  <a:lnTo>
                    <a:pt x="121919" y="123189"/>
                  </a:lnTo>
                  <a:lnTo>
                    <a:pt x="123443" y="124459"/>
                  </a:lnTo>
                  <a:lnTo>
                    <a:pt x="121919" y="124459"/>
                  </a:lnTo>
                  <a:lnTo>
                    <a:pt x="126492" y="129539"/>
                  </a:lnTo>
                  <a:lnTo>
                    <a:pt x="134112" y="129539"/>
                  </a:lnTo>
                  <a:lnTo>
                    <a:pt x="132587" y="127000"/>
                  </a:lnTo>
                  <a:lnTo>
                    <a:pt x="132587" y="124459"/>
                  </a:lnTo>
                  <a:lnTo>
                    <a:pt x="131063" y="123189"/>
                  </a:lnTo>
                  <a:close/>
                </a:path>
                <a:path w="367664" h="179070">
                  <a:moveTo>
                    <a:pt x="304800" y="120650"/>
                  </a:moveTo>
                  <a:lnTo>
                    <a:pt x="303275" y="127000"/>
                  </a:lnTo>
                  <a:lnTo>
                    <a:pt x="303744" y="129344"/>
                  </a:lnTo>
                  <a:lnTo>
                    <a:pt x="304800" y="123189"/>
                  </a:lnTo>
                  <a:lnTo>
                    <a:pt x="304800" y="120650"/>
                  </a:lnTo>
                  <a:close/>
                </a:path>
                <a:path w="367664" h="179070">
                  <a:moveTo>
                    <a:pt x="113791" y="127000"/>
                  </a:moveTo>
                  <a:lnTo>
                    <a:pt x="112775" y="127000"/>
                  </a:lnTo>
                  <a:lnTo>
                    <a:pt x="112775" y="128269"/>
                  </a:lnTo>
                  <a:lnTo>
                    <a:pt x="113791" y="127000"/>
                  </a:lnTo>
                  <a:close/>
                </a:path>
                <a:path w="367664" h="179070">
                  <a:moveTo>
                    <a:pt x="303275" y="124459"/>
                  </a:moveTo>
                  <a:lnTo>
                    <a:pt x="302794" y="125462"/>
                  </a:lnTo>
                  <a:lnTo>
                    <a:pt x="303275" y="128269"/>
                  </a:lnTo>
                  <a:lnTo>
                    <a:pt x="303275" y="124459"/>
                  </a:lnTo>
                  <a:close/>
                </a:path>
                <a:path w="367664" h="179070">
                  <a:moveTo>
                    <a:pt x="303275" y="127000"/>
                  </a:moveTo>
                  <a:lnTo>
                    <a:pt x="303275" y="128269"/>
                  </a:lnTo>
                  <a:lnTo>
                    <a:pt x="303530" y="128269"/>
                  </a:lnTo>
                  <a:lnTo>
                    <a:pt x="303275" y="127000"/>
                  </a:lnTo>
                  <a:close/>
                </a:path>
                <a:path w="367664" h="179070">
                  <a:moveTo>
                    <a:pt x="85343" y="121919"/>
                  </a:moveTo>
                  <a:lnTo>
                    <a:pt x="89915" y="127000"/>
                  </a:lnTo>
                  <a:lnTo>
                    <a:pt x="89915" y="124459"/>
                  </a:lnTo>
                  <a:lnTo>
                    <a:pt x="97536" y="124459"/>
                  </a:lnTo>
                  <a:lnTo>
                    <a:pt x="96012" y="123189"/>
                  </a:lnTo>
                  <a:lnTo>
                    <a:pt x="88392" y="123189"/>
                  </a:lnTo>
                  <a:lnTo>
                    <a:pt x="85343" y="121919"/>
                  </a:lnTo>
                  <a:close/>
                </a:path>
                <a:path w="367664" h="179070">
                  <a:moveTo>
                    <a:pt x="117348" y="124459"/>
                  </a:moveTo>
                  <a:lnTo>
                    <a:pt x="115824" y="124459"/>
                  </a:lnTo>
                  <a:lnTo>
                    <a:pt x="114300" y="127000"/>
                  </a:lnTo>
                  <a:lnTo>
                    <a:pt x="117348" y="124459"/>
                  </a:lnTo>
                  <a:close/>
                </a:path>
                <a:path w="367664" h="179070">
                  <a:moveTo>
                    <a:pt x="303885" y="124459"/>
                  </a:moveTo>
                  <a:lnTo>
                    <a:pt x="303275" y="124459"/>
                  </a:lnTo>
                  <a:lnTo>
                    <a:pt x="303275" y="127000"/>
                  </a:lnTo>
                  <a:lnTo>
                    <a:pt x="303885" y="124459"/>
                  </a:lnTo>
                  <a:close/>
                </a:path>
                <a:path w="367664" h="179070">
                  <a:moveTo>
                    <a:pt x="298703" y="100753"/>
                  </a:moveTo>
                  <a:lnTo>
                    <a:pt x="298703" y="109219"/>
                  </a:lnTo>
                  <a:lnTo>
                    <a:pt x="301751" y="119380"/>
                  </a:lnTo>
                  <a:lnTo>
                    <a:pt x="302794" y="125462"/>
                  </a:lnTo>
                  <a:lnTo>
                    <a:pt x="303275" y="124459"/>
                  </a:lnTo>
                  <a:lnTo>
                    <a:pt x="303885" y="124459"/>
                  </a:lnTo>
                  <a:lnTo>
                    <a:pt x="304800" y="120650"/>
                  </a:lnTo>
                  <a:lnTo>
                    <a:pt x="304800" y="109219"/>
                  </a:lnTo>
                  <a:lnTo>
                    <a:pt x="303275" y="105409"/>
                  </a:lnTo>
                  <a:lnTo>
                    <a:pt x="300837" y="101345"/>
                  </a:lnTo>
                  <a:lnTo>
                    <a:pt x="298703" y="100753"/>
                  </a:lnTo>
                  <a:close/>
                </a:path>
                <a:path w="367664" h="179070">
                  <a:moveTo>
                    <a:pt x="88392" y="116839"/>
                  </a:moveTo>
                  <a:lnTo>
                    <a:pt x="80771" y="116839"/>
                  </a:lnTo>
                  <a:lnTo>
                    <a:pt x="77723" y="119380"/>
                  </a:lnTo>
                  <a:lnTo>
                    <a:pt x="76199" y="119380"/>
                  </a:lnTo>
                  <a:lnTo>
                    <a:pt x="70103" y="124459"/>
                  </a:lnTo>
                  <a:lnTo>
                    <a:pt x="79248" y="124459"/>
                  </a:lnTo>
                  <a:lnTo>
                    <a:pt x="80771" y="123189"/>
                  </a:lnTo>
                  <a:lnTo>
                    <a:pt x="86487" y="123189"/>
                  </a:lnTo>
                  <a:lnTo>
                    <a:pt x="85343" y="121919"/>
                  </a:lnTo>
                  <a:lnTo>
                    <a:pt x="94487" y="121919"/>
                  </a:lnTo>
                  <a:lnTo>
                    <a:pt x="94487" y="120650"/>
                  </a:lnTo>
                  <a:lnTo>
                    <a:pt x="92963" y="120650"/>
                  </a:lnTo>
                  <a:lnTo>
                    <a:pt x="88392" y="116839"/>
                  </a:lnTo>
                  <a:close/>
                </a:path>
                <a:path w="367664" h="179070">
                  <a:moveTo>
                    <a:pt x="80771" y="123189"/>
                  </a:moveTo>
                  <a:lnTo>
                    <a:pt x="79248" y="124459"/>
                  </a:lnTo>
                  <a:lnTo>
                    <a:pt x="79857" y="124206"/>
                  </a:lnTo>
                  <a:lnTo>
                    <a:pt x="80771" y="123189"/>
                  </a:lnTo>
                  <a:close/>
                </a:path>
                <a:path w="367664" h="179070">
                  <a:moveTo>
                    <a:pt x="121919" y="123189"/>
                  </a:moveTo>
                  <a:lnTo>
                    <a:pt x="118871" y="123189"/>
                  </a:lnTo>
                  <a:lnTo>
                    <a:pt x="117348" y="124459"/>
                  </a:lnTo>
                  <a:lnTo>
                    <a:pt x="123443" y="124459"/>
                  </a:lnTo>
                  <a:lnTo>
                    <a:pt x="121919" y="123189"/>
                  </a:lnTo>
                  <a:close/>
                </a:path>
                <a:path w="367664" h="179070">
                  <a:moveTo>
                    <a:pt x="82295" y="123189"/>
                  </a:moveTo>
                  <a:lnTo>
                    <a:pt x="80771" y="123189"/>
                  </a:lnTo>
                  <a:lnTo>
                    <a:pt x="79857" y="124206"/>
                  </a:lnTo>
                  <a:lnTo>
                    <a:pt x="82295" y="123189"/>
                  </a:lnTo>
                  <a:close/>
                </a:path>
                <a:path w="367664" h="179070">
                  <a:moveTo>
                    <a:pt x="94487" y="121919"/>
                  </a:moveTo>
                  <a:lnTo>
                    <a:pt x="85343" y="121919"/>
                  </a:lnTo>
                  <a:lnTo>
                    <a:pt x="88392" y="123189"/>
                  </a:lnTo>
                  <a:lnTo>
                    <a:pt x="96012" y="123189"/>
                  </a:lnTo>
                  <a:lnTo>
                    <a:pt x="94487" y="121919"/>
                  </a:lnTo>
                  <a:close/>
                </a:path>
                <a:path w="367664" h="179070">
                  <a:moveTo>
                    <a:pt x="306324" y="107950"/>
                  </a:moveTo>
                  <a:lnTo>
                    <a:pt x="304800" y="107950"/>
                  </a:lnTo>
                  <a:lnTo>
                    <a:pt x="304800" y="123189"/>
                  </a:lnTo>
                  <a:lnTo>
                    <a:pt x="306324" y="113030"/>
                  </a:lnTo>
                  <a:lnTo>
                    <a:pt x="306324" y="107950"/>
                  </a:lnTo>
                  <a:close/>
                </a:path>
                <a:path w="367664" h="179070">
                  <a:moveTo>
                    <a:pt x="91440" y="119380"/>
                  </a:moveTo>
                  <a:lnTo>
                    <a:pt x="92963" y="120650"/>
                  </a:lnTo>
                  <a:lnTo>
                    <a:pt x="94487" y="120650"/>
                  </a:lnTo>
                  <a:lnTo>
                    <a:pt x="91440" y="119380"/>
                  </a:lnTo>
                  <a:close/>
                </a:path>
                <a:path w="367664" h="179070">
                  <a:moveTo>
                    <a:pt x="196595" y="114300"/>
                  </a:moveTo>
                  <a:lnTo>
                    <a:pt x="185927" y="114300"/>
                  </a:lnTo>
                  <a:lnTo>
                    <a:pt x="187451" y="116839"/>
                  </a:lnTo>
                  <a:lnTo>
                    <a:pt x="192024" y="120650"/>
                  </a:lnTo>
                  <a:lnTo>
                    <a:pt x="199970" y="120650"/>
                  </a:lnTo>
                  <a:lnTo>
                    <a:pt x="199644" y="119380"/>
                  </a:lnTo>
                  <a:lnTo>
                    <a:pt x="196595" y="114300"/>
                  </a:lnTo>
                  <a:close/>
                </a:path>
                <a:path w="367664" h="179070">
                  <a:moveTo>
                    <a:pt x="85343" y="115569"/>
                  </a:moveTo>
                  <a:lnTo>
                    <a:pt x="83819" y="115569"/>
                  </a:lnTo>
                  <a:lnTo>
                    <a:pt x="82295" y="116839"/>
                  </a:lnTo>
                  <a:lnTo>
                    <a:pt x="86868" y="116839"/>
                  </a:lnTo>
                  <a:lnTo>
                    <a:pt x="85343" y="115569"/>
                  </a:lnTo>
                  <a:close/>
                </a:path>
                <a:path w="367664" h="179070">
                  <a:moveTo>
                    <a:pt x="192938" y="110489"/>
                  </a:moveTo>
                  <a:lnTo>
                    <a:pt x="176783" y="110489"/>
                  </a:lnTo>
                  <a:lnTo>
                    <a:pt x="176021" y="111125"/>
                  </a:lnTo>
                  <a:lnTo>
                    <a:pt x="178307" y="113030"/>
                  </a:lnTo>
                  <a:lnTo>
                    <a:pt x="181356" y="113030"/>
                  </a:lnTo>
                  <a:lnTo>
                    <a:pt x="185927" y="115569"/>
                  </a:lnTo>
                  <a:lnTo>
                    <a:pt x="185927" y="114300"/>
                  </a:lnTo>
                  <a:lnTo>
                    <a:pt x="196595" y="114300"/>
                  </a:lnTo>
                  <a:lnTo>
                    <a:pt x="192938" y="110489"/>
                  </a:lnTo>
                  <a:close/>
                </a:path>
                <a:path w="367664" h="179070">
                  <a:moveTo>
                    <a:pt x="295656" y="91439"/>
                  </a:moveTo>
                  <a:lnTo>
                    <a:pt x="289559" y="91439"/>
                  </a:lnTo>
                  <a:lnTo>
                    <a:pt x="286633" y="92252"/>
                  </a:lnTo>
                  <a:lnTo>
                    <a:pt x="288036" y="101600"/>
                  </a:lnTo>
                  <a:lnTo>
                    <a:pt x="289559" y="101600"/>
                  </a:lnTo>
                  <a:lnTo>
                    <a:pt x="291083" y="113030"/>
                  </a:lnTo>
                  <a:lnTo>
                    <a:pt x="291083" y="110489"/>
                  </a:lnTo>
                  <a:lnTo>
                    <a:pt x="298703" y="110489"/>
                  </a:lnTo>
                  <a:lnTo>
                    <a:pt x="298703" y="109219"/>
                  </a:lnTo>
                  <a:lnTo>
                    <a:pt x="297180" y="100330"/>
                  </a:lnTo>
                  <a:lnTo>
                    <a:pt x="295656" y="100330"/>
                  </a:lnTo>
                  <a:lnTo>
                    <a:pt x="294131" y="99059"/>
                  </a:lnTo>
                  <a:lnTo>
                    <a:pt x="296989" y="99059"/>
                  </a:lnTo>
                  <a:lnTo>
                    <a:pt x="295854" y="91495"/>
                  </a:lnTo>
                  <a:lnTo>
                    <a:pt x="295656" y="91439"/>
                  </a:lnTo>
                  <a:close/>
                </a:path>
                <a:path w="367664" h="179070">
                  <a:moveTo>
                    <a:pt x="176783" y="110489"/>
                  </a:moveTo>
                  <a:lnTo>
                    <a:pt x="175259" y="110489"/>
                  </a:lnTo>
                  <a:lnTo>
                    <a:pt x="176021" y="111125"/>
                  </a:lnTo>
                  <a:lnTo>
                    <a:pt x="176783" y="110489"/>
                  </a:lnTo>
                  <a:close/>
                </a:path>
                <a:path w="367664" h="179070">
                  <a:moveTo>
                    <a:pt x="30480" y="107950"/>
                  </a:moveTo>
                  <a:lnTo>
                    <a:pt x="27431" y="109219"/>
                  </a:lnTo>
                  <a:lnTo>
                    <a:pt x="25907" y="109219"/>
                  </a:lnTo>
                  <a:lnTo>
                    <a:pt x="30480" y="110489"/>
                  </a:lnTo>
                  <a:lnTo>
                    <a:pt x="30480" y="109219"/>
                  </a:lnTo>
                  <a:lnTo>
                    <a:pt x="27431" y="109219"/>
                  </a:lnTo>
                  <a:lnTo>
                    <a:pt x="28956" y="107950"/>
                  </a:lnTo>
                  <a:lnTo>
                    <a:pt x="30480" y="107950"/>
                  </a:lnTo>
                  <a:close/>
                </a:path>
                <a:path w="367664" h="179070">
                  <a:moveTo>
                    <a:pt x="24383" y="102869"/>
                  </a:moveTo>
                  <a:lnTo>
                    <a:pt x="22859" y="102869"/>
                  </a:lnTo>
                  <a:lnTo>
                    <a:pt x="21336" y="105409"/>
                  </a:lnTo>
                  <a:lnTo>
                    <a:pt x="21336" y="106680"/>
                  </a:lnTo>
                  <a:lnTo>
                    <a:pt x="22859" y="107950"/>
                  </a:lnTo>
                  <a:lnTo>
                    <a:pt x="25907" y="109219"/>
                  </a:lnTo>
                  <a:lnTo>
                    <a:pt x="28956" y="107950"/>
                  </a:lnTo>
                  <a:lnTo>
                    <a:pt x="32511" y="107950"/>
                  </a:lnTo>
                  <a:lnTo>
                    <a:pt x="32003" y="106680"/>
                  </a:lnTo>
                  <a:lnTo>
                    <a:pt x="27431" y="105409"/>
                  </a:lnTo>
                  <a:lnTo>
                    <a:pt x="24383" y="102869"/>
                  </a:lnTo>
                  <a:close/>
                </a:path>
                <a:path w="367664" h="179070">
                  <a:moveTo>
                    <a:pt x="30480" y="107950"/>
                  </a:moveTo>
                  <a:lnTo>
                    <a:pt x="28956" y="107950"/>
                  </a:lnTo>
                  <a:lnTo>
                    <a:pt x="27431" y="109219"/>
                  </a:lnTo>
                  <a:lnTo>
                    <a:pt x="30480" y="107950"/>
                  </a:lnTo>
                  <a:close/>
                </a:path>
                <a:path w="367664" h="179070">
                  <a:moveTo>
                    <a:pt x="300837" y="101345"/>
                  </a:moveTo>
                  <a:lnTo>
                    <a:pt x="303275" y="105409"/>
                  </a:lnTo>
                  <a:lnTo>
                    <a:pt x="304800" y="109219"/>
                  </a:lnTo>
                  <a:lnTo>
                    <a:pt x="304800" y="107950"/>
                  </a:lnTo>
                  <a:lnTo>
                    <a:pt x="306324" y="107950"/>
                  </a:lnTo>
                  <a:lnTo>
                    <a:pt x="306324" y="101600"/>
                  </a:lnTo>
                  <a:lnTo>
                    <a:pt x="301751" y="101600"/>
                  </a:lnTo>
                  <a:lnTo>
                    <a:pt x="300837" y="101345"/>
                  </a:lnTo>
                  <a:close/>
                </a:path>
                <a:path w="367664" h="179070">
                  <a:moveTo>
                    <a:pt x="178307" y="102869"/>
                  </a:moveTo>
                  <a:lnTo>
                    <a:pt x="176783" y="102869"/>
                  </a:lnTo>
                  <a:lnTo>
                    <a:pt x="172212" y="105409"/>
                  </a:lnTo>
                  <a:lnTo>
                    <a:pt x="179831" y="105409"/>
                  </a:lnTo>
                  <a:lnTo>
                    <a:pt x="178307" y="102869"/>
                  </a:lnTo>
                  <a:close/>
                </a:path>
                <a:path w="367664" h="179070">
                  <a:moveTo>
                    <a:pt x="300227" y="100330"/>
                  </a:moveTo>
                  <a:lnTo>
                    <a:pt x="300837" y="101345"/>
                  </a:lnTo>
                  <a:lnTo>
                    <a:pt x="301751" y="101600"/>
                  </a:lnTo>
                  <a:lnTo>
                    <a:pt x="300227" y="100330"/>
                  </a:lnTo>
                  <a:close/>
                </a:path>
                <a:path w="367664" h="179070">
                  <a:moveTo>
                    <a:pt x="306324" y="100330"/>
                  </a:moveTo>
                  <a:lnTo>
                    <a:pt x="300227" y="100330"/>
                  </a:lnTo>
                  <a:lnTo>
                    <a:pt x="301751" y="101600"/>
                  </a:lnTo>
                  <a:lnTo>
                    <a:pt x="306324" y="101600"/>
                  </a:lnTo>
                  <a:lnTo>
                    <a:pt x="306324" y="100330"/>
                  </a:lnTo>
                  <a:close/>
                </a:path>
                <a:path w="367664" h="179070">
                  <a:moveTo>
                    <a:pt x="306324" y="99059"/>
                  </a:moveTo>
                  <a:lnTo>
                    <a:pt x="298703" y="99059"/>
                  </a:lnTo>
                  <a:lnTo>
                    <a:pt x="298703" y="100753"/>
                  </a:lnTo>
                  <a:lnTo>
                    <a:pt x="300837" y="101345"/>
                  </a:lnTo>
                  <a:lnTo>
                    <a:pt x="300227" y="100330"/>
                  </a:lnTo>
                  <a:lnTo>
                    <a:pt x="306324" y="100330"/>
                  </a:lnTo>
                  <a:lnTo>
                    <a:pt x="306324" y="99059"/>
                  </a:lnTo>
                  <a:close/>
                </a:path>
                <a:path w="367664" h="179070">
                  <a:moveTo>
                    <a:pt x="298703" y="100330"/>
                  </a:moveTo>
                  <a:lnTo>
                    <a:pt x="297180" y="100330"/>
                  </a:lnTo>
                  <a:lnTo>
                    <a:pt x="298703" y="100753"/>
                  </a:lnTo>
                  <a:lnTo>
                    <a:pt x="298703" y="100330"/>
                  </a:lnTo>
                  <a:close/>
                </a:path>
                <a:path w="367664" h="179070">
                  <a:moveTo>
                    <a:pt x="294131" y="99059"/>
                  </a:moveTo>
                  <a:lnTo>
                    <a:pt x="295656" y="100330"/>
                  </a:lnTo>
                  <a:lnTo>
                    <a:pt x="297180" y="100330"/>
                  </a:lnTo>
                  <a:lnTo>
                    <a:pt x="297113" y="99888"/>
                  </a:lnTo>
                  <a:lnTo>
                    <a:pt x="294131" y="99059"/>
                  </a:lnTo>
                  <a:close/>
                </a:path>
                <a:path w="367664" h="179070">
                  <a:moveTo>
                    <a:pt x="295854" y="91495"/>
                  </a:moveTo>
                  <a:lnTo>
                    <a:pt x="297113" y="99888"/>
                  </a:lnTo>
                  <a:lnTo>
                    <a:pt x="298703" y="100330"/>
                  </a:lnTo>
                  <a:lnTo>
                    <a:pt x="297522" y="91958"/>
                  </a:lnTo>
                  <a:lnTo>
                    <a:pt x="295854" y="91495"/>
                  </a:lnTo>
                  <a:close/>
                </a:path>
                <a:path w="367664" h="179070">
                  <a:moveTo>
                    <a:pt x="297522" y="91958"/>
                  </a:moveTo>
                  <a:lnTo>
                    <a:pt x="298703" y="100330"/>
                  </a:lnTo>
                  <a:lnTo>
                    <a:pt x="298703" y="99059"/>
                  </a:lnTo>
                  <a:lnTo>
                    <a:pt x="306324" y="99059"/>
                  </a:lnTo>
                  <a:lnTo>
                    <a:pt x="306031" y="96989"/>
                  </a:lnTo>
                  <a:lnTo>
                    <a:pt x="301751" y="92709"/>
                  </a:lnTo>
                  <a:lnTo>
                    <a:pt x="300227" y="92709"/>
                  </a:lnTo>
                  <a:lnTo>
                    <a:pt x="297522" y="91958"/>
                  </a:lnTo>
                  <a:close/>
                </a:path>
                <a:path w="367664" h="179070">
                  <a:moveTo>
                    <a:pt x="296989" y="99059"/>
                  </a:moveTo>
                  <a:lnTo>
                    <a:pt x="294131" y="99059"/>
                  </a:lnTo>
                  <a:lnTo>
                    <a:pt x="297113" y="99888"/>
                  </a:lnTo>
                  <a:lnTo>
                    <a:pt x="296989" y="99059"/>
                  </a:lnTo>
                  <a:close/>
                </a:path>
                <a:path w="367664" h="179070">
                  <a:moveTo>
                    <a:pt x="299084" y="50800"/>
                  </a:moveTo>
                  <a:lnTo>
                    <a:pt x="289559" y="50800"/>
                  </a:lnTo>
                  <a:lnTo>
                    <a:pt x="291083" y="59689"/>
                  </a:lnTo>
                  <a:lnTo>
                    <a:pt x="294131" y="69850"/>
                  </a:lnTo>
                  <a:lnTo>
                    <a:pt x="295656" y="78739"/>
                  </a:lnTo>
                  <a:lnTo>
                    <a:pt x="297522" y="91958"/>
                  </a:lnTo>
                  <a:lnTo>
                    <a:pt x="300227" y="92709"/>
                  </a:lnTo>
                  <a:lnTo>
                    <a:pt x="301751" y="92709"/>
                  </a:lnTo>
                  <a:lnTo>
                    <a:pt x="306031" y="96989"/>
                  </a:lnTo>
                  <a:lnTo>
                    <a:pt x="303275" y="77469"/>
                  </a:lnTo>
                  <a:lnTo>
                    <a:pt x="301751" y="68580"/>
                  </a:lnTo>
                  <a:lnTo>
                    <a:pt x="299084" y="50800"/>
                  </a:lnTo>
                  <a:close/>
                </a:path>
                <a:path w="367664" h="179070">
                  <a:moveTo>
                    <a:pt x="289559" y="91439"/>
                  </a:moveTo>
                  <a:lnTo>
                    <a:pt x="286512" y="91439"/>
                  </a:lnTo>
                  <a:lnTo>
                    <a:pt x="286633" y="92252"/>
                  </a:lnTo>
                  <a:lnTo>
                    <a:pt x="289559" y="91439"/>
                  </a:lnTo>
                  <a:close/>
                </a:path>
                <a:path w="367664" h="179070">
                  <a:moveTo>
                    <a:pt x="286702" y="46989"/>
                  </a:moveTo>
                  <a:lnTo>
                    <a:pt x="278892" y="46989"/>
                  </a:lnTo>
                  <a:lnTo>
                    <a:pt x="280415" y="58419"/>
                  </a:lnTo>
                  <a:lnTo>
                    <a:pt x="283463" y="68580"/>
                  </a:lnTo>
                  <a:lnTo>
                    <a:pt x="284988" y="78739"/>
                  </a:lnTo>
                  <a:lnTo>
                    <a:pt x="288036" y="91439"/>
                  </a:lnTo>
                  <a:lnTo>
                    <a:pt x="295656" y="91439"/>
                  </a:lnTo>
                  <a:lnTo>
                    <a:pt x="295854" y="91495"/>
                  </a:lnTo>
                  <a:lnTo>
                    <a:pt x="295656" y="90169"/>
                  </a:lnTo>
                  <a:lnTo>
                    <a:pt x="292607" y="77469"/>
                  </a:lnTo>
                  <a:lnTo>
                    <a:pt x="291083" y="67309"/>
                  </a:lnTo>
                  <a:lnTo>
                    <a:pt x="288036" y="55880"/>
                  </a:lnTo>
                  <a:lnTo>
                    <a:pt x="286702" y="46989"/>
                  </a:lnTo>
                  <a:close/>
                </a:path>
                <a:path w="367664" h="179070">
                  <a:moveTo>
                    <a:pt x="293115" y="31750"/>
                  </a:moveTo>
                  <a:lnTo>
                    <a:pt x="284988" y="31750"/>
                  </a:lnTo>
                  <a:lnTo>
                    <a:pt x="288036" y="44450"/>
                  </a:lnTo>
                  <a:lnTo>
                    <a:pt x="289559" y="52069"/>
                  </a:lnTo>
                  <a:lnTo>
                    <a:pt x="289559" y="50800"/>
                  </a:lnTo>
                  <a:lnTo>
                    <a:pt x="299084" y="50800"/>
                  </a:lnTo>
                  <a:lnTo>
                    <a:pt x="298703" y="48259"/>
                  </a:lnTo>
                  <a:lnTo>
                    <a:pt x="295656" y="43180"/>
                  </a:lnTo>
                  <a:lnTo>
                    <a:pt x="294131" y="34289"/>
                  </a:lnTo>
                  <a:lnTo>
                    <a:pt x="293115" y="31750"/>
                  </a:lnTo>
                  <a:close/>
                </a:path>
                <a:path w="367664" h="179070">
                  <a:moveTo>
                    <a:pt x="276225" y="16509"/>
                  </a:moveTo>
                  <a:lnTo>
                    <a:pt x="274319" y="16509"/>
                  </a:lnTo>
                  <a:lnTo>
                    <a:pt x="274319" y="22859"/>
                  </a:lnTo>
                  <a:lnTo>
                    <a:pt x="277368" y="38100"/>
                  </a:lnTo>
                  <a:lnTo>
                    <a:pt x="278892" y="48259"/>
                  </a:lnTo>
                  <a:lnTo>
                    <a:pt x="278892" y="46989"/>
                  </a:lnTo>
                  <a:lnTo>
                    <a:pt x="286702" y="46989"/>
                  </a:lnTo>
                  <a:lnTo>
                    <a:pt x="286512" y="45719"/>
                  </a:lnTo>
                  <a:lnTo>
                    <a:pt x="284988" y="36830"/>
                  </a:lnTo>
                  <a:lnTo>
                    <a:pt x="283741" y="30595"/>
                  </a:lnTo>
                  <a:lnTo>
                    <a:pt x="280415" y="24130"/>
                  </a:lnTo>
                  <a:lnTo>
                    <a:pt x="278892" y="22859"/>
                  </a:lnTo>
                  <a:lnTo>
                    <a:pt x="277368" y="20319"/>
                  </a:lnTo>
                  <a:lnTo>
                    <a:pt x="276225" y="16509"/>
                  </a:lnTo>
                  <a:close/>
                </a:path>
                <a:path w="367664" h="179070">
                  <a:moveTo>
                    <a:pt x="278892" y="2539"/>
                  </a:moveTo>
                  <a:lnTo>
                    <a:pt x="278892" y="5080"/>
                  </a:lnTo>
                  <a:lnTo>
                    <a:pt x="280415" y="7619"/>
                  </a:lnTo>
                  <a:lnTo>
                    <a:pt x="280415" y="10159"/>
                  </a:lnTo>
                  <a:lnTo>
                    <a:pt x="281939" y="15239"/>
                  </a:lnTo>
                  <a:lnTo>
                    <a:pt x="281939" y="21589"/>
                  </a:lnTo>
                  <a:lnTo>
                    <a:pt x="283741" y="30595"/>
                  </a:lnTo>
                  <a:lnTo>
                    <a:pt x="284988" y="33019"/>
                  </a:lnTo>
                  <a:lnTo>
                    <a:pt x="284988" y="31750"/>
                  </a:lnTo>
                  <a:lnTo>
                    <a:pt x="293115" y="31750"/>
                  </a:lnTo>
                  <a:lnTo>
                    <a:pt x="292654" y="30595"/>
                  </a:lnTo>
                  <a:lnTo>
                    <a:pt x="292607" y="29209"/>
                  </a:lnTo>
                  <a:lnTo>
                    <a:pt x="286512" y="20319"/>
                  </a:lnTo>
                  <a:lnTo>
                    <a:pt x="285369" y="16509"/>
                  </a:lnTo>
                  <a:lnTo>
                    <a:pt x="284988" y="16509"/>
                  </a:lnTo>
                  <a:lnTo>
                    <a:pt x="281939" y="7619"/>
                  </a:lnTo>
                  <a:lnTo>
                    <a:pt x="280415" y="6350"/>
                  </a:lnTo>
                  <a:lnTo>
                    <a:pt x="278892" y="2539"/>
                  </a:lnTo>
                  <a:close/>
                </a:path>
                <a:path w="367664" h="179070">
                  <a:moveTo>
                    <a:pt x="275844" y="0"/>
                  </a:moveTo>
                  <a:lnTo>
                    <a:pt x="274319" y="1269"/>
                  </a:lnTo>
                  <a:lnTo>
                    <a:pt x="272795" y="1269"/>
                  </a:lnTo>
                  <a:lnTo>
                    <a:pt x="271271" y="5080"/>
                  </a:lnTo>
                  <a:lnTo>
                    <a:pt x="271271" y="6350"/>
                  </a:lnTo>
                  <a:lnTo>
                    <a:pt x="272795" y="8889"/>
                  </a:lnTo>
                  <a:lnTo>
                    <a:pt x="272795" y="10159"/>
                  </a:lnTo>
                  <a:lnTo>
                    <a:pt x="275844" y="15239"/>
                  </a:lnTo>
                  <a:lnTo>
                    <a:pt x="277368" y="20319"/>
                  </a:lnTo>
                  <a:lnTo>
                    <a:pt x="278892" y="22859"/>
                  </a:lnTo>
                  <a:lnTo>
                    <a:pt x="280415" y="24130"/>
                  </a:lnTo>
                  <a:lnTo>
                    <a:pt x="283741" y="30595"/>
                  </a:lnTo>
                  <a:lnTo>
                    <a:pt x="282194" y="22859"/>
                  </a:lnTo>
                  <a:lnTo>
                    <a:pt x="281939" y="22859"/>
                  </a:lnTo>
                  <a:lnTo>
                    <a:pt x="281939" y="15239"/>
                  </a:lnTo>
                  <a:lnTo>
                    <a:pt x="281177" y="12700"/>
                  </a:lnTo>
                  <a:lnTo>
                    <a:pt x="280415" y="12700"/>
                  </a:lnTo>
                  <a:lnTo>
                    <a:pt x="280415" y="7619"/>
                  </a:lnTo>
                  <a:lnTo>
                    <a:pt x="278892" y="5080"/>
                  </a:lnTo>
                  <a:lnTo>
                    <a:pt x="278892" y="2539"/>
                  </a:lnTo>
                  <a:lnTo>
                    <a:pt x="275844" y="0"/>
                  </a:lnTo>
                  <a:close/>
                </a:path>
                <a:path w="367664" h="179070">
                  <a:moveTo>
                    <a:pt x="281939" y="21589"/>
                  </a:moveTo>
                  <a:lnTo>
                    <a:pt x="281939" y="22859"/>
                  </a:lnTo>
                  <a:lnTo>
                    <a:pt x="282194" y="22859"/>
                  </a:lnTo>
                  <a:lnTo>
                    <a:pt x="281939" y="21589"/>
                  </a:lnTo>
                  <a:close/>
                </a:path>
                <a:path w="367664" h="179070">
                  <a:moveTo>
                    <a:pt x="272795" y="10159"/>
                  </a:moveTo>
                  <a:lnTo>
                    <a:pt x="272795" y="13969"/>
                  </a:lnTo>
                  <a:lnTo>
                    <a:pt x="274319" y="17780"/>
                  </a:lnTo>
                  <a:lnTo>
                    <a:pt x="274319" y="16509"/>
                  </a:lnTo>
                  <a:lnTo>
                    <a:pt x="276225" y="16509"/>
                  </a:lnTo>
                  <a:lnTo>
                    <a:pt x="275844" y="15239"/>
                  </a:lnTo>
                  <a:lnTo>
                    <a:pt x="272795" y="10159"/>
                  </a:lnTo>
                  <a:close/>
                </a:path>
                <a:path w="367664" h="179070">
                  <a:moveTo>
                    <a:pt x="284988" y="15239"/>
                  </a:moveTo>
                  <a:lnTo>
                    <a:pt x="284988" y="16509"/>
                  </a:lnTo>
                  <a:lnTo>
                    <a:pt x="285369" y="16509"/>
                  </a:lnTo>
                  <a:lnTo>
                    <a:pt x="284988" y="15239"/>
                  </a:lnTo>
                  <a:close/>
                </a:path>
                <a:path w="367664" h="179070">
                  <a:moveTo>
                    <a:pt x="280415" y="10159"/>
                  </a:moveTo>
                  <a:lnTo>
                    <a:pt x="280415" y="12700"/>
                  </a:lnTo>
                  <a:lnTo>
                    <a:pt x="281177" y="12700"/>
                  </a:lnTo>
                  <a:lnTo>
                    <a:pt x="280415" y="10159"/>
                  </a:lnTo>
                  <a:close/>
                </a:path>
                <a:path w="367664" h="179070">
                  <a:moveTo>
                    <a:pt x="272795" y="1269"/>
                  </a:moveTo>
                  <a:lnTo>
                    <a:pt x="271271" y="2539"/>
                  </a:lnTo>
                  <a:lnTo>
                    <a:pt x="271271" y="5080"/>
                  </a:lnTo>
                  <a:lnTo>
                    <a:pt x="272795" y="1269"/>
                  </a:lnTo>
                  <a:close/>
                </a:path>
                <a:path w="367664" h="179070">
                  <a:moveTo>
                    <a:pt x="275844" y="0"/>
                  </a:moveTo>
                  <a:lnTo>
                    <a:pt x="278892" y="2539"/>
                  </a:lnTo>
                  <a:lnTo>
                    <a:pt x="278892" y="1269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8" name="object 18"/>
          <p:cNvSpPr/>
          <p:nvPr/>
        </p:nvSpPr>
        <p:spPr>
          <a:xfrm>
            <a:off x="2737365" y="5258371"/>
            <a:ext cx="26487" cy="11516"/>
          </a:xfrm>
          <a:custGeom>
            <a:avLst/>
            <a:gdLst/>
            <a:ahLst/>
            <a:cxnLst/>
            <a:rect l="l" t="t" r="r" b="b"/>
            <a:pathLst>
              <a:path w="29210" h="12700">
                <a:moveTo>
                  <a:pt x="28955" y="0"/>
                </a:moveTo>
                <a:lnTo>
                  <a:pt x="25907" y="3047"/>
                </a:lnTo>
                <a:lnTo>
                  <a:pt x="24383" y="3047"/>
                </a:lnTo>
                <a:lnTo>
                  <a:pt x="19811" y="6095"/>
                </a:lnTo>
                <a:lnTo>
                  <a:pt x="15239" y="9143"/>
                </a:lnTo>
                <a:lnTo>
                  <a:pt x="6095" y="12191"/>
                </a:lnTo>
                <a:lnTo>
                  <a:pt x="0" y="12191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06349" y="5065817"/>
            <a:ext cx="196238" cy="2505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6507" y="5037717"/>
            <a:ext cx="165836" cy="25796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477151" y="4939296"/>
            <a:ext cx="1650872" cy="754234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14" dirty="0">
                <a:latin typeface="Times New Roman"/>
                <a:cs typeface="Times New Roman"/>
              </a:rPr>
              <a:t>Learn</a:t>
            </a:r>
            <a:endParaRPr sz="1406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904" dirty="0">
              <a:latin typeface="Times New Roman"/>
              <a:cs typeface="Times New Roman"/>
            </a:endParaRPr>
          </a:p>
          <a:p>
            <a:pPr marL="11516"/>
            <a:r>
              <a:rPr sz="1406" spc="9" dirty="0">
                <a:latin typeface="Times New Roman"/>
                <a:cs typeface="Times New Roman"/>
              </a:rPr>
              <a:t>Model</a:t>
            </a:r>
            <a:r>
              <a:rPr sz="1406" spc="-32" dirty="0">
                <a:latin typeface="Times New Roman"/>
                <a:cs typeface="Times New Roman"/>
              </a:rPr>
              <a:t> </a:t>
            </a:r>
            <a:r>
              <a:rPr sz="1406" spc="14" dirty="0">
                <a:latin typeface="Times New Roman"/>
                <a:cs typeface="Times New Roman"/>
              </a:rPr>
              <a:t>and</a:t>
            </a:r>
            <a:r>
              <a:rPr sz="1406" spc="-18" dirty="0">
                <a:latin typeface="Times New Roman"/>
                <a:cs typeface="Times New Roman"/>
              </a:rPr>
              <a:t> </a:t>
            </a:r>
            <a:r>
              <a:rPr sz="1406" spc="9" dirty="0">
                <a:latin typeface="Times New Roman"/>
                <a:cs typeface="Times New Roman"/>
              </a:rPr>
              <a:t>parameters</a:t>
            </a:r>
            <a:endParaRPr sz="140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14"/>
              <a:t>Convergence</a:t>
            </a:r>
            <a:r>
              <a:rPr spc="-27"/>
              <a:t> </a:t>
            </a:r>
            <a:r>
              <a:t>of</a:t>
            </a:r>
            <a:r>
              <a:rPr spc="-14"/>
              <a:t> </a:t>
            </a:r>
            <a:r>
              <a:rPr spc="-18"/>
              <a:t>cost</a:t>
            </a:r>
            <a:r>
              <a:rPr spc="-14"/>
              <a:t> </a:t>
            </a:r>
            <a:r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4482" y="2300736"/>
            <a:ext cx="4119567" cy="314995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5"/>
              <a:t>Impact</a:t>
            </a:r>
            <a:r>
              <a:rPr spc="-23"/>
              <a:t> </a:t>
            </a:r>
            <a:r>
              <a:t>of</a:t>
            </a:r>
            <a:r>
              <a:rPr spc="-14"/>
              <a:t> </a:t>
            </a:r>
            <a:r>
              <a:t>learning</a:t>
            </a:r>
            <a:r>
              <a:rPr spc="-14"/>
              <a:t> </a:t>
            </a:r>
            <a:r>
              <a:rPr spc="-32"/>
              <a:t>rate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970" y="2166476"/>
            <a:ext cx="9269830" cy="333229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27"/>
              <a:t>Variants</a:t>
            </a:r>
            <a:r>
              <a:rPr spc="-23"/>
              <a:t> </a:t>
            </a:r>
            <a:r>
              <a:t>of</a:t>
            </a:r>
            <a:r>
              <a:rPr spc="-14"/>
              <a:t> </a:t>
            </a:r>
            <a:r>
              <a:rPr spc="-9"/>
              <a:t>Gradient</a:t>
            </a:r>
            <a:r>
              <a:rPr spc="-18"/>
              <a:t> </a:t>
            </a:r>
            <a:r>
              <a:rPr spc="-5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511" y="2058632"/>
            <a:ext cx="3492340" cy="1233756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>
                <a:latin typeface="Calibri"/>
                <a:cs typeface="Calibri"/>
              </a:rPr>
              <a:t>Batch</a:t>
            </a:r>
            <a:r>
              <a:rPr sz="2222" spc="-32">
                <a:latin typeface="Calibri"/>
                <a:cs typeface="Calibri"/>
              </a:rPr>
              <a:t> </a:t>
            </a:r>
            <a:r>
              <a:rPr sz="2222" spc="-9">
                <a:latin typeface="Calibri"/>
                <a:cs typeface="Calibri"/>
              </a:rPr>
              <a:t>Gradient</a:t>
            </a:r>
            <a:r>
              <a:rPr sz="2222" spc="-36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Descent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>
                <a:latin typeface="Calibri"/>
                <a:cs typeface="Calibri"/>
              </a:rPr>
              <a:t>Stochastic</a:t>
            </a:r>
            <a:r>
              <a:rPr sz="2222" spc="-32">
                <a:latin typeface="Calibri"/>
                <a:cs typeface="Calibri"/>
              </a:rPr>
              <a:t> </a:t>
            </a:r>
            <a:r>
              <a:rPr sz="2222" spc="-9">
                <a:latin typeface="Calibri"/>
                <a:cs typeface="Calibri"/>
              </a:rPr>
              <a:t>Gradient</a:t>
            </a:r>
            <a:r>
              <a:rPr sz="2222" spc="-32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Descent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>
                <a:latin typeface="Calibri"/>
                <a:cs typeface="Calibri"/>
              </a:rPr>
              <a:t>Mini</a:t>
            </a:r>
            <a:r>
              <a:rPr sz="2222" spc="-9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Batch</a:t>
            </a:r>
            <a:r>
              <a:rPr sz="2222" spc="-27">
                <a:latin typeface="Calibri"/>
                <a:cs typeface="Calibri"/>
              </a:rPr>
              <a:t> </a:t>
            </a:r>
            <a:r>
              <a:rPr sz="2222" spc="-9">
                <a:latin typeface="Calibri"/>
                <a:cs typeface="Calibri"/>
              </a:rPr>
              <a:t>Gradient</a:t>
            </a:r>
            <a:r>
              <a:rPr sz="2222" spc="-36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Descent</a:t>
            </a:r>
            <a:endParaRPr sz="2222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9454" y="3063056"/>
            <a:ext cx="3393083" cy="2712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7083" y="2136162"/>
            <a:ext cx="2271058" cy="4012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27"/>
              <a:t>Variants</a:t>
            </a:r>
            <a:r>
              <a:rPr spc="-23"/>
              <a:t> </a:t>
            </a:r>
            <a:r>
              <a:t>of</a:t>
            </a:r>
            <a:r>
              <a:rPr spc="-14"/>
              <a:t> </a:t>
            </a:r>
            <a:r>
              <a:rPr spc="-9"/>
              <a:t>Gradient</a:t>
            </a:r>
            <a:r>
              <a:rPr spc="-18"/>
              <a:t> </a:t>
            </a:r>
            <a:r>
              <a:rPr spc="-5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511" y="2058631"/>
            <a:ext cx="3492340" cy="3289767"/>
          </a:xfrm>
          <a:prstGeom prst="rect">
            <a:avLst/>
          </a:prstGeom>
        </p:spPr>
        <p:txBody>
          <a:bodyPr vert="horz" wrap="square" lIns="0" tIns="78887" rIns="0" bIns="0" rtlCol="0" anchor="t">
            <a:spAutoFit/>
          </a:bodyPr>
          <a:lstStyle/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Batch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Gradient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Descent</a:t>
            </a:r>
            <a:endParaRPr sz="2222" dirty="0">
              <a:latin typeface="Calibri"/>
              <a:cs typeface="Calibri"/>
            </a:endParaRPr>
          </a:p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0941">
              <a:spcBef>
                <a:spcPts val="621"/>
              </a:spcBef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Stochastic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Gradient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Descent</a:t>
            </a:r>
            <a:endParaRPr sz="2222" dirty="0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0941">
              <a:spcBef>
                <a:spcPts val="530"/>
              </a:spcBef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93475" indent="-182534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Mini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Batch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Gradient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Descent</a:t>
            </a:r>
            <a:endParaRPr sz="2222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4032" y="2329811"/>
            <a:ext cx="3393083" cy="21808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3786" y="1359785"/>
            <a:ext cx="2271058" cy="401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5A4F4-F1FD-EBA0-490A-F768CCE2C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354" y="2578771"/>
            <a:ext cx="4715757" cy="837816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1F4640A-E637-9578-F23F-C36BCC23C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316" y="3823916"/>
            <a:ext cx="3891391" cy="892319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43BF3B4-EC80-7138-2AEB-89D1222ED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144" y="5348398"/>
            <a:ext cx="4736378" cy="9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36"/>
              <a:t>Types</a:t>
            </a:r>
            <a:r>
              <a:rPr spc="-32"/>
              <a:t> </a:t>
            </a:r>
            <a:r>
              <a:t>of</a:t>
            </a:r>
            <a:r>
              <a:rPr spc="-23"/>
              <a:t> </a:t>
            </a:r>
            <a:r>
              <a:rPr spc="-9"/>
              <a:t>Regression</a:t>
            </a:r>
            <a:r>
              <a:rPr spc="-50"/>
              <a:t> </a:t>
            </a:r>
            <a:r>
              <a:rPr spc="5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75678" y="1169471"/>
            <a:ext cx="7673844" cy="4385987"/>
            <a:chOff x="2333421" y="2174742"/>
            <a:chExt cx="5259324" cy="48367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5164" y="2174742"/>
              <a:ext cx="4315968" cy="19217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421" y="4259168"/>
              <a:ext cx="5259324" cy="2752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36"/>
              <a:t>Types</a:t>
            </a:r>
            <a:r>
              <a:rPr spc="-32"/>
              <a:t> </a:t>
            </a:r>
            <a:r>
              <a:t>of</a:t>
            </a:r>
            <a:r>
              <a:rPr spc="-23"/>
              <a:t> </a:t>
            </a:r>
            <a:r>
              <a:rPr spc="-9"/>
              <a:t>Regression</a:t>
            </a:r>
            <a:r>
              <a:rPr spc="-50"/>
              <a:t> </a:t>
            </a:r>
            <a:r>
              <a:rPr spc="5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71" y="2007990"/>
            <a:ext cx="5274739" cy="373347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14"/>
              <a:t>Evaluating</a:t>
            </a:r>
            <a:r>
              <a:rPr spc="-9"/>
              <a:t> </a:t>
            </a:r>
            <a:r>
              <a:rPr spc="5"/>
              <a:t>the</a:t>
            </a:r>
            <a:r>
              <a:t> </a:t>
            </a:r>
            <a:r>
              <a:rPr spc="-9"/>
              <a:t>performance</a:t>
            </a:r>
            <a:r>
              <a:rPr spc="-18"/>
              <a:t> </a:t>
            </a:r>
            <a:r>
              <a:t>of</a:t>
            </a:r>
            <a:r>
              <a:rPr spc="-9"/>
              <a:t> </a:t>
            </a:r>
            <a:r>
              <a:rPr spc="5"/>
              <a:t>the 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685" y="1803459"/>
            <a:ext cx="5779377" cy="387364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5"/>
              <a:t>Summary</a:t>
            </a:r>
            <a:r>
              <a:rPr spc="-63"/>
              <a:t> </a:t>
            </a:r>
            <a:r>
              <a:t>Linear</a:t>
            </a:r>
            <a:r>
              <a:rPr spc="-32"/>
              <a:t> </a:t>
            </a:r>
            <a:r>
              <a:rPr spc="-9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862" y="3031297"/>
            <a:ext cx="3570251" cy="19583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009" y="1522920"/>
            <a:ext cx="6907060" cy="1174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2436" y="2477167"/>
            <a:ext cx="4094071" cy="3223483"/>
          </a:xfrm>
          <a:prstGeom prst="rect">
            <a:avLst/>
          </a:prstGeom>
        </p:spPr>
        <p:txBody>
          <a:bodyPr vert="horz" wrap="square" lIns="0" tIns="72553" rIns="0" bIns="0" rtlCol="0">
            <a:spAutoFit/>
          </a:bodyPr>
          <a:lstStyle/>
          <a:p>
            <a:pPr marL="237813" indent="-226872">
              <a:spcBef>
                <a:spcPts val="57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Hypothesis</a:t>
            </a:r>
            <a:r>
              <a:rPr sz="1904" spc="-18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representation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76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Ordinary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Least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Square</a:t>
            </a:r>
            <a:r>
              <a:rPr sz="1904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Estimation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90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14">
                <a:solidFill>
                  <a:srgbClr val="00B0F0"/>
                </a:solidFill>
                <a:latin typeface="Calibri"/>
                <a:cs typeface="Calibri"/>
              </a:rPr>
              <a:t>Cost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function</a:t>
            </a:r>
            <a:r>
              <a:rPr sz="1904" spc="-18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>
                <a:solidFill>
                  <a:srgbClr val="00B0F0"/>
                </a:solidFill>
                <a:latin typeface="Calibri"/>
                <a:cs typeface="Calibri"/>
              </a:rPr>
              <a:t>and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Properties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8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Gradient</a:t>
            </a:r>
            <a:r>
              <a:rPr sz="1904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Descent</a:t>
            </a:r>
            <a:r>
              <a:rPr sz="1904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Algorithm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8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Finding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direction</a:t>
            </a:r>
            <a:r>
              <a:rPr sz="1904" spc="-18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>
                <a:solidFill>
                  <a:srgbClr val="00B0F0"/>
                </a:solidFill>
                <a:latin typeface="Calibri"/>
                <a:cs typeface="Calibri"/>
              </a:rPr>
              <a:t>minimum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76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>
                <a:solidFill>
                  <a:srgbClr val="00B0F0"/>
                </a:solidFill>
                <a:latin typeface="Calibri"/>
                <a:cs typeface="Calibri"/>
              </a:rPr>
              <a:t>Impact</a:t>
            </a:r>
            <a:r>
              <a:rPr sz="1904" spc="-27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1904" spc="-14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learning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23">
                <a:solidFill>
                  <a:srgbClr val="00B0F0"/>
                </a:solidFill>
                <a:latin typeface="Calibri"/>
                <a:cs typeface="Calibri"/>
              </a:rPr>
              <a:t>rate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90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18">
                <a:solidFill>
                  <a:srgbClr val="00B0F0"/>
                </a:solidFill>
                <a:latin typeface="Calibri"/>
                <a:cs typeface="Calibri"/>
              </a:rPr>
              <a:t>Variants</a:t>
            </a:r>
            <a:r>
              <a:rPr sz="1904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1904" spc="-14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Gradient</a:t>
            </a:r>
            <a:r>
              <a:rPr sz="1904" spc="18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Descent</a:t>
            </a:r>
            <a:r>
              <a:rPr sz="1904" spc="14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Algorithm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8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14">
                <a:solidFill>
                  <a:srgbClr val="00B0F0"/>
                </a:solidFill>
                <a:latin typeface="Calibri"/>
                <a:cs typeface="Calibri"/>
              </a:rPr>
              <a:t>Performance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evaluation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76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Implementation</a:t>
            </a:r>
            <a:r>
              <a:rPr sz="1904" spc="-27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in</a:t>
            </a:r>
            <a:r>
              <a:rPr sz="1904" spc="-5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scikit</a:t>
            </a:r>
            <a:endParaRPr sz="190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27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511" y="2124924"/>
            <a:ext cx="8199657" cy="1478865"/>
          </a:xfrm>
          <a:prstGeom prst="rect">
            <a:avLst/>
          </a:prstGeom>
        </p:spPr>
        <p:txBody>
          <a:bodyPr vert="horz" wrap="square" lIns="0" tIns="50672" rIns="0" bIns="0" rtlCol="0">
            <a:spAutoFit/>
          </a:bodyPr>
          <a:lstStyle/>
          <a:p>
            <a:pPr marL="193475" marR="131862" indent="-182534">
              <a:lnSpc>
                <a:spcPts val="2403"/>
              </a:lnSpc>
              <a:spcBef>
                <a:spcPts val="399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i="1" spc="-9">
                <a:latin typeface="Calibri"/>
                <a:cs typeface="Calibri"/>
              </a:rPr>
              <a:t>Kevin</a:t>
            </a:r>
            <a:r>
              <a:rPr sz="2222" i="1" spc="-32">
                <a:latin typeface="Calibri"/>
                <a:cs typeface="Calibri"/>
              </a:rPr>
              <a:t> </a:t>
            </a:r>
            <a:r>
              <a:rPr sz="2222" i="1" spc="-136">
                <a:latin typeface="Calibri"/>
                <a:cs typeface="Calibri"/>
              </a:rPr>
              <a:t>P.</a:t>
            </a:r>
            <a:r>
              <a:rPr sz="2222" i="1" spc="14">
                <a:latin typeface="Calibri"/>
                <a:cs typeface="Calibri"/>
              </a:rPr>
              <a:t> </a:t>
            </a:r>
            <a:r>
              <a:rPr sz="2222" i="1" spc="-27">
                <a:latin typeface="Calibri"/>
                <a:cs typeface="Calibri"/>
              </a:rPr>
              <a:t>Murphy,</a:t>
            </a:r>
            <a:r>
              <a:rPr sz="2222" i="1" spc="5">
                <a:latin typeface="Calibri"/>
                <a:cs typeface="Calibri"/>
              </a:rPr>
              <a:t> </a:t>
            </a:r>
            <a:r>
              <a:rPr sz="2222" i="1">
                <a:latin typeface="Calibri"/>
                <a:cs typeface="Calibri"/>
              </a:rPr>
              <a:t>“Machine</a:t>
            </a:r>
            <a:r>
              <a:rPr sz="2222" i="1" spc="-5">
                <a:latin typeface="Calibri"/>
                <a:cs typeface="Calibri"/>
              </a:rPr>
              <a:t> Learning, </a:t>
            </a:r>
            <a:r>
              <a:rPr sz="2222" i="1" spc="5">
                <a:latin typeface="Calibri"/>
                <a:cs typeface="Calibri"/>
              </a:rPr>
              <a:t>a </a:t>
            </a:r>
            <a:r>
              <a:rPr sz="2222" i="1" spc="-5">
                <a:latin typeface="Calibri"/>
                <a:cs typeface="Calibri"/>
              </a:rPr>
              <a:t>probabilistic</a:t>
            </a:r>
            <a:r>
              <a:rPr sz="2222" i="1" spc="-18">
                <a:latin typeface="Calibri"/>
                <a:cs typeface="Calibri"/>
              </a:rPr>
              <a:t> perspective”,</a:t>
            </a:r>
            <a:r>
              <a:rPr sz="2222" i="1" spc="-9">
                <a:latin typeface="Calibri"/>
                <a:cs typeface="Calibri"/>
              </a:rPr>
              <a:t> </a:t>
            </a:r>
            <a:r>
              <a:rPr sz="2222" i="1" spc="-5">
                <a:latin typeface="Calibri"/>
                <a:cs typeface="Calibri"/>
              </a:rPr>
              <a:t>The </a:t>
            </a:r>
            <a:r>
              <a:rPr sz="2222" i="1" spc="-490">
                <a:latin typeface="Calibri"/>
                <a:cs typeface="Calibri"/>
              </a:rPr>
              <a:t> </a:t>
            </a:r>
            <a:r>
              <a:rPr sz="2222" i="1" spc="5">
                <a:latin typeface="Calibri"/>
                <a:cs typeface="Calibri"/>
              </a:rPr>
              <a:t>MIT</a:t>
            </a:r>
            <a:r>
              <a:rPr sz="2222" i="1" spc="-5">
                <a:latin typeface="Calibri"/>
                <a:cs typeface="Calibri"/>
              </a:rPr>
              <a:t> </a:t>
            </a:r>
            <a:r>
              <a:rPr sz="2222" i="1">
                <a:latin typeface="Calibri"/>
                <a:cs typeface="Calibri"/>
              </a:rPr>
              <a:t>Press,</a:t>
            </a:r>
            <a:r>
              <a:rPr sz="2222" i="1" spc="-14">
                <a:latin typeface="Calibri"/>
                <a:cs typeface="Calibri"/>
              </a:rPr>
              <a:t> </a:t>
            </a:r>
            <a:r>
              <a:rPr sz="2222" i="1" spc="5">
                <a:latin typeface="Calibri"/>
                <a:cs typeface="Calibri"/>
              </a:rPr>
              <a:t>2012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499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i="1" spc="-5">
                <a:latin typeface="Calibri"/>
                <a:cs typeface="Calibri"/>
              </a:rPr>
              <a:t>Lecture</a:t>
            </a:r>
            <a:r>
              <a:rPr sz="2222" i="1" spc="-9">
                <a:latin typeface="Calibri"/>
                <a:cs typeface="Calibri"/>
              </a:rPr>
              <a:t> </a:t>
            </a:r>
            <a:r>
              <a:rPr sz="2222" i="1" spc="-5">
                <a:latin typeface="Calibri"/>
                <a:cs typeface="Calibri"/>
              </a:rPr>
              <a:t>notes</a:t>
            </a:r>
            <a:r>
              <a:rPr sz="2222" i="1" spc="-14">
                <a:latin typeface="Calibri"/>
                <a:cs typeface="Calibri"/>
              </a:rPr>
              <a:t> </a:t>
            </a:r>
            <a:r>
              <a:rPr sz="2222" i="1">
                <a:latin typeface="Calibri"/>
                <a:cs typeface="Calibri"/>
              </a:rPr>
              <a:t>from</a:t>
            </a:r>
            <a:r>
              <a:rPr sz="2222" i="1" spc="-23">
                <a:latin typeface="Calibri"/>
                <a:cs typeface="Calibri"/>
              </a:rPr>
              <a:t> </a:t>
            </a:r>
            <a:r>
              <a:rPr sz="2222" i="1" spc="-9">
                <a:latin typeface="Calibri"/>
                <a:cs typeface="Calibri"/>
              </a:rPr>
              <a:t>Stanford</a:t>
            </a:r>
            <a:r>
              <a:rPr sz="2222" i="1" spc="-23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222" i="1" u="heavy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http://cs229.stanford.edu/materials.html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194051" algn="l"/>
              </a:tabLst>
            </a:pPr>
            <a:r>
              <a:rPr sz="2222" i="1" u="heavy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https://machinelearning-blog.com/2018/01/24/linear-regression/</a:t>
            </a:r>
            <a:endParaRPr sz="222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What</a:t>
            </a:r>
            <a:r>
              <a:rPr spc="-18"/>
              <a:t> </a:t>
            </a:r>
            <a:r>
              <a:t>is</a:t>
            </a:r>
            <a:r>
              <a:rPr spc="-18"/>
              <a:t> </a:t>
            </a:r>
            <a:r>
              <a:t>Linear</a:t>
            </a:r>
            <a:r>
              <a:rPr spc="-23"/>
              <a:t> </a:t>
            </a:r>
            <a:r>
              <a:rPr spc="-9"/>
              <a:t>Regression?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270" y="2040935"/>
            <a:ext cx="3991114" cy="18327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04773" y="4200753"/>
            <a:ext cx="8032670" cy="16175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7813" marR="4607" indent="-226872">
              <a:spcBef>
                <a:spcPts val="91"/>
              </a:spcBef>
              <a:buFont typeface="Arial MT"/>
              <a:buChar char="•"/>
              <a:tabLst>
                <a:tab pos="237813" algn="l"/>
                <a:tab pos="238389" algn="l"/>
              </a:tabLst>
            </a:pPr>
            <a:r>
              <a:rPr sz="1587" spc="-5">
                <a:latin typeface="Times New Roman"/>
                <a:cs typeface="Times New Roman"/>
              </a:rPr>
              <a:t>Model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the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variable</a:t>
            </a:r>
            <a:r>
              <a:rPr sz="1587" spc="-82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Y</a:t>
            </a:r>
            <a:r>
              <a:rPr sz="1587" spc="-5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in </a:t>
            </a:r>
            <a:r>
              <a:rPr sz="1587" spc="-5">
                <a:latin typeface="Times New Roman"/>
                <a:cs typeface="Times New Roman"/>
              </a:rPr>
              <a:t>terms</a:t>
            </a:r>
            <a:r>
              <a:rPr sz="1587">
                <a:latin typeface="Times New Roman"/>
                <a:cs typeface="Times New Roman"/>
              </a:rPr>
              <a:t> of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four other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variables</a:t>
            </a:r>
            <a:r>
              <a:rPr sz="1587" spc="-36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X1,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X2,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X3,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X4</a:t>
            </a:r>
            <a:r>
              <a:rPr sz="1587" spc="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as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b="1">
                <a:latin typeface="Times New Roman"/>
                <a:cs typeface="Times New Roman"/>
              </a:rPr>
              <a:t>Y</a:t>
            </a:r>
            <a:r>
              <a:rPr sz="1587" b="1" spc="-59">
                <a:latin typeface="Times New Roman"/>
                <a:cs typeface="Times New Roman"/>
              </a:rPr>
              <a:t> </a:t>
            </a:r>
            <a:r>
              <a:rPr sz="1587" b="1">
                <a:latin typeface="Times New Roman"/>
                <a:cs typeface="Times New Roman"/>
              </a:rPr>
              <a:t>= </a:t>
            </a:r>
            <a:r>
              <a:rPr sz="1587" b="1" i="1" spc="5">
                <a:latin typeface="Times New Roman"/>
                <a:cs typeface="Times New Roman"/>
              </a:rPr>
              <a:t>f</a:t>
            </a:r>
            <a:r>
              <a:rPr sz="1587" b="1" spc="5">
                <a:latin typeface="Times New Roman"/>
                <a:cs typeface="Times New Roman"/>
              </a:rPr>
              <a:t>(X1,</a:t>
            </a:r>
            <a:r>
              <a:rPr sz="1587" b="1" spc="-23">
                <a:latin typeface="Times New Roman"/>
                <a:cs typeface="Times New Roman"/>
              </a:rPr>
              <a:t> </a:t>
            </a:r>
            <a:r>
              <a:rPr sz="1587" b="1" spc="5">
                <a:latin typeface="Times New Roman"/>
                <a:cs typeface="Times New Roman"/>
              </a:rPr>
              <a:t>X2,</a:t>
            </a:r>
            <a:r>
              <a:rPr sz="1587" b="1" spc="-14">
                <a:latin typeface="Times New Roman"/>
                <a:cs typeface="Times New Roman"/>
              </a:rPr>
              <a:t> </a:t>
            </a:r>
            <a:r>
              <a:rPr sz="1587" b="1" spc="5">
                <a:latin typeface="Times New Roman"/>
                <a:cs typeface="Times New Roman"/>
              </a:rPr>
              <a:t>X3,</a:t>
            </a:r>
            <a:r>
              <a:rPr sz="1587" b="1" spc="-9">
                <a:latin typeface="Times New Roman"/>
                <a:cs typeface="Times New Roman"/>
              </a:rPr>
              <a:t> </a:t>
            </a:r>
            <a:r>
              <a:rPr sz="1587" b="1">
                <a:latin typeface="Times New Roman"/>
                <a:cs typeface="Times New Roman"/>
              </a:rPr>
              <a:t>X4)- </a:t>
            </a:r>
            <a:r>
              <a:rPr sz="1587" b="1" spc="-385">
                <a:latin typeface="Times New Roman"/>
                <a:cs typeface="Times New Roman"/>
              </a:rPr>
              <a:t> </a:t>
            </a:r>
            <a:r>
              <a:rPr sz="1587" b="1">
                <a:latin typeface="Times New Roman"/>
                <a:cs typeface="Times New Roman"/>
              </a:rPr>
              <a:t>multiple</a:t>
            </a:r>
            <a:r>
              <a:rPr sz="1587" b="1" spc="-41">
                <a:latin typeface="Times New Roman"/>
                <a:cs typeface="Times New Roman"/>
              </a:rPr>
              <a:t> </a:t>
            </a:r>
            <a:r>
              <a:rPr sz="1587" b="1" spc="-9">
                <a:latin typeface="Times New Roman"/>
                <a:cs typeface="Times New Roman"/>
              </a:rPr>
              <a:t>regression.</a:t>
            </a:r>
            <a:endParaRPr sz="1587">
              <a:latin typeface="Times New Roman"/>
              <a:cs typeface="Times New Roman"/>
            </a:endParaRPr>
          </a:p>
          <a:p>
            <a:pPr marL="280999" indent="-270059">
              <a:spcBef>
                <a:spcPts val="957"/>
              </a:spcBef>
              <a:buFont typeface="Arial MT"/>
              <a:buChar char="•"/>
              <a:tabLst>
                <a:tab pos="280999" algn="l"/>
                <a:tab pos="281575" algn="l"/>
              </a:tabLst>
            </a:pPr>
            <a:r>
              <a:rPr sz="1587">
                <a:latin typeface="Times New Roman"/>
                <a:cs typeface="Times New Roman"/>
              </a:rPr>
              <a:t>Y</a:t>
            </a:r>
            <a:r>
              <a:rPr sz="1587" spc="-5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is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called</a:t>
            </a:r>
            <a:r>
              <a:rPr sz="1587" spc="-23">
                <a:latin typeface="Times New Roman"/>
                <a:cs typeface="Times New Roman"/>
              </a:rPr>
              <a:t> </a:t>
            </a:r>
            <a:r>
              <a:rPr sz="1587" spc="-5">
                <a:solidFill>
                  <a:srgbClr val="0000FF"/>
                </a:solidFill>
                <a:latin typeface="Times New Roman"/>
                <a:cs typeface="Times New Roman"/>
              </a:rPr>
              <a:t>Dependent</a:t>
            </a:r>
            <a:r>
              <a:rPr sz="1587" spc="-23">
                <a:solidFill>
                  <a:srgbClr val="0000FF"/>
                </a:solidFill>
                <a:latin typeface="Times New Roman"/>
                <a:cs typeface="Times New Roman"/>
              </a:rPr>
              <a:t> Variable </a:t>
            </a:r>
            <a:r>
              <a:rPr sz="1587">
                <a:latin typeface="Times New Roman"/>
                <a:cs typeface="Times New Roman"/>
              </a:rPr>
              <a:t>or</a:t>
            </a:r>
            <a:r>
              <a:rPr sz="1587" spc="-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Response</a:t>
            </a:r>
            <a:r>
              <a:rPr sz="1587" spc="-32">
                <a:latin typeface="Times New Roman"/>
                <a:cs typeface="Times New Roman"/>
              </a:rPr>
              <a:t> </a:t>
            </a:r>
            <a:r>
              <a:rPr sz="1587" spc="-23">
                <a:latin typeface="Times New Roman"/>
                <a:cs typeface="Times New Roman"/>
              </a:rPr>
              <a:t>Variable</a:t>
            </a:r>
            <a:endParaRPr sz="1587">
              <a:latin typeface="Times New Roman"/>
              <a:cs typeface="Times New Roman"/>
            </a:endParaRPr>
          </a:p>
          <a:p>
            <a:pPr marL="237813" indent="-226872">
              <a:spcBef>
                <a:spcPts val="957"/>
              </a:spcBef>
              <a:buFont typeface="Arial MT"/>
              <a:buChar char="•"/>
              <a:tabLst>
                <a:tab pos="237813" algn="l"/>
                <a:tab pos="238389" algn="l"/>
              </a:tabLst>
            </a:pPr>
            <a:r>
              <a:rPr sz="1587" spc="-5">
                <a:latin typeface="Times New Roman"/>
                <a:cs typeface="Times New Roman"/>
              </a:rPr>
              <a:t>X1,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X2,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X3,X4</a:t>
            </a:r>
            <a:r>
              <a:rPr sz="1587" spc="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called</a:t>
            </a:r>
            <a:r>
              <a:rPr sz="1587" spc="-18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Independent</a:t>
            </a:r>
            <a:r>
              <a:rPr sz="1587" spc="-36">
                <a:latin typeface="Times New Roman"/>
                <a:cs typeface="Times New Roman"/>
              </a:rPr>
              <a:t> </a:t>
            </a:r>
            <a:r>
              <a:rPr sz="1587" spc="-23">
                <a:latin typeface="Times New Roman"/>
                <a:cs typeface="Times New Roman"/>
              </a:rPr>
              <a:t>Variable </a:t>
            </a:r>
            <a:r>
              <a:rPr sz="1587">
                <a:latin typeface="Times New Roman"/>
                <a:cs typeface="Times New Roman"/>
              </a:rPr>
              <a:t>or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0000FF"/>
                </a:solidFill>
                <a:latin typeface="Times New Roman"/>
                <a:cs typeface="Times New Roman"/>
              </a:rPr>
              <a:t>Explanatory</a:t>
            </a:r>
            <a:r>
              <a:rPr sz="1587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 spc="-23">
                <a:solidFill>
                  <a:srgbClr val="0000FF"/>
                </a:solidFill>
                <a:latin typeface="Times New Roman"/>
                <a:cs typeface="Times New Roman"/>
              </a:rPr>
              <a:t>Variable</a:t>
            </a:r>
            <a:endParaRPr sz="1587">
              <a:latin typeface="Times New Roman"/>
              <a:cs typeface="Times New Roman"/>
            </a:endParaRPr>
          </a:p>
          <a:p>
            <a:pPr marL="237813" indent="-226872">
              <a:spcBef>
                <a:spcPts val="961"/>
              </a:spcBef>
              <a:buFont typeface="Arial MT"/>
              <a:buChar char="•"/>
              <a:tabLst>
                <a:tab pos="237813" algn="l"/>
                <a:tab pos="238389" algn="l"/>
              </a:tabLst>
            </a:pPr>
            <a:r>
              <a:rPr sz="1587" spc="-5">
                <a:latin typeface="Times New Roman"/>
                <a:cs typeface="Times New Roman"/>
              </a:rPr>
              <a:t>Goal: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determine </a:t>
            </a:r>
            <a:r>
              <a:rPr sz="1587">
                <a:latin typeface="Times New Roman"/>
                <a:cs typeface="Times New Roman"/>
              </a:rPr>
              <a:t>the</a:t>
            </a:r>
            <a:r>
              <a:rPr sz="1587" spc="-5">
                <a:latin typeface="Times New Roman"/>
                <a:cs typeface="Times New Roman"/>
              </a:rPr>
              <a:t> mathematical </a:t>
            </a:r>
            <a:r>
              <a:rPr sz="1587">
                <a:latin typeface="Times New Roman"/>
                <a:cs typeface="Times New Roman"/>
              </a:rPr>
              <a:t>relationship</a:t>
            </a:r>
            <a:r>
              <a:rPr sz="1587" spc="-23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between</a:t>
            </a:r>
            <a:r>
              <a:rPr sz="1587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response</a:t>
            </a:r>
            <a:r>
              <a:rPr sz="1587">
                <a:latin typeface="Times New Roman"/>
                <a:cs typeface="Times New Roman"/>
              </a:rPr>
              <a:t> variables</a:t>
            </a:r>
            <a:r>
              <a:rPr sz="1587" spc="-86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Y</a:t>
            </a:r>
            <a:r>
              <a:rPr sz="1587" spc="-50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and regressors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Xi</a:t>
            </a:r>
            <a:endParaRPr sz="158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t>Linear</a:t>
            </a:r>
            <a:r>
              <a:rPr spc="-45"/>
              <a:t> </a:t>
            </a:r>
            <a:r>
              <a:rPr spc="-9"/>
              <a:t>Regression</a:t>
            </a:r>
            <a:r>
              <a:rPr spc="-59"/>
              <a:t> </a:t>
            </a:r>
            <a:r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607" y="2162289"/>
            <a:ext cx="799236" cy="23145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b="1" i="1" spc="14">
                <a:latin typeface="Calibri"/>
                <a:cs typeface="Calibri"/>
              </a:rPr>
              <a:t>u</a:t>
            </a:r>
            <a:r>
              <a:rPr sz="1406" b="1" i="1" spc="5">
                <a:latin typeface="Calibri"/>
                <a:cs typeface="Calibri"/>
              </a:rPr>
              <a:t>nivar</a:t>
            </a:r>
            <a:r>
              <a:rPr sz="1406" b="1" i="1" spc="-5">
                <a:latin typeface="Calibri"/>
                <a:cs typeface="Calibri"/>
              </a:rPr>
              <a:t>i</a:t>
            </a:r>
            <a:r>
              <a:rPr sz="1406" b="1" i="1" spc="14">
                <a:latin typeface="Calibri"/>
                <a:cs typeface="Calibri"/>
              </a:rPr>
              <a:t>a</a:t>
            </a:r>
            <a:r>
              <a:rPr sz="1406" b="1" i="1">
                <a:latin typeface="Calibri"/>
                <a:cs typeface="Calibri"/>
              </a:rPr>
              <a:t>t</a:t>
            </a:r>
            <a:r>
              <a:rPr sz="1406" b="1" i="1" spc="14">
                <a:latin typeface="Calibri"/>
                <a:cs typeface="Calibri"/>
              </a:rPr>
              <a:t>e</a:t>
            </a:r>
            <a:endParaRPr sz="140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5299" y="3068914"/>
            <a:ext cx="957586" cy="23145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b="1" i="1" spc="9">
                <a:latin typeface="Calibri"/>
                <a:cs typeface="Calibri"/>
              </a:rPr>
              <a:t>multivariate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9282" y="3655292"/>
            <a:ext cx="6785505" cy="13328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2690" y="2514255"/>
            <a:ext cx="2022441" cy="333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2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532"/>
              </a:spcBef>
            </a:pPr>
            <a:r>
              <a:rPr spc="-9"/>
              <a:t>Where</a:t>
            </a:r>
            <a:r>
              <a:rPr spc="-18"/>
              <a:t> </a:t>
            </a:r>
            <a:r>
              <a:rPr spc="-9"/>
              <a:t>can</a:t>
            </a:r>
            <a:r>
              <a:rPr spc="-14"/>
              <a:t> </a:t>
            </a:r>
            <a:r>
              <a:t>Linear</a:t>
            </a:r>
            <a:r>
              <a:rPr spc="-18"/>
              <a:t> </a:t>
            </a:r>
            <a:r>
              <a:rPr spc="-9"/>
              <a:t>Regression</a:t>
            </a:r>
            <a:r>
              <a:rPr spc="-27"/>
              <a:t> </a:t>
            </a:r>
            <a:r>
              <a:rPr spc="5"/>
              <a:t>be</a:t>
            </a:r>
            <a:r>
              <a:rPr spc="-14"/>
              <a:t> </a:t>
            </a:r>
            <a:r>
              <a:rPr spc="5"/>
              <a:t>used?</a:t>
            </a:r>
          </a:p>
          <a:p>
            <a:pPr marL="492324">
              <a:lnSpc>
                <a:spcPct val="100000"/>
              </a:lnSpc>
              <a:spcBef>
                <a:spcPts val="653"/>
              </a:spcBef>
            </a:pPr>
            <a:r>
              <a:rPr sz="1587" spc="-9">
                <a:solidFill>
                  <a:srgbClr val="000000"/>
                </a:solidFill>
                <a:latin typeface="Calibri"/>
                <a:cs typeface="Calibri"/>
              </a:rPr>
              <a:t>Understand</a:t>
            </a:r>
            <a:r>
              <a:rPr sz="1587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587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quantify</a:t>
            </a:r>
            <a:r>
              <a:rPr sz="1587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587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 spc="-5">
                <a:solidFill>
                  <a:srgbClr val="000000"/>
                </a:solidFill>
                <a:latin typeface="Calibri"/>
                <a:cs typeface="Calibri"/>
              </a:rPr>
              <a:t>relationship between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sz="1587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587" spc="-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 spc="-9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endParaRPr sz="1587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589" y="2318810"/>
            <a:ext cx="6687133" cy="3765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How</a:t>
            </a:r>
            <a:r>
              <a:rPr spc="-9"/>
              <a:t> </a:t>
            </a:r>
            <a:r>
              <a:rPr spc="5"/>
              <a:t>does</a:t>
            </a:r>
            <a:r>
              <a:rPr spc="-9"/>
              <a:t> </a:t>
            </a:r>
            <a:r>
              <a:rPr spc="5"/>
              <a:t>linear</a:t>
            </a:r>
            <a:r>
              <a:rPr spc="-23"/>
              <a:t> </a:t>
            </a:r>
            <a:r>
              <a:rPr spc="-9"/>
              <a:t>regression</a:t>
            </a:r>
            <a:r>
              <a:rPr spc="-32"/>
              <a:t> </a:t>
            </a:r>
            <a:r>
              <a:rPr spc="-9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407" y="2061438"/>
            <a:ext cx="4957223" cy="2016308"/>
          </a:xfrm>
          <a:prstGeom prst="rect">
            <a:avLst/>
          </a:prstGeom>
        </p:spPr>
        <p:txBody>
          <a:bodyPr vert="horz" wrap="square" lIns="0" tIns="82918" rIns="0" bIns="0" rtlCol="0">
            <a:spAutoFit/>
          </a:bodyPr>
          <a:lstStyle/>
          <a:p>
            <a:pPr marL="193475" indent="-182534">
              <a:spcBef>
                <a:spcPts val="653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spc="-5">
                <a:latin typeface="Calibri"/>
                <a:cs typeface="Calibri"/>
              </a:rPr>
              <a:t>Find</a:t>
            </a:r>
            <a:r>
              <a:rPr sz="1904" spc="-18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best fitting</a:t>
            </a:r>
            <a:r>
              <a:rPr sz="1904" spc="-14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line</a:t>
            </a:r>
            <a:endParaRPr sz="1904">
              <a:latin typeface="Calibri"/>
              <a:cs typeface="Calibri"/>
            </a:endParaRPr>
          </a:p>
          <a:p>
            <a:pPr marL="193475" marR="368524" indent="-182534">
              <a:lnSpc>
                <a:spcPts val="2068"/>
              </a:lnSpc>
              <a:spcBef>
                <a:spcPts val="816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spc="-14">
                <a:latin typeface="Calibri"/>
                <a:cs typeface="Calibri"/>
              </a:rPr>
              <a:t>For</a:t>
            </a:r>
            <a:r>
              <a:rPr sz="1904" spc="-9">
                <a:latin typeface="Calibri"/>
                <a:cs typeface="Calibri"/>
              </a:rPr>
              <a:t> best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fit line,</a:t>
            </a:r>
            <a:r>
              <a:rPr sz="1904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error</a:t>
            </a:r>
            <a:r>
              <a:rPr sz="1904" spc="9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between</a:t>
            </a:r>
            <a:r>
              <a:rPr sz="1904" spc="23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the</a:t>
            </a:r>
            <a:r>
              <a:rPr sz="1904" spc="-9">
                <a:latin typeface="Calibri"/>
                <a:cs typeface="Calibri"/>
              </a:rPr>
              <a:t> predicted </a:t>
            </a:r>
            <a:r>
              <a:rPr sz="1904" spc="-416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values</a:t>
            </a:r>
            <a:r>
              <a:rPr sz="1904" spc="14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and</a:t>
            </a:r>
            <a:r>
              <a:rPr sz="1904" spc="-9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the</a:t>
            </a:r>
            <a:r>
              <a:rPr sz="1904" spc="-5">
                <a:latin typeface="Calibri"/>
                <a:cs typeface="Calibri"/>
              </a:rPr>
              <a:t> observed</a:t>
            </a:r>
            <a:r>
              <a:rPr sz="1904" spc="32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values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is</a:t>
            </a:r>
            <a:r>
              <a:rPr sz="1904" spc="-14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minimum</a:t>
            </a:r>
          </a:p>
          <a:p>
            <a:pPr marL="193475" indent="-182534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spc="-9">
                <a:latin typeface="Calibri"/>
                <a:cs typeface="Calibri"/>
              </a:rPr>
              <a:t>Define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error</a:t>
            </a:r>
            <a:r>
              <a:rPr sz="1904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function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as</a:t>
            </a:r>
            <a:r>
              <a:rPr sz="1904" spc="-18">
                <a:latin typeface="Calibri"/>
                <a:cs typeface="Calibri"/>
              </a:rPr>
              <a:t> </a:t>
            </a:r>
            <a:r>
              <a:rPr sz="1904" spc="-14">
                <a:latin typeface="Calibri"/>
                <a:cs typeface="Calibri"/>
              </a:rPr>
              <a:t>cost</a:t>
            </a:r>
            <a:r>
              <a:rPr sz="1904" spc="-9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function</a:t>
            </a:r>
            <a:endParaRPr sz="1904">
              <a:latin typeface="Calibri"/>
              <a:cs typeface="Calibri"/>
            </a:endParaRPr>
          </a:p>
          <a:p>
            <a:pPr marL="193475" marR="4607" indent="-182534">
              <a:lnSpc>
                <a:spcPts val="2058"/>
              </a:lnSpc>
              <a:spcBef>
                <a:spcPts val="833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spc="-5">
                <a:latin typeface="Calibri"/>
                <a:cs typeface="Calibri"/>
              </a:rPr>
              <a:t>Learning</a:t>
            </a:r>
            <a:r>
              <a:rPr sz="1904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algorithm</a:t>
            </a:r>
            <a:r>
              <a:rPr sz="1904" spc="-14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find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model</a:t>
            </a:r>
            <a:r>
              <a:rPr sz="1904" spc="-9">
                <a:latin typeface="Calibri"/>
                <a:cs typeface="Calibri"/>
              </a:rPr>
              <a:t> parameter</a:t>
            </a:r>
            <a:r>
              <a:rPr sz="1904" spc="9">
                <a:latin typeface="Calibri"/>
                <a:cs typeface="Calibri"/>
              </a:rPr>
              <a:t> </a:t>
            </a:r>
            <a:r>
              <a:rPr sz="1904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904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292929"/>
                </a:solidFill>
                <a:latin typeface="Calibri"/>
                <a:cs typeface="Calibri"/>
              </a:rPr>
              <a:t>such </a:t>
            </a:r>
            <a:r>
              <a:rPr sz="1904" spc="-41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292929"/>
                </a:solidFill>
                <a:latin typeface="Calibri"/>
                <a:cs typeface="Calibri"/>
              </a:rPr>
              <a:t>that it</a:t>
            </a:r>
            <a:r>
              <a:rPr sz="1904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minimize</a:t>
            </a:r>
            <a:r>
              <a:rPr sz="1904">
                <a:latin typeface="Calibri"/>
                <a:cs typeface="Calibri"/>
              </a:rPr>
              <a:t> the</a:t>
            </a:r>
            <a:r>
              <a:rPr sz="1904" spc="-9">
                <a:latin typeface="Calibri"/>
                <a:cs typeface="Calibri"/>
              </a:rPr>
              <a:t> cost.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211" y="5054729"/>
            <a:ext cx="1235131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h(X)</a:t>
            </a:r>
            <a:r>
              <a:rPr sz="1406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θ0</a:t>
            </a:r>
            <a:r>
              <a:rPr sz="1406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+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1.X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5072" y="1868179"/>
            <a:ext cx="3367017" cy="3089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Cost</a:t>
            </a:r>
            <a:r>
              <a:rPr spc="-45"/>
              <a:t> </a:t>
            </a:r>
            <a:r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2767" y="1999698"/>
            <a:ext cx="8963769" cy="2743200"/>
            <a:chOff x="711468" y="2205222"/>
            <a:chExt cx="9885045" cy="3025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468" y="2222812"/>
              <a:ext cx="5478934" cy="30070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4500" y="3349746"/>
              <a:ext cx="5071872" cy="16093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2356098"/>
              <a:ext cx="219456" cy="2484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9547" y="2365242"/>
              <a:ext cx="150875" cy="2240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6435" y="2374386"/>
              <a:ext cx="144780" cy="2011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41236" y="2461254"/>
              <a:ext cx="203200" cy="70485"/>
            </a:xfrm>
            <a:custGeom>
              <a:avLst/>
              <a:gdLst/>
              <a:ahLst/>
              <a:cxnLst/>
              <a:rect l="l" t="t" r="r" b="b"/>
              <a:pathLst>
                <a:path w="203200" h="70485">
                  <a:moveTo>
                    <a:pt x="179832" y="60960"/>
                  </a:moveTo>
                  <a:lnTo>
                    <a:pt x="176784" y="60960"/>
                  </a:lnTo>
                  <a:lnTo>
                    <a:pt x="167640" y="59436"/>
                  </a:lnTo>
                  <a:lnTo>
                    <a:pt x="156972" y="59436"/>
                  </a:lnTo>
                  <a:lnTo>
                    <a:pt x="144780" y="57912"/>
                  </a:lnTo>
                  <a:lnTo>
                    <a:pt x="131064" y="57912"/>
                  </a:lnTo>
                  <a:lnTo>
                    <a:pt x="118872" y="56388"/>
                  </a:lnTo>
                  <a:lnTo>
                    <a:pt x="91440" y="56388"/>
                  </a:lnTo>
                  <a:lnTo>
                    <a:pt x="77724" y="57912"/>
                  </a:lnTo>
                  <a:lnTo>
                    <a:pt x="64008" y="57912"/>
                  </a:lnTo>
                  <a:lnTo>
                    <a:pt x="39624" y="60960"/>
                  </a:lnTo>
                  <a:lnTo>
                    <a:pt x="28956" y="62484"/>
                  </a:lnTo>
                  <a:lnTo>
                    <a:pt x="19812" y="62484"/>
                  </a:lnTo>
                  <a:lnTo>
                    <a:pt x="13716" y="64008"/>
                  </a:lnTo>
                  <a:lnTo>
                    <a:pt x="7620" y="64008"/>
                  </a:lnTo>
                  <a:lnTo>
                    <a:pt x="6096" y="65532"/>
                  </a:lnTo>
                  <a:lnTo>
                    <a:pt x="6096" y="68580"/>
                  </a:lnTo>
                  <a:lnTo>
                    <a:pt x="7620" y="70104"/>
                  </a:lnTo>
                  <a:lnTo>
                    <a:pt x="15240" y="70104"/>
                  </a:lnTo>
                  <a:lnTo>
                    <a:pt x="21336" y="68580"/>
                  </a:lnTo>
                  <a:lnTo>
                    <a:pt x="30480" y="68580"/>
                  </a:lnTo>
                  <a:lnTo>
                    <a:pt x="39624" y="67056"/>
                  </a:lnTo>
                  <a:lnTo>
                    <a:pt x="64008" y="64008"/>
                  </a:lnTo>
                  <a:lnTo>
                    <a:pt x="77724" y="64008"/>
                  </a:lnTo>
                  <a:lnTo>
                    <a:pt x="91440" y="62484"/>
                  </a:lnTo>
                  <a:lnTo>
                    <a:pt x="105156" y="62484"/>
                  </a:lnTo>
                  <a:lnTo>
                    <a:pt x="118872" y="64008"/>
                  </a:lnTo>
                  <a:lnTo>
                    <a:pt x="144780" y="64008"/>
                  </a:lnTo>
                  <a:lnTo>
                    <a:pt x="156972" y="65532"/>
                  </a:lnTo>
                  <a:lnTo>
                    <a:pt x="178308" y="65532"/>
                  </a:lnTo>
                  <a:lnTo>
                    <a:pt x="179832" y="64008"/>
                  </a:lnTo>
                  <a:lnTo>
                    <a:pt x="179832" y="60960"/>
                  </a:lnTo>
                  <a:close/>
                </a:path>
                <a:path w="203200" h="70485">
                  <a:moveTo>
                    <a:pt x="202692" y="10668"/>
                  </a:moveTo>
                  <a:lnTo>
                    <a:pt x="201168" y="10668"/>
                  </a:lnTo>
                  <a:lnTo>
                    <a:pt x="199644" y="7620"/>
                  </a:lnTo>
                  <a:lnTo>
                    <a:pt x="198120" y="7620"/>
                  </a:lnTo>
                  <a:lnTo>
                    <a:pt x="196596" y="6096"/>
                  </a:lnTo>
                  <a:lnTo>
                    <a:pt x="192024" y="6096"/>
                  </a:lnTo>
                  <a:lnTo>
                    <a:pt x="187452" y="4572"/>
                  </a:lnTo>
                  <a:lnTo>
                    <a:pt x="179832" y="4572"/>
                  </a:lnTo>
                  <a:lnTo>
                    <a:pt x="172212" y="3048"/>
                  </a:lnTo>
                  <a:lnTo>
                    <a:pt x="150876" y="0"/>
                  </a:lnTo>
                  <a:lnTo>
                    <a:pt x="59436" y="0"/>
                  </a:lnTo>
                  <a:lnTo>
                    <a:pt x="38100" y="3048"/>
                  </a:lnTo>
                  <a:lnTo>
                    <a:pt x="28956" y="4572"/>
                  </a:lnTo>
                  <a:lnTo>
                    <a:pt x="21336" y="4572"/>
                  </a:lnTo>
                  <a:lnTo>
                    <a:pt x="15240" y="6096"/>
                  </a:lnTo>
                  <a:lnTo>
                    <a:pt x="12192" y="4572"/>
                  </a:lnTo>
                  <a:lnTo>
                    <a:pt x="6096" y="4572"/>
                  </a:lnTo>
                  <a:lnTo>
                    <a:pt x="3048" y="1524"/>
                  </a:lnTo>
                  <a:lnTo>
                    <a:pt x="0" y="4572"/>
                  </a:lnTo>
                  <a:lnTo>
                    <a:pt x="0" y="7620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3716" y="10668"/>
                  </a:lnTo>
                  <a:lnTo>
                    <a:pt x="15240" y="10668"/>
                  </a:lnTo>
                  <a:lnTo>
                    <a:pt x="16764" y="12192"/>
                  </a:lnTo>
                  <a:lnTo>
                    <a:pt x="22860" y="10668"/>
                  </a:lnTo>
                  <a:lnTo>
                    <a:pt x="30480" y="9144"/>
                  </a:lnTo>
                  <a:lnTo>
                    <a:pt x="38100" y="9144"/>
                  </a:lnTo>
                  <a:lnTo>
                    <a:pt x="50292" y="7620"/>
                  </a:lnTo>
                  <a:lnTo>
                    <a:pt x="60960" y="6096"/>
                  </a:lnTo>
                  <a:lnTo>
                    <a:pt x="128016" y="6096"/>
                  </a:lnTo>
                  <a:lnTo>
                    <a:pt x="140208" y="7620"/>
                  </a:lnTo>
                  <a:lnTo>
                    <a:pt x="150876" y="7620"/>
                  </a:lnTo>
                  <a:lnTo>
                    <a:pt x="161544" y="9144"/>
                  </a:lnTo>
                  <a:lnTo>
                    <a:pt x="160020" y="9144"/>
                  </a:lnTo>
                  <a:lnTo>
                    <a:pt x="170688" y="10668"/>
                  </a:lnTo>
                  <a:lnTo>
                    <a:pt x="179832" y="12192"/>
                  </a:lnTo>
                  <a:lnTo>
                    <a:pt x="185928" y="12192"/>
                  </a:lnTo>
                  <a:lnTo>
                    <a:pt x="190500" y="13716"/>
                  </a:lnTo>
                  <a:lnTo>
                    <a:pt x="196596" y="13716"/>
                  </a:lnTo>
                  <a:lnTo>
                    <a:pt x="198120" y="15240"/>
                  </a:lnTo>
                  <a:lnTo>
                    <a:pt x="199644" y="13716"/>
                  </a:lnTo>
                  <a:lnTo>
                    <a:pt x="201168" y="13716"/>
                  </a:lnTo>
                  <a:lnTo>
                    <a:pt x="202692" y="12192"/>
                  </a:lnTo>
                  <a:lnTo>
                    <a:pt x="202692" y="106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0712" y="2374386"/>
              <a:ext cx="182880" cy="2072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53883" y="2505450"/>
              <a:ext cx="30480" cy="163195"/>
            </a:xfrm>
            <a:custGeom>
              <a:avLst/>
              <a:gdLst/>
              <a:ahLst/>
              <a:cxnLst/>
              <a:rect l="l" t="t" r="r" b="b"/>
              <a:pathLst>
                <a:path w="30479" h="163194">
                  <a:moveTo>
                    <a:pt x="22860" y="6095"/>
                  </a:moveTo>
                  <a:lnTo>
                    <a:pt x="21336" y="6095"/>
                  </a:lnTo>
                  <a:lnTo>
                    <a:pt x="18288" y="7619"/>
                  </a:lnTo>
                  <a:lnTo>
                    <a:pt x="16764" y="7619"/>
                  </a:lnTo>
                  <a:lnTo>
                    <a:pt x="13716" y="10667"/>
                  </a:lnTo>
                  <a:lnTo>
                    <a:pt x="9144" y="13715"/>
                  </a:lnTo>
                  <a:lnTo>
                    <a:pt x="7620" y="15239"/>
                  </a:lnTo>
                  <a:lnTo>
                    <a:pt x="4572" y="19812"/>
                  </a:lnTo>
                  <a:lnTo>
                    <a:pt x="1524" y="25907"/>
                  </a:lnTo>
                  <a:lnTo>
                    <a:pt x="1524" y="27431"/>
                  </a:lnTo>
                  <a:lnTo>
                    <a:pt x="0" y="36575"/>
                  </a:lnTo>
                  <a:lnTo>
                    <a:pt x="1524" y="48767"/>
                  </a:lnTo>
                  <a:lnTo>
                    <a:pt x="1524" y="73151"/>
                  </a:lnTo>
                  <a:lnTo>
                    <a:pt x="3048" y="83819"/>
                  </a:lnTo>
                  <a:lnTo>
                    <a:pt x="3048" y="85343"/>
                  </a:lnTo>
                  <a:lnTo>
                    <a:pt x="4572" y="97536"/>
                  </a:lnTo>
                  <a:lnTo>
                    <a:pt x="6096" y="108203"/>
                  </a:lnTo>
                  <a:lnTo>
                    <a:pt x="7620" y="120395"/>
                  </a:lnTo>
                  <a:lnTo>
                    <a:pt x="7620" y="131063"/>
                  </a:lnTo>
                  <a:lnTo>
                    <a:pt x="9144" y="138683"/>
                  </a:lnTo>
                  <a:lnTo>
                    <a:pt x="9144" y="144779"/>
                  </a:lnTo>
                  <a:lnTo>
                    <a:pt x="10668" y="146303"/>
                  </a:lnTo>
                  <a:lnTo>
                    <a:pt x="10668" y="152400"/>
                  </a:lnTo>
                  <a:lnTo>
                    <a:pt x="12192" y="155448"/>
                  </a:lnTo>
                  <a:lnTo>
                    <a:pt x="12192" y="156971"/>
                  </a:lnTo>
                  <a:lnTo>
                    <a:pt x="13716" y="161543"/>
                  </a:lnTo>
                  <a:lnTo>
                    <a:pt x="15240" y="163067"/>
                  </a:lnTo>
                  <a:lnTo>
                    <a:pt x="18288" y="163067"/>
                  </a:lnTo>
                  <a:lnTo>
                    <a:pt x="19812" y="161543"/>
                  </a:lnTo>
                  <a:lnTo>
                    <a:pt x="19812" y="137159"/>
                  </a:lnTo>
                  <a:lnTo>
                    <a:pt x="18288" y="129539"/>
                  </a:lnTo>
                  <a:lnTo>
                    <a:pt x="16764" y="118871"/>
                  </a:lnTo>
                  <a:lnTo>
                    <a:pt x="15430" y="108203"/>
                  </a:lnTo>
                  <a:lnTo>
                    <a:pt x="15240" y="108203"/>
                  </a:lnTo>
                  <a:lnTo>
                    <a:pt x="10668" y="71627"/>
                  </a:lnTo>
                  <a:lnTo>
                    <a:pt x="12192" y="71627"/>
                  </a:lnTo>
                  <a:lnTo>
                    <a:pt x="10668" y="59436"/>
                  </a:lnTo>
                  <a:lnTo>
                    <a:pt x="10668" y="47243"/>
                  </a:lnTo>
                  <a:lnTo>
                    <a:pt x="9144" y="36575"/>
                  </a:lnTo>
                  <a:lnTo>
                    <a:pt x="10668" y="28955"/>
                  </a:lnTo>
                  <a:lnTo>
                    <a:pt x="12192" y="22859"/>
                  </a:lnTo>
                  <a:lnTo>
                    <a:pt x="14224" y="19812"/>
                  </a:lnTo>
                  <a:lnTo>
                    <a:pt x="13716" y="19812"/>
                  </a:lnTo>
                  <a:lnTo>
                    <a:pt x="15240" y="18287"/>
                  </a:lnTo>
                  <a:lnTo>
                    <a:pt x="16002" y="18287"/>
                  </a:lnTo>
                  <a:lnTo>
                    <a:pt x="18288" y="16763"/>
                  </a:lnTo>
                  <a:lnTo>
                    <a:pt x="18288" y="15239"/>
                  </a:lnTo>
                  <a:lnTo>
                    <a:pt x="21336" y="12191"/>
                  </a:lnTo>
                  <a:lnTo>
                    <a:pt x="22860" y="12191"/>
                  </a:lnTo>
                  <a:lnTo>
                    <a:pt x="22860" y="6095"/>
                  </a:lnTo>
                  <a:close/>
                </a:path>
                <a:path w="30479" h="163194">
                  <a:moveTo>
                    <a:pt x="15240" y="106679"/>
                  </a:moveTo>
                  <a:lnTo>
                    <a:pt x="15240" y="108203"/>
                  </a:lnTo>
                  <a:lnTo>
                    <a:pt x="15430" y="108203"/>
                  </a:lnTo>
                  <a:lnTo>
                    <a:pt x="15240" y="106679"/>
                  </a:lnTo>
                  <a:close/>
                </a:path>
                <a:path w="30479" h="163194">
                  <a:moveTo>
                    <a:pt x="15240" y="18287"/>
                  </a:moveTo>
                  <a:lnTo>
                    <a:pt x="13716" y="19812"/>
                  </a:lnTo>
                  <a:lnTo>
                    <a:pt x="14630" y="19202"/>
                  </a:lnTo>
                  <a:lnTo>
                    <a:pt x="15240" y="18287"/>
                  </a:lnTo>
                  <a:close/>
                </a:path>
                <a:path w="30479" h="163194">
                  <a:moveTo>
                    <a:pt x="14630" y="19202"/>
                  </a:moveTo>
                  <a:lnTo>
                    <a:pt x="13716" y="19812"/>
                  </a:lnTo>
                  <a:lnTo>
                    <a:pt x="14224" y="19812"/>
                  </a:lnTo>
                  <a:lnTo>
                    <a:pt x="14630" y="19202"/>
                  </a:lnTo>
                  <a:close/>
                </a:path>
                <a:path w="30479" h="163194">
                  <a:moveTo>
                    <a:pt x="16002" y="18287"/>
                  </a:moveTo>
                  <a:lnTo>
                    <a:pt x="15240" y="18287"/>
                  </a:lnTo>
                  <a:lnTo>
                    <a:pt x="14630" y="19202"/>
                  </a:lnTo>
                  <a:lnTo>
                    <a:pt x="16002" y="18287"/>
                  </a:lnTo>
                  <a:close/>
                </a:path>
                <a:path w="30479" h="163194">
                  <a:moveTo>
                    <a:pt x="22860" y="12191"/>
                  </a:moveTo>
                  <a:lnTo>
                    <a:pt x="21336" y="12191"/>
                  </a:lnTo>
                  <a:lnTo>
                    <a:pt x="19812" y="13715"/>
                  </a:lnTo>
                  <a:lnTo>
                    <a:pt x="24384" y="13715"/>
                  </a:lnTo>
                  <a:lnTo>
                    <a:pt x="22860" y="12191"/>
                  </a:lnTo>
                  <a:close/>
                </a:path>
                <a:path w="30479" h="163194">
                  <a:moveTo>
                    <a:pt x="28956" y="0"/>
                  </a:moveTo>
                  <a:lnTo>
                    <a:pt x="24384" y="0"/>
                  </a:lnTo>
                  <a:lnTo>
                    <a:pt x="22860" y="1524"/>
                  </a:lnTo>
                  <a:lnTo>
                    <a:pt x="22860" y="12191"/>
                  </a:lnTo>
                  <a:lnTo>
                    <a:pt x="24384" y="13715"/>
                  </a:lnTo>
                  <a:lnTo>
                    <a:pt x="27432" y="13715"/>
                  </a:lnTo>
                  <a:lnTo>
                    <a:pt x="30480" y="10667"/>
                  </a:lnTo>
                  <a:lnTo>
                    <a:pt x="30480" y="9143"/>
                  </a:lnTo>
                  <a:lnTo>
                    <a:pt x="28956" y="7619"/>
                  </a:lnTo>
                  <a:lnTo>
                    <a:pt x="27432" y="7619"/>
                  </a:lnTo>
                  <a:lnTo>
                    <a:pt x="24384" y="6095"/>
                  </a:lnTo>
                  <a:lnTo>
                    <a:pt x="30480" y="6095"/>
                  </a:lnTo>
                  <a:lnTo>
                    <a:pt x="30480" y="1524"/>
                  </a:lnTo>
                  <a:lnTo>
                    <a:pt x="28956" y="0"/>
                  </a:lnTo>
                  <a:close/>
                </a:path>
                <a:path w="30479" h="163194">
                  <a:moveTo>
                    <a:pt x="28956" y="12191"/>
                  </a:moveTo>
                  <a:lnTo>
                    <a:pt x="27432" y="13715"/>
                  </a:lnTo>
                  <a:lnTo>
                    <a:pt x="28956" y="13715"/>
                  </a:lnTo>
                  <a:lnTo>
                    <a:pt x="28956" y="12191"/>
                  </a:lnTo>
                  <a:close/>
                </a:path>
                <a:path w="30479" h="163194">
                  <a:moveTo>
                    <a:pt x="30480" y="6095"/>
                  </a:moveTo>
                  <a:lnTo>
                    <a:pt x="24384" y="6095"/>
                  </a:lnTo>
                  <a:lnTo>
                    <a:pt x="27432" y="7619"/>
                  </a:lnTo>
                  <a:lnTo>
                    <a:pt x="28956" y="7619"/>
                  </a:lnTo>
                  <a:lnTo>
                    <a:pt x="30480" y="9143"/>
                  </a:lnTo>
                  <a:lnTo>
                    <a:pt x="30480" y="60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0835" y="2231130"/>
              <a:ext cx="153924" cy="1341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5240" y="2397246"/>
              <a:ext cx="222503" cy="1447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0707" y="2255514"/>
              <a:ext cx="388620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24671" y="2386578"/>
              <a:ext cx="158496" cy="1280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645652" y="2453634"/>
              <a:ext cx="559435" cy="30480"/>
            </a:xfrm>
            <a:custGeom>
              <a:avLst/>
              <a:gdLst/>
              <a:ahLst/>
              <a:cxnLst/>
              <a:rect l="l" t="t" r="r" b="b"/>
              <a:pathLst>
                <a:path w="559434" h="30480">
                  <a:moveTo>
                    <a:pt x="109728" y="9144"/>
                  </a:moveTo>
                  <a:lnTo>
                    <a:pt x="103632" y="9144"/>
                  </a:lnTo>
                  <a:lnTo>
                    <a:pt x="102108" y="10668"/>
                  </a:lnTo>
                  <a:lnTo>
                    <a:pt x="91440" y="10668"/>
                  </a:lnTo>
                  <a:lnTo>
                    <a:pt x="73152" y="6096"/>
                  </a:lnTo>
                  <a:lnTo>
                    <a:pt x="65532" y="4572"/>
                  </a:lnTo>
                  <a:lnTo>
                    <a:pt x="48768" y="4572"/>
                  </a:lnTo>
                  <a:lnTo>
                    <a:pt x="39624" y="3048"/>
                  </a:lnTo>
                  <a:lnTo>
                    <a:pt x="30480" y="4572"/>
                  </a:lnTo>
                  <a:lnTo>
                    <a:pt x="15240" y="1524"/>
                  </a:lnTo>
                  <a:lnTo>
                    <a:pt x="3048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1524" y="4572"/>
                  </a:lnTo>
                  <a:lnTo>
                    <a:pt x="15240" y="6096"/>
                  </a:lnTo>
                  <a:lnTo>
                    <a:pt x="13716" y="6096"/>
                  </a:lnTo>
                  <a:lnTo>
                    <a:pt x="21336" y="7620"/>
                  </a:lnTo>
                  <a:lnTo>
                    <a:pt x="30480" y="9144"/>
                  </a:lnTo>
                  <a:lnTo>
                    <a:pt x="48768" y="9144"/>
                  </a:lnTo>
                  <a:lnTo>
                    <a:pt x="57912" y="10668"/>
                  </a:lnTo>
                  <a:lnTo>
                    <a:pt x="64008" y="10668"/>
                  </a:lnTo>
                  <a:lnTo>
                    <a:pt x="71628" y="12192"/>
                  </a:lnTo>
                  <a:lnTo>
                    <a:pt x="83820" y="15240"/>
                  </a:lnTo>
                  <a:lnTo>
                    <a:pt x="109728" y="15240"/>
                  </a:lnTo>
                  <a:lnTo>
                    <a:pt x="109728" y="9144"/>
                  </a:lnTo>
                  <a:close/>
                </a:path>
                <a:path w="559434" h="30480">
                  <a:moveTo>
                    <a:pt x="300228" y="16764"/>
                  </a:moveTo>
                  <a:lnTo>
                    <a:pt x="298704" y="15240"/>
                  </a:lnTo>
                  <a:lnTo>
                    <a:pt x="281940" y="15240"/>
                  </a:lnTo>
                  <a:lnTo>
                    <a:pt x="275844" y="13716"/>
                  </a:lnTo>
                  <a:lnTo>
                    <a:pt x="259080" y="13716"/>
                  </a:lnTo>
                  <a:lnTo>
                    <a:pt x="259080" y="18288"/>
                  </a:lnTo>
                  <a:lnTo>
                    <a:pt x="260604" y="18288"/>
                  </a:lnTo>
                  <a:lnTo>
                    <a:pt x="266700" y="19812"/>
                  </a:lnTo>
                  <a:lnTo>
                    <a:pt x="275844" y="19812"/>
                  </a:lnTo>
                  <a:lnTo>
                    <a:pt x="275844" y="18288"/>
                  </a:lnTo>
                  <a:lnTo>
                    <a:pt x="281940" y="19812"/>
                  </a:lnTo>
                  <a:lnTo>
                    <a:pt x="294132" y="19812"/>
                  </a:lnTo>
                  <a:lnTo>
                    <a:pt x="295656" y="21336"/>
                  </a:lnTo>
                  <a:lnTo>
                    <a:pt x="298704" y="21336"/>
                  </a:lnTo>
                  <a:lnTo>
                    <a:pt x="298704" y="19812"/>
                  </a:lnTo>
                  <a:lnTo>
                    <a:pt x="300228" y="18288"/>
                  </a:lnTo>
                  <a:lnTo>
                    <a:pt x="300228" y="16764"/>
                  </a:lnTo>
                  <a:close/>
                </a:path>
                <a:path w="559434" h="30480">
                  <a:moveTo>
                    <a:pt x="559308" y="25908"/>
                  </a:moveTo>
                  <a:lnTo>
                    <a:pt x="557784" y="25908"/>
                  </a:lnTo>
                  <a:lnTo>
                    <a:pt x="557784" y="24384"/>
                  </a:lnTo>
                  <a:lnTo>
                    <a:pt x="525780" y="24384"/>
                  </a:lnTo>
                  <a:lnTo>
                    <a:pt x="521208" y="25908"/>
                  </a:lnTo>
                  <a:lnTo>
                    <a:pt x="513588" y="25908"/>
                  </a:lnTo>
                  <a:lnTo>
                    <a:pt x="513588" y="30480"/>
                  </a:lnTo>
                  <a:lnTo>
                    <a:pt x="521208" y="30480"/>
                  </a:lnTo>
                  <a:lnTo>
                    <a:pt x="527304" y="28956"/>
                  </a:lnTo>
                  <a:lnTo>
                    <a:pt x="557784" y="28956"/>
                  </a:lnTo>
                  <a:lnTo>
                    <a:pt x="559308" y="27432"/>
                  </a:lnTo>
                  <a:lnTo>
                    <a:pt x="559308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90304" y="2205222"/>
              <a:ext cx="690372" cy="3992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7819" y="2948934"/>
              <a:ext cx="82296" cy="1066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26691" y="3011418"/>
              <a:ext cx="10795" cy="100965"/>
            </a:xfrm>
            <a:custGeom>
              <a:avLst/>
              <a:gdLst/>
              <a:ahLst/>
              <a:cxnLst/>
              <a:rect l="l" t="t" r="r" b="b"/>
              <a:pathLst>
                <a:path w="10794" h="100964">
                  <a:moveTo>
                    <a:pt x="10668" y="10668"/>
                  </a:moveTo>
                  <a:lnTo>
                    <a:pt x="4571" y="10668"/>
                  </a:lnTo>
                  <a:lnTo>
                    <a:pt x="4571" y="13715"/>
                  </a:lnTo>
                  <a:lnTo>
                    <a:pt x="3047" y="16763"/>
                  </a:lnTo>
                  <a:lnTo>
                    <a:pt x="3047" y="21336"/>
                  </a:lnTo>
                  <a:lnTo>
                    <a:pt x="1524" y="22860"/>
                  </a:lnTo>
                  <a:lnTo>
                    <a:pt x="1524" y="39624"/>
                  </a:lnTo>
                  <a:lnTo>
                    <a:pt x="0" y="50291"/>
                  </a:lnTo>
                  <a:lnTo>
                    <a:pt x="0" y="83820"/>
                  </a:lnTo>
                  <a:lnTo>
                    <a:pt x="1524" y="85344"/>
                  </a:lnTo>
                  <a:lnTo>
                    <a:pt x="3047" y="97536"/>
                  </a:lnTo>
                  <a:lnTo>
                    <a:pt x="3047" y="99060"/>
                  </a:lnTo>
                  <a:lnTo>
                    <a:pt x="4571" y="100584"/>
                  </a:lnTo>
                  <a:lnTo>
                    <a:pt x="7619" y="100584"/>
                  </a:lnTo>
                  <a:lnTo>
                    <a:pt x="7619" y="97536"/>
                  </a:lnTo>
                  <a:lnTo>
                    <a:pt x="9143" y="83820"/>
                  </a:lnTo>
                  <a:lnTo>
                    <a:pt x="7619" y="71627"/>
                  </a:lnTo>
                  <a:lnTo>
                    <a:pt x="7619" y="50291"/>
                  </a:lnTo>
                  <a:lnTo>
                    <a:pt x="9143" y="39624"/>
                  </a:lnTo>
                  <a:lnTo>
                    <a:pt x="9143" y="22860"/>
                  </a:lnTo>
                  <a:lnTo>
                    <a:pt x="10668" y="16763"/>
                  </a:lnTo>
                  <a:lnTo>
                    <a:pt x="10668" y="10668"/>
                  </a:lnTo>
                  <a:close/>
                </a:path>
                <a:path w="10794" h="100964">
                  <a:moveTo>
                    <a:pt x="7619" y="4572"/>
                  </a:moveTo>
                  <a:lnTo>
                    <a:pt x="1524" y="4572"/>
                  </a:lnTo>
                  <a:lnTo>
                    <a:pt x="1524" y="7620"/>
                  </a:lnTo>
                  <a:lnTo>
                    <a:pt x="3047" y="10668"/>
                  </a:lnTo>
                  <a:lnTo>
                    <a:pt x="3047" y="12191"/>
                  </a:lnTo>
                  <a:lnTo>
                    <a:pt x="4571" y="13715"/>
                  </a:lnTo>
                  <a:lnTo>
                    <a:pt x="4571" y="10668"/>
                  </a:lnTo>
                  <a:lnTo>
                    <a:pt x="10668" y="10668"/>
                  </a:lnTo>
                  <a:lnTo>
                    <a:pt x="7619" y="7620"/>
                  </a:lnTo>
                  <a:lnTo>
                    <a:pt x="8381" y="7620"/>
                  </a:lnTo>
                  <a:lnTo>
                    <a:pt x="7619" y="6096"/>
                  </a:lnTo>
                  <a:lnTo>
                    <a:pt x="7619" y="4572"/>
                  </a:lnTo>
                  <a:close/>
                </a:path>
                <a:path w="10794" h="100964">
                  <a:moveTo>
                    <a:pt x="8381" y="7620"/>
                  </a:moveTo>
                  <a:lnTo>
                    <a:pt x="7619" y="7620"/>
                  </a:lnTo>
                  <a:lnTo>
                    <a:pt x="9143" y="9144"/>
                  </a:lnTo>
                  <a:lnTo>
                    <a:pt x="8381" y="7620"/>
                  </a:lnTo>
                  <a:close/>
                </a:path>
                <a:path w="10794" h="100964">
                  <a:moveTo>
                    <a:pt x="457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7619" y="4572"/>
                  </a:lnTo>
                  <a:lnTo>
                    <a:pt x="7619" y="3048"/>
                  </a:lnTo>
                  <a:lnTo>
                    <a:pt x="6095" y="3048"/>
                  </a:lnTo>
                  <a:lnTo>
                    <a:pt x="4571" y="15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3955" y="2967222"/>
              <a:ext cx="202692" cy="1021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9179" y="4677150"/>
              <a:ext cx="79247" cy="9296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71955" y="4721346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6096" y="6095"/>
                  </a:moveTo>
                  <a:lnTo>
                    <a:pt x="1524" y="6095"/>
                  </a:lnTo>
                  <a:lnTo>
                    <a:pt x="1524" y="12191"/>
                  </a:lnTo>
                  <a:lnTo>
                    <a:pt x="3047" y="18287"/>
                  </a:lnTo>
                  <a:lnTo>
                    <a:pt x="4571" y="22859"/>
                  </a:lnTo>
                  <a:lnTo>
                    <a:pt x="4571" y="28955"/>
                  </a:lnTo>
                  <a:lnTo>
                    <a:pt x="7619" y="47243"/>
                  </a:lnTo>
                  <a:lnTo>
                    <a:pt x="9143" y="57911"/>
                  </a:lnTo>
                  <a:lnTo>
                    <a:pt x="10668" y="65531"/>
                  </a:lnTo>
                  <a:lnTo>
                    <a:pt x="10668" y="67055"/>
                  </a:lnTo>
                  <a:lnTo>
                    <a:pt x="12191" y="68579"/>
                  </a:lnTo>
                  <a:lnTo>
                    <a:pt x="13715" y="68579"/>
                  </a:lnTo>
                  <a:lnTo>
                    <a:pt x="15240" y="67055"/>
                  </a:lnTo>
                  <a:lnTo>
                    <a:pt x="15240" y="56387"/>
                  </a:lnTo>
                  <a:lnTo>
                    <a:pt x="13715" y="47243"/>
                  </a:lnTo>
                  <a:lnTo>
                    <a:pt x="12191" y="36575"/>
                  </a:lnTo>
                  <a:lnTo>
                    <a:pt x="10668" y="27431"/>
                  </a:lnTo>
                  <a:lnTo>
                    <a:pt x="9143" y="21335"/>
                  </a:lnTo>
                  <a:lnTo>
                    <a:pt x="7619" y="16763"/>
                  </a:lnTo>
                  <a:lnTo>
                    <a:pt x="6096" y="10667"/>
                  </a:lnTo>
                  <a:lnTo>
                    <a:pt x="6096" y="6095"/>
                  </a:lnTo>
                  <a:close/>
                </a:path>
                <a:path w="15240" h="68579">
                  <a:moveTo>
                    <a:pt x="4571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4571"/>
                  </a:lnTo>
                  <a:lnTo>
                    <a:pt x="1524" y="7619"/>
                  </a:lnTo>
                  <a:lnTo>
                    <a:pt x="1524" y="6095"/>
                  </a:lnTo>
                  <a:lnTo>
                    <a:pt x="6096" y="6095"/>
                  </a:lnTo>
                  <a:lnTo>
                    <a:pt x="4571" y="1523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9615" y="4300722"/>
              <a:ext cx="152400" cy="1965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14956" y="4181850"/>
              <a:ext cx="108585" cy="105410"/>
            </a:xfrm>
            <a:custGeom>
              <a:avLst/>
              <a:gdLst/>
              <a:ahLst/>
              <a:cxnLst/>
              <a:rect l="l" t="t" r="r" b="b"/>
              <a:pathLst>
                <a:path w="108585" h="105410">
                  <a:moveTo>
                    <a:pt x="42672" y="54864"/>
                  </a:moveTo>
                  <a:lnTo>
                    <a:pt x="39624" y="51816"/>
                  </a:lnTo>
                  <a:lnTo>
                    <a:pt x="38100" y="53340"/>
                  </a:lnTo>
                  <a:lnTo>
                    <a:pt x="36576" y="54864"/>
                  </a:lnTo>
                  <a:lnTo>
                    <a:pt x="36576" y="56400"/>
                  </a:lnTo>
                  <a:lnTo>
                    <a:pt x="35052" y="59448"/>
                  </a:lnTo>
                  <a:lnTo>
                    <a:pt x="35052" y="62484"/>
                  </a:lnTo>
                  <a:lnTo>
                    <a:pt x="39624" y="62484"/>
                  </a:lnTo>
                  <a:lnTo>
                    <a:pt x="39624" y="60960"/>
                  </a:lnTo>
                  <a:lnTo>
                    <a:pt x="41135" y="57924"/>
                  </a:lnTo>
                  <a:lnTo>
                    <a:pt x="42672" y="54864"/>
                  </a:lnTo>
                  <a:close/>
                </a:path>
                <a:path w="108585" h="105410">
                  <a:moveTo>
                    <a:pt x="96012" y="74676"/>
                  </a:moveTo>
                  <a:lnTo>
                    <a:pt x="94488" y="74676"/>
                  </a:lnTo>
                  <a:lnTo>
                    <a:pt x="89916" y="73152"/>
                  </a:lnTo>
                  <a:lnTo>
                    <a:pt x="82296" y="73152"/>
                  </a:lnTo>
                  <a:lnTo>
                    <a:pt x="77724" y="77736"/>
                  </a:lnTo>
                  <a:lnTo>
                    <a:pt x="71628" y="79260"/>
                  </a:lnTo>
                  <a:lnTo>
                    <a:pt x="62484" y="82296"/>
                  </a:lnTo>
                  <a:lnTo>
                    <a:pt x="54864" y="83820"/>
                  </a:lnTo>
                  <a:lnTo>
                    <a:pt x="39624" y="83820"/>
                  </a:lnTo>
                  <a:lnTo>
                    <a:pt x="32004" y="85344"/>
                  </a:lnTo>
                  <a:lnTo>
                    <a:pt x="29718" y="86487"/>
                  </a:lnTo>
                  <a:lnTo>
                    <a:pt x="27432" y="85344"/>
                  </a:lnTo>
                  <a:lnTo>
                    <a:pt x="28956" y="85344"/>
                  </a:lnTo>
                  <a:lnTo>
                    <a:pt x="24892" y="82296"/>
                  </a:lnTo>
                  <a:lnTo>
                    <a:pt x="22860" y="80772"/>
                  </a:lnTo>
                  <a:lnTo>
                    <a:pt x="19812" y="79260"/>
                  </a:lnTo>
                  <a:lnTo>
                    <a:pt x="9144" y="79260"/>
                  </a:lnTo>
                  <a:lnTo>
                    <a:pt x="4572" y="79260"/>
                  </a:lnTo>
                  <a:lnTo>
                    <a:pt x="1524" y="82296"/>
                  </a:lnTo>
                  <a:lnTo>
                    <a:pt x="0" y="92964"/>
                  </a:lnTo>
                  <a:lnTo>
                    <a:pt x="0" y="102108"/>
                  </a:lnTo>
                  <a:lnTo>
                    <a:pt x="4572" y="102108"/>
                  </a:lnTo>
                  <a:lnTo>
                    <a:pt x="4572" y="94500"/>
                  </a:lnTo>
                  <a:lnTo>
                    <a:pt x="4787" y="92964"/>
                  </a:lnTo>
                  <a:lnTo>
                    <a:pt x="6096" y="83820"/>
                  </a:lnTo>
                  <a:lnTo>
                    <a:pt x="6096" y="85344"/>
                  </a:lnTo>
                  <a:lnTo>
                    <a:pt x="6858" y="83820"/>
                  </a:lnTo>
                  <a:lnTo>
                    <a:pt x="7112" y="83312"/>
                  </a:lnTo>
                  <a:lnTo>
                    <a:pt x="7620" y="83820"/>
                  </a:lnTo>
                  <a:lnTo>
                    <a:pt x="9144" y="83820"/>
                  </a:lnTo>
                  <a:lnTo>
                    <a:pt x="13716" y="82296"/>
                  </a:lnTo>
                  <a:lnTo>
                    <a:pt x="15240" y="82296"/>
                  </a:lnTo>
                  <a:lnTo>
                    <a:pt x="19812" y="85344"/>
                  </a:lnTo>
                  <a:lnTo>
                    <a:pt x="24384" y="89916"/>
                  </a:lnTo>
                  <a:lnTo>
                    <a:pt x="24384" y="102108"/>
                  </a:lnTo>
                  <a:lnTo>
                    <a:pt x="25908" y="103632"/>
                  </a:lnTo>
                  <a:lnTo>
                    <a:pt x="27432" y="103632"/>
                  </a:lnTo>
                  <a:lnTo>
                    <a:pt x="28956" y="102108"/>
                  </a:lnTo>
                  <a:lnTo>
                    <a:pt x="28956" y="92964"/>
                  </a:lnTo>
                  <a:lnTo>
                    <a:pt x="28956" y="92202"/>
                  </a:lnTo>
                  <a:lnTo>
                    <a:pt x="29171" y="92100"/>
                  </a:lnTo>
                  <a:lnTo>
                    <a:pt x="30480" y="92964"/>
                  </a:lnTo>
                  <a:lnTo>
                    <a:pt x="30480" y="91440"/>
                  </a:lnTo>
                  <a:lnTo>
                    <a:pt x="35052" y="96024"/>
                  </a:lnTo>
                  <a:lnTo>
                    <a:pt x="41148" y="99060"/>
                  </a:lnTo>
                  <a:lnTo>
                    <a:pt x="48768" y="102108"/>
                  </a:lnTo>
                  <a:lnTo>
                    <a:pt x="54864" y="103632"/>
                  </a:lnTo>
                  <a:lnTo>
                    <a:pt x="60960" y="103632"/>
                  </a:lnTo>
                  <a:lnTo>
                    <a:pt x="64008" y="105156"/>
                  </a:lnTo>
                  <a:lnTo>
                    <a:pt x="65532" y="105156"/>
                  </a:lnTo>
                  <a:lnTo>
                    <a:pt x="68580" y="103632"/>
                  </a:lnTo>
                  <a:lnTo>
                    <a:pt x="71628" y="103632"/>
                  </a:lnTo>
                  <a:lnTo>
                    <a:pt x="71628" y="100584"/>
                  </a:lnTo>
                  <a:lnTo>
                    <a:pt x="70104" y="100584"/>
                  </a:lnTo>
                  <a:lnTo>
                    <a:pt x="65532" y="99060"/>
                  </a:lnTo>
                  <a:lnTo>
                    <a:pt x="56388" y="99060"/>
                  </a:lnTo>
                  <a:lnTo>
                    <a:pt x="50292" y="97548"/>
                  </a:lnTo>
                  <a:lnTo>
                    <a:pt x="51816" y="97548"/>
                  </a:lnTo>
                  <a:lnTo>
                    <a:pt x="42672" y="94500"/>
                  </a:lnTo>
                  <a:lnTo>
                    <a:pt x="42672" y="92964"/>
                  </a:lnTo>
                  <a:lnTo>
                    <a:pt x="36576" y="91440"/>
                  </a:lnTo>
                  <a:lnTo>
                    <a:pt x="38100" y="91440"/>
                  </a:lnTo>
                  <a:lnTo>
                    <a:pt x="35052" y="89408"/>
                  </a:lnTo>
                  <a:lnTo>
                    <a:pt x="41148" y="88392"/>
                  </a:lnTo>
                  <a:lnTo>
                    <a:pt x="56388" y="88392"/>
                  </a:lnTo>
                  <a:lnTo>
                    <a:pt x="64008" y="86868"/>
                  </a:lnTo>
                  <a:lnTo>
                    <a:pt x="73152" y="85344"/>
                  </a:lnTo>
                  <a:lnTo>
                    <a:pt x="73152" y="83820"/>
                  </a:lnTo>
                  <a:lnTo>
                    <a:pt x="79248" y="82296"/>
                  </a:lnTo>
                  <a:lnTo>
                    <a:pt x="80772" y="80772"/>
                  </a:lnTo>
                  <a:lnTo>
                    <a:pt x="85344" y="77736"/>
                  </a:lnTo>
                  <a:lnTo>
                    <a:pt x="96012" y="77736"/>
                  </a:lnTo>
                  <a:lnTo>
                    <a:pt x="96012" y="74676"/>
                  </a:lnTo>
                  <a:close/>
                </a:path>
                <a:path w="108585" h="105410">
                  <a:moveTo>
                    <a:pt x="108204" y="12192"/>
                  </a:moveTo>
                  <a:lnTo>
                    <a:pt x="105156" y="9144"/>
                  </a:lnTo>
                  <a:lnTo>
                    <a:pt x="103632" y="9144"/>
                  </a:lnTo>
                  <a:lnTo>
                    <a:pt x="100584" y="7620"/>
                  </a:lnTo>
                  <a:lnTo>
                    <a:pt x="92964" y="4572"/>
                  </a:lnTo>
                  <a:lnTo>
                    <a:pt x="86868" y="1524"/>
                  </a:lnTo>
                  <a:lnTo>
                    <a:pt x="71628" y="1524"/>
                  </a:lnTo>
                  <a:lnTo>
                    <a:pt x="70104" y="0"/>
                  </a:lnTo>
                  <a:lnTo>
                    <a:pt x="70104" y="6096"/>
                  </a:lnTo>
                  <a:lnTo>
                    <a:pt x="85344" y="6096"/>
                  </a:lnTo>
                  <a:lnTo>
                    <a:pt x="97536" y="12192"/>
                  </a:lnTo>
                  <a:lnTo>
                    <a:pt x="102108" y="13716"/>
                  </a:lnTo>
                  <a:lnTo>
                    <a:pt x="103632" y="15240"/>
                  </a:lnTo>
                  <a:lnTo>
                    <a:pt x="103632" y="19812"/>
                  </a:lnTo>
                  <a:lnTo>
                    <a:pt x="102108" y="24384"/>
                  </a:lnTo>
                  <a:lnTo>
                    <a:pt x="101346" y="25908"/>
                  </a:lnTo>
                  <a:lnTo>
                    <a:pt x="97536" y="25908"/>
                  </a:lnTo>
                  <a:lnTo>
                    <a:pt x="96012" y="27432"/>
                  </a:lnTo>
                  <a:lnTo>
                    <a:pt x="94488" y="27432"/>
                  </a:lnTo>
                  <a:lnTo>
                    <a:pt x="94488" y="30480"/>
                  </a:lnTo>
                  <a:lnTo>
                    <a:pt x="102108" y="30480"/>
                  </a:lnTo>
                  <a:lnTo>
                    <a:pt x="106680" y="25908"/>
                  </a:lnTo>
                  <a:lnTo>
                    <a:pt x="108204" y="21336"/>
                  </a:lnTo>
                  <a:lnTo>
                    <a:pt x="108204" y="13716"/>
                  </a:lnTo>
                  <a:lnTo>
                    <a:pt x="108204" y="121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55518" y="5032657"/>
            <a:ext cx="2943585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b="1" i="1" spc="14">
                <a:latin typeface="Calibri"/>
                <a:cs typeface="Calibri"/>
              </a:rPr>
              <a:t>How</a:t>
            </a:r>
            <a:r>
              <a:rPr sz="1406" b="1" i="1" spc="-5">
                <a:latin typeface="Calibri"/>
                <a:cs typeface="Calibri"/>
              </a:rPr>
              <a:t> </a:t>
            </a:r>
            <a:r>
              <a:rPr sz="1406" b="1" i="1" spc="14">
                <a:latin typeface="Calibri"/>
                <a:cs typeface="Calibri"/>
              </a:rPr>
              <a:t>do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14">
                <a:latin typeface="Calibri"/>
                <a:cs typeface="Calibri"/>
              </a:rPr>
              <a:t>we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9">
                <a:latin typeface="Calibri"/>
                <a:cs typeface="Calibri"/>
              </a:rPr>
              <a:t>determine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14">
                <a:latin typeface="Calibri"/>
                <a:cs typeface="Calibri"/>
              </a:rPr>
              <a:t>the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9">
                <a:latin typeface="Calibri"/>
                <a:cs typeface="Calibri"/>
              </a:rPr>
              <a:t>best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5">
                <a:latin typeface="Calibri"/>
                <a:cs typeface="Calibri"/>
              </a:rPr>
              <a:t>fit</a:t>
            </a:r>
            <a:r>
              <a:rPr sz="1406" b="1" i="1">
                <a:latin typeface="Calibri"/>
                <a:cs typeface="Calibri"/>
              </a:rPr>
              <a:t> </a:t>
            </a:r>
            <a:r>
              <a:rPr sz="1406" b="1" i="1" spc="9">
                <a:latin typeface="Calibri"/>
                <a:cs typeface="Calibri"/>
              </a:rPr>
              <a:t>line?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46445" y="1571289"/>
            <a:ext cx="161689" cy="1796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974470" y="1650061"/>
            <a:ext cx="52974" cy="164684"/>
          </a:xfrm>
          <a:custGeom>
            <a:avLst/>
            <a:gdLst/>
            <a:ahLst/>
            <a:cxnLst/>
            <a:rect l="l" t="t" r="r" b="b"/>
            <a:pathLst>
              <a:path w="58420" h="181610">
                <a:moveTo>
                  <a:pt x="56388" y="167640"/>
                </a:moveTo>
                <a:lnTo>
                  <a:pt x="54864" y="166116"/>
                </a:lnTo>
                <a:lnTo>
                  <a:pt x="53340" y="167640"/>
                </a:lnTo>
                <a:lnTo>
                  <a:pt x="44196" y="169164"/>
                </a:lnTo>
                <a:lnTo>
                  <a:pt x="42672" y="169164"/>
                </a:lnTo>
                <a:lnTo>
                  <a:pt x="33528" y="172212"/>
                </a:lnTo>
                <a:lnTo>
                  <a:pt x="25298" y="173583"/>
                </a:lnTo>
                <a:lnTo>
                  <a:pt x="19812" y="172212"/>
                </a:lnTo>
                <a:lnTo>
                  <a:pt x="21336" y="173736"/>
                </a:lnTo>
                <a:lnTo>
                  <a:pt x="15240" y="169164"/>
                </a:lnTo>
                <a:lnTo>
                  <a:pt x="12192" y="166116"/>
                </a:lnTo>
                <a:lnTo>
                  <a:pt x="10668" y="164592"/>
                </a:lnTo>
                <a:lnTo>
                  <a:pt x="10668" y="166116"/>
                </a:lnTo>
                <a:lnTo>
                  <a:pt x="8382" y="161544"/>
                </a:lnTo>
                <a:lnTo>
                  <a:pt x="7620" y="160020"/>
                </a:lnTo>
                <a:lnTo>
                  <a:pt x="7620" y="161544"/>
                </a:lnTo>
                <a:lnTo>
                  <a:pt x="6400" y="155448"/>
                </a:lnTo>
                <a:lnTo>
                  <a:pt x="6096" y="153924"/>
                </a:lnTo>
                <a:lnTo>
                  <a:pt x="6096" y="150876"/>
                </a:lnTo>
                <a:lnTo>
                  <a:pt x="9144" y="138684"/>
                </a:lnTo>
                <a:lnTo>
                  <a:pt x="9144" y="140208"/>
                </a:lnTo>
                <a:lnTo>
                  <a:pt x="9525" y="138684"/>
                </a:lnTo>
                <a:lnTo>
                  <a:pt x="10668" y="134112"/>
                </a:lnTo>
                <a:lnTo>
                  <a:pt x="19812" y="111252"/>
                </a:lnTo>
                <a:lnTo>
                  <a:pt x="21336" y="103632"/>
                </a:lnTo>
                <a:lnTo>
                  <a:pt x="21336" y="91440"/>
                </a:lnTo>
                <a:lnTo>
                  <a:pt x="21336" y="88392"/>
                </a:lnTo>
                <a:lnTo>
                  <a:pt x="18288" y="83820"/>
                </a:lnTo>
                <a:lnTo>
                  <a:pt x="16764" y="80772"/>
                </a:lnTo>
                <a:lnTo>
                  <a:pt x="15240" y="79248"/>
                </a:lnTo>
                <a:lnTo>
                  <a:pt x="13716" y="76200"/>
                </a:lnTo>
                <a:lnTo>
                  <a:pt x="10668" y="73152"/>
                </a:lnTo>
                <a:lnTo>
                  <a:pt x="10668" y="64008"/>
                </a:lnTo>
                <a:lnTo>
                  <a:pt x="9144" y="64008"/>
                </a:lnTo>
                <a:lnTo>
                  <a:pt x="9144" y="59436"/>
                </a:lnTo>
                <a:lnTo>
                  <a:pt x="4572" y="59436"/>
                </a:lnTo>
                <a:lnTo>
                  <a:pt x="3048" y="60960"/>
                </a:lnTo>
                <a:lnTo>
                  <a:pt x="4572" y="62484"/>
                </a:lnTo>
                <a:lnTo>
                  <a:pt x="4572" y="68580"/>
                </a:lnTo>
                <a:lnTo>
                  <a:pt x="6096" y="73152"/>
                </a:lnTo>
                <a:lnTo>
                  <a:pt x="6096" y="74676"/>
                </a:lnTo>
                <a:lnTo>
                  <a:pt x="9144" y="79248"/>
                </a:lnTo>
                <a:lnTo>
                  <a:pt x="12192" y="82296"/>
                </a:lnTo>
                <a:lnTo>
                  <a:pt x="13716" y="86868"/>
                </a:lnTo>
                <a:lnTo>
                  <a:pt x="16764" y="91440"/>
                </a:lnTo>
                <a:lnTo>
                  <a:pt x="15240" y="89916"/>
                </a:lnTo>
                <a:lnTo>
                  <a:pt x="15240" y="102108"/>
                </a:lnTo>
                <a:lnTo>
                  <a:pt x="13716" y="109728"/>
                </a:lnTo>
                <a:lnTo>
                  <a:pt x="10668" y="115824"/>
                </a:lnTo>
                <a:lnTo>
                  <a:pt x="4572" y="131064"/>
                </a:lnTo>
                <a:lnTo>
                  <a:pt x="0" y="149352"/>
                </a:lnTo>
                <a:lnTo>
                  <a:pt x="0" y="156972"/>
                </a:lnTo>
                <a:lnTo>
                  <a:pt x="1524" y="163068"/>
                </a:lnTo>
                <a:lnTo>
                  <a:pt x="4572" y="169164"/>
                </a:lnTo>
                <a:lnTo>
                  <a:pt x="6096" y="169164"/>
                </a:lnTo>
                <a:lnTo>
                  <a:pt x="10668" y="175260"/>
                </a:lnTo>
                <a:lnTo>
                  <a:pt x="16764" y="178308"/>
                </a:lnTo>
                <a:lnTo>
                  <a:pt x="18288" y="179832"/>
                </a:lnTo>
                <a:lnTo>
                  <a:pt x="24384" y="181356"/>
                </a:lnTo>
                <a:lnTo>
                  <a:pt x="27432" y="181356"/>
                </a:lnTo>
                <a:lnTo>
                  <a:pt x="35052" y="178308"/>
                </a:lnTo>
                <a:lnTo>
                  <a:pt x="45720" y="175260"/>
                </a:lnTo>
                <a:lnTo>
                  <a:pt x="50279" y="173736"/>
                </a:lnTo>
                <a:lnTo>
                  <a:pt x="54864" y="172212"/>
                </a:lnTo>
                <a:lnTo>
                  <a:pt x="56388" y="170688"/>
                </a:lnTo>
                <a:lnTo>
                  <a:pt x="56388" y="167640"/>
                </a:lnTo>
                <a:close/>
              </a:path>
              <a:path w="58420" h="181610">
                <a:moveTo>
                  <a:pt x="57912" y="1524"/>
                </a:moveTo>
                <a:lnTo>
                  <a:pt x="56388" y="1524"/>
                </a:lnTo>
                <a:lnTo>
                  <a:pt x="54864" y="0"/>
                </a:lnTo>
                <a:lnTo>
                  <a:pt x="53340" y="1524"/>
                </a:lnTo>
                <a:lnTo>
                  <a:pt x="53340" y="3048"/>
                </a:lnTo>
                <a:lnTo>
                  <a:pt x="51816" y="4572"/>
                </a:lnTo>
                <a:lnTo>
                  <a:pt x="50292" y="9144"/>
                </a:lnTo>
                <a:lnTo>
                  <a:pt x="50292" y="12192"/>
                </a:lnTo>
                <a:lnTo>
                  <a:pt x="51816" y="15240"/>
                </a:lnTo>
                <a:lnTo>
                  <a:pt x="53340" y="16764"/>
                </a:lnTo>
                <a:lnTo>
                  <a:pt x="54864" y="15240"/>
                </a:lnTo>
                <a:lnTo>
                  <a:pt x="56388" y="15240"/>
                </a:lnTo>
                <a:lnTo>
                  <a:pt x="56388" y="12192"/>
                </a:lnTo>
                <a:lnTo>
                  <a:pt x="54864" y="10668"/>
                </a:lnTo>
                <a:lnTo>
                  <a:pt x="55626" y="9144"/>
                </a:lnTo>
                <a:lnTo>
                  <a:pt x="56388" y="7620"/>
                </a:lnTo>
                <a:lnTo>
                  <a:pt x="56388" y="6096"/>
                </a:lnTo>
                <a:lnTo>
                  <a:pt x="57912" y="4572"/>
                </a:lnTo>
                <a:lnTo>
                  <a:pt x="57912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object 28"/>
          <p:cNvSpPr/>
          <p:nvPr/>
        </p:nvSpPr>
        <p:spPr>
          <a:xfrm>
            <a:off x="7165180" y="1658353"/>
            <a:ext cx="239541" cy="78887"/>
          </a:xfrm>
          <a:custGeom>
            <a:avLst/>
            <a:gdLst/>
            <a:ahLst/>
            <a:cxnLst/>
            <a:rect l="l" t="t" r="r" b="b"/>
            <a:pathLst>
              <a:path w="264159" h="86994">
                <a:moveTo>
                  <a:pt x="252984" y="62484"/>
                </a:moveTo>
                <a:lnTo>
                  <a:pt x="249936" y="62484"/>
                </a:lnTo>
                <a:lnTo>
                  <a:pt x="246888" y="60960"/>
                </a:lnTo>
                <a:lnTo>
                  <a:pt x="245364" y="60960"/>
                </a:lnTo>
                <a:lnTo>
                  <a:pt x="239268" y="62484"/>
                </a:lnTo>
                <a:lnTo>
                  <a:pt x="233172" y="62484"/>
                </a:lnTo>
                <a:lnTo>
                  <a:pt x="224028" y="64008"/>
                </a:lnTo>
                <a:lnTo>
                  <a:pt x="225552" y="64008"/>
                </a:lnTo>
                <a:lnTo>
                  <a:pt x="214884" y="65532"/>
                </a:lnTo>
                <a:lnTo>
                  <a:pt x="202692" y="67056"/>
                </a:lnTo>
                <a:lnTo>
                  <a:pt x="188976" y="67056"/>
                </a:lnTo>
                <a:lnTo>
                  <a:pt x="175260" y="68580"/>
                </a:lnTo>
                <a:lnTo>
                  <a:pt x="158496" y="70104"/>
                </a:lnTo>
                <a:lnTo>
                  <a:pt x="94488" y="70104"/>
                </a:lnTo>
                <a:lnTo>
                  <a:pt x="67056" y="73152"/>
                </a:lnTo>
                <a:lnTo>
                  <a:pt x="28956" y="79248"/>
                </a:lnTo>
                <a:lnTo>
                  <a:pt x="24384" y="80772"/>
                </a:lnTo>
                <a:lnTo>
                  <a:pt x="0" y="80772"/>
                </a:lnTo>
                <a:lnTo>
                  <a:pt x="0" y="85344"/>
                </a:lnTo>
                <a:lnTo>
                  <a:pt x="16751" y="85344"/>
                </a:lnTo>
                <a:lnTo>
                  <a:pt x="19812" y="86868"/>
                </a:lnTo>
                <a:lnTo>
                  <a:pt x="25908" y="86868"/>
                </a:lnTo>
                <a:lnTo>
                  <a:pt x="30480" y="85344"/>
                </a:lnTo>
                <a:lnTo>
                  <a:pt x="36576" y="83820"/>
                </a:lnTo>
                <a:lnTo>
                  <a:pt x="45720" y="82296"/>
                </a:lnTo>
                <a:lnTo>
                  <a:pt x="45720" y="83820"/>
                </a:lnTo>
                <a:lnTo>
                  <a:pt x="56388" y="82296"/>
                </a:lnTo>
                <a:lnTo>
                  <a:pt x="80772" y="79248"/>
                </a:lnTo>
                <a:lnTo>
                  <a:pt x="96012" y="77724"/>
                </a:lnTo>
                <a:lnTo>
                  <a:pt x="160020" y="77724"/>
                </a:lnTo>
                <a:lnTo>
                  <a:pt x="190500" y="74676"/>
                </a:lnTo>
                <a:lnTo>
                  <a:pt x="202692" y="74676"/>
                </a:lnTo>
                <a:lnTo>
                  <a:pt x="214884" y="73152"/>
                </a:lnTo>
                <a:lnTo>
                  <a:pt x="225552" y="73152"/>
                </a:lnTo>
                <a:lnTo>
                  <a:pt x="225552" y="71628"/>
                </a:lnTo>
                <a:lnTo>
                  <a:pt x="240792" y="71628"/>
                </a:lnTo>
                <a:lnTo>
                  <a:pt x="240792" y="70104"/>
                </a:lnTo>
                <a:lnTo>
                  <a:pt x="246888" y="70104"/>
                </a:lnTo>
                <a:lnTo>
                  <a:pt x="248412" y="68580"/>
                </a:lnTo>
                <a:lnTo>
                  <a:pt x="251460" y="67056"/>
                </a:lnTo>
                <a:lnTo>
                  <a:pt x="252984" y="67056"/>
                </a:lnTo>
                <a:lnTo>
                  <a:pt x="252984" y="62484"/>
                </a:lnTo>
                <a:close/>
              </a:path>
              <a:path w="264159" h="86994">
                <a:moveTo>
                  <a:pt x="263652" y="10668"/>
                </a:moveTo>
                <a:lnTo>
                  <a:pt x="262128" y="10668"/>
                </a:lnTo>
                <a:lnTo>
                  <a:pt x="259080" y="7620"/>
                </a:lnTo>
                <a:lnTo>
                  <a:pt x="257556" y="7620"/>
                </a:lnTo>
                <a:lnTo>
                  <a:pt x="252984" y="6096"/>
                </a:lnTo>
                <a:lnTo>
                  <a:pt x="246888" y="4572"/>
                </a:lnTo>
                <a:lnTo>
                  <a:pt x="237744" y="3048"/>
                </a:lnTo>
                <a:lnTo>
                  <a:pt x="227076" y="1524"/>
                </a:lnTo>
                <a:lnTo>
                  <a:pt x="213360" y="1524"/>
                </a:lnTo>
                <a:lnTo>
                  <a:pt x="198120" y="0"/>
                </a:lnTo>
                <a:lnTo>
                  <a:pt x="179832" y="0"/>
                </a:lnTo>
                <a:lnTo>
                  <a:pt x="160020" y="1524"/>
                </a:lnTo>
                <a:lnTo>
                  <a:pt x="141732" y="1524"/>
                </a:lnTo>
                <a:lnTo>
                  <a:pt x="121920" y="3048"/>
                </a:lnTo>
                <a:lnTo>
                  <a:pt x="102108" y="3048"/>
                </a:lnTo>
                <a:lnTo>
                  <a:pt x="83820" y="4572"/>
                </a:lnTo>
                <a:lnTo>
                  <a:pt x="54851" y="4572"/>
                </a:lnTo>
                <a:lnTo>
                  <a:pt x="44196" y="6096"/>
                </a:lnTo>
                <a:lnTo>
                  <a:pt x="30480" y="6096"/>
                </a:lnTo>
                <a:lnTo>
                  <a:pt x="24384" y="9144"/>
                </a:lnTo>
                <a:lnTo>
                  <a:pt x="22860" y="10668"/>
                </a:lnTo>
                <a:lnTo>
                  <a:pt x="18288" y="12192"/>
                </a:lnTo>
                <a:lnTo>
                  <a:pt x="16751" y="12192"/>
                </a:lnTo>
                <a:lnTo>
                  <a:pt x="13703" y="13716"/>
                </a:lnTo>
                <a:lnTo>
                  <a:pt x="12179" y="13716"/>
                </a:lnTo>
                <a:lnTo>
                  <a:pt x="12179" y="18288"/>
                </a:lnTo>
                <a:lnTo>
                  <a:pt x="15227" y="18288"/>
                </a:lnTo>
                <a:lnTo>
                  <a:pt x="18288" y="16764"/>
                </a:lnTo>
                <a:lnTo>
                  <a:pt x="24384" y="16764"/>
                </a:lnTo>
                <a:lnTo>
                  <a:pt x="24384" y="15240"/>
                </a:lnTo>
                <a:lnTo>
                  <a:pt x="27432" y="13716"/>
                </a:lnTo>
                <a:lnTo>
                  <a:pt x="28956" y="13716"/>
                </a:lnTo>
                <a:lnTo>
                  <a:pt x="32004" y="12192"/>
                </a:lnTo>
                <a:lnTo>
                  <a:pt x="36576" y="13716"/>
                </a:lnTo>
                <a:lnTo>
                  <a:pt x="44196" y="13716"/>
                </a:lnTo>
                <a:lnTo>
                  <a:pt x="54851" y="12192"/>
                </a:lnTo>
                <a:lnTo>
                  <a:pt x="85331" y="12192"/>
                </a:lnTo>
                <a:lnTo>
                  <a:pt x="102108" y="10668"/>
                </a:lnTo>
                <a:lnTo>
                  <a:pt x="121920" y="9144"/>
                </a:lnTo>
                <a:lnTo>
                  <a:pt x="161544" y="9144"/>
                </a:lnTo>
                <a:lnTo>
                  <a:pt x="179832" y="7620"/>
                </a:lnTo>
                <a:lnTo>
                  <a:pt x="198120" y="7620"/>
                </a:lnTo>
                <a:lnTo>
                  <a:pt x="213360" y="9144"/>
                </a:lnTo>
                <a:lnTo>
                  <a:pt x="225552" y="9144"/>
                </a:lnTo>
                <a:lnTo>
                  <a:pt x="236220" y="10668"/>
                </a:lnTo>
                <a:lnTo>
                  <a:pt x="245364" y="12192"/>
                </a:lnTo>
                <a:lnTo>
                  <a:pt x="251460" y="13716"/>
                </a:lnTo>
                <a:lnTo>
                  <a:pt x="256032" y="13716"/>
                </a:lnTo>
                <a:lnTo>
                  <a:pt x="256032" y="15240"/>
                </a:lnTo>
                <a:lnTo>
                  <a:pt x="262128" y="15240"/>
                </a:lnTo>
                <a:lnTo>
                  <a:pt x="263652" y="13716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86680" y="1459349"/>
            <a:ext cx="261190" cy="36345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911441" y="1532593"/>
            <a:ext cx="476777" cy="250136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8455934" y="1666644"/>
            <a:ext cx="219963" cy="11516"/>
          </a:xfrm>
          <a:custGeom>
            <a:avLst/>
            <a:gdLst/>
            <a:ahLst/>
            <a:cxnLst/>
            <a:rect l="l" t="t" r="r" b="b"/>
            <a:pathLst>
              <a:path w="242570" h="12700">
                <a:moveTo>
                  <a:pt x="242316" y="6095"/>
                </a:moveTo>
                <a:lnTo>
                  <a:pt x="16764" y="6095"/>
                </a:lnTo>
                <a:lnTo>
                  <a:pt x="22860" y="7619"/>
                </a:lnTo>
                <a:lnTo>
                  <a:pt x="219456" y="7619"/>
                </a:lnTo>
                <a:lnTo>
                  <a:pt x="225551" y="9143"/>
                </a:lnTo>
                <a:lnTo>
                  <a:pt x="231648" y="9143"/>
                </a:lnTo>
                <a:lnTo>
                  <a:pt x="234696" y="10667"/>
                </a:lnTo>
                <a:lnTo>
                  <a:pt x="237744" y="10667"/>
                </a:lnTo>
                <a:lnTo>
                  <a:pt x="239268" y="12191"/>
                </a:lnTo>
                <a:lnTo>
                  <a:pt x="242316" y="9143"/>
                </a:lnTo>
                <a:lnTo>
                  <a:pt x="242316" y="6095"/>
                </a:lnTo>
                <a:close/>
              </a:path>
              <a:path w="242570" h="12700">
                <a:moveTo>
                  <a:pt x="176784" y="7619"/>
                </a:moveTo>
                <a:lnTo>
                  <a:pt x="44196" y="7619"/>
                </a:lnTo>
                <a:lnTo>
                  <a:pt x="56388" y="9143"/>
                </a:lnTo>
                <a:lnTo>
                  <a:pt x="71627" y="10667"/>
                </a:lnTo>
                <a:lnTo>
                  <a:pt x="88392" y="10667"/>
                </a:lnTo>
                <a:lnTo>
                  <a:pt x="105156" y="9143"/>
                </a:lnTo>
                <a:lnTo>
                  <a:pt x="160020" y="9143"/>
                </a:lnTo>
                <a:lnTo>
                  <a:pt x="176784" y="7619"/>
                </a:lnTo>
                <a:close/>
              </a:path>
              <a:path w="242570" h="12700">
                <a:moveTo>
                  <a:pt x="57912" y="1524"/>
                </a:moveTo>
                <a:lnTo>
                  <a:pt x="1524" y="1524"/>
                </a:lnTo>
                <a:lnTo>
                  <a:pt x="0" y="3048"/>
                </a:lnTo>
                <a:lnTo>
                  <a:pt x="0" y="6095"/>
                </a:lnTo>
                <a:lnTo>
                  <a:pt x="1524" y="7619"/>
                </a:lnTo>
                <a:lnTo>
                  <a:pt x="7620" y="7619"/>
                </a:lnTo>
                <a:lnTo>
                  <a:pt x="7620" y="6095"/>
                </a:lnTo>
                <a:lnTo>
                  <a:pt x="242316" y="6095"/>
                </a:lnTo>
                <a:lnTo>
                  <a:pt x="242316" y="4571"/>
                </a:lnTo>
                <a:lnTo>
                  <a:pt x="240792" y="3048"/>
                </a:lnTo>
                <a:lnTo>
                  <a:pt x="71627" y="3048"/>
                </a:lnTo>
                <a:lnTo>
                  <a:pt x="57912" y="1524"/>
                </a:lnTo>
                <a:close/>
              </a:path>
              <a:path w="242570" h="12700">
                <a:moveTo>
                  <a:pt x="234696" y="1524"/>
                </a:moveTo>
                <a:lnTo>
                  <a:pt x="105156" y="1524"/>
                </a:lnTo>
                <a:lnTo>
                  <a:pt x="88392" y="3048"/>
                </a:lnTo>
                <a:lnTo>
                  <a:pt x="237744" y="3048"/>
                </a:lnTo>
                <a:lnTo>
                  <a:pt x="234696" y="1524"/>
                </a:lnTo>
                <a:close/>
              </a:path>
              <a:path w="242570" h="12700">
                <a:moveTo>
                  <a:pt x="18288" y="0"/>
                </a:moveTo>
                <a:lnTo>
                  <a:pt x="9144" y="0"/>
                </a:lnTo>
                <a:lnTo>
                  <a:pt x="6096" y="1524"/>
                </a:lnTo>
                <a:lnTo>
                  <a:pt x="24384" y="1524"/>
                </a:lnTo>
                <a:lnTo>
                  <a:pt x="18288" y="0"/>
                </a:lnTo>
                <a:close/>
              </a:path>
              <a:path w="242570" h="12700">
                <a:moveTo>
                  <a:pt x="220980" y="0"/>
                </a:moveTo>
                <a:lnTo>
                  <a:pt x="176784" y="0"/>
                </a:lnTo>
                <a:lnTo>
                  <a:pt x="160020" y="1524"/>
                </a:lnTo>
                <a:lnTo>
                  <a:pt x="227075" y="1524"/>
                </a:lnTo>
                <a:lnTo>
                  <a:pt x="2209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8742002" y="1574052"/>
            <a:ext cx="135893" cy="260270"/>
          </a:xfrm>
          <a:custGeom>
            <a:avLst/>
            <a:gdLst/>
            <a:ahLst/>
            <a:cxnLst/>
            <a:rect l="l" t="t" r="r" b="b"/>
            <a:pathLst>
              <a:path w="149859" h="287019">
                <a:moveTo>
                  <a:pt x="118872" y="128015"/>
                </a:moveTo>
                <a:lnTo>
                  <a:pt x="117348" y="128015"/>
                </a:lnTo>
                <a:lnTo>
                  <a:pt x="109727" y="129539"/>
                </a:lnTo>
                <a:lnTo>
                  <a:pt x="100583" y="131063"/>
                </a:lnTo>
                <a:lnTo>
                  <a:pt x="102107" y="131063"/>
                </a:lnTo>
                <a:lnTo>
                  <a:pt x="91440" y="132587"/>
                </a:lnTo>
                <a:lnTo>
                  <a:pt x="80772" y="135636"/>
                </a:lnTo>
                <a:lnTo>
                  <a:pt x="68579" y="138684"/>
                </a:lnTo>
                <a:lnTo>
                  <a:pt x="68579" y="140208"/>
                </a:lnTo>
                <a:lnTo>
                  <a:pt x="57912" y="144779"/>
                </a:lnTo>
                <a:lnTo>
                  <a:pt x="45720" y="152400"/>
                </a:lnTo>
                <a:lnTo>
                  <a:pt x="35051" y="158496"/>
                </a:lnTo>
                <a:lnTo>
                  <a:pt x="25907" y="166115"/>
                </a:lnTo>
                <a:lnTo>
                  <a:pt x="18288" y="175260"/>
                </a:lnTo>
                <a:lnTo>
                  <a:pt x="16764" y="175260"/>
                </a:lnTo>
                <a:lnTo>
                  <a:pt x="10668" y="184403"/>
                </a:lnTo>
                <a:lnTo>
                  <a:pt x="10668" y="185927"/>
                </a:lnTo>
                <a:lnTo>
                  <a:pt x="6096" y="196596"/>
                </a:lnTo>
                <a:lnTo>
                  <a:pt x="1524" y="208787"/>
                </a:lnTo>
                <a:lnTo>
                  <a:pt x="0" y="210312"/>
                </a:lnTo>
                <a:lnTo>
                  <a:pt x="0" y="236220"/>
                </a:lnTo>
                <a:lnTo>
                  <a:pt x="1524" y="237744"/>
                </a:lnTo>
                <a:lnTo>
                  <a:pt x="10668" y="259079"/>
                </a:lnTo>
                <a:lnTo>
                  <a:pt x="21336" y="269748"/>
                </a:lnTo>
                <a:lnTo>
                  <a:pt x="28955" y="275844"/>
                </a:lnTo>
                <a:lnTo>
                  <a:pt x="30479" y="277368"/>
                </a:lnTo>
                <a:lnTo>
                  <a:pt x="41148" y="280415"/>
                </a:lnTo>
                <a:lnTo>
                  <a:pt x="39624" y="280415"/>
                </a:lnTo>
                <a:lnTo>
                  <a:pt x="51816" y="284988"/>
                </a:lnTo>
                <a:lnTo>
                  <a:pt x="53340" y="286512"/>
                </a:lnTo>
                <a:lnTo>
                  <a:pt x="65531" y="286512"/>
                </a:lnTo>
                <a:lnTo>
                  <a:pt x="74675" y="284988"/>
                </a:lnTo>
                <a:lnTo>
                  <a:pt x="76200" y="283463"/>
                </a:lnTo>
                <a:lnTo>
                  <a:pt x="86868" y="280415"/>
                </a:lnTo>
                <a:lnTo>
                  <a:pt x="96012" y="275844"/>
                </a:lnTo>
                <a:lnTo>
                  <a:pt x="62483" y="275844"/>
                </a:lnTo>
                <a:lnTo>
                  <a:pt x="62991" y="275698"/>
                </a:lnTo>
                <a:lnTo>
                  <a:pt x="53340" y="274320"/>
                </a:lnTo>
                <a:lnTo>
                  <a:pt x="56388" y="274320"/>
                </a:lnTo>
                <a:lnTo>
                  <a:pt x="44196" y="269748"/>
                </a:lnTo>
                <a:lnTo>
                  <a:pt x="35051" y="266700"/>
                </a:lnTo>
                <a:lnTo>
                  <a:pt x="36575" y="266700"/>
                </a:lnTo>
                <a:lnTo>
                  <a:pt x="27431" y="260603"/>
                </a:lnTo>
                <a:lnTo>
                  <a:pt x="28955" y="260603"/>
                </a:lnTo>
                <a:lnTo>
                  <a:pt x="22860" y="254508"/>
                </a:lnTo>
                <a:lnTo>
                  <a:pt x="21336" y="254508"/>
                </a:lnTo>
                <a:lnTo>
                  <a:pt x="12845" y="234696"/>
                </a:lnTo>
                <a:lnTo>
                  <a:pt x="12192" y="234696"/>
                </a:lnTo>
                <a:lnTo>
                  <a:pt x="10668" y="222503"/>
                </a:lnTo>
                <a:lnTo>
                  <a:pt x="12192" y="211836"/>
                </a:lnTo>
                <a:lnTo>
                  <a:pt x="12700" y="211836"/>
                </a:lnTo>
                <a:lnTo>
                  <a:pt x="16764" y="199644"/>
                </a:lnTo>
                <a:lnTo>
                  <a:pt x="17417" y="199644"/>
                </a:lnTo>
                <a:lnTo>
                  <a:pt x="20682" y="192024"/>
                </a:lnTo>
                <a:lnTo>
                  <a:pt x="19812" y="192024"/>
                </a:lnTo>
                <a:lnTo>
                  <a:pt x="25907" y="182879"/>
                </a:lnTo>
                <a:lnTo>
                  <a:pt x="33527" y="173736"/>
                </a:lnTo>
                <a:lnTo>
                  <a:pt x="35356" y="173736"/>
                </a:lnTo>
                <a:lnTo>
                  <a:pt x="42672" y="167639"/>
                </a:lnTo>
                <a:lnTo>
                  <a:pt x="44500" y="167639"/>
                </a:lnTo>
                <a:lnTo>
                  <a:pt x="51816" y="161544"/>
                </a:lnTo>
                <a:lnTo>
                  <a:pt x="62483" y="155448"/>
                </a:lnTo>
                <a:lnTo>
                  <a:pt x="73151" y="150875"/>
                </a:lnTo>
                <a:lnTo>
                  <a:pt x="71627" y="150875"/>
                </a:lnTo>
                <a:lnTo>
                  <a:pt x="83820" y="147827"/>
                </a:lnTo>
                <a:lnTo>
                  <a:pt x="94488" y="144779"/>
                </a:lnTo>
                <a:lnTo>
                  <a:pt x="103631" y="141732"/>
                </a:lnTo>
                <a:lnTo>
                  <a:pt x="112775" y="140208"/>
                </a:lnTo>
                <a:lnTo>
                  <a:pt x="120396" y="137160"/>
                </a:lnTo>
                <a:lnTo>
                  <a:pt x="124968" y="137160"/>
                </a:lnTo>
                <a:lnTo>
                  <a:pt x="127821" y="136446"/>
                </a:lnTo>
                <a:lnTo>
                  <a:pt x="128397" y="129539"/>
                </a:lnTo>
                <a:lnTo>
                  <a:pt x="124968" y="129539"/>
                </a:lnTo>
                <a:lnTo>
                  <a:pt x="118872" y="128015"/>
                </a:lnTo>
                <a:close/>
              </a:path>
              <a:path w="149859" h="287019">
                <a:moveTo>
                  <a:pt x="62991" y="275698"/>
                </a:moveTo>
                <a:lnTo>
                  <a:pt x="62483" y="275844"/>
                </a:lnTo>
                <a:lnTo>
                  <a:pt x="64007" y="275844"/>
                </a:lnTo>
                <a:lnTo>
                  <a:pt x="62991" y="275698"/>
                </a:lnTo>
                <a:close/>
              </a:path>
              <a:path w="149859" h="287019">
                <a:moveTo>
                  <a:pt x="73151" y="272796"/>
                </a:moveTo>
                <a:lnTo>
                  <a:pt x="62991" y="275698"/>
                </a:lnTo>
                <a:lnTo>
                  <a:pt x="64007" y="275844"/>
                </a:lnTo>
                <a:lnTo>
                  <a:pt x="96012" y="275844"/>
                </a:lnTo>
                <a:lnTo>
                  <a:pt x="97536" y="274320"/>
                </a:lnTo>
                <a:lnTo>
                  <a:pt x="73151" y="274320"/>
                </a:lnTo>
                <a:lnTo>
                  <a:pt x="73151" y="272796"/>
                </a:lnTo>
                <a:close/>
              </a:path>
              <a:path w="149859" h="287019">
                <a:moveTo>
                  <a:pt x="100012" y="259461"/>
                </a:moveTo>
                <a:lnTo>
                  <a:pt x="91440" y="265175"/>
                </a:lnTo>
                <a:lnTo>
                  <a:pt x="73151" y="274320"/>
                </a:lnTo>
                <a:lnTo>
                  <a:pt x="97536" y="274320"/>
                </a:lnTo>
                <a:lnTo>
                  <a:pt x="106679" y="268224"/>
                </a:lnTo>
                <a:lnTo>
                  <a:pt x="108203" y="266700"/>
                </a:lnTo>
                <a:lnTo>
                  <a:pt x="112268" y="260603"/>
                </a:lnTo>
                <a:lnTo>
                  <a:pt x="99059" y="260603"/>
                </a:lnTo>
                <a:lnTo>
                  <a:pt x="100012" y="259461"/>
                </a:lnTo>
                <a:close/>
              </a:path>
              <a:path w="149859" h="287019">
                <a:moveTo>
                  <a:pt x="100583" y="259079"/>
                </a:moveTo>
                <a:lnTo>
                  <a:pt x="100012" y="259461"/>
                </a:lnTo>
                <a:lnTo>
                  <a:pt x="99059" y="260603"/>
                </a:lnTo>
                <a:lnTo>
                  <a:pt x="100583" y="259079"/>
                </a:lnTo>
                <a:close/>
              </a:path>
              <a:path w="149859" h="287019">
                <a:moveTo>
                  <a:pt x="113284" y="259079"/>
                </a:moveTo>
                <a:lnTo>
                  <a:pt x="100583" y="259079"/>
                </a:lnTo>
                <a:lnTo>
                  <a:pt x="99059" y="260603"/>
                </a:lnTo>
                <a:lnTo>
                  <a:pt x="112268" y="260603"/>
                </a:lnTo>
                <a:lnTo>
                  <a:pt x="113284" y="259079"/>
                </a:lnTo>
                <a:close/>
              </a:path>
              <a:path w="149859" h="287019">
                <a:moveTo>
                  <a:pt x="138683" y="129539"/>
                </a:moveTo>
                <a:lnTo>
                  <a:pt x="131064" y="129539"/>
                </a:lnTo>
                <a:lnTo>
                  <a:pt x="132588" y="131063"/>
                </a:lnTo>
                <a:lnTo>
                  <a:pt x="134112" y="131063"/>
                </a:lnTo>
                <a:lnTo>
                  <a:pt x="134112" y="134112"/>
                </a:lnTo>
                <a:lnTo>
                  <a:pt x="132588" y="135636"/>
                </a:lnTo>
                <a:lnTo>
                  <a:pt x="131064" y="135636"/>
                </a:lnTo>
                <a:lnTo>
                  <a:pt x="127821" y="136446"/>
                </a:lnTo>
                <a:lnTo>
                  <a:pt x="126492" y="152400"/>
                </a:lnTo>
                <a:lnTo>
                  <a:pt x="124968" y="169163"/>
                </a:lnTo>
                <a:lnTo>
                  <a:pt x="123444" y="184403"/>
                </a:lnTo>
                <a:lnTo>
                  <a:pt x="121920" y="201168"/>
                </a:lnTo>
                <a:lnTo>
                  <a:pt x="118872" y="216408"/>
                </a:lnTo>
                <a:lnTo>
                  <a:pt x="115824" y="230124"/>
                </a:lnTo>
                <a:lnTo>
                  <a:pt x="111251" y="240791"/>
                </a:lnTo>
                <a:lnTo>
                  <a:pt x="105155" y="251460"/>
                </a:lnTo>
                <a:lnTo>
                  <a:pt x="106679" y="251460"/>
                </a:lnTo>
                <a:lnTo>
                  <a:pt x="100012" y="259461"/>
                </a:lnTo>
                <a:lnTo>
                  <a:pt x="100583" y="259079"/>
                </a:lnTo>
                <a:lnTo>
                  <a:pt x="113284" y="259079"/>
                </a:lnTo>
                <a:lnTo>
                  <a:pt x="114300" y="257556"/>
                </a:lnTo>
                <a:lnTo>
                  <a:pt x="115824" y="257556"/>
                </a:lnTo>
                <a:lnTo>
                  <a:pt x="120396" y="245363"/>
                </a:lnTo>
                <a:lnTo>
                  <a:pt x="121920" y="245363"/>
                </a:lnTo>
                <a:lnTo>
                  <a:pt x="126492" y="233172"/>
                </a:lnTo>
                <a:lnTo>
                  <a:pt x="129540" y="219456"/>
                </a:lnTo>
                <a:lnTo>
                  <a:pt x="132588" y="202691"/>
                </a:lnTo>
                <a:lnTo>
                  <a:pt x="137286" y="150875"/>
                </a:lnTo>
                <a:lnTo>
                  <a:pt x="138556" y="135636"/>
                </a:lnTo>
                <a:lnTo>
                  <a:pt x="138683" y="129539"/>
                </a:lnTo>
                <a:close/>
              </a:path>
              <a:path w="149859" h="287019">
                <a:moveTo>
                  <a:pt x="21336" y="252984"/>
                </a:moveTo>
                <a:lnTo>
                  <a:pt x="21336" y="254508"/>
                </a:lnTo>
                <a:lnTo>
                  <a:pt x="22860" y="254508"/>
                </a:lnTo>
                <a:lnTo>
                  <a:pt x="21336" y="252984"/>
                </a:lnTo>
                <a:close/>
              </a:path>
              <a:path w="149859" h="287019">
                <a:moveTo>
                  <a:pt x="12192" y="233172"/>
                </a:moveTo>
                <a:lnTo>
                  <a:pt x="12192" y="234696"/>
                </a:lnTo>
                <a:lnTo>
                  <a:pt x="12845" y="234696"/>
                </a:lnTo>
                <a:lnTo>
                  <a:pt x="12192" y="233172"/>
                </a:lnTo>
                <a:close/>
              </a:path>
              <a:path w="149859" h="287019">
                <a:moveTo>
                  <a:pt x="12700" y="211836"/>
                </a:moveTo>
                <a:lnTo>
                  <a:pt x="12192" y="211836"/>
                </a:lnTo>
                <a:lnTo>
                  <a:pt x="12192" y="213360"/>
                </a:lnTo>
                <a:lnTo>
                  <a:pt x="12700" y="211836"/>
                </a:lnTo>
                <a:close/>
              </a:path>
              <a:path w="149859" h="287019">
                <a:moveTo>
                  <a:pt x="17417" y="199644"/>
                </a:moveTo>
                <a:lnTo>
                  <a:pt x="16764" y="199644"/>
                </a:lnTo>
                <a:lnTo>
                  <a:pt x="16764" y="201168"/>
                </a:lnTo>
                <a:lnTo>
                  <a:pt x="17417" y="199644"/>
                </a:lnTo>
                <a:close/>
              </a:path>
              <a:path w="149859" h="287019">
                <a:moveTo>
                  <a:pt x="21336" y="190500"/>
                </a:moveTo>
                <a:lnTo>
                  <a:pt x="19812" y="192024"/>
                </a:lnTo>
                <a:lnTo>
                  <a:pt x="20682" y="192024"/>
                </a:lnTo>
                <a:lnTo>
                  <a:pt x="21336" y="190500"/>
                </a:lnTo>
                <a:close/>
              </a:path>
              <a:path w="149859" h="287019">
                <a:moveTo>
                  <a:pt x="35356" y="173736"/>
                </a:moveTo>
                <a:lnTo>
                  <a:pt x="33527" y="173736"/>
                </a:lnTo>
                <a:lnTo>
                  <a:pt x="33527" y="175260"/>
                </a:lnTo>
                <a:lnTo>
                  <a:pt x="35356" y="173736"/>
                </a:lnTo>
                <a:close/>
              </a:path>
              <a:path w="149859" h="287019">
                <a:moveTo>
                  <a:pt x="44500" y="167639"/>
                </a:moveTo>
                <a:lnTo>
                  <a:pt x="42672" y="167639"/>
                </a:lnTo>
                <a:lnTo>
                  <a:pt x="42672" y="169163"/>
                </a:lnTo>
                <a:lnTo>
                  <a:pt x="44500" y="167639"/>
                </a:lnTo>
                <a:close/>
              </a:path>
              <a:path w="149859" h="287019">
                <a:moveTo>
                  <a:pt x="140207" y="67056"/>
                </a:moveTo>
                <a:lnTo>
                  <a:pt x="138683" y="68579"/>
                </a:lnTo>
                <a:lnTo>
                  <a:pt x="134112" y="71627"/>
                </a:lnTo>
                <a:lnTo>
                  <a:pt x="134112" y="73151"/>
                </a:lnTo>
                <a:lnTo>
                  <a:pt x="131064" y="75184"/>
                </a:lnTo>
                <a:lnTo>
                  <a:pt x="131064" y="97536"/>
                </a:lnTo>
                <a:lnTo>
                  <a:pt x="127821" y="136446"/>
                </a:lnTo>
                <a:lnTo>
                  <a:pt x="131064" y="135636"/>
                </a:lnTo>
                <a:lnTo>
                  <a:pt x="132588" y="135636"/>
                </a:lnTo>
                <a:lnTo>
                  <a:pt x="134112" y="134112"/>
                </a:lnTo>
                <a:lnTo>
                  <a:pt x="134112" y="131063"/>
                </a:lnTo>
                <a:lnTo>
                  <a:pt x="132588" y="131063"/>
                </a:lnTo>
                <a:lnTo>
                  <a:pt x="131064" y="129539"/>
                </a:lnTo>
                <a:lnTo>
                  <a:pt x="138683" y="129539"/>
                </a:lnTo>
                <a:lnTo>
                  <a:pt x="138801" y="115824"/>
                </a:lnTo>
                <a:lnTo>
                  <a:pt x="140207" y="97536"/>
                </a:lnTo>
                <a:lnTo>
                  <a:pt x="140207" y="67056"/>
                </a:lnTo>
                <a:close/>
              </a:path>
              <a:path w="149859" h="287019">
                <a:moveTo>
                  <a:pt x="138801" y="115824"/>
                </a:moveTo>
                <a:lnTo>
                  <a:pt x="138683" y="117348"/>
                </a:lnTo>
                <a:lnTo>
                  <a:pt x="138801" y="115824"/>
                </a:lnTo>
                <a:close/>
              </a:path>
              <a:path w="149859" h="287019">
                <a:moveTo>
                  <a:pt x="124968" y="68579"/>
                </a:moveTo>
                <a:lnTo>
                  <a:pt x="118872" y="71627"/>
                </a:lnTo>
                <a:lnTo>
                  <a:pt x="111251" y="73151"/>
                </a:lnTo>
                <a:lnTo>
                  <a:pt x="112775" y="73151"/>
                </a:lnTo>
                <a:lnTo>
                  <a:pt x="103631" y="74675"/>
                </a:lnTo>
                <a:lnTo>
                  <a:pt x="67055" y="74675"/>
                </a:lnTo>
                <a:lnTo>
                  <a:pt x="85344" y="80772"/>
                </a:lnTo>
                <a:lnTo>
                  <a:pt x="94488" y="82296"/>
                </a:lnTo>
                <a:lnTo>
                  <a:pt x="103631" y="82296"/>
                </a:lnTo>
                <a:lnTo>
                  <a:pt x="112775" y="80772"/>
                </a:lnTo>
                <a:lnTo>
                  <a:pt x="120396" y="79248"/>
                </a:lnTo>
                <a:lnTo>
                  <a:pt x="121920" y="79248"/>
                </a:lnTo>
                <a:lnTo>
                  <a:pt x="128016" y="76200"/>
                </a:lnTo>
                <a:lnTo>
                  <a:pt x="129540" y="76200"/>
                </a:lnTo>
                <a:lnTo>
                  <a:pt x="131064" y="75184"/>
                </a:lnTo>
                <a:lnTo>
                  <a:pt x="131064" y="70103"/>
                </a:lnTo>
                <a:lnTo>
                  <a:pt x="124968" y="70103"/>
                </a:lnTo>
                <a:lnTo>
                  <a:pt x="124968" y="68579"/>
                </a:lnTo>
                <a:close/>
              </a:path>
              <a:path w="149859" h="287019">
                <a:moveTo>
                  <a:pt x="137159" y="56387"/>
                </a:moveTo>
                <a:lnTo>
                  <a:pt x="132588" y="62484"/>
                </a:lnTo>
                <a:lnTo>
                  <a:pt x="134112" y="62484"/>
                </a:lnTo>
                <a:lnTo>
                  <a:pt x="131064" y="65532"/>
                </a:lnTo>
                <a:lnTo>
                  <a:pt x="131064" y="75184"/>
                </a:lnTo>
                <a:lnTo>
                  <a:pt x="134112" y="73151"/>
                </a:lnTo>
                <a:lnTo>
                  <a:pt x="134112" y="71627"/>
                </a:lnTo>
                <a:lnTo>
                  <a:pt x="138683" y="68579"/>
                </a:lnTo>
                <a:lnTo>
                  <a:pt x="140207" y="67056"/>
                </a:lnTo>
                <a:lnTo>
                  <a:pt x="140207" y="57912"/>
                </a:lnTo>
                <a:lnTo>
                  <a:pt x="137159" y="57912"/>
                </a:lnTo>
                <a:lnTo>
                  <a:pt x="137159" y="56387"/>
                </a:lnTo>
                <a:close/>
              </a:path>
              <a:path w="149859" h="287019">
                <a:moveTo>
                  <a:pt x="45720" y="6096"/>
                </a:moveTo>
                <a:lnTo>
                  <a:pt x="41148" y="6096"/>
                </a:lnTo>
                <a:lnTo>
                  <a:pt x="39624" y="9144"/>
                </a:lnTo>
                <a:lnTo>
                  <a:pt x="38100" y="18287"/>
                </a:lnTo>
                <a:lnTo>
                  <a:pt x="38100" y="38100"/>
                </a:lnTo>
                <a:lnTo>
                  <a:pt x="39624" y="44196"/>
                </a:lnTo>
                <a:lnTo>
                  <a:pt x="39624" y="45720"/>
                </a:lnTo>
                <a:lnTo>
                  <a:pt x="41148" y="51815"/>
                </a:lnTo>
                <a:lnTo>
                  <a:pt x="50292" y="64008"/>
                </a:lnTo>
                <a:lnTo>
                  <a:pt x="51816" y="64008"/>
                </a:lnTo>
                <a:lnTo>
                  <a:pt x="57912" y="70103"/>
                </a:lnTo>
                <a:lnTo>
                  <a:pt x="57912" y="71627"/>
                </a:lnTo>
                <a:lnTo>
                  <a:pt x="65531" y="74675"/>
                </a:lnTo>
                <a:lnTo>
                  <a:pt x="96012" y="74675"/>
                </a:lnTo>
                <a:lnTo>
                  <a:pt x="86868" y="73151"/>
                </a:lnTo>
                <a:lnTo>
                  <a:pt x="77724" y="70103"/>
                </a:lnTo>
                <a:lnTo>
                  <a:pt x="68579" y="68579"/>
                </a:lnTo>
                <a:lnTo>
                  <a:pt x="70103" y="68579"/>
                </a:lnTo>
                <a:lnTo>
                  <a:pt x="65024" y="65532"/>
                </a:lnTo>
                <a:lnTo>
                  <a:pt x="62483" y="65532"/>
                </a:lnTo>
                <a:lnTo>
                  <a:pt x="56388" y="59436"/>
                </a:lnTo>
                <a:lnTo>
                  <a:pt x="52959" y="54863"/>
                </a:lnTo>
                <a:lnTo>
                  <a:pt x="51816" y="54863"/>
                </a:lnTo>
                <a:lnTo>
                  <a:pt x="47244" y="48768"/>
                </a:lnTo>
                <a:lnTo>
                  <a:pt x="44196" y="36575"/>
                </a:lnTo>
                <a:lnTo>
                  <a:pt x="44196" y="24384"/>
                </a:lnTo>
                <a:lnTo>
                  <a:pt x="45720" y="18287"/>
                </a:lnTo>
                <a:lnTo>
                  <a:pt x="47244" y="9144"/>
                </a:lnTo>
                <a:lnTo>
                  <a:pt x="47244" y="7620"/>
                </a:lnTo>
                <a:lnTo>
                  <a:pt x="45720" y="6096"/>
                </a:lnTo>
                <a:close/>
              </a:path>
              <a:path w="149859" h="287019">
                <a:moveTo>
                  <a:pt x="129540" y="65532"/>
                </a:moveTo>
                <a:lnTo>
                  <a:pt x="124968" y="70103"/>
                </a:lnTo>
                <a:lnTo>
                  <a:pt x="131064" y="70103"/>
                </a:lnTo>
                <a:lnTo>
                  <a:pt x="131064" y="67056"/>
                </a:lnTo>
                <a:lnTo>
                  <a:pt x="129540" y="67056"/>
                </a:lnTo>
                <a:lnTo>
                  <a:pt x="129540" y="65532"/>
                </a:lnTo>
                <a:close/>
              </a:path>
              <a:path w="149859" h="287019">
                <a:moveTo>
                  <a:pt x="131064" y="65532"/>
                </a:moveTo>
                <a:lnTo>
                  <a:pt x="129540" y="67056"/>
                </a:lnTo>
                <a:lnTo>
                  <a:pt x="131064" y="67056"/>
                </a:lnTo>
                <a:lnTo>
                  <a:pt x="131064" y="65532"/>
                </a:lnTo>
                <a:close/>
              </a:path>
              <a:path w="149859" h="287019">
                <a:moveTo>
                  <a:pt x="149351" y="24384"/>
                </a:moveTo>
                <a:lnTo>
                  <a:pt x="141731" y="24384"/>
                </a:lnTo>
                <a:lnTo>
                  <a:pt x="141731" y="44196"/>
                </a:lnTo>
                <a:lnTo>
                  <a:pt x="140207" y="50291"/>
                </a:lnTo>
                <a:lnTo>
                  <a:pt x="140207" y="67056"/>
                </a:lnTo>
                <a:lnTo>
                  <a:pt x="143255" y="60960"/>
                </a:lnTo>
                <a:lnTo>
                  <a:pt x="147827" y="53339"/>
                </a:lnTo>
                <a:lnTo>
                  <a:pt x="147827" y="51815"/>
                </a:lnTo>
                <a:lnTo>
                  <a:pt x="149351" y="45720"/>
                </a:lnTo>
                <a:lnTo>
                  <a:pt x="149351" y="24384"/>
                </a:lnTo>
                <a:close/>
              </a:path>
              <a:path w="149859" h="287019">
                <a:moveTo>
                  <a:pt x="62483" y="64008"/>
                </a:moveTo>
                <a:lnTo>
                  <a:pt x="62483" y="65532"/>
                </a:lnTo>
                <a:lnTo>
                  <a:pt x="65024" y="65532"/>
                </a:lnTo>
                <a:lnTo>
                  <a:pt x="62483" y="64008"/>
                </a:lnTo>
                <a:close/>
              </a:path>
              <a:path w="149859" h="287019">
                <a:moveTo>
                  <a:pt x="135636" y="0"/>
                </a:moveTo>
                <a:lnTo>
                  <a:pt x="132588" y="0"/>
                </a:lnTo>
                <a:lnTo>
                  <a:pt x="131064" y="3048"/>
                </a:lnTo>
                <a:lnTo>
                  <a:pt x="129540" y="4572"/>
                </a:lnTo>
                <a:lnTo>
                  <a:pt x="129540" y="38100"/>
                </a:lnTo>
                <a:lnTo>
                  <a:pt x="131064" y="50291"/>
                </a:lnTo>
                <a:lnTo>
                  <a:pt x="131064" y="65532"/>
                </a:lnTo>
                <a:lnTo>
                  <a:pt x="134112" y="62484"/>
                </a:lnTo>
                <a:lnTo>
                  <a:pt x="132588" y="62484"/>
                </a:lnTo>
                <a:lnTo>
                  <a:pt x="137159" y="56387"/>
                </a:lnTo>
                <a:lnTo>
                  <a:pt x="137769" y="56387"/>
                </a:lnTo>
                <a:lnTo>
                  <a:pt x="140207" y="50291"/>
                </a:lnTo>
                <a:lnTo>
                  <a:pt x="138683" y="38100"/>
                </a:lnTo>
                <a:lnTo>
                  <a:pt x="138683" y="27432"/>
                </a:lnTo>
                <a:lnTo>
                  <a:pt x="137159" y="21336"/>
                </a:lnTo>
                <a:lnTo>
                  <a:pt x="138683" y="21336"/>
                </a:lnTo>
                <a:lnTo>
                  <a:pt x="137159" y="15239"/>
                </a:lnTo>
                <a:lnTo>
                  <a:pt x="137159" y="13715"/>
                </a:lnTo>
                <a:lnTo>
                  <a:pt x="135636" y="10668"/>
                </a:lnTo>
                <a:lnTo>
                  <a:pt x="132588" y="9144"/>
                </a:lnTo>
                <a:lnTo>
                  <a:pt x="137159" y="8001"/>
                </a:lnTo>
                <a:lnTo>
                  <a:pt x="137159" y="6096"/>
                </a:lnTo>
                <a:lnTo>
                  <a:pt x="143255" y="6096"/>
                </a:lnTo>
                <a:lnTo>
                  <a:pt x="140207" y="3048"/>
                </a:lnTo>
                <a:lnTo>
                  <a:pt x="138683" y="3048"/>
                </a:lnTo>
                <a:lnTo>
                  <a:pt x="135636" y="0"/>
                </a:lnTo>
                <a:close/>
              </a:path>
              <a:path w="149859" h="287019">
                <a:moveTo>
                  <a:pt x="137769" y="56387"/>
                </a:moveTo>
                <a:lnTo>
                  <a:pt x="137159" y="56387"/>
                </a:lnTo>
                <a:lnTo>
                  <a:pt x="137159" y="57912"/>
                </a:lnTo>
                <a:lnTo>
                  <a:pt x="137769" y="56387"/>
                </a:lnTo>
                <a:close/>
              </a:path>
              <a:path w="149859" h="287019">
                <a:moveTo>
                  <a:pt x="140207" y="50291"/>
                </a:moveTo>
                <a:lnTo>
                  <a:pt x="137159" y="57912"/>
                </a:lnTo>
                <a:lnTo>
                  <a:pt x="140207" y="57912"/>
                </a:lnTo>
                <a:lnTo>
                  <a:pt x="140207" y="50291"/>
                </a:lnTo>
                <a:close/>
              </a:path>
              <a:path w="149859" h="287019">
                <a:moveTo>
                  <a:pt x="51816" y="53339"/>
                </a:moveTo>
                <a:lnTo>
                  <a:pt x="51816" y="54863"/>
                </a:lnTo>
                <a:lnTo>
                  <a:pt x="52959" y="54863"/>
                </a:lnTo>
                <a:lnTo>
                  <a:pt x="51816" y="53339"/>
                </a:lnTo>
                <a:close/>
              </a:path>
              <a:path w="149859" h="287019">
                <a:moveTo>
                  <a:pt x="146811" y="15239"/>
                </a:moveTo>
                <a:lnTo>
                  <a:pt x="138683" y="15239"/>
                </a:lnTo>
                <a:lnTo>
                  <a:pt x="140207" y="19812"/>
                </a:lnTo>
                <a:lnTo>
                  <a:pt x="141731" y="25908"/>
                </a:lnTo>
                <a:lnTo>
                  <a:pt x="141731" y="24384"/>
                </a:lnTo>
                <a:lnTo>
                  <a:pt x="149351" y="24384"/>
                </a:lnTo>
                <a:lnTo>
                  <a:pt x="147827" y="18287"/>
                </a:lnTo>
                <a:lnTo>
                  <a:pt x="146811" y="15239"/>
                </a:lnTo>
                <a:close/>
              </a:path>
              <a:path w="149859" h="287019">
                <a:moveTo>
                  <a:pt x="143255" y="7620"/>
                </a:moveTo>
                <a:lnTo>
                  <a:pt x="138683" y="7620"/>
                </a:lnTo>
                <a:lnTo>
                  <a:pt x="137159" y="9144"/>
                </a:lnTo>
                <a:lnTo>
                  <a:pt x="137159" y="13715"/>
                </a:lnTo>
                <a:lnTo>
                  <a:pt x="138683" y="16763"/>
                </a:lnTo>
                <a:lnTo>
                  <a:pt x="138683" y="15239"/>
                </a:lnTo>
                <a:lnTo>
                  <a:pt x="146811" y="15239"/>
                </a:lnTo>
                <a:lnTo>
                  <a:pt x="146303" y="13715"/>
                </a:lnTo>
                <a:lnTo>
                  <a:pt x="146303" y="12191"/>
                </a:lnTo>
                <a:lnTo>
                  <a:pt x="144779" y="9144"/>
                </a:lnTo>
                <a:lnTo>
                  <a:pt x="143255" y="7620"/>
                </a:lnTo>
                <a:close/>
              </a:path>
              <a:path w="149859" h="287019">
                <a:moveTo>
                  <a:pt x="135636" y="10668"/>
                </a:moveTo>
                <a:lnTo>
                  <a:pt x="137159" y="13715"/>
                </a:lnTo>
                <a:lnTo>
                  <a:pt x="137159" y="12191"/>
                </a:lnTo>
                <a:lnTo>
                  <a:pt x="135636" y="10668"/>
                </a:lnTo>
                <a:close/>
              </a:path>
              <a:path w="149859" h="287019">
                <a:moveTo>
                  <a:pt x="137159" y="9144"/>
                </a:moveTo>
                <a:lnTo>
                  <a:pt x="134112" y="9144"/>
                </a:lnTo>
                <a:lnTo>
                  <a:pt x="137159" y="12191"/>
                </a:lnTo>
                <a:lnTo>
                  <a:pt x="137159" y="9144"/>
                </a:lnTo>
                <a:close/>
              </a:path>
              <a:path w="149859" h="287019">
                <a:moveTo>
                  <a:pt x="137159" y="8001"/>
                </a:moveTo>
                <a:lnTo>
                  <a:pt x="132588" y="9144"/>
                </a:lnTo>
                <a:lnTo>
                  <a:pt x="135636" y="10668"/>
                </a:lnTo>
                <a:lnTo>
                  <a:pt x="134112" y="9144"/>
                </a:lnTo>
                <a:lnTo>
                  <a:pt x="137159" y="9144"/>
                </a:lnTo>
                <a:lnTo>
                  <a:pt x="137159" y="8001"/>
                </a:lnTo>
                <a:close/>
              </a:path>
              <a:path w="149859" h="287019">
                <a:moveTo>
                  <a:pt x="138683" y="7620"/>
                </a:moveTo>
                <a:lnTo>
                  <a:pt x="137159" y="8001"/>
                </a:lnTo>
                <a:lnTo>
                  <a:pt x="137159" y="9144"/>
                </a:lnTo>
                <a:lnTo>
                  <a:pt x="138683" y="7620"/>
                </a:lnTo>
                <a:close/>
              </a:path>
              <a:path w="149859" h="287019">
                <a:moveTo>
                  <a:pt x="143255" y="6096"/>
                </a:moveTo>
                <a:lnTo>
                  <a:pt x="137159" y="6096"/>
                </a:lnTo>
                <a:lnTo>
                  <a:pt x="137159" y="8001"/>
                </a:lnTo>
                <a:lnTo>
                  <a:pt x="138683" y="7620"/>
                </a:lnTo>
                <a:lnTo>
                  <a:pt x="143255" y="7620"/>
                </a:lnTo>
                <a:lnTo>
                  <a:pt x="143255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39622" y="1616893"/>
            <a:ext cx="84300" cy="174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746" y="2506423"/>
            <a:ext cx="6767426" cy="14108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4705" y="4043890"/>
            <a:ext cx="5197333" cy="1615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5511" y="1927462"/>
            <a:ext cx="3067961" cy="35474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2222" spc="-9">
                <a:latin typeface="Calibri"/>
                <a:cs typeface="Calibri"/>
              </a:rPr>
              <a:t>Data</a:t>
            </a:r>
            <a:r>
              <a:rPr sz="2222" spc="-27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Set </a:t>
            </a:r>
            <a:r>
              <a:rPr sz="2222">
                <a:latin typeface="Calibri"/>
                <a:cs typeface="Calibri"/>
              </a:rPr>
              <a:t>:</a:t>
            </a:r>
            <a:r>
              <a:rPr sz="2222" spc="-5">
                <a:latin typeface="Calibri"/>
                <a:cs typeface="Calibri"/>
              </a:rPr>
              <a:t> &lt;x1,x2,</a:t>
            </a:r>
            <a:r>
              <a:rPr sz="2222" spc="-14">
                <a:latin typeface="Calibri"/>
                <a:cs typeface="Calibri"/>
              </a:rPr>
              <a:t> </a:t>
            </a:r>
            <a:r>
              <a:rPr sz="2222" spc="5">
                <a:latin typeface="Calibri"/>
                <a:cs typeface="Calibri"/>
              </a:rPr>
              <a:t>…, </a:t>
            </a:r>
            <a:r>
              <a:rPr sz="2222" spc="-14">
                <a:latin typeface="Calibri"/>
                <a:cs typeface="Calibri"/>
              </a:rPr>
              <a:t>xd,</a:t>
            </a:r>
            <a:r>
              <a:rPr sz="2222" spc="-18">
                <a:latin typeface="Calibri"/>
                <a:cs typeface="Calibri"/>
              </a:rPr>
              <a:t> </a:t>
            </a:r>
            <a:r>
              <a:rPr sz="2222">
                <a:latin typeface="Calibri"/>
                <a:cs typeface="Calibri"/>
              </a:rPr>
              <a:t>y&gt;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356284" y="2822658"/>
            <a:ext cx="580425" cy="438197"/>
            <a:chOff x="8942069" y="3112764"/>
            <a:chExt cx="640080" cy="483234"/>
          </a:xfrm>
        </p:grpSpPr>
        <p:sp>
          <p:nvSpPr>
            <p:cNvPr id="7" name="object 7"/>
            <p:cNvSpPr/>
            <p:nvPr/>
          </p:nvSpPr>
          <p:spPr>
            <a:xfrm>
              <a:off x="8950451" y="3121146"/>
              <a:ext cx="419100" cy="466725"/>
            </a:xfrm>
            <a:custGeom>
              <a:avLst/>
              <a:gdLst/>
              <a:ahLst/>
              <a:cxnLst/>
              <a:rect l="l" t="t" r="r" b="b"/>
              <a:pathLst>
                <a:path w="419100" h="466725">
                  <a:moveTo>
                    <a:pt x="131063" y="201167"/>
                  </a:moveTo>
                  <a:lnTo>
                    <a:pt x="128015" y="201167"/>
                  </a:lnTo>
                  <a:lnTo>
                    <a:pt x="115823" y="201167"/>
                  </a:lnTo>
                  <a:lnTo>
                    <a:pt x="112775" y="204215"/>
                  </a:lnTo>
                  <a:lnTo>
                    <a:pt x="109727" y="205739"/>
                  </a:lnTo>
                  <a:lnTo>
                    <a:pt x="108203" y="210311"/>
                  </a:lnTo>
                  <a:lnTo>
                    <a:pt x="102107" y="211835"/>
                  </a:lnTo>
                  <a:lnTo>
                    <a:pt x="96011" y="214883"/>
                  </a:lnTo>
                  <a:lnTo>
                    <a:pt x="89915" y="217931"/>
                  </a:lnTo>
                  <a:lnTo>
                    <a:pt x="83819" y="220979"/>
                  </a:lnTo>
                  <a:lnTo>
                    <a:pt x="80771" y="224027"/>
                  </a:lnTo>
                  <a:lnTo>
                    <a:pt x="74675" y="227075"/>
                  </a:lnTo>
                  <a:lnTo>
                    <a:pt x="71627" y="230123"/>
                  </a:lnTo>
                  <a:lnTo>
                    <a:pt x="68579" y="233171"/>
                  </a:lnTo>
                  <a:lnTo>
                    <a:pt x="62483" y="239267"/>
                  </a:lnTo>
                  <a:lnTo>
                    <a:pt x="59435" y="240791"/>
                  </a:lnTo>
                  <a:lnTo>
                    <a:pt x="56387" y="246887"/>
                  </a:lnTo>
                  <a:lnTo>
                    <a:pt x="50291" y="252983"/>
                  </a:lnTo>
                  <a:lnTo>
                    <a:pt x="47243" y="259079"/>
                  </a:lnTo>
                  <a:lnTo>
                    <a:pt x="45719" y="262127"/>
                  </a:lnTo>
                  <a:lnTo>
                    <a:pt x="42671" y="268223"/>
                  </a:lnTo>
                  <a:lnTo>
                    <a:pt x="39623" y="274319"/>
                  </a:lnTo>
                  <a:lnTo>
                    <a:pt x="36575" y="278891"/>
                  </a:lnTo>
                  <a:lnTo>
                    <a:pt x="30479" y="284987"/>
                  </a:lnTo>
                  <a:lnTo>
                    <a:pt x="27431" y="291083"/>
                  </a:lnTo>
                  <a:lnTo>
                    <a:pt x="24383" y="297179"/>
                  </a:lnTo>
                  <a:lnTo>
                    <a:pt x="21335" y="303275"/>
                  </a:lnTo>
                  <a:lnTo>
                    <a:pt x="18287" y="307847"/>
                  </a:lnTo>
                  <a:lnTo>
                    <a:pt x="15239" y="313943"/>
                  </a:lnTo>
                  <a:lnTo>
                    <a:pt x="12191" y="320039"/>
                  </a:lnTo>
                  <a:lnTo>
                    <a:pt x="9143" y="326135"/>
                  </a:lnTo>
                  <a:lnTo>
                    <a:pt x="6095" y="332231"/>
                  </a:lnTo>
                  <a:lnTo>
                    <a:pt x="3047" y="338327"/>
                  </a:lnTo>
                  <a:lnTo>
                    <a:pt x="0" y="342899"/>
                  </a:lnTo>
                  <a:lnTo>
                    <a:pt x="0" y="402335"/>
                  </a:lnTo>
                  <a:lnTo>
                    <a:pt x="3047" y="405383"/>
                  </a:lnTo>
                  <a:lnTo>
                    <a:pt x="6095" y="409955"/>
                  </a:lnTo>
                  <a:lnTo>
                    <a:pt x="9143" y="416051"/>
                  </a:lnTo>
                  <a:lnTo>
                    <a:pt x="12191" y="422147"/>
                  </a:lnTo>
                  <a:lnTo>
                    <a:pt x="15239" y="428243"/>
                  </a:lnTo>
                  <a:lnTo>
                    <a:pt x="18287" y="434339"/>
                  </a:lnTo>
                  <a:lnTo>
                    <a:pt x="24383" y="437387"/>
                  </a:lnTo>
                  <a:lnTo>
                    <a:pt x="30479" y="441959"/>
                  </a:lnTo>
                  <a:lnTo>
                    <a:pt x="36575" y="448055"/>
                  </a:lnTo>
                  <a:lnTo>
                    <a:pt x="42671" y="451103"/>
                  </a:lnTo>
                  <a:lnTo>
                    <a:pt x="47243" y="454151"/>
                  </a:lnTo>
                  <a:lnTo>
                    <a:pt x="50291" y="457199"/>
                  </a:lnTo>
                  <a:lnTo>
                    <a:pt x="56387" y="460247"/>
                  </a:lnTo>
                  <a:lnTo>
                    <a:pt x="59435" y="463295"/>
                  </a:lnTo>
                  <a:lnTo>
                    <a:pt x="65531" y="466343"/>
                  </a:lnTo>
                  <a:lnTo>
                    <a:pt x="68579" y="466343"/>
                  </a:lnTo>
                  <a:lnTo>
                    <a:pt x="74675" y="466343"/>
                  </a:lnTo>
                  <a:lnTo>
                    <a:pt x="118871" y="466343"/>
                  </a:lnTo>
                  <a:lnTo>
                    <a:pt x="124967" y="463295"/>
                  </a:lnTo>
                  <a:lnTo>
                    <a:pt x="134111" y="460247"/>
                  </a:lnTo>
                  <a:lnTo>
                    <a:pt x="140207" y="457199"/>
                  </a:lnTo>
                  <a:lnTo>
                    <a:pt x="146303" y="451103"/>
                  </a:lnTo>
                  <a:lnTo>
                    <a:pt x="155447" y="448055"/>
                  </a:lnTo>
                  <a:lnTo>
                    <a:pt x="161543" y="441959"/>
                  </a:lnTo>
                  <a:lnTo>
                    <a:pt x="169163" y="440435"/>
                  </a:lnTo>
                  <a:lnTo>
                    <a:pt x="175259" y="434339"/>
                  </a:lnTo>
                  <a:lnTo>
                    <a:pt x="181355" y="431291"/>
                  </a:lnTo>
                  <a:lnTo>
                    <a:pt x="187451" y="425195"/>
                  </a:lnTo>
                  <a:lnTo>
                    <a:pt x="190499" y="422147"/>
                  </a:lnTo>
                  <a:lnTo>
                    <a:pt x="193547" y="419099"/>
                  </a:lnTo>
                  <a:lnTo>
                    <a:pt x="199643" y="413003"/>
                  </a:lnTo>
                  <a:lnTo>
                    <a:pt x="202691" y="406907"/>
                  </a:lnTo>
                  <a:lnTo>
                    <a:pt x="205739" y="402335"/>
                  </a:lnTo>
                  <a:lnTo>
                    <a:pt x="208787" y="396239"/>
                  </a:lnTo>
                  <a:lnTo>
                    <a:pt x="211835" y="390143"/>
                  </a:lnTo>
                  <a:lnTo>
                    <a:pt x="214883" y="384047"/>
                  </a:lnTo>
                  <a:lnTo>
                    <a:pt x="217931" y="377951"/>
                  </a:lnTo>
                  <a:lnTo>
                    <a:pt x="220979" y="371855"/>
                  </a:lnTo>
                  <a:lnTo>
                    <a:pt x="222503" y="367283"/>
                  </a:lnTo>
                  <a:lnTo>
                    <a:pt x="225551" y="361187"/>
                  </a:lnTo>
                  <a:lnTo>
                    <a:pt x="228599" y="355091"/>
                  </a:lnTo>
                  <a:lnTo>
                    <a:pt x="231647" y="348995"/>
                  </a:lnTo>
                  <a:lnTo>
                    <a:pt x="234695" y="342899"/>
                  </a:lnTo>
                  <a:lnTo>
                    <a:pt x="234695" y="338327"/>
                  </a:lnTo>
                  <a:lnTo>
                    <a:pt x="234695" y="265175"/>
                  </a:lnTo>
                  <a:lnTo>
                    <a:pt x="231647" y="259079"/>
                  </a:lnTo>
                  <a:lnTo>
                    <a:pt x="228599" y="252983"/>
                  </a:lnTo>
                  <a:lnTo>
                    <a:pt x="225551" y="246887"/>
                  </a:lnTo>
                  <a:lnTo>
                    <a:pt x="225551" y="240791"/>
                  </a:lnTo>
                  <a:lnTo>
                    <a:pt x="222503" y="236219"/>
                  </a:lnTo>
                  <a:lnTo>
                    <a:pt x="220979" y="230123"/>
                  </a:lnTo>
                  <a:lnTo>
                    <a:pt x="217931" y="227075"/>
                  </a:lnTo>
                  <a:lnTo>
                    <a:pt x="202691" y="211835"/>
                  </a:lnTo>
                  <a:lnTo>
                    <a:pt x="199643" y="210311"/>
                  </a:lnTo>
                  <a:lnTo>
                    <a:pt x="196595" y="205739"/>
                  </a:lnTo>
                  <a:lnTo>
                    <a:pt x="193547" y="204215"/>
                  </a:lnTo>
                  <a:lnTo>
                    <a:pt x="190499" y="201167"/>
                  </a:lnTo>
                  <a:lnTo>
                    <a:pt x="187451" y="198119"/>
                  </a:lnTo>
                  <a:lnTo>
                    <a:pt x="184403" y="195071"/>
                  </a:lnTo>
                  <a:lnTo>
                    <a:pt x="181355" y="195071"/>
                  </a:lnTo>
                  <a:lnTo>
                    <a:pt x="178307" y="195071"/>
                  </a:lnTo>
                  <a:lnTo>
                    <a:pt x="175259" y="192023"/>
                  </a:lnTo>
                  <a:lnTo>
                    <a:pt x="172211" y="192023"/>
                  </a:lnTo>
                  <a:lnTo>
                    <a:pt x="124967" y="192023"/>
                  </a:lnTo>
                  <a:lnTo>
                    <a:pt x="121919" y="195071"/>
                  </a:lnTo>
                  <a:lnTo>
                    <a:pt x="118871" y="195071"/>
                  </a:lnTo>
                  <a:lnTo>
                    <a:pt x="115823" y="198119"/>
                  </a:lnTo>
                  <a:lnTo>
                    <a:pt x="112775" y="201167"/>
                  </a:lnTo>
                  <a:lnTo>
                    <a:pt x="109727" y="204215"/>
                  </a:lnTo>
                  <a:lnTo>
                    <a:pt x="108203" y="205739"/>
                  </a:lnTo>
                  <a:lnTo>
                    <a:pt x="105155" y="210311"/>
                  </a:lnTo>
                  <a:lnTo>
                    <a:pt x="102107" y="211835"/>
                  </a:lnTo>
                  <a:lnTo>
                    <a:pt x="99059" y="214883"/>
                  </a:lnTo>
                  <a:lnTo>
                    <a:pt x="96011" y="217931"/>
                  </a:lnTo>
                  <a:lnTo>
                    <a:pt x="92963" y="220979"/>
                  </a:lnTo>
                  <a:lnTo>
                    <a:pt x="89915" y="224027"/>
                  </a:lnTo>
                  <a:lnTo>
                    <a:pt x="86867" y="227075"/>
                  </a:lnTo>
                  <a:lnTo>
                    <a:pt x="83819" y="233171"/>
                  </a:lnTo>
                  <a:lnTo>
                    <a:pt x="80771" y="239267"/>
                  </a:lnTo>
                  <a:lnTo>
                    <a:pt x="77723" y="240791"/>
                  </a:lnTo>
                  <a:lnTo>
                    <a:pt x="74675" y="243839"/>
                  </a:lnTo>
                  <a:lnTo>
                    <a:pt x="74675" y="284987"/>
                  </a:lnTo>
                  <a:lnTo>
                    <a:pt x="77723" y="288035"/>
                  </a:lnTo>
                  <a:lnTo>
                    <a:pt x="92963" y="303275"/>
                  </a:lnTo>
                  <a:lnTo>
                    <a:pt x="96011" y="304799"/>
                  </a:lnTo>
                  <a:lnTo>
                    <a:pt x="96011" y="307847"/>
                  </a:lnTo>
                  <a:lnTo>
                    <a:pt x="96011" y="310895"/>
                  </a:lnTo>
                  <a:lnTo>
                    <a:pt x="99059" y="313943"/>
                  </a:lnTo>
                  <a:lnTo>
                    <a:pt x="102107" y="316991"/>
                  </a:lnTo>
                  <a:lnTo>
                    <a:pt x="105155" y="320039"/>
                  </a:lnTo>
                  <a:lnTo>
                    <a:pt x="108203" y="323087"/>
                  </a:lnTo>
                  <a:lnTo>
                    <a:pt x="109727" y="326135"/>
                  </a:lnTo>
                  <a:lnTo>
                    <a:pt x="112775" y="329183"/>
                  </a:lnTo>
                  <a:lnTo>
                    <a:pt x="115823" y="329183"/>
                  </a:lnTo>
                  <a:lnTo>
                    <a:pt x="121919" y="332231"/>
                  </a:lnTo>
                  <a:lnTo>
                    <a:pt x="128015" y="335279"/>
                  </a:lnTo>
                  <a:lnTo>
                    <a:pt x="134111" y="335279"/>
                  </a:lnTo>
                  <a:lnTo>
                    <a:pt x="143255" y="335279"/>
                  </a:lnTo>
                  <a:lnTo>
                    <a:pt x="202691" y="335279"/>
                  </a:lnTo>
                  <a:lnTo>
                    <a:pt x="205739" y="332231"/>
                  </a:lnTo>
                  <a:lnTo>
                    <a:pt x="208787" y="332231"/>
                  </a:lnTo>
                  <a:lnTo>
                    <a:pt x="211835" y="332231"/>
                  </a:lnTo>
                  <a:lnTo>
                    <a:pt x="214883" y="332231"/>
                  </a:lnTo>
                  <a:lnTo>
                    <a:pt x="217931" y="332231"/>
                  </a:lnTo>
                </a:path>
                <a:path w="419100" h="466725">
                  <a:moveTo>
                    <a:pt x="205739" y="0"/>
                  </a:moveTo>
                  <a:lnTo>
                    <a:pt x="205739" y="0"/>
                  </a:lnTo>
                  <a:lnTo>
                    <a:pt x="409955" y="0"/>
                  </a:lnTo>
                  <a:lnTo>
                    <a:pt x="413003" y="0"/>
                  </a:lnTo>
                  <a:lnTo>
                    <a:pt x="416051" y="0"/>
                  </a:lnTo>
                  <a:lnTo>
                    <a:pt x="419099" y="0"/>
                  </a:lnTo>
                </a:path>
                <a:path w="419100" h="466725">
                  <a:moveTo>
                    <a:pt x="278891" y="6095"/>
                  </a:moveTo>
                  <a:lnTo>
                    <a:pt x="278891" y="6095"/>
                  </a:lnTo>
                  <a:lnTo>
                    <a:pt x="278891" y="153923"/>
                  </a:lnTo>
                  <a:lnTo>
                    <a:pt x="278891" y="160019"/>
                  </a:lnTo>
                  <a:lnTo>
                    <a:pt x="283463" y="160019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881" y="3342888"/>
              <a:ext cx="239267" cy="228599"/>
            </a:xfrm>
            <a:prstGeom prst="rect">
              <a:avLst/>
            </a:prstGeom>
          </p:spPr>
        </p:pic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3F23405-E563-61A6-28CC-B97DFB7A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Summary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1029</Words>
  <Application>Microsoft Office PowerPoint</Application>
  <PresentationFormat>Widescreen</PresentationFormat>
  <Paragraphs>127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1_Office Theme</vt:lpstr>
      <vt:lpstr>PowerPoint Presentation</vt:lpstr>
      <vt:lpstr>Supervised Learning: Classification vs Regression</vt:lpstr>
      <vt:lpstr>What is Linear Regression?</vt:lpstr>
      <vt:lpstr>What is Linear Regression?</vt:lpstr>
      <vt:lpstr>Linear Regression Hypothesis</vt:lpstr>
      <vt:lpstr>Where can Linear Regression be used? Understand and quantify the relationship between variables in data</vt:lpstr>
      <vt:lpstr>How does linear regression works?</vt:lpstr>
      <vt:lpstr>Cost Function</vt:lpstr>
      <vt:lpstr>Linear Regression Summary </vt:lpstr>
      <vt:lpstr>Ordinary Least Square Estimation</vt:lpstr>
      <vt:lpstr>Derivative of Cost Function Minimize cost function by taking its derivatives with respect to the θj’s, and setting them to zero</vt:lpstr>
      <vt:lpstr>Derivation of OLS</vt:lpstr>
      <vt:lpstr>PowerPoint Presentation</vt:lpstr>
      <vt:lpstr>PowerPoint Presentation</vt:lpstr>
      <vt:lpstr>Numerical Example</vt:lpstr>
      <vt:lpstr>Numerical Example</vt:lpstr>
      <vt:lpstr>PowerPoint Presentation</vt:lpstr>
      <vt:lpstr>PowerPoint Presentation</vt:lpstr>
      <vt:lpstr>Numerical Example 2</vt:lpstr>
      <vt:lpstr>PowerPoint Presentation</vt:lpstr>
      <vt:lpstr>Computational cost of OLS</vt:lpstr>
      <vt:lpstr>Optimization Objective of Linear Regression</vt:lpstr>
      <vt:lpstr>Search Algorithm</vt:lpstr>
      <vt:lpstr>How to choose direction of search?</vt:lpstr>
      <vt:lpstr>Gradient of Cost Function</vt:lpstr>
      <vt:lpstr>Gradient Descent Algorithm Gradient descent is an iterative optimization algorithm</vt:lpstr>
      <vt:lpstr>Gradient Descent Summary</vt:lpstr>
      <vt:lpstr>Gradient Descent: Review</vt:lpstr>
      <vt:lpstr>Gradient descent Algorithm</vt:lpstr>
      <vt:lpstr>Convergence of cost function</vt:lpstr>
      <vt:lpstr>Impact of learning rate</vt:lpstr>
      <vt:lpstr>Variants of Gradient Descent</vt:lpstr>
      <vt:lpstr>Variants of Gradient Descent</vt:lpstr>
      <vt:lpstr>Types of Regression Models</vt:lpstr>
      <vt:lpstr>Types of Regression Models</vt:lpstr>
      <vt:lpstr>Evaluating the performance of the model</vt:lpstr>
      <vt:lpstr>Summary Linear Regression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68</cp:revision>
  <dcterms:created xsi:type="dcterms:W3CDTF">2024-04-16T05:05:28Z</dcterms:created>
  <dcterms:modified xsi:type="dcterms:W3CDTF">2024-05-22T05:16:00Z</dcterms:modified>
</cp:coreProperties>
</file>