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10" r:id="rId15"/>
    <p:sldId id="356" r:id="rId16"/>
    <p:sldId id="357" r:id="rId17"/>
    <p:sldId id="358" r:id="rId18"/>
    <p:sldId id="359" r:id="rId19"/>
    <p:sldId id="3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3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6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90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3766" y="2232845"/>
            <a:ext cx="5219972" cy="27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9" b="1" i="0">
                <a:solidFill>
                  <a:srgbClr val="002A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136773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38339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9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383537" y="4477033"/>
            <a:ext cx="677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Georgia" panose="02040502050405020303" pitchFamily="18" charset="0"/>
              </a:rPr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63736"/>
            <a:ext cx="11209376" cy="633855"/>
          </a:xfrm>
          <a:prstGeom prst="rect">
            <a:avLst/>
          </a:prstGeom>
        </p:spPr>
        <p:txBody>
          <a:bodyPr vert="horz" wrap="square" lIns="0" tIns="1520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120"/>
              </a:spcBef>
            </a:pPr>
            <a:r>
              <a:rPr sz="4019" spc="-26" dirty="0"/>
              <a:t>Normalization</a:t>
            </a:r>
            <a:endParaRPr sz="4019"/>
          </a:p>
        </p:txBody>
      </p:sp>
      <p:sp>
        <p:nvSpPr>
          <p:cNvPr id="3" name="object 3"/>
          <p:cNvSpPr/>
          <p:nvPr/>
        </p:nvSpPr>
        <p:spPr>
          <a:xfrm>
            <a:off x="2025725" y="2115065"/>
            <a:ext cx="8140006" cy="13032"/>
          </a:xfrm>
          <a:custGeom>
            <a:avLst/>
            <a:gdLst/>
            <a:ahLst/>
            <a:cxnLst/>
            <a:rect l="l" t="t" r="r" b="b"/>
            <a:pathLst>
              <a:path w="9519285" h="15239">
                <a:moveTo>
                  <a:pt x="0" y="0"/>
                </a:moveTo>
                <a:lnTo>
                  <a:pt x="9518903" y="0"/>
                </a:lnTo>
                <a:lnTo>
                  <a:pt x="9518903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ln w="36576">
            <a:solidFill>
              <a:srgbClr val="ED7C31"/>
            </a:solidFill>
          </a:ln>
        </p:spPr>
        <p:txBody>
          <a:bodyPr wrap="square" lIns="0" tIns="0" rIns="0" bIns="0" rtlCol="0"/>
          <a:lstStyle/>
          <a:p>
            <a:pPr defTabSz="457200"/>
            <a:endParaRPr sz="153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0293" y="2217844"/>
            <a:ext cx="7561719" cy="1450744"/>
          </a:xfrm>
          <a:prstGeom prst="rect">
            <a:avLst/>
          </a:prstGeom>
        </p:spPr>
        <p:txBody>
          <a:bodyPr vert="horz" wrap="square" lIns="0" tIns="84164" rIns="0" bIns="0" rtlCol="0">
            <a:spAutoFit/>
          </a:bodyPr>
          <a:lstStyle/>
          <a:p>
            <a:pPr marL="230770" indent="-219910" algn="just" defTabSz="457200">
              <a:spcBef>
                <a:spcPts val="663"/>
              </a:spcBef>
              <a:buFont typeface="Arial"/>
              <a:buChar char="•"/>
              <a:tabLst>
                <a:tab pos="230770" algn="l"/>
              </a:tabLst>
            </a:pP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625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adjust the</a:t>
            </a:r>
            <a:r>
              <a:rPr sz="1625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values</a:t>
            </a:r>
            <a:r>
              <a:rPr sz="1625" spc="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1625" spc="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features</a:t>
            </a:r>
            <a:r>
              <a:rPr sz="1625" spc="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1625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625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dataset to</a:t>
            </a:r>
            <a:r>
              <a:rPr sz="1625" spc="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625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common </a:t>
            </a:r>
            <a:r>
              <a:rPr sz="1625" spc="-9" dirty="0">
                <a:solidFill>
                  <a:prstClr val="black"/>
                </a:solidFill>
                <a:latin typeface="Calibri"/>
                <a:cs typeface="Calibri"/>
              </a:rPr>
              <a:t>scale.</a:t>
            </a:r>
            <a:endParaRPr sz="1625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81358" marR="4344" indent="-171041" algn="just" defTabSz="457200">
              <a:lnSpc>
                <a:spcPts val="1779"/>
              </a:lnSpc>
              <a:spcBef>
                <a:spcPts val="786"/>
              </a:spcBef>
              <a:buFont typeface="Arial"/>
              <a:buChar char="•"/>
              <a:tabLst>
                <a:tab pos="182444" algn="l"/>
              </a:tabLst>
            </a:pP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625" spc="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facilitate</a:t>
            </a:r>
            <a:r>
              <a:rPr sz="1625" spc="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data</a:t>
            </a:r>
            <a:r>
              <a:rPr sz="1625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analysis</a:t>
            </a:r>
            <a:r>
              <a:rPr sz="1625" spc="-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and</a:t>
            </a:r>
            <a:r>
              <a:rPr sz="1625" spc="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modeling, and</a:t>
            </a:r>
            <a:r>
              <a:rPr sz="1625" spc="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625" spc="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reduce the</a:t>
            </a:r>
            <a:r>
              <a:rPr sz="1625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impact</a:t>
            </a:r>
            <a:r>
              <a:rPr sz="1625" spc="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1625" spc="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different</a:t>
            </a:r>
            <a:r>
              <a:rPr sz="1625" spc="-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scales</a:t>
            </a:r>
            <a:r>
              <a:rPr sz="1625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spc="-21" dirty="0">
                <a:solidFill>
                  <a:prstClr val="black"/>
                </a:solidFill>
                <a:latin typeface="Calibri"/>
                <a:cs typeface="Calibri"/>
              </a:rPr>
              <a:t>on 	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1625" spc="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accuracy</a:t>
            </a:r>
            <a:r>
              <a:rPr sz="1625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1625" spc="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machine learning</a:t>
            </a:r>
            <a:r>
              <a:rPr sz="1625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spc="-9" dirty="0">
                <a:solidFill>
                  <a:prstClr val="black"/>
                </a:solidFill>
                <a:latin typeface="Calibri"/>
                <a:cs typeface="Calibri"/>
              </a:rPr>
              <a:t>models.</a:t>
            </a:r>
            <a:endParaRPr sz="1625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81358" marR="106426" indent="-171041" algn="just" defTabSz="457200">
              <a:lnSpc>
                <a:spcPts val="1787"/>
              </a:lnSpc>
              <a:spcBef>
                <a:spcPts val="748"/>
              </a:spcBef>
              <a:buFont typeface="Arial"/>
              <a:buChar char="•"/>
              <a:tabLst>
                <a:tab pos="182444" algn="l"/>
              </a:tabLst>
            </a:pP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Normalization</a:t>
            </a:r>
            <a:r>
              <a:rPr sz="1625" b="1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z="1625" b="1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625" b="1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scaling</a:t>
            </a:r>
            <a:r>
              <a:rPr sz="1625" b="1" spc="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technique</a:t>
            </a:r>
            <a:r>
              <a:rPr sz="1625" b="1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1625" b="1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which</a:t>
            </a:r>
            <a:r>
              <a:rPr sz="1625" b="1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values</a:t>
            </a:r>
            <a:r>
              <a:rPr sz="1625" b="1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are</a:t>
            </a:r>
            <a:r>
              <a:rPr sz="1625" b="1" spc="4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shifted and</a:t>
            </a:r>
            <a:r>
              <a:rPr sz="1625" b="1" spc="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rescaled</a:t>
            </a:r>
            <a:r>
              <a:rPr sz="1625" b="1" spc="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so</a:t>
            </a:r>
            <a:r>
              <a:rPr sz="1625" b="1" spc="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spc="-17" dirty="0">
                <a:solidFill>
                  <a:prstClr val="black"/>
                </a:solidFill>
                <a:latin typeface="Calibri"/>
                <a:cs typeface="Calibri"/>
              </a:rPr>
              <a:t>that 	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they</a:t>
            </a:r>
            <a:r>
              <a:rPr sz="1625" b="1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end</a:t>
            </a:r>
            <a:r>
              <a:rPr sz="1625" b="1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up</a:t>
            </a:r>
            <a:r>
              <a:rPr sz="1625" b="1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srgbClr val="FF0000"/>
                </a:solidFill>
                <a:latin typeface="Calibri"/>
                <a:cs typeface="Calibri"/>
              </a:rPr>
              <a:t>ranging</a:t>
            </a:r>
            <a:r>
              <a:rPr sz="1625" b="1" spc="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1625" b="1" spc="-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625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625" b="1" spc="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25" b="1" spc="-2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625" b="1" spc="-21" dirty="0">
                <a:solidFill>
                  <a:prstClr val="black"/>
                </a:solidFill>
                <a:latin typeface="Calibri"/>
                <a:cs typeface="Calibri"/>
              </a:rPr>
              <a:t>.</a:t>
            </a:r>
            <a:endParaRPr sz="1625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350" y="981297"/>
            <a:ext cx="8856430" cy="48934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BF0A4F-0BF7-17E5-A71A-67C1756B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63736"/>
            <a:ext cx="11209376" cy="633855"/>
          </a:xfrm>
          <a:prstGeom prst="rect">
            <a:avLst/>
          </a:prstGeom>
        </p:spPr>
        <p:txBody>
          <a:bodyPr vert="horz" wrap="square" lIns="0" tIns="1520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120"/>
              </a:spcBef>
            </a:pPr>
            <a:r>
              <a:rPr sz="4019" spc="-21" dirty="0"/>
              <a:t>Example</a:t>
            </a:r>
            <a:endParaRPr sz="4019"/>
          </a:p>
        </p:txBody>
      </p:sp>
      <p:sp>
        <p:nvSpPr>
          <p:cNvPr id="3" name="object 3"/>
          <p:cNvSpPr txBox="1"/>
          <p:nvPr/>
        </p:nvSpPr>
        <p:spPr>
          <a:xfrm>
            <a:off x="1828157" y="2360237"/>
            <a:ext cx="4940149" cy="1386426"/>
          </a:xfrm>
          <a:prstGeom prst="rect">
            <a:avLst/>
          </a:prstGeom>
        </p:spPr>
        <p:txBody>
          <a:bodyPr vert="horz" wrap="square" lIns="0" tIns="14118" rIns="0" bIns="0" rtlCol="0">
            <a:spAutoFit/>
          </a:bodyPr>
          <a:lstStyle/>
          <a:p>
            <a:pPr marL="181901" indent="-171041" defTabSz="457200">
              <a:lnSpc>
                <a:spcPts val="1868"/>
              </a:lnSpc>
              <a:spcBef>
                <a:spcPts val="111"/>
              </a:spcBef>
              <a:buFont typeface="Arial"/>
              <a:buChar char="•"/>
              <a:tabLst>
                <a:tab pos="181901" algn="l"/>
              </a:tabLst>
            </a:pP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normalize</a:t>
            </a:r>
            <a:r>
              <a:rPr sz="1625" spc="-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1625" spc="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following</a:t>
            </a:r>
            <a:r>
              <a:rPr sz="1625" spc="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spc="-17" dirty="0">
                <a:solidFill>
                  <a:prstClr val="black"/>
                </a:solidFill>
                <a:latin typeface="Calibri"/>
                <a:cs typeface="Calibri"/>
              </a:rPr>
              <a:t>data</a:t>
            </a:r>
            <a:endParaRPr sz="1625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82444" marR="4344" defTabSz="457200">
              <a:lnSpc>
                <a:spcPts val="1779"/>
              </a:lnSpc>
              <a:spcBef>
                <a:spcPts val="120"/>
              </a:spcBef>
            </a:pP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set,</a:t>
            </a:r>
            <a:r>
              <a:rPr sz="1625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200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,</a:t>
            </a:r>
            <a:r>
              <a:rPr sz="1625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300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,</a:t>
            </a:r>
            <a:r>
              <a:rPr sz="1625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400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,</a:t>
            </a:r>
            <a:r>
              <a:rPr sz="1625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600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,</a:t>
            </a:r>
            <a:r>
              <a:rPr sz="1625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b="1" dirty="0">
                <a:solidFill>
                  <a:prstClr val="black"/>
                </a:solidFill>
                <a:latin typeface="Calibri"/>
                <a:cs typeface="Calibri"/>
              </a:rPr>
              <a:t>1000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625" spc="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625" spc="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new</a:t>
            </a:r>
            <a:r>
              <a:rPr sz="1625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range</a:t>
            </a:r>
            <a:r>
              <a:rPr sz="1625" spc="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[0,</a:t>
            </a:r>
            <a:r>
              <a:rPr sz="1625" spc="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1],</a:t>
            </a:r>
            <a:r>
              <a:rPr sz="1625" spc="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spc="-17" dirty="0">
                <a:solidFill>
                  <a:prstClr val="black"/>
                </a:solidFill>
                <a:latin typeface="Calibri"/>
                <a:cs typeface="Calibri"/>
              </a:rPr>
              <a:t>then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using</a:t>
            </a:r>
            <a:r>
              <a:rPr sz="1625" spc="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min-max</a:t>
            </a:r>
            <a:r>
              <a:rPr sz="1625" spc="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spc="-9" dirty="0">
                <a:solidFill>
                  <a:prstClr val="black"/>
                </a:solidFill>
                <a:latin typeface="Calibri"/>
                <a:cs typeface="Calibri"/>
              </a:rPr>
              <a:t>normalization</a:t>
            </a:r>
            <a:endParaRPr sz="1625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81901" indent="-171041" defTabSz="457200">
              <a:spcBef>
                <a:spcPts val="552"/>
              </a:spcBef>
              <a:buFont typeface="Arial"/>
              <a:buChar char="•"/>
              <a:tabLst>
                <a:tab pos="181901" algn="l"/>
              </a:tabLst>
            </a:pP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xmin</a:t>
            </a:r>
            <a:r>
              <a:rPr sz="1625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1625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200,</a:t>
            </a:r>
            <a:r>
              <a:rPr sz="1625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xmax</a:t>
            </a:r>
            <a:r>
              <a:rPr sz="1625" spc="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1625" spc="4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spc="-17" dirty="0">
                <a:solidFill>
                  <a:prstClr val="black"/>
                </a:solidFill>
                <a:latin typeface="Calibri"/>
                <a:cs typeface="Calibri"/>
              </a:rPr>
              <a:t>1000,</a:t>
            </a:r>
            <a:endParaRPr sz="1625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81901" indent="-171041" defTabSz="457200">
              <a:spcBef>
                <a:spcPts val="586"/>
              </a:spcBef>
              <a:buFont typeface="Arial"/>
              <a:buChar char="•"/>
              <a:tabLst>
                <a:tab pos="181901" algn="l"/>
              </a:tabLst>
            </a:pP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min</a:t>
            </a:r>
            <a:r>
              <a:rPr sz="1625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1625" spc="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0,</a:t>
            </a:r>
            <a:r>
              <a:rPr sz="1625" spc="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max</a:t>
            </a:r>
            <a:r>
              <a:rPr sz="1625" spc="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1625" spc="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25" spc="-51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endParaRPr sz="1625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9228" y="3451888"/>
            <a:ext cx="3014616" cy="16203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4667" y="1788359"/>
            <a:ext cx="4570287" cy="5718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4309" y="1621437"/>
            <a:ext cx="4976374" cy="15911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9177" y="3909549"/>
            <a:ext cx="4748790" cy="187646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ED48FED-DC94-1F99-71FC-8D811CC0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061" y="1337067"/>
            <a:ext cx="6063709" cy="41858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0D37A8-386E-4991-892F-066880D4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75254"/>
            <a:ext cx="11209376" cy="610816"/>
          </a:xfrm>
          <a:prstGeom prst="rect">
            <a:avLst/>
          </a:prstGeom>
        </p:spPr>
        <p:txBody>
          <a:bodyPr vert="horz" wrap="square" lIns="0" tIns="11946" rIns="0" bIns="0" rtlCol="0" anchor="ctr">
            <a:spAutoFit/>
          </a:bodyPr>
          <a:lstStyle/>
          <a:p>
            <a:pPr marL="159096">
              <a:lnSpc>
                <a:spcPct val="100000"/>
              </a:lnSpc>
              <a:spcBef>
                <a:spcPts val="94"/>
              </a:spcBef>
            </a:pPr>
            <a:r>
              <a:rPr sz="3891" spc="-38" dirty="0"/>
              <a:t>Difference</a:t>
            </a:r>
            <a:endParaRPr sz="389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1387" y="1078992"/>
            <a:ext cx="7563109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926" y="812662"/>
            <a:ext cx="8631731" cy="523152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744A4E-3F34-289E-0E7D-CE5BD54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0754" y="1507627"/>
            <a:ext cx="5800348" cy="39513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AA4BFB-B533-2542-3DA6-45655689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6649" y="539497"/>
            <a:ext cx="8037575" cy="55229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221609-D503-C47D-C554-AACFA484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499" y="321051"/>
            <a:ext cx="11209376" cy="519225"/>
          </a:xfrm>
          <a:prstGeom prst="rect">
            <a:avLst/>
          </a:prstGeom>
        </p:spPr>
        <p:txBody>
          <a:bodyPr vert="horz" wrap="square" lIns="0" tIns="1248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98"/>
              </a:spcBef>
            </a:pPr>
            <a:r>
              <a:rPr sz="3292" spc="-26" dirty="0"/>
              <a:t>Normalization</a:t>
            </a:r>
            <a:endParaRPr sz="3292"/>
          </a:p>
        </p:txBody>
      </p:sp>
      <p:sp>
        <p:nvSpPr>
          <p:cNvPr id="4" name="object 4"/>
          <p:cNvSpPr txBox="1"/>
          <p:nvPr/>
        </p:nvSpPr>
        <p:spPr>
          <a:xfrm>
            <a:off x="2942271" y="1866992"/>
            <a:ext cx="4188647" cy="241157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93304" indent="-171584" defTabSz="457200">
              <a:spcBef>
                <a:spcPts val="86"/>
              </a:spcBef>
              <a:buFont typeface="Arial"/>
              <a:buChar char="•"/>
              <a:tabLst>
                <a:tab pos="193304" algn="l"/>
              </a:tabLst>
            </a:pPr>
            <a:r>
              <a:rPr sz="1496" b="1" dirty="0">
                <a:solidFill>
                  <a:prstClr val="black"/>
                </a:solidFill>
                <a:latin typeface="Calibri"/>
                <a:cs typeface="Calibri"/>
              </a:rPr>
              <a:t>Min-max</a:t>
            </a:r>
            <a:r>
              <a:rPr sz="1496" b="1" spc="-4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b="1" dirty="0">
                <a:solidFill>
                  <a:prstClr val="black"/>
                </a:solidFill>
                <a:latin typeface="Calibri"/>
                <a:cs typeface="Calibri"/>
              </a:rPr>
              <a:t>normalization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:</a:t>
            </a:r>
            <a:r>
              <a:rPr sz="1496" spc="-4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496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[new_min</a:t>
            </a:r>
            <a:r>
              <a:rPr sz="1475" baseline="-21739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,</a:t>
            </a:r>
            <a:r>
              <a:rPr sz="1496" spc="-4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new_max</a:t>
            </a:r>
            <a:r>
              <a:rPr sz="1475" spc="-13" baseline="-21739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]</a:t>
            </a:r>
            <a:endParaRPr sz="1496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848" y="2832714"/>
            <a:ext cx="5741064" cy="241157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82444" indent="-171584" defTabSz="457200">
              <a:spcBef>
                <a:spcPts val="86"/>
              </a:spcBef>
              <a:buFont typeface="Arial"/>
              <a:buChar char="•"/>
              <a:tabLst>
                <a:tab pos="182444" algn="l"/>
              </a:tabLst>
            </a:pP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Ex.</a:t>
            </a:r>
            <a:r>
              <a:rPr sz="1496" spc="27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Let</a:t>
            </a:r>
            <a:r>
              <a:rPr sz="1496" spc="-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income</a:t>
            </a:r>
            <a:r>
              <a:rPr sz="1496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range</a:t>
            </a:r>
            <a:r>
              <a:rPr sz="1496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$12,000</a:t>
            </a:r>
            <a:r>
              <a:rPr sz="1496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496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$98,000</a:t>
            </a:r>
            <a:r>
              <a:rPr sz="1496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normalized</a:t>
            </a:r>
            <a:r>
              <a:rPr sz="1496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496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[0.0,</a:t>
            </a:r>
            <a:r>
              <a:rPr sz="1496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1.0].</a:t>
            </a:r>
            <a:r>
              <a:rPr sz="1496" spc="28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17" dirty="0">
                <a:solidFill>
                  <a:prstClr val="black"/>
                </a:solidFill>
                <a:latin typeface="Calibri"/>
                <a:cs typeface="Calibri"/>
              </a:rPr>
              <a:t>Then</a:t>
            </a:r>
            <a:endParaRPr sz="1496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7905" y="3106312"/>
            <a:ext cx="1697939" cy="241157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defTabSz="457200">
              <a:spcBef>
                <a:spcPts val="86"/>
              </a:spcBef>
            </a:pP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$73,000</a:t>
            </a:r>
            <a:r>
              <a:rPr sz="1496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z="1496" spc="-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mapped</a:t>
            </a:r>
            <a:r>
              <a:rPr sz="1496" spc="-21" dirty="0">
                <a:solidFill>
                  <a:prstClr val="black"/>
                </a:solidFill>
                <a:latin typeface="Calibri"/>
                <a:cs typeface="Calibri"/>
              </a:rPr>
              <a:t> to</a:t>
            </a:r>
            <a:endParaRPr sz="149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0551" y="3441999"/>
            <a:ext cx="5416897" cy="1035965"/>
          </a:xfrm>
          <a:prstGeom prst="rect">
            <a:avLst/>
          </a:prstGeom>
        </p:spPr>
        <p:txBody>
          <a:bodyPr vert="horz" wrap="square" lIns="0" tIns="43982" rIns="0" bIns="0" rtlCol="0">
            <a:spAutoFit/>
          </a:bodyPr>
          <a:lstStyle/>
          <a:p>
            <a:pPr marL="215023" indent="-171584" defTabSz="457200">
              <a:spcBef>
                <a:spcPts val="346"/>
              </a:spcBef>
              <a:buFont typeface="Arial"/>
              <a:buChar char="•"/>
              <a:tabLst>
                <a:tab pos="215023" algn="l"/>
              </a:tabLst>
            </a:pPr>
            <a:r>
              <a:rPr sz="1496" b="1" spc="-9" dirty="0">
                <a:solidFill>
                  <a:prstClr val="black"/>
                </a:solidFill>
                <a:latin typeface="Calibri"/>
                <a:cs typeface="Calibri"/>
              </a:rPr>
              <a:t>Z-</a:t>
            </a:r>
            <a:r>
              <a:rPr sz="1496" b="1" dirty="0">
                <a:solidFill>
                  <a:prstClr val="black"/>
                </a:solidFill>
                <a:latin typeface="Calibri"/>
                <a:cs typeface="Calibri"/>
              </a:rPr>
              <a:t>score</a:t>
            </a:r>
            <a:r>
              <a:rPr sz="1496" b="1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b="1" dirty="0">
                <a:solidFill>
                  <a:prstClr val="black"/>
                </a:solidFill>
                <a:latin typeface="Calibri"/>
                <a:cs typeface="Calibri"/>
              </a:rPr>
              <a:t>normalization</a:t>
            </a:r>
            <a:r>
              <a:rPr sz="1496" b="1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(μ:</a:t>
            </a:r>
            <a:r>
              <a:rPr sz="1496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mean,</a:t>
            </a:r>
            <a:r>
              <a:rPr sz="1496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σ:</a:t>
            </a:r>
            <a:r>
              <a:rPr sz="1496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standard</a:t>
            </a:r>
            <a:r>
              <a:rPr sz="1496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deviation):</a:t>
            </a:r>
            <a:endParaRPr sz="1496">
              <a:solidFill>
                <a:prstClr val="black"/>
              </a:solidFill>
              <a:latin typeface="Calibri"/>
              <a:cs typeface="Calibri"/>
            </a:endParaRPr>
          </a:p>
          <a:p>
            <a:pPr marL="1266792" defTabSz="457200">
              <a:spcBef>
                <a:spcPts val="304"/>
              </a:spcBef>
              <a:tabLst>
                <a:tab pos="1683807" algn="l"/>
              </a:tabLst>
            </a:pPr>
            <a:r>
              <a:rPr sz="2309" i="1" baseline="-35493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2309" i="1" spc="-167" baseline="-3549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309" baseline="-35493" dirty="0">
                <a:solidFill>
                  <a:prstClr val="black"/>
                </a:solidFill>
                <a:latin typeface="Times New Roman"/>
                <a:cs typeface="Times New Roman"/>
              </a:rPr>
              <a:t>'</a:t>
            </a:r>
            <a:r>
              <a:rPr sz="2309" spc="-141" baseline="-3549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309" spc="-64" baseline="-35493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309" baseline="-35493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1539" i="1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1539" i="1" u="sng" spc="20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39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539" u="sng" spc="269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25" i="1" u="sng" spc="-278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</a:t>
            </a:r>
            <a:r>
              <a:rPr sz="1625" i="1" u="sng" spc="-64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641" i="1" u="sng" spc="-4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641" i="1" u="sng" spc="428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64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1501363" algn="ctr" defTabSz="457200">
              <a:spcBef>
                <a:spcPts val="248"/>
              </a:spcBef>
            </a:pPr>
            <a:r>
              <a:rPr sz="1625" i="1" spc="-217" dirty="0">
                <a:solidFill>
                  <a:prstClr val="black"/>
                </a:solidFill>
                <a:latin typeface="Cambria"/>
                <a:cs typeface="Cambria"/>
              </a:rPr>
              <a:t></a:t>
            </a:r>
            <a:r>
              <a:rPr sz="1625" i="1" spc="-3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641" i="1" spc="-43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endParaRPr sz="64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36923" algn="r" defTabSz="457200">
              <a:spcBef>
                <a:spcPts val="120"/>
              </a:spcBef>
            </a:pPr>
            <a:r>
              <a:rPr sz="1197" spc="-17" dirty="0">
                <a:solidFill>
                  <a:prstClr val="black"/>
                </a:solidFill>
                <a:latin typeface="Times New Roman"/>
                <a:cs typeface="Times New Roman"/>
              </a:rPr>
              <a:t>73,600</a:t>
            </a:r>
            <a:r>
              <a:rPr sz="1197" spc="-17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197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197" spc="-16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197" dirty="0">
                <a:solidFill>
                  <a:prstClr val="black"/>
                </a:solidFill>
                <a:latin typeface="Times New Roman"/>
                <a:cs typeface="Times New Roman"/>
              </a:rPr>
              <a:t>54,000</a:t>
            </a:r>
            <a:r>
              <a:rPr sz="1197" spc="-4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96" baseline="-35714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96" spc="-275" baseline="-357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96" spc="-26" baseline="-35714" dirty="0">
                <a:solidFill>
                  <a:prstClr val="black"/>
                </a:solidFill>
                <a:latin typeface="Times New Roman"/>
                <a:cs typeface="Times New Roman"/>
              </a:rPr>
              <a:t>1.225</a:t>
            </a:r>
            <a:endParaRPr sz="1796" baseline="-35714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5848" y="4488982"/>
            <a:ext cx="2978859" cy="241157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82444" indent="-171584" defTabSz="457200">
              <a:spcBef>
                <a:spcPts val="86"/>
              </a:spcBef>
              <a:buFont typeface="Arial"/>
              <a:buChar char="•"/>
              <a:tabLst>
                <a:tab pos="182444" algn="l"/>
              </a:tabLst>
            </a:pP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Ex.</a:t>
            </a:r>
            <a:r>
              <a:rPr sz="1496" spc="-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Let</a:t>
            </a:r>
            <a:r>
              <a:rPr sz="1496" spc="-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μ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1496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54,000,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σ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1496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16,000.</a:t>
            </a:r>
            <a:r>
              <a:rPr sz="1496" spc="31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17" dirty="0">
                <a:solidFill>
                  <a:prstClr val="black"/>
                </a:solidFill>
                <a:latin typeface="Calibri"/>
                <a:cs typeface="Calibri"/>
              </a:rPr>
              <a:t>Then</a:t>
            </a:r>
            <a:endParaRPr sz="149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1411" y="4802408"/>
            <a:ext cx="2829536" cy="308169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204164" indent="-171584" defTabSz="457200">
              <a:spcBef>
                <a:spcPts val="94"/>
              </a:spcBef>
              <a:buFont typeface="Arial"/>
              <a:buChar char="•"/>
              <a:tabLst>
                <a:tab pos="204164" algn="l"/>
              </a:tabLst>
            </a:pPr>
            <a:r>
              <a:rPr sz="1496" b="1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496" b="1" spc="-13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1496" b="1" spc="4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1496" b="1" spc="-9" dirty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496" b="1" spc="9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496" b="1" spc="-9" dirty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1496" b="1" spc="4" dirty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496" b="1" spc="-34" dirty="0">
                <a:solidFill>
                  <a:prstClr val="black"/>
                </a:solidFill>
                <a:latin typeface="Calibri"/>
                <a:cs typeface="Calibri"/>
              </a:rPr>
              <a:t>z</a:t>
            </a:r>
            <a:r>
              <a:rPr sz="1496" b="1" spc="-9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496" b="1" spc="4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1496" b="1" spc="-9" dirty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496" b="1" spc="-359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886" i="1" spc="-750" baseline="-33333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1496" b="1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496" b="1" spc="-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b="1" dirty="0">
                <a:solidFill>
                  <a:prstClr val="black"/>
                </a:solidFill>
                <a:latin typeface="Calibri"/>
                <a:cs typeface="Calibri"/>
              </a:rPr>
              <a:t>by</a:t>
            </a:r>
            <a:r>
              <a:rPr sz="1496" b="1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b="1" dirty="0">
                <a:solidFill>
                  <a:prstClr val="black"/>
                </a:solidFill>
                <a:latin typeface="Calibri"/>
                <a:cs typeface="Calibri"/>
              </a:rPr>
              <a:t>decimal</a:t>
            </a:r>
            <a:r>
              <a:rPr sz="1496" b="1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b="1" spc="-9" dirty="0">
                <a:solidFill>
                  <a:prstClr val="black"/>
                </a:solidFill>
                <a:latin typeface="Calibri"/>
                <a:cs typeface="Calibri"/>
              </a:rPr>
              <a:t>scaling</a:t>
            </a:r>
            <a:endParaRPr sz="1496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8187" y="3199951"/>
            <a:ext cx="831864" cy="171571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10860" defTabSz="457200">
              <a:spcBef>
                <a:spcPts val="107"/>
              </a:spcBef>
            </a:pPr>
            <a:r>
              <a:rPr sz="1026" spc="-9" dirty="0">
                <a:solidFill>
                  <a:prstClr val="black"/>
                </a:solidFill>
                <a:latin typeface="Times New Roman"/>
                <a:cs typeface="Times New Roman"/>
              </a:rPr>
              <a:t>98,000</a:t>
            </a:r>
            <a:r>
              <a:rPr sz="1026" spc="-1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26" spc="-9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026" spc="-9" dirty="0">
                <a:solidFill>
                  <a:prstClr val="black"/>
                </a:solidFill>
                <a:latin typeface="Times New Roman"/>
                <a:cs typeface="Times New Roman"/>
              </a:rPr>
              <a:t>12,000</a:t>
            </a:r>
            <a:endParaRPr sz="102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9074" y="3095697"/>
            <a:ext cx="1908620" cy="171571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32579" defTabSz="457200">
              <a:spcBef>
                <a:spcPts val="107"/>
              </a:spcBef>
            </a:pPr>
            <a:r>
              <a:rPr sz="1539" u="sng" spc="-13" baseline="37037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73,600</a:t>
            </a:r>
            <a:r>
              <a:rPr sz="1539" spc="-211" baseline="3703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39" u="sng" baseline="37037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539" u="sng" baseline="37037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12,000</a:t>
            </a:r>
            <a:r>
              <a:rPr sz="1539" spc="-141" baseline="3703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26" spc="-26" dirty="0">
                <a:solidFill>
                  <a:prstClr val="black"/>
                </a:solidFill>
                <a:latin typeface="Times New Roman"/>
                <a:cs typeface="Times New Roman"/>
              </a:rPr>
              <a:t>(1.0</a:t>
            </a:r>
            <a:r>
              <a:rPr sz="1026" spc="-10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26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026" spc="-1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26" dirty="0">
                <a:solidFill>
                  <a:prstClr val="black"/>
                </a:solidFill>
                <a:latin typeface="Times New Roman"/>
                <a:cs typeface="Times New Roman"/>
              </a:rPr>
              <a:t>0)</a:t>
            </a:r>
            <a:r>
              <a:rPr sz="1026" spc="-7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26" dirty="0">
                <a:solidFill>
                  <a:prstClr val="black"/>
                </a:solidFill>
                <a:latin typeface="Symbol"/>
                <a:cs typeface="Symbol"/>
              </a:rPr>
              <a:t></a:t>
            </a:r>
            <a:r>
              <a:rPr sz="1026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26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sz="1026" spc="-3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26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026" spc="-3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26" spc="-17" dirty="0">
                <a:solidFill>
                  <a:prstClr val="black"/>
                </a:solidFill>
                <a:latin typeface="Times New Roman"/>
                <a:cs typeface="Times New Roman"/>
              </a:rPr>
              <a:t>0.716</a:t>
            </a:r>
            <a:endParaRPr sz="102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38568" y="2502844"/>
            <a:ext cx="952410" cy="0"/>
          </a:xfrm>
          <a:custGeom>
            <a:avLst/>
            <a:gdLst/>
            <a:ahLst/>
            <a:cxnLst/>
            <a:rect l="l" t="t" r="r" b="b"/>
            <a:pathLst>
              <a:path w="1113789">
                <a:moveTo>
                  <a:pt x="0" y="0"/>
                </a:moveTo>
                <a:lnTo>
                  <a:pt x="1113567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 sz="153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2264" y="2337567"/>
            <a:ext cx="3121122" cy="26048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defTabSz="457200">
              <a:spcBef>
                <a:spcPts val="81"/>
              </a:spcBef>
            </a:pPr>
            <a:r>
              <a:rPr sz="162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1625" i="1" dirty="0">
                <a:solidFill>
                  <a:prstClr val="black"/>
                </a:solidFill>
                <a:latin typeface="Times New Roman"/>
                <a:cs typeface="Times New Roman"/>
              </a:rPr>
              <a:t>new</a:t>
            </a:r>
            <a:r>
              <a:rPr sz="1625" i="1" spc="-2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spc="-9" dirty="0">
                <a:solidFill>
                  <a:prstClr val="black"/>
                </a:solidFill>
                <a:latin typeface="Times New Roman"/>
                <a:cs typeface="Times New Roman"/>
              </a:rPr>
              <a:t>_</a:t>
            </a:r>
            <a:r>
              <a:rPr sz="1625" spc="-1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i="1" dirty="0">
                <a:solidFill>
                  <a:prstClr val="black"/>
                </a:solidFill>
                <a:latin typeface="Times New Roman"/>
                <a:cs typeface="Times New Roman"/>
              </a:rPr>
              <a:t>max</a:t>
            </a:r>
            <a:r>
              <a:rPr sz="641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641" i="1" spc="1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625" spc="-1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i="1" spc="-9" dirty="0">
                <a:solidFill>
                  <a:prstClr val="black"/>
                </a:solidFill>
                <a:latin typeface="Times New Roman"/>
                <a:cs typeface="Times New Roman"/>
              </a:rPr>
              <a:t>new</a:t>
            </a:r>
            <a:r>
              <a:rPr sz="1625" i="1" spc="-2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spc="-9" dirty="0">
                <a:solidFill>
                  <a:prstClr val="black"/>
                </a:solidFill>
                <a:latin typeface="Times New Roman"/>
                <a:cs typeface="Times New Roman"/>
              </a:rPr>
              <a:t>_</a:t>
            </a:r>
            <a:r>
              <a:rPr sz="1625" spc="-1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i="1" spc="-9" dirty="0">
                <a:solidFill>
                  <a:prstClr val="black"/>
                </a:solidFill>
                <a:latin typeface="Times New Roman"/>
                <a:cs typeface="Times New Roman"/>
              </a:rPr>
              <a:t>min</a:t>
            </a:r>
            <a:r>
              <a:rPr sz="641" i="1" spc="-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1625" spc="-9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sz="1625" spc="-1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dirty="0">
                <a:solidFill>
                  <a:prstClr val="black"/>
                </a:solidFill>
                <a:latin typeface="Symbol"/>
                <a:cs typeface="Symbol"/>
              </a:rPr>
              <a:t></a:t>
            </a:r>
            <a:r>
              <a:rPr sz="1625" spc="-1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i="1" spc="-9" dirty="0">
                <a:solidFill>
                  <a:prstClr val="black"/>
                </a:solidFill>
                <a:latin typeface="Times New Roman"/>
                <a:cs typeface="Times New Roman"/>
              </a:rPr>
              <a:t>new</a:t>
            </a:r>
            <a:r>
              <a:rPr sz="1625" i="1" spc="-2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spc="-9" dirty="0">
                <a:solidFill>
                  <a:prstClr val="black"/>
                </a:solidFill>
                <a:latin typeface="Times New Roman"/>
                <a:cs typeface="Times New Roman"/>
              </a:rPr>
              <a:t>_</a:t>
            </a:r>
            <a:r>
              <a:rPr sz="1625" spc="-1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i="1" spc="-17" dirty="0">
                <a:solidFill>
                  <a:prstClr val="black"/>
                </a:solidFill>
                <a:latin typeface="Times New Roman"/>
                <a:cs typeface="Times New Roman"/>
              </a:rPr>
              <a:t>min</a:t>
            </a:r>
            <a:r>
              <a:rPr sz="641" i="1" spc="-17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endParaRPr sz="6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1391" y="2497859"/>
            <a:ext cx="950238" cy="26048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defTabSz="457200">
              <a:spcBef>
                <a:spcPts val="81"/>
              </a:spcBef>
            </a:pPr>
            <a:r>
              <a:rPr sz="1625" i="1" dirty="0">
                <a:solidFill>
                  <a:prstClr val="black"/>
                </a:solidFill>
                <a:latin typeface="Times New Roman"/>
                <a:cs typeface="Times New Roman"/>
              </a:rPr>
              <a:t>max</a:t>
            </a:r>
            <a:r>
              <a:rPr sz="641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641" i="1" spc="6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625" spc="-1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i="1" spc="-17" dirty="0">
                <a:solidFill>
                  <a:prstClr val="black"/>
                </a:solidFill>
                <a:latin typeface="Times New Roman"/>
                <a:cs typeface="Times New Roman"/>
              </a:rPr>
              <a:t>min</a:t>
            </a:r>
            <a:r>
              <a:rPr sz="641" i="1" spc="-17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endParaRPr sz="6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88652" y="2208552"/>
            <a:ext cx="653220" cy="26048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defTabSz="457200">
              <a:spcBef>
                <a:spcPts val="81"/>
              </a:spcBef>
            </a:pPr>
            <a:r>
              <a:rPr sz="1625" i="1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1625" i="1" spc="-1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625" spc="-1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i="1" spc="-17" dirty="0">
                <a:solidFill>
                  <a:prstClr val="black"/>
                </a:solidFill>
                <a:latin typeface="Times New Roman"/>
                <a:cs typeface="Times New Roman"/>
              </a:rPr>
              <a:t>min</a:t>
            </a:r>
            <a:r>
              <a:rPr sz="641" i="1" spc="-17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endParaRPr sz="6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2992" y="2337567"/>
            <a:ext cx="287243" cy="26048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defTabSz="457200">
              <a:spcBef>
                <a:spcPts val="81"/>
              </a:spcBef>
            </a:pPr>
            <a:r>
              <a:rPr sz="1625" i="1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1625" dirty="0">
                <a:solidFill>
                  <a:prstClr val="black"/>
                </a:solidFill>
                <a:latin typeface="Times New Roman"/>
                <a:cs typeface="Times New Roman"/>
              </a:rPr>
              <a:t>'</a:t>
            </a:r>
            <a:r>
              <a:rPr sz="1625" spc="-2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25" spc="-51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endParaRPr sz="1625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95893" y="5299230"/>
            <a:ext cx="337742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430" y="0"/>
                </a:lnTo>
              </a:path>
            </a:pathLst>
          </a:custGeom>
          <a:ln w="11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 sz="153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53133" y="5296342"/>
            <a:ext cx="368692" cy="308169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32579" defTabSz="457200">
              <a:spcBef>
                <a:spcPts val="94"/>
              </a:spcBef>
            </a:pPr>
            <a:r>
              <a:rPr sz="1924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r>
              <a:rPr sz="1924" spc="-25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19" i="1" spc="-64" baseline="58479" dirty="0">
                <a:solidFill>
                  <a:prstClr val="black"/>
                </a:solidFill>
                <a:latin typeface="Times New Roman"/>
                <a:cs typeface="Times New Roman"/>
              </a:rPr>
              <a:t>j</a:t>
            </a:r>
            <a:endParaRPr sz="1219" baseline="5847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04749" y="5104774"/>
            <a:ext cx="340457" cy="308169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 defTabSz="457200">
              <a:spcBef>
                <a:spcPts val="94"/>
              </a:spcBef>
            </a:pPr>
            <a:r>
              <a:rPr sz="1924" i="1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1924" dirty="0">
                <a:solidFill>
                  <a:prstClr val="black"/>
                </a:solidFill>
                <a:latin typeface="Times New Roman"/>
                <a:cs typeface="Times New Roman"/>
              </a:rPr>
              <a:t>'</a:t>
            </a:r>
            <a:r>
              <a:rPr sz="1924" spc="-2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924" spc="-43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endParaRPr sz="1924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10791" y="5100206"/>
            <a:ext cx="4109370" cy="28732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defTabSz="457200">
              <a:spcBef>
                <a:spcPts val="86"/>
              </a:spcBef>
            </a:pP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Where</a:t>
            </a:r>
            <a:r>
              <a:rPr sz="1496" spc="-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96" i="1" dirty="0">
                <a:solidFill>
                  <a:prstClr val="black"/>
                </a:solidFill>
                <a:latin typeface="Times New Roman"/>
                <a:cs typeface="Times New Roman"/>
              </a:rPr>
              <a:t>j</a:t>
            </a:r>
            <a:r>
              <a:rPr sz="1796" i="1" spc="-9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1496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1496" spc="-2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smallest</a:t>
            </a:r>
            <a:r>
              <a:rPr sz="1496" spc="-2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integer</a:t>
            </a:r>
            <a:r>
              <a:rPr sz="1496" spc="-3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such</a:t>
            </a:r>
            <a:r>
              <a:rPr sz="1496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that</a:t>
            </a:r>
            <a:r>
              <a:rPr sz="1496" spc="-2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Max(|ν’|)</a:t>
            </a:r>
            <a:r>
              <a:rPr sz="1496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dirty="0">
                <a:solidFill>
                  <a:prstClr val="black"/>
                </a:solidFill>
                <a:latin typeface="Times New Roman"/>
                <a:cs typeface="Times New Roman"/>
              </a:rPr>
              <a:t>&lt;</a:t>
            </a:r>
            <a:r>
              <a:rPr sz="1496" spc="-1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96" spc="-43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149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63221" y="4505185"/>
            <a:ext cx="949152" cy="0"/>
          </a:xfrm>
          <a:custGeom>
            <a:avLst/>
            <a:gdLst/>
            <a:ahLst/>
            <a:cxnLst/>
            <a:rect l="l" t="t" r="r" b="b"/>
            <a:pathLst>
              <a:path w="1109979">
                <a:moveTo>
                  <a:pt x="0" y="0"/>
                </a:moveTo>
                <a:lnTo>
                  <a:pt x="1109567" y="0"/>
                </a:lnTo>
              </a:path>
            </a:pathLst>
          </a:custGeom>
          <a:ln w="7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/>
            <a:endParaRPr sz="153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16828" y="4499698"/>
            <a:ext cx="436023" cy="196280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 defTabSz="457200">
              <a:spcBef>
                <a:spcPts val="94"/>
              </a:spcBef>
            </a:pPr>
            <a:r>
              <a:rPr sz="1197" spc="-9" dirty="0">
                <a:solidFill>
                  <a:prstClr val="black"/>
                </a:solidFill>
                <a:latin typeface="Times New Roman"/>
                <a:cs typeface="Times New Roman"/>
              </a:rPr>
              <a:t>16,000</a:t>
            </a:r>
            <a:endParaRPr sz="119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14464" y="5560247"/>
            <a:ext cx="7199543" cy="422608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54842" defTabSz="457200">
              <a:spcBef>
                <a:spcPts val="115"/>
              </a:spcBef>
            </a:pPr>
            <a:r>
              <a:rPr sz="1325" i="1" spc="124" dirty="0">
                <a:solidFill>
                  <a:srgbClr val="263138"/>
                </a:solidFill>
                <a:latin typeface="Arial"/>
                <a:cs typeface="Arial"/>
              </a:rPr>
              <a:t>-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10,</a:t>
            </a:r>
            <a:r>
              <a:rPr sz="1325" i="1" spc="6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201,</a:t>
            </a:r>
            <a:r>
              <a:rPr sz="1325" i="1" spc="6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301,</a:t>
            </a:r>
            <a:r>
              <a:rPr sz="1325" i="1" spc="86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124" dirty="0">
                <a:solidFill>
                  <a:srgbClr val="263138"/>
                </a:solidFill>
                <a:latin typeface="Arial"/>
                <a:cs typeface="Arial"/>
              </a:rPr>
              <a:t>-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401,</a:t>
            </a:r>
            <a:r>
              <a:rPr sz="1325" i="1" spc="6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501,</a:t>
            </a:r>
            <a:r>
              <a:rPr sz="1325" i="1" spc="6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601,</a:t>
            </a:r>
            <a:r>
              <a:rPr sz="1325" i="1" spc="6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73" dirty="0">
                <a:solidFill>
                  <a:srgbClr val="263138"/>
                </a:solidFill>
                <a:latin typeface="Arial"/>
                <a:cs typeface="Arial"/>
              </a:rPr>
              <a:t>701</a:t>
            </a:r>
            <a:r>
              <a:rPr sz="1325" i="1" spc="86" dirty="0">
                <a:solidFill>
                  <a:srgbClr val="263138"/>
                </a:solidFill>
                <a:latin typeface="Arial"/>
                <a:cs typeface="Arial"/>
              </a:rPr>
              <a:t> 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Maximum</a:t>
            </a:r>
            <a:r>
              <a:rPr sz="1325" i="1" spc="60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absolute</a:t>
            </a:r>
            <a:r>
              <a:rPr sz="1325" i="1" spc="81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value:</a:t>
            </a:r>
            <a:r>
              <a:rPr sz="1325" i="1" spc="86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73" dirty="0">
                <a:solidFill>
                  <a:srgbClr val="263138"/>
                </a:solidFill>
                <a:latin typeface="Arial"/>
                <a:cs typeface="Arial"/>
              </a:rPr>
              <a:t>701</a:t>
            </a:r>
            <a:r>
              <a:rPr sz="1325" i="1" spc="103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Divide</a:t>
            </a:r>
            <a:r>
              <a:rPr sz="1325" i="1" spc="64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sz="1325" i="1" spc="97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given</a:t>
            </a:r>
            <a:r>
              <a:rPr sz="1325" i="1" spc="6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sz="1325" i="1" spc="60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-21" dirty="0">
                <a:solidFill>
                  <a:srgbClr val="263138"/>
                </a:solidFill>
                <a:latin typeface="Arial"/>
                <a:cs typeface="Arial"/>
              </a:rPr>
              <a:t>by</a:t>
            </a:r>
            <a:endParaRPr sz="1325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457200">
              <a:spcBef>
                <a:spcPts val="38"/>
              </a:spcBef>
            </a:pPr>
            <a:r>
              <a:rPr sz="1325" i="1" spc="73" dirty="0">
                <a:solidFill>
                  <a:srgbClr val="263138"/>
                </a:solidFill>
                <a:latin typeface="Arial"/>
                <a:cs typeface="Arial"/>
              </a:rPr>
              <a:t>1000</a:t>
            </a:r>
            <a:r>
              <a:rPr sz="1325" i="1" spc="3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-17" dirty="0">
                <a:solidFill>
                  <a:srgbClr val="263138"/>
                </a:solidFill>
                <a:latin typeface="Arial"/>
                <a:cs typeface="Arial"/>
              </a:rPr>
              <a:t>(i.e</a:t>
            </a:r>
            <a:r>
              <a:rPr sz="1325" i="1" spc="60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j=3)</a:t>
            </a:r>
            <a:r>
              <a:rPr sz="1325" i="1" spc="6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b="1" i="1" spc="-17" dirty="0">
                <a:solidFill>
                  <a:srgbClr val="263138"/>
                </a:solidFill>
                <a:latin typeface="Arial"/>
                <a:cs typeface="Arial"/>
              </a:rPr>
              <a:t>Result:</a:t>
            </a:r>
            <a:r>
              <a:rPr sz="1325" b="1" i="1" spc="64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The</a:t>
            </a:r>
            <a:r>
              <a:rPr sz="1325" i="1" spc="73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normalized</a:t>
            </a:r>
            <a:r>
              <a:rPr sz="1325" i="1" spc="56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data</a:t>
            </a:r>
            <a:r>
              <a:rPr sz="1325" i="1" spc="38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-9" dirty="0">
                <a:solidFill>
                  <a:srgbClr val="263138"/>
                </a:solidFill>
                <a:latin typeface="Arial"/>
                <a:cs typeface="Arial"/>
              </a:rPr>
              <a:t>is:</a:t>
            </a:r>
            <a:r>
              <a:rPr sz="1325" i="1" spc="64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133" dirty="0">
                <a:solidFill>
                  <a:srgbClr val="263138"/>
                </a:solidFill>
                <a:latin typeface="Arial"/>
                <a:cs typeface="Arial"/>
              </a:rPr>
              <a:t>-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0.01,</a:t>
            </a:r>
            <a:r>
              <a:rPr sz="1325" i="1" spc="60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0.201,</a:t>
            </a:r>
            <a:r>
              <a:rPr sz="1325" i="1" spc="47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0.301,</a:t>
            </a:r>
            <a:r>
              <a:rPr sz="1325" i="1" spc="51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133" dirty="0">
                <a:solidFill>
                  <a:srgbClr val="263138"/>
                </a:solidFill>
                <a:latin typeface="Arial"/>
                <a:cs typeface="Arial"/>
              </a:rPr>
              <a:t>-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0.401,</a:t>
            </a:r>
            <a:r>
              <a:rPr sz="1325" i="1" spc="43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0.501,</a:t>
            </a:r>
            <a:r>
              <a:rPr sz="1325" i="1" spc="47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dirty="0">
                <a:solidFill>
                  <a:srgbClr val="263138"/>
                </a:solidFill>
                <a:latin typeface="Arial"/>
                <a:cs typeface="Arial"/>
              </a:rPr>
              <a:t>0.601,</a:t>
            </a:r>
            <a:r>
              <a:rPr sz="1325" i="1" spc="47" dirty="0">
                <a:solidFill>
                  <a:srgbClr val="263138"/>
                </a:solidFill>
                <a:latin typeface="Arial"/>
                <a:cs typeface="Arial"/>
              </a:rPr>
              <a:t> </a:t>
            </a:r>
            <a:r>
              <a:rPr sz="1325" i="1" spc="30" dirty="0">
                <a:solidFill>
                  <a:srgbClr val="263138"/>
                </a:solidFill>
                <a:latin typeface="Arial"/>
                <a:cs typeface="Arial"/>
              </a:rPr>
              <a:t>0.701</a:t>
            </a:r>
            <a:endParaRPr sz="132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499" y="321051"/>
            <a:ext cx="11209376" cy="519225"/>
          </a:xfrm>
          <a:prstGeom prst="rect">
            <a:avLst/>
          </a:prstGeom>
        </p:spPr>
        <p:txBody>
          <a:bodyPr vert="horz" wrap="square" lIns="0" tIns="1248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98"/>
              </a:spcBef>
            </a:pPr>
            <a:r>
              <a:rPr sz="3292" dirty="0">
                <a:solidFill>
                  <a:srgbClr val="160880"/>
                </a:solidFill>
              </a:rPr>
              <a:t>Data</a:t>
            </a:r>
            <a:r>
              <a:rPr sz="3292" spc="-188" dirty="0">
                <a:solidFill>
                  <a:srgbClr val="160880"/>
                </a:solidFill>
              </a:rPr>
              <a:t> </a:t>
            </a:r>
            <a:r>
              <a:rPr sz="3292" spc="-47" dirty="0">
                <a:solidFill>
                  <a:srgbClr val="160880"/>
                </a:solidFill>
              </a:rPr>
              <a:t>Transformation</a:t>
            </a:r>
            <a:endParaRPr sz="3292"/>
          </a:p>
        </p:txBody>
      </p:sp>
      <p:sp>
        <p:nvSpPr>
          <p:cNvPr id="5" name="object 5"/>
          <p:cNvSpPr txBox="1"/>
          <p:nvPr/>
        </p:nvSpPr>
        <p:spPr>
          <a:xfrm>
            <a:off x="2220277" y="1119357"/>
            <a:ext cx="7751446" cy="5378444"/>
          </a:xfrm>
          <a:prstGeom prst="rect">
            <a:avLst/>
          </a:prstGeom>
        </p:spPr>
        <p:txBody>
          <a:bodyPr vert="horz" wrap="square" lIns="0" tIns="55928" rIns="0" bIns="0" rtlCol="0">
            <a:spAutoFit/>
          </a:bodyPr>
          <a:lstStyle/>
          <a:p>
            <a:pPr marL="182444" marR="36380" indent="-172127" defTabSz="457200">
              <a:spcBef>
                <a:spcPts val="440"/>
              </a:spcBef>
              <a:buFont typeface="Arial"/>
              <a:buChar char="•"/>
              <a:tabLst>
                <a:tab pos="182444" algn="l"/>
              </a:tabLst>
            </a:pP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sz="2000" spc="-21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function</a:t>
            </a:r>
            <a:r>
              <a:rPr sz="2000" spc="-38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that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maps</a:t>
            </a:r>
            <a:r>
              <a:rPr sz="2000" spc="-38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z="2000" spc="-3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entire</a:t>
            </a:r>
            <a:r>
              <a:rPr sz="2000" spc="-3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set</a:t>
            </a:r>
            <a:r>
              <a:rPr sz="2000" spc="-13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of</a:t>
            </a:r>
            <a:r>
              <a:rPr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values</a:t>
            </a:r>
            <a:r>
              <a:rPr sz="2000" spc="-34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of</a:t>
            </a:r>
            <a:r>
              <a:rPr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sz="2000" spc="-21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given</a:t>
            </a:r>
            <a:r>
              <a:rPr sz="2000" spc="-38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attribute</a:t>
            </a:r>
            <a:r>
              <a:rPr sz="2000" spc="-13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to</a:t>
            </a:r>
            <a:r>
              <a:rPr sz="2000" spc="-3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sz="2000" spc="-3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21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new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set</a:t>
            </a:r>
            <a:r>
              <a:rPr sz="2000" spc="-13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of</a:t>
            </a:r>
            <a:r>
              <a:rPr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replacement</a:t>
            </a:r>
            <a:r>
              <a:rPr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values</a:t>
            </a:r>
            <a:r>
              <a:rPr sz="2000" spc="-17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so</a:t>
            </a:r>
            <a:r>
              <a:rPr sz="2000" spc="-34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that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each</a:t>
            </a:r>
            <a:r>
              <a:rPr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old</a:t>
            </a:r>
            <a:r>
              <a:rPr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value</a:t>
            </a:r>
            <a:r>
              <a:rPr sz="2000" spc="-3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can</a:t>
            </a:r>
            <a:r>
              <a:rPr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be</a:t>
            </a:r>
            <a:r>
              <a:rPr sz="2000" spc="-34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identified</a:t>
            </a:r>
            <a:r>
              <a:rPr sz="2000" spc="-38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with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21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one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of</a:t>
            </a:r>
            <a:r>
              <a:rPr sz="2000" spc="-34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new</a:t>
            </a:r>
            <a:r>
              <a:rPr sz="2000" spc="-21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values</a:t>
            </a:r>
            <a:endParaRPr sz="20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2444" indent="-171584" defTabSz="457200">
              <a:spcBef>
                <a:spcPts val="543"/>
              </a:spcBef>
              <a:buFont typeface="Arial"/>
              <a:buChar char="•"/>
              <a:tabLst>
                <a:tab pos="182444" algn="l"/>
              </a:tabLst>
            </a:pP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Methods</a:t>
            </a:r>
            <a:endParaRPr sz="20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525070" lvl="1" indent="-171584" defTabSz="457200">
              <a:spcBef>
                <a:spcPts val="543"/>
              </a:spcBef>
              <a:buFont typeface="Arial"/>
              <a:buChar char="•"/>
              <a:tabLst>
                <a:tab pos="525070" algn="l"/>
              </a:tabLst>
            </a:pPr>
            <a:r>
              <a:rPr sz="2000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Smoothing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:</a:t>
            </a:r>
            <a:r>
              <a:rPr sz="2000" spc="-5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Remove</a:t>
            </a:r>
            <a:r>
              <a:rPr sz="2000" spc="-38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noise</a:t>
            </a:r>
            <a:r>
              <a:rPr sz="2000" spc="-51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from</a:t>
            </a:r>
            <a:r>
              <a:rPr sz="2000" spc="-5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17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data</a:t>
            </a:r>
            <a:endParaRPr sz="20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525070" lvl="1" indent="-171584" defTabSz="457200">
              <a:spcBef>
                <a:spcPts val="543"/>
              </a:spcBef>
              <a:buFont typeface="Arial"/>
              <a:buChar char="•"/>
              <a:tabLst>
                <a:tab pos="525070" algn="l"/>
              </a:tabLst>
            </a:pPr>
            <a:r>
              <a:rPr sz="2000" spc="-9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Attribute/feature</a:t>
            </a:r>
            <a:r>
              <a:rPr sz="2000" spc="-77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9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construction</a:t>
            </a:r>
            <a:endParaRPr sz="20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71584" marR="1431861" lvl="2" indent="-171584" algn="r" defTabSz="457200">
              <a:spcBef>
                <a:spcPts val="534"/>
              </a:spcBef>
              <a:buFont typeface="Arial"/>
              <a:buChar char="•"/>
              <a:tabLst>
                <a:tab pos="171584" algn="l"/>
              </a:tabLst>
            </a:pP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New</a:t>
            </a:r>
            <a:r>
              <a:rPr sz="2000" spc="-34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attributes</a:t>
            </a:r>
            <a:r>
              <a:rPr sz="2000" spc="-13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constructed</a:t>
            </a:r>
            <a:r>
              <a:rPr sz="2000" spc="-17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from</a:t>
            </a:r>
            <a:r>
              <a:rPr sz="2000" spc="-38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z="2000" spc="-21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given</a:t>
            </a:r>
            <a:r>
              <a:rPr sz="2000" spc="-43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17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ones</a:t>
            </a:r>
            <a:endParaRPr sz="20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71584" marR="1419371" lvl="1" indent="-171584" algn="r" defTabSz="457200">
              <a:spcBef>
                <a:spcPts val="547"/>
              </a:spcBef>
              <a:buFont typeface="Arial"/>
              <a:buChar char="•"/>
              <a:tabLst>
                <a:tab pos="171584" algn="l"/>
              </a:tabLst>
            </a:pPr>
            <a:r>
              <a:rPr sz="2000" spc="-9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Aggregation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:</a:t>
            </a:r>
            <a:r>
              <a:rPr sz="2000" spc="-21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Summarization,</a:t>
            </a:r>
            <a:r>
              <a:rPr sz="2000" spc="-17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data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cube</a:t>
            </a:r>
            <a:r>
              <a:rPr sz="2000" spc="-17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construction</a:t>
            </a:r>
            <a:endParaRPr sz="20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525070" lvl="1" indent="-171584" defTabSz="457200">
              <a:spcBef>
                <a:spcPts val="543"/>
              </a:spcBef>
              <a:buFont typeface="Arial"/>
              <a:buChar char="•"/>
              <a:tabLst>
                <a:tab pos="525070" algn="l"/>
              </a:tabLst>
            </a:pPr>
            <a:r>
              <a:rPr lang="en-US" sz="2000" spc="-9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Normalization/</a:t>
            </a:r>
            <a:r>
              <a:rPr lang="en-US" sz="2000" spc="-43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Standardization</a:t>
            </a:r>
            <a:r>
              <a:rPr lang="en-US"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:</a:t>
            </a:r>
            <a:r>
              <a:rPr lang="en-US"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Scaled</a:t>
            </a:r>
            <a:r>
              <a:rPr lang="en-US" sz="2000" spc="-4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to</a:t>
            </a:r>
            <a:r>
              <a:rPr lang="en-US"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fall</a:t>
            </a:r>
            <a:r>
              <a:rPr lang="en-US" sz="2000" spc="-17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within</a:t>
            </a:r>
            <a:r>
              <a:rPr lang="en-US" sz="2000" spc="-21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lang="en-US" sz="2000" spc="-26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smaller,</a:t>
            </a:r>
            <a:r>
              <a:rPr lang="en-US"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specified range.</a:t>
            </a:r>
          </a:p>
          <a:p>
            <a:pPr marL="982270" lvl="2" indent="-171584" defTabSz="457200">
              <a:spcBef>
                <a:spcPts val="543"/>
              </a:spcBef>
              <a:buFont typeface="Arial"/>
              <a:buChar char="•"/>
              <a:tabLst>
                <a:tab pos="525070" algn="l"/>
              </a:tabLst>
            </a:pPr>
            <a:r>
              <a:rPr lang="en-IN"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min-</a:t>
            </a:r>
            <a:r>
              <a:rPr lang="en-IN"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max</a:t>
            </a:r>
            <a:r>
              <a:rPr lang="en-IN" sz="2000" spc="-38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IN"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normalization</a:t>
            </a:r>
          </a:p>
          <a:p>
            <a:pPr marL="982270" lvl="2" indent="-171584" defTabSz="457200">
              <a:spcBef>
                <a:spcPts val="543"/>
              </a:spcBef>
              <a:buFont typeface="Arial"/>
              <a:buChar char="•"/>
              <a:tabLst>
                <a:tab pos="525070" algn="l"/>
              </a:tabLst>
            </a:pPr>
            <a:r>
              <a:rPr lang="en-IN"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z-score</a:t>
            </a:r>
            <a:r>
              <a:rPr lang="en-IN" sz="2000" spc="-77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IN"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normalization</a:t>
            </a:r>
            <a:endParaRPr lang="en-IN" sz="20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982270" lvl="2" indent="-171584" defTabSz="457200">
              <a:spcBef>
                <a:spcPts val="543"/>
              </a:spcBef>
              <a:buFont typeface="Arial"/>
              <a:buChar char="•"/>
              <a:tabLst>
                <a:tab pos="525070" algn="l"/>
              </a:tabLst>
            </a:pPr>
            <a:r>
              <a:rPr lang="en-IN"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normalization</a:t>
            </a:r>
            <a:r>
              <a:rPr lang="en-IN" sz="2000" spc="-21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IN"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by</a:t>
            </a:r>
            <a:r>
              <a:rPr lang="en-IN" sz="2000" spc="-17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IN" sz="2000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decimal</a:t>
            </a:r>
            <a:r>
              <a:rPr lang="en-IN" sz="2000" spc="4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IN" sz="2000"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scaling</a:t>
            </a:r>
            <a:endParaRPr lang="en-IN" sz="20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810686" lvl="2" defTabSz="457200">
              <a:spcBef>
                <a:spcPts val="543"/>
              </a:spcBef>
              <a:tabLst>
                <a:tab pos="525070" algn="l"/>
              </a:tabLst>
            </a:pPr>
            <a:endParaRPr lang="en-IN" sz="20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982270" lvl="2" indent="-171584" defTabSz="457200">
              <a:spcBef>
                <a:spcPts val="543"/>
              </a:spcBef>
              <a:buFont typeface="Arial"/>
              <a:buChar char="•"/>
              <a:tabLst>
                <a:tab pos="525070" algn="l"/>
              </a:tabLst>
            </a:pPr>
            <a:endParaRPr lang="en-US" sz="20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63736"/>
            <a:ext cx="11209376" cy="633855"/>
          </a:xfrm>
          <a:prstGeom prst="rect">
            <a:avLst/>
          </a:prstGeom>
        </p:spPr>
        <p:txBody>
          <a:bodyPr vert="horz" wrap="square" lIns="0" tIns="1520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120"/>
              </a:spcBef>
            </a:pPr>
            <a:r>
              <a:rPr sz="4019" spc="-9" dirty="0"/>
              <a:t>Feature</a:t>
            </a:r>
            <a:r>
              <a:rPr sz="4019" spc="-222" dirty="0"/>
              <a:t> </a:t>
            </a:r>
            <a:r>
              <a:rPr sz="4019" spc="-9" dirty="0"/>
              <a:t>Scaling</a:t>
            </a:r>
            <a:endParaRPr sz="4019"/>
          </a:p>
        </p:txBody>
      </p:sp>
      <p:sp>
        <p:nvSpPr>
          <p:cNvPr id="3" name="object 3"/>
          <p:cNvSpPr/>
          <p:nvPr/>
        </p:nvSpPr>
        <p:spPr>
          <a:xfrm>
            <a:off x="2093492" y="2653282"/>
            <a:ext cx="3182481" cy="14661"/>
          </a:xfrm>
          <a:custGeom>
            <a:avLst/>
            <a:gdLst/>
            <a:ahLst/>
            <a:cxnLst/>
            <a:rect l="l" t="t" r="r" b="b"/>
            <a:pathLst>
              <a:path w="3721735" h="17144">
                <a:moveTo>
                  <a:pt x="0" y="0"/>
                </a:moveTo>
                <a:lnTo>
                  <a:pt x="3721608" y="0"/>
                </a:lnTo>
                <a:lnTo>
                  <a:pt x="3721608" y="16763"/>
                </a:lnTo>
                <a:lnTo>
                  <a:pt x="0" y="16763"/>
                </a:lnTo>
                <a:lnTo>
                  <a:pt x="0" y="0"/>
                </a:lnTo>
                <a:close/>
              </a:path>
            </a:pathLst>
          </a:custGeom>
          <a:ln w="36576">
            <a:solidFill>
              <a:srgbClr val="ED7C31"/>
            </a:solidFill>
          </a:ln>
        </p:spPr>
        <p:txBody>
          <a:bodyPr wrap="square" lIns="0" tIns="0" rIns="0" bIns="0" rtlCol="0"/>
          <a:lstStyle/>
          <a:p>
            <a:pPr defTabSz="457200"/>
            <a:endParaRPr sz="153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3124" y="2875727"/>
            <a:ext cx="5023770" cy="1865150"/>
          </a:xfrm>
          <a:prstGeom prst="rect">
            <a:avLst/>
          </a:prstGeom>
        </p:spPr>
        <p:txBody>
          <a:bodyPr vert="horz" wrap="square" lIns="0" tIns="35838" rIns="0" bIns="0" rtlCol="0">
            <a:spAutoFit/>
          </a:bodyPr>
          <a:lstStyle/>
          <a:p>
            <a:pPr marL="182444" marR="15747" indent="-172127" defTabSz="457200">
              <a:lnSpc>
                <a:spcPts val="1625"/>
              </a:lnSpc>
              <a:spcBef>
                <a:spcPts val="282"/>
              </a:spcBef>
              <a:buFontTx/>
              <a:buChar char="•"/>
              <a:tabLst>
                <a:tab pos="182444" algn="l"/>
                <a:tab pos="225340" algn="l"/>
              </a:tabLst>
            </a:pPr>
            <a:r>
              <a:rPr sz="1496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496" spc="-4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transform</a:t>
            </a:r>
            <a:r>
              <a:rPr sz="1496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1496" spc="-4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values</a:t>
            </a:r>
            <a:r>
              <a:rPr sz="1496" spc="-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1496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features</a:t>
            </a:r>
            <a:r>
              <a:rPr sz="1496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or</a:t>
            </a:r>
            <a:r>
              <a:rPr sz="1496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variables</a:t>
            </a:r>
            <a:r>
              <a:rPr sz="1496" spc="-4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1496" spc="-4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496" spc="-1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dataset</a:t>
            </a:r>
            <a:r>
              <a:rPr sz="1496" spc="-21" dirty="0">
                <a:solidFill>
                  <a:prstClr val="black"/>
                </a:solidFill>
                <a:latin typeface="Calibri"/>
                <a:cs typeface="Calibri"/>
              </a:rPr>
              <a:t> to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496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similar</a:t>
            </a:r>
            <a:r>
              <a:rPr sz="1496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scale.</a:t>
            </a:r>
            <a:endParaRPr sz="1496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82444" marR="4344" indent="-172127" defTabSz="457200">
              <a:lnSpc>
                <a:spcPts val="1625"/>
              </a:lnSpc>
              <a:spcBef>
                <a:spcPts val="744"/>
              </a:spcBef>
              <a:buFont typeface="Arial"/>
              <a:buChar char="•"/>
              <a:tabLst>
                <a:tab pos="182444" algn="l"/>
              </a:tabLst>
            </a:pP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496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ensure</a:t>
            </a:r>
            <a:r>
              <a:rPr sz="1496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that</a:t>
            </a:r>
            <a:r>
              <a:rPr sz="1496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all</a:t>
            </a:r>
            <a:r>
              <a:rPr sz="1496" spc="-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features</a:t>
            </a:r>
            <a:r>
              <a:rPr sz="1496" spc="-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contribute</a:t>
            </a:r>
            <a:r>
              <a:rPr sz="1496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equally</a:t>
            </a:r>
            <a:r>
              <a:rPr sz="1496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496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1496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model</a:t>
            </a:r>
            <a:r>
              <a:rPr sz="1496" spc="-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21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1496" spc="-4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avoid</a:t>
            </a:r>
            <a:r>
              <a:rPr sz="1496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1496" spc="-4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domination</a:t>
            </a:r>
            <a:r>
              <a:rPr sz="1496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1496" spc="-4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features</a:t>
            </a:r>
            <a:r>
              <a:rPr sz="1496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with</a:t>
            </a:r>
            <a:r>
              <a:rPr sz="1496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larger</a:t>
            </a:r>
            <a:r>
              <a:rPr sz="1496" spc="-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values.</a:t>
            </a:r>
            <a:endParaRPr sz="1496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82444" marR="5973" indent="-172127" algn="just" defTabSz="457200">
              <a:lnSpc>
                <a:spcPct val="90100"/>
              </a:lnSpc>
              <a:spcBef>
                <a:spcPts val="722"/>
              </a:spcBef>
              <a:buFontTx/>
              <a:buChar char="•"/>
              <a:tabLst>
                <a:tab pos="182444" algn="l"/>
                <a:tab pos="225340" algn="l"/>
              </a:tabLst>
            </a:pPr>
            <a:r>
              <a:rPr sz="1496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dealing</a:t>
            </a:r>
            <a:r>
              <a:rPr sz="1496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with</a:t>
            </a:r>
            <a:r>
              <a:rPr sz="1496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datasets</a:t>
            </a:r>
            <a:r>
              <a:rPr sz="1496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containing</a:t>
            </a:r>
            <a:r>
              <a:rPr sz="1496" spc="-4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features</a:t>
            </a:r>
            <a:r>
              <a:rPr sz="1496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that</a:t>
            </a:r>
            <a:r>
              <a:rPr sz="1496" spc="-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have</a:t>
            </a:r>
            <a:r>
              <a:rPr sz="1496" spc="-5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different ranges,</a:t>
            </a:r>
            <a:r>
              <a:rPr sz="1496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units</a:t>
            </a:r>
            <a:r>
              <a:rPr sz="1496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1496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measurement,</a:t>
            </a:r>
            <a:r>
              <a:rPr sz="1496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or</a:t>
            </a:r>
            <a:r>
              <a:rPr sz="1496" spc="-3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orders</a:t>
            </a:r>
            <a:r>
              <a:rPr sz="1496" spc="-2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1496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magnitude.</a:t>
            </a:r>
            <a:r>
              <a:rPr sz="1496" spc="-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1496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17" dirty="0">
                <a:solidFill>
                  <a:prstClr val="black"/>
                </a:solidFill>
                <a:latin typeface="Calibri"/>
                <a:cs typeface="Calibri"/>
              </a:rPr>
              <a:t>such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cases,</a:t>
            </a:r>
            <a:r>
              <a:rPr sz="1496" spc="-2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1496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srgbClr val="FF0000"/>
                </a:solidFill>
                <a:latin typeface="Calibri"/>
                <a:cs typeface="Calibri"/>
              </a:rPr>
              <a:t>variation</a:t>
            </a:r>
            <a:r>
              <a:rPr sz="1496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496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srgbClr val="FF0000"/>
                </a:solidFill>
                <a:latin typeface="Calibri"/>
                <a:cs typeface="Calibri"/>
              </a:rPr>
              <a:t>feature</a:t>
            </a:r>
            <a:r>
              <a:rPr sz="1496" spc="-2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srgbClr val="FF0000"/>
                </a:solidFill>
                <a:latin typeface="Calibri"/>
                <a:cs typeface="Calibri"/>
              </a:rPr>
              <a:t>values</a:t>
            </a:r>
            <a:r>
              <a:rPr sz="1496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1496" spc="-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srgbClr val="FF0000"/>
                </a:solidFill>
                <a:latin typeface="Calibri"/>
                <a:cs typeface="Calibri"/>
              </a:rPr>
              <a:t>lead</a:t>
            </a:r>
            <a:r>
              <a:rPr sz="1496" spc="-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496" spc="-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srgbClr val="FF0000"/>
                </a:solidFill>
                <a:latin typeface="Calibri"/>
                <a:cs typeface="Calibri"/>
              </a:rPr>
              <a:t>biased</a:t>
            </a:r>
            <a:r>
              <a:rPr sz="1496" spc="-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srgbClr val="FF0000"/>
                </a:solidFill>
                <a:latin typeface="Calibri"/>
                <a:cs typeface="Calibri"/>
              </a:rPr>
              <a:t>model performance</a:t>
            </a:r>
            <a:r>
              <a:rPr sz="1496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or</a:t>
            </a:r>
            <a:r>
              <a:rPr sz="1496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difficulties</a:t>
            </a:r>
            <a:r>
              <a:rPr sz="1496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during</a:t>
            </a:r>
            <a:r>
              <a:rPr sz="1496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1496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dirty="0">
                <a:solidFill>
                  <a:prstClr val="black"/>
                </a:solidFill>
                <a:latin typeface="Calibri"/>
                <a:cs typeface="Calibri"/>
              </a:rPr>
              <a:t>learning</a:t>
            </a:r>
            <a:r>
              <a:rPr sz="1496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process.</a:t>
            </a:r>
            <a:endParaRPr sz="1496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3124" y="4734207"/>
            <a:ext cx="88508" cy="621764"/>
          </a:xfrm>
          <a:prstGeom prst="rect">
            <a:avLst/>
          </a:prstGeom>
        </p:spPr>
        <p:txBody>
          <a:bodyPr vert="horz" wrap="square" lIns="0" tIns="83621" rIns="0" bIns="0" rtlCol="0">
            <a:spAutoFit/>
          </a:bodyPr>
          <a:lstStyle/>
          <a:p>
            <a:pPr marL="10860" defTabSz="457200">
              <a:spcBef>
                <a:spcPts val="658"/>
              </a:spcBef>
            </a:pPr>
            <a:r>
              <a:rPr sz="1496" spc="-43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496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457200">
              <a:spcBef>
                <a:spcPts val="577"/>
              </a:spcBef>
            </a:pPr>
            <a:r>
              <a:rPr sz="1496" spc="-43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149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4660" y="4824383"/>
            <a:ext cx="1222820" cy="21800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086" defTabSz="457200">
              <a:lnSpc>
                <a:spcPts val="1744"/>
              </a:lnSpc>
            </a:pP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Standardization</a:t>
            </a:r>
            <a:endParaRPr sz="1496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4660" y="5125418"/>
            <a:ext cx="1104448" cy="21800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086" defTabSz="457200">
              <a:lnSpc>
                <a:spcPts val="1744"/>
              </a:lnSpc>
            </a:pPr>
            <a:r>
              <a:rPr sz="1496" spc="-9" dirty="0">
                <a:solidFill>
                  <a:prstClr val="black"/>
                </a:solidFill>
                <a:latin typeface="Calibri"/>
                <a:cs typeface="Calibri"/>
              </a:rPr>
              <a:t>Normalization</a:t>
            </a:r>
            <a:endParaRPr sz="1496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6993" y="1265392"/>
            <a:ext cx="2957736" cy="22492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75254"/>
            <a:ext cx="11209376" cy="610816"/>
          </a:xfrm>
          <a:prstGeom prst="rect">
            <a:avLst/>
          </a:prstGeom>
        </p:spPr>
        <p:txBody>
          <a:bodyPr vert="horz" wrap="square" lIns="0" tIns="11946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94"/>
              </a:spcBef>
            </a:pPr>
            <a:r>
              <a:rPr sz="3891" spc="-17" dirty="0"/>
              <a:t>Feature</a:t>
            </a:r>
            <a:r>
              <a:rPr sz="3891" spc="-162" dirty="0"/>
              <a:t> </a:t>
            </a:r>
            <a:r>
              <a:rPr sz="3891" spc="-9" dirty="0"/>
              <a:t>Scaling:</a:t>
            </a:r>
            <a:r>
              <a:rPr sz="3891" spc="-158" dirty="0"/>
              <a:t> </a:t>
            </a:r>
            <a:r>
              <a:rPr sz="3891" spc="-21" dirty="0"/>
              <a:t>Distance</a:t>
            </a:r>
            <a:r>
              <a:rPr sz="3891" spc="-162" dirty="0"/>
              <a:t> </a:t>
            </a:r>
            <a:r>
              <a:rPr sz="3891" dirty="0"/>
              <a:t>based</a:t>
            </a:r>
            <a:r>
              <a:rPr sz="3891" spc="-180" dirty="0"/>
              <a:t> </a:t>
            </a:r>
            <a:r>
              <a:rPr sz="3891" spc="-21" dirty="0"/>
              <a:t>alg</a:t>
            </a:r>
            <a:endParaRPr sz="389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1810" y="1754124"/>
            <a:ext cx="3140671" cy="22653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5057" y="1691532"/>
            <a:ext cx="2957623" cy="22427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0378" y="4485112"/>
            <a:ext cx="3867458" cy="8534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5854" y="4641518"/>
            <a:ext cx="3894643" cy="825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2624" y="812663"/>
            <a:ext cx="8407032" cy="529553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F9F2033-EE1E-BD2C-8C96-D8F52466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6863" y="320040"/>
            <a:ext cx="8491681" cy="53218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63736"/>
            <a:ext cx="11209376" cy="633855"/>
          </a:xfrm>
          <a:prstGeom prst="rect">
            <a:avLst/>
          </a:prstGeom>
        </p:spPr>
        <p:txBody>
          <a:bodyPr vert="horz" wrap="square" lIns="0" tIns="1520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120"/>
              </a:spcBef>
            </a:pPr>
            <a:r>
              <a:rPr sz="4019" spc="-34" dirty="0"/>
              <a:t>Standardization</a:t>
            </a:r>
            <a:endParaRPr sz="4019"/>
          </a:p>
        </p:txBody>
      </p:sp>
      <p:sp>
        <p:nvSpPr>
          <p:cNvPr id="3" name="object 3"/>
          <p:cNvSpPr txBox="1"/>
          <p:nvPr/>
        </p:nvSpPr>
        <p:spPr>
          <a:xfrm>
            <a:off x="2210293" y="1318533"/>
            <a:ext cx="7550859" cy="926242"/>
          </a:xfrm>
          <a:prstGeom prst="rect">
            <a:avLst/>
          </a:prstGeom>
        </p:spPr>
        <p:txBody>
          <a:bodyPr vert="horz" wrap="square" lIns="0" tIns="84164" rIns="0" bIns="0" rtlCol="0">
            <a:spAutoFit/>
          </a:bodyPr>
          <a:lstStyle/>
          <a:p>
            <a:pPr marL="181901" indent="-171041" defTabSz="457200">
              <a:spcBef>
                <a:spcPts val="663"/>
              </a:spcBef>
              <a:buFont typeface="Arial"/>
              <a:buChar char="•"/>
              <a:tabLst>
                <a:tab pos="181901" algn="l"/>
              </a:tabLst>
            </a:pPr>
            <a:r>
              <a:rPr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values are</a:t>
            </a:r>
            <a:r>
              <a:rPr spc="13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centred</a:t>
            </a:r>
            <a:r>
              <a:rPr spc="13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around</a:t>
            </a:r>
            <a:r>
              <a:rPr spc="13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pc="-13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mean with</a:t>
            </a:r>
            <a:r>
              <a:rPr spc="13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spc="9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unit standard</a:t>
            </a:r>
            <a:r>
              <a:rPr spc="9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9" dirty="0">
                <a:solidFill>
                  <a:srgbClr val="FF0000"/>
                </a:solidFill>
                <a:latin typeface="Georgia" panose="02040502050405020303" pitchFamily="18" charset="0"/>
                <a:cs typeface="Calibri"/>
              </a:rPr>
              <a:t>deviation</a:t>
            </a:r>
            <a:r>
              <a:rPr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.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2444" marR="4344" indent="-172127" defTabSz="457200">
              <a:lnSpc>
                <a:spcPts val="1779"/>
              </a:lnSpc>
              <a:spcBef>
                <a:spcPts val="786"/>
              </a:spcBef>
              <a:buFontTx/>
              <a:buChar char="•"/>
              <a:tabLst>
                <a:tab pos="182444" algn="l"/>
                <a:tab pos="230770" algn="l"/>
              </a:tabLst>
            </a:pPr>
            <a:r>
              <a:rPr dirty="0">
                <a:solidFill>
                  <a:prstClr val="black"/>
                </a:solidFill>
                <a:latin typeface="Georgia" panose="02040502050405020303" pitchFamily="18" charset="0"/>
                <a:cs typeface="Arial"/>
              </a:rPr>
              <a:t>	</a:t>
            </a: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  <a:cs typeface="Arial"/>
              </a:rPr>
              <a:t>The </a:t>
            </a:r>
            <a:r>
              <a:rPr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mean</a:t>
            </a:r>
            <a:r>
              <a:rPr spc="4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of</a:t>
            </a:r>
            <a:r>
              <a:rPr spc="17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the attribute becomes</a:t>
            </a:r>
            <a:r>
              <a:rPr spc="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zero,</a:t>
            </a:r>
            <a:r>
              <a:rPr spc="34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and</a:t>
            </a:r>
            <a:r>
              <a:rPr spc="4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pc="17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resultant</a:t>
            </a:r>
            <a:r>
              <a:rPr spc="-13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distribution</a:t>
            </a:r>
            <a:r>
              <a:rPr spc="-13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has</a:t>
            </a:r>
            <a:r>
              <a:rPr spc="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spc="34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unit</a:t>
            </a:r>
            <a:r>
              <a:rPr spc="-13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9" dirty="0">
                <a:solidFill>
                  <a:prstClr val="black"/>
                </a:solidFill>
                <a:latin typeface="Georgia" panose="02040502050405020303" pitchFamily="18" charset="0"/>
                <a:cs typeface="Calibri"/>
              </a:rPr>
              <a:t>standard deviation.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785" y="478377"/>
            <a:ext cx="8856430" cy="54743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483" y="1389192"/>
            <a:ext cx="766373" cy="30651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85929" y="1389193"/>
            <a:ext cx="7044247" cy="3086371"/>
            <a:chOff x="1709643" y="1395983"/>
            <a:chExt cx="8237855" cy="36093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643" y="2461259"/>
              <a:ext cx="6349552" cy="14622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3567" y="1395983"/>
              <a:ext cx="1973579" cy="3608832"/>
            </a:xfrm>
            <a:prstGeom prst="rect">
              <a:avLst/>
            </a:prstGeom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0FA6B6B-D655-95A2-09BC-9885CD97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511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Georgia</vt:lpstr>
      <vt:lpstr>Symbol</vt:lpstr>
      <vt:lpstr>Tahoma</vt:lpstr>
      <vt:lpstr>Times New Roman</vt:lpstr>
      <vt:lpstr>1_Office Theme</vt:lpstr>
      <vt:lpstr>PowerPoint Presentation</vt:lpstr>
      <vt:lpstr>Data Transformation</vt:lpstr>
      <vt:lpstr>Feature Scaling</vt:lpstr>
      <vt:lpstr>Feature Scaling: Distance based alg</vt:lpstr>
      <vt:lpstr>PowerPoint Presentation</vt:lpstr>
      <vt:lpstr>PowerPoint Presentation</vt:lpstr>
      <vt:lpstr>Standardization</vt:lpstr>
      <vt:lpstr>PowerPoint Presentation</vt:lpstr>
      <vt:lpstr>PowerPoint Presentation</vt:lpstr>
      <vt:lpstr>Normalization</vt:lpstr>
      <vt:lpstr>PowerPoint Presentation</vt:lpstr>
      <vt:lpstr>Example</vt:lpstr>
      <vt:lpstr>PowerPoint Presentation</vt:lpstr>
      <vt:lpstr>PowerPoint Presentation</vt:lpstr>
      <vt:lpstr>Difference</vt:lpstr>
      <vt:lpstr>PowerPoint Presentation</vt:lpstr>
      <vt:lpstr>PowerPoint Presentation</vt:lpstr>
      <vt:lpstr>PowerPoint Presentation</vt:lpstr>
      <vt:lpstr>Normalization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lastModifiedBy>saraths</cp:lastModifiedBy>
  <cp:revision>1</cp:revision>
  <dcterms:created xsi:type="dcterms:W3CDTF">2024-04-16T05:05:28Z</dcterms:created>
  <dcterms:modified xsi:type="dcterms:W3CDTF">2024-04-16T05:07:24Z</dcterms:modified>
</cp:coreProperties>
</file>