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361" r:id="rId4"/>
    <p:sldId id="258" r:id="rId5"/>
    <p:sldId id="362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4" r:id="rId16"/>
    <p:sldId id="275" r:id="rId17"/>
    <p:sldId id="276" r:id="rId18"/>
    <p:sldId id="277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66386-C3E3-B365-7BAD-2D4F28D7A6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699021-8C0A-24F4-097D-20D4F5CF44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E8B492-C907-9FD1-D666-39CE2A1A8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3D23C-6D0A-4943-980A-5E75B144CB85}" type="datetimeFigureOut">
              <a:rPr lang="en-IN" smtClean="0"/>
              <a:t>16-04-2024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FF9D0F-8806-3078-82EE-DB28306CD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CA2D0-07E7-1CBB-2165-DAF0246E7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A6DE9-7ADE-41C3-8EAC-F4230BC63A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5710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8128B-576C-B17D-0F72-70923C00B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40D652-DBB4-EA5C-862C-C2D7B6D7EA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765EEA-4836-8B35-F880-09BCDD9C3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3D23C-6D0A-4943-980A-5E75B144CB85}" type="datetimeFigureOut">
              <a:rPr lang="en-IN" smtClean="0"/>
              <a:t>16-04-2024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01BD00-330C-178B-78D9-47442781B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772557-9628-0D02-F7F6-5A322C89D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A6DE9-7ADE-41C3-8EAC-F4230BC63A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4107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65185C-C484-5950-A3A9-33F857F6B4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40C653-EDD1-433D-F659-070B404502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B7FB92-7599-94C7-D4BC-DA86A339C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3D23C-6D0A-4943-980A-5E75B144CB85}" type="datetimeFigureOut">
              <a:rPr lang="en-IN" smtClean="0"/>
              <a:t>16-04-2024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73CFC5-964D-7315-671B-FC0CF995C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B32AF0-7A8A-B2A3-590F-865F9AC33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A6DE9-7ADE-41C3-8EAC-F4230BC63A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84602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FECE9-D645-0540-9DA0-AEC7DA1A78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499" y="1137256"/>
            <a:ext cx="11209376" cy="4908082"/>
          </a:xfrm>
        </p:spPr>
        <p:txBody>
          <a:bodyPr/>
          <a:lstStyle>
            <a:lvl1pPr>
              <a:defRPr>
                <a:latin typeface="Georgia" panose="02040502050405020303" pitchFamily="18" charset="0"/>
              </a:defRPr>
            </a:lvl1pPr>
            <a:lvl2pPr>
              <a:defRPr>
                <a:latin typeface="Georgia" panose="02040502050405020303" pitchFamily="18" charset="0"/>
              </a:defRPr>
            </a:lvl2pPr>
            <a:lvl3pPr>
              <a:defRPr>
                <a:latin typeface="Georgia" panose="02040502050405020303" pitchFamily="18" charset="0"/>
              </a:defRPr>
            </a:lvl3pPr>
            <a:lvl4pPr>
              <a:defRPr>
                <a:latin typeface="Georgia" panose="02040502050405020303" pitchFamily="18" charset="0"/>
              </a:defRPr>
            </a:lvl4pPr>
            <a:lvl5pPr>
              <a:defRPr>
                <a:latin typeface="Georgia" panose="02040502050405020303" pitchFamily="18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FB4E98A-97D9-4526-9E90-BA541F5B53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1499" y="348662"/>
            <a:ext cx="11209376" cy="464000"/>
          </a:xfrm>
        </p:spPr>
        <p:txBody>
          <a:bodyPr>
            <a:noAutofit/>
          </a:bodyPr>
          <a:lstStyle>
            <a:lvl1pPr>
              <a:defRPr sz="3200" b="0">
                <a:solidFill>
                  <a:srgbClr val="A4123F"/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 dirty="0"/>
              <a:t>Click Here To Edit Title</a:t>
            </a: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40DA784-0993-4F43-BA98-733CB6486E2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489" y="6369932"/>
            <a:ext cx="12218977" cy="52100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5D41DD4-A5E8-4552-814D-0D80AF0F22E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6134" y="6490361"/>
            <a:ext cx="1781941" cy="314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8943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74338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4C414-CEA1-4751-B4F1-497A70F6A8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70B34C-6ACD-4D78-BC86-B0BF5E8310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9621FA-F2A4-45BB-A75D-8B6A2538F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A5BE85-2FA0-4E61-A93E-F7A231CCA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087E0C-F01C-4E74-981E-86D131C5B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3037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E2C98-9238-40F1-873D-CE546ACA4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B5F29-0097-4EA5-A833-898E65FFE9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9F5B3D-5C64-42B0-9AEF-47C1D3AF6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FE19A8-A5A0-4F64-8011-DB500625C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663E31-71BE-4274-861C-3D7F7A8D8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4047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285304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190" b="0" i="0">
                <a:solidFill>
                  <a:srgbClr val="00386C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3877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33766" y="2232845"/>
            <a:ext cx="5219972" cy="2782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9" b="1" i="0">
                <a:solidFill>
                  <a:srgbClr val="002A5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84" b="1" i="0">
                <a:solidFill>
                  <a:srgbClr val="00386C"/>
                </a:solidFill>
                <a:latin typeface="Arial"/>
                <a:cs typeface="Arial"/>
              </a:defRPr>
            </a:lvl1pPr>
          </a:lstStyle>
          <a:p>
            <a:pPr marL="10860"/>
            <a:endParaRPr lang="en-IN" b="0"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599" b="0" i="0">
                <a:solidFill>
                  <a:srgbClr val="00386C"/>
                </a:solidFill>
                <a:latin typeface="Arial"/>
                <a:cs typeface="Arial"/>
              </a:defRPr>
            </a:lvl1pPr>
          </a:lstStyle>
          <a:p>
            <a:pPr marL="21720"/>
            <a:fld id="{81D60167-4931-47E6-BA6A-407CBD079E47}" type="slidenum">
              <a:rPr lang="en-IN" spc="-4" smtClean="0"/>
              <a:pPr marL="21720"/>
              <a:t>‹#›</a:t>
            </a:fld>
            <a:endParaRPr lang="en-IN" spc="-4" dirty="0"/>
          </a:p>
        </p:txBody>
      </p:sp>
    </p:spTree>
    <p:extLst>
      <p:ext uri="{BB962C8B-B14F-4D97-AF65-F5344CB8AC3E}">
        <p14:creationId xmlns:p14="http://schemas.microsoft.com/office/powerpoint/2010/main" val="199530916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84" b="1" i="0">
                <a:solidFill>
                  <a:srgbClr val="00386C"/>
                </a:solidFill>
                <a:latin typeface="Arial"/>
                <a:cs typeface="Arial"/>
              </a:defRPr>
            </a:lvl1pPr>
          </a:lstStyle>
          <a:p>
            <a:pPr marL="10860"/>
            <a:endParaRPr lang="en-IN" b="0"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599" b="0" i="0">
                <a:solidFill>
                  <a:srgbClr val="00386C"/>
                </a:solidFill>
                <a:latin typeface="Arial"/>
                <a:cs typeface="Arial"/>
              </a:defRPr>
            </a:lvl1pPr>
          </a:lstStyle>
          <a:p>
            <a:pPr marL="21720"/>
            <a:fld id="{81D60167-4931-47E6-BA6A-407CBD079E47}" type="slidenum">
              <a:rPr lang="en-IN" spc="-4" smtClean="0"/>
              <a:pPr marL="21720"/>
              <a:t>‹#›</a:t>
            </a:fld>
            <a:endParaRPr lang="en-IN" spc="-4" dirty="0"/>
          </a:p>
        </p:txBody>
      </p:sp>
    </p:spTree>
    <p:extLst>
      <p:ext uri="{BB962C8B-B14F-4D97-AF65-F5344CB8AC3E}">
        <p14:creationId xmlns:p14="http://schemas.microsoft.com/office/powerpoint/2010/main" val="143916552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6837" y="1235990"/>
            <a:ext cx="3660496" cy="4559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92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2901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95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09213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028F8-FB50-8851-834D-4EC1F8C6E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B00798-E530-F3FF-A724-C2D4819D59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7F0C8E-D00E-1C20-A43C-87EB4BB22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3D23C-6D0A-4943-980A-5E75B144CB85}" type="datetimeFigureOut">
              <a:rPr lang="en-IN" smtClean="0"/>
              <a:t>16-04-2024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7FFDE1-CF8C-8FF2-B7B9-365332A9E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AFE5AC-0B0E-40B4-E667-789CCD5D0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A6DE9-7ADE-41C3-8EAC-F4230BC63A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400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59DD6-0D9D-753D-43D4-7AFB1F05D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51D15-3708-BD82-0691-83CD467298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E91DFF-4183-11D7-65B4-C30E05C16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3D23C-6D0A-4943-980A-5E75B144CB85}" type="datetimeFigureOut">
              <a:rPr lang="en-IN" smtClean="0"/>
              <a:t>16-04-2024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3A7B06-E713-DF32-228A-89B5D37DE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57A471-37CA-BA2F-4F9F-67E44E9A6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A6DE9-7ADE-41C3-8EAC-F4230BC63A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0436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F8FDA-2B38-7A87-4434-179BCD68A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D70FFD-CA09-2070-18F8-02449D6C34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4A6164-B5E0-93F8-E28B-A948488F83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A3E367-5395-1DF0-ACDC-8117A90F1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3D23C-6D0A-4943-980A-5E75B144CB85}" type="datetimeFigureOut">
              <a:rPr lang="en-IN" smtClean="0"/>
              <a:t>16-04-2024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AB04B2-D40E-392A-4FCD-A5F4B8DDD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606B98-1D17-68DF-EB83-AE5DB7502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A6DE9-7ADE-41C3-8EAC-F4230BC63A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6639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52478-6638-E09C-187B-7459D783B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97C5FD-2DF7-548C-364A-62281CF240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B21C6A-BEA8-F72F-5554-61D23828B6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9F466C-E112-AE93-EA57-428C498477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B6F288-235C-524D-9BC8-DD52A32A0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DFA04A-5102-176E-E1A6-8CF1A808D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3D23C-6D0A-4943-980A-5E75B144CB85}" type="datetimeFigureOut">
              <a:rPr lang="en-IN" smtClean="0"/>
              <a:t>16-04-2024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961B4B-D30E-23F4-1054-6A94DF494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90DECD-4377-99E2-82CC-F26811263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A6DE9-7ADE-41C3-8EAC-F4230BC63A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9422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C9EB0-7A1E-F76F-DFC1-878C7CE93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707DED-8EE1-712E-0471-57E8376CC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3D23C-6D0A-4943-980A-5E75B144CB85}" type="datetimeFigureOut">
              <a:rPr lang="en-IN" smtClean="0"/>
              <a:t>16-04-2024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D642FF-2E1D-2223-19AE-1EE8CBAD9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7C7E3A-150C-B27E-BDF6-D54C9F7C4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A6DE9-7ADE-41C3-8EAC-F4230BC63A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8047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A2DCC0-08E9-603B-0BD2-426D89069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3D23C-6D0A-4943-980A-5E75B144CB85}" type="datetimeFigureOut">
              <a:rPr lang="en-IN" smtClean="0"/>
              <a:t>16-04-2024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18D701-8672-3903-2FAC-309B707CC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2E3A88-CBAF-7849-2B3D-D564E1DCC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A6DE9-7ADE-41C3-8EAC-F4230BC63A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9043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2934B-0A95-2DBF-470A-696637D96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E9075F-5EAF-15AF-CDD8-0F79C807DF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A49BB9-E5C0-031A-7035-E71C451A01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BB7331-2557-322B-3896-2B7D87084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3D23C-6D0A-4943-980A-5E75B144CB85}" type="datetimeFigureOut">
              <a:rPr lang="en-IN" smtClean="0"/>
              <a:t>16-04-2024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E450CE-898D-5C83-4088-FDD177ADC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5CFEA1-539D-944A-B512-9965A2D84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A6DE9-7ADE-41C3-8EAC-F4230BC63A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9001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19D58-1F16-DB29-6BEA-855B7B7A0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F57450-40C8-1EF0-5A5D-FB9BA01B7F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44B459-3019-0945-D070-0BACA901B4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44AEA5-C9EF-4BF4-679B-E8F3D792A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3D23C-6D0A-4943-980A-5E75B144CB85}" type="datetimeFigureOut">
              <a:rPr lang="en-IN" smtClean="0"/>
              <a:t>16-04-2024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8A207D-27FD-44E2-48EC-24782093A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C83E12-57BF-EC53-42E7-AC34214B6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A6DE9-7ADE-41C3-8EAC-F4230BC63A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8649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CADA79-68D0-DFCB-9D6B-F83F332E8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7C6785-4068-4C95-F7F2-A6B8CDF327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3E2ADE-97F1-0785-07CC-0BD01E90B5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5D3D23C-6D0A-4943-980A-5E75B144CB85}" type="datetimeFigureOut">
              <a:rPr lang="en-IN" smtClean="0"/>
              <a:t>16-04-2024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08C888-84E5-EFFE-CCDC-39C27E01CC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226577-5AC8-0564-0837-F39F55E0B1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00A6DE9-7ADE-41C3-8EAC-F4230BC63A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7880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218248-39AE-B24D-B571-E8695ACF81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930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code/jurk06/forward-and-backward-subset-selection-method" TargetMode="Externa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E2AE3-8B88-55D6-2B8C-5DC503290B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6965A2-FC0A-077A-E548-4A530420DA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49F654D-BA4A-8C75-86E3-5AA4C4D616D9}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B8114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78A15CA1-C163-E62D-3760-6AA02AA764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5099" y="2667001"/>
            <a:ext cx="3443174" cy="1104899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DA1B44-2BD3-C426-6132-14CC55B9C891}"/>
              </a:ext>
            </a:extLst>
          </p:cNvPr>
          <p:cNvCxnSpPr>
            <a:cxnSpLocks/>
          </p:cNvCxnSpPr>
          <p:nvPr/>
        </p:nvCxnSpPr>
        <p:spPr>
          <a:xfrm>
            <a:off x="6290673" y="2401045"/>
            <a:ext cx="0" cy="1636813"/>
          </a:xfrm>
          <a:prstGeom prst="line">
            <a:avLst/>
          </a:prstGeom>
          <a:noFill/>
          <a:ln w="6350" cap="flat" cmpd="sng" algn="ctr">
            <a:solidFill>
              <a:srgbClr val="FFC000"/>
            </a:solidFill>
            <a:prstDash val="solid"/>
            <a:miter lim="800000"/>
          </a:ln>
          <a:effectLst/>
        </p:spPr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6E04D5F-7224-66C9-8207-A968CB0CFFCA}"/>
              </a:ext>
            </a:extLst>
          </p:cNvPr>
          <p:cNvSpPr txBox="1"/>
          <p:nvPr/>
        </p:nvSpPr>
        <p:spPr>
          <a:xfrm>
            <a:off x="2383537" y="4477033"/>
            <a:ext cx="67766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2800" b="1" dirty="0">
                <a:solidFill>
                  <a:prstClr val="white"/>
                </a:solidFill>
                <a:latin typeface="Georgia" panose="02040502050405020303" pitchFamily="18" charset="0"/>
              </a:rPr>
              <a:t>Feature Engineering</a:t>
            </a:r>
          </a:p>
        </p:txBody>
      </p:sp>
    </p:spTree>
    <p:extLst>
      <p:ext uri="{BB962C8B-B14F-4D97-AF65-F5344CB8AC3E}">
        <p14:creationId xmlns:p14="http://schemas.microsoft.com/office/powerpoint/2010/main" val="41198693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95499" y="249899"/>
            <a:ext cx="11209376" cy="661526"/>
          </a:xfrm>
          <a:prstGeom prst="rect">
            <a:avLst/>
          </a:prstGeom>
        </p:spPr>
        <p:txBody>
          <a:bodyPr vert="horz" wrap="square" lIns="0" tIns="216216" rIns="0" bIns="0" rtlCol="0" anchor="ctr">
            <a:spAutoFit/>
          </a:bodyPr>
          <a:lstStyle/>
          <a:p>
            <a:pPr marL="9525">
              <a:spcBef>
                <a:spcPts val="97"/>
              </a:spcBef>
            </a:pPr>
            <a:r>
              <a:rPr dirty="0">
                <a:solidFill>
                  <a:srgbClr val="000000"/>
                </a:solidFill>
              </a:rPr>
              <a:t>Ordinal</a:t>
            </a:r>
            <a:r>
              <a:rPr spc="-94" dirty="0">
                <a:solidFill>
                  <a:srgbClr val="000000"/>
                </a:solidFill>
              </a:rPr>
              <a:t> </a:t>
            </a:r>
            <a:r>
              <a:rPr spc="-8" dirty="0">
                <a:solidFill>
                  <a:srgbClr val="000000"/>
                </a:solidFill>
              </a:rPr>
              <a:t>Encoding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32744" y="1663633"/>
            <a:ext cx="7806594" cy="930383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80977" indent="-171452" defTabSz="457200">
              <a:spcBef>
                <a:spcPts val="75"/>
              </a:spcBef>
              <a:buFont typeface="Arial"/>
              <a:buChar char="•"/>
              <a:tabLst>
                <a:tab pos="180977" algn="l"/>
              </a:tabLst>
            </a:pPr>
            <a:r>
              <a:rPr dirty="0">
                <a:solidFill>
                  <a:srgbClr val="374151"/>
                </a:solidFill>
                <a:latin typeface="Georgia" panose="02040502050405020303" pitchFamily="18" charset="0"/>
                <a:cs typeface="Calibri"/>
              </a:rPr>
              <a:t>Assigns</a:t>
            </a:r>
            <a:r>
              <a:rPr spc="-49" dirty="0">
                <a:solidFill>
                  <a:srgbClr val="374151"/>
                </a:solidFill>
                <a:latin typeface="Georgia" panose="02040502050405020303" pitchFamily="18" charset="0"/>
                <a:cs typeface="Calibri"/>
              </a:rPr>
              <a:t> </a:t>
            </a:r>
            <a:r>
              <a:rPr spc="-8" dirty="0">
                <a:solidFill>
                  <a:srgbClr val="374151"/>
                </a:solidFill>
                <a:latin typeface="Georgia" panose="02040502050405020303" pitchFamily="18" charset="0"/>
                <a:cs typeface="Calibri"/>
              </a:rPr>
              <a:t>integers</a:t>
            </a:r>
            <a:r>
              <a:rPr spc="-11" dirty="0">
                <a:solidFill>
                  <a:srgbClr val="374151"/>
                </a:solidFill>
                <a:latin typeface="Georgia" panose="02040502050405020303" pitchFamily="18" charset="0"/>
                <a:cs typeface="Calibri"/>
              </a:rPr>
              <a:t> </a:t>
            </a:r>
            <a:r>
              <a:rPr dirty="0">
                <a:solidFill>
                  <a:srgbClr val="374151"/>
                </a:solidFill>
                <a:latin typeface="Georgia" panose="02040502050405020303" pitchFamily="18" charset="0"/>
                <a:cs typeface="Calibri"/>
              </a:rPr>
              <a:t>based</a:t>
            </a:r>
            <a:r>
              <a:rPr spc="-56" dirty="0">
                <a:solidFill>
                  <a:srgbClr val="374151"/>
                </a:solidFill>
                <a:latin typeface="Georgia" panose="02040502050405020303" pitchFamily="18" charset="0"/>
                <a:cs typeface="Calibri"/>
              </a:rPr>
              <a:t> </a:t>
            </a:r>
            <a:r>
              <a:rPr spc="-22" dirty="0">
                <a:solidFill>
                  <a:srgbClr val="374151"/>
                </a:solidFill>
                <a:latin typeface="Georgia" panose="02040502050405020303" pitchFamily="18" charset="0"/>
                <a:cs typeface="Calibri"/>
              </a:rPr>
              <a:t>on</a:t>
            </a:r>
            <a:r>
              <a:rPr spc="-60" dirty="0">
                <a:solidFill>
                  <a:srgbClr val="374151"/>
                </a:solidFill>
                <a:latin typeface="Georgia" panose="02040502050405020303" pitchFamily="18" charset="0"/>
                <a:cs typeface="Calibri"/>
              </a:rPr>
              <a:t> </a:t>
            </a:r>
            <a:r>
              <a:rPr dirty="0">
                <a:solidFill>
                  <a:srgbClr val="374151"/>
                </a:solidFill>
                <a:latin typeface="Georgia" panose="02040502050405020303" pitchFamily="18" charset="0"/>
                <a:cs typeface="Calibri"/>
              </a:rPr>
              <a:t>the</a:t>
            </a:r>
            <a:r>
              <a:rPr spc="3" dirty="0">
                <a:solidFill>
                  <a:srgbClr val="374151"/>
                </a:solidFill>
                <a:latin typeface="Georgia" panose="02040502050405020303" pitchFamily="18" charset="0"/>
                <a:cs typeface="Calibri"/>
              </a:rPr>
              <a:t> </a:t>
            </a:r>
            <a:r>
              <a:rPr dirty="0">
                <a:solidFill>
                  <a:srgbClr val="374151"/>
                </a:solidFill>
                <a:latin typeface="Georgia" panose="02040502050405020303" pitchFamily="18" charset="0"/>
                <a:cs typeface="Calibri"/>
              </a:rPr>
              <a:t>order</a:t>
            </a:r>
            <a:r>
              <a:rPr spc="79" dirty="0">
                <a:solidFill>
                  <a:srgbClr val="374151"/>
                </a:solidFill>
                <a:latin typeface="Georgia" panose="02040502050405020303" pitchFamily="18" charset="0"/>
                <a:cs typeface="Calibri"/>
              </a:rPr>
              <a:t> </a:t>
            </a:r>
            <a:r>
              <a:rPr dirty="0">
                <a:solidFill>
                  <a:srgbClr val="374151"/>
                </a:solidFill>
                <a:latin typeface="Georgia" panose="02040502050405020303" pitchFamily="18" charset="0"/>
                <a:cs typeface="Calibri"/>
              </a:rPr>
              <a:t>of</a:t>
            </a:r>
            <a:r>
              <a:rPr spc="3" dirty="0">
                <a:solidFill>
                  <a:srgbClr val="374151"/>
                </a:solidFill>
                <a:latin typeface="Georgia" panose="02040502050405020303" pitchFamily="18" charset="0"/>
                <a:cs typeface="Calibri"/>
              </a:rPr>
              <a:t> </a:t>
            </a:r>
            <a:r>
              <a:rPr dirty="0">
                <a:solidFill>
                  <a:srgbClr val="374151"/>
                </a:solidFill>
                <a:latin typeface="Georgia" panose="02040502050405020303" pitchFamily="18" charset="0"/>
                <a:cs typeface="Calibri"/>
              </a:rPr>
              <a:t>categories</a:t>
            </a:r>
            <a:r>
              <a:rPr spc="-8" dirty="0">
                <a:solidFill>
                  <a:srgbClr val="374151"/>
                </a:solidFill>
                <a:latin typeface="Georgia" panose="02040502050405020303" pitchFamily="18" charset="0"/>
                <a:cs typeface="Calibri"/>
              </a:rPr>
              <a:t> (relevant</a:t>
            </a:r>
            <a:r>
              <a:rPr spc="-56" dirty="0">
                <a:solidFill>
                  <a:srgbClr val="374151"/>
                </a:solidFill>
                <a:latin typeface="Georgia" panose="02040502050405020303" pitchFamily="18" charset="0"/>
                <a:cs typeface="Calibri"/>
              </a:rPr>
              <a:t> </a:t>
            </a:r>
            <a:r>
              <a:rPr dirty="0">
                <a:solidFill>
                  <a:srgbClr val="374151"/>
                </a:solidFill>
                <a:latin typeface="Georgia" panose="02040502050405020303" pitchFamily="18" charset="0"/>
                <a:cs typeface="Calibri"/>
              </a:rPr>
              <a:t>for</a:t>
            </a:r>
            <a:r>
              <a:rPr spc="-30" dirty="0">
                <a:solidFill>
                  <a:srgbClr val="374151"/>
                </a:solidFill>
                <a:latin typeface="Georgia" panose="02040502050405020303" pitchFamily="18" charset="0"/>
                <a:cs typeface="Calibri"/>
              </a:rPr>
              <a:t> </a:t>
            </a:r>
            <a:r>
              <a:rPr spc="-8" dirty="0">
                <a:solidFill>
                  <a:srgbClr val="374151"/>
                </a:solidFill>
                <a:latin typeface="Georgia" panose="02040502050405020303" pitchFamily="18" charset="0"/>
                <a:cs typeface="Calibri"/>
              </a:rPr>
              <a:t>ordinal</a:t>
            </a:r>
            <a:r>
              <a:rPr spc="19" dirty="0">
                <a:solidFill>
                  <a:srgbClr val="374151"/>
                </a:solidFill>
                <a:latin typeface="Georgia" panose="02040502050405020303" pitchFamily="18" charset="0"/>
                <a:cs typeface="Calibri"/>
              </a:rPr>
              <a:t> </a:t>
            </a:r>
            <a:r>
              <a:rPr spc="-8" dirty="0">
                <a:solidFill>
                  <a:srgbClr val="374151"/>
                </a:solidFill>
                <a:latin typeface="Georgia" panose="02040502050405020303" pitchFamily="18" charset="0"/>
                <a:cs typeface="Calibri"/>
              </a:rPr>
              <a:t>variables).</a:t>
            </a:r>
            <a:endParaRPr dirty="0">
              <a:solidFill>
                <a:prstClr val="black"/>
              </a:solidFill>
              <a:latin typeface="Georgia" panose="02040502050405020303" pitchFamily="18" charset="0"/>
              <a:cs typeface="Calibri"/>
            </a:endParaRPr>
          </a:p>
          <a:p>
            <a:pPr marL="180977" indent="-171452" defTabSz="457200">
              <a:spcBef>
                <a:spcPts val="664"/>
              </a:spcBef>
              <a:buFont typeface="Arial"/>
              <a:buChar char="•"/>
              <a:tabLst>
                <a:tab pos="180977" algn="l"/>
              </a:tabLst>
            </a:pPr>
            <a:r>
              <a:rPr b="1" spc="-8" dirty="0">
                <a:solidFill>
                  <a:srgbClr val="374151"/>
                </a:solidFill>
                <a:latin typeface="Georgia" panose="02040502050405020303" pitchFamily="18" charset="0"/>
                <a:cs typeface="Calibri"/>
              </a:rPr>
              <a:t>Example:</a:t>
            </a:r>
            <a:r>
              <a:rPr b="1" spc="-56" dirty="0">
                <a:solidFill>
                  <a:srgbClr val="374151"/>
                </a:solidFill>
                <a:latin typeface="Georgia" panose="02040502050405020303" pitchFamily="18" charset="0"/>
                <a:cs typeface="Calibri"/>
              </a:rPr>
              <a:t> </a:t>
            </a:r>
            <a:r>
              <a:rPr spc="-15" dirty="0">
                <a:solidFill>
                  <a:srgbClr val="374151"/>
                </a:solidFill>
                <a:latin typeface="Georgia" panose="02040502050405020303" pitchFamily="18" charset="0"/>
                <a:cs typeface="Calibri"/>
              </a:rPr>
              <a:t>'Low,'</a:t>
            </a:r>
            <a:r>
              <a:rPr spc="-22" dirty="0">
                <a:solidFill>
                  <a:srgbClr val="374151"/>
                </a:solidFill>
                <a:latin typeface="Georgia" panose="02040502050405020303" pitchFamily="18" charset="0"/>
                <a:cs typeface="Calibri"/>
              </a:rPr>
              <a:t> </a:t>
            </a:r>
            <a:r>
              <a:rPr dirty="0">
                <a:solidFill>
                  <a:srgbClr val="374151"/>
                </a:solidFill>
                <a:latin typeface="Georgia" panose="02040502050405020303" pitchFamily="18" charset="0"/>
                <a:cs typeface="Calibri"/>
              </a:rPr>
              <a:t>'Medium,'</a:t>
            </a:r>
            <a:r>
              <a:rPr spc="94" dirty="0">
                <a:solidFill>
                  <a:srgbClr val="374151"/>
                </a:solidFill>
                <a:latin typeface="Georgia" panose="02040502050405020303" pitchFamily="18" charset="0"/>
                <a:cs typeface="Calibri"/>
              </a:rPr>
              <a:t> </a:t>
            </a:r>
            <a:r>
              <a:rPr dirty="0">
                <a:solidFill>
                  <a:srgbClr val="374151"/>
                </a:solidFill>
                <a:latin typeface="Georgia" panose="02040502050405020303" pitchFamily="18" charset="0"/>
                <a:cs typeface="Calibri"/>
              </a:rPr>
              <a:t>'High'</a:t>
            </a:r>
            <a:r>
              <a:rPr spc="-15" dirty="0">
                <a:solidFill>
                  <a:srgbClr val="374151"/>
                </a:solidFill>
                <a:latin typeface="Georgia" panose="02040502050405020303" pitchFamily="18" charset="0"/>
                <a:cs typeface="Calibri"/>
              </a:rPr>
              <a:t> </a:t>
            </a:r>
            <a:r>
              <a:rPr spc="-8" dirty="0">
                <a:solidFill>
                  <a:srgbClr val="374151"/>
                </a:solidFill>
                <a:latin typeface="Georgia" panose="02040502050405020303" pitchFamily="18" charset="0"/>
                <a:cs typeface="Calibri"/>
              </a:rPr>
              <a:t>encoded </a:t>
            </a:r>
            <a:r>
              <a:rPr dirty="0">
                <a:solidFill>
                  <a:srgbClr val="374151"/>
                </a:solidFill>
                <a:latin typeface="Georgia" panose="02040502050405020303" pitchFamily="18" charset="0"/>
                <a:cs typeface="Calibri"/>
              </a:rPr>
              <a:t>as</a:t>
            </a:r>
            <a:r>
              <a:rPr spc="-3" dirty="0">
                <a:solidFill>
                  <a:srgbClr val="374151"/>
                </a:solidFill>
                <a:latin typeface="Georgia" panose="02040502050405020303" pitchFamily="18" charset="0"/>
                <a:cs typeface="Calibri"/>
              </a:rPr>
              <a:t> </a:t>
            </a:r>
            <a:r>
              <a:rPr dirty="0">
                <a:solidFill>
                  <a:srgbClr val="374151"/>
                </a:solidFill>
                <a:latin typeface="Georgia" panose="02040502050405020303" pitchFamily="18" charset="0"/>
                <a:cs typeface="Calibri"/>
              </a:rPr>
              <a:t>0,</a:t>
            </a:r>
            <a:r>
              <a:rPr spc="-41" dirty="0">
                <a:solidFill>
                  <a:srgbClr val="374151"/>
                </a:solidFill>
                <a:latin typeface="Georgia" panose="02040502050405020303" pitchFamily="18" charset="0"/>
                <a:cs typeface="Calibri"/>
              </a:rPr>
              <a:t> </a:t>
            </a:r>
            <a:r>
              <a:rPr dirty="0">
                <a:solidFill>
                  <a:srgbClr val="374151"/>
                </a:solidFill>
                <a:latin typeface="Georgia" panose="02040502050405020303" pitchFamily="18" charset="0"/>
                <a:cs typeface="Calibri"/>
              </a:rPr>
              <a:t>1,</a:t>
            </a:r>
            <a:r>
              <a:rPr spc="15" dirty="0">
                <a:solidFill>
                  <a:srgbClr val="374151"/>
                </a:solidFill>
                <a:latin typeface="Georgia" panose="02040502050405020303" pitchFamily="18" charset="0"/>
                <a:cs typeface="Calibri"/>
              </a:rPr>
              <a:t> </a:t>
            </a:r>
            <a:r>
              <a:rPr dirty="0">
                <a:solidFill>
                  <a:srgbClr val="374151"/>
                </a:solidFill>
                <a:latin typeface="Georgia" panose="02040502050405020303" pitchFamily="18" charset="0"/>
                <a:cs typeface="Calibri"/>
              </a:rPr>
              <a:t>2</a:t>
            </a:r>
            <a:r>
              <a:rPr spc="3" dirty="0">
                <a:solidFill>
                  <a:srgbClr val="374151"/>
                </a:solidFill>
                <a:latin typeface="Georgia" panose="02040502050405020303" pitchFamily="18" charset="0"/>
                <a:cs typeface="Calibri"/>
              </a:rPr>
              <a:t> </a:t>
            </a:r>
            <a:r>
              <a:rPr spc="-8" dirty="0">
                <a:solidFill>
                  <a:srgbClr val="374151"/>
                </a:solidFill>
                <a:latin typeface="Georgia" panose="02040502050405020303" pitchFamily="18" charset="0"/>
                <a:cs typeface="Calibri"/>
              </a:rPr>
              <a:t>respectively</a:t>
            </a:r>
            <a:endParaRPr dirty="0">
              <a:solidFill>
                <a:prstClr val="black"/>
              </a:solidFill>
              <a:latin typeface="Georgia" panose="02040502050405020303" pitchFamily="18" charset="0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10012" y="3246691"/>
            <a:ext cx="3859340" cy="209340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95499" y="249899"/>
            <a:ext cx="11209376" cy="661526"/>
          </a:xfrm>
          <a:prstGeom prst="rect">
            <a:avLst/>
          </a:prstGeom>
        </p:spPr>
        <p:txBody>
          <a:bodyPr vert="horz" wrap="square" lIns="0" tIns="216216" rIns="0" bIns="0" rtlCol="0" anchor="ctr">
            <a:spAutoFit/>
          </a:bodyPr>
          <a:lstStyle/>
          <a:p>
            <a:pPr marL="9525">
              <a:spcBef>
                <a:spcPts val="97"/>
              </a:spcBef>
            </a:pPr>
            <a:r>
              <a:rPr spc="-30" dirty="0">
                <a:solidFill>
                  <a:srgbClr val="000000"/>
                </a:solidFill>
              </a:rPr>
              <a:t>Mean/Target</a:t>
            </a:r>
            <a:r>
              <a:rPr spc="-135" dirty="0">
                <a:solidFill>
                  <a:srgbClr val="000000"/>
                </a:solidFill>
              </a:rPr>
              <a:t> </a:t>
            </a:r>
            <a:r>
              <a:rPr spc="-8" dirty="0">
                <a:solidFill>
                  <a:srgbClr val="000000"/>
                </a:solidFill>
              </a:rPr>
              <a:t>Encoding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22263" y="1302084"/>
            <a:ext cx="8147474" cy="591829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80977" indent="-171452" defTabSz="457200">
              <a:spcBef>
                <a:spcPts val="75"/>
              </a:spcBef>
              <a:buFont typeface="Arial"/>
              <a:buChar char="•"/>
              <a:tabLst>
                <a:tab pos="180977" algn="l"/>
              </a:tabLst>
            </a:pPr>
            <a:r>
              <a:rPr sz="1600" dirty="0">
                <a:solidFill>
                  <a:srgbClr val="374151"/>
                </a:solidFill>
                <a:latin typeface="Georgia" panose="02040502050405020303" pitchFamily="18" charset="0"/>
                <a:cs typeface="Calibri"/>
              </a:rPr>
              <a:t>Uses</a:t>
            </a:r>
            <a:r>
              <a:rPr sz="1600" spc="-41" dirty="0">
                <a:solidFill>
                  <a:srgbClr val="374151"/>
                </a:solidFill>
                <a:latin typeface="Georgia" panose="02040502050405020303" pitchFamily="18" charset="0"/>
                <a:cs typeface="Calibri"/>
              </a:rPr>
              <a:t> </a:t>
            </a:r>
            <a:r>
              <a:rPr sz="1600" dirty="0">
                <a:solidFill>
                  <a:srgbClr val="374151"/>
                </a:solidFill>
                <a:latin typeface="Georgia" panose="02040502050405020303" pitchFamily="18" charset="0"/>
                <a:cs typeface="Calibri"/>
              </a:rPr>
              <a:t>the</a:t>
            </a:r>
            <a:r>
              <a:rPr sz="1600" spc="-8" dirty="0">
                <a:solidFill>
                  <a:srgbClr val="374151"/>
                </a:solidFill>
                <a:latin typeface="Georgia" panose="02040502050405020303" pitchFamily="18" charset="0"/>
                <a:cs typeface="Calibri"/>
              </a:rPr>
              <a:t> target</a:t>
            </a:r>
            <a:r>
              <a:rPr sz="1600" spc="-56" dirty="0">
                <a:solidFill>
                  <a:srgbClr val="374151"/>
                </a:solidFill>
                <a:latin typeface="Georgia" panose="02040502050405020303" pitchFamily="18" charset="0"/>
                <a:cs typeface="Calibri"/>
              </a:rPr>
              <a:t> </a:t>
            </a:r>
            <a:r>
              <a:rPr sz="1600" dirty="0">
                <a:solidFill>
                  <a:srgbClr val="374151"/>
                </a:solidFill>
                <a:latin typeface="Georgia" panose="02040502050405020303" pitchFamily="18" charset="0"/>
                <a:cs typeface="Calibri"/>
              </a:rPr>
              <a:t>variable's</a:t>
            </a:r>
            <a:r>
              <a:rPr sz="1600" spc="-27" dirty="0">
                <a:solidFill>
                  <a:srgbClr val="374151"/>
                </a:solidFill>
                <a:latin typeface="Georgia" panose="02040502050405020303" pitchFamily="18" charset="0"/>
                <a:cs typeface="Calibri"/>
              </a:rPr>
              <a:t> </a:t>
            </a:r>
            <a:r>
              <a:rPr sz="1600" dirty="0">
                <a:solidFill>
                  <a:srgbClr val="374151"/>
                </a:solidFill>
                <a:latin typeface="Georgia" panose="02040502050405020303" pitchFamily="18" charset="0"/>
                <a:cs typeface="Calibri"/>
              </a:rPr>
              <a:t>mean</a:t>
            </a:r>
            <a:r>
              <a:rPr sz="1600" spc="-30" dirty="0">
                <a:solidFill>
                  <a:srgbClr val="374151"/>
                </a:solidFill>
                <a:latin typeface="Georgia" panose="02040502050405020303" pitchFamily="18" charset="0"/>
                <a:cs typeface="Calibri"/>
              </a:rPr>
              <a:t> </a:t>
            </a:r>
            <a:r>
              <a:rPr sz="1600" dirty="0">
                <a:solidFill>
                  <a:srgbClr val="374151"/>
                </a:solidFill>
                <a:latin typeface="Georgia" panose="02040502050405020303" pitchFamily="18" charset="0"/>
                <a:cs typeface="Calibri"/>
              </a:rPr>
              <a:t>to</a:t>
            </a:r>
            <a:r>
              <a:rPr sz="1600" spc="-33" dirty="0">
                <a:solidFill>
                  <a:srgbClr val="374151"/>
                </a:solidFill>
                <a:latin typeface="Georgia" panose="02040502050405020303" pitchFamily="18" charset="0"/>
                <a:cs typeface="Calibri"/>
              </a:rPr>
              <a:t> </a:t>
            </a:r>
            <a:r>
              <a:rPr sz="1600" dirty="0">
                <a:solidFill>
                  <a:srgbClr val="374151"/>
                </a:solidFill>
                <a:latin typeface="Georgia" panose="02040502050405020303" pitchFamily="18" charset="0"/>
                <a:cs typeface="Calibri"/>
              </a:rPr>
              <a:t>encode</a:t>
            </a:r>
            <a:r>
              <a:rPr sz="1600" spc="41" dirty="0">
                <a:solidFill>
                  <a:srgbClr val="374151"/>
                </a:solidFill>
                <a:latin typeface="Georgia" panose="02040502050405020303" pitchFamily="18" charset="0"/>
                <a:cs typeface="Calibri"/>
              </a:rPr>
              <a:t> </a:t>
            </a:r>
            <a:r>
              <a:rPr sz="1600" spc="-8" dirty="0">
                <a:solidFill>
                  <a:srgbClr val="374151"/>
                </a:solidFill>
                <a:latin typeface="Georgia" panose="02040502050405020303" pitchFamily="18" charset="0"/>
                <a:cs typeface="Calibri"/>
              </a:rPr>
              <a:t>categories.</a:t>
            </a:r>
            <a:endParaRPr sz="1600" dirty="0">
              <a:solidFill>
                <a:prstClr val="black"/>
              </a:solidFill>
              <a:latin typeface="Georgia" panose="02040502050405020303" pitchFamily="18" charset="0"/>
              <a:cs typeface="Calibri"/>
            </a:endParaRPr>
          </a:p>
          <a:p>
            <a:pPr marL="180977" indent="-171452" defTabSz="457200">
              <a:spcBef>
                <a:spcPts val="664"/>
              </a:spcBef>
              <a:buFont typeface="Arial"/>
              <a:buChar char="•"/>
              <a:tabLst>
                <a:tab pos="180977" algn="l"/>
              </a:tabLst>
            </a:pPr>
            <a:r>
              <a:rPr sz="1600" b="1" spc="-8" dirty="0">
                <a:solidFill>
                  <a:srgbClr val="374151"/>
                </a:solidFill>
                <a:latin typeface="Georgia" panose="02040502050405020303" pitchFamily="18" charset="0"/>
                <a:cs typeface="Calibri"/>
              </a:rPr>
              <a:t>Example:</a:t>
            </a:r>
            <a:r>
              <a:rPr sz="1600" b="1" spc="-56" dirty="0">
                <a:solidFill>
                  <a:srgbClr val="374151"/>
                </a:solidFill>
                <a:latin typeface="Georgia" panose="02040502050405020303" pitchFamily="18" charset="0"/>
                <a:cs typeface="Calibri"/>
              </a:rPr>
              <a:t> </a:t>
            </a:r>
            <a:r>
              <a:rPr sz="1600" dirty="0">
                <a:solidFill>
                  <a:srgbClr val="374151"/>
                </a:solidFill>
                <a:latin typeface="Georgia" panose="02040502050405020303" pitchFamily="18" charset="0"/>
                <a:cs typeface="Calibri"/>
              </a:rPr>
              <a:t>Replacing</a:t>
            </a:r>
            <a:r>
              <a:rPr sz="1600" spc="-52" dirty="0">
                <a:solidFill>
                  <a:srgbClr val="374151"/>
                </a:solidFill>
                <a:latin typeface="Georgia" panose="02040502050405020303" pitchFamily="18" charset="0"/>
                <a:cs typeface="Calibri"/>
              </a:rPr>
              <a:t> </a:t>
            </a:r>
            <a:r>
              <a:rPr sz="1600" dirty="0">
                <a:solidFill>
                  <a:srgbClr val="374151"/>
                </a:solidFill>
                <a:latin typeface="Georgia" panose="02040502050405020303" pitchFamily="18" charset="0"/>
                <a:cs typeface="Calibri"/>
              </a:rPr>
              <a:t>categories</a:t>
            </a:r>
            <a:r>
              <a:rPr sz="1600" spc="-8" dirty="0">
                <a:solidFill>
                  <a:srgbClr val="374151"/>
                </a:solidFill>
                <a:latin typeface="Georgia" panose="02040502050405020303" pitchFamily="18" charset="0"/>
                <a:cs typeface="Calibri"/>
              </a:rPr>
              <a:t> </a:t>
            </a:r>
            <a:r>
              <a:rPr sz="1600" spc="-15" dirty="0">
                <a:solidFill>
                  <a:srgbClr val="374151"/>
                </a:solidFill>
                <a:latin typeface="Georgia" panose="02040502050405020303" pitchFamily="18" charset="0"/>
                <a:cs typeface="Calibri"/>
              </a:rPr>
              <a:t>with</a:t>
            </a:r>
            <a:r>
              <a:rPr sz="1600" spc="-60" dirty="0">
                <a:solidFill>
                  <a:srgbClr val="374151"/>
                </a:solidFill>
                <a:latin typeface="Georgia" panose="02040502050405020303" pitchFamily="18" charset="0"/>
                <a:cs typeface="Calibri"/>
              </a:rPr>
              <a:t> </a:t>
            </a:r>
            <a:r>
              <a:rPr sz="1600" dirty="0">
                <a:solidFill>
                  <a:srgbClr val="374151"/>
                </a:solidFill>
                <a:latin typeface="Georgia" panose="02040502050405020303" pitchFamily="18" charset="0"/>
                <a:cs typeface="Calibri"/>
              </a:rPr>
              <a:t>the</a:t>
            </a:r>
            <a:r>
              <a:rPr sz="1600" spc="60" dirty="0">
                <a:solidFill>
                  <a:srgbClr val="374151"/>
                </a:solidFill>
                <a:latin typeface="Georgia" panose="02040502050405020303" pitchFamily="18" charset="0"/>
                <a:cs typeface="Calibri"/>
              </a:rPr>
              <a:t> </a:t>
            </a:r>
            <a:r>
              <a:rPr sz="1600" dirty="0">
                <a:solidFill>
                  <a:srgbClr val="374151"/>
                </a:solidFill>
                <a:latin typeface="Georgia" panose="02040502050405020303" pitchFamily="18" charset="0"/>
                <a:cs typeface="Calibri"/>
              </a:rPr>
              <a:t>mean</a:t>
            </a:r>
            <a:r>
              <a:rPr sz="1600" spc="-19" dirty="0">
                <a:solidFill>
                  <a:srgbClr val="374151"/>
                </a:solidFill>
                <a:latin typeface="Georgia" panose="02040502050405020303" pitchFamily="18" charset="0"/>
                <a:cs typeface="Calibri"/>
              </a:rPr>
              <a:t> </a:t>
            </a:r>
            <a:r>
              <a:rPr sz="1600" dirty="0">
                <a:solidFill>
                  <a:srgbClr val="374151"/>
                </a:solidFill>
                <a:latin typeface="Georgia" panose="02040502050405020303" pitchFamily="18" charset="0"/>
                <a:cs typeface="Calibri"/>
              </a:rPr>
              <a:t>of</a:t>
            </a:r>
            <a:r>
              <a:rPr sz="1600" spc="11" dirty="0">
                <a:solidFill>
                  <a:srgbClr val="374151"/>
                </a:solidFill>
                <a:latin typeface="Georgia" panose="02040502050405020303" pitchFamily="18" charset="0"/>
                <a:cs typeface="Calibri"/>
              </a:rPr>
              <a:t> </a:t>
            </a:r>
            <a:r>
              <a:rPr sz="1600" dirty="0">
                <a:solidFill>
                  <a:srgbClr val="374151"/>
                </a:solidFill>
                <a:latin typeface="Georgia" panose="02040502050405020303" pitchFamily="18" charset="0"/>
                <a:cs typeface="Calibri"/>
              </a:rPr>
              <a:t>the</a:t>
            </a:r>
            <a:r>
              <a:rPr sz="1600" spc="56" dirty="0">
                <a:solidFill>
                  <a:srgbClr val="374151"/>
                </a:solidFill>
                <a:latin typeface="Georgia" panose="02040502050405020303" pitchFamily="18" charset="0"/>
                <a:cs typeface="Calibri"/>
              </a:rPr>
              <a:t> </a:t>
            </a:r>
            <a:r>
              <a:rPr sz="1600" spc="-8" dirty="0">
                <a:solidFill>
                  <a:srgbClr val="374151"/>
                </a:solidFill>
                <a:latin typeface="Georgia" panose="02040502050405020303" pitchFamily="18" charset="0"/>
                <a:cs typeface="Calibri"/>
              </a:rPr>
              <a:t>target</a:t>
            </a:r>
            <a:r>
              <a:rPr sz="1600" spc="-56" dirty="0">
                <a:solidFill>
                  <a:srgbClr val="374151"/>
                </a:solidFill>
                <a:latin typeface="Georgia" panose="02040502050405020303" pitchFamily="18" charset="0"/>
                <a:cs typeface="Calibri"/>
              </a:rPr>
              <a:t> </a:t>
            </a:r>
            <a:r>
              <a:rPr sz="1600" dirty="0">
                <a:solidFill>
                  <a:srgbClr val="374151"/>
                </a:solidFill>
                <a:latin typeface="Georgia" panose="02040502050405020303" pitchFamily="18" charset="0"/>
                <a:cs typeface="Calibri"/>
              </a:rPr>
              <a:t>variable</a:t>
            </a:r>
            <a:r>
              <a:rPr sz="1600" spc="-41" dirty="0">
                <a:solidFill>
                  <a:srgbClr val="374151"/>
                </a:solidFill>
                <a:latin typeface="Georgia" panose="02040502050405020303" pitchFamily="18" charset="0"/>
                <a:cs typeface="Calibri"/>
              </a:rPr>
              <a:t> </a:t>
            </a:r>
            <a:r>
              <a:rPr sz="1600" dirty="0">
                <a:solidFill>
                  <a:srgbClr val="374151"/>
                </a:solidFill>
                <a:latin typeface="Georgia" panose="02040502050405020303" pitchFamily="18" charset="0"/>
                <a:cs typeface="Calibri"/>
              </a:rPr>
              <a:t>for</a:t>
            </a:r>
            <a:r>
              <a:rPr sz="1600" spc="-27" dirty="0">
                <a:solidFill>
                  <a:srgbClr val="374151"/>
                </a:solidFill>
                <a:latin typeface="Georgia" panose="02040502050405020303" pitchFamily="18" charset="0"/>
                <a:cs typeface="Calibri"/>
              </a:rPr>
              <a:t> </a:t>
            </a:r>
            <a:r>
              <a:rPr sz="1600" dirty="0">
                <a:solidFill>
                  <a:srgbClr val="374151"/>
                </a:solidFill>
                <a:latin typeface="Georgia" panose="02040502050405020303" pitchFamily="18" charset="0"/>
                <a:cs typeface="Calibri"/>
              </a:rPr>
              <a:t>that</a:t>
            </a:r>
            <a:r>
              <a:rPr sz="1600" spc="-19" dirty="0">
                <a:solidFill>
                  <a:srgbClr val="374151"/>
                </a:solidFill>
                <a:latin typeface="Georgia" panose="02040502050405020303" pitchFamily="18" charset="0"/>
                <a:cs typeface="Calibri"/>
              </a:rPr>
              <a:t> </a:t>
            </a:r>
            <a:r>
              <a:rPr sz="1600" spc="-8" dirty="0">
                <a:solidFill>
                  <a:srgbClr val="374151"/>
                </a:solidFill>
                <a:latin typeface="Georgia" panose="02040502050405020303" pitchFamily="18" charset="0"/>
                <a:cs typeface="Calibri"/>
              </a:rPr>
              <a:t>category.</a:t>
            </a:r>
            <a:endParaRPr sz="1600" dirty="0">
              <a:solidFill>
                <a:prstClr val="black"/>
              </a:solidFill>
              <a:latin typeface="Georgia" panose="02040502050405020303" pitchFamily="18" charset="0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05934" y="2249425"/>
            <a:ext cx="5825874" cy="3306493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95499" y="249899"/>
            <a:ext cx="11209376" cy="661526"/>
          </a:xfrm>
          <a:prstGeom prst="rect">
            <a:avLst/>
          </a:prstGeom>
        </p:spPr>
        <p:txBody>
          <a:bodyPr vert="horz" wrap="square" lIns="0" tIns="216216" rIns="0" bIns="0" rtlCol="0" anchor="ctr">
            <a:spAutoFit/>
          </a:bodyPr>
          <a:lstStyle/>
          <a:p>
            <a:pPr marL="9525">
              <a:spcBef>
                <a:spcPts val="97"/>
              </a:spcBef>
            </a:pPr>
            <a:r>
              <a:rPr dirty="0">
                <a:solidFill>
                  <a:srgbClr val="000000"/>
                </a:solidFill>
              </a:rPr>
              <a:t>Frequency</a:t>
            </a:r>
            <a:r>
              <a:rPr spc="-127" dirty="0">
                <a:solidFill>
                  <a:srgbClr val="000000"/>
                </a:solidFill>
              </a:rPr>
              <a:t> </a:t>
            </a:r>
            <a:r>
              <a:rPr spc="-8" dirty="0">
                <a:solidFill>
                  <a:srgbClr val="000000"/>
                </a:solidFill>
              </a:rPr>
              <a:t>Encoding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40998" y="1265193"/>
            <a:ext cx="8318658" cy="653384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80977" indent="-171452" defTabSz="457200">
              <a:spcBef>
                <a:spcPts val="75"/>
              </a:spcBef>
              <a:buFont typeface="Arial"/>
              <a:buChar char="•"/>
              <a:tabLst>
                <a:tab pos="180977" algn="l"/>
              </a:tabLst>
            </a:pPr>
            <a:r>
              <a:rPr dirty="0">
                <a:solidFill>
                  <a:srgbClr val="374151"/>
                </a:solidFill>
                <a:latin typeface="Georgia" panose="02040502050405020303" pitchFamily="18" charset="0"/>
                <a:cs typeface="Calibri"/>
              </a:rPr>
              <a:t>Encodes</a:t>
            </a:r>
            <a:r>
              <a:rPr spc="-15" dirty="0">
                <a:solidFill>
                  <a:srgbClr val="374151"/>
                </a:solidFill>
                <a:latin typeface="Georgia" panose="02040502050405020303" pitchFamily="18" charset="0"/>
                <a:cs typeface="Calibri"/>
              </a:rPr>
              <a:t> </a:t>
            </a:r>
            <a:r>
              <a:rPr dirty="0">
                <a:solidFill>
                  <a:srgbClr val="374151"/>
                </a:solidFill>
                <a:latin typeface="Georgia" panose="02040502050405020303" pitchFamily="18" charset="0"/>
                <a:cs typeface="Calibri"/>
              </a:rPr>
              <a:t>categories</a:t>
            </a:r>
            <a:r>
              <a:rPr spc="-30" dirty="0">
                <a:solidFill>
                  <a:srgbClr val="374151"/>
                </a:solidFill>
                <a:latin typeface="Georgia" panose="02040502050405020303" pitchFamily="18" charset="0"/>
                <a:cs typeface="Calibri"/>
              </a:rPr>
              <a:t> </a:t>
            </a:r>
            <a:r>
              <a:rPr dirty="0">
                <a:solidFill>
                  <a:srgbClr val="374151"/>
                </a:solidFill>
                <a:latin typeface="Georgia" panose="02040502050405020303" pitchFamily="18" charset="0"/>
                <a:cs typeface="Calibri"/>
              </a:rPr>
              <a:t>based</a:t>
            </a:r>
            <a:r>
              <a:rPr spc="-56" dirty="0">
                <a:solidFill>
                  <a:srgbClr val="374151"/>
                </a:solidFill>
                <a:latin typeface="Georgia" panose="02040502050405020303" pitchFamily="18" charset="0"/>
                <a:cs typeface="Calibri"/>
              </a:rPr>
              <a:t> </a:t>
            </a:r>
            <a:r>
              <a:rPr dirty="0">
                <a:solidFill>
                  <a:srgbClr val="374151"/>
                </a:solidFill>
                <a:latin typeface="Georgia" panose="02040502050405020303" pitchFamily="18" charset="0"/>
                <a:cs typeface="Calibri"/>
              </a:rPr>
              <a:t>on</a:t>
            </a:r>
            <a:r>
              <a:rPr spc="-41" dirty="0">
                <a:solidFill>
                  <a:srgbClr val="374151"/>
                </a:solidFill>
                <a:latin typeface="Georgia" panose="02040502050405020303" pitchFamily="18" charset="0"/>
                <a:cs typeface="Calibri"/>
              </a:rPr>
              <a:t> </a:t>
            </a:r>
            <a:r>
              <a:rPr dirty="0">
                <a:solidFill>
                  <a:srgbClr val="374151"/>
                </a:solidFill>
                <a:latin typeface="Georgia" panose="02040502050405020303" pitchFamily="18" charset="0"/>
                <a:cs typeface="Calibri"/>
              </a:rPr>
              <a:t>their</a:t>
            </a:r>
            <a:r>
              <a:rPr spc="-49" dirty="0">
                <a:solidFill>
                  <a:srgbClr val="374151"/>
                </a:solidFill>
                <a:latin typeface="Georgia" panose="02040502050405020303" pitchFamily="18" charset="0"/>
                <a:cs typeface="Calibri"/>
              </a:rPr>
              <a:t> </a:t>
            </a:r>
            <a:r>
              <a:rPr dirty="0">
                <a:solidFill>
                  <a:srgbClr val="374151"/>
                </a:solidFill>
                <a:latin typeface="Georgia" panose="02040502050405020303" pitchFamily="18" charset="0"/>
                <a:cs typeface="Calibri"/>
              </a:rPr>
              <a:t>frequency</a:t>
            </a:r>
            <a:r>
              <a:rPr spc="11" dirty="0">
                <a:solidFill>
                  <a:srgbClr val="374151"/>
                </a:solidFill>
                <a:latin typeface="Georgia" panose="02040502050405020303" pitchFamily="18" charset="0"/>
                <a:cs typeface="Calibri"/>
              </a:rPr>
              <a:t> </a:t>
            </a:r>
            <a:r>
              <a:rPr dirty="0">
                <a:solidFill>
                  <a:srgbClr val="374151"/>
                </a:solidFill>
                <a:latin typeface="Georgia" panose="02040502050405020303" pitchFamily="18" charset="0"/>
                <a:cs typeface="Calibri"/>
              </a:rPr>
              <a:t>in</a:t>
            </a:r>
            <a:r>
              <a:rPr spc="-41" dirty="0">
                <a:solidFill>
                  <a:srgbClr val="374151"/>
                </a:solidFill>
                <a:latin typeface="Georgia" panose="02040502050405020303" pitchFamily="18" charset="0"/>
                <a:cs typeface="Calibri"/>
              </a:rPr>
              <a:t> </a:t>
            </a:r>
            <a:r>
              <a:rPr dirty="0">
                <a:solidFill>
                  <a:srgbClr val="374151"/>
                </a:solidFill>
                <a:latin typeface="Georgia" panose="02040502050405020303" pitchFamily="18" charset="0"/>
                <a:cs typeface="Calibri"/>
              </a:rPr>
              <a:t>the</a:t>
            </a:r>
            <a:r>
              <a:rPr spc="-19" dirty="0">
                <a:solidFill>
                  <a:srgbClr val="374151"/>
                </a:solidFill>
                <a:latin typeface="Georgia" panose="02040502050405020303" pitchFamily="18" charset="0"/>
                <a:cs typeface="Calibri"/>
              </a:rPr>
              <a:t> </a:t>
            </a:r>
            <a:r>
              <a:rPr spc="-8" dirty="0">
                <a:solidFill>
                  <a:srgbClr val="374151"/>
                </a:solidFill>
                <a:latin typeface="Georgia" panose="02040502050405020303" pitchFamily="18" charset="0"/>
                <a:cs typeface="Calibri"/>
              </a:rPr>
              <a:t>dataset.</a:t>
            </a:r>
            <a:endParaRPr>
              <a:solidFill>
                <a:prstClr val="black"/>
              </a:solidFill>
              <a:latin typeface="Georgia" panose="02040502050405020303" pitchFamily="18" charset="0"/>
              <a:cs typeface="Calibri"/>
            </a:endParaRPr>
          </a:p>
          <a:p>
            <a:pPr marL="180977" indent="-171452" defTabSz="457200">
              <a:spcBef>
                <a:spcPts val="664"/>
              </a:spcBef>
              <a:buFont typeface="Arial"/>
              <a:buChar char="•"/>
              <a:tabLst>
                <a:tab pos="180977" algn="l"/>
              </a:tabLst>
            </a:pPr>
            <a:r>
              <a:rPr b="1" spc="-8" dirty="0">
                <a:solidFill>
                  <a:srgbClr val="374151"/>
                </a:solidFill>
                <a:latin typeface="Georgia" panose="02040502050405020303" pitchFamily="18" charset="0"/>
                <a:cs typeface="Calibri"/>
              </a:rPr>
              <a:t>Example:</a:t>
            </a:r>
            <a:r>
              <a:rPr b="1" spc="-56" dirty="0">
                <a:solidFill>
                  <a:srgbClr val="374151"/>
                </a:solidFill>
                <a:latin typeface="Georgia" panose="02040502050405020303" pitchFamily="18" charset="0"/>
                <a:cs typeface="Calibri"/>
              </a:rPr>
              <a:t> </a:t>
            </a:r>
            <a:r>
              <a:rPr dirty="0">
                <a:solidFill>
                  <a:srgbClr val="374151"/>
                </a:solidFill>
                <a:latin typeface="Georgia" panose="02040502050405020303" pitchFamily="18" charset="0"/>
                <a:cs typeface="Calibri"/>
              </a:rPr>
              <a:t>Replacing</a:t>
            </a:r>
            <a:r>
              <a:rPr spc="-27" dirty="0">
                <a:solidFill>
                  <a:srgbClr val="374151"/>
                </a:solidFill>
                <a:latin typeface="Georgia" panose="02040502050405020303" pitchFamily="18" charset="0"/>
                <a:cs typeface="Calibri"/>
              </a:rPr>
              <a:t> </a:t>
            </a:r>
            <a:r>
              <a:rPr dirty="0">
                <a:solidFill>
                  <a:srgbClr val="374151"/>
                </a:solidFill>
                <a:latin typeface="Georgia" panose="02040502050405020303" pitchFamily="18" charset="0"/>
                <a:cs typeface="Calibri"/>
              </a:rPr>
              <a:t>categories </a:t>
            </a:r>
            <a:r>
              <a:rPr spc="-15" dirty="0">
                <a:solidFill>
                  <a:srgbClr val="374151"/>
                </a:solidFill>
                <a:latin typeface="Georgia" panose="02040502050405020303" pitchFamily="18" charset="0"/>
                <a:cs typeface="Calibri"/>
              </a:rPr>
              <a:t>with</a:t>
            </a:r>
            <a:r>
              <a:rPr spc="-60" dirty="0">
                <a:solidFill>
                  <a:srgbClr val="374151"/>
                </a:solidFill>
                <a:latin typeface="Georgia" panose="02040502050405020303" pitchFamily="18" charset="0"/>
                <a:cs typeface="Calibri"/>
              </a:rPr>
              <a:t> </a:t>
            </a:r>
            <a:r>
              <a:rPr dirty="0">
                <a:solidFill>
                  <a:srgbClr val="374151"/>
                </a:solidFill>
                <a:latin typeface="Georgia" panose="02040502050405020303" pitchFamily="18" charset="0"/>
                <a:cs typeface="Calibri"/>
              </a:rPr>
              <a:t>their</a:t>
            </a:r>
            <a:r>
              <a:rPr spc="33" dirty="0">
                <a:solidFill>
                  <a:srgbClr val="374151"/>
                </a:solidFill>
                <a:latin typeface="Georgia" panose="02040502050405020303" pitchFamily="18" charset="0"/>
                <a:cs typeface="Calibri"/>
              </a:rPr>
              <a:t> </a:t>
            </a:r>
            <a:r>
              <a:rPr spc="-8" dirty="0">
                <a:solidFill>
                  <a:srgbClr val="374151"/>
                </a:solidFill>
                <a:latin typeface="Georgia" panose="02040502050405020303" pitchFamily="18" charset="0"/>
                <a:cs typeface="Calibri"/>
              </a:rPr>
              <a:t>occurrence</a:t>
            </a:r>
            <a:r>
              <a:rPr spc="68" dirty="0">
                <a:solidFill>
                  <a:srgbClr val="374151"/>
                </a:solidFill>
                <a:latin typeface="Georgia" panose="02040502050405020303" pitchFamily="18" charset="0"/>
                <a:cs typeface="Calibri"/>
              </a:rPr>
              <a:t> </a:t>
            </a:r>
            <a:r>
              <a:rPr spc="-8" dirty="0">
                <a:solidFill>
                  <a:srgbClr val="374151"/>
                </a:solidFill>
                <a:latin typeface="Georgia" panose="02040502050405020303" pitchFamily="18" charset="0"/>
                <a:cs typeface="Calibri"/>
              </a:rPr>
              <a:t>count.</a:t>
            </a:r>
            <a:endParaRPr>
              <a:solidFill>
                <a:prstClr val="black"/>
              </a:solidFill>
              <a:latin typeface="Georgia" panose="02040502050405020303" pitchFamily="18" charset="0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84000" y="3024492"/>
            <a:ext cx="5828352" cy="2461908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69BF84-71B8-D68C-9B26-4CA21EBBDF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Feature selection involves choosing a subset of relevant features for use in model construction.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Importance: Reduces dimensionality, improves model performance, mitigates overfitting, and enhances interpretability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Forward Selection: Adds features one by one until no improvement in model performance.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Backward Elimination: Starts with all features and progressively eliminates the least significant.</a:t>
            </a:r>
          </a:p>
          <a:p>
            <a:pPr>
              <a:lnSpc>
                <a:spcPct val="150000"/>
              </a:lnSpc>
            </a:pPr>
            <a:endParaRPr lang="en-IN" sz="200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95499" y="249899"/>
            <a:ext cx="11209376" cy="661526"/>
          </a:xfrm>
          <a:prstGeom prst="rect">
            <a:avLst/>
          </a:prstGeom>
        </p:spPr>
        <p:txBody>
          <a:bodyPr vert="horz" wrap="square" lIns="0" tIns="216216" rIns="0" bIns="0" rtlCol="0" anchor="ctr">
            <a:spAutoFit/>
          </a:bodyPr>
          <a:lstStyle/>
          <a:p>
            <a:pPr marL="9525">
              <a:spcBef>
                <a:spcPts val="97"/>
              </a:spcBef>
            </a:pPr>
            <a:r>
              <a:rPr dirty="0">
                <a:solidFill>
                  <a:srgbClr val="000000"/>
                </a:solidFill>
              </a:rPr>
              <a:t>5.</a:t>
            </a:r>
            <a:r>
              <a:rPr spc="-131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Feature</a:t>
            </a:r>
            <a:r>
              <a:rPr spc="-71" dirty="0">
                <a:solidFill>
                  <a:srgbClr val="000000"/>
                </a:solidFill>
              </a:rPr>
              <a:t> </a:t>
            </a:r>
            <a:r>
              <a:rPr spc="-8" dirty="0">
                <a:solidFill>
                  <a:srgbClr val="000000"/>
                </a:solidFill>
              </a:rPr>
              <a:t>Selection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95499" y="249899"/>
            <a:ext cx="11209376" cy="661526"/>
          </a:xfrm>
          <a:prstGeom prst="rect">
            <a:avLst/>
          </a:prstGeom>
        </p:spPr>
        <p:txBody>
          <a:bodyPr vert="horz" wrap="square" lIns="0" tIns="216216" rIns="0" bIns="0" rtlCol="0" anchor="ctr">
            <a:spAutoFit/>
          </a:bodyPr>
          <a:lstStyle/>
          <a:p>
            <a:pPr marL="9525">
              <a:spcBef>
                <a:spcPts val="97"/>
              </a:spcBef>
            </a:pPr>
            <a:r>
              <a:rPr spc="-8" dirty="0">
                <a:solidFill>
                  <a:srgbClr val="000000"/>
                </a:solidFill>
              </a:rPr>
              <a:t>Forward</a:t>
            </a:r>
            <a:r>
              <a:rPr spc="-153" dirty="0">
                <a:solidFill>
                  <a:srgbClr val="000000"/>
                </a:solidFill>
              </a:rPr>
              <a:t> </a:t>
            </a:r>
            <a:r>
              <a:rPr spc="-8" dirty="0">
                <a:solidFill>
                  <a:srgbClr val="000000"/>
                </a:solidFill>
              </a:rPr>
              <a:t>Selection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08940" y="2084441"/>
            <a:ext cx="2964288" cy="322368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122070" y="1900762"/>
            <a:ext cx="5522594" cy="31381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81453" indent="-171928" defTabSz="457200">
              <a:spcBef>
                <a:spcPts val="75"/>
              </a:spcBef>
              <a:buFontTx/>
              <a:buAutoNum type="arabicPeriod"/>
              <a:tabLst>
                <a:tab pos="181453" algn="l"/>
              </a:tabLst>
            </a:pPr>
            <a:r>
              <a:rPr sz="1350" b="1" dirty="0">
                <a:solidFill>
                  <a:srgbClr val="374151"/>
                </a:solidFill>
                <a:latin typeface="Calibri"/>
                <a:cs typeface="Calibri"/>
              </a:rPr>
              <a:t>Initialization:</a:t>
            </a:r>
            <a:r>
              <a:rPr sz="1350" b="1" spc="-101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350" dirty="0">
                <a:solidFill>
                  <a:srgbClr val="374151"/>
                </a:solidFill>
                <a:latin typeface="Calibri"/>
                <a:cs typeface="Calibri"/>
              </a:rPr>
              <a:t>Start</a:t>
            </a:r>
            <a:r>
              <a:rPr sz="1350" spc="22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350" dirty="0">
                <a:solidFill>
                  <a:srgbClr val="374151"/>
                </a:solidFill>
                <a:latin typeface="Calibri"/>
                <a:cs typeface="Calibri"/>
              </a:rPr>
              <a:t>with</a:t>
            </a:r>
            <a:r>
              <a:rPr sz="1350" spc="-64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350" dirty="0">
                <a:solidFill>
                  <a:srgbClr val="374151"/>
                </a:solidFill>
                <a:latin typeface="Calibri"/>
                <a:cs typeface="Calibri"/>
              </a:rPr>
              <a:t>an</a:t>
            </a:r>
            <a:r>
              <a:rPr sz="1350" spc="-8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350" dirty="0">
                <a:solidFill>
                  <a:srgbClr val="374151"/>
                </a:solidFill>
                <a:latin typeface="Calibri"/>
                <a:cs typeface="Calibri"/>
              </a:rPr>
              <a:t>empty</a:t>
            </a:r>
            <a:r>
              <a:rPr sz="1350" spc="-22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350" dirty="0">
                <a:solidFill>
                  <a:srgbClr val="374151"/>
                </a:solidFill>
                <a:latin typeface="Calibri"/>
                <a:cs typeface="Calibri"/>
              </a:rPr>
              <a:t>set</a:t>
            </a:r>
            <a:r>
              <a:rPr sz="1350" spc="3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350" dirty="0">
                <a:solidFill>
                  <a:srgbClr val="374151"/>
                </a:solidFill>
                <a:latin typeface="Calibri"/>
                <a:cs typeface="Calibri"/>
              </a:rPr>
              <a:t>of</a:t>
            </a:r>
            <a:r>
              <a:rPr sz="1350" spc="-4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350" spc="-8" dirty="0">
                <a:solidFill>
                  <a:srgbClr val="374151"/>
                </a:solidFill>
                <a:latin typeface="Calibri"/>
                <a:cs typeface="Calibri"/>
              </a:rPr>
              <a:t>features.</a:t>
            </a:r>
            <a:endParaRPr sz="1350">
              <a:solidFill>
                <a:prstClr val="black"/>
              </a:solidFill>
              <a:latin typeface="Calibri"/>
              <a:cs typeface="Calibri"/>
            </a:endParaRPr>
          </a:p>
          <a:p>
            <a:pPr marL="181453" indent="-171928" defTabSz="457200">
              <a:spcBef>
                <a:spcPts val="15"/>
              </a:spcBef>
              <a:buFontTx/>
              <a:buAutoNum type="arabicPeriod"/>
              <a:tabLst>
                <a:tab pos="181453" algn="l"/>
              </a:tabLst>
            </a:pPr>
            <a:r>
              <a:rPr sz="1350" b="1" spc="-8" dirty="0">
                <a:solidFill>
                  <a:srgbClr val="374151"/>
                </a:solidFill>
                <a:latin typeface="Calibri"/>
                <a:cs typeface="Calibri"/>
              </a:rPr>
              <a:t>Iteration:</a:t>
            </a:r>
            <a:endParaRPr sz="1350">
              <a:solidFill>
                <a:prstClr val="black"/>
              </a:solidFill>
              <a:latin typeface="Calibri"/>
              <a:cs typeface="Calibri"/>
            </a:endParaRPr>
          </a:p>
          <a:p>
            <a:pPr marL="181453" indent="-171928" defTabSz="457200">
              <a:spcBef>
                <a:spcPts val="11"/>
              </a:spcBef>
              <a:buFontTx/>
              <a:buAutoNum type="arabicPeriod"/>
              <a:tabLst>
                <a:tab pos="181453" algn="l"/>
              </a:tabLst>
            </a:pPr>
            <a:r>
              <a:rPr sz="1350" dirty="0">
                <a:solidFill>
                  <a:srgbClr val="374151"/>
                </a:solidFill>
                <a:latin typeface="Calibri"/>
                <a:cs typeface="Calibri"/>
              </a:rPr>
              <a:t>a.</a:t>
            </a:r>
            <a:r>
              <a:rPr sz="1350" spc="-1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350" b="1" dirty="0">
                <a:solidFill>
                  <a:srgbClr val="374151"/>
                </a:solidFill>
                <a:latin typeface="Calibri"/>
                <a:cs typeface="Calibri"/>
              </a:rPr>
              <a:t>Step</a:t>
            </a:r>
            <a:r>
              <a:rPr sz="1350" b="1" spc="52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350" b="1" dirty="0">
                <a:solidFill>
                  <a:srgbClr val="374151"/>
                </a:solidFill>
                <a:latin typeface="Calibri"/>
                <a:cs typeface="Calibri"/>
              </a:rPr>
              <a:t>1:</a:t>
            </a:r>
            <a:r>
              <a:rPr sz="1350" b="1" spc="19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350" spc="-8" dirty="0">
                <a:solidFill>
                  <a:srgbClr val="374151"/>
                </a:solidFill>
                <a:latin typeface="Calibri"/>
                <a:cs typeface="Calibri"/>
              </a:rPr>
              <a:t>Train</a:t>
            </a:r>
            <a:r>
              <a:rPr sz="1350" spc="-109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350" dirty="0">
                <a:solidFill>
                  <a:srgbClr val="374151"/>
                </a:solidFill>
                <a:latin typeface="Calibri"/>
                <a:cs typeface="Calibri"/>
              </a:rPr>
              <a:t>the</a:t>
            </a:r>
            <a:r>
              <a:rPr sz="1350" spc="-8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350" dirty="0">
                <a:solidFill>
                  <a:srgbClr val="374151"/>
                </a:solidFill>
                <a:latin typeface="Calibri"/>
                <a:cs typeface="Calibri"/>
              </a:rPr>
              <a:t>model</a:t>
            </a:r>
            <a:r>
              <a:rPr sz="1350" spc="22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350" dirty="0">
                <a:solidFill>
                  <a:srgbClr val="374151"/>
                </a:solidFill>
                <a:latin typeface="Calibri"/>
                <a:cs typeface="Calibri"/>
              </a:rPr>
              <a:t>using</a:t>
            </a:r>
            <a:r>
              <a:rPr sz="1350" spc="-27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350" dirty="0">
                <a:solidFill>
                  <a:srgbClr val="374151"/>
                </a:solidFill>
                <a:latin typeface="Calibri"/>
                <a:cs typeface="Calibri"/>
              </a:rPr>
              <a:t>each</a:t>
            </a:r>
            <a:r>
              <a:rPr sz="1350" spc="11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350" dirty="0">
                <a:solidFill>
                  <a:srgbClr val="374151"/>
                </a:solidFill>
                <a:latin typeface="Calibri"/>
                <a:cs typeface="Calibri"/>
              </a:rPr>
              <a:t>individual</a:t>
            </a:r>
            <a:r>
              <a:rPr sz="1350" spc="-101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350" spc="-19" dirty="0">
                <a:solidFill>
                  <a:srgbClr val="374151"/>
                </a:solidFill>
                <a:latin typeface="Calibri"/>
                <a:cs typeface="Calibri"/>
              </a:rPr>
              <a:t>feature</a:t>
            </a:r>
            <a:r>
              <a:rPr sz="1350" spc="-64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350" dirty="0">
                <a:solidFill>
                  <a:srgbClr val="374151"/>
                </a:solidFill>
                <a:latin typeface="Calibri"/>
                <a:cs typeface="Calibri"/>
              </a:rPr>
              <a:t>separately</a:t>
            </a:r>
            <a:r>
              <a:rPr sz="1350" spc="-64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350" dirty="0">
                <a:solidFill>
                  <a:srgbClr val="374151"/>
                </a:solidFill>
                <a:latin typeface="Calibri"/>
                <a:cs typeface="Calibri"/>
              </a:rPr>
              <a:t>and</a:t>
            </a:r>
            <a:r>
              <a:rPr sz="1350" spc="-49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350" spc="-8" dirty="0">
                <a:solidFill>
                  <a:srgbClr val="374151"/>
                </a:solidFill>
                <a:latin typeface="Calibri"/>
                <a:cs typeface="Calibri"/>
              </a:rPr>
              <a:t>select</a:t>
            </a:r>
            <a:endParaRPr sz="1350">
              <a:solidFill>
                <a:prstClr val="black"/>
              </a:solidFill>
              <a:latin typeface="Calibri"/>
              <a:cs typeface="Calibri"/>
            </a:endParaRPr>
          </a:p>
          <a:p>
            <a:pPr marL="180977" marR="218125" defTabSz="457200">
              <a:lnSpc>
                <a:spcPct val="100800"/>
              </a:lnSpc>
              <a:spcBef>
                <a:spcPts val="3"/>
              </a:spcBef>
            </a:pPr>
            <a:r>
              <a:rPr sz="1350" dirty="0">
                <a:solidFill>
                  <a:srgbClr val="374151"/>
                </a:solidFill>
                <a:latin typeface="Calibri"/>
                <a:cs typeface="Calibri"/>
              </a:rPr>
              <a:t>the</a:t>
            </a:r>
            <a:r>
              <a:rPr sz="1350" spc="-19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350" dirty="0">
                <a:solidFill>
                  <a:srgbClr val="374151"/>
                </a:solidFill>
                <a:latin typeface="Calibri"/>
                <a:cs typeface="Calibri"/>
              </a:rPr>
              <a:t>one</a:t>
            </a:r>
            <a:r>
              <a:rPr sz="1350" spc="-19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350" dirty="0">
                <a:solidFill>
                  <a:srgbClr val="374151"/>
                </a:solidFill>
                <a:latin typeface="Calibri"/>
                <a:cs typeface="Calibri"/>
              </a:rPr>
              <a:t>that</a:t>
            </a:r>
            <a:r>
              <a:rPr sz="1350" spc="-86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350" dirty="0">
                <a:solidFill>
                  <a:srgbClr val="374151"/>
                </a:solidFill>
                <a:latin typeface="Calibri"/>
                <a:cs typeface="Calibri"/>
              </a:rPr>
              <a:t>performs</a:t>
            </a:r>
            <a:r>
              <a:rPr sz="1350" spc="68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350" dirty="0">
                <a:solidFill>
                  <a:srgbClr val="374151"/>
                </a:solidFill>
                <a:latin typeface="Calibri"/>
                <a:cs typeface="Calibri"/>
              </a:rPr>
              <a:t>the</a:t>
            </a:r>
            <a:r>
              <a:rPr sz="1350" spc="-19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350" dirty="0">
                <a:solidFill>
                  <a:srgbClr val="374151"/>
                </a:solidFill>
                <a:latin typeface="Calibri"/>
                <a:cs typeface="Calibri"/>
              </a:rPr>
              <a:t>best</a:t>
            </a:r>
            <a:r>
              <a:rPr sz="1350" spc="3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350" dirty="0">
                <a:solidFill>
                  <a:srgbClr val="374151"/>
                </a:solidFill>
                <a:latin typeface="Calibri"/>
                <a:cs typeface="Calibri"/>
              </a:rPr>
              <a:t>based</a:t>
            </a:r>
            <a:r>
              <a:rPr sz="1350" spc="-56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350" dirty="0">
                <a:solidFill>
                  <a:srgbClr val="374151"/>
                </a:solidFill>
                <a:latin typeface="Calibri"/>
                <a:cs typeface="Calibri"/>
              </a:rPr>
              <a:t>on</a:t>
            </a:r>
            <a:r>
              <a:rPr sz="1350" spc="-3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350" dirty="0">
                <a:solidFill>
                  <a:srgbClr val="374151"/>
                </a:solidFill>
                <a:latin typeface="Calibri"/>
                <a:cs typeface="Calibri"/>
              </a:rPr>
              <a:t>a</a:t>
            </a:r>
            <a:r>
              <a:rPr sz="1350" spc="3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350" dirty="0">
                <a:solidFill>
                  <a:srgbClr val="374151"/>
                </a:solidFill>
                <a:latin typeface="Calibri"/>
                <a:cs typeface="Calibri"/>
              </a:rPr>
              <a:t>chosen</a:t>
            </a:r>
            <a:r>
              <a:rPr sz="1350" spc="3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350" dirty="0">
                <a:solidFill>
                  <a:srgbClr val="374151"/>
                </a:solidFill>
                <a:latin typeface="Calibri"/>
                <a:cs typeface="Calibri"/>
              </a:rPr>
              <a:t>evaluation</a:t>
            </a:r>
            <a:r>
              <a:rPr sz="1350" spc="-6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350" spc="-8" dirty="0">
                <a:solidFill>
                  <a:srgbClr val="374151"/>
                </a:solidFill>
                <a:latin typeface="Calibri"/>
                <a:cs typeface="Calibri"/>
              </a:rPr>
              <a:t>metric</a:t>
            </a:r>
            <a:r>
              <a:rPr sz="1350" spc="-143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350" spc="-8" dirty="0">
                <a:solidFill>
                  <a:srgbClr val="374151"/>
                </a:solidFill>
                <a:latin typeface="Calibri"/>
                <a:cs typeface="Calibri"/>
              </a:rPr>
              <a:t>(e.g., </a:t>
            </a:r>
            <a:r>
              <a:rPr sz="1350" spc="-15" dirty="0">
                <a:solidFill>
                  <a:srgbClr val="374151"/>
                </a:solidFill>
                <a:latin typeface="Calibri"/>
                <a:cs typeface="Calibri"/>
              </a:rPr>
              <a:t>accuracy,</a:t>
            </a:r>
            <a:r>
              <a:rPr sz="1350" spc="-27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350" dirty="0">
                <a:solidFill>
                  <a:srgbClr val="374151"/>
                </a:solidFill>
                <a:latin typeface="Calibri"/>
                <a:cs typeface="Calibri"/>
              </a:rPr>
              <a:t>F1</a:t>
            </a:r>
            <a:r>
              <a:rPr sz="1350" spc="-33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350" dirty="0">
                <a:solidFill>
                  <a:srgbClr val="374151"/>
                </a:solidFill>
                <a:latin typeface="Calibri"/>
                <a:cs typeface="Calibri"/>
              </a:rPr>
              <a:t>score,</a:t>
            </a:r>
            <a:r>
              <a:rPr sz="1350" spc="33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350" dirty="0">
                <a:solidFill>
                  <a:srgbClr val="374151"/>
                </a:solidFill>
                <a:latin typeface="Calibri"/>
                <a:cs typeface="Calibri"/>
              </a:rPr>
              <a:t>etc.)</a:t>
            </a:r>
            <a:r>
              <a:rPr sz="1350" spc="-41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350" dirty="0">
                <a:solidFill>
                  <a:srgbClr val="374151"/>
                </a:solidFill>
                <a:latin typeface="Calibri"/>
                <a:cs typeface="Calibri"/>
              </a:rPr>
              <a:t>on</a:t>
            </a:r>
            <a:r>
              <a:rPr sz="1350" spc="-8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350" dirty="0">
                <a:solidFill>
                  <a:srgbClr val="374151"/>
                </a:solidFill>
                <a:latin typeface="Calibri"/>
                <a:cs typeface="Calibri"/>
              </a:rPr>
              <a:t>a</a:t>
            </a:r>
            <a:r>
              <a:rPr sz="1350" spc="3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350" dirty="0">
                <a:solidFill>
                  <a:srgbClr val="374151"/>
                </a:solidFill>
                <a:latin typeface="Calibri"/>
                <a:cs typeface="Calibri"/>
              </a:rPr>
              <a:t>validation</a:t>
            </a:r>
            <a:r>
              <a:rPr sz="1350" spc="-116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350" dirty="0">
                <a:solidFill>
                  <a:srgbClr val="374151"/>
                </a:solidFill>
                <a:latin typeface="Calibri"/>
                <a:cs typeface="Calibri"/>
              </a:rPr>
              <a:t>set</a:t>
            </a:r>
            <a:r>
              <a:rPr sz="1350" spc="-27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350" dirty="0">
                <a:solidFill>
                  <a:srgbClr val="374151"/>
                </a:solidFill>
                <a:latin typeface="Calibri"/>
                <a:cs typeface="Calibri"/>
              </a:rPr>
              <a:t>through</a:t>
            </a:r>
            <a:r>
              <a:rPr sz="1350" spc="-3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350" spc="-15" dirty="0">
                <a:solidFill>
                  <a:srgbClr val="374151"/>
                </a:solidFill>
                <a:latin typeface="Calibri"/>
                <a:cs typeface="Calibri"/>
              </a:rPr>
              <a:t>cross-</a:t>
            </a:r>
            <a:r>
              <a:rPr sz="1350" spc="-8" dirty="0">
                <a:solidFill>
                  <a:srgbClr val="374151"/>
                </a:solidFill>
                <a:latin typeface="Calibri"/>
                <a:cs typeface="Calibri"/>
              </a:rPr>
              <a:t>validation.</a:t>
            </a:r>
            <a:endParaRPr sz="1350">
              <a:solidFill>
                <a:prstClr val="black"/>
              </a:solidFill>
              <a:latin typeface="Calibri"/>
              <a:cs typeface="Calibri"/>
            </a:endParaRPr>
          </a:p>
          <a:p>
            <a:pPr marL="9525" defTabSz="457200">
              <a:lnSpc>
                <a:spcPts val="1579"/>
              </a:lnSpc>
            </a:pPr>
            <a:r>
              <a:rPr sz="1350" dirty="0">
                <a:solidFill>
                  <a:srgbClr val="374151"/>
                </a:solidFill>
                <a:latin typeface="Calibri"/>
                <a:cs typeface="Calibri"/>
              </a:rPr>
              <a:t>Model</a:t>
            </a:r>
            <a:r>
              <a:rPr sz="1350" spc="-49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350" dirty="0">
                <a:solidFill>
                  <a:srgbClr val="374151"/>
                </a:solidFill>
                <a:latin typeface="Calibri"/>
                <a:cs typeface="Calibri"/>
              </a:rPr>
              <a:t>1:</a:t>
            </a:r>
            <a:r>
              <a:rPr sz="1350" spc="22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350" spc="-8" dirty="0">
                <a:solidFill>
                  <a:srgbClr val="374151"/>
                </a:solidFill>
                <a:latin typeface="Calibri"/>
                <a:cs typeface="Calibri"/>
              </a:rPr>
              <a:t>Train</a:t>
            </a:r>
            <a:r>
              <a:rPr sz="1350" spc="-113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350" dirty="0">
                <a:solidFill>
                  <a:srgbClr val="374151"/>
                </a:solidFill>
                <a:latin typeface="Calibri"/>
                <a:cs typeface="Calibri"/>
              </a:rPr>
              <a:t>using</a:t>
            </a:r>
            <a:r>
              <a:rPr sz="1350" spc="-3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350" dirty="0">
                <a:solidFill>
                  <a:srgbClr val="374151"/>
                </a:solidFill>
                <a:latin typeface="Calibri"/>
                <a:cs typeface="Calibri"/>
              </a:rPr>
              <a:t>only</a:t>
            </a:r>
            <a:r>
              <a:rPr sz="1350" spc="-68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350" dirty="0">
                <a:solidFill>
                  <a:srgbClr val="374151"/>
                </a:solidFill>
                <a:latin typeface="Calibri"/>
                <a:cs typeface="Calibri"/>
              </a:rPr>
              <a:t>the</a:t>
            </a:r>
            <a:r>
              <a:rPr sz="1350" spc="4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350" dirty="0">
                <a:solidFill>
                  <a:srgbClr val="374151"/>
                </a:solidFill>
                <a:latin typeface="Calibri"/>
                <a:cs typeface="Calibri"/>
              </a:rPr>
              <a:t>'age'</a:t>
            </a:r>
            <a:r>
              <a:rPr sz="1350" spc="-3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350" spc="-8" dirty="0">
                <a:solidFill>
                  <a:srgbClr val="374151"/>
                </a:solidFill>
                <a:latin typeface="Calibri"/>
                <a:cs typeface="Calibri"/>
              </a:rPr>
              <a:t>feature.</a:t>
            </a:r>
            <a:endParaRPr sz="1350">
              <a:solidFill>
                <a:prstClr val="black"/>
              </a:solidFill>
              <a:latin typeface="Calibri"/>
              <a:cs typeface="Calibri"/>
            </a:endParaRPr>
          </a:p>
          <a:p>
            <a:pPr marL="9525" marR="2266974" defTabSz="457200">
              <a:lnSpc>
                <a:spcPct val="100800"/>
              </a:lnSpc>
            </a:pPr>
            <a:r>
              <a:rPr sz="1350" dirty="0">
                <a:solidFill>
                  <a:srgbClr val="374151"/>
                </a:solidFill>
                <a:latin typeface="Calibri"/>
                <a:cs typeface="Calibri"/>
              </a:rPr>
              <a:t>Model</a:t>
            </a:r>
            <a:r>
              <a:rPr sz="1350" spc="-4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350" dirty="0">
                <a:solidFill>
                  <a:srgbClr val="374151"/>
                </a:solidFill>
                <a:latin typeface="Calibri"/>
                <a:cs typeface="Calibri"/>
              </a:rPr>
              <a:t>2:</a:t>
            </a:r>
            <a:r>
              <a:rPr sz="1350" spc="27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350" spc="-8" dirty="0">
                <a:solidFill>
                  <a:srgbClr val="374151"/>
                </a:solidFill>
                <a:latin typeface="Calibri"/>
                <a:cs typeface="Calibri"/>
              </a:rPr>
              <a:t>Train</a:t>
            </a:r>
            <a:r>
              <a:rPr sz="1350" spc="-109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350" dirty="0">
                <a:solidFill>
                  <a:srgbClr val="374151"/>
                </a:solidFill>
                <a:latin typeface="Calibri"/>
                <a:cs typeface="Calibri"/>
              </a:rPr>
              <a:t>using</a:t>
            </a:r>
            <a:r>
              <a:rPr sz="1350" spc="-27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350" dirty="0">
                <a:solidFill>
                  <a:srgbClr val="374151"/>
                </a:solidFill>
                <a:latin typeface="Calibri"/>
                <a:cs typeface="Calibri"/>
              </a:rPr>
              <a:t>only</a:t>
            </a:r>
            <a:r>
              <a:rPr sz="1350" spc="-64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350" dirty="0">
                <a:solidFill>
                  <a:srgbClr val="374151"/>
                </a:solidFill>
                <a:latin typeface="Calibri"/>
                <a:cs typeface="Calibri"/>
              </a:rPr>
              <a:t>the</a:t>
            </a:r>
            <a:r>
              <a:rPr sz="1350" spc="49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350" dirty="0">
                <a:solidFill>
                  <a:srgbClr val="374151"/>
                </a:solidFill>
                <a:latin typeface="Calibri"/>
                <a:cs typeface="Calibri"/>
              </a:rPr>
              <a:t>'income'</a:t>
            </a:r>
            <a:r>
              <a:rPr sz="1350" spc="-27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350" spc="-8" dirty="0">
                <a:solidFill>
                  <a:srgbClr val="374151"/>
                </a:solidFill>
                <a:latin typeface="Calibri"/>
                <a:cs typeface="Calibri"/>
              </a:rPr>
              <a:t>feature. </a:t>
            </a:r>
            <a:r>
              <a:rPr sz="1350" dirty="0">
                <a:solidFill>
                  <a:srgbClr val="374151"/>
                </a:solidFill>
                <a:latin typeface="Calibri"/>
                <a:cs typeface="Calibri"/>
              </a:rPr>
              <a:t>Model</a:t>
            </a:r>
            <a:r>
              <a:rPr sz="1350" spc="-41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350" dirty="0">
                <a:solidFill>
                  <a:srgbClr val="374151"/>
                </a:solidFill>
                <a:latin typeface="Calibri"/>
                <a:cs typeface="Calibri"/>
              </a:rPr>
              <a:t>3:</a:t>
            </a:r>
            <a:r>
              <a:rPr sz="1350" spc="27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350" spc="-8" dirty="0">
                <a:solidFill>
                  <a:srgbClr val="374151"/>
                </a:solidFill>
                <a:latin typeface="Calibri"/>
                <a:cs typeface="Calibri"/>
              </a:rPr>
              <a:t>Train</a:t>
            </a:r>
            <a:r>
              <a:rPr sz="1350" spc="-109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350" dirty="0">
                <a:solidFill>
                  <a:srgbClr val="374151"/>
                </a:solidFill>
                <a:latin typeface="Calibri"/>
                <a:cs typeface="Calibri"/>
              </a:rPr>
              <a:t>using</a:t>
            </a:r>
            <a:r>
              <a:rPr sz="1350" spc="-27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350" dirty="0">
                <a:solidFill>
                  <a:srgbClr val="374151"/>
                </a:solidFill>
                <a:latin typeface="Calibri"/>
                <a:cs typeface="Calibri"/>
              </a:rPr>
              <a:t>only</a:t>
            </a:r>
            <a:r>
              <a:rPr sz="1350" spc="-64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350" dirty="0">
                <a:solidFill>
                  <a:srgbClr val="374151"/>
                </a:solidFill>
                <a:latin typeface="Calibri"/>
                <a:cs typeface="Calibri"/>
              </a:rPr>
              <a:t>the</a:t>
            </a:r>
            <a:r>
              <a:rPr sz="1350" spc="52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350" spc="-8" dirty="0">
                <a:solidFill>
                  <a:srgbClr val="374151"/>
                </a:solidFill>
                <a:latin typeface="Calibri"/>
                <a:cs typeface="Calibri"/>
              </a:rPr>
              <a:t>'gender'</a:t>
            </a:r>
            <a:r>
              <a:rPr sz="1350" spc="-27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350" spc="-8" dirty="0">
                <a:solidFill>
                  <a:srgbClr val="374151"/>
                </a:solidFill>
                <a:latin typeface="Calibri"/>
                <a:cs typeface="Calibri"/>
              </a:rPr>
              <a:t>feature.</a:t>
            </a:r>
            <a:endParaRPr sz="1350">
              <a:solidFill>
                <a:prstClr val="black"/>
              </a:solidFill>
              <a:latin typeface="Calibri"/>
              <a:cs typeface="Calibri"/>
            </a:endParaRPr>
          </a:p>
          <a:p>
            <a:pPr marL="180977" marR="529120" indent="-171928" defTabSz="457200">
              <a:lnSpc>
                <a:spcPct val="100800"/>
              </a:lnSpc>
              <a:buFontTx/>
              <a:buAutoNum type="arabicPeriod" startAt="4"/>
              <a:tabLst>
                <a:tab pos="180977" algn="l"/>
              </a:tabLst>
            </a:pPr>
            <a:r>
              <a:rPr sz="1350" dirty="0">
                <a:solidFill>
                  <a:srgbClr val="374151"/>
                </a:solidFill>
                <a:latin typeface="Calibri"/>
                <a:cs typeface="Calibri"/>
              </a:rPr>
              <a:t>b.</a:t>
            </a:r>
            <a:r>
              <a:rPr sz="1350" spc="-3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350" b="1" dirty="0">
                <a:solidFill>
                  <a:srgbClr val="374151"/>
                </a:solidFill>
                <a:latin typeface="Calibri"/>
                <a:cs typeface="Calibri"/>
              </a:rPr>
              <a:t>Select</a:t>
            </a:r>
            <a:r>
              <a:rPr sz="1350" b="1" spc="8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350" b="1" dirty="0">
                <a:solidFill>
                  <a:srgbClr val="374151"/>
                </a:solidFill>
                <a:latin typeface="Calibri"/>
                <a:cs typeface="Calibri"/>
              </a:rPr>
              <a:t>the</a:t>
            </a:r>
            <a:r>
              <a:rPr sz="1350" b="1" spc="22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350" b="1" dirty="0">
                <a:solidFill>
                  <a:srgbClr val="374151"/>
                </a:solidFill>
                <a:latin typeface="Calibri"/>
                <a:cs typeface="Calibri"/>
              </a:rPr>
              <a:t>Best</a:t>
            </a:r>
            <a:r>
              <a:rPr sz="1350" b="1" spc="-4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350" b="1" dirty="0">
                <a:solidFill>
                  <a:srgbClr val="374151"/>
                </a:solidFill>
                <a:latin typeface="Calibri"/>
                <a:cs typeface="Calibri"/>
              </a:rPr>
              <a:t>Feature:</a:t>
            </a:r>
            <a:r>
              <a:rPr sz="1350" b="1" spc="-41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350" dirty="0">
                <a:solidFill>
                  <a:srgbClr val="374151"/>
                </a:solidFill>
                <a:latin typeface="Calibri"/>
                <a:cs typeface="Calibri"/>
              </a:rPr>
              <a:t>Choose</a:t>
            </a:r>
            <a:r>
              <a:rPr sz="1350" spc="-22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350" dirty="0">
                <a:solidFill>
                  <a:srgbClr val="374151"/>
                </a:solidFill>
                <a:latin typeface="Calibri"/>
                <a:cs typeface="Calibri"/>
              </a:rPr>
              <a:t>the</a:t>
            </a:r>
            <a:r>
              <a:rPr sz="1350" spc="-22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350" spc="-8" dirty="0">
                <a:solidFill>
                  <a:srgbClr val="374151"/>
                </a:solidFill>
                <a:latin typeface="Calibri"/>
                <a:cs typeface="Calibri"/>
              </a:rPr>
              <a:t>feature</a:t>
            </a:r>
            <a:r>
              <a:rPr sz="1350" spc="-22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350" dirty="0">
                <a:solidFill>
                  <a:srgbClr val="374151"/>
                </a:solidFill>
                <a:latin typeface="Calibri"/>
                <a:cs typeface="Calibri"/>
              </a:rPr>
              <a:t>that</a:t>
            </a:r>
            <a:r>
              <a:rPr sz="1350" spc="-3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350" dirty="0">
                <a:solidFill>
                  <a:srgbClr val="374151"/>
                </a:solidFill>
                <a:latin typeface="Calibri"/>
                <a:cs typeface="Calibri"/>
              </a:rPr>
              <a:t>yields</a:t>
            </a:r>
            <a:r>
              <a:rPr sz="1350" spc="-10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350" dirty="0">
                <a:solidFill>
                  <a:srgbClr val="374151"/>
                </a:solidFill>
                <a:latin typeface="Calibri"/>
                <a:cs typeface="Calibri"/>
              </a:rPr>
              <a:t>the</a:t>
            </a:r>
            <a:r>
              <a:rPr sz="1350" spc="-22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350" spc="-8" dirty="0">
                <a:solidFill>
                  <a:srgbClr val="374151"/>
                </a:solidFill>
                <a:latin typeface="Calibri"/>
                <a:cs typeface="Calibri"/>
              </a:rPr>
              <a:t>highest </a:t>
            </a:r>
            <a:r>
              <a:rPr sz="1350" dirty="0">
                <a:solidFill>
                  <a:srgbClr val="374151"/>
                </a:solidFill>
                <a:latin typeface="Calibri"/>
                <a:cs typeface="Calibri"/>
              </a:rPr>
              <a:t>performance</a:t>
            </a:r>
            <a:r>
              <a:rPr sz="1350" spc="22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350" dirty="0">
                <a:solidFill>
                  <a:srgbClr val="374151"/>
                </a:solidFill>
                <a:latin typeface="Calibri"/>
                <a:cs typeface="Calibri"/>
              </a:rPr>
              <a:t>metric</a:t>
            </a:r>
            <a:r>
              <a:rPr sz="1350" spc="-33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350" dirty="0">
                <a:solidFill>
                  <a:srgbClr val="374151"/>
                </a:solidFill>
                <a:latin typeface="Calibri"/>
                <a:cs typeface="Calibri"/>
              </a:rPr>
              <a:t>(e.g.,</a:t>
            </a:r>
            <a:r>
              <a:rPr sz="1350" spc="79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350" spc="-8" dirty="0">
                <a:solidFill>
                  <a:srgbClr val="374151"/>
                </a:solidFill>
                <a:latin typeface="Calibri"/>
                <a:cs typeface="Calibri"/>
              </a:rPr>
              <a:t>accuracy)</a:t>
            </a:r>
            <a:r>
              <a:rPr sz="1350" spc="-97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350" dirty="0">
                <a:solidFill>
                  <a:srgbClr val="374151"/>
                </a:solidFill>
                <a:latin typeface="Calibri"/>
                <a:cs typeface="Calibri"/>
              </a:rPr>
              <a:t>among</a:t>
            </a:r>
            <a:r>
              <a:rPr sz="1350" spc="-41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350" dirty="0">
                <a:solidFill>
                  <a:srgbClr val="374151"/>
                </a:solidFill>
                <a:latin typeface="Calibri"/>
                <a:cs typeface="Calibri"/>
              </a:rPr>
              <a:t>all</a:t>
            </a:r>
            <a:r>
              <a:rPr sz="1350" spc="-6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350" dirty="0">
                <a:solidFill>
                  <a:srgbClr val="374151"/>
                </a:solidFill>
                <a:latin typeface="Calibri"/>
                <a:cs typeface="Calibri"/>
              </a:rPr>
              <a:t>the</a:t>
            </a:r>
            <a:r>
              <a:rPr sz="1350" spc="-22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350" spc="-8" dirty="0">
                <a:solidFill>
                  <a:srgbClr val="374151"/>
                </a:solidFill>
                <a:latin typeface="Calibri"/>
                <a:cs typeface="Calibri"/>
              </a:rPr>
              <a:t>models.</a:t>
            </a:r>
            <a:endParaRPr sz="1350">
              <a:solidFill>
                <a:prstClr val="black"/>
              </a:solidFill>
              <a:latin typeface="Calibri"/>
              <a:cs typeface="Calibri"/>
            </a:endParaRPr>
          </a:p>
          <a:p>
            <a:pPr marL="181453" indent="-171928" defTabSz="457200">
              <a:lnSpc>
                <a:spcPts val="1575"/>
              </a:lnSpc>
              <a:buFontTx/>
              <a:buAutoNum type="arabicPeriod" startAt="4"/>
              <a:tabLst>
                <a:tab pos="181453" algn="l"/>
              </a:tabLst>
            </a:pPr>
            <a:r>
              <a:rPr sz="1350" dirty="0">
                <a:solidFill>
                  <a:srgbClr val="374151"/>
                </a:solidFill>
                <a:latin typeface="Calibri"/>
                <a:cs typeface="Calibri"/>
              </a:rPr>
              <a:t>c.</a:t>
            </a:r>
            <a:r>
              <a:rPr sz="1350" spc="8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350" b="1" dirty="0">
                <a:solidFill>
                  <a:srgbClr val="374151"/>
                </a:solidFill>
                <a:latin typeface="Calibri"/>
                <a:cs typeface="Calibri"/>
              </a:rPr>
              <a:t>Add</a:t>
            </a:r>
            <a:r>
              <a:rPr sz="1350" b="1" spc="-79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350" b="1" dirty="0">
                <a:solidFill>
                  <a:srgbClr val="374151"/>
                </a:solidFill>
                <a:latin typeface="Calibri"/>
                <a:cs typeface="Calibri"/>
              </a:rPr>
              <a:t>the</a:t>
            </a:r>
            <a:r>
              <a:rPr sz="1350" b="1" spc="1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350" b="1" dirty="0">
                <a:solidFill>
                  <a:srgbClr val="374151"/>
                </a:solidFill>
                <a:latin typeface="Calibri"/>
                <a:cs typeface="Calibri"/>
              </a:rPr>
              <a:t>Best</a:t>
            </a:r>
            <a:r>
              <a:rPr sz="1350" b="1" spc="8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350" b="1" spc="-8" dirty="0">
                <a:solidFill>
                  <a:srgbClr val="374151"/>
                </a:solidFill>
                <a:latin typeface="Calibri"/>
                <a:cs typeface="Calibri"/>
              </a:rPr>
              <a:t>Feature:</a:t>
            </a:r>
            <a:r>
              <a:rPr sz="1350" b="1" spc="-94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350" dirty="0">
                <a:solidFill>
                  <a:srgbClr val="374151"/>
                </a:solidFill>
                <a:latin typeface="Calibri"/>
                <a:cs typeface="Calibri"/>
              </a:rPr>
              <a:t>Add</a:t>
            </a:r>
            <a:r>
              <a:rPr sz="1350" spc="-1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350" dirty="0">
                <a:solidFill>
                  <a:srgbClr val="374151"/>
                </a:solidFill>
                <a:latin typeface="Calibri"/>
                <a:cs typeface="Calibri"/>
              </a:rPr>
              <a:t>the</a:t>
            </a:r>
            <a:r>
              <a:rPr sz="1350" spc="-27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350" dirty="0">
                <a:solidFill>
                  <a:srgbClr val="374151"/>
                </a:solidFill>
                <a:latin typeface="Calibri"/>
                <a:cs typeface="Calibri"/>
              </a:rPr>
              <a:t>selected</a:t>
            </a:r>
            <a:r>
              <a:rPr sz="1350" spc="-1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350" spc="-8" dirty="0">
                <a:solidFill>
                  <a:srgbClr val="374151"/>
                </a:solidFill>
                <a:latin typeface="Calibri"/>
                <a:cs typeface="Calibri"/>
              </a:rPr>
              <a:t>feature</a:t>
            </a:r>
            <a:r>
              <a:rPr sz="1350" spc="-3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350" dirty="0">
                <a:solidFill>
                  <a:srgbClr val="374151"/>
                </a:solidFill>
                <a:latin typeface="Calibri"/>
                <a:cs typeface="Calibri"/>
              </a:rPr>
              <a:t>to</a:t>
            </a:r>
            <a:r>
              <a:rPr sz="1350" spc="-1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350" dirty="0">
                <a:solidFill>
                  <a:srgbClr val="374151"/>
                </a:solidFill>
                <a:latin typeface="Calibri"/>
                <a:cs typeface="Calibri"/>
              </a:rPr>
              <a:t>the</a:t>
            </a:r>
            <a:r>
              <a:rPr sz="1350" spc="-3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350" dirty="0">
                <a:solidFill>
                  <a:srgbClr val="374151"/>
                </a:solidFill>
                <a:latin typeface="Calibri"/>
                <a:cs typeface="Calibri"/>
              </a:rPr>
              <a:t>set</a:t>
            </a:r>
            <a:r>
              <a:rPr sz="1350" spc="22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350" dirty="0">
                <a:solidFill>
                  <a:srgbClr val="374151"/>
                </a:solidFill>
                <a:latin typeface="Calibri"/>
                <a:cs typeface="Calibri"/>
              </a:rPr>
              <a:t>of</a:t>
            </a:r>
            <a:r>
              <a:rPr sz="1350" spc="8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350" spc="-8" dirty="0">
                <a:solidFill>
                  <a:srgbClr val="374151"/>
                </a:solidFill>
                <a:latin typeface="Calibri"/>
                <a:cs typeface="Calibri"/>
              </a:rPr>
              <a:t>chosen</a:t>
            </a:r>
            <a:endParaRPr sz="1350">
              <a:solidFill>
                <a:prstClr val="black"/>
              </a:solidFill>
              <a:latin typeface="Calibri"/>
              <a:cs typeface="Calibri"/>
            </a:endParaRPr>
          </a:p>
          <a:p>
            <a:pPr marL="180977" defTabSz="457200">
              <a:spcBef>
                <a:spcPts val="15"/>
              </a:spcBef>
            </a:pPr>
            <a:r>
              <a:rPr sz="1350" spc="-8" dirty="0">
                <a:solidFill>
                  <a:srgbClr val="374151"/>
                </a:solidFill>
                <a:latin typeface="Calibri"/>
                <a:cs typeface="Calibri"/>
              </a:rPr>
              <a:t>features.</a:t>
            </a:r>
            <a:endParaRPr sz="1350">
              <a:solidFill>
                <a:prstClr val="black"/>
              </a:solidFill>
              <a:latin typeface="Calibri"/>
              <a:cs typeface="Calibri"/>
            </a:endParaRPr>
          </a:p>
          <a:p>
            <a:pPr marL="180977" marR="139067" indent="-171928" defTabSz="457200">
              <a:lnSpc>
                <a:spcPts val="1635"/>
              </a:lnSpc>
              <a:spcBef>
                <a:spcPts val="52"/>
              </a:spcBef>
              <a:buFontTx/>
              <a:buAutoNum type="arabicPeriod" startAt="6"/>
              <a:tabLst>
                <a:tab pos="180977" algn="l"/>
              </a:tabLst>
            </a:pPr>
            <a:r>
              <a:rPr sz="1350" dirty="0">
                <a:solidFill>
                  <a:srgbClr val="374151"/>
                </a:solidFill>
                <a:latin typeface="Calibri"/>
                <a:cs typeface="Calibri"/>
              </a:rPr>
              <a:t>d.</a:t>
            </a:r>
            <a:r>
              <a:rPr sz="1350" spc="-3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350" b="1" spc="-8" dirty="0">
                <a:solidFill>
                  <a:srgbClr val="374151"/>
                </a:solidFill>
                <a:latin typeface="Calibri"/>
                <a:cs typeface="Calibri"/>
              </a:rPr>
              <a:t>Iterate:</a:t>
            </a:r>
            <a:r>
              <a:rPr sz="1350" b="1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350" spc="-8" dirty="0">
                <a:solidFill>
                  <a:srgbClr val="374151"/>
                </a:solidFill>
                <a:latin typeface="Calibri"/>
                <a:cs typeface="Calibri"/>
              </a:rPr>
              <a:t>Repeat</a:t>
            </a:r>
            <a:r>
              <a:rPr sz="1350" spc="-86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350" dirty="0">
                <a:solidFill>
                  <a:srgbClr val="374151"/>
                </a:solidFill>
                <a:latin typeface="Calibri"/>
                <a:cs typeface="Calibri"/>
              </a:rPr>
              <a:t>steps</a:t>
            </a:r>
            <a:r>
              <a:rPr sz="1350" spc="8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350" dirty="0">
                <a:solidFill>
                  <a:srgbClr val="374151"/>
                </a:solidFill>
                <a:latin typeface="Calibri"/>
                <a:cs typeface="Calibri"/>
              </a:rPr>
              <a:t>(a)</a:t>
            </a:r>
            <a:r>
              <a:rPr sz="1350" spc="-41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350" dirty="0">
                <a:solidFill>
                  <a:srgbClr val="374151"/>
                </a:solidFill>
                <a:latin typeface="Calibri"/>
                <a:cs typeface="Calibri"/>
              </a:rPr>
              <a:t>through</a:t>
            </a:r>
            <a:r>
              <a:rPr sz="1350" spc="-8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350" dirty="0">
                <a:solidFill>
                  <a:srgbClr val="374151"/>
                </a:solidFill>
                <a:latin typeface="Calibri"/>
                <a:cs typeface="Calibri"/>
              </a:rPr>
              <a:t>(c)</a:t>
            </a:r>
            <a:r>
              <a:rPr sz="1350" spc="11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350" dirty="0">
                <a:solidFill>
                  <a:srgbClr val="374151"/>
                </a:solidFill>
                <a:latin typeface="Calibri"/>
                <a:cs typeface="Calibri"/>
              </a:rPr>
              <a:t>until</a:t>
            </a:r>
            <a:r>
              <a:rPr sz="1350" spc="-52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350" dirty="0">
                <a:solidFill>
                  <a:srgbClr val="374151"/>
                </a:solidFill>
                <a:latin typeface="Calibri"/>
                <a:cs typeface="Calibri"/>
              </a:rPr>
              <a:t>adding</a:t>
            </a:r>
            <a:r>
              <a:rPr sz="1350" spc="-153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350" dirty="0">
                <a:solidFill>
                  <a:srgbClr val="374151"/>
                </a:solidFill>
                <a:latin typeface="Calibri"/>
                <a:cs typeface="Calibri"/>
              </a:rPr>
              <a:t>more</a:t>
            </a:r>
            <a:r>
              <a:rPr sz="1350" spc="3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350" spc="-8" dirty="0">
                <a:solidFill>
                  <a:srgbClr val="374151"/>
                </a:solidFill>
                <a:latin typeface="Calibri"/>
                <a:cs typeface="Calibri"/>
              </a:rPr>
              <a:t>features</a:t>
            </a:r>
            <a:r>
              <a:rPr sz="1350" spc="-4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350" dirty="0">
                <a:solidFill>
                  <a:srgbClr val="374151"/>
                </a:solidFill>
                <a:latin typeface="Calibri"/>
                <a:cs typeface="Calibri"/>
              </a:rPr>
              <a:t>does</a:t>
            </a:r>
            <a:r>
              <a:rPr sz="1350" spc="-4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350" spc="-19" dirty="0">
                <a:solidFill>
                  <a:srgbClr val="374151"/>
                </a:solidFill>
                <a:latin typeface="Calibri"/>
                <a:cs typeface="Calibri"/>
              </a:rPr>
              <a:t>not </a:t>
            </a:r>
            <a:r>
              <a:rPr sz="1350" dirty="0">
                <a:solidFill>
                  <a:srgbClr val="374151"/>
                </a:solidFill>
                <a:latin typeface="Calibri"/>
                <a:cs typeface="Calibri"/>
              </a:rPr>
              <a:t>significantly</a:t>
            </a:r>
            <a:r>
              <a:rPr sz="1350" spc="-12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350" dirty="0">
                <a:solidFill>
                  <a:srgbClr val="374151"/>
                </a:solidFill>
                <a:latin typeface="Calibri"/>
                <a:cs typeface="Calibri"/>
              </a:rPr>
              <a:t>improve</a:t>
            </a:r>
            <a:r>
              <a:rPr sz="1350" spc="-6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350" dirty="0">
                <a:solidFill>
                  <a:srgbClr val="374151"/>
                </a:solidFill>
                <a:latin typeface="Calibri"/>
                <a:cs typeface="Calibri"/>
              </a:rPr>
              <a:t>the</a:t>
            </a:r>
            <a:r>
              <a:rPr sz="1350" spc="3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350" dirty="0">
                <a:solidFill>
                  <a:srgbClr val="374151"/>
                </a:solidFill>
                <a:latin typeface="Calibri"/>
                <a:cs typeface="Calibri"/>
              </a:rPr>
              <a:t>model</a:t>
            </a:r>
            <a:r>
              <a:rPr sz="1350" spc="27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350" spc="-8" dirty="0">
                <a:solidFill>
                  <a:srgbClr val="374151"/>
                </a:solidFill>
                <a:latin typeface="Calibri"/>
                <a:cs typeface="Calibri"/>
              </a:rPr>
              <a:t>performance.</a:t>
            </a:r>
            <a:endParaRPr sz="1350">
              <a:solidFill>
                <a:prstClr val="black"/>
              </a:solidFill>
              <a:latin typeface="Calibri"/>
              <a:cs typeface="Calibri"/>
            </a:endParaRPr>
          </a:p>
          <a:p>
            <a:pPr marL="181453" indent="-171928" defTabSz="457200">
              <a:lnSpc>
                <a:spcPts val="1575"/>
              </a:lnSpc>
              <a:buFontTx/>
              <a:buAutoNum type="arabicPeriod" startAt="6"/>
              <a:tabLst>
                <a:tab pos="181453" algn="l"/>
              </a:tabLst>
            </a:pPr>
            <a:r>
              <a:rPr sz="1350" b="1" dirty="0">
                <a:solidFill>
                  <a:srgbClr val="374151"/>
                </a:solidFill>
                <a:latin typeface="Calibri"/>
                <a:cs typeface="Calibri"/>
              </a:rPr>
              <a:t>Final</a:t>
            </a:r>
            <a:r>
              <a:rPr sz="1350" b="1" spc="-3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350" b="1" dirty="0">
                <a:solidFill>
                  <a:srgbClr val="374151"/>
                </a:solidFill>
                <a:latin typeface="Calibri"/>
                <a:cs typeface="Calibri"/>
              </a:rPr>
              <a:t>Model:</a:t>
            </a:r>
            <a:r>
              <a:rPr sz="1350" b="1" spc="-56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350" dirty="0">
                <a:solidFill>
                  <a:srgbClr val="374151"/>
                </a:solidFill>
                <a:latin typeface="Calibri"/>
                <a:cs typeface="Calibri"/>
              </a:rPr>
              <a:t>Use</a:t>
            </a:r>
            <a:r>
              <a:rPr sz="1350" spc="82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350" dirty="0">
                <a:solidFill>
                  <a:srgbClr val="374151"/>
                </a:solidFill>
                <a:latin typeface="Calibri"/>
                <a:cs typeface="Calibri"/>
              </a:rPr>
              <a:t>the</a:t>
            </a:r>
            <a:r>
              <a:rPr sz="1350" spc="-27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350" dirty="0">
                <a:solidFill>
                  <a:srgbClr val="374151"/>
                </a:solidFill>
                <a:latin typeface="Calibri"/>
                <a:cs typeface="Calibri"/>
              </a:rPr>
              <a:t>selected</a:t>
            </a:r>
            <a:r>
              <a:rPr sz="1350" spc="-1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350" dirty="0">
                <a:solidFill>
                  <a:srgbClr val="374151"/>
                </a:solidFill>
                <a:latin typeface="Calibri"/>
                <a:cs typeface="Calibri"/>
              </a:rPr>
              <a:t>set</a:t>
            </a:r>
            <a:r>
              <a:rPr sz="1350" spc="-33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350" dirty="0">
                <a:solidFill>
                  <a:srgbClr val="374151"/>
                </a:solidFill>
                <a:latin typeface="Calibri"/>
                <a:cs typeface="Calibri"/>
              </a:rPr>
              <a:t>of</a:t>
            </a:r>
            <a:r>
              <a:rPr sz="1350" spc="8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350" spc="-8" dirty="0">
                <a:solidFill>
                  <a:srgbClr val="374151"/>
                </a:solidFill>
                <a:latin typeface="Calibri"/>
                <a:cs typeface="Calibri"/>
              </a:rPr>
              <a:t>features</a:t>
            </a:r>
            <a:r>
              <a:rPr sz="1350" spc="-52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350" dirty="0">
                <a:solidFill>
                  <a:srgbClr val="374151"/>
                </a:solidFill>
                <a:latin typeface="Calibri"/>
                <a:cs typeface="Calibri"/>
              </a:rPr>
              <a:t>to</a:t>
            </a:r>
            <a:r>
              <a:rPr sz="1350" spc="-19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350" dirty="0">
                <a:solidFill>
                  <a:srgbClr val="374151"/>
                </a:solidFill>
                <a:latin typeface="Calibri"/>
                <a:cs typeface="Calibri"/>
              </a:rPr>
              <a:t>train</a:t>
            </a:r>
            <a:r>
              <a:rPr sz="1350" spc="-68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350" dirty="0">
                <a:solidFill>
                  <a:srgbClr val="374151"/>
                </a:solidFill>
                <a:latin typeface="Calibri"/>
                <a:cs typeface="Calibri"/>
              </a:rPr>
              <a:t>the</a:t>
            </a:r>
            <a:r>
              <a:rPr sz="1350" spc="22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350" dirty="0">
                <a:solidFill>
                  <a:srgbClr val="374151"/>
                </a:solidFill>
                <a:latin typeface="Calibri"/>
                <a:cs typeface="Calibri"/>
              </a:rPr>
              <a:t>final</a:t>
            </a:r>
            <a:r>
              <a:rPr sz="1350" spc="-6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350" spc="-8" dirty="0">
                <a:solidFill>
                  <a:srgbClr val="374151"/>
                </a:solidFill>
                <a:latin typeface="Calibri"/>
                <a:cs typeface="Calibri"/>
              </a:rPr>
              <a:t>model.</a:t>
            </a:r>
            <a:endParaRPr sz="1350">
              <a:solidFill>
                <a:prstClr val="black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383" rIns="0" bIns="0" rtlCol="0" anchor="ctr">
            <a:spAutoFit/>
          </a:bodyPr>
          <a:lstStyle/>
          <a:p>
            <a:pPr marL="9525">
              <a:spcBef>
                <a:spcPts val="97"/>
              </a:spcBef>
            </a:pPr>
            <a:r>
              <a:rPr dirty="0">
                <a:solidFill>
                  <a:srgbClr val="000000"/>
                </a:solidFill>
              </a:rPr>
              <a:t>Backward</a:t>
            </a:r>
            <a:r>
              <a:rPr spc="-172" dirty="0">
                <a:solidFill>
                  <a:srgbClr val="000000"/>
                </a:solidFill>
              </a:rPr>
              <a:t> </a:t>
            </a:r>
            <a:r>
              <a:rPr spc="-8" dirty="0">
                <a:solidFill>
                  <a:srgbClr val="000000"/>
                </a:solidFill>
              </a:rPr>
              <a:t>Elimination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76052" y="2191755"/>
            <a:ext cx="3194757" cy="329061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701188" y="1717120"/>
            <a:ext cx="4875848" cy="4163512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80977" indent="-171452" defTabSz="457200">
              <a:spcBef>
                <a:spcPts val="75"/>
              </a:spcBef>
              <a:buFontTx/>
              <a:buAutoNum type="arabicPeriod"/>
              <a:tabLst>
                <a:tab pos="180977" algn="l"/>
              </a:tabLst>
            </a:pPr>
            <a:r>
              <a:rPr sz="1350" b="1" dirty="0">
                <a:solidFill>
                  <a:srgbClr val="374151"/>
                </a:solidFill>
                <a:latin typeface="Calibri"/>
                <a:cs typeface="Calibri"/>
              </a:rPr>
              <a:t>Initialization:</a:t>
            </a:r>
            <a:r>
              <a:rPr sz="1350" b="1" spc="-82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350" dirty="0">
                <a:solidFill>
                  <a:srgbClr val="374151"/>
                </a:solidFill>
                <a:latin typeface="Calibri"/>
                <a:cs typeface="Calibri"/>
              </a:rPr>
              <a:t>Begin</a:t>
            </a:r>
            <a:r>
              <a:rPr sz="1350" spc="27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350" dirty="0">
                <a:solidFill>
                  <a:srgbClr val="374151"/>
                </a:solidFill>
                <a:latin typeface="Calibri"/>
                <a:cs typeface="Calibri"/>
              </a:rPr>
              <a:t>with</a:t>
            </a:r>
            <a:r>
              <a:rPr sz="1350" spc="22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350" dirty="0">
                <a:solidFill>
                  <a:srgbClr val="374151"/>
                </a:solidFill>
                <a:latin typeface="Calibri"/>
                <a:cs typeface="Calibri"/>
              </a:rPr>
              <a:t>all</a:t>
            </a:r>
            <a:r>
              <a:rPr sz="1350" spc="-3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350" dirty="0">
                <a:solidFill>
                  <a:srgbClr val="374151"/>
                </a:solidFill>
                <a:latin typeface="Calibri"/>
                <a:cs typeface="Calibri"/>
              </a:rPr>
              <a:t>available</a:t>
            </a:r>
            <a:r>
              <a:rPr sz="1350" spc="-12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350" spc="-8" dirty="0">
                <a:solidFill>
                  <a:srgbClr val="374151"/>
                </a:solidFill>
                <a:latin typeface="Calibri"/>
                <a:cs typeface="Calibri"/>
              </a:rPr>
              <a:t>features</a:t>
            </a:r>
            <a:r>
              <a:rPr sz="1350" spc="-19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350" spc="-8" dirty="0">
                <a:solidFill>
                  <a:srgbClr val="374151"/>
                </a:solidFill>
                <a:latin typeface="Calibri"/>
                <a:cs typeface="Calibri"/>
              </a:rPr>
              <a:t>included.</a:t>
            </a:r>
            <a:endParaRPr sz="1350">
              <a:solidFill>
                <a:prstClr val="black"/>
              </a:solidFill>
              <a:latin typeface="Calibri"/>
              <a:cs typeface="Calibri"/>
            </a:endParaRPr>
          </a:p>
          <a:p>
            <a:pPr marL="180977" indent="-171452" defTabSz="457200">
              <a:spcBef>
                <a:spcPts val="15"/>
              </a:spcBef>
              <a:buFontTx/>
              <a:buAutoNum type="arabicPeriod"/>
              <a:tabLst>
                <a:tab pos="180977" algn="l"/>
              </a:tabLst>
            </a:pPr>
            <a:r>
              <a:rPr sz="1350" b="1" spc="-8" dirty="0">
                <a:solidFill>
                  <a:srgbClr val="374151"/>
                </a:solidFill>
                <a:latin typeface="Calibri"/>
                <a:cs typeface="Calibri"/>
              </a:rPr>
              <a:t>Iteration:</a:t>
            </a:r>
            <a:endParaRPr sz="1350">
              <a:solidFill>
                <a:prstClr val="black"/>
              </a:solidFill>
              <a:latin typeface="Calibri"/>
              <a:cs typeface="Calibri"/>
            </a:endParaRPr>
          </a:p>
          <a:p>
            <a:pPr marL="180977" indent="-171452" defTabSz="457200">
              <a:spcBef>
                <a:spcPts val="11"/>
              </a:spcBef>
              <a:buFontTx/>
              <a:buAutoNum type="arabicPeriod"/>
              <a:tabLst>
                <a:tab pos="180977" algn="l"/>
              </a:tabLst>
            </a:pPr>
            <a:r>
              <a:rPr sz="1350" dirty="0">
                <a:solidFill>
                  <a:srgbClr val="374151"/>
                </a:solidFill>
                <a:latin typeface="Calibri"/>
                <a:cs typeface="Calibri"/>
              </a:rPr>
              <a:t>a.</a:t>
            </a:r>
            <a:r>
              <a:rPr sz="1350" spc="-19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350" b="1" dirty="0">
                <a:solidFill>
                  <a:srgbClr val="374151"/>
                </a:solidFill>
                <a:latin typeface="Calibri"/>
                <a:cs typeface="Calibri"/>
              </a:rPr>
              <a:t>Step</a:t>
            </a:r>
            <a:r>
              <a:rPr sz="1350" b="1" spc="41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350" b="1" dirty="0">
                <a:solidFill>
                  <a:srgbClr val="374151"/>
                </a:solidFill>
                <a:latin typeface="Calibri"/>
                <a:cs typeface="Calibri"/>
              </a:rPr>
              <a:t>1:</a:t>
            </a:r>
            <a:r>
              <a:rPr sz="1350" b="1" spc="11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350" spc="-8" dirty="0">
                <a:solidFill>
                  <a:srgbClr val="374151"/>
                </a:solidFill>
                <a:latin typeface="Calibri"/>
                <a:cs typeface="Calibri"/>
              </a:rPr>
              <a:t>Train</a:t>
            </a:r>
            <a:r>
              <a:rPr sz="1350" spc="-113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350" dirty="0">
                <a:solidFill>
                  <a:srgbClr val="374151"/>
                </a:solidFill>
                <a:latin typeface="Calibri"/>
                <a:cs typeface="Calibri"/>
              </a:rPr>
              <a:t>the</a:t>
            </a:r>
            <a:r>
              <a:rPr sz="1350" spc="-1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350" dirty="0">
                <a:solidFill>
                  <a:srgbClr val="374151"/>
                </a:solidFill>
                <a:latin typeface="Calibri"/>
                <a:cs typeface="Calibri"/>
              </a:rPr>
              <a:t>model</a:t>
            </a:r>
            <a:r>
              <a:rPr sz="1350" spc="1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350" dirty="0">
                <a:solidFill>
                  <a:srgbClr val="374151"/>
                </a:solidFill>
                <a:latin typeface="Calibri"/>
                <a:cs typeface="Calibri"/>
              </a:rPr>
              <a:t>using</a:t>
            </a:r>
            <a:r>
              <a:rPr sz="1350" spc="-33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350" dirty="0">
                <a:solidFill>
                  <a:srgbClr val="374151"/>
                </a:solidFill>
                <a:latin typeface="Calibri"/>
                <a:cs typeface="Calibri"/>
              </a:rPr>
              <a:t>all</a:t>
            </a:r>
            <a:r>
              <a:rPr sz="1350" spc="-52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350" spc="-8" dirty="0">
                <a:solidFill>
                  <a:srgbClr val="374151"/>
                </a:solidFill>
                <a:latin typeface="Calibri"/>
                <a:cs typeface="Calibri"/>
              </a:rPr>
              <a:t>features.</a:t>
            </a:r>
            <a:endParaRPr sz="1350">
              <a:solidFill>
                <a:prstClr val="black"/>
              </a:solidFill>
              <a:latin typeface="Calibri"/>
              <a:cs typeface="Calibri"/>
            </a:endParaRPr>
          </a:p>
          <a:p>
            <a:pPr marL="180977" marR="59056" indent="-171452" defTabSz="457200">
              <a:lnSpc>
                <a:spcPct val="99100"/>
              </a:lnSpc>
              <a:spcBef>
                <a:spcPts val="27"/>
              </a:spcBef>
              <a:buFontTx/>
              <a:buAutoNum type="arabicPeriod"/>
              <a:tabLst>
                <a:tab pos="180977" algn="l"/>
              </a:tabLst>
            </a:pPr>
            <a:r>
              <a:rPr sz="1350" dirty="0">
                <a:solidFill>
                  <a:srgbClr val="374151"/>
                </a:solidFill>
                <a:latin typeface="Calibri"/>
                <a:cs typeface="Calibri"/>
              </a:rPr>
              <a:t>b.</a:t>
            </a:r>
            <a:r>
              <a:rPr sz="1350" spc="-38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350" b="1" spc="-8" dirty="0">
                <a:solidFill>
                  <a:srgbClr val="374151"/>
                </a:solidFill>
                <a:latin typeface="Calibri"/>
                <a:cs typeface="Calibri"/>
              </a:rPr>
              <a:t>Evaluate</a:t>
            </a:r>
            <a:r>
              <a:rPr sz="1350" b="1" spc="-38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350" b="1" dirty="0">
                <a:solidFill>
                  <a:srgbClr val="374151"/>
                </a:solidFill>
                <a:latin typeface="Calibri"/>
                <a:cs typeface="Calibri"/>
              </a:rPr>
              <a:t>Model: </a:t>
            </a:r>
            <a:r>
              <a:rPr sz="1350" dirty="0">
                <a:solidFill>
                  <a:srgbClr val="374151"/>
                </a:solidFill>
                <a:latin typeface="Calibri"/>
                <a:cs typeface="Calibri"/>
              </a:rPr>
              <a:t>Assess</a:t>
            </a:r>
            <a:r>
              <a:rPr sz="1350" spc="3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350" dirty="0">
                <a:solidFill>
                  <a:srgbClr val="374151"/>
                </a:solidFill>
                <a:latin typeface="Calibri"/>
                <a:cs typeface="Calibri"/>
              </a:rPr>
              <a:t>the</a:t>
            </a:r>
            <a:r>
              <a:rPr sz="1350" spc="-3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350" dirty="0">
                <a:solidFill>
                  <a:srgbClr val="374151"/>
                </a:solidFill>
                <a:latin typeface="Calibri"/>
                <a:cs typeface="Calibri"/>
              </a:rPr>
              <a:t>performance</a:t>
            </a:r>
            <a:r>
              <a:rPr sz="1350" spc="27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350" dirty="0">
                <a:solidFill>
                  <a:srgbClr val="374151"/>
                </a:solidFill>
                <a:latin typeface="Calibri"/>
                <a:cs typeface="Calibri"/>
              </a:rPr>
              <a:t>of</a:t>
            </a:r>
            <a:r>
              <a:rPr sz="1350" spc="3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350" dirty="0">
                <a:solidFill>
                  <a:srgbClr val="374151"/>
                </a:solidFill>
                <a:latin typeface="Calibri"/>
                <a:cs typeface="Calibri"/>
              </a:rPr>
              <a:t>the</a:t>
            </a:r>
            <a:r>
              <a:rPr sz="1350" spc="-27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350" dirty="0">
                <a:solidFill>
                  <a:srgbClr val="374151"/>
                </a:solidFill>
                <a:latin typeface="Calibri"/>
                <a:cs typeface="Calibri"/>
              </a:rPr>
              <a:t>model</a:t>
            </a:r>
            <a:r>
              <a:rPr sz="1350" spc="-56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350" dirty="0">
                <a:solidFill>
                  <a:srgbClr val="374151"/>
                </a:solidFill>
                <a:latin typeface="Calibri"/>
                <a:cs typeface="Calibri"/>
              </a:rPr>
              <a:t>using</a:t>
            </a:r>
            <a:r>
              <a:rPr sz="1350" spc="-49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350" spc="-38" dirty="0">
                <a:solidFill>
                  <a:srgbClr val="374151"/>
                </a:solidFill>
                <a:latin typeface="Calibri"/>
                <a:cs typeface="Calibri"/>
              </a:rPr>
              <a:t>a </a:t>
            </a:r>
            <a:r>
              <a:rPr sz="1350" dirty="0">
                <a:solidFill>
                  <a:srgbClr val="374151"/>
                </a:solidFill>
                <a:latin typeface="Calibri"/>
                <a:cs typeface="Calibri"/>
              </a:rPr>
              <a:t>chosen</a:t>
            </a:r>
            <a:r>
              <a:rPr sz="1350" spc="-3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350" dirty="0">
                <a:solidFill>
                  <a:srgbClr val="374151"/>
                </a:solidFill>
                <a:latin typeface="Calibri"/>
                <a:cs typeface="Calibri"/>
              </a:rPr>
              <a:t>evaluation</a:t>
            </a:r>
            <a:r>
              <a:rPr sz="1350" spc="-12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350" dirty="0">
                <a:solidFill>
                  <a:srgbClr val="374151"/>
                </a:solidFill>
                <a:latin typeface="Calibri"/>
                <a:cs typeface="Calibri"/>
              </a:rPr>
              <a:t>metric</a:t>
            </a:r>
            <a:r>
              <a:rPr sz="1350" spc="-49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350" dirty="0">
                <a:solidFill>
                  <a:srgbClr val="374151"/>
                </a:solidFill>
                <a:latin typeface="Calibri"/>
                <a:cs typeface="Calibri"/>
              </a:rPr>
              <a:t>(e.g.,</a:t>
            </a:r>
            <a:r>
              <a:rPr sz="1350" spc="6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350" dirty="0">
                <a:solidFill>
                  <a:srgbClr val="374151"/>
                </a:solidFill>
                <a:latin typeface="Calibri"/>
                <a:cs typeface="Calibri"/>
              </a:rPr>
              <a:t>mean</a:t>
            </a:r>
            <a:r>
              <a:rPr sz="1350" spc="-7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350" dirty="0">
                <a:solidFill>
                  <a:srgbClr val="374151"/>
                </a:solidFill>
                <a:latin typeface="Calibri"/>
                <a:cs typeface="Calibri"/>
              </a:rPr>
              <a:t>squared</a:t>
            </a:r>
            <a:r>
              <a:rPr sz="1350" spc="-19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350" spc="-15" dirty="0">
                <a:solidFill>
                  <a:srgbClr val="374151"/>
                </a:solidFill>
                <a:latin typeface="Calibri"/>
                <a:cs typeface="Calibri"/>
              </a:rPr>
              <a:t>error,</a:t>
            </a:r>
            <a:r>
              <a:rPr sz="1350" spc="11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350" dirty="0">
                <a:solidFill>
                  <a:srgbClr val="374151"/>
                </a:solidFill>
                <a:latin typeface="Calibri"/>
                <a:cs typeface="Calibri"/>
              </a:rPr>
              <a:t>R-squared)</a:t>
            </a:r>
            <a:r>
              <a:rPr sz="1350" spc="-56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350" spc="-19" dirty="0">
                <a:solidFill>
                  <a:srgbClr val="374151"/>
                </a:solidFill>
                <a:latin typeface="Calibri"/>
                <a:cs typeface="Calibri"/>
              </a:rPr>
              <a:t>on </a:t>
            </a:r>
            <a:r>
              <a:rPr sz="1350" dirty="0">
                <a:solidFill>
                  <a:srgbClr val="374151"/>
                </a:solidFill>
                <a:latin typeface="Calibri"/>
                <a:cs typeface="Calibri"/>
              </a:rPr>
              <a:t>a</a:t>
            </a:r>
            <a:r>
              <a:rPr sz="1350" spc="33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350" dirty="0">
                <a:solidFill>
                  <a:srgbClr val="374151"/>
                </a:solidFill>
                <a:latin typeface="Calibri"/>
                <a:cs typeface="Calibri"/>
              </a:rPr>
              <a:t>validation</a:t>
            </a:r>
            <a:r>
              <a:rPr sz="1350" spc="-97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350" dirty="0">
                <a:solidFill>
                  <a:srgbClr val="374151"/>
                </a:solidFill>
                <a:latin typeface="Calibri"/>
                <a:cs typeface="Calibri"/>
              </a:rPr>
              <a:t>set</a:t>
            </a:r>
            <a:r>
              <a:rPr sz="1350" spc="8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350" spc="-8" dirty="0">
                <a:solidFill>
                  <a:srgbClr val="374151"/>
                </a:solidFill>
                <a:latin typeface="Calibri"/>
                <a:cs typeface="Calibri"/>
              </a:rPr>
              <a:t>through</a:t>
            </a:r>
            <a:r>
              <a:rPr sz="1350" spc="-33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350" spc="-15" dirty="0">
                <a:solidFill>
                  <a:srgbClr val="374151"/>
                </a:solidFill>
                <a:latin typeface="Calibri"/>
                <a:cs typeface="Calibri"/>
              </a:rPr>
              <a:t>cross-</a:t>
            </a:r>
            <a:r>
              <a:rPr sz="1350" spc="-8" dirty="0">
                <a:solidFill>
                  <a:srgbClr val="374151"/>
                </a:solidFill>
                <a:latin typeface="Calibri"/>
                <a:cs typeface="Calibri"/>
              </a:rPr>
              <a:t>validation.</a:t>
            </a:r>
            <a:endParaRPr sz="1350">
              <a:solidFill>
                <a:prstClr val="black"/>
              </a:solidFill>
              <a:latin typeface="Calibri"/>
              <a:cs typeface="Calibri"/>
            </a:endParaRPr>
          </a:p>
          <a:p>
            <a:pPr marL="180977" marR="101442" indent="-171452" defTabSz="457200">
              <a:lnSpc>
                <a:spcPct val="100800"/>
              </a:lnSpc>
              <a:buFontTx/>
              <a:buAutoNum type="arabicPeriod"/>
              <a:tabLst>
                <a:tab pos="180977" algn="l"/>
              </a:tabLst>
            </a:pPr>
            <a:r>
              <a:rPr sz="1350" dirty="0">
                <a:solidFill>
                  <a:srgbClr val="374151"/>
                </a:solidFill>
                <a:latin typeface="Calibri"/>
                <a:cs typeface="Calibri"/>
              </a:rPr>
              <a:t>c.</a:t>
            </a:r>
            <a:r>
              <a:rPr sz="1350" spc="3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350" b="1" dirty="0">
                <a:solidFill>
                  <a:srgbClr val="374151"/>
                </a:solidFill>
                <a:latin typeface="Calibri"/>
                <a:cs typeface="Calibri"/>
              </a:rPr>
              <a:t>Remove</a:t>
            </a:r>
            <a:r>
              <a:rPr sz="1350" b="1" spc="-86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350" b="1" dirty="0">
                <a:solidFill>
                  <a:srgbClr val="374151"/>
                </a:solidFill>
                <a:latin typeface="Calibri"/>
                <a:cs typeface="Calibri"/>
              </a:rPr>
              <a:t>One</a:t>
            </a:r>
            <a:r>
              <a:rPr sz="1350" b="1" spc="-3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350" b="1" dirty="0">
                <a:solidFill>
                  <a:srgbClr val="374151"/>
                </a:solidFill>
                <a:latin typeface="Calibri"/>
                <a:cs typeface="Calibri"/>
              </a:rPr>
              <a:t>Feature:</a:t>
            </a:r>
            <a:r>
              <a:rPr sz="1350" b="1" spc="-38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350" spc="-8" dirty="0">
                <a:solidFill>
                  <a:srgbClr val="374151"/>
                </a:solidFill>
                <a:latin typeface="Calibri"/>
                <a:cs typeface="Calibri"/>
              </a:rPr>
              <a:t>Remove</a:t>
            </a:r>
            <a:r>
              <a:rPr sz="1350" spc="-79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350" dirty="0">
                <a:solidFill>
                  <a:srgbClr val="374151"/>
                </a:solidFill>
                <a:latin typeface="Calibri"/>
                <a:cs typeface="Calibri"/>
              </a:rPr>
              <a:t>one</a:t>
            </a:r>
            <a:r>
              <a:rPr sz="1350" spc="-19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350" spc="-8" dirty="0">
                <a:solidFill>
                  <a:srgbClr val="374151"/>
                </a:solidFill>
                <a:latin typeface="Calibri"/>
                <a:cs typeface="Calibri"/>
              </a:rPr>
              <a:t>feature</a:t>
            </a:r>
            <a:r>
              <a:rPr sz="1350" spc="-19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350" dirty="0">
                <a:solidFill>
                  <a:srgbClr val="374151"/>
                </a:solidFill>
                <a:latin typeface="Calibri"/>
                <a:cs typeface="Calibri"/>
              </a:rPr>
              <a:t>(one</a:t>
            </a:r>
            <a:r>
              <a:rPr sz="1350" spc="3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350" dirty="0">
                <a:solidFill>
                  <a:srgbClr val="374151"/>
                </a:solidFill>
                <a:latin typeface="Calibri"/>
                <a:cs typeface="Calibri"/>
              </a:rPr>
              <a:t>at</a:t>
            </a:r>
            <a:r>
              <a:rPr sz="1350" spc="-82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350" dirty="0">
                <a:solidFill>
                  <a:srgbClr val="374151"/>
                </a:solidFill>
                <a:latin typeface="Calibri"/>
                <a:cs typeface="Calibri"/>
              </a:rPr>
              <a:t>a time)</a:t>
            </a:r>
            <a:r>
              <a:rPr sz="1350" spc="19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350" spc="-15" dirty="0">
                <a:solidFill>
                  <a:srgbClr val="374151"/>
                </a:solidFill>
                <a:latin typeface="Calibri"/>
                <a:cs typeface="Calibri"/>
              </a:rPr>
              <a:t>from </a:t>
            </a:r>
            <a:r>
              <a:rPr sz="1350" dirty="0">
                <a:solidFill>
                  <a:srgbClr val="374151"/>
                </a:solidFill>
                <a:latin typeface="Calibri"/>
                <a:cs typeface="Calibri"/>
              </a:rPr>
              <a:t>the</a:t>
            </a:r>
            <a:r>
              <a:rPr sz="1350" spc="-19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350" dirty="0">
                <a:solidFill>
                  <a:srgbClr val="374151"/>
                </a:solidFill>
                <a:latin typeface="Calibri"/>
                <a:cs typeface="Calibri"/>
              </a:rPr>
              <a:t>set</a:t>
            </a:r>
            <a:r>
              <a:rPr sz="1350" spc="38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350" dirty="0">
                <a:solidFill>
                  <a:srgbClr val="374151"/>
                </a:solidFill>
                <a:latin typeface="Calibri"/>
                <a:cs typeface="Calibri"/>
              </a:rPr>
              <a:t>of</a:t>
            </a:r>
            <a:r>
              <a:rPr sz="1350" spc="-38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350" dirty="0">
                <a:solidFill>
                  <a:srgbClr val="374151"/>
                </a:solidFill>
                <a:latin typeface="Calibri"/>
                <a:cs typeface="Calibri"/>
              </a:rPr>
              <a:t>features</a:t>
            </a:r>
            <a:r>
              <a:rPr sz="1350" spc="1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350" dirty="0">
                <a:solidFill>
                  <a:srgbClr val="374151"/>
                </a:solidFill>
                <a:latin typeface="Calibri"/>
                <a:cs typeface="Calibri"/>
              </a:rPr>
              <a:t>and</a:t>
            </a:r>
            <a:r>
              <a:rPr sz="1350" spc="-6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350" dirty="0">
                <a:solidFill>
                  <a:srgbClr val="374151"/>
                </a:solidFill>
                <a:latin typeface="Calibri"/>
                <a:cs typeface="Calibri"/>
              </a:rPr>
              <a:t>train</a:t>
            </a:r>
            <a:r>
              <a:rPr sz="1350" spc="-6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350" dirty="0">
                <a:solidFill>
                  <a:srgbClr val="374151"/>
                </a:solidFill>
                <a:latin typeface="Calibri"/>
                <a:cs typeface="Calibri"/>
              </a:rPr>
              <a:t>the</a:t>
            </a:r>
            <a:r>
              <a:rPr sz="1350" spc="-1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350" dirty="0">
                <a:solidFill>
                  <a:srgbClr val="374151"/>
                </a:solidFill>
                <a:latin typeface="Calibri"/>
                <a:cs typeface="Calibri"/>
              </a:rPr>
              <a:t>model</a:t>
            </a:r>
            <a:r>
              <a:rPr sz="1350" spc="11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350" dirty="0">
                <a:solidFill>
                  <a:srgbClr val="374151"/>
                </a:solidFill>
                <a:latin typeface="Calibri"/>
                <a:cs typeface="Calibri"/>
              </a:rPr>
              <a:t>again</a:t>
            </a:r>
            <a:r>
              <a:rPr sz="1350" spc="-116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350" dirty="0">
                <a:solidFill>
                  <a:srgbClr val="374151"/>
                </a:solidFill>
                <a:latin typeface="Calibri"/>
                <a:cs typeface="Calibri"/>
              </a:rPr>
              <a:t>without</a:t>
            </a:r>
            <a:r>
              <a:rPr sz="1350" spc="-22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350" spc="-15" dirty="0">
                <a:solidFill>
                  <a:srgbClr val="374151"/>
                </a:solidFill>
                <a:latin typeface="Calibri"/>
                <a:cs typeface="Calibri"/>
              </a:rPr>
              <a:t>that </a:t>
            </a:r>
            <a:r>
              <a:rPr sz="1350" dirty="0">
                <a:solidFill>
                  <a:srgbClr val="374151"/>
                </a:solidFill>
                <a:latin typeface="Calibri"/>
                <a:cs typeface="Calibri"/>
              </a:rPr>
              <a:t>particular</a:t>
            </a:r>
            <a:r>
              <a:rPr sz="1350" spc="-3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350" spc="-8" dirty="0">
                <a:solidFill>
                  <a:srgbClr val="374151"/>
                </a:solidFill>
                <a:latin typeface="Calibri"/>
                <a:cs typeface="Calibri"/>
              </a:rPr>
              <a:t>feature.</a:t>
            </a:r>
            <a:endParaRPr sz="1350">
              <a:solidFill>
                <a:prstClr val="black"/>
              </a:solidFill>
              <a:latin typeface="Calibri"/>
              <a:cs typeface="Calibri"/>
            </a:endParaRPr>
          </a:p>
          <a:p>
            <a:pPr marL="180977" marR="92870" indent="-171452" defTabSz="457200">
              <a:lnSpc>
                <a:spcPct val="99100"/>
              </a:lnSpc>
              <a:spcBef>
                <a:spcPts val="30"/>
              </a:spcBef>
              <a:buFontTx/>
              <a:buAutoNum type="arabicPeriod"/>
              <a:tabLst>
                <a:tab pos="180977" algn="l"/>
              </a:tabLst>
            </a:pPr>
            <a:r>
              <a:rPr sz="1350" dirty="0">
                <a:solidFill>
                  <a:srgbClr val="374151"/>
                </a:solidFill>
                <a:latin typeface="Calibri"/>
                <a:cs typeface="Calibri"/>
              </a:rPr>
              <a:t>d.</a:t>
            </a:r>
            <a:r>
              <a:rPr sz="1350" spc="-38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350" b="1" spc="-8" dirty="0">
                <a:solidFill>
                  <a:srgbClr val="374151"/>
                </a:solidFill>
                <a:latin typeface="Calibri"/>
                <a:cs typeface="Calibri"/>
              </a:rPr>
              <a:t>Evaluate</a:t>
            </a:r>
            <a:r>
              <a:rPr sz="1350" b="1" spc="-33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350" b="1" dirty="0">
                <a:solidFill>
                  <a:srgbClr val="374151"/>
                </a:solidFill>
                <a:latin typeface="Calibri"/>
                <a:cs typeface="Calibri"/>
              </a:rPr>
              <a:t>Model</a:t>
            </a:r>
            <a:r>
              <a:rPr sz="1350" b="1" spc="-27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350" b="1" dirty="0">
                <a:solidFill>
                  <a:srgbClr val="374151"/>
                </a:solidFill>
                <a:latin typeface="Calibri"/>
                <a:cs typeface="Calibri"/>
              </a:rPr>
              <a:t>without</a:t>
            </a:r>
            <a:r>
              <a:rPr sz="1350" b="1" spc="-49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350" b="1" dirty="0">
                <a:solidFill>
                  <a:srgbClr val="374151"/>
                </a:solidFill>
                <a:latin typeface="Calibri"/>
                <a:cs typeface="Calibri"/>
              </a:rPr>
              <a:t>Feature:</a:t>
            </a:r>
            <a:r>
              <a:rPr sz="1350" b="1" spc="-38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350" dirty="0">
                <a:solidFill>
                  <a:srgbClr val="374151"/>
                </a:solidFill>
                <a:latin typeface="Calibri"/>
                <a:cs typeface="Calibri"/>
              </a:rPr>
              <a:t>Evaluate</a:t>
            </a:r>
            <a:r>
              <a:rPr sz="1350" spc="-139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350" dirty="0">
                <a:solidFill>
                  <a:srgbClr val="374151"/>
                </a:solidFill>
                <a:latin typeface="Calibri"/>
                <a:cs typeface="Calibri"/>
              </a:rPr>
              <a:t>the</a:t>
            </a:r>
            <a:r>
              <a:rPr sz="1350" spc="-27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350" dirty="0">
                <a:solidFill>
                  <a:srgbClr val="374151"/>
                </a:solidFill>
                <a:latin typeface="Calibri"/>
                <a:cs typeface="Calibri"/>
              </a:rPr>
              <a:t>performance</a:t>
            </a:r>
            <a:r>
              <a:rPr sz="1350" spc="27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350" spc="-19" dirty="0">
                <a:solidFill>
                  <a:srgbClr val="374151"/>
                </a:solidFill>
                <a:latin typeface="Calibri"/>
                <a:cs typeface="Calibri"/>
              </a:rPr>
              <a:t>of </a:t>
            </a:r>
            <a:r>
              <a:rPr sz="1350" dirty="0">
                <a:solidFill>
                  <a:srgbClr val="374151"/>
                </a:solidFill>
                <a:latin typeface="Calibri"/>
                <a:cs typeface="Calibri"/>
              </a:rPr>
              <a:t>the</a:t>
            </a:r>
            <a:r>
              <a:rPr sz="1350" spc="-22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350" dirty="0">
                <a:solidFill>
                  <a:srgbClr val="374151"/>
                </a:solidFill>
                <a:latin typeface="Calibri"/>
                <a:cs typeface="Calibri"/>
              </a:rPr>
              <a:t>updated</a:t>
            </a:r>
            <a:r>
              <a:rPr sz="1350" spc="-12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350" dirty="0">
                <a:solidFill>
                  <a:srgbClr val="374151"/>
                </a:solidFill>
                <a:latin typeface="Calibri"/>
                <a:cs typeface="Calibri"/>
              </a:rPr>
              <a:t>model</a:t>
            </a:r>
            <a:r>
              <a:rPr sz="1350" spc="8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350" dirty="0">
                <a:solidFill>
                  <a:srgbClr val="374151"/>
                </a:solidFill>
                <a:latin typeface="Calibri"/>
                <a:cs typeface="Calibri"/>
              </a:rPr>
              <a:t>(without</a:t>
            </a:r>
            <a:r>
              <a:rPr sz="1350" spc="-86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350" dirty="0">
                <a:solidFill>
                  <a:srgbClr val="374151"/>
                </a:solidFill>
                <a:latin typeface="Calibri"/>
                <a:cs typeface="Calibri"/>
              </a:rPr>
              <a:t>the</a:t>
            </a:r>
            <a:r>
              <a:rPr sz="1350" spc="3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350" spc="-8" dirty="0">
                <a:solidFill>
                  <a:srgbClr val="374151"/>
                </a:solidFill>
                <a:latin typeface="Calibri"/>
                <a:cs typeface="Calibri"/>
              </a:rPr>
              <a:t>removed</a:t>
            </a:r>
            <a:r>
              <a:rPr sz="1350" spc="-56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350" dirty="0">
                <a:solidFill>
                  <a:srgbClr val="374151"/>
                </a:solidFill>
                <a:latin typeface="Calibri"/>
                <a:cs typeface="Calibri"/>
              </a:rPr>
              <a:t>feature)</a:t>
            </a:r>
            <a:r>
              <a:rPr sz="1350" spc="1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350" dirty="0">
                <a:solidFill>
                  <a:srgbClr val="374151"/>
                </a:solidFill>
                <a:latin typeface="Calibri"/>
                <a:cs typeface="Calibri"/>
              </a:rPr>
              <a:t>using</a:t>
            </a:r>
            <a:r>
              <a:rPr sz="1350" spc="-41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350" dirty="0">
                <a:solidFill>
                  <a:srgbClr val="374151"/>
                </a:solidFill>
                <a:latin typeface="Calibri"/>
                <a:cs typeface="Calibri"/>
              </a:rPr>
              <a:t>the</a:t>
            </a:r>
            <a:r>
              <a:rPr sz="1350" spc="-19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350" spc="-15" dirty="0">
                <a:solidFill>
                  <a:srgbClr val="374151"/>
                </a:solidFill>
                <a:latin typeface="Calibri"/>
                <a:cs typeface="Calibri"/>
              </a:rPr>
              <a:t>same </a:t>
            </a:r>
            <a:r>
              <a:rPr sz="1350" dirty="0">
                <a:solidFill>
                  <a:srgbClr val="374151"/>
                </a:solidFill>
                <a:latin typeface="Calibri"/>
                <a:cs typeface="Calibri"/>
              </a:rPr>
              <a:t>evaluation</a:t>
            </a:r>
            <a:r>
              <a:rPr sz="1350" spc="-71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350" spc="-8" dirty="0">
                <a:solidFill>
                  <a:srgbClr val="374151"/>
                </a:solidFill>
                <a:latin typeface="Calibri"/>
                <a:cs typeface="Calibri"/>
              </a:rPr>
              <a:t>metric.</a:t>
            </a:r>
            <a:endParaRPr sz="1350">
              <a:solidFill>
                <a:prstClr val="black"/>
              </a:solidFill>
              <a:latin typeface="Calibri"/>
              <a:cs typeface="Calibri"/>
            </a:endParaRPr>
          </a:p>
          <a:p>
            <a:pPr marL="180977" marR="417676" indent="-171452" defTabSz="457200">
              <a:lnSpc>
                <a:spcPct val="100800"/>
              </a:lnSpc>
              <a:buFontTx/>
              <a:buAutoNum type="arabicPeriod"/>
              <a:tabLst>
                <a:tab pos="180977" algn="l"/>
              </a:tabLst>
            </a:pPr>
            <a:r>
              <a:rPr sz="1350" dirty="0">
                <a:solidFill>
                  <a:srgbClr val="374151"/>
                </a:solidFill>
                <a:latin typeface="Calibri"/>
                <a:cs typeface="Calibri"/>
              </a:rPr>
              <a:t>e.</a:t>
            </a:r>
            <a:r>
              <a:rPr sz="1350" spc="-22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350" b="1" dirty="0">
                <a:solidFill>
                  <a:srgbClr val="374151"/>
                </a:solidFill>
                <a:latin typeface="Calibri"/>
                <a:cs typeface="Calibri"/>
              </a:rPr>
              <a:t>Criterion</a:t>
            </a:r>
            <a:r>
              <a:rPr sz="1350" b="1" spc="-71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350" b="1" dirty="0">
                <a:solidFill>
                  <a:srgbClr val="374151"/>
                </a:solidFill>
                <a:latin typeface="Calibri"/>
                <a:cs typeface="Calibri"/>
              </a:rPr>
              <a:t>for</a:t>
            </a:r>
            <a:r>
              <a:rPr sz="1350" b="1" spc="-52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350" b="1" dirty="0">
                <a:solidFill>
                  <a:srgbClr val="374151"/>
                </a:solidFill>
                <a:latin typeface="Calibri"/>
                <a:cs typeface="Calibri"/>
              </a:rPr>
              <a:t>Removal:</a:t>
            </a:r>
            <a:r>
              <a:rPr sz="1350" b="1" spc="-9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350" dirty="0">
                <a:solidFill>
                  <a:srgbClr val="374151"/>
                </a:solidFill>
                <a:latin typeface="Calibri"/>
                <a:cs typeface="Calibri"/>
              </a:rPr>
              <a:t>Remove</a:t>
            </a:r>
            <a:r>
              <a:rPr sz="1350" spc="-19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350" dirty="0">
                <a:solidFill>
                  <a:srgbClr val="374151"/>
                </a:solidFill>
                <a:latin typeface="Calibri"/>
                <a:cs typeface="Calibri"/>
              </a:rPr>
              <a:t>the</a:t>
            </a:r>
            <a:r>
              <a:rPr sz="1350" spc="-19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350" spc="-8" dirty="0">
                <a:solidFill>
                  <a:srgbClr val="374151"/>
                </a:solidFill>
                <a:latin typeface="Calibri"/>
                <a:cs typeface="Calibri"/>
              </a:rPr>
              <a:t>feature</a:t>
            </a:r>
            <a:r>
              <a:rPr sz="1350" spc="-19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350" dirty="0">
                <a:solidFill>
                  <a:srgbClr val="374151"/>
                </a:solidFill>
                <a:latin typeface="Calibri"/>
                <a:cs typeface="Calibri"/>
              </a:rPr>
              <a:t>whose</a:t>
            </a:r>
            <a:r>
              <a:rPr sz="1350" spc="33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350" spc="-8" dirty="0">
                <a:solidFill>
                  <a:srgbClr val="374151"/>
                </a:solidFill>
                <a:latin typeface="Calibri"/>
                <a:cs typeface="Calibri"/>
              </a:rPr>
              <a:t>absence </a:t>
            </a:r>
            <a:r>
              <a:rPr sz="1350" dirty="0">
                <a:solidFill>
                  <a:srgbClr val="374151"/>
                </a:solidFill>
                <a:latin typeface="Calibri"/>
                <a:cs typeface="Calibri"/>
              </a:rPr>
              <a:t>causes</a:t>
            </a:r>
            <a:r>
              <a:rPr sz="1350" spc="-3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350" dirty="0">
                <a:solidFill>
                  <a:srgbClr val="374151"/>
                </a:solidFill>
                <a:latin typeface="Calibri"/>
                <a:cs typeface="Calibri"/>
              </a:rPr>
              <a:t>the</a:t>
            </a:r>
            <a:r>
              <a:rPr sz="1350" spc="-8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350" dirty="0">
                <a:solidFill>
                  <a:srgbClr val="374151"/>
                </a:solidFill>
                <a:latin typeface="Calibri"/>
                <a:cs typeface="Calibri"/>
              </a:rPr>
              <a:t>least</a:t>
            </a:r>
            <a:r>
              <a:rPr sz="1350" spc="-1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350" dirty="0">
                <a:solidFill>
                  <a:srgbClr val="374151"/>
                </a:solidFill>
                <a:latin typeface="Calibri"/>
                <a:cs typeface="Calibri"/>
              </a:rPr>
              <a:t>impact</a:t>
            </a:r>
            <a:r>
              <a:rPr sz="1350" spc="-1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350" dirty="0">
                <a:solidFill>
                  <a:srgbClr val="374151"/>
                </a:solidFill>
                <a:latin typeface="Calibri"/>
                <a:cs typeface="Calibri"/>
              </a:rPr>
              <a:t>or</a:t>
            </a:r>
            <a:r>
              <a:rPr sz="1350" spc="-33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350" dirty="0">
                <a:solidFill>
                  <a:srgbClr val="374151"/>
                </a:solidFill>
                <a:latin typeface="Calibri"/>
                <a:cs typeface="Calibri"/>
              </a:rPr>
              <a:t>degradation</a:t>
            </a:r>
            <a:r>
              <a:rPr sz="1350" spc="-109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350" dirty="0">
                <a:solidFill>
                  <a:srgbClr val="374151"/>
                </a:solidFill>
                <a:latin typeface="Calibri"/>
                <a:cs typeface="Calibri"/>
              </a:rPr>
              <a:t>in</a:t>
            </a:r>
            <a:r>
              <a:rPr sz="1350" spc="-49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350" dirty="0">
                <a:solidFill>
                  <a:srgbClr val="374151"/>
                </a:solidFill>
                <a:latin typeface="Calibri"/>
                <a:cs typeface="Calibri"/>
              </a:rPr>
              <a:t>the</a:t>
            </a:r>
            <a:r>
              <a:rPr sz="1350" spc="-8" dirty="0">
                <a:solidFill>
                  <a:srgbClr val="374151"/>
                </a:solidFill>
                <a:latin typeface="Calibri"/>
                <a:cs typeface="Calibri"/>
              </a:rPr>
              <a:t> model's performance.</a:t>
            </a:r>
            <a:endParaRPr sz="1350">
              <a:solidFill>
                <a:prstClr val="black"/>
              </a:solidFill>
              <a:latin typeface="Calibri"/>
              <a:cs typeface="Calibri"/>
            </a:endParaRPr>
          </a:p>
          <a:p>
            <a:pPr marL="180977" indent="-171452" defTabSz="457200">
              <a:lnSpc>
                <a:spcPts val="1575"/>
              </a:lnSpc>
              <a:buFontTx/>
              <a:buAutoNum type="arabicPeriod"/>
              <a:tabLst>
                <a:tab pos="180977" algn="l"/>
              </a:tabLst>
            </a:pPr>
            <a:r>
              <a:rPr sz="1350" spc="-33" dirty="0">
                <a:solidFill>
                  <a:srgbClr val="374151"/>
                </a:solidFill>
                <a:latin typeface="Calibri"/>
                <a:cs typeface="Calibri"/>
              </a:rPr>
              <a:t>f.</a:t>
            </a:r>
            <a:r>
              <a:rPr sz="1350" spc="-3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350" b="1" spc="-8" dirty="0">
                <a:solidFill>
                  <a:srgbClr val="374151"/>
                </a:solidFill>
                <a:latin typeface="Calibri"/>
                <a:cs typeface="Calibri"/>
              </a:rPr>
              <a:t>Iterate:</a:t>
            </a:r>
            <a:r>
              <a:rPr sz="1350" b="1" spc="-33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350" dirty="0">
                <a:solidFill>
                  <a:srgbClr val="374151"/>
                </a:solidFill>
                <a:latin typeface="Calibri"/>
                <a:cs typeface="Calibri"/>
              </a:rPr>
              <a:t>Repeat</a:t>
            </a:r>
            <a:r>
              <a:rPr sz="1350" spc="-86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350" dirty="0">
                <a:solidFill>
                  <a:srgbClr val="374151"/>
                </a:solidFill>
                <a:latin typeface="Calibri"/>
                <a:cs typeface="Calibri"/>
              </a:rPr>
              <a:t>steps</a:t>
            </a:r>
            <a:r>
              <a:rPr sz="1350" spc="-8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350" dirty="0">
                <a:solidFill>
                  <a:srgbClr val="374151"/>
                </a:solidFill>
                <a:latin typeface="Calibri"/>
                <a:cs typeface="Calibri"/>
              </a:rPr>
              <a:t>(a)</a:t>
            </a:r>
            <a:r>
              <a:rPr sz="1350" spc="-56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350" dirty="0">
                <a:solidFill>
                  <a:srgbClr val="374151"/>
                </a:solidFill>
                <a:latin typeface="Calibri"/>
                <a:cs typeface="Calibri"/>
              </a:rPr>
              <a:t>through</a:t>
            </a:r>
            <a:r>
              <a:rPr sz="1350" spc="-19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350" dirty="0">
                <a:solidFill>
                  <a:srgbClr val="374151"/>
                </a:solidFill>
                <a:latin typeface="Calibri"/>
                <a:cs typeface="Calibri"/>
              </a:rPr>
              <a:t>(e) until</a:t>
            </a:r>
            <a:r>
              <a:rPr sz="1350" spc="-71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350" dirty="0">
                <a:solidFill>
                  <a:srgbClr val="374151"/>
                </a:solidFill>
                <a:latin typeface="Calibri"/>
                <a:cs typeface="Calibri"/>
              </a:rPr>
              <a:t>further</a:t>
            </a:r>
            <a:r>
              <a:rPr sz="1350" spc="-56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350" dirty="0">
                <a:solidFill>
                  <a:srgbClr val="374151"/>
                </a:solidFill>
                <a:latin typeface="Calibri"/>
                <a:cs typeface="Calibri"/>
              </a:rPr>
              <a:t>removal</a:t>
            </a:r>
            <a:r>
              <a:rPr sz="1350" spc="-68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350" spc="-19" dirty="0">
                <a:solidFill>
                  <a:srgbClr val="374151"/>
                </a:solidFill>
                <a:latin typeface="Calibri"/>
                <a:cs typeface="Calibri"/>
              </a:rPr>
              <a:t>of</a:t>
            </a:r>
            <a:endParaRPr sz="1350">
              <a:solidFill>
                <a:prstClr val="black"/>
              </a:solidFill>
              <a:latin typeface="Calibri"/>
              <a:cs typeface="Calibri"/>
            </a:endParaRPr>
          </a:p>
          <a:p>
            <a:pPr marL="180977" marR="3810" defTabSz="457200">
              <a:lnSpc>
                <a:spcPct val="100800"/>
              </a:lnSpc>
              <a:spcBef>
                <a:spcPts val="3"/>
              </a:spcBef>
            </a:pPr>
            <a:r>
              <a:rPr sz="1350" dirty="0">
                <a:solidFill>
                  <a:srgbClr val="374151"/>
                </a:solidFill>
                <a:latin typeface="Calibri"/>
                <a:cs typeface="Calibri"/>
              </a:rPr>
              <a:t>features does</a:t>
            </a:r>
            <a:r>
              <a:rPr sz="1350" spc="-4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350" dirty="0">
                <a:solidFill>
                  <a:srgbClr val="374151"/>
                </a:solidFill>
                <a:latin typeface="Calibri"/>
                <a:cs typeface="Calibri"/>
              </a:rPr>
              <a:t>not</a:t>
            </a:r>
            <a:r>
              <a:rPr sz="1350" spc="-33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350" dirty="0">
                <a:solidFill>
                  <a:srgbClr val="374151"/>
                </a:solidFill>
                <a:latin typeface="Calibri"/>
                <a:cs typeface="Calibri"/>
              </a:rPr>
              <a:t>significantly</a:t>
            </a:r>
            <a:r>
              <a:rPr sz="1350" spc="-131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350" spc="-8" dirty="0">
                <a:solidFill>
                  <a:srgbClr val="374151"/>
                </a:solidFill>
                <a:latin typeface="Calibri"/>
                <a:cs typeface="Calibri"/>
              </a:rPr>
              <a:t>degrade</a:t>
            </a:r>
            <a:r>
              <a:rPr sz="1350" spc="-79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350" dirty="0">
                <a:solidFill>
                  <a:srgbClr val="374151"/>
                </a:solidFill>
                <a:latin typeface="Calibri"/>
                <a:cs typeface="Calibri"/>
              </a:rPr>
              <a:t>the</a:t>
            </a:r>
            <a:r>
              <a:rPr sz="1350" spc="-22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350" dirty="0">
                <a:solidFill>
                  <a:srgbClr val="374151"/>
                </a:solidFill>
                <a:latin typeface="Calibri"/>
                <a:cs typeface="Calibri"/>
              </a:rPr>
              <a:t>model's</a:t>
            </a:r>
            <a:r>
              <a:rPr sz="1350" spc="-52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350" dirty="0">
                <a:solidFill>
                  <a:srgbClr val="374151"/>
                </a:solidFill>
                <a:latin typeface="Calibri"/>
                <a:cs typeface="Calibri"/>
              </a:rPr>
              <a:t>performance</a:t>
            </a:r>
            <a:r>
              <a:rPr sz="1350" spc="3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350" spc="-19" dirty="0">
                <a:solidFill>
                  <a:srgbClr val="374151"/>
                </a:solidFill>
                <a:latin typeface="Calibri"/>
                <a:cs typeface="Calibri"/>
              </a:rPr>
              <a:t>or </a:t>
            </a:r>
            <a:r>
              <a:rPr sz="1350" dirty="0">
                <a:solidFill>
                  <a:srgbClr val="374151"/>
                </a:solidFill>
                <a:latin typeface="Calibri"/>
                <a:cs typeface="Calibri"/>
              </a:rPr>
              <a:t>until</a:t>
            </a:r>
            <a:r>
              <a:rPr sz="1350" spc="-3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350" dirty="0">
                <a:solidFill>
                  <a:srgbClr val="374151"/>
                </a:solidFill>
                <a:latin typeface="Calibri"/>
                <a:cs typeface="Calibri"/>
              </a:rPr>
              <a:t>a</a:t>
            </a:r>
            <a:r>
              <a:rPr sz="1350" spc="3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350" spc="-8" dirty="0">
                <a:solidFill>
                  <a:srgbClr val="374151"/>
                </a:solidFill>
                <a:latin typeface="Calibri"/>
                <a:cs typeface="Calibri"/>
              </a:rPr>
              <a:t>predefined</a:t>
            </a:r>
            <a:r>
              <a:rPr sz="1350" spc="-97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350" dirty="0">
                <a:solidFill>
                  <a:srgbClr val="374151"/>
                </a:solidFill>
                <a:latin typeface="Calibri"/>
                <a:cs typeface="Calibri"/>
              </a:rPr>
              <a:t>stopping</a:t>
            </a:r>
            <a:r>
              <a:rPr sz="1350" spc="-79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350" dirty="0">
                <a:solidFill>
                  <a:srgbClr val="374151"/>
                </a:solidFill>
                <a:latin typeface="Calibri"/>
                <a:cs typeface="Calibri"/>
              </a:rPr>
              <a:t>criterion</a:t>
            </a:r>
            <a:r>
              <a:rPr sz="1350" spc="27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350" dirty="0">
                <a:solidFill>
                  <a:srgbClr val="374151"/>
                </a:solidFill>
                <a:latin typeface="Calibri"/>
                <a:cs typeface="Calibri"/>
              </a:rPr>
              <a:t>is</a:t>
            </a:r>
            <a:r>
              <a:rPr sz="1350" spc="-22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350" spc="-15" dirty="0">
                <a:solidFill>
                  <a:srgbClr val="374151"/>
                </a:solidFill>
                <a:latin typeface="Calibri"/>
                <a:cs typeface="Calibri"/>
              </a:rPr>
              <a:t>met.</a:t>
            </a:r>
            <a:endParaRPr sz="1350">
              <a:solidFill>
                <a:prstClr val="black"/>
              </a:solidFill>
              <a:latin typeface="Calibri"/>
              <a:cs typeface="Calibri"/>
            </a:endParaRPr>
          </a:p>
          <a:p>
            <a:pPr marL="180977" marR="151926" indent="-171452" defTabSz="457200">
              <a:lnSpc>
                <a:spcPct val="100800"/>
              </a:lnSpc>
              <a:buFontTx/>
              <a:buAutoNum type="arabicPeriod" startAt="9"/>
              <a:tabLst>
                <a:tab pos="180977" algn="l"/>
              </a:tabLst>
            </a:pPr>
            <a:r>
              <a:rPr sz="1350" b="1" dirty="0">
                <a:solidFill>
                  <a:srgbClr val="374151"/>
                </a:solidFill>
                <a:latin typeface="Calibri"/>
                <a:cs typeface="Calibri"/>
              </a:rPr>
              <a:t>Final</a:t>
            </a:r>
            <a:r>
              <a:rPr sz="1350" b="1" spc="-41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350" b="1" dirty="0">
                <a:solidFill>
                  <a:srgbClr val="374151"/>
                </a:solidFill>
                <a:latin typeface="Calibri"/>
                <a:cs typeface="Calibri"/>
              </a:rPr>
              <a:t>Model:</a:t>
            </a:r>
            <a:r>
              <a:rPr sz="1350" b="1" spc="-6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350" dirty="0">
                <a:solidFill>
                  <a:srgbClr val="374151"/>
                </a:solidFill>
                <a:latin typeface="Calibri"/>
                <a:cs typeface="Calibri"/>
              </a:rPr>
              <a:t>Use</a:t>
            </a:r>
            <a:r>
              <a:rPr sz="1350" spc="68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350" dirty="0">
                <a:solidFill>
                  <a:srgbClr val="374151"/>
                </a:solidFill>
                <a:latin typeface="Calibri"/>
                <a:cs typeface="Calibri"/>
              </a:rPr>
              <a:t>the</a:t>
            </a:r>
            <a:r>
              <a:rPr sz="1350" spc="-38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350" dirty="0">
                <a:solidFill>
                  <a:srgbClr val="374151"/>
                </a:solidFill>
                <a:latin typeface="Calibri"/>
                <a:cs typeface="Calibri"/>
              </a:rPr>
              <a:t>selected</a:t>
            </a:r>
            <a:r>
              <a:rPr sz="1350" spc="-27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350" dirty="0">
                <a:solidFill>
                  <a:srgbClr val="374151"/>
                </a:solidFill>
                <a:latin typeface="Calibri"/>
                <a:cs typeface="Calibri"/>
              </a:rPr>
              <a:t>subset</a:t>
            </a:r>
            <a:r>
              <a:rPr sz="1350" spc="-41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350" dirty="0">
                <a:solidFill>
                  <a:srgbClr val="374151"/>
                </a:solidFill>
                <a:latin typeface="Calibri"/>
                <a:cs typeface="Calibri"/>
              </a:rPr>
              <a:t>of</a:t>
            </a:r>
            <a:r>
              <a:rPr sz="1350" spc="-6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350" dirty="0">
                <a:solidFill>
                  <a:srgbClr val="374151"/>
                </a:solidFill>
                <a:latin typeface="Calibri"/>
                <a:cs typeface="Calibri"/>
              </a:rPr>
              <a:t>features</a:t>
            </a:r>
            <a:r>
              <a:rPr sz="1350" spc="-8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350" dirty="0">
                <a:solidFill>
                  <a:srgbClr val="374151"/>
                </a:solidFill>
                <a:latin typeface="Calibri"/>
                <a:cs typeface="Calibri"/>
              </a:rPr>
              <a:t>to</a:t>
            </a:r>
            <a:r>
              <a:rPr sz="1350" spc="-3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350" dirty="0">
                <a:solidFill>
                  <a:srgbClr val="374151"/>
                </a:solidFill>
                <a:latin typeface="Calibri"/>
                <a:cs typeface="Calibri"/>
              </a:rPr>
              <a:t>train</a:t>
            </a:r>
            <a:r>
              <a:rPr sz="1350" spc="-7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350" dirty="0">
                <a:solidFill>
                  <a:srgbClr val="374151"/>
                </a:solidFill>
                <a:latin typeface="Calibri"/>
                <a:cs typeface="Calibri"/>
              </a:rPr>
              <a:t>the</a:t>
            </a:r>
            <a:r>
              <a:rPr sz="1350" spc="-38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350" spc="-8" dirty="0">
                <a:solidFill>
                  <a:srgbClr val="374151"/>
                </a:solidFill>
                <a:latin typeface="Calibri"/>
                <a:cs typeface="Calibri"/>
              </a:rPr>
              <a:t>final model.</a:t>
            </a:r>
            <a:endParaRPr sz="1350">
              <a:solidFill>
                <a:prstClr val="black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74157" y="1100138"/>
            <a:ext cx="6693694" cy="2014538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967037" y="3571875"/>
            <a:ext cx="5543550" cy="1835944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B85E0EEC-00E4-4EBE-CA29-DBED0EFD7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12183" y="2202942"/>
            <a:ext cx="7714297" cy="629820"/>
          </a:xfrm>
          <a:prstGeom prst="rect">
            <a:avLst/>
          </a:prstGeom>
        </p:spPr>
        <p:txBody>
          <a:bodyPr vert="horz" wrap="square" lIns="0" tIns="39529" rIns="0" bIns="0" rtlCol="0">
            <a:spAutoFit/>
          </a:bodyPr>
          <a:lstStyle/>
          <a:p>
            <a:pPr marL="180977" marR="3810" indent="-171928" defTabSz="457200">
              <a:lnSpc>
                <a:spcPts val="2310"/>
              </a:lnSpc>
              <a:spcBef>
                <a:spcPts val="311"/>
              </a:spcBef>
              <a:buFont typeface="Arial"/>
              <a:buChar char="•"/>
              <a:tabLst>
                <a:tab pos="180977" algn="l"/>
              </a:tabLst>
            </a:pPr>
            <a:r>
              <a:rPr sz="2063" u="sng" spc="-8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https://www.kaggle.com/code/jurk06/forward-</a:t>
            </a:r>
            <a:r>
              <a:rPr sz="2063" u="sng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and-backward-</a:t>
            </a:r>
            <a:r>
              <a:rPr sz="2063" u="sng" spc="-8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subset-</a:t>
            </a:r>
            <a:r>
              <a:rPr sz="2063" spc="-8" dirty="0">
                <a:solidFill>
                  <a:srgbClr val="0462C1"/>
                </a:solidFill>
                <a:latin typeface="Calibri"/>
                <a:cs typeface="Calibri"/>
              </a:rPr>
              <a:t> </a:t>
            </a:r>
            <a:r>
              <a:rPr sz="2063" u="sng" spc="-1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selection-</a:t>
            </a:r>
            <a:r>
              <a:rPr sz="2063" u="sng" spc="-8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method</a:t>
            </a:r>
            <a:endParaRPr sz="2063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D5428C7-28B1-56F3-95A3-6861A1C9E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95499" y="263748"/>
            <a:ext cx="11209376" cy="633828"/>
          </a:xfrm>
          <a:prstGeom prst="rect">
            <a:avLst/>
          </a:prstGeom>
        </p:spPr>
        <p:txBody>
          <a:bodyPr vert="horz" wrap="square" lIns="0" tIns="10478" rIns="0" bIns="0" rtlCol="0" anchor="ctr">
            <a:spAutoFit/>
          </a:bodyPr>
          <a:lstStyle/>
          <a:p>
            <a:pPr marL="9525">
              <a:spcBef>
                <a:spcPts val="82"/>
              </a:spcBef>
            </a:pPr>
            <a:r>
              <a:rPr sz="4500" dirty="0">
                <a:solidFill>
                  <a:srgbClr val="000000"/>
                </a:solidFill>
              </a:rPr>
              <a:t>Feature</a:t>
            </a:r>
            <a:r>
              <a:rPr sz="4500" spc="-217" dirty="0">
                <a:solidFill>
                  <a:srgbClr val="000000"/>
                </a:solidFill>
              </a:rPr>
              <a:t> </a:t>
            </a:r>
            <a:r>
              <a:rPr sz="4500" spc="-8" dirty="0">
                <a:solidFill>
                  <a:srgbClr val="000000"/>
                </a:solidFill>
              </a:rPr>
              <a:t>Engineering</a:t>
            </a:r>
            <a:endParaRPr sz="4500"/>
          </a:p>
        </p:txBody>
      </p:sp>
      <p:pic>
        <p:nvPicPr>
          <p:cNvPr id="4" name="object 2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990345" y="1207008"/>
            <a:ext cx="8211311" cy="433425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9981AE-8639-FCD3-6105-1E7D31E43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2624" y="1137256"/>
            <a:ext cx="8185024" cy="5053232"/>
          </a:xfrm>
        </p:spPr>
        <p:txBody>
          <a:bodyPr>
            <a:normAutofit/>
          </a:bodyPr>
          <a:lstStyle/>
          <a:p>
            <a:r>
              <a:rPr lang="en-US" sz="2000" dirty="0"/>
              <a:t>Data Cleaning and Preprocessing</a:t>
            </a:r>
          </a:p>
          <a:p>
            <a:r>
              <a:rPr lang="en-US" sz="2000" dirty="0"/>
              <a:t>Handling Missing Values: Strategies include imputation, deletion, or using models to predict missing values.</a:t>
            </a:r>
          </a:p>
          <a:p>
            <a:r>
              <a:rPr lang="en-US" sz="2000" dirty="0"/>
              <a:t>Dealing with Outliers:</a:t>
            </a:r>
          </a:p>
          <a:p>
            <a:r>
              <a:rPr lang="en-US" sz="2000" dirty="0"/>
              <a:t>Feature Creation</a:t>
            </a:r>
          </a:p>
          <a:p>
            <a:r>
              <a:rPr lang="en-US" sz="2000" dirty="0"/>
              <a:t>Derived Features: Creating new features from existing ones, like combining, binning, or polynomial features.</a:t>
            </a:r>
          </a:p>
          <a:p>
            <a:r>
              <a:rPr lang="en-US" sz="2000" dirty="0"/>
              <a:t>Domain Knowledge Incorporation: Utilizing domain expertise to craft features relevant to the problem. Feature Scaling and Normalization</a:t>
            </a:r>
          </a:p>
          <a:p>
            <a:endParaRPr lang="en-IN" sz="200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95499" y="249899"/>
            <a:ext cx="11209376" cy="661526"/>
          </a:xfrm>
          <a:prstGeom prst="rect">
            <a:avLst/>
          </a:prstGeom>
        </p:spPr>
        <p:txBody>
          <a:bodyPr vert="horz" wrap="square" lIns="0" tIns="216216" rIns="0" bIns="0" rtlCol="0" anchor="ctr">
            <a:spAutoFit/>
          </a:bodyPr>
          <a:lstStyle/>
          <a:p>
            <a:pPr marL="9525">
              <a:spcBef>
                <a:spcPts val="97"/>
              </a:spcBef>
            </a:pPr>
            <a:r>
              <a:rPr dirty="0">
                <a:solidFill>
                  <a:srgbClr val="000000"/>
                </a:solidFill>
              </a:rPr>
              <a:t>Feature</a:t>
            </a:r>
            <a:r>
              <a:rPr spc="-168" dirty="0">
                <a:solidFill>
                  <a:srgbClr val="000000"/>
                </a:solidFill>
              </a:rPr>
              <a:t> </a:t>
            </a:r>
            <a:r>
              <a:rPr spc="-8" dirty="0">
                <a:solidFill>
                  <a:srgbClr val="000000"/>
                </a:solidFill>
              </a:rPr>
              <a:t>Engineering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7576F-6281-4161-CA60-EA9E1321B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23AB81-070E-C5CF-25DF-3A9E151C0E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Scaling Numerical Features: Ensuring features are on a similar scale (e.g., Min-Max scaling, Standardization).</a:t>
            </a:r>
          </a:p>
          <a:p>
            <a:r>
              <a:rPr lang="en-US" sz="1800" dirty="0"/>
              <a:t>Normalization: Bringing features to a standard scale to aid model convergence. Handling Categorical Variables</a:t>
            </a:r>
          </a:p>
          <a:p>
            <a:r>
              <a:rPr lang="en-US" sz="1800" dirty="0"/>
              <a:t>One-Hot Encoding: Transforming categorical variables into binary vectors.</a:t>
            </a:r>
          </a:p>
          <a:p>
            <a:r>
              <a:rPr lang="en-US" sz="1800" dirty="0"/>
              <a:t>Label Encoding: Converting categorical values into numerical labels.</a:t>
            </a:r>
          </a:p>
          <a:p>
            <a:r>
              <a:rPr lang="en-US" sz="1800" dirty="0"/>
              <a:t>Feature Selection/Extraction</a:t>
            </a:r>
          </a:p>
          <a:p>
            <a:r>
              <a:rPr lang="en-US" sz="1800" dirty="0"/>
              <a:t>Removing Redundant Features: Eliminating features that do not contribute significantly to the model.</a:t>
            </a:r>
          </a:p>
          <a:p>
            <a:r>
              <a:rPr lang="en-US" sz="1800" dirty="0"/>
              <a:t>Techniques: Filter, wrapper, embedded methods, and dimensionality reduction</a:t>
            </a:r>
          </a:p>
          <a:p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027428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97840D-E44F-5424-BBCA-95C2C328D0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80977" indent="-171452">
              <a:spcBef>
                <a:spcPts val="75"/>
              </a:spcBef>
              <a:buFont typeface="Arial"/>
              <a:buChar char="•"/>
              <a:tabLst>
                <a:tab pos="180977" algn="l"/>
              </a:tabLst>
            </a:pPr>
            <a:r>
              <a:rPr lang="en-US" spc="-8" dirty="0">
                <a:solidFill>
                  <a:srgbClr val="2E5395"/>
                </a:solidFill>
                <a:latin typeface="Calibri"/>
                <a:cs typeface="Calibri"/>
              </a:rPr>
              <a:t>One-</a:t>
            </a:r>
            <a:r>
              <a:rPr lang="en-US" dirty="0">
                <a:solidFill>
                  <a:srgbClr val="2E5395"/>
                </a:solidFill>
                <a:latin typeface="Calibri"/>
                <a:cs typeface="Calibri"/>
              </a:rPr>
              <a:t>Hot</a:t>
            </a:r>
            <a:r>
              <a:rPr lang="en-US" spc="-19" dirty="0">
                <a:solidFill>
                  <a:srgbClr val="2E5395"/>
                </a:solidFill>
                <a:latin typeface="Calibri"/>
                <a:cs typeface="Calibri"/>
              </a:rPr>
              <a:t> </a:t>
            </a:r>
            <a:r>
              <a:rPr lang="en-US" spc="-8" dirty="0">
                <a:solidFill>
                  <a:srgbClr val="2E5395"/>
                </a:solidFill>
                <a:latin typeface="Calibri"/>
                <a:cs typeface="Calibri"/>
              </a:rPr>
              <a:t>Encoding</a:t>
            </a:r>
            <a:endParaRPr lang="en-US" dirty="0">
              <a:latin typeface="Calibri"/>
              <a:cs typeface="Calibri"/>
            </a:endParaRPr>
          </a:p>
          <a:p>
            <a:pPr marL="180977" indent="-171452">
              <a:spcBef>
                <a:spcPts val="664"/>
              </a:spcBef>
              <a:buFont typeface="Arial"/>
              <a:buChar char="•"/>
              <a:tabLst>
                <a:tab pos="180977" algn="l"/>
              </a:tabLst>
            </a:pPr>
            <a:r>
              <a:rPr lang="en-US" dirty="0">
                <a:solidFill>
                  <a:srgbClr val="2E5395"/>
                </a:solidFill>
                <a:latin typeface="Calibri"/>
                <a:cs typeface="Calibri"/>
              </a:rPr>
              <a:t>Label</a:t>
            </a:r>
            <a:r>
              <a:rPr lang="en-US" spc="-19" dirty="0">
                <a:solidFill>
                  <a:srgbClr val="2E5395"/>
                </a:solidFill>
                <a:latin typeface="Calibri"/>
                <a:cs typeface="Calibri"/>
              </a:rPr>
              <a:t> </a:t>
            </a:r>
            <a:r>
              <a:rPr lang="en-US" spc="-8" dirty="0">
                <a:solidFill>
                  <a:srgbClr val="2E5395"/>
                </a:solidFill>
                <a:latin typeface="Calibri"/>
                <a:cs typeface="Calibri"/>
              </a:rPr>
              <a:t>Encoding</a:t>
            </a:r>
            <a:endParaRPr lang="en-US" dirty="0">
              <a:latin typeface="Calibri"/>
              <a:cs typeface="Calibri"/>
            </a:endParaRPr>
          </a:p>
          <a:p>
            <a:pPr marL="180977" indent="-171452">
              <a:spcBef>
                <a:spcPts val="611"/>
              </a:spcBef>
              <a:buFont typeface="Arial"/>
              <a:buChar char="•"/>
              <a:tabLst>
                <a:tab pos="180977" algn="l"/>
              </a:tabLst>
            </a:pPr>
            <a:r>
              <a:rPr lang="en-US" dirty="0">
                <a:solidFill>
                  <a:srgbClr val="2E5395"/>
                </a:solidFill>
                <a:latin typeface="Calibri"/>
                <a:cs typeface="Calibri"/>
              </a:rPr>
              <a:t>Ordinal</a:t>
            </a:r>
            <a:r>
              <a:rPr lang="en-US" spc="-52" dirty="0">
                <a:solidFill>
                  <a:srgbClr val="2E5395"/>
                </a:solidFill>
                <a:latin typeface="Calibri"/>
                <a:cs typeface="Calibri"/>
              </a:rPr>
              <a:t> </a:t>
            </a:r>
            <a:r>
              <a:rPr lang="en-US" spc="-8" dirty="0">
                <a:solidFill>
                  <a:srgbClr val="2E5395"/>
                </a:solidFill>
                <a:latin typeface="Calibri"/>
                <a:cs typeface="Calibri"/>
              </a:rPr>
              <a:t>Encoding</a:t>
            </a:r>
            <a:endParaRPr lang="en-US" dirty="0">
              <a:latin typeface="Calibri"/>
              <a:cs typeface="Calibri"/>
            </a:endParaRPr>
          </a:p>
          <a:p>
            <a:pPr marL="180977" indent="-171452">
              <a:spcBef>
                <a:spcPts val="668"/>
              </a:spcBef>
              <a:buFont typeface="Arial"/>
              <a:buChar char="•"/>
              <a:tabLst>
                <a:tab pos="180977" algn="l"/>
              </a:tabLst>
            </a:pPr>
            <a:r>
              <a:rPr lang="en-US" spc="-15" dirty="0">
                <a:solidFill>
                  <a:srgbClr val="2E5395"/>
                </a:solidFill>
                <a:latin typeface="Calibri"/>
                <a:cs typeface="Calibri"/>
              </a:rPr>
              <a:t>Target</a:t>
            </a:r>
            <a:r>
              <a:rPr lang="en-US" spc="-56" dirty="0">
                <a:solidFill>
                  <a:srgbClr val="2E5395"/>
                </a:solidFill>
                <a:latin typeface="Calibri"/>
                <a:cs typeface="Calibri"/>
              </a:rPr>
              <a:t> </a:t>
            </a:r>
            <a:r>
              <a:rPr lang="en-US" dirty="0">
                <a:solidFill>
                  <a:srgbClr val="2E5395"/>
                </a:solidFill>
                <a:latin typeface="Calibri"/>
                <a:cs typeface="Calibri"/>
              </a:rPr>
              <a:t>Encoding</a:t>
            </a:r>
            <a:r>
              <a:rPr lang="en-US" spc="-8" dirty="0">
                <a:solidFill>
                  <a:srgbClr val="2E5395"/>
                </a:solidFill>
                <a:latin typeface="Calibri"/>
                <a:cs typeface="Calibri"/>
              </a:rPr>
              <a:t> </a:t>
            </a:r>
            <a:r>
              <a:rPr lang="en-US" dirty="0">
                <a:solidFill>
                  <a:srgbClr val="2E5395"/>
                </a:solidFill>
                <a:latin typeface="Calibri"/>
                <a:cs typeface="Calibri"/>
              </a:rPr>
              <a:t>(Mean</a:t>
            </a:r>
            <a:r>
              <a:rPr lang="en-US" spc="-30" dirty="0">
                <a:solidFill>
                  <a:srgbClr val="2E5395"/>
                </a:solidFill>
                <a:latin typeface="Calibri"/>
                <a:cs typeface="Calibri"/>
              </a:rPr>
              <a:t> </a:t>
            </a:r>
            <a:r>
              <a:rPr lang="en-US" spc="-8" dirty="0">
                <a:solidFill>
                  <a:srgbClr val="2E5395"/>
                </a:solidFill>
                <a:latin typeface="Calibri"/>
                <a:cs typeface="Calibri"/>
              </a:rPr>
              <a:t>Encoding)</a:t>
            </a:r>
            <a:endParaRPr lang="en-US" dirty="0">
              <a:latin typeface="Calibri"/>
              <a:cs typeface="Calibri"/>
            </a:endParaRPr>
          </a:p>
          <a:p>
            <a:pPr marL="180977" indent="-171452">
              <a:spcBef>
                <a:spcPts val="664"/>
              </a:spcBef>
              <a:buFont typeface="Arial"/>
              <a:buChar char="•"/>
              <a:tabLst>
                <a:tab pos="180977" algn="l"/>
              </a:tabLst>
            </a:pPr>
            <a:r>
              <a:rPr lang="en-US" spc="-8" dirty="0">
                <a:solidFill>
                  <a:srgbClr val="2E5395"/>
                </a:solidFill>
                <a:latin typeface="Calibri"/>
                <a:cs typeface="Calibri"/>
              </a:rPr>
              <a:t>Frequency</a:t>
            </a:r>
            <a:r>
              <a:rPr lang="en-US" spc="3" dirty="0">
                <a:solidFill>
                  <a:srgbClr val="2E5395"/>
                </a:solidFill>
                <a:latin typeface="Calibri"/>
                <a:cs typeface="Calibri"/>
              </a:rPr>
              <a:t> </a:t>
            </a:r>
            <a:r>
              <a:rPr lang="en-US" spc="-8" dirty="0">
                <a:solidFill>
                  <a:srgbClr val="2E5395"/>
                </a:solidFill>
                <a:latin typeface="Calibri"/>
                <a:cs typeface="Calibri"/>
              </a:rPr>
              <a:t>Encoding</a:t>
            </a:r>
            <a:endParaRPr lang="en-US" dirty="0">
              <a:latin typeface="Calibri"/>
              <a:cs typeface="Calibri"/>
            </a:endParaRPr>
          </a:p>
          <a:p>
            <a:endParaRPr lang="en-IN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95499" y="249899"/>
            <a:ext cx="11209376" cy="661526"/>
          </a:xfrm>
          <a:prstGeom prst="rect">
            <a:avLst/>
          </a:prstGeom>
        </p:spPr>
        <p:txBody>
          <a:bodyPr vert="horz" wrap="square" lIns="0" tIns="216216" rIns="0" bIns="0" rtlCol="0" anchor="ctr">
            <a:spAutoFit/>
          </a:bodyPr>
          <a:lstStyle/>
          <a:p>
            <a:pPr marL="9525">
              <a:spcBef>
                <a:spcPts val="97"/>
              </a:spcBef>
            </a:pPr>
            <a:r>
              <a:rPr dirty="0">
                <a:solidFill>
                  <a:srgbClr val="000000"/>
                </a:solidFill>
              </a:rPr>
              <a:t>4.</a:t>
            </a:r>
            <a:r>
              <a:rPr spc="-4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Handling</a:t>
            </a:r>
            <a:r>
              <a:rPr spc="-124" dirty="0">
                <a:solidFill>
                  <a:srgbClr val="000000"/>
                </a:solidFill>
              </a:rPr>
              <a:t> </a:t>
            </a:r>
            <a:r>
              <a:rPr spc="-8" dirty="0">
                <a:solidFill>
                  <a:srgbClr val="000000"/>
                </a:solidFill>
              </a:rPr>
              <a:t>Categorical</a:t>
            </a:r>
            <a:r>
              <a:rPr spc="-79" dirty="0">
                <a:solidFill>
                  <a:srgbClr val="000000"/>
                </a:solidFill>
              </a:rPr>
              <a:t> </a:t>
            </a:r>
            <a:r>
              <a:rPr spc="-8" dirty="0">
                <a:solidFill>
                  <a:srgbClr val="000000"/>
                </a:solidFill>
              </a:rPr>
              <a:t>Values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A1F618A-E7B8-3338-1A51-4C93FE4402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374151"/>
                </a:solidFill>
                <a:latin typeface="Calibri"/>
                <a:cs typeface="Calibri"/>
              </a:rPr>
              <a:t>Each</a:t>
            </a:r>
            <a:r>
              <a:rPr lang="en-US" spc="-6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lang="en-US" dirty="0">
                <a:solidFill>
                  <a:srgbClr val="374151"/>
                </a:solidFill>
                <a:latin typeface="Calibri"/>
                <a:cs typeface="Calibri"/>
              </a:rPr>
              <a:t>category</a:t>
            </a:r>
            <a:r>
              <a:rPr lang="en-US" spc="-52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lang="en-US" dirty="0">
                <a:solidFill>
                  <a:srgbClr val="374151"/>
                </a:solidFill>
                <a:latin typeface="Calibri"/>
                <a:cs typeface="Calibri"/>
              </a:rPr>
              <a:t>is</a:t>
            </a:r>
            <a:r>
              <a:rPr lang="en-US" spc="-22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lang="en-US" spc="-15" dirty="0">
                <a:solidFill>
                  <a:srgbClr val="374151"/>
                </a:solidFill>
                <a:latin typeface="Calibri"/>
                <a:cs typeface="Calibri"/>
              </a:rPr>
              <a:t>transformed</a:t>
            </a:r>
            <a:r>
              <a:rPr lang="en-US" spc="-3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lang="en-US" dirty="0">
                <a:solidFill>
                  <a:srgbClr val="374151"/>
                </a:solidFill>
                <a:latin typeface="Calibri"/>
                <a:cs typeface="Calibri"/>
              </a:rPr>
              <a:t>into</a:t>
            </a:r>
            <a:r>
              <a:rPr lang="en-US" spc="19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lang="en-US" dirty="0">
                <a:solidFill>
                  <a:srgbClr val="374151"/>
                </a:solidFill>
                <a:latin typeface="Calibri"/>
                <a:cs typeface="Calibri"/>
              </a:rPr>
              <a:t>a</a:t>
            </a:r>
            <a:r>
              <a:rPr lang="en-US" spc="-41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lang="en-US" dirty="0">
                <a:solidFill>
                  <a:srgbClr val="374151"/>
                </a:solidFill>
                <a:latin typeface="Calibri"/>
                <a:cs typeface="Calibri"/>
              </a:rPr>
              <a:t>binary</a:t>
            </a:r>
            <a:r>
              <a:rPr lang="en-US" spc="-22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lang="en-US" dirty="0">
                <a:solidFill>
                  <a:srgbClr val="374151"/>
                </a:solidFill>
                <a:latin typeface="Calibri"/>
                <a:cs typeface="Calibri"/>
              </a:rPr>
              <a:t>vector</a:t>
            </a:r>
            <a:r>
              <a:rPr lang="en-US" spc="11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lang="en-US" dirty="0">
                <a:solidFill>
                  <a:srgbClr val="374151"/>
                </a:solidFill>
                <a:latin typeface="Calibri"/>
                <a:cs typeface="Calibri"/>
              </a:rPr>
              <a:t>where</a:t>
            </a:r>
            <a:r>
              <a:rPr lang="en-US" spc="41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lang="en-US" dirty="0">
                <a:solidFill>
                  <a:srgbClr val="374151"/>
                </a:solidFill>
                <a:latin typeface="Calibri"/>
                <a:cs typeface="Calibri"/>
              </a:rPr>
              <a:t>only</a:t>
            </a:r>
            <a:r>
              <a:rPr lang="en-US" spc="-22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lang="en-US" dirty="0">
                <a:solidFill>
                  <a:srgbClr val="374151"/>
                </a:solidFill>
                <a:latin typeface="Calibri"/>
                <a:cs typeface="Calibri"/>
              </a:rPr>
              <a:t>one</a:t>
            </a:r>
            <a:r>
              <a:rPr lang="en-US" spc="41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lang="en-US" spc="-8" dirty="0">
                <a:solidFill>
                  <a:srgbClr val="374151"/>
                </a:solidFill>
                <a:latin typeface="Calibri"/>
                <a:cs typeface="Calibri"/>
              </a:rPr>
              <a:t>element</a:t>
            </a:r>
            <a:r>
              <a:rPr lang="en-US" spc="-3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lang="en-US" dirty="0">
                <a:solidFill>
                  <a:srgbClr val="374151"/>
                </a:solidFill>
                <a:latin typeface="Calibri"/>
                <a:cs typeface="Calibri"/>
              </a:rPr>
              <a:t>is</a:t>
            </a:r>
            <a:r>
              <a:rPr lang="en-US" spc="-22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lang="en-US" dirty="0">
                <a:solidFill>
                  <a:srgbClr val="374151"/>
                </a:solidFill>
                <a:latin typeface="Calibri"/>
                <a:cs typeface="Calibri"/>
              </a:rPr>
              <a:t>1</a:t>
            </a:r>
            <a:r>
              <a:rPr lang="en-US" spc="-1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lang="en-US" dirty="0">
                <a:solidFill>
                  <a:srgbClr val="374151"/>
                </a:solidFill>
                <a:latin typeface="Calibri"/>
                <a:cs typeface="Calibri"/>
              </a:rPr>
              <a:t>(hot) while</a:t>
            </a:r>
            <a:r>
              <a:rPr lang="en-US" spc="-11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lang="en-US" dirty="0">
                <a:solidFill>
                  <a:srgbClr val="374151"/>
                </a:solidFill>
                <a:latin typeface="Calibri"/>
                <a:cs typeface="Calibri"/>
              </a:rPr>
              <a:t>the</a:t>
            </a:r>
            <a:r>
              <a:rPr lang="en-US" spc="41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lang="en-US" spc="-8" dirty="0">
                <a:solidFill>
                  <a:srgbClr val="374151"/>
                </a:solidFill>
                <a:latin typeface="Calibri"/>
                <a:cs typeface="Calibri"/>
              </a:rPr>
              <a:t>others</a:t>
            </a:r>
            <a:r>
              <a:rPr lang="en-US" spc="27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lang="en-US" dirty="0">
                <a:solidFill>
                  <a:srgbClr val="374151"/>
                </a:solidFill>
                <a:latin typeface="Calibri"/>
                <a:cs typeface="Calibri"/>
              </a:rPr>
              <a:t>are</a:t>
            </a:r>
            <a:r>
              <a:rPr lang="en-US" spc="-8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lang="en-US" dirty="0">
                <a:solidFill>
                  <a:srgbClr val="374151"/>
                </a:solidFill>
                <a:latin typeface="Calibri"/>
                <a:cs typeface="Calibri"/>
              </a:rPr>
              <a:t>0</a:t>
            </a:r>
            <a:r>
              <a:rPr lang="en-US" spc="-52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lang="en-US" spc="-8" dirty="0">
                <a:solidFill>
                  <a:srgbClr val="374151"/>
                </a:solidFill>
                <a:latin typeface="Calibri"/>
                <a:cs typeface="Calibri"/>
              </a:rPr>
              <a:t>(cold)</a:t>
            </a:r>
            <a:endParaRPr lang="en-US" dirty="0">
              <a:latin typeface="Calibri"/>
              <a:cs typeface="Calibri"/>
            </a:endParaRPr>
          </a:p>
          <a:p>
            <a:endParaRPr lang="en-IN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95499" y="369226"/>
            <a:ext cx="11209376" cy="422873"/>
          </a:xfrm>
          <a:prstGeom prst="rect">
            <a:avLst/>
          </a:prstGeom>
        </p:spPr>
        <p:txBody>
          <a:bodyPr vert="horz" wrap="square" lIns="0" tIns="12383" rIns="0" bIns="0" rtlCol="0" anchor="ctr">
            <a:spAutoFit/>
          </a:bodyPr>
          <a:lstStyle/>
          <a:p>
            <a:pPr marL="2517962">
              <a:spcBef>
                <a:spcPts val="97"/>
              </a:spcBef>
            </a:pPr>
            <a:r>
              <a:rPr sz="2963" dirty="0">
                <a:solidFill>
                  <a:srgbClr val="000000"/>
                </a:solidFill>
              </a:rPr>
              <a:t>One</a:t>
            </a:r>
            <a:r>
              <a:rPr sz="2963" spc="27" dirty="0">
                <a:solidFill>
                  <a:srgbClr val="000000"/>
                </a:solidFill>
              </a:rPr>
              <a:t> </a:t>
            </a:r>
            <a:r>
              <a:rPr sz="2963" dirty="0">
                <a:solidFill>
                  <a:srgbClr val="000000"/>
                </a:solidFill>
              </a:rPr>
              <a:t>hot</a:t>
            </a:r>
            <a:r>
              <a:rPr sz="2963" spc="15" dirty="0">
                <a:solidFill>
                  <a:srgbClr val="000000"/>
                </a:solidFill>
              </a:rPr>
              <a:t> </a:t>
            </a:r>
            <a:r>
              <a:rPr sz="2963" spc="-8" dirty="0">
                <a:solidFill>
                  <a:srgbClr val="000000"/>
                </a:solidFill>
              </a:rPr>
              <a:t>encoding</a:t>
            </a:r>
            <a:endParaRPr sz="2963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58410" y="2834028"/>
            <a:ext cx="5125926" cy="233233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BD5C29-7105-422F-2B59-459C111307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80977" indent="-171452">
              <a:spcBef>
                <a:spcPts val="75"/>
              </a:spcBef>
              <a:buFont typeface="Arial"/>
              <a:buChar char="•"/>
              <a:tabLst>
                <a:tab pos="180977" algn="l"/>
              </a:tabLst>
            </a:pPr>
            <a:r>
              <a:rPr lang="en-US" spc="-8" dirty="0">
                <a:solidFill>
                  <a:srgbClr val="374151"/>
                </a:solidFill>
                <a:latin typeface="Calibri"/>
                <a:cs typeface="Calibri"/>
              </a:rPr>
              <a:t>Predict</a:t>
            </a:r>
            <a:r>
              <a:rPr lang="en-US" spc="-52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lang="en-US" spc="-8" dirty="0">
                <a:solidFill>
                  <a:srgbClr val="374151"/>
                </a:solidFill>
                <a:latin typeface="Calibri"/>
                <a:cs typeface="Calibri"/>
              </a:rPr>
              <a:t>customer</a:t>
            </a:r>
            <a:r>
              <a:rPr lang="en-US" spc="1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lang="en-US" spc="-8" dirty="0">
                <a:solidFill>
                  <a:srgbClr val="374151"/>
                </a:solidFill>
                <a:latin typeface="Calibri"/>
                <a:cs typeface="Calibri"/>
              </a:rPr>
              <a:t>preferences</a:t>
            </a:r>
            <a:r>
              <a:rPr lang="en-US" spc="33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lang="en-US" dirty="0">
                <a:solidFill>
                  <a:srgbClr val="374151"/>
                </a:solidFill>
                <a:latin typeface="Calibri"/>
                <a:cs typeface="Calibri"/>
              </a:rPr>
              <a:t>based</a:t>
            </a:r>
            <a:r>
              <a:rPr lang="en-US" spc="-56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lang="en-US" dirty="0">
                <a:solidFill>
                  <a:srgbClr val="374151"/>
                </a:solidFill>
                <a:latin typeface="Calibri"/>
                <a:cs typeface="Calibri"/>
              </a:rPr>
              <a:t>on</a:t>
            </a:r>
            <a:r>
              <a:rPr lang="en-US" spc="22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lang="en-US" spc="-8" dirty="0">
                <a:solidFill>
                  <a:srgbClr val="374151"/>
                </a:solidFill>
                <a:latin typeface="Calibri"/>
                <a:cs typeface="Calibri"/>
              </a:rPr>
              <a:t>demographic</a:t>
            </a:r>
            <a:r>
              <a:rPr lang="en-US" spc="3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lang="en-US" spc="-8" dirty="0">
                <a:solidFill>
                  <a:srgbClr val="374151"/>
                </a:solidFill>
                <a:latin typeface="Calibri"/>
                <a:cs typeface="Calibri"/>
              </a:rPr>
              <a:t>data.</a:t>
            </a:r>
            <a:endParaRPr lang="en-US" dirty="0">
              <a:latin typeface="Calibri"/>
              <a:cs typeface="Calibri"/>
            </a:endParaRPr>
          </a:p>
          <a:p>
            <a:pPr marL="180977" indent="-171452">
              <a:spcBef>
                <a:spcPts val="664"/>
              </a:spcBef>
              <a:buFont typeface="Arial"/>
              <a:buChar char="•"/>
              <a:tabLst>
                <a:tab pos="180977" algn="l"/>
              </a:tabLst>
            </a:pPr>
            <a:r>
              <a:rPr lang="en-US" b="1" dirty="0">
                <a:solidFill>
                  <a:srgbClr val="374151"/>
                </a:solidFill>
                <a:latin typeface="Calibri"/>
                <a:cs typeface="Calibri"/>
              </a:rPr>
              <a:t>Categorical</a:t>
            </a:r>
            <a:r>
              <a:rPr lang="en-US" b="1" spc="-3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lang="en-US" b="1" spc="-8" dirty="0">
                <a:solidFill>
                  <a:srgbClr val="374151"/>
                </a:solidFill>
                <a:latin typeface="Calibri"/>
                <a:cs typeface="Calibri"/>
              </a:rPr>
              <a:t>Variable:</a:t>
            </a:r>
            <a:r>
              <a:rPr lang="en-US" b="1" spc="-33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lang="en-US" dirty="0">
                <a:solidFill>
                  <a:srgbClr val="374151"/>
                </a:solidFill>
                <a:latin typeface="Calibri"/>
                <a:cs typeface="Calibri"/>
              </a:rPr>
              <a:t>'Region'</a:t>
            </a:r>
            <a:r>
              <a:rPr lang="en-US" spc="-3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lang="en-US" spc="-15" dirty="0">
                <a:solidFill>
                  <a:srgbClr val="374151"/>
                </a:solidFill>
                <a:latin typeface="Calibri"/>
                <a:cs typeface="Calibri"/>
              </a:rPr>
              <a:t>with</a:t>
            </a:r>
            <a:r>
              <a:rPr lang="en-US" spc="-56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lang="en-US" dirty="0">
                <a:solidFill>
                  <a:srgbClr val="374151"/>
                </a:solidFill>
                <a:latin typeface="Calibri"/>
                <a:cs typeface="Calibri"/>
              </a:rPr>
              <a:t>categories</a:t>
            </a:r>
            <a:r>
              <a:rPr lang="en-US" spc="11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lang="en-US" spc="-8" dirty="0">
                <a:solidFill>
                  <a:srgbClr val="374151"/>
                </a:solidFill>
                <a:latin typeface="Calibri"/>
                <a:cs typeface="Calibri"/>
              </a:rPr>
              <a:t>'North,'</a:t>
            </a:r>
            <a:r>
              <a:rPr lang="en-US" spc="49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lang="en-US" spc="-8" dirty="0">
                <a:solidFill>
                  <a:srgbClr val="374151"/>
                </a:solidFill>
                <a:latin typeface="Calibri"/>
                <a:cs typeface="Calibri"/>
              </a:rPr>
              <a:t>'South,'</a:t>
            </a:r>
            <a:r>
              <a:rPr lang="en-US" spc="49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lang="en-US" dirty="0">
                <a:solidFill>
                  <a:srgbClr val="374151"/>
                </a:solidFill>
                <a:latin typeface="Calibri"/>
                <a:cs typeface="Calibri"/>
              </a:rPr>
              <a:t>'East,'</a:t>
            </a:r>
            <a:r>
              <a:rPr lang="en-US" spc="-8" dirty="0">
                <a:solidFill>
                  <a:srgbClr val="374151"/>
                </a:solidFill>
                <a:latin typeface="Calibri"/>
                <a:cs typeface="Calibri"/>
              </a:rPr>
              <a:t> 'West</a:t>
            </a:r>
            <a:endParaRPr lang="en-US" dirty="0">
              <a:latin typeface="Calibri"/>
              <a:cs typeface="Calibri"/>
            </a:endParaRPr>
          </a:p>
          <a:p>
            <a:endParaRPr lang="en-IN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95499" y="369226"/>
            <a:ext cx="11209376" cy="422873"/>
          </a:xfrm>
          <a:prstGeom prst="rect">
            <a:avLst/>
          </a:prstGeom>
        </p:spPr>
        <p:txBody>
          <a:bodyPr vert="horz" wrap="square" lIns="0" tIns="12383" rIns="0" bIns="0" rtlCol="0" anchor="ctr">
            <a:spAutoFit/>
          </a:bodyPr>
          <a:lstStyle/>
          <a:p>
            <a:pPr marL="2518914">
              <a:spcBef>
                <a:spcPts val="97"/>
              </a:spcBef>
            </a:pPr>
            <a:r>
              <a:rPr sz="2963" dirty="0">
                <a:solidFill>
                  <a:srgbClr val="000000"/>
                </a:solidFill>
              </a:rPr>
              <a:t>One</a:t>
            </a:r>
            <a:r>
              <a:rPr sz="2963" spc="27" dirty="0">
                <a:solidFill>
                  <a:srgbClr val="000000"/>
                </a:solidFill>
              </a:rPr>
              <a:t> </a:t>
            </a:r>
            <a:r>
              <a:rPr sz="2963" dirty="0">
                <a:solidFill>
                  <a:srgbClr val="000000"/>
                </a:solidFill>
              </a:rPr>
              <a:t>hot</a:t>
            </a:r>
            <a:r>
              <a:rPr sz="2963" spc="15" dirty="0">
                <a:solidFill>
                  <a:srgbClr val="000000"/>
                </a:solidFill>
              </a:rPr>
              <a:t> </a:t>
            </a:r>
            <a:r>
              <a:rPr sz="2963" spc="-8" dirty="0">
                <a:solidFill>
                  <a:srgbClr val="000000"/>
                </a:solidFill>
              </a:rPr>
              <a:t>encoding</a:t>
            </a:r>
            <a:endParaRPr sz="2963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583062-D4D1-5012-08D2-43482F4291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80977" indent="-171452">
              <a:spcBef>
                <a:spcPts val="75"/>
              </a:spcBef>
              <a:buFont typeface="Arial"/>
              <a:buChar char="•"/>
              <a:tabLst>
                <a:tab pos="180977" algn="l"/>
              </a:tabLst>
            </a:pPr>
            <a:r>
              <a:rPr lang="en-US" sz="2000" spc="-8" dirty="0">
                <a:solidFill>
                  <a:srgbClr val="374151"/>
                </a:solidFill>
                <a:latin typeface="Calibri"/>
                <a:cs typeface="Calibri"/>
              </a:rPr>
              <a:t>Predict</a:t>
            </a:r>
            <a:r>
              <a:rPr lang="en-US" sz="2000" spc="-52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lang="en-US" sz="2000" spc="-8" dirty="0">
                <a:solidFill>
                  <a:srgbClr val="374151"/>
                </a:solidFill>
                <a:latin typeface="Calibri"/>
                <a:cs typeface="Calibri"/>
              </a:rPr>
              <a:t>customer</a:t>
            </a:r>
            <a:r>
              <a:rPr lang="en-US" sz="2000" spc="1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lang="en-US" sz="2000" spc="-8" dirty="0">
                <a:solidFill>
                  <a:srgbClr val="374151"/>
                </a:solidFill>
                <a:latin typeface="Calibri"/>
                <a:cs typeface="Calibri"/>
              </a:rPr>
              <a:t>preferences</a:t>
            </a:r>
            <a:r>
              <a:rPr lang="en-US" sz="2000" spc="33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lang="en-US" sz="2000" dirty="0">
                <a:solidFill>
                  <a:srgbClr val="374151"/>
                </a:solidFill>
                <a:latin typeface="Calibri"/>
                <a:cs typeface="Calibri"/>
              </a:rPr>
              <a:t>based</a:t>
            </a:r>
            <a:r>
              <a:rPr lang="en-US" sz="2000" spc="-56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lang="en-US" sz="2000" dirty="0">
                <a:solidFill>
                  <a:srgbClr val="374151"/>
                </a:solidFill>
                <a:latin typeface="Calibri"/>
                <a:cs typeface="Calibri"/>
              </a:rPr>
              <a:t>on</a:t>
            </a:r>
            <a:r>
              <a:rPr lang="en-US" sz="2000" spc="22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lang="en-US" sz="2000" spc="-8" dirty="0">
                <a:solidFill>
                  <a:srgbClr val="374151"/>
                </a:solidFill>
                <a:latin typeface="Calibri"/>
                <a:cs typeface="Calibri"/>
              </a:rPr>
              <a:t>demographic</a:t>
            </a:r>
            <a:r>
              <a:rPr lang="en-US" sz="2000" spc="3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lang="en-US" sz="2000" spc="-8" dirty="0">
                <a:solidFill>
                  <a:srgbClr val="374151"/>
                </a:solidFill>
                <a:latin typeface="Calibri"/>
                <a:cs typeface="Calibri"/>
              </a:rPr>
              <a:t>data.</a:t>
            </a:r>
            <a:endParaRPr lang="en-US" sz="2000" dirty="0">
              <a:latin typeface="Calibri"/>
              <a:cs typeface="Calibri"/>
            </a:endParaRPr>
          </a:p>
          <a:p>
            <a:pPr marL="180977" indent="-171452">
              <a:spcBef>
                <a:spcPts val="664"/>
              </a:spcBef>
              <a:buFont typeface="Arial"/>
              <a:buChar char="•"/>
              <a:tabLst>
                <a:tab pos="180977" algn="l"/>
              </a:tabLst>
            </a:pPr>
            <a:r>
              <a:rPr lang="en-US" sz="2000" b="1" dirty="0">
                <a:solidFill>
                  <a:srgbClr val="374151"/>
                </a:solidFill>
                <a:latin typeface="Calibri"/>
                <a:cs typeface="Calibri"/>
              </a:rPr>
              <a:t>Categorical</a:t>
            </a:r>
            <a:r>
              <a:rPr lang="en-US" sz="2000" b="1" spc="-3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lang="en-US" sz="2000" b="1" spc="-8" dirty="0">
                <a:solidFill>
                  <a:srgbClr val="374151"/>
                </a:solidFill>
                <a:latin typeface="Calibri"/>
                <a:cs typeface="Calibri"/>
              </a:rPr>
              <a:t>Variable:</a:t>
            </a:r>
            <a:r>
              <a:rPr lang="en-US" sz="2000" b="1" spc="-33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lang="en-US" sz="2000" dirty="0">
                <a:solidFill>
                  <a:srgbClr val="374151"/>
                </a:solidFill>
                <a:latin typeface="Calibri"/>
                <a:cs typeface="Calibri"/>
              </a:rPr>
              <a:t>'Region'</a:t>
            </a:r>
            <a:r>
              <a:rPr lang="en-US" sz="2000" spc="-3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lang="en-US" sz="2000" spc="-15" dirty="0">
                <a:solidFill>
                  <a:srgbClr val="374151"/>
                </a:solidFill>
                <a:latin typeface="Calibri"/>
                <a:cs typeface="Calibri"/>
              </a:rPr>
              <a:t>with</a:t>
            </a:r>
            <a:r>
              <a:rPr lang="en-US" sz="2000" spc="-56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lang="en-US" sz="2000" dirty="0">
                <a:solidFill>
                  <a:srgbClr val="374151"/>
                </a:solidFill>
                <a:latin typeface="Calibri"/>
                <a:cs typeface="Calibri"/>
              </a:rPr>
              <a:t>categories</a:t>
            </a:r>
            <a:r>
              <a:rPr lang="en-US" sz="2000" spc="11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lang="en-US" sz="2000" spc="-8" dirty="0">
                <a:solidFill>
                  <a:srgbClr val="374151"/>
                </a:solidFill>
                <a:latin typeface="Calibri"/>
                <a:cs typeface="Calibri"/>
              </a:rPr>
              <a:t>'North,'</a:t>
            </a:r>
            <a:r>
              <a:rPr lang="en-US" sz="2000" spc="49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lang="en-US" sz="2000" spc="-8" dirty="0">
                <a:solidFill>
                  <a:srgbClr val="374151"/>
                </a:solidFill>
                <a:latin typeface="Calibri"/>
                <a:cs typeface="Calibri"/>
              </a:rPr>
              <a:t>'South,'</a:t>
            </a:r>
            <a:r>
              <a:rPr lang="en-US" sz="2000" spc="49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lang="en-US" sz="2000" dirty="0">
                <a:solidFill>
                  <a:srgbClr val="374151"/>
                </a:solidFill>
                <a:latin typeface="Calibri"/>
                <a:cs typeface="Calibri"/>
              </a:rPr>
              <a:t>'East,'</a:t>
            </a:r>
            <a:r>
              <a:rPr lang="en-US" sz="2000" spc="-8" dirty="0">
                <a:solidFill>
                  <a:srgbClr val="374151"/>
                </a:solidFill>
                <a:latin typeface="Calibri"/>
                <a:cs typeface="Calibri"/>
              </a:rPr>
              <a:t> 'West</a:t>
            </a:r>
            <a:endParaRPr lang="en-US" sz="2000" dirty="0">
              <a:latin typeface="Calibri"/>
              <a:cs typeface="Calibri"/>
            </a:endParaRPr>
          </a:p>
          <a:p>
            <a:endParaRPr lang="en-IN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95499" y="369226"/>
            <a:ext cx="11209376" cy="422873"/>
          </a:xfrm>
          <a:prstGeom prst="rect">
            <a:avLst/>
          </a:prstGeom>
        </p:spPr>
        <p:txBody>
          <a:bodyPr vert="horz" wrap="square" lIns="0" tIns="12383" rIns="0" bIns="0" rtlCol="0" anchor="ctr">
            <a:spAutoFit/>
          </a:bodyPr>
          <a:lstStyle/>
          <a:p>
            <a:pPr marL="2518914">
              <a:spcBef>
                <a:spcPts val="97"/>
              </a:spcBef>
            </a:pPr>
            <a:r>
              <a:rPr sz="2963" dirty="0">
                <a:solidFill>
                  <a:srgbClr val="000000"/>
                </a:solidFill>
              </a:rPr>
              <a:t>One</a:t>
            </a:r>
            <a:r>
              <a:rPr sz="2963" spc="27" dirty="0">
                <a:solidFill>
                  <a:srgbClr val="000000"/>
                </a:solidFill>
              </a:rPr>
              <a:t> </a:t>
            </a:r>
            <a:r>
              <a:rPr sz="2963" dirty="0">
                <a:solidFill>
                  <a:srgbClr val="000000"/>
                </a:solidFill>
              </a:rPr>
              <a:t>hot</a:t>
            </a:r>
            <a:r>
              <a:rPr sz="2963" spc="15" dirty="0">
                <a:solidFill>
                  <a:srgbClr val="000000"/>
                </a:solidFill>
              </a:rPr>
              <a:t> </a:t>
            </a:r>
            <a:r>
              <a:rPr sz="2963" spc="-8" dirty="0">
                <a:solidFill>
                  <a:srgbClr val="000000"/>
                </a:solidFill>
              </a:rPr>
              <a:t>encoding</a:t>
            </a:r>
            <a:endParaRPr sz="2963"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029302" y="2574026"/>
          <a:ext cx="4429125" cy="23363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85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5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5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5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858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593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25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197485">
                        <a:lnSpc>
                          <a:spcPct val="100000"/>
                        </a:lnSpc>
                      </a:pPr>
                      <a:r>
                        <a:rPr sz="900" b="1" dirty="0">
                          <a:solidFill>
                            <a:srgbClr val="374151"/>
                          </a:solidFill>
                          <a:latin typeface="Calibri"/>
                          <a:cs typeface="Calibri"/>
                        </a:rPr>
                        <a:t>Original</a:t>
                      </a:r>
                      <a:r>
                        <a:rPr sz="900" b="1" spc="-80" dirty="0">
                          <a:solidFill>
                            <a:srgbClr val="37415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20" dirty="0">
                          <a:solidFill>
                            <a:srgbClr val="374151"/>
                          </a:solidFill>
                          <a:latin typeface="Calibri"/>
                          <a:cs typeface="Calibri"/>
                        </a:rPr>
                        <a:t>Data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119539" marB="0">
                    <a:lnL w="9525">
                      <a:solidFill>
                        <a:srgbClr val="D9D9E2"/>
                      </a:solidFill>
                      <a:prstDash val="solid"/>
                    </a:lnL>
                    <a:lnR w="9525">
                      <a:solidFill>
                        <a:srgbClr val="D9D9E2"/>
                      </a:solidFill>
                      <a:prstDash val="solid"/>
                    </a:lnR>
                    <a:lnT w="9525">
                      <a:solidFill>
                        <a:srgbClr val="D9D9E2"/>
                      </a:solidFill>
                      <a:prstDash val="solid"/>
                    </a:lnT>
                    <a:lnB w="12700">
                      <a:solidFill>
                        <a:srgbClr val="D9D9E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25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323215">
                        <a:lnSpc>
                          <a:spcPct val="100000"/>
                        </a:lnSpc>
                      </a:pPr>
                      <a:r>
                        <a:rPr sz="900" b="1" spc="-10" dirty="0">
                          <a:solidFill>
                            <a:srgbClr val="374151"/>
                          </a:solidFill>
                          <a:latin typeface="Calibri"/>
                          <a:cs typeface="Calibri"/>
                        </a:rPr>
                        <a:t>Is_North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119539" marB="0">
                    <a:lnL w="9525">
                      <a:solidFill>
                        <a:srgbClr val="D9D9E2"/>
                      </a:solidFill>
                      <a:prstDash val="solid"/>
                    </a:lnL>
                    <a:lnR w="9525">
                      <a:solidFill>
                        <a:srgbClr val="D9D9E2"/>
                      </a:solidFill>
                      <a:prstDash val="solid"/>
                    </a:lnR>
                    <a:lnT w="9525">
                      <a:solidFill>
                        <a:srgbClr val="D9D9E2"/>
                      </a:solidFill>
                      <a:prstDash val="solid"/>
                    </a:lnT>
                    <a:lnB w="12700">
                      <a:solidFill>
                        <a:srgbClr val="D9D9E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25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323850">
                        <a:lnSpc>
                          <a:spcPct val="100000"/>
                        </a:lnSpc>
                      </a:pPr>
                      <a:r>
                        <a:rPr sz="900" b="1" spc="-10" dirty="0">
                          <a:solidFill>
                            <a:srgbClr val="374151"/>
                          </a:solidFill>
                          <a:latin typeface="Calibri"/>
                          <a:cs typeface="Calibri"/>
                        </a:rPr>
                        <a:t>Is_South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119539" marB="0">
                    <a:lnL w="9525">
                      <a:solidFill>
                        <a:srgbClr val="D9D9E2"/>
                      </a:solidFill>
                      <a:prstDash val="solid"/>
                    </a:lnL>
                    <a:lnR w="9525">
                      <a:solidFill>
                        <a:srgbClr val="D9D9E2"/>
                      </a:solidFill>
                      <a:prstDash val="solid"/>
                    </a:lnR>
                    <a:lnT w="9525">
                      <a:solidFill>
                        <a:srgbClr val="D9D9E2"/>
                      </a:solidFill>
                      <a:prstDash val="solid"/>
                    </a:lnT>
                    <a:lnB w="12700">
                      <a:solidFill>
                        <a:srgbClr val="D9D9E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25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372110">
                        <a:lnSpc>
                          <a:spcPct val="100000"/>
                        </a:lnSpc>
                      </a:pPr>
                      <a:r>
                        <a:rPr sz="900" b="1" spc="-10" dirty="0">
                          <a:solidFill>
                            <a:srgbClr val="374151"/>
                          </a:solidFill>
                          <a:latin typeface="Calibri"/>
                          <a:cs typeface="Calibri"/>
                        </a:rPr>
                        <a:t>Is_East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119539" marB="0">
                    <a:lnL w="9525">
                      <a:solidFill>
                        <a:srgbClr val="D9D9E2"/>
                      </a:solidFill>
                      <a:prstDash val="solid"/>
                    </a:lnL>
                    <a:lnR w="9525">
                      <a:solidFill>
                        <a:srgbClr val="D9D9E2"/>
                      </a:solidFill>
                      <a:prstDash val="solid"/>
                    </a:lnR>
                    <a:lnT w="9525">
                      <a:solidFill>
                        <a:srgbClr val="D9D9E2"/>
                      </a:solidFill>
                      <a:prstDash val="solid"/>
                    </a:lnT>
                    <a:lnB w="12700">
                      <a:solidFill>
                        <a:srgbClr val="D9D9E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25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344805">
                        <a:lnSpc>
                          <a:spcPct val="100000"/>
                        </a:lnSpc>
                      </a:pPr>
                      <a:r>
                        <a:rPr sz="900" b="1" spc="-10" dirty="0">
                          <a:solidFill>
                            <a:srgbClr val="374151"/>
                          </a:solidFill>
                          <a:latin typeface="Calibri"/>
                          <a:cs typeface="Calibri"/>
                        </a:rPr>
                        <a:t>Is_West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119539" marB="0">
                    <a:lnL w="9525">
                      <a:solidFill>
                        <a:srgbClr val="D9D9E2"/>
                      </a:solidFill>
                      <a:prstDash val="solid"/>
                    </a:lnL>
                    <a:lnR w="9525">
                      <a:solidFill>
                        <a:srgbClr val="D9D9E2"/>
                      </a:solidFill>
                      <a:prstDash val="solid"/>
                    </a:lnR>
                    <a:lnT w="9525">
                      <a:solidFill>
                        <a:srgbClr val="D9D9E2"/>
                      </a:solidFill>
                      <a:prstDash val="solid"/>
                    </a:lnT>
                    <a:lnB w="12700">
                      <a:solidFill>
                        <a:srgbClr val="D9D9E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93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260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92710">
                        <a:lnSpc>
                          <a:spcPct val="100000"/>
                        </a:lnSpc>
                      </a:pPr>
                      <a:r>
                        <a:rPr sz="900" spc="-10" dirty="0">
                          <a:solidFill>
                            <a:srgbClr val="374151"/>
                          </a:solidFill>
                          <a:latin typeface="Calibri"/>
                          <a:cs typeface="Calibri"/>
                        </a:rPr>
                        <a:t>North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120015" marB="0">
                    <a:lnL w="9525">
                      <a:solidFill>
                        <a:srgbClr val="D9D9E2"/>
                      </a:solidFill>
                      <a:prstDash val="solid"/>
                    </a:lnL>
                    <a:lnR w="9525">
                      <a:solidFill>
                        <a:srgbClr val="D9D9E2"/>
                      </a:solidFill>
                      <a:prstDash val="solid"/>
                    </a:lnR>
                    <a:lnT w="12700">
                      <a:solidFill>
                        <a:srgbClr val="D9D9E2"/>
                      </a:solidFill>
                      <a:prstDash val="solid"/>
                    </a:lnT>
                    <a:lnB w="12700">
                      <a:solidFill>
                        <a:srgbClr val="D9D9E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260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93345">
                        <a:lnSpc>
                          <a:spcPct val="100000"/>
                        </a:lnSpc>
                      </a:pPr>
                      <a:r>
                        <a:rPr sz="900" spc="-50" dirty="0">
                          <a:solidFill>
                            <a:srgbClr val="374151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120015" marB="0">
                    <a:lnL w="9525">
                      <a:solidFill>
                        <a:srgbClr val="D9D9E2"/>
                      </a:solidFill>
                      <a:prstDash val="solid"/>
                    </a:lnL>
                    <a:lnR w="9525">
                      <a:solidFill>
                        <a:srgbClr val="D9D9E2"/>
                      </a:solidFill>
                      <a:prstDash val="solid"/>
                    </a:lnR>
                    <a:lnT w="12700">
                      <a:solidFill>
                        <a:srgbClr val="D9D9E2"/>
                      </a:solidFill>
                      <a:prstDash val="solid"/>
                    </a:lnT>
                    <a:lnB w="12700">
                      <a:solidFill>
                        <a:srgbClr val="D9D9E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260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93980">
                        <a:lnSpc>
                          <a:spcPct val="100000"/>
                        </a:lnSpc>
                      </a:pPr>
                      <a:r>
                        <a:rPr sz="900" spc="-50" dirty="0">
                          <a:solidFill>
                            <a:srgbClr val="374151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120015" marB="0">
                    <a:lnL w="9525">
                      <a:solidFill>
                        <a:srgbClr val="D9D9E2"/>
                      </a:solidFill>
                      <a:prstDash val="solid"/>
                    </a:lnL>
                    <a:lnR w="9525">
                      <a:solidFill>
                        <a:srgbClr val="D9D9E2"/>
                      </a:solidFill>
                      <a:prstDash val="solid"/>
                    </a:lnR>
                    <a:lnT w="12700">
                      <a:solidFill>
                        <a:srgbClr val="D9D9E2"/>
                      </a:solidFill>
                      <a:prstDash val="solid"/>
                    </a:lnT>
                    <a:lnB w="12700">
                      <a:solidFill>
                        <a:srgbClr val="D9D9E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260"/>
                        </a:spcBef>
                      </a:pPr>
                      <a:endParaRPr sz="900" dirty="0">
                        <a:latin typeface="Times New Roman"/>
                        <a:cs typeface="Times New Roman"/>
                      </a:endParaRPr>
                    </a:p>
                    <a:p>
                      <a:pPr marL="95250">
                        <a:lnSpc>
                          <a:spcPct val="100000"/>
                        </a:lnSpc>
                      </a:pPr>
                      <a:r>
                        <a:rPr sz="900" spc="-50" dirty="0">
                          <a:solidFill>
                            <a:srgbClr val="374151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120015" marB="0">
                    <a:lnL w="9525">
                      <a:solidFill>
                        <a:srgbClr val="D9D9E2"/>
                      </a:solidFill>
                      <a:prstDash val="solid"/>
                    </a:lnL>
                    <a:lnR w="9525">
                      <a:solidFill>
                        <a:srgbClr val="D9D9E2"/>
                      </a:solidFill>
                      <a:prstDash val="solid"/>
                    </a:lnR>
                    <a:lnT w="12700">
                      <a:solidFill>
                        <a:srgbClr val="D9D9E2"/>
                      </a:solidFill>
                      <a:prstDash val="solid"/>
                    </a:lnT>
                    <a:lnB w="12700">
                      <a:solidFill>
                        <a:srgbClr val="D9D9E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260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96520">
                        <a:lnSpc>
                          <a:spcPct val="100000"/>
                        </a:lnSpc>
                      </a:pPr>
                      <a:r>
                        <a:rPr sz="900" spc="-50" dirty="0">
                          <a:solidFill>
                            <a:srgbClr val="374151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120015" marB="0">
                    <a:lnL w="9525">
                      <a:solidFill>
                        <a:srgbClr val="D9D9E2"/>
                      </a:solidFill>
                      <a:prstDash val="solid"/>
                    </a:lnL>
                    <a:lnR w="9525">
                      <a:solidFill>
                        <a:srgbClr val="D9D9E2"/>
                      </a:solidFill>
                      <a:prstDash val="solid"/>
                    </a:lnR>
                    <a:lnT w="12700">
                      <a:solidFill>
                        <a:srgbClr val="D9D9E2"/>
                      </a:solidFill>
                      <a:prstDash val="solid"/>
                    </a:lnT>
                    <a:lnB w="12700">
                      <a:solidFill>
                        <a:srgbClr val="D9D9E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25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92710">
                        <a:lnSpc>
                          <a:spcPct val="100000"/>
                        </a:lnSpc>
                      </a:pPr>
                      <a:r>
                        <a:rPr sz="900" spc="-20" dirty="0">
                          <a:solidFill>
                            <a:srgbClr val="374151"/>
                          </a:solidFill>
                          <a:latin typeface="Calibri"/>
                          <a:cs typeface="Calibri"/>
                        </a:rPr>
                        <a:t>South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D9D9E2"/>
                      </a:solidFill>
                      <a:prstDash val="solid"/>
                    </a:lnL>
                    <a:lnR w="9525">
                      <a:solidFill>
                        <a:srgbClr val="D9D9E2"/>
                      </a:solidFill>
                      <a:prstDash val="solid"/>
                    </a:lnR>
                    <a:lnT w="12700">
                      <a:solidFill>
                        <a:srgbClr val="D9D9E2"/>
                      </a:solidFill>
                      <a:prstDash val="solid"/>
                    </a:lnT>
                    <a:lnB w="12700">
                      <a:solidFill>
                        <a:srgbClr val="D9D9E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93345">
                        <a:lnSpc>
                          <a:spcPct val="100000"/>
                        </a:lnSpc>
                      </a:pPr>
                      <a:r>
                        <a:rPr sz="900" spc="-50" dirty="0">
                          <a:solidFill>
                            <a:srgbClr val="374151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D9D9E2"/>
                      </a:solidFill>
                      <a:prstDash val="solid"/>
                    </a:lnL>
                    <a:lnR w="9525">
                      <a:solidFill>
                        <a:srgbClr val="D9D9E2"/>
                      </a:solidFill>
                      <a:prstDash val="solid"/>
                    </a:lnR>
                    <a:lnT w="12700">
                      <a:solidFill>
                        <a:srgbClr val="D9D9E2"/>
                      </a:solidFill>
                      <a:prstDash val="solid"/>
                    </a:lnT>
                    <a:lnB w="12700">
                      <a:solidFill>
                        <a:srgbClr val="D9D9E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93980">
                        <a:lnSpc>
                          <a:spcPct val="100000"/>
                        </a:lnSpc>
                      </a:pPr>
                      <a:r>
                        <a:rPr sz="900" spc="-50" dirty="0">
                          <a:solidFill>
                            <a:srgbClr val="374151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D9D9E2"/>
                      </a:solidFill>
                      <a:prstDash val="solid"/>
                    </a:lnL>
                    <a:lnR w="9525">
                      <a:solidFill>
                        <a:srgbClr val="D9D9E2"/>
                      </a:solidFill>
                      <a:prstDash val="solid"/>
                    </a:lnR>
                    <a:lnT w="12700">
                      <a:solidFill>
                        <a:srgbClr val="D9D9E2"/>
                      </a:solidFill>
                      <a:prstDash val="solid"/>
                    </a:lnT>
                    <a:lnB w="12700">
                      <a:solidFill>
                        <a:srgbClr val="D9D9E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95250">
                        <a:lnSpc>
                          <a:spcPct val="100000"/>
                        </a:lnSpc>
                      </a:pPr>
                      <a:r>
                        <a:rPr sz="900" spc="-50" dirty="0">
                          <a:solidFill>
                            <a:srgbClr val="374151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D9D9E2"/>
                      </a:solidFill>
                      <a:prstDash val="solid"/>
                    </a:lnL>
                    <a:lnR w="9525">
                      <a:solidFill>
                        <a:srgbClr val="D9D9E2"/>
                      </a:solidFill>
                      <a:prstDash val="solid"/>
                    </a:lnR>
                    <a:lnT w="12700">
                      <a:solidFill>
                        <a:srgbClr val="D9D9E2"/>
                      </a:solidFill>
                      <a:prstDash val="solid"/>
                    </a:lnT>
                    <a:lnB w="12700">
                      <a:solidFill>
                        <a:srgbClr val="D9D9E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96520">
                        <a:lnSpc>
                          <a:spcPct val="100000"/>
                        </a:lnSpc>
                      </a:pPr>
                      <a:r>
                        <a:rPr sz="900" spc="-50" dirty="0">
                          <a:solidFill>
                            <a:srgbClr val="374151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D9D9E2"/>
                      </a:solidFill>
                      <a:prstDash val="solid"/>
                    </a:lnL>
                    <a:lnR w="9525">
                      <a:solidFill>
                        <a:srgbClr val="D9D9E2"/>
                      </a:solidFill>
                      <a:prstDash val="solid"/>
                    </a:lnR>
                    <a:lnT w="12700">
                      <a:solidFill>
                        <a:srgbClr val="D9D9E2"/>
                      </a:solidFill>
                      <a:prstDash val="solid"/>
                    </a:lnT>
                    <a:lnB w="12700">
                      <a:solidFill>
                        <a:srgbClr val="D9D9E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25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9271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900" spc="-20" dirty="0">
                          <a:solidFill>
                            <a:srgbClr val="374151"/>
                          </a:solidFill>
                          <a:latin typeface="Calibri"/>
                          <a:cs typeface="Calibri"/>
                        </a:rPr>
                        <a:t>East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D9D9E2"/>
                      </a:solidFill>
                      <a:prstDash val="solid"/>
                    </a:lnL>
                    <a:lnR w="9525">
                      <a:solidFill>
                        <a:srgbClr val="D9D9E2"/>
                      </a:solidFill>
                      <a:prstDash val="solid"/>
                    </a:lnR>
                    <a:lnT w="12700">
                      <a:solidFill>
                        <a:srgbClr val="D9D9E2"/>
                      </a:solidFill>
                      <a:prstDash val="solid"/>
                    </a:lnT>
                    <a:lnB w="12700">
                      <a:solidFill>
                        <a:srgbClr val="D9D9E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900" dirty="0">
                        <a:latin typeface="Times New Roman"/>
                        <a:cs typeface="Times New Roman"/>
                      </a:endParaRPr>
                    </a:p>
                    <a:p>
                      <a:pPr marL="9334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900" spc="-50" dirty="0">
                          <a:solidFill>
                            <a:srgbClr val="374151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D9D9E2"/>
                      </a:solidFill>
                      <a:prstDash val="solid"/>
                    </a:lnL>
                    <a:lnR w="9525">
                      <a:solidFill>
                        <a:srgbClr val="D9D9E2"/>
                      </a:solidFill>
                      <a:prstDash val="solid"/>
                    </a:lnR>
                    <a:lnT w="12700">
                      <a:solidFill>
                        <a:srgbClr val="D9D9E2"/>
                      </a:solidFill>
                      <a:prstDash val="solid"/>
                    </a:lnT>
                    <a:lnB w="12700">
                      <a:solidFill>
                        <a:srgbClr val="D9D9E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9398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900" spc="-50" dirty="0">
                          <a:solidFill>
                            <a:srgbClr val="374151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D9D9E2"/>
                      </a:solidFill>
                      <a:prstDash val="solid"/>
                    </a:lnL>
                    <a:lnR w="9525">
                      <a:solidFill>
                        <a:srgbClr val="D9D9E2"/>
                      </a:solidFill>
                      <a:prstDash val="solid"/>
                    </a:lnR>
                    <a:lnT w="12700">
                      <a:solidFill>
                        <a:srgbClr val="D9D9E2"/>
                      </a:solidFill>
                      <a:prstDash val="solid"/>
                    </a:lnT>
                    <a:lnB w="12700">
                      <a:solidFill>
                        <a:srgbClr val="D9D9E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900" spc="-50" dirty="0">
                          <a:solidFill>
                            <a:srgbClr val="374151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D9D9E2"/>
                      </a:solidFill>
                      <a:prstDash val="solid"/>
                    </a:lnL>
                    <a:lnR w="9525">
                      <a:solidFill>
                        <a:srgbClr val="D9D9E2"/>
                      </a:solidFill>
                      <a:prstDash val="solid"/>
                    </a:lnR>
                    <a:lnT w="12700">
                      <a:solidFill>
                        <a:srgbClr val="D9D9E2"/>
                      </a:solidFill>
                      <a:prstDash val="solid"/>
                    </a:lnT>
                    <a:lnB w="12700">
                      <a:solidFill>
                        <a:srgbClr val="D9D9E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900" dirty="0">
                        <a:latin typeface="Times New Roman"/>
                        <a:cs typeface="Times New Roman"/>
                      </a:endParaRPr>
                    </a:p>
                    <a:p>
                      <a:pPr marL="9652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900" spc="-50" dirty="0">
                          <a:solidFill>
                            <a:srgbClr val="374151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D9D9E2"/>
                      </a:solidFill>
                      <a:prstDash val="solid"/>
                    </a:lnL>
                    <a:lnR w="9525">
                      <a:solidFill>
                        <a:srgbClr val="D9D9E2"/>
                      </a:solidFill>
                      <a:prstDash val="solid"/>
                    </a:lnR>
                    <a:lnT w="12700">
                      <a:solidFill>
                        <a:srgbClr val="D9D9E2"/>
                      </a:solidFill>
                      <a:prstDash val="solid"/>
                    </a:lnT>
                    <a:lnB w="12700">
                      <a:solidFill>
                        <a:srgbClr val="D9D9E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25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92710">
                        <a:lnSpc>
                          <a:spcPct val="100000"/>
                        </a:lnSpc>
                      </a:pPr>
                      <a:r>
                        <a:rPr sz="900" spc="-20" dirty="0">
                          <a:solidFill>
                            <a:srgbClr val="374151"/>
                          </a:solidFill>
                          <a:latin typeface="Calibri"/>
                          <a:cs typeface="Calibri"/>
                        </a:rPr>
                        <a:t>West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D9D9E2"/>
                      </a:solidFill>
                      <a:prstDash val="solid"/>
                    </a:lnL>
                    <a:lnR w="9525">
                      <a:solidFill>
                        <a:srgbClr val="D9D9E2"/>
                      </a:solidFill>
                      <a:prstDash val="solid"/>
                    </a:lnR>
                    <a:lnT w="12700">
                      <a:solidFill>
                        <a:srgbClr val="D9D9E2"/>
                      </a:solidFill>
                      <a:prstDash val="solid"/>
                    </a:lnT>
                    <a:lnB w="9525">
                      <a:solidFill>
                        <a:srgbClr val="D9D9E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900" dirty="0">
                        <a:latin typeface="Times New Roman"/>
                        <a:cs typeface="Times New Roman"/>
                      </a:endParaRPr>
                    </a:p>
                    <a:p>
                      <a:pPr marL="93345">
                        <a:lnSpc>
                          <a:spcPct val="100000"/>
                        </a:lnSpc>
                      </a:pPr>
                      <a:r>
                        <a:rPr sz="900" spc="-50" dirty="0">
                          <a:solidFill>
                            <a:srgbClr val="374151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D9D9E2"/>
                      </a:solidFill>
                      <a:prstDash val="solid"/>
                    </a:lnL>
                    <a:lnR w="9525">
                      <a:solidFill>
                        <a:srgbClr val="D9D9E2"/>
                      </a:solidFill>
                      <a:prstDash val="solid"/>
                    </a:lnR>
                    <a:lnT w="12700">
                      <a:solidFill>
                        <a:srgbClr val="D9D9E2"/>
                      </a:solidFill>
                      <a:prstDash val="solid"/>
                    </a:lnT>
                    <a:lnB w="9525">
                      <a:solidFill>
                        <a:srgbClr val="D9D9E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93980">
                        <a:lnSpc>
                          <a:spcPct val="100000"/>
                        </a:lnSpc>
                      </a:pPr>
                      <a:r>
                        <a:rPr sz="900" spc="-50" dirty="0">
                          <a:solidFill>
                            <a:srgbClr val="374151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D9D9E2"/>
                      </a:solidFill>
                      <a:prstDash val="solid"/>
                    </a:lnL>
                    <a:lnR w="9525">
                      <a:solidFill>
                        <a:srgbClr val="D9D9E2"/>
                      </a:solidFill>
                      <a:prstDash val="solid"/>
                    </a:lnR>
                    <a:lnT w="12700">
                      <a:solidFill>
                        <a:srgbClr val="D9D9E2"/>
                      </a:solidFill>
                      <a:prstDash val="solid"/>
                    </a:lnT>
                    <a:lnB w="9525">
                      <a:solidFill>
                        <a:srgbClr val="D9D9E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95250">
                        <a:lnSpc>
                          <a:spcPct val="100000"/>
                        </a:lnSpc>
                      </a:pPr>
                      <a:r>
                        <a:rPr sz="900" spc="-50" dirty="0">
                          <a:solidFill>
                            <a:srgbClr val="374151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D9D9E2"/>
                      </a:solidFill>
                      <a:prstDash val="solid"/>
                    </a:lnL>
                    <a:lnR w="9525">
                      <a:solidFill>
                        <a:srgbClr val="D9D9E2"/>
                      </a:solidFill>
                      <a:prstDash val="solid"/>
                    </a:lnR>
                    <a:lnT w="12700">
                      <a:solidFill>
                        <a:srgbClr val="D9D9E2"/>
                      </a:solidFill>
                      <a:prstDash val="solid"/>
                    </a:lnT>
                    <a:lnB w="9525">
                      <a:solidFill>
                        <a:srgbClr val="D9D9E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900" dirty="0">
                        <a:latin typeface="Times New Roman"/>
                        <a:cs typeface="Times New Roman"/>
                      </a:endParaRPr>
                    </a:p>
                    <a:p>
                      <a:pPr marL="96520">
                        <a:lnSpc>
                          <a:spcPct val="100000"/>
                        </a:lnSpc>
                      </a:pPr>
                      <a:r>
                        <a:rPr sz="900" spc="-50" dirty="0">
                          <a:solidFill>
                            <a:srgbClr val="374151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D9D9E2"/>
                      </a:solidFill>
                      <a:prstDash val="solid"/>
                    </a:lnL>
                    <a:lnR w="9525">
                      <a:solidFill>
                        <a:srgbClr val="D9D9E2"/>
                      </a:solidFill>
                      <a:prstDash val="solid"/>
                    </a:lnR>
                    <a:lnT w="12700">
                      <a:solidFill>
                        <a:srgbClr val="D9D9E2"/>
                      </a:solidFill>
                      <a:prstDash val="solid"/>
                    </a:lnT>
                    <a:lnB w="9525">
                      <a:solidFill>
                        <a:srgbClr val="D9D9E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6871736" y="2003756"/>
            <a:ext cx="3564730" cy="371146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80500" indent="-170976" defTabSz="457200">
              <a:lnSpc>
                <a:spcPct val="150000"/>
              </a:lnSpc>
              <a:spcBef>
                <a:spcPts val="75"/>
              </a:spcBef>
              <a:buFont typeface="Calibri"/>
              <a:buChar char="•"/>
              <a:tabLst>
                <a:tab pos="180500" algn="l"/>
              </a:tabLst>
            </a:pPr>
            <a:r>
              <a:rPr b="1" spc="-8" dirty="0">
                <a:solidFill>
                  <a:srgbClr val="374151"/>
                </a:solidFill>
                <a:latin typeface="Georgia" panose="02040502050405020303" pitchFamily="18" charset="0"/>
                <a:cs typeface="Calibri"/>
              </a:rPr>
              <a:t>Advantages:</a:t>
            </a:r>
            <a:endParaRPr dirty="0">
              <a:solidFill>
                <a:prstClr val="black"/>
              </a:solidFill>
              <a:latin typeface="Georgia" panose="02040502050405020303" pitchFamily="18" charset="0"/>
              <a:cs typeface="Calibri"/>
            </a:endParaRPr>
          </a:p>
          <a:p>
            <a:pPr marL="180977" marR="142877" indent="-171452" defTabSz="457200">
              <a:lnSpc>
                <a:spcPct val="150000"/>
              </a:lnSpc>
              <a:spcBef>
                <a:spcPts val="33"/>
              </a:spcBef>
              <a:buFontTx/>
              <a:buChar char="•"/>
              <a:tabLst>
                <a:tab pos="180977" algn="l"/>
              </a:tabLst>
            </a:pPr>
            <a:r>
              <a:rPr dirty="0">
                <a:solidFill>
                  <a:srgbClr val="374151"/>
                </a:solidFill>
                <a:latin typeface="Georgia" panose="02040502050405020303" pitchFamily="18" charset="0"/>
                <a:cs typeface="Calibri"/>
              </a:rPr>
              <a:t>Preserves </a:t>
            </a:r>
            <a:r>
              <a:rPr spc="-8" dirty="0">
                <a:solidFill>
                  <a:srgbClr val="374151"/>
                </a:solidFill>
                <a:latin typeface="Georgia" panose="02040502050405020303" pitchFamily="18" charset="0"/>
                <a:cs typeface="Calibri"/>
              </a:rPr>
              <a:t>information</a:t>
            </a:r>
            <a:r>
              <a:rPr dirty="0">
                <a:solidFill>
                  <a:srgbClr val="374151"/>
                </a:solidFill>
                <a:latin typeface="Georgia" panose="02040502050405020303" pitchFamily="18" charset="0"/>
                <a:cs typeface="Calibri"/>
              </a:rPr>
              <a:t> </a:t>
            </a:r>
            <a:r>
              <a:rPr spc="-8" dirty="0">
                <a:solidFill>
                  <a:srgbClr val="374151"/>
                </a:solidFill>
                <a:latin typeface="Georgia" panose="02040502050405020303" pitchFamily="18" charset="0"/>
                <a:cs typeface="Calibri"/>
              </a:rPr>
              <a:t>without </a:t>
            </a:r>
            <a:r>
              <a:rPr dirty="0">
                <a:solidFill>
                  <a:srgbClr val="374151"/>
                </a:solidFill>
                <a:latin typeface="Georgia" panose="02040502050405020303" pitchFamily="18" charset="0"/>
                <a:cs typeface="Calibri"/>
              </a:rPr>
              <a:t>imposing</a:t>
            </a:r>
            <a:r>
              <a:rPr spc="-8" dirty="0">
                <a:solidFill>
                  <a:srgbClr val="374151"/>
                </a:solidFill>
                <a:latin typeface="Georgia" panose="02040502050405020303" pitchFamily="18" charset="0"/>
                <a:cs typeface="Calibri"/>
              </a:rPr>
              <a:t> ordinality.</a:t>
            </a:r>
            <a:endParaRPr dirty="0">
              <a:solidFill>
                <a:prstClr val="black"/>
              </a:solidFill>
              <a:latin typeface="Georgia" panose="02040502050405020303" pitchFamily="18" charset="0"/>
              <a:cs typeface="Calibri"/>
            </a:endParaRPr>
          </a:p>
          <a:p>
            <a:pPr marL="180977" marR="3810" indent="-171452" defTabSz="457200">
              <a:lnSpc>
                <a:spcPct val="150000"/>
              </a:lnSpc>
              <a:spcBef>
                <a:spcPts val="52"/>
              </a:spcBef>
              <a:buFontTx/>
              <a:buChar char="•"/>
              <a:tabLst>
                <a:tab pos="180977" algn="l"/>
              </a:tabLst>
            </a:pPr>
            <a:r>
              <a:rPr spc="-8" dirty="0">
                <a:solidFill>
                  <a:srgbClr val="374151"/>
                </a:solidFill>
                <a:latin typeface="Georgia" panose="02040502050405020303" pitchFamily="18" charset="0"/>
                <a:cs typeface="Calibri"/>
              </a:rPr>
              <a:t>Compatible</a:t>
            </a:r>
            <a:r>
              <a:rPr spc="3" dirty="0">
                <a:solidFill>
                  <a:srgbClr val="374151"/>
                </a:solidFill>
                <a:latin typeface="Georgia" panose="02040502050405020303" pitchFamily="18" charset="0"/>
                <a:cs typeface="Calibri"/>
              </a:rPr>
              <a:t> </a:t>
            </a:r>
            <a:r>
              <a:rPr dirty="0">
                <a:solidFill>
                  <a:srgbClr val="374151"/>
                </a:solidFill>
                <a:latin typeface="Georgia" panose="02040502050405020303" pitchFamily="18" charset="0"/>
                <a:cs typeface="Calibri"/>
              </a:rPr>
              <a:t>with</a:t>
            </a:r>
            <a:r>
              <a:rPr spc="41" dirty="0">
                <a:solidFill>
                  <a:srgbClr val="374151"/>
                </a:solidFill>
                <a:latin typeface="Georgia" panose="02040502050405020303" pitchFamily="18" charset="0"/>
                <a:cs typeface="Calibri"/>
              </a:rPr>
              <a:t> </a:t>
            </a:r>
            <a:r>
              <a:rPr spc="-8" dirty="0">
                <a:solidFill>
                  <a:srgbClr val="374151"/>
                </a:solidFill>
                <a:latin typeface="Georgia" panose="02040502050405020303" pitchFamily="18" charset="0"/>
                <a:cs typeface="Calibri"/>
              </a:rPr>
              <a:t>various machine </a:t>
            </a:r>
            <a:r>
              <a:rPr dirty="0">
                <a:solidFill>
                  <a:srgbClr val="374151"/>
                </a:solidFill>
                <a:latin typeface="Georgia" panose="02040502050405020303" pitchFamily="18" charset="0"/>
                <a:cs typeface="Calibri"/>
              </a:rPr>
              <a:t>learning</a:t>
            </a:r>
            <a:r>
              <a:rPr spc="-33" dirty="0">
                <a:solidFill>
                  <a:srgbClr val="374151"/>
                </a:solidFill>
                <a:latin typeface="Georgia" panose="02040502050405020303" pitchFamily="18" charset="0"/>
                <a:cs typeface="Calibri"/>
              </a:rPr>
              <a:t> </a:t>
            </a:r>
            <a:r>
              <a:rPr spc="-8" dirty="0">
                <a:solidFill>
                  <a:srgbClr val="374151"/>
                </a:solidFill>
                <a:latin typeface="Georgia" panose="02040502050405020303" pitchFamily="18" charset="0"/>
                <a:cs typeface="Calibri"/>
              </a:rPr>
              <a:t>models.</a:t>
            </a:r>
            <a:endParaRPr dirty="0">
              <a:solidFill>
                <a:prstClr val="black"/>
              </a:solidFill>
              <a:latin typeface="Georgia" panose="02040502050405020303" pitchFamily="18" charset="0"/>
              <a:cs typeface="Calibri"/>
            </a:endParaRPr>
          </a:p>
          <a:p>
            <a:pPr marL="180500" indent="-170976" defTabSz="457200">
              <a:lnSpc>
                <a:spcPct val="150000"/>
              </a:lnSpc>
              <a:buFont typeface="Calibri"/>
              <a:buChar char="•"/>
              <a:tabLst>
                <a:tab pos="180500" algn="l"/>
              </a:tabLst>
            </a:pPr>
            <a:r>
              <a:rPr b="1" spc="-8" dirty="0">
                <a:solidFill>
                  <a:srgbClr val="374151"/>
                </a:solidFill>
                <a:latin typeface="Georgia" panose="02040502050405020303" pitchFamily="18" charset="0"/>
                <a:cs typeface="Calibri"/>
              </a:rPr>
              <a:t>Considerations:</a:t>
            </a:r>
            <a:endParaRPr dirty="0">
              <a:solidFill>
                <a:prstClr val="black"/>
              </a:solidFill>
              <a:latin typeface="Georgia" panose="02040502050405020303" pitchFamily="18" charset="0"/>
              <a:cs typeface="Calibri"/>
            </a:endParaRPr>
          </a:p>
          <a:p>
            <a:pPr marL="180977" marR="182882" indent="-171452" defTabSz="457200">
              <a:lnSpc>
                <a:spcPct val="150000"/>
              </a:lnSpc>
              <a:spcBef>
                <a:spcPts val="38"/>
              </a:spcBef>
              <a:buFontTx/>
              <a:buChar char="•"/>
              <a:tabLst>
                <a:tab pos="180977" algn="l"/>
              </a:tabLst>
            </a:pPr>
            <a:r>
              <a:rPr dirty="0">
                <a:solidFill>
                  <a:srgbClr val="374151"/>
                </a:solidFill>
                <a:latin typeface="Georgia" panose="02040502050405020303" pitchFamily="18" charset="0"/>
                <a:cs typeface="Calibri"/>
              </a:rPr>
              <a:t>May</a:t>
            </a:r>
            <a:r>
              <a:rPr spc="-30" dirty="0">
                <a:solidFill>
                  <a:srgbClr val="374151"/>
                </a:solidFill>
                <a:latin typeface="Georgia" panose="02040502050405020303" pitchFamily="18" charset="0"/>
                <a:cs typeface="Calibri"/>
              </a:rPr>
              <a:t> </a:t>
            </a:r>
            <a:r>
              <a:rPr dirty="0">
                <a:solidFill>
                  <a:srgbClr val="374151"/>
                </a:solidFill>
                <a:latin typeface="Georgia" panose="02040502050405020303" pitchFamily="18" charset="0"/>
                <a:cs typeface="Calibri"/>
              </a:rPr>
              <a:t>lead</a:t>
            </a:r>
            <a:r>
              <a:rPr spc="-60" dirty="0">
                <a:solidFill>
                  <a:srgbClr val="374151"/>
                </a:solidFill>
                <a:latin typeface="Georgia" panose="02040502050405020303" pitchFamily="18" charset="0"/>
                <a:cs typeface="Calibri"/>
              </a:rPr>
              <a:t> </a:t>
            </a:r>
            <a:r>
              <a:rPr dirty="0">
                <a:solidFill>
                  <a:srgbClr val="374151"/>
                </a:solidFill>
                <a:latin typeface="Georgia" panose="02040502050405020303" pitchFamily="18" charset="0"/>
                <a:cs typeface="Calibri"/>
              </a:rPr>
              <a:t>to</a:t>
            </a:r>
            <a:r>
              <a:rPr spc="33" dirty="0">
                <a:solidFill>
                  <a:srgbClr val="374151"/>
                </a:solidFill>
                <a:latin typeface="Georgia" panose="02040502050405020303" pitchFamily="18" charset="0"/>
                <a:cs typeface="Calibri"/>
              </a:rPr>
              <a:t> </a:t>
            </a:r>
            <a:r>
              <a:rPr dirty="0">
                <a:solidFill>
                  <a:srgbClr val="374151"/>
                </a:solidFill>
                <a:latin typeface="Georgia" panose="02040502050405020303" pitchFamily="18" charset="0"/>
                <a:cs typeface="Calibri"/>
              </a:rPr>
              <a:t>a</a:t>
            </a:r>
            <a:r>
              <a:rPr spc="-33" dirty="0">
                <a:solidFill>
                  <a:srgbClr val="374151"/>
                </a:solidFill>
                <a:latin typeface="Georgia" panose="02040502050405020303" pitchFamily="18" charset="0"/>
                <a:cs typeface="Calibri"/>
              </a:rPr>
              <a:t> </a:t>
            </a:r>
            <a:r>
              <a:rPr dirty="0">
                <a:solidFill>
                  <a:srgbClr val="374151"/>
                </a:solidFill>
                <a:latin typeface="Georgia" panose="02040502050405020303" pitchFamily="18" charset="0"/>
                <a:cs typeface="Calibri"/>
              </a:rPr>
              <a:t>high</a:t>
            </a:r>
            <a:r>
              <a:rPr spc="-60" dirty="0">
                <a:solidFill>
                  <a:srgbClr val="374151"/>
                </a:solidFill>
                <a:latin typeface="Georgia" panose="02040502050405020303" pitchFamily="18" charset="0"/>
                <a:cs typeface="Calibri"/>
              </a:rPr>
              <a:t> </a:t>
            </a:r>
            <a:r>
              <a:rPr dirty="0">
                <a:solidFill>
                  <a:srgbClr val="374151"/>
                </a:solidFill>
                <a:latin typeface="Georgia" panose="02040502050405020303" pitchFamily="18" charset="0"/>
                <a:cs typeface="Calibri"/>
              </a:rPr>
              <a:t>number</a:t>
            </a:r>
            <a:r>
              <a:rPr spc="82" dirty="0">
                <a:solidFill>
                  <a:srgbClr val="374151"/>
                </a:solidFill>
                <a:latin typeface="Georgia" panose="02040502050405020303" pitchFamily="18" charset="0"/>
                <a:cs typeface="Calibri"/>
              </a:rPr>
              <a:t> </a:t>
            </a:r>
            <a:r>
              <a:rPr spc="-19" dirty="0">
                <a:solidFill>
                  <a:srgbClr val="374151"/>
                </a:solidFill>
                <a:latin typeface="Georgia" panose="02040502050405020303" pitchFamily="18" charset="0"/>
                <a:cs typeface="Calibri"/>
              </a:rPr>
              <a:t>of </a:t>
            </a:r>
            <a:r>
              <a:rPr dirty="0">
                <a:solidFill>
                  <a:srgbClr val="374151"/>
                </a:solidFill>
                <a:latin typeface="Georgia" panose="02040502050405020303" pitchFamily="18" charset="0"/>
                <a:cs typeface="Calibri"/>
              </a:rPr>
              <a:t>features</a:t>
            </a:r>
            <a:r>
              <a:rPr spc="19" dirty="0">
                <a:solidFill>
                  <a:srgbClr val="374151"/>
                </a:solidFill>
                <a:latin typeface="Georgia" panose="02040502050405020303" pitchFamily="18" charset="0"/>
                <a:cs typeface="Calibri"/>
              </a:rPr>
              <a:t> </a:t>
            </a:r>
            <a:r>
              <a:rPr dirty="0">
                <a:solidFill>
                  <a:srgbClr val="374151"/>
                </a:solidFill>
                <a:latin typeface="Georgia" panose="02040502050405020303" pitchFamily="18" charset="0"/>
                <a:cs typeface="Calibri"/>
              </a:rPr>
              <a:t>in</a:t>
            </a:r>
            <a:r>
              <a:rPr spc="3" dirty="0">
                <a:solidFill>
                  <a:srgbClr val="374151"/>
                </a:solidFill>
                <a:latin typeface="Georgia" panose="02040502050405020303" pitchFamily="18" charset="0"/>
                <a:cs typeface="Calibri"/>
              </a:rPr>
              <a:t> </a:t>
            </a:r>
            <a:r>
              <a:rPr dirty="0">
                <a:solidFill>
                  <a:srgbClr val="374151"/>
                </a:solidFill>
                <a:latin typeface="Georgia" panose="02040502050405020303" pitchFamily="18" charset="0"/>
                <a:cs typeface="Calibri"/>
              </a:rPr>
              <a:t>cases</a:t>
            </a:r>
            <a:r>
              <a:rPr spc="22" dirty="0">
                <a:solidFill>
                  <a:srgbClr val="374151"/>
                </a:solidFill>
                <a:latin typeface="Georgia" panose="02040502050405020303" pitchFamily="18" charset="0"/>
                <a:cs typeface="Calibri"/>
              </a:rPr>
              <a:t> </a:t>
            </a:r>
            <a:r>
              <a:rPr spc="-15" dirty="0">
                <a:solidFill>
                  <a:srgbClr val="374151"/>
                </a:solidFill>
                <a:latin typeface="Georgia" panose="02040502050405020303" pitchFamily="18" charset="0"/>
                <a:cs typeface="Calibri"/>
              </a:rPr>
              <a:t>with</a:t>
            </a:r>
            <a:r>
              <a:rPr spc="-52" dirty="0">
                <a:solidFill>
                  <a:srgbClr val="374151"/>
                </a:solidFill>
                <a:latin typeface="Georgia" panose="02040502050405020303" pitchFamily="18" charset="0"/>
                <a:cs typeface="Calibri"/>
              </a:rPr>
              <a:t> </a:t>
            </a:r>
            <a:r>
              <a:rPr spc="-15" dirty="0">
                <a:solidFill>
                  <a:srgbClr val="374151"/>
                </a:solidFill>
                <a:latin typeface="Georgia" panose="02040502050405020303" pitchFamily="18" charset="0"/>
                <a:cs typeface="Calibri"/>
              </a:rPr>
              <a:t>many</a:t>
            </a:r>
            <a:endParaRPr dirty="0">
              <a:solidFill>
                <a:prstClr val="black"/>
              </a:solidFill>
              <a:latin typeface="Georgia" panose="02040502050405020303" pitchFamily="18" charset="0"/>
              <a:cs typeface="Calibri"/>
            </a:endParaRPr>
          </a:p>
          <a:p>
            <a:pPr marL="180977" defTabSz="457200">
              <a:lnSpc>
                <a:spcPct val="150000"/>
              </a:lnSpc>
              <a:spcBef>
                <a:spcPts val="11"/>
              </a:spcBef>
            </a:pPr>
            <a:r>
              <a:rPr spc="-8" dirty="0">
                <a:solidFill>
                  <a:srgbClr val="374151"/>
                </a:solidFill>
                <a:latin typeface="Georgia" panose="02040502050405020303" pitchFamily="18" charset="0"/>
                <a:cs typeface="Calibri"/>
              </a:rPr>
              <a:t>categories</a:t>
            </a:r>
            <a:endParaRPr dirty="0">
              <a:solidFill>
                <a:prstClr val="black"/>
              </a:solidFill>
              <a:latin typeface="Georgia" panose="02040502050405020303" pitchFamily="18" charset="0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95499" y="249899"/>
            <a:ext cx="11209376" cy="661526"/>
          </a:xfrm>
          <a:prstGeom prst="rect">
            <a:avLst/>
          </a:prstGeom>
        </p:spPr>
        <p:txBody>
          <a:bodyPr vert="horz" wrap="square" lIns="0" tIns="216216" rIns="0" bIns="0" rtlCol="0" anchor="ctr">
            <a:spAutoFit/>
          </a:bodyPr>
          <a:lstStyle/>
          <a:p>
            <a:pPr marL="9525">
              <a:spcBef>
                <a:spcPts val="97"/>
              </a:spcBef>
            </a:pPr>
            <a:r>
              <a:rPr dirty="0">
                <a:solidFill>
                  <a:srgbClr val="000000"/>
                </a:solidFill>
              </a:rPr>
              <a:t>Label</a:t>
            </a:r>
            <a:r>
              <a:rPr spc="-38" dirty="0">
                <a:solidFill>
                  <a:srgbClr val="000000"/>
                </a:solidFill>
              </a:rPr>
              <a:t> </a:t>
            </a:r>
            <a:r>
              <a:rPr spc="-8" dirty="0">
                <a:solidFill>
                  <a:srgbClr val="000000"/>
                </a:solidFill>
              </a:rPr>
              <a:t>Encoding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12182" y="1314876"/>
            <a:ext cx="4478178" cy="7457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80977" indent="-171452" defTabSz="457200">
              <a:spcBef>
                <a:spcPts val="75"/>
              </a:spcBef>
              <a:buFont typeface="Arial"/>
              <a:buChar char="•"/>
              <a:tabLst>
                <a:tab pos="180977" algn="l"/>
              </a:tabLst>
            </a:pPr>
            <a:r>
              <a:rPr sz="1400" dirty="0">
                <a:solidFill>
                  <a:srgbClr val="374151"/>
                </a:solidFill>
                <a:latin typeface="Georgia" panose="02040502050405020303" pitchFamily="18" charset="0"/>
                <a:cs typeface="Calibri"/>
              </a:rPr>
              <a:t>Assigns</a:t>
            </a:r>
            <a:r>
              <a:rPr sz="1400" spc="8" dirty="0">
                <a:solidFill>
                  <a:srgbClr val="374151"/>
                </a:solidFill>
                <a:latin typeface="Georgia" panose="02040502050405020303" pitchFamily="18" charset="0"/>
                <a:cs typeface="Calibri"/>
              </a:rPr>
              <a:t> </a:t>
            </a:r>
            <a:r>
              <a:rPr sz="1400" dirty="0">
                <a:solidFill>
                  <a:srgbClr val="374151"/>
                </a:solidFill>
                <a:latin typeface="Georgia" panose="02040502050405020303" pitchFamily="18" charset="0"/>
                <a:cs typeface="Calibri"/>
              </a:rPr>
              <a:t>a</a:t>
            </a:r>
            <a:r>
              <a:rPr sz="1400" spc="-15" dirty="0">
                <a:solidFill>
                  <a:srgbClr val="374151"/>
                </a:solidFill>
                <a:latin typeface="Georgia" panose="02040502050405020303" pitchFamily="18" charset="0"/>
                <a:cs typeface="Calibri"/>
              </a:rPr>
              <a:t> </a:t>
            </a:r>
            <a:r>
              <a:rPr sz="1400" spc="-19" dirty="0">
                <a:solidFill>
                  <a:srgbClr val="374151"/>
                </a:solidFill>
                <a:latin typeface="Georgia" panose="02040502050405020303" pitchFamily="18" charset="0"/>
                <a:cs typeface="Calibri"/>
              </a:rPr>
              <a:t>unique</a:t>
            </a:r>
            <a:r>
              <a:rPr sz="1400" spc="-27" dirty="0">
                <a:solidFill>
                  <a:srgbClr val="374151"/>
                </a:solidFill>
                <a:latin typeface="Georgia" panose="02040502050405020303" pitchFamily="18" charset="0"/>
                <a:cs typeface="Calibri"/>
              </a:rPr>
              <a:t> </a:t>
            </a:r>
            <a:r>
              <a:rPr sz="1400" dirty="0">
                <a:solidFill>
                  <a:srgbClr val="374151"/>
                </a:solidFill>
                <a:latin typeface="Georgia" panose="02040502050405020303" pitchFamily="18" charset="0"/>
                <a:cs typeface="Calibri"/>
              </a:rPr>
              <a:t>integer</a:t>
            </a:r>
            <a:r>
              <a:rPr sz="1400" spc="-8" dirty="0">
                <a:solidFill>
                  <a:srgbClr val="374151"/>
                </a:solidFill>
                <a:latin typeface="Georgia" panose="02040502050405020303" pitchFamily="18" charset="0"/>
                <a:cs typeface="Calibri"/>
              </a:rPr>
              <a:t> </a:t>
            </a:r>
            <a:r>
              <a:rPr sz="1400" dirty="0">
                <a:solidFill>
                  <a:srgbClr val="374151"/>
                </a:solidFill>
                <a:latin typeface="Georgia" panose="02040502050405020303" pitchFamily="18" charset="0"/>
                <a:cs typeface="Calibri"/>
              </a:rPr>
              <a:t>to each </a:t>
            </a:r>
            <a:r>
              <a:rPr sz="1400" spc="-8" dirty="0">
                <a:solidFill>
                  <a:srgbClr val="374151"/>
                </a:solidFill>
                <a:latin typeface="Georgia" panose="02040502050405020303" pitchFamily="18" charset="0"/>
                <a:cs typeface="Calibri"/>
              </a:rPr>
              <a:t>category.</a:t>
            </a:r>
            <a:endParaRPr sz="1400" dirty="0">
              <a:solidFill>
                <a:prstClr val="black"/>
              </a:solidFill>
              <a:latin typeface="Georgia" panose="02040502050405020303" pitchFamily="18" charset="0"/>
              <a:cs typeface="Calibri"/>
            </a:endParaRPr>
          </a:p>
          <a:p>
            <a:pPr marL="180977" indent="-171452" defTabSz="457200">
              <a:spcBef>
                <a:spcPts val="664"/>
              </a:spcBef>
              <a:buFont typeface="Arial"/>
              <a:buChar char="•"/>
              <a:tabLst>
                <a:tab pos="180977" algn="l"/>
              </a:tabLst>
            </a:pPr>
            <a:r>
              <a:rPr sz="1400" b="1" spc="-8" dirty="0">
                <a:solidFill>
                  <a:srgbClr val="374151"/>
                </a:solidFill>
                <a:latin typeface="Georgia" panose="02040502050405020303" pitchFamily="18" charset="0"/>
                <a:cs typeface="Calibri"/>
              </a:rPr>
              <a:t>Example:</a:t>
            </a:r>
            <a:r>
              <a:rPr sz="1400" b="1" spc="-56" dirty="0">
                <a:solidFill>
                  <a:srgbClr val="374151"/>
                </a:solidFill>
                <a:latin typeface="Georgia" panose="02040502050405020303" pitchFamily="18" charset="0"/>
                <a:cs typeface="Calibri"/>
              </a:rPr>
              <a:t> </a:t>
            </a:r>
            <a:r>
              <a:rPr sz="1400" dirty="0">
                <a:solidFill>
                  <a:srgbClr val="374151"/>
                </a:solidFill>
                <a:latin typeface="Georgia" panose="02040502050405020303" pitchFamily="18" charset="0"/>
                <a:cs typeface="Calibri"/>
              </a:rPr>
              <a:t>Assigning</a:t>
            </a:r>
            <a:r>
              <a:rPr sz="1400" spc="-22" dirty="0">
                <a:solidFill>
                  <a:srgbClr val="374151"/>
                </a:solidFill>
                <a:latin typeface="Georgia" panose="02040502050405020303" pitchFamily="18" charset="0"/>
                <a:cs typeface="Calibri"/>
              </a:rPr>
              <a:t> </a:t>
            </a:r>
            <a:r>
              <a:rPr sz="1400" dirty="0">
                <a:solidFill>
                  <a:srgbClr val="374151"/>
                </a:solidFill>
                <a:latin typeface="Georgia" panose="02040502050405020303" pitchFamily="18" charset="0"/>
                <a:cs typeface="Calibri"/>
              </a:rPr>
              <a:t>integers 0,</a:t>
            </a:r>
            <a:r>
              <a:rPr sz="1400" spc="-41" dirty="0">
                <a:solidFill>
                  <a:srgbClr val="374151"/>
                </a:solidFill>
                <a:latin typeface="Georgia" panose="02040502050405020303" pitchFamily="18" charset="0"/>
                <a:cs typeface="Calibri"/>
              </a:rPr>
              <a:t> </a:t>
            </a:r>
            <a:r>
              <a:rPr sz="1400" dirty="0">
                <a:solidFill>
                  <a:srgbClr val="374151"/>
                </a:solidFill>
                <a:latin typeface="Georgia" panose="02040502050405020303" pitchFamily="18" charset="0"/>
                <a:cs typeface="Calibri"/>
              </a:rPr>
              <a:t>1,</a:t>
            </a:r>
            <a:r>
              <a:rPr sz="1400" spc="-45" dirty="0">
                <a:solidFill>
                  <a:srgbClr val="374151"/>
                </a:solidFill>
                <a:latin typeface="Georgia" panose="02040502050405020303" pitchFamily="18" charset="0"/>
                <a:cs typeface="Calibri"/>
              </a:rPr>
              <a:t> </a:t>
            </a:r>
            <a:r>
              <a:rPr sz="1400" dirty="0">
                <a:solidFill>
                  <a:srgbClr val="374151"/>
                </a:solidFill>
                <a:latin typeface="Georgia" panose="02040502050405020303" pitchFamily="18" charset="0"/>
                <a:cs typeface="Calibri"/>
              </a:rPr>
              <a:t>2</a:t>
            </a:r>
            <a:r>
              <a:rPr sz="1400" spc="8" dirty="0">
                <a:solidFill>
                  <a:srgbClr val="374151"/>
                </a:solidFill>
                <a:latin typeface="Georgia" panose="02040502050405020303" pitchFamily="18" charset="0"/>
                <a:cs typeface="Calibri"/>
              </a:rPr>
              <a:t> </a:t>
            </a:r>
            <a:r>
              <a:rPr sz="1400" dirty="0">
                <a:solidFill>
                  <a:srgbClr val="374151"/>
                </a:solidFill>
                <a:latin typeface="Georgia" panose="02040502050405020303" pitchFamily="18" charset="0"/>
                <a:cs typeface="Calibri"/>
              </a:rPr>
              <a:t>to</a:t>
            </a:r>
            <a:r>
              <a:rPr sz="1400" spc="41" dirty="0">
                <a:solidFill>
                  <a:srgbClr val="374151"/>
                </a:solidFill>
                <a:latin typeface="Georgia" panose="02040502050405020303" pitchFamily="18" charset="0"/>
                <a:cs typeface="Calibri"/>
              </a:rPr>
              <a:t> </a:t>
            </a:r>
            <a:r>
              <a:rPr sz="1400" dirty="0">
                <a:solidFill>
                  <a:srgbClr val="374151"/>
                </a:solidFill>
                <a:latin typeface="Georgia" panose="02040502050405020303" pitchFamily="18" charset="0"/>
                <a:cs typeface="Calibri"/>
              </a:rPr>
              <a:t>'red,'</a:t>
            </a:r>
            <a:r>
              <a:rPr sz="1400" spc="-15" dirty="0">
                <a:solidFill>
                  <a:srgbClr val="374151"/>
                </a:solidFill>
                <a:latin typeface="Georgia" panose="02040502050405020303" pitchFamily="18" charset="0"/>
                <a:cs typeface="Calibri"/>
              </a:rPr>
              <a:t> </a:t>
            </a:r>
            <a:r>
              <a:rPr sz="1400" dirty="0">
                <a:solidFill>
                  <a:srgbClr val="374151"/>
                </a:solidFill>
                <a:latin typeface="Georgia" panose="02040502050405020303" pitchFamily="18" charset="0"/>
                <a:cs typeface="Calibri"/>
              </a:rPr>
              <a:t>'blue,'</a:t>
            </a:r>
            <a:r>
              <a:rPr sz="1400" spc="-19" dirty="0">
                <a:solidFill>
                  <a:srgbClr val="374151"/>
                </a:solidFill>
                <a:latin typeface="Georgia" panose="02040502050405020303" pitchFamily="18" charset="0"/>
                <a:cs typeface="Calibri"/>
              </a:rPr>
              <a:t> </a:t>
            </a:r>
            <a:r>
              <a:rPr sz="1400" dirty="0">
                <a:solidFill>
                  <a:srgbClr val="374151"/>
                </a:solidFill>
                <a:latin typeface="Georgia" panose="02040502050405020303" pitchFamily="18" charset="0"/>
                <a:cs typeface="Calibri"/>
              </a:rPr>
              <a:t>'green'</a:t>
            </a:r>
            <a:r>
              <a:rPr sz="1400" spc="-15" dirty="0">
                <a:solidFill>
                  <a:srgbClr val="374151"/>
                </a:solidFill>
                <a:latin typeface="Georgia" panose="02040502050405020303" pitchFamily="18" charset="0"/>
                <a:cs typeface="Calibri"/>
              </a:rPr>
              <a:t> </a:t>
            </a:r>
            <a:r>
              <a:rPr sz="1400" spc="-8" dirty="0">
                <a:solidFill>
                  <a:srgbClr val="374151"/>
                </a:solidFill>
                <a:latin typeface="Georgia" panose="02040502050405020303" pitchFamily="18" charset="0"/>
                <a:cs typeface="Calibri"/>
              </a:rPr>
              <a:t>respectively.</a:t>
            </a:r>
            <a:endParaRPr sz="1400" dirty="0">
              <a:solidFill>
                <a:prstClr val="black"/>
              </a:solidFill>
              <a:latin typeface="Georgia" panose="02040502050405020303" pitchFamily="18" charset="0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85531" y="2584295"/>
            <a:ext cx="4794672" cy="2609318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490270" y="1314875"/>
            <a:ext cx="3068003" cy="411414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80977" indent="-171452" defTabSz="457200">
              <a:lnSpc>
                <a:spcPct val="150000"/>
              </a:lnSpc>
              <a:spcBef>
                <a:spcPts val="75"/>
              </a:spcBef>
              <a:buFont typeface="Calibri"/>
              <a:buChar char="•"/>
              <a:tabLst>
                <a:tab pos="180977" algn="l"/>
              </a:tabLst>
            </a:pPr>
            <a:r>
              <a:rPr b="1" spc="-8" dirty="0">
                <a:solidFill>
                  <a:srgbClr val="374151"/>
                </a:solidFill>
                <a:latin typeface="Georgia" panose="02040502050405020303" pitchFamily="18" charset="0"/>
                <a:cs typeface="Calibri"/>
              </a:rPr>
              <a:t>Advantages:</a:t>
            </a:r>
            <a:endParaRPr dirty="0">
              <a:solidFill>
                <a:prstClr val="black"/>
              </a:solidFill>
              <a:latin typeface="Georgia" panose="02040502050405020303" pitchFamily="18" charset="0"/>
              <a:cs typeface="Calibri"/>
            </a:endParaRPr>
          </a:p>
          <a:p>
            <a:pPr marL="180977" indent="-171452" defTabSz="457200">
              <a:lnSpc>
                <a:spcPct val="150000"/>
              </a:lnSpc>
              <a:buFontTx/>
              <a:buChar char="•"/>
              <a:tabLst>
                <a:tab pos="180977" algn="l"/>
              </a:tabLst>
            </a:pPr>
            <a:r>
              <a:rPr spc="-8" dirty="0">
                <a:solidFill>
                  <a:srgbClr val="374151"/>
                </a:solidFill>
                <a:latin typeface="Georgia" panose="02040502050405020303" pitchFamily="18" charset="0"/>
                <a:cs typeface="Calibri"/>
              </a:rPr>
              <a:t>Simple</a:t>
            </a:r>
            <a:r>
              <a:rPr spc="11" dirty="0">
                <a:solidFill>
                  <a:srgbClr val="374151"/>
                </a:solidFill>
                <a:latin typeface="Georgia" panose="02040502050405020303" pitchFamily="18" charset="0"/>
                <a:cs typeface="Calibri"/>
              </a:rPr>
              <a:t> </a:t>
            </a:r>
            <a:r>
              <a:rPr dirty="0">
                <a:solidFill>
                  <a:srgbClr val="374151"/>
                </a:solidFill>
                <a:latin typeface="Georgia" panose="02040502050405020303" pitchFamily="18" charset="0"/>
                <a:cs typeface="Calibri"/>
              </a:rPr>
              <a:t>and</a:t>
            </a:r>
            <a:r>
              <a:rPr spc="-8" dirty="0">
                <a:solidFill>
                  <a:srgbClr val="374151"/>
                </a:solidFill>
                <a:latin typeface="Georgia" panose="02040502050405020303" pitchFamily="18" charset="0"/>
                <a:cs typeface="Calibri"/>
              </a:rPr>
              <a:t> </a:t>
            </a:r>
            <a:r>
              <a:rPr dirty="0">
                <a:solidFill>
                  <a:srgbClr val="374151"/>
                </a:solidFill>
                <a:latin typeface="Georgia" panose="02040502050405020303" pitchFamily="18" charset="0"/>
                <a:cs typeface="Calibri"/>
              </a:rPr>
              <a:t>easy</a:t>
            </a:r>
            <a:r>
              <a:rPr spc="-52" dirty="0">
                <a:solidFill>
                  <a:srgbClr val="374151"/>
                </a:solidFill>
                <a:latin typeface="Georgia" panose="02040502050405020303" pitchFamily="18" charset="0"/>
                <a:cs typeface="Calibri"/>
              </a:rPr>
              <a:t> </a:t>
            </a:r>
            <a:r>
              <a:rPr dirty="0">
                <a:solidFill>
                  <a:srgbClr val="374151"/>
                </a:solidFill>
                <a:latin typeface="Georgia" panose="02040502050405020303" pitchFamily="18" charset="0"/>
                <a:cs typeface="Calibri"/>
              </a:rPr>
              <a:t>to</a:t>
            </a:r>
            <a:r>
              <a:rPr spc="-11" dirty="0">
                <a:solidFill>
                  <a:srgbClr val="374151"/>
                </a:solidFill>
                <a:latin typeface="Georgia" panose="02040502050405020303" pitchFamily="18" charset="0"/>
                <a:cs typeface="Calibri"/>
              </a:rPr>
              <a:t> </a:t>
            </a:r>
            <a:r>
              <a:rPr spc="-8" dirty="0">
                <a:solidFill>
                  <a:srgbClr val="374151"/>
                </a:solidFill>
                <a:latin typeface="Georgia" panose="02040502050405020303" pitchFamily="18" charset="0"/>
                <a:cs typeface="Calibri"/>
              </a:rPr>
              <a:t>implement.</a:t>
            </a:r>
            <a:endParaRPr dirty="0">
              <a:solidFill>
                <a:prstClr val="black"/>
              </a:solidFill>
              <a:latin typeface="Georgia" panose="02040502050405020303" pitchFamily="18" charset="0"/>
              <a:cs typeface="Calibri"/>
            </a:endParaRPr>
          </a:p>
          <a:p>
            <a:pPr marL="180977" indent="-171452" defTabSz="457200">
              <a:lnSpc>
                <a:spcPct val="150000"/>
              </a:lnSpc>
              <a:buFontTx/>
              <a:buChar char="•"/>
              <a:tabLst>
                <a:tab pos="180977" algn="l"/>
              </a:tabLst>
            </a:pPr>
            <a:r>
              <a:rPr dirty="0">
                <a:solidFill>
                  <a:srgbClr val="374151"/>
                </a:solidFill>
                <a:latin typeface="Georgia" panose="02040502050405020303" pitchFamily="18" charset="0"/>
                <a:cs typeface="Calibri"/>
              </a:rPr>
              <a:t>Reduces</a:t>
            </a:r>
            <a:r>
              <a:rPr spc="-19" dirty="0">
                <a:solidFill>
                  <a:srgbClr val="374151"/>
                </a:solidFill>
                <a:latin typeface="Georgia" panose="02040502050405020303" pitchFamily="18" charset="0"/>
                <a:cs typeface="Calibri"/>
              </a:rPr>
              <a:t> </a:t>
            </a:r>
            <a:r>
              <a:rPr spc="-8" dirty="0">
                <a:solidFill>
                  <a:srgbClr val="374151"/>
                </a:solidFill>
                <a:latin typeface="Georgia" panose="02040502050405020303" pitchFamily="18" charset="0"/>
                <a:cs typeface="Calibri"/>
              </a:rPr>
              <a:t>dimensionality</a:t>
            </a:r>
            <a:r>
              <a:rPr spc="-22" dirty="0">
                <a:solidFill>
                  <a:srgbClr val="374151"/>
                </a:solidFill>
                <a:latin typeface="Georgia" panose="02040502050405020303" pitchFamily="18" charset="0"/>
                <a:cs typeface="Calibri"/>
              </a:rPr>
              <a:t> </a:t>
            </a:r>
            <a:r>
              <a:rPr spc="-8" dirty="0">
                <a:solidFill>
                  <a:srgbClr val="374151"/>
                </a:solidFill>
                <a:latin typeface="Georgia" panose="02040502050405020303" pitchFamily="18" charset="0"/>
                <a:cs typeface="Calibri"/>
              </a:rPr>
              <a:t>compared</a:t>
            </a:r>
            <a:r>
              <a:rPr spc="27" dirty="0">
                <a:solidFill>
                  <a:srgbClr val="374151"/>
                </a:solidFill>
                <a:latin typeface="Georgia" panose="02040502050405020303" pitchFamily="18" charset="0"/>
                <a:cs typeface="Calibri"/>
              </a:rPr>
              <a:t> </a:t>
            </a:r>
            <a:r>
              <a:rPr spc="-19" dirty="0">
                <a:solidFill>
                  <a:srgbClr val="374151"/>
                </a:solidFill>
                <a:latin typeface="Georgia" panose="02040502050405020303" pitchFamily="18" charset="0"/>
                <a:cs typeface="Calibri"/>
              </a:rPr>
              <a:t>to</a:t>
            </a:r>
            <a:endParaRPr dirty="0">
              <a:solidFill>
                <a:prstClr val="black"/>
              </a:solidFill>
              <a:latin typeface="Georgia" panose="02040502050405020303" pitchFamily="18" charset="0"/>
              <a:cs typeface="Calibri"/>
            </a:endParaRPr>
          </a:p>
          <a:p>
            <a:pPr marL="180977" defTabSz="457200">
              <a:lnSpc>
                <a:spcPct val="150000"/>
              </a:lnSpc>
              <a:spcBef>
                <a:spcPts val="49"/>
              </a:spcBef>
            </a:pPr>
            <a:r>
              <a:rPr spc="-19" dirty="0">
                <a:solidFill>
                  <a:srgbClr val="374151"/>
                </a:solidFill>
                <a:latin typeface="Georgia" panose="02040502050405020303" pitchFamily="18" charset="0"/>
                <a:cs typeface="Calibri"/>
              </a:rPr>
              <a:t>one-</a:t>
            </a:r>
            <a:r>
              <a:rPr dirty="0">
                <a:solidFill>
                  <a:srgbClr val="374151"/>
                </a:solidFill>
                <a:latin typeface="Georgia" panose="02040502050405020303" pitchFamily="18" charset="0"/>
                <a:cs typeface="Calibri"/>
              </a:rPr>
              <a:t>hot</a:t>
            </a:r>
            <a:r>
              <a:rPr spc="15" dirty="0">
                <a:solidFill>
                  <a:srgbClr val="374151"/>
                </a:solidFill>
                <a:latin typeface="Georgia" panose="02040502050405020303" pitchFamily="18" charset="0"/>
                <a:cs typeface="Calibri"/>
              </a:rPr>
              <a:t> </a:t>
            </a:r>
            <a:r>
              <a:rPr spc="-8" dirty="0">
                <a:solidFill>
                  <a:srgbClr val="374151"/>
                </a:solidFill>
                <a:latin typeface="Georgia" panose="02040502050405020303" pitchFamily="18" charset="0"/>
                <a:cs typeface="Calibri"/>
              </a:rPr>
              <a:t>encoding.</a:t>
            </a:r>
            <a:endParaRPr dirty="0">
              <a:solidFill>
                <a:prstClr val="black"/>
              </a:solidFill>
              <a:latin typeface="Georgia" panose="02040502050405020303" pitchFamily="18" charset="0"/>
              <a:cs typeface="Calibri"/>
            </a:endParaRPr>
          </a:p>
          <a:p>
            <a:pPr marL="180977" indent="-171452" defTabSz="457200">
              <a:lnSpc>
                <a:spcPct val="150000"/>
              </a:lnSpc>
              <a:buFont typeface="Calibri"/>
              <a:buChar char="•"/>
              <a:tabLst>
                <a:tab pos="180977" algn="l"/>
              </a:tabLst>
            </a:pPr>
            <a:r>
              <a:rPr b="1" spc="-8" dirty="0">
                <a:solidFill>
                  <a:srgbClr val="374151"/>
                </a:solidFill>
                <a:latin typeface="Georgia" panose="02040502050405020303" pitchFamily="18" charset="0"/>
                <a:cs typeface="Calibri"/>
              </a:rPr>
              <a:t>Considerations:</a:t>
            </a:r>
            <a:endParaRPr dirty="0">
              <a:solidFill>
                <a:prstClr val="black"/>
              </a:solidFill>
              <a:latin typeface="Georgia" panose="02040502050405020303" pitchFamily="18" charset="0"/>
              <a:cs typeface="Calibri"/>
            </a:endParaRPr>
          </a:p>
          <a:p>
            <a:pPr marL="180977" marR="99537" indent="-171928" defTabSz="457200">
              <a:lnSpc>
                <a:spcPct val="150000"/>
              </a:lnSpc>
              <a:spcBef>
                <a:spcPts val="38"/>
              </a:spcBef>
              <a:buFontTx/>
              <a:buChar char="•"/>
              <a:tabLst>
                <a:tab pos="180977" algn="l"/>
              </a:tabLst>
            </a:pPr>
            <a:r>
              <a:rPr dirty="0">
                <a:solidFill>
                  <a:srgbClr val="374151"/>
                </a:solidFill>
                <a:latin typeface="Georgia" panose="02040502050405020303" pitchFamily="18" charset="0"/>
                <a:cs typeface="Calibri"/>
              </a:rPr>
              <a:t>Imposes</a:t>
            </a:r>
            <a:r>
              <a:rPr spc="3" dirty="0">
                <a:solidFill>
                  <a:srgbClr val="374151"/>
                </a:solidFill>
                <a:latin typeface="Georgia" panose="02040502050405020303" pitchFamily="18" charset="0"/>
                <a:cs typeface="Calibri"/>
              </a:rPr>
              <a:t> </a:t>
            </a:r>
            <a:r>
              <a:rPr spc="-8" dirty="0">
                <a:solidFill>
                  <a:srgbClr val="374151"/>
                </a:solidFill>
                <a:latin typeface="Georgia" panose="02040502050405020303" pitchFamily="18" charset="0"/>
                <a:cs typeface="Calibri"/>
              </a:rPr>
              <a:t>ordinality,</a:t>
            </a:r>
            <a:r>
              <a:rPr spc="-30" dirty="0">
                <a:solidFill>
                  <a:srgbClr val="374151"/>
                </a:solidFill>
                <a:latin typeface="Georgia" panose="02040502050405020303" pitchFamily="18" charset="0"/>
                <a:cs typeface="Calibri"/>
              </a:rPr>
              <a:t> </a:t>
            </a:r>
            <a:r>
              <a:rPr dirty="0">
                <a:solidFill>
                  <a:srgbClr val="374151"/>
                </a:solidFill>
                <a:latin typeface="Georgia" panose="02040502050405020303" pitchFamily="18" charset="0"/>
                <a:cs typeface="Calibri"/>
              </a:rPr>
              <a:t>which</a:t>
            </a:r>
            <a:r>
              <a:rPr spc="-45" dirty="0">
                <a:solidFill>
                  <a:srgbClr val="374151"/>
                </a:solidFill>
                <a:latin typeface="Georgia" panose="02040502050405020303" pitchFamily="18" charset="0"/>
                <a:cs typeface="Calibri"/>
              </a:rPr>
              <a:t> </a:t>
            </a:r>
            <a:r>
              <a:rPr dirty="0">
                <a:solidFill>
                  <a:srgbClr val="374151"/>
                </a:solidFill>
                <a:latin typeface="Georgia" panose="02040502050405020303" pitchFamily="18" charset="0"/>
                <a:cs typeface="Calibri"/>
              </a:rPr>
              <a:t>might</a:t>
            </a:r>
            <a:r>
              <a:rPr spc="3" dirty="0">
                <a:solidFill>
                  <a:srgbClr val="374151"/>
                </a:solidFill>
                <a:latin typeface="Georgia" panose="02040502050405020303" pitchFamily="18" charset="0"/>
                <a:cs typeface="Calibri"/>
              </a:rPr>
              <a:t> </a:t>
            </a:r>
            <a:r>
              <a:rPr spc="-19" dirty="0">
                <a:solidFill>
                  <a:srgbClr val="374151"/>
                </a:solidFill>
                <a:latin typeface="Georgia" panose="02040502050405020303" pitchFamily="18" charset="0"/>
                <a:cs typeface="Calibri"/>
              </a:rPr>
              <a:t>be </a:t>
            </a:r>
            <a:r>
              <a:rPr dirty="0">
                <a:solidFill>
                  <a:srgbClr val="374151"/>
                </a:solidFill>
                <a:latin typeface="Georgia" panose="02040502050405020303" pitchFamily="18" charset="0"/>
                <a:cs typeface="Calibri"/>
              </a:rPr>
              <a:t>misleading</a:t>
            </a:r>
            <a:r>
              <a:rPr spc="-41" dirty="0">
                <a:solidFill>
                  <a:srgbClr val="374151"/>
                </a:solidFill>
                <a:latin typeface="Georgia" panose="02040502050405020303" pitchFamily="18" charset="0"/>
                <a:cs typeface="Calibri"/>
              </a:rPr>
              <a:t> </a:t>
            </a:r>
            <a:r>
              <a:rPr dirty="0">
                <a:solidFill>
                  <a:srgbClr val="374151"/>
                </a:solidFill>
                <a:latin typeface="Georgia" panose="02040502050405020303" pitchFamily="18" charset="0"/>
                <a:cs typeface="Calibri"/>
              </a:rPr>
              <a:t>for</a:t>
            </a:r>
            <a:r>
              <a:rPr spc="-45" dirty="0">
                <a:solidFill>
                  <a:srgbClr val="374151"/>
                </a:solidFill>
                <a:latin typeface="Georgia" panose="02040502050405020303" pitchFamily="18" charset="0"/>
                <a:cs typeface="Calibri"/>
              </a:rPr>
              <a:t> </a:t>
            </a:r>
            <a:r>
              <a:rPr dirty="0">
                <a:solidFill>
                  <a:srgbClr val="374151"/>
                </a:solidFill>
                <a:latin typeface="Georgia" panose="02040502050405020303" pitchFamily="18" charset="0"/>
                <a:cs typeface="Calibri"/>
              </a:rPr>
              <a:t>some</a:t>
            </a:r>
            <a:r>
              <a:rPr spc="-15" dirty="0">
                <a:solidFill>
                  <a:srgbClr val="374151"/>
                </a:solidFill>
                <a:latin typeface="Georgia" panose="02040502050405020303" pitchFamily="18" charset="0"/>
                <a:cs typeface="Calibri"/>
              </a:rPr>
              <a:t> </a:t>
            </a:r>
            <a:r>
              <a:rPr spc="-8" dirty="0">
                <a:solidFill>
                  <a:srgbClr val="374151"/>
                </a:solidFill>
                <a:latin typeface="Georgia" panose="02040502050405020303" pitchFamily="18" charset="0"/>
                <a:cs typeface="Calibri"/>
              </a:rPr>
              <a:t>categorical variables.</a:t>
            </a:r>
            <a:endParaRPr dirty="0">
              <a:solidFill>
                <a:prstClr val="black"/>
              </a:solidFill>
              <a:latin typeface="Georgia" panose="02040502050405020303" pitchFamily="18" charset="0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902</Words>
  <Application>Microsoft Office PowerPoint</Application>
  <PresentationFormat>Widescreen</PresentationFormat>
  <Paragraphs>149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7" baseType="lpstr">
      <vt:lpstr>Aptos</vt:lpstr>
      <vt:lpstr>Aptos Display</vt:lpstr>
      <vt:lpstr>Arial</vt:lpstr>
      <vt:lpstr>Calibri</vt:lpstr>
      <vt:lpstr>Calibri Light</vt:lpstr>
      <vt:lpstr>Georgia</vt:lpstr>
      <vt:lpstr>Tahoma</vt:lpstr>
      <vt:lpstr>Times New Roman</vt:lpstr>
      <vt:lpstr>Office Theme</vt:lpstr>
      <vt:lpstr>1_Office Theme</vt:lpstr>
      <vt:lpstr>PowerPoint Presentation</vt:lpstr>
      <vt:lpstr>Feature Engineering</vt:lpstr>
      <vt:lpstr>Feature Engineering</vt:lpstr>
      <vt:lpstr>PowerPoint Presentation</vt:lpstr>
      <vt:lpstr>4. Handling Categorical Values</vt:lpstr>
      <vt:lpstr>One hot encoding</vt:lpstr>
      <vt:lpstr>One hot encoding</vt:lpstr>
      <vt:lpstr>One hot encoding</vt:lpstr>
      <vt:lpstr>Label Encoding</vt:lpstr>
      <vt:lpstr>Ordinal Encoding</vt:lpstr>
      <vt:lpstr>Mean/Target Encoding</vt:lpstr>
      <vt:lpstr>Frequency Encoding</vt:lpstr>
      <vt:lpstr>5. Feature Selection</vt:lpstr>
      <vt:lpstr>Forward Selection</vt:lpstr>
      <vt:lpstr>Backward Elimination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saraths</dc:creator>
  <cp:lastModifiedBy>saraths</cp:lastModifiedBy>
  <cp:revision>1</cp:revision>
  <dcterms:created xsi:type="dcterms:W3CDTF">2024-04-16T05:06:04Z</dcterms:created>
  <dcterms:modified xsi:type="dcterms:W3CDTF">2024-04-16T05:09:16Z</dcterms:modified>
</cp:coreProperties>
</file>