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95" r:id="rId27"/>
    <p:sldId id="279" r:id="rId28"/>
    <p:sldId id="281" r:id="rId29"/>
    <p:sldId id="280" r:id="rId30"/>
    <p:sldId id="282" r:id="rId31"/>
    <p:sldId id="283" r:id="rId32"/>
    <p:sldId id="294" r:id="rId33"/>
    <p:sldId id="287" r:id="rId34"/>
    <p:sldId id="286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123E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A5CE4-D7B7-82C4-BAB8-8EA367281F6D}" v="1" dt="2024-01-12T06:00:01.260"/>
    <p1510:client id="{1D4DCADE-10DD-72D5-E0AD-0ECDBA7A6CE0}" v="1" dt="2024-01-12T05:23:34.559"/>
    <p1510:client id="{251AD462-3740-DE75-208E-19FFC4ECC26D}" v="1" dt="2024-01-11T21:13:02.775"/>
    <p1510:client id="{2E146613-FFA0-C69C-4B7B-529C294DBC7A}" v="72" dt="2024-01-11T15:10:10.478"/>
    <p1510:client id="{77BE4712-2835-335A-B0C6-E05A93803B72}" v="5" dt="2024-01-12T05:55:32.840"/>
    <p1510:client id="{78104E03-755E-F5D0-5923-73ABFE5600D2}" v="1" dt="2024-01-12T05:54:55.434"/>
    <p1510:client id="{7B3684EB-D856-6FFE-552B-067770A69F7B}" v="3" dt="2024-01-12T05:26:19.434"/>
    <p1510:client id="{8FEA0E01-AF2C-0EF4-4D66-8DD314B3AB0F}" v="1" dt="2024-01-11T20:31:51.990"/>
    <p1510:client id="{9C82978D-02D3-2ABC-B8C0-E835BF397C14}" v="15" dt="2024-01-12T04:54:28.206"/>
    <p1510:client id="{A34B29F6-287B-6747-54AE-0113F0D36D7C}" v="16" dt="2024-01-11T18:15:35.050"/>
    <p1510:client id="{FBBF840E-78B8-F8FC-D755-2849A6C5F290}" v="1" dt="2024-01-12T06:02:28.4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tham Nitish Reddy-[AM.EN.U4AIE22154]" userId="S::am.en.u4aie22154@am.students.amrita.edu::2a26e184-9b55-4eba-a5c2-0400325f5bc3" providerId="AD" clId="Web-{A34B29F6-287B-6747-54AE-0113F0D36D7C}"/>
    <pc:docChg chg="modSld">
      <pc:chgData name="Yatham Nitish Reddy-[AM.EN.U4AIE22154]" userId="S::am.en.u4aie22154@am.students.amrita.edu::2a26e184-9b55-4eba-a5c2-0400325f5bc3" providerId="AD" clId="Web-{A34B29F6-287B-6747-54AE-0113F0D36D7C}" dt="2024-01-11T18:15:35.050" v="15" actId="1076"/>
      <pc:docMkLst>
        <pc:docMk/>
      </pc:docMkLst>
      <pc:sldChg chg="delSp modSp">
        <pc:chgData name="Yatham Nitish Reddy-[AM.EN.U4AIE22154]" userId="S::am.en.u4aie22154@am.students.amrita.edu::2a26e184-9b55-4eba-a5c2-0400325f5bc3" providerId="AD" clId="Web-{A34B29F6-287B-6747-54AE-0113F0D36D7C}" dt="2024-01-11T18:11:22.889" v="2" actId="1076"/>
        <pc:sldMkLst>
          <pc:docMk/>
          <pc:sldMk cId="0" sldId="286"/>
        </pc:sldMkLst>
        <pc:spChg chg="mod">
          <ac:chgData name="Yatham Nitish Reddy-[AM.EN.U4AIE22154]" userId="S::am.en.u4aie22154@am.students.amrita.edu::2a26e184-9b55-4eba-a5c2-0400325f5bc3" providerId="AD" clId="Web-{A34B29F6-287B-6747-54AE-0113F0D36D7C}" dt="2024-01-11T18:11:22.889" v="2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Yatham Nitish Reddy-[AM.EN.U4AIE22154]" userId="S::am.en.u4aie22154@am.students.amrita.edu::2a26e184-9b55-4eba-a5c2-0400325f5bc3" providerId="AD" clId="Web-{A34B29F6-287B-6747-54AE-0113F0D36D7C}" dt="2024-01-11T18:11:10.560" v="1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Yatham Nitish Reddy-[AM.EN.U4AIE22154]" userId="S::am.en.u4aie22154@am.students.amrita.edu::2a26e184-9b55-4eba-a5c2-0400325f5bc3" providerId="AD" clId="Web-{A34B29F6-287B-6747-54AE-0113F0D36D7C}" dt="2024-01-11T18:15:35.050" v="15" actId="1076"/>
        <pc:sldMkLst>
          <pc:docMk/>
          <pc:sldMk cId="0" sldId="291"/>
        </pc:sldMkLst>
        <pc:spChg chg="mod">
          <ac:chgData name="Yatham Nitish Reddy-[AM.EN.U4AIE22154]" userId="S::am.en.u4aie22154@am.students.amrita.edu::2a26e184-9b55-4eba-a5c2-0400325f5bc3" providerId="AD" clId="Web-{A34B29F6-287B-6747-54AE-0113F0D36D7C}" dt="2024-01-11T18:15:35.050" v="15" actId="1076"/>
          <ac:spMkLst>
            <pc:docMk/>
            <pc:sldMk cId="0" sldId="291"/>
            <ac:spMk id="7" creationId="{00000000-0000-0000-0000-000000000000}"/>
          </ac:spMkLst>
        </pc:spChg>
        <pc:spChg chg="mod">
          <ac:chgData name="Yatham Nitish Reddy-[AM.EN.U4AIE22154]" userId="S::am.en.u4aie22154@am.students.amrita.edu::2a26e184-9b55-4eba-a5c2-0400325f5bc3" providerId="AD" clId="Web-{A34B29F6-287B-6747-54AE-0113F0D36D7C}" dt="2024-01-11T18:14:47.627" v="10" actId="14100"/>
          <ac:spMkLst>
            <pc:docMk/>
            <pc:sldMk cId="0" sldId="291"/>
            <ac:spMk id="8" creationId="{00000000-0000-0000-0000-000000000000}"/>
          </ac:spMkLst>
        </pc:spChg>
        <pc:spChg chg="mod">
          <ac:chgData name="Yatham Nitish Reddy-[AM.EN.U4AIE22154]" userId="S::am.en.u4aie22154@am.students.amrita.edu::2a26e184-9b55-4eba-a5c2-0400325f5bc3" providerId="AD" clId="Web-{A34B29F6-287B-6747-54AE-0113F0D36D7C}" dt="2024-01-11T18:15:07.081" v="14" actId="1076"/>
          <ac:spMkLst>
            <pc:docMk/>
            <pc:sldMk cId="0" sldId="291"/>
            <ac:spMk id="9" creationId="{00000000-0000-0000-0000-000000000000}"/>
          </ac:spMkLst>
        </pc:spChg>
        <pc:spChg chg="mod">
          <ac:chgData name="Yatham Nitish Reddy-[AM.EN.U4AIE22154]" userId="S::am.en.u4aie22154@am.students.amrita.edu::2a26e184-9b55-4eba-a5c2-0400325f5bc3" providerId="AD" clId="Web-{A34B29F6-287B-6747-54AE-0113F0D36D7C}" dt="2024-01-11T18:14:51.721" v="13" actId="1076"/>
          <ac:spMkLst>
            <pc:docMk/>
            <pc:sldMk cId="0" sldId="291"/>
            <ac:spMk id="10" creationId="{00000000-0000-0000-0000-000000000000}"/>
          </ac:spMkLst>
        </pc:spChg>
      </pc:sldChg>
    </pc:docChg>
  </pc:docChgLst>
  <pc:docChgLst>
    <pc:chgData name="KARUMURI KARTHIKEYA BHEESHMA SARASANAGUPTA-[AM.EN.U4AIE22124]" userId="S::am.en.u4aie22124@am.students.amrita.edu::1cc18888-56cb-4237-8786-7ed3f0f0e86c" providerId="AD" clId="Web-{251AD462-3740-DE75-208E-19FFC4ECC26D}"/>
    <pc:docChg chg="delSld">
      <pc:chgData name="KARUMURI KARTHIKEYA BHEESHMA SARASANAGUPTA-[AM.EN.U4AIE22124]" userId="S::am.en.u4aie22124@am.students.amrita.edu::1cc18888-56cb-4237-8786-7ed3f0f0e86c" providerId="AD" clId="Web-{251AD462-3740-DE75-208E-19FFC4ECC26D}" dt="2024-01-11T21:13:02.775" v="0"/>
      <pc:docMkLst>
        <pc:docMk/>
      </pc:docMkLst>
      <pc:sldChg chg="del">
        <pc:chgData name="KARUMURI KARTHIKEYA BHEESHMA SARASANAGUPTA-[AM.EN.U4AIE22124]" userId="S::am.en.u4aie22124@am.students.amrita.edu::1cc18888-56cb-4237-8786-7ed3f0f0e86c" providerId="AD" clId="Web-{251AD462-3740-DE75-208E-19FFC4ECC26D}" dt="2024-01-11T21:13:02.775" v="0"/>
        <pc:sldMkLst>
          <pc:docMk/>
          <pc:sldMk cId="0" sldId="284"/>
        </pc:sldMkLst>
      </pc:sldChg>
    </pc:docChg>
  </pc:docChgLst>
  <pc:docChgLst>
    <pc:chgData name="Aparna Santhosh Kumar-[AM.EN.U4AIE22011]" userId="S::am.en.u4aie22011@am.students.amrita.edu::37dd6473-6f51-4c9e-8df4-469aad558dc2" providerId="AD" clId="Web-{77BE4712-2835-335A-B0C6-E05A93803B72}"/>
    <pc:docChg chg="modSld">
      <pc:chgData name="Aparna Santhosh Kumar-[AM.EN.U4AIE22011]" userId="S::am.en.u4aie22011@am.students.amrita.edu::37dd6473-6f51-4c9e-8df4-469aad558dc2" providerId="AD" clId="Web-{77BE4712-2835-335A-B0C6-E05A93803B72}" dt="2024-01-12T05:55:32.840" v="4" actId="1076"/>
      <pc:docMkLst>
        <pc:docMk/>
      </pc:docMkLst>
      <pc:sldChg chg="addSp delSp modSp">
        <pc:chgData name="Aparna Santhosh Kumar-[AM.EN.U4AIE22011]" userId="S::am.en.u4aie22011@am.students.amrita.edu::37dd6473-6f51-4c9e-8df4-469aad558dc2" providerId="AD" clId="Web-{77BE4712-2835-335A-B0C6-E05A93803B72}" dt="2024-01-12T05:55:32.840" v="4" actId="1076"/>
        <pc:sldMkLst>
          <pc:docMk/>
          <pc:sldMk cId="0" sldId="289"/>
        </pc:sldMkLst>
        <pc:spChg chg="add del mod">
          <ac:chgData name="Aparna Santhosh Kumar-[AM.EN.U4AIE22011]" userId="S::am.en.u4aie22011@am.students.amrita.edu::37dd6473-6f51-4c9e-8df4-469aad558dc2" providerId="AD" clId="Web-{77BE4712-2835-335A-B0C6-E05A93803B72}" dt="2024-01-12T05:55:32.840" v="4" actId="1076"/>
          <ac:spMkLst>
            <pc:docMk/>
            <pc:sldMk cId="0" sldId="289"/>
            <ac:spMk id="4" creationId="{00000000-0000-0000-0000-000000000000}"/>
          </ac:spMkLst>
        </pc:spChg>
      </pc:sldChg>
      <pc:sldChg chg="addSp delSp">
        <pc:chgData name="Aparna Santhosh Kumar-[AM.EN.U4AIE22011]" userId="S::am.en.u4aie22011@am.students.amrita.edu::37dd6473-6f51-4c9e-8df4-469aad558dc2" providerId="AD" clId="Web-{77BE4712-2835-335A-B0C6-E05A93803B72}" dt="2024-01-12T05:55:24.543" v="2"/>
        <pc:sldMkLst>
          <pc:docMk/>
          <pc:sldMk cId="0" sldId="290"/>
        </pc:sldMkLst>
        <pc:spChg chg="add del">
          <ac:chgData name="Aparna Santhosh Kumar-[AM.EN.U4AIE22011]" userId="S::am.en.u4aie22011@am.students.amrita.edu::37dd6473-6f51-4c9e-8df4-469aad558dc2" providerId="AD" clId="Web-{77BE4712-2835-335A-B0C6-E05A93803B72}" dt="2024-01-12T05:55:24.543" v="2"/>
          <ac:spMkLst>
            <pc:docMk/>
            <pc:sldMk cId="0" sldId="290"/>
            <ac:spMk id="4" creationId="{00000000-0000-0000-0000-000000000000}"/>
          </ac:spMkLst>
        </pc:spChg>
      </pc:sldChg>
    </pc:docChg>
  </pc:docChgLst>
  <pc:docChgLst>
    <pc:chgData name="BALLA SAI DINESH MANI KARTHIKEYA-[AM.EN.U4AIE22110]" userId="S::am.en.u4aie22110@am.students.amrita.edu::f255cc95-6082-4000-9a97-c0e71b287485" providerId="AD" clId="Web-{084A5CE4-D7B7-82C4-BAB8-8EA367281F6D}"/>
    <pc:docChg chg="modSld">
      <pc:chgData name="BALLA SAI DINESH MANI KARTHIKEYA-[AM.EN.U4AIE22110]" userId="S::am.en.u4aie22110@am.students.amrita.edu::f255cc95-6082-4000-9a97-c0e71b287485" providerId="AD" clId="Web-{084A5CE4-D7B7-82C4-BAB8-8EA367281F6D}" dt="2024-01-12T06:00:01.260" v="0" actId="1076"/>
      <pc:docMkLst>
        <pc:docMk/>
      </pc:docMkLst>
      <pc:sldChg chg="modSp">
        <pc:chgData name="BALLA SAI DINESH MANI KARTHIKEYA-[AM.EN.U4AIE22110]" userId="S::am.en.u4aie22110@am.students.amrita.edu::f255cc95-6082-4000-9a97-c0e71b287485" providerId="AD" clId="Web-{084A5CE4-D7B7-82C4-BAB8-8EA367281F6D}" dt="2024-01-12T06:00:01.260" v="0" actId="1076"/>
        <pc:sldMkLst>
          <pc:docMk/>
          <pc:sldMk cId="0" sldId="272"/>
        </pc:sldMkLst>
        <pc:grpChg chg="mod">
          <ac:chgData name="BALLA SAI DINESH MANI KARTHIKEYA-[AM.EN.U4AIE22110]" userId="S::am.en.u4aie22110@am.students.amrita.edu::f255cc95-6082-4000-9a97-c0e71b287485" providerId="AD" clId="Web-{084A5CE4-D7B7-82C4-BAB8-8EA367281F6D}" dt="2024-01-12T06:00:01.260" v="0" actId="1076"/>
          <ac:grpSpMkLst>
            <pc:docMk/>
            <pc:sldMk cId="0" sldId="272"/>
            <ac:grpSpMk id="20" creationId="{00000000-0000-0000-0000-000000000000}"/>
          </ac:grpSpMkLst>
        </pc:grpChg>
      </pc:sldChg>
    </pc:docChg>
  </pc:docChgLst>
  <pc:docChgLst>
    <pc:chgData name="Yatham Nitish Reddy-[AM.EN.U4AIE22154]" userId="S::am.en.u4aie22154@am.students.amrita.edu::2a26e184-9b55-4eba-a5c2-0400325f5bc3" providerId="AD" clId="Web-{2E146613-FFA0-C69C-4B7B-529C294DBC7A}"/>
    <pc:docChg chg="modSld">
      <pc:chgData name="Yatham Nitish Reddy-[AM.EN.U4AIE22154]" userId="S::am.en.u4aie22154@am.students.amrita.edu::2a26e184-9b55-4eba-a5c2-0400325f5bc3" providerId="AD" clId="Web-{2E146613-FFA0-C69C-4B7B-529C294DBC7A}" dt="2024-01-11T15:10:10.478" v="41" actId="14100"/>
      <pc:docMkLst>
        <pc:docMk/>
      </pc:docMkLst>
      <pc:sldChg chg="modSp">
        <pc:chgData name="Yatham Nitish Reddy-[AM.EN.U4AIE22154]" userId="S::am.en.u4aie22154@am.students.amrita.edu::2a26e184-9b55-4eba-a5c2-0400325f5bc3" providerId="AD" clId="Web-{2E146613-FFA0-C69C-4B7B-529C294DBC7A}" dt="2024-01-11T14:45:12.395" v="34" actId="20577"/>
        <pc:sldMkLst>
          <pc:docMk/>
          <pc:sldMk cId="0" sldId="258"/>
        </pc:sldMkLst>
        <pc:spChg chg="mod">
          <ac:chgData name="Yatham Nitish Reddy-[AM.EN.U4AIE22154]" userId="S::am.en.u4aie22154@am.students.amrita.edu::2a26e184-9b55-4eba-a5c2-0400325f5bc3" providerId="AD" clId="Web-{2E146613-FFA0-C69C-4B7B-529C294DBC7A}" dt="2024-01-11T14:45:12.395" v="34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">
        <pc:chgData name="Yatham Nitish Reddy-[AM.EN.U4AIE22154]" userId="S::am.en.u4aie22154@am.students.amrita.edu::2a26e184-9b55-4eba-a5c2-0400325f5bc3" providerId="AD" clId="Web-{2E146613-FFA0-C69C-4B7B-529C294DBC7A}" dt="2024-01-11T14:41:46.079" v="1" actId="1076"/>
        <pc:sldMkLst>
          <pc:docMk/>
          <pc:sldMk cId="0" sldId="262"/>
        </pc:sldMkLst>
        <pc:spChg chg="mod">
          <ac:chgData name="Yatham Nitish Reddy-[AM.EN.U4AIE22154]" userId="S::am.en.u4aie22154@am.students.amrita.edu::2a26e184-9b55-4eba-a5c2-0400325f5bc3" providerId="AD" clId="Web-{2E146613-FFA0-C69C-4B7B-529C294DBC7A}" dt="2024-01-11T14:41:46.079" v="1" actId="1076"/>
          <ac:spMkLst>
            <pc:docMk/>
            <pc:sldMk cId="0" sldId="262"/>
            <ac:spMk id="4" creationId="{00000000-0000-0000-0000-000000000000}"/>
          </ac:spMkLst>
        </pc:spChg>
      </pc:sldChg>
      <pc:sldChg chg="modSp">
        <pc:chgData name="Yatham Nitish Reddy-[AM.EN.U4AIE22154]" userId="S::am.en.u4aie22154@am.students.amrita.edu::2a26e184-9b55-4eba-a5c2-0400325f5bc3" providerId="AD" clId="Web-{2E146613-FFA0-C69C-4B7B-529C294DBC7A}" dt="2024-01-11T15:10:10.478" v="41" actId="14100"/>
        <pc:sldMkLst>
          <pc:docMk/>
          <pc:sldMk cId="0" sldId="264"/>
        </pc:sldMkLst>
        <pc:spChg chg="mod">
          <ac:chgData name="Yatham Nitish Reddy-[AM.EN.U4AIE22154]" userId="S::am.en.u4aie22154@am.students.amrita.edu::2a26e184-9b55-4eba-a5c2-0400325f5bc3" providerId="AD" clId="Web-{2E146613-FFA0-C69C-4B7B-529C294DBC7A}" dt="2024-01-11T15:10:10.478" v="41" actId="14100"/>
          <ac:spMkLst>
            <pc:docMk/>
            <pc:sldMk cId="0" sldId="264"/>
            <ac:spMk id="6" creationId="{00000000-0000-0000-0000-000000000000}"/>
          </ac:spMkLst>
        </pc:spChg>
        <pc:spChg chg="mod">
          <ac:chgData name="Yatham Nitish Reddy-[AM.EN.U4AIE22154]" userId="S::am.en.u4aie22154@am.students.amrita.edu::2a26e184-9b55-4eba-a5c2-0400325f5bc3" providerId="AD" clId="Web-{2E146613-FFA0-C69C-4B7B-529C294DBC7A}" dt="2024-01-11T15:10:03.931" v="39" actId="1076"/>
          <ac:spMkLst>
            <pc:docMk/>
            <pc:sldMk cId="0" sldId="264"/>
            <ac:spMk id="7" creationId="{00000000-0000-0000-0000-000000000000}"/>
          </ac:spMkLst>
        </pc:spChg>
        <pc:spChg chg="mod">
          <ac:chgData name="Yatham Nitish Reddy-[AM.EN.U4AIE22154]" userId="S::am.en.u4aie22154@am.students.amrita.edu::2a26e184-9b55-4eba-a5c2-0400325f5bc3" providerId="AD" clId="Web-{2E146613-FFA0-C69C-4B7B-529C294DBC7A}" dt="2024-01-11T15:10:04.931" v="40" actId="1076"/>
          <ac:spMkLst>
            <pc:docMk/>
            <pc:sldMk cId="0" sldId="264"/>
            <ac:spMk id="8" creationId="{00000000-0000-0000-0000-000000000000}"/>
          </ac:spMkLst>
        </pc:spChg>
      </pc:sldChg>
    </pc:docChg>
  </pc:docChgLst>
  <pc:docChgLst>
    <pc:chgData name="Sonam Gupta-[AM.EN.U4AIE22157]" userId="S::am.en.u4aie22157@am.students.amrita.edu::8d8b06c3-1961-44e4-af38-c750fd341e11" providerId="AD" clId="Web-{78104E03-755E-F5D0-5923-73ABFE5600D2}"/>
    <pc:docChg chg="modSld">
      <pc:chgData name="Sonam Gupta-[AM.EN.U4AIE22157]" userId="S::am.en.u4aie22157@am.students.amrita.edu::8d8b06c3-1961-44e4-af38-c750fd341e11" providerId="AD" clId="Web-{78104E03-755E-F5D0-5923-73ABFE5600D2}" dt="2024-01-12T05:54:55.434" v="0" actId="14100"/>
      <pc:docMkLst>
        <pc:docMk/>
      </pc:docMkLst>
      <pc:sldChg chg="modSp">
        <pc:chgData name="Sonam Gupta-[AM.EN.U4AIE22157]" userId="S::am.en.u4aie22157@am.students.amrita.edu::8d8b06c3-1961-44e4-af38-c750fd341e11" providerId="AD" clId="Web-{78104E03-755E-F5D0-5923-73ABFE5600D2}" dt="2024-01-12T05:54:55.434" v="0" actId="14100"/>
        <pc:sldMkLst>
          <pc:docMk/>
          <pc:sldMk cId="0" sldId="263"/>
        </pc:sldMkLst>
        <pc:spChg chg="mod">
          <ac:chgData name="Sonam Gupta-[AM.EN.U4AIE22157]" userId="S::am.en.u4aie22157@am.students.amrita.edu::8d8b06c3-1961-44e4-af38-c750fd341e11" providerId="AD" clId="Web-{78104E03-755E-F5D0-5923-73ABFE5600D2}" dt="2024-01-12T05:54:55.434" v="0" actId="14100"/>
          <ac:spMkLst>
            <pc:docMk/>
            <pc:sldMk cId="0" sldId="263"/>
            <ac:spMk id="2" creationId="{00000000-0000-0000-0000-000000000000}"/>
          </ac:spMkLst>
        </pc:spChg>
      </pc:sldChg>
    </pc:docChg>
  </pc:docChgLst>
  <pc:docChgLst>
    <pc:chgData name="GANGIREDDY RAHUL JOGI-[AM.EN.U4AIE22020]" userId="S::am.en.u4aie22020@am.students.amrita.edu::8ebb613d-a1b1-4c28-ac1c-788da57e4d5a" providerId="AD" clId="Web-{9C82978D-02D3-2ABC-B8C0-E835BF397C14}"/>
    <pc:docChg chg="modSld">
      <pc:chgData name="GANGIREDDY RAHUL JOGI-[AM.EN.U4AIE22020]" userId="S::am.en.u4aie22020@am.students.amrita.edu::8ebb613d-a1b1-4c28-ac1c-788da57e4d5a" providerId="AD" clId="Web-{9C82978D-02D3-2ABC-B8C0-E835BF397C14}" dt="2024-01-12T04:54:28.206" v="10" actId="20577"/>
      <pc:docMkLst>
        <pc:docMk/>
      </pc:docMkLst>
      <pc:sldChg chg="modSp">
        <pc:chgData name="GANGIREDDY RAHUL JOGI-[AM.EN.U4AIE22020]" userId="S::am.en.u4aie22020@am.students.amrita.edu::8ebb613d-a1b1-4c28-ac1c-788da57e4d5a" providerId="AD" clId="Web-{9C82978D-02D3-2ABC-B8C0-E835BF397C14}" dt="2024-01-12T04:37:21.407" v="1" actId="20577"/>
        <pc:sldMkLst>
          <pc:docMk/>
          <pc:sldMk cId="0" sldId="277"/>
        </pc:sldMkLst>
        <pc:spChg chg="mod">
          <ac:chgData name="GANGIREDDY RAHUL JOGI-[AM.EN.U4AIE22020]" userId="S::am.en.u4aie22020@am.students.amrita.edu::8ebb613d-a1b1-4c28-ac1c-788da57e4d5a" providerId="AD" clId="Web-{9C82978D-02D3-2ABC-B8C0-E835BF397C14}" dt="2024-01-12T04:37:21.407" v="1" actId="20577"/>
          <ac:spMkLst>
            <pc:docMk/>
            <pc:sldMk cId="0" sldId="277"/>
            <ac:spMk id="2" creationId="{00000000-0000-0000-0000-000000000000}"/>
          </ac:spMkLst>
        </pc:spChg>
      </pc:sldChg>
      <pc:sldChg chg="modSp">
        <pc:chgData name="GANGIREDDY RAHUL JOGI-[AM.EN.U4AIE22020]" userId="S::am.en.u4aie22020@am.students.amrita.edu::8ebb613d-a1b1-4c28-ac1c-788da57e4d5a" providerId="AD" clId="Web-{9C82978D-02D3-2ABC-B8C0-E835BF397C14}" dt="2024-01-12T04:54:28.206" v="10" actId="20577"/>
        <pc:sldMkLst>
          <pc:docMk/>
          <pc:sldMk cId="0" sldId="289"/>
        </pc:sldMkLst>
        <pc:spChg chg="mod">
          <ac:chgData name="GANGIREDDY RAHUL JOGI-[AM.EN.U4AIE22020]" userId="S::am.en.u4aie22020@am.students.amrita.edu::8ebb613d-a1b1-4c28-ac1c-788da57e4d5a" providerId="AD" clId="Web-{9C82978D-02D3-2ABC-B8C0-E835BF397C14}" dt="2024-01-12T04:54:28.206" v="10" actId="20577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GANGIREDDY RAHUL JOGI-[AM.EN.U4AIE22020]" userId="S::am.en.u4aie22020@am.students.amrita.edu::8ebb613d-a1b1-4c28-ac1c-788da57e4d5a" providerId="AD" clId="Web-{9C82978D-02D3-2ABC-B8C0-E835BF397C14}" dt="2024-01-12T04:41:11.239" v="5" actId="20577"/>
        <pc:sldMkLst>
          <pc:docMk/>
          <pc:sldMk cId="2789158813" sldId="295"/>
        </pc:sldMkLst>
        <pc:spChg chg="mod">
          <ac:chgData name="GANGIREDDY RAHUL JOGI-[AM.EN.U4AIE22020]" userId="S::am.en.u4aie22020@am.students.amrita.edu::8ebb613d-a1b1-4c28-ac1c-788da57e4d5a" providerId="AD" clId="Web-{9C82978D-02D3-2ABC-B8C0-E835BF397C14}" dt="2024-01-12T04:41:11.239" v="5" actId="20577"/>
          <ac:spMkLst>
            <pc:docMk/>
            <pc:sldMk cId="2789158813" sldId="295"/>
            <ac:spMk id="5" creationId="{218C1A12-E5C9-F503-FB3D-33000A785AD1}"/>
          </ac:spMkLst>
        </pc:spChg>
      </pc:sldChg>
    </pc:docChg>
  </pc:docChgLst>
  <pc:docChgLst>
    <pc:chgData name="AMBATI KOTI REDDY-[AM.EN.U4AIE22004]" userId="S::am.en.u4aie22004@am.students.amrita.edu::8c13c8e2-b440-4b90-8c9f-757f26f09db4" providerId="AD" clId="Web-{8FEA0E01-AF2C-0EF4-4D66-8DD314B3AB0F}"/>
    <pc:docChg chg="modSld">
      <pc:chgData name="AMBATI KOTI REDDY-[AM.EN.U4AIE22004]" userId="S::am.en.u4aie22004@am.students.amrita.edu::8c13c8e2-b440-4b90-8c9f-757f26f09db4" providerId="AD" clId="Web-{8FEA0E01-AF2C-0EF4-4D66-8DD314B3AB0F}" dt="2024-01-11T20:31:51.990" v="0" actId="1076"/>
      <pc:docMkLst>
        <pc:docMk/>
      </pc:docMkLst>
      <pc:sldChg chg="modSp">
        <pc:chgData name="AMBATI KOTI REDDY-[AM.EN.U4AIE22004]" userId="S::am.en.u4aie22004@am.students.amrita.edu::8c13c8e2-b440-4b90-8c9f-757f26f09db4" providerId="AD" clId="Web-{8FEA0E01-AF2C-0EF4-4D66-8DD314B3AB0F}" dt="2024-01-11T20:31:51.990" v="0" actId="1076"/>
        <pc:sldMkLst>
          <pc:docMk/>
          <pc:sldMk cId="0" sldId="269"/>
        </pc:sldMkLst>
        <pc:spChg chg="mod">
          <ac:chgData name="AMBATI KOTI REDDY-[AM.EN.U4AIE22004]" userId="S::am.en.u4aie22004@am.students.amrita.edu::8c13c8e2-b440-4b90-8c9f-757f26f09db4" providerId="AD" clId="Web-{8FEA0E01-AF2C-0EF4-4D66-8DD314B3AB0F}" dt="2024-01-11T20:31:51.990" v="0" actId="1076"/>
          <ac:spMkLst>
            <pc:docMk/>
            <pc:sldMk cId="0" sldId="269"/>
            <ac:spMk id="7" creationId="{00000000-0000-0000-0000-000000000000}"/>
          </ac:spMkLst>
        </pc:spChg>
      </pc:sldChg>
    </pc:docChg>
  </pc:docChgLst>
  <pc:docChgLst>
    <pc:chgData name="Yatham Nitish Reddy-[AM.EN.U4AIE22154]" userId="S::am.en.u4aie22154@am.students.amrita.edu::2a26e184-9b55-4eba-a5c2-0400325f5bc3" providerId="AD" clId="Web-{FBBF840E-78B8-F8FC-D755-2849A6C5F290}"/>
    <pc:docChg chg="modSld">
      <pc:chgData name="Yatham Nitish Reddy-[AM.EN.U4AIE22154]" userId="S::am.en.u4aie22154@am.students.amrita.edu::2a26e184-9b55-4eba-a5c2-0400325f5bc3" providerId="AD" clId="Web-{FBBF840E-78B8-F8FC-D755-2849A6C5F290}" dt="2024-01-12T06:02:28.422" v="0" actId="1076"/>
      <pc:docMkLst>
        <pc:docMk/>
      </pc:docMkLst>
      <pc:sldChg chg="modSp">
        <pc:chgData name="Yatham Nitish Reddy-[AM.EN.U4AIE22154]" userId="S::am.en.u4aie22154@am.students.amrita.edu::2a26e184-9b55-4eba-a5c2-0400325f5bc3" providerId="AD" clId="Web-{FBBF840E-78B8-F8FC-D755-2849A6C5F290}" dt="2024-01-12T06:02:28.422" v="0" actId="1076"/>
        <pc:sldMkLst>
          <pc:docMk/>
          <pc:sldMk cId="0" sldId="265"/>
        </pc:sldMkLst>
        <pc:spChg chg="mod">
          <ac:chgData name="Yatham Nitish Reddy-[AM.EN.U4AIE22154]" userId="S::am.en.u4aie22154@am.students.amrita.edu::2a26e184-9b55-4eba-a5c2-0400325f5bc3" providerId="AD" clId="Web-{FBBF840E-78B8-F8FC-D755-2849A6C5F290}" dt="2024-01-12T06:02:28.422" v="0" actId="1076"/>
          <ac:spMkLst>
            <pc:docMk/>
            <pc:sldMk cId="0" sldId="265"/>
            <ac:spMk id="47" creationId="{00000000-0000-0000-0000-000000000000}"/>
          </ac:spMkLst>
        </pc:spChg>
      </pc:sldChg>
    </pc:docChg>
  </pc:docChgLst>
  <pc:docChgLst>
    <pc:chgData name="M T Surya Narayanan-[AM.EN.U4AIE22130]" userId="S::am.en.u4aie22130@am.students.amrita.edu::b342967d-12d3-4e16-a470-007181871805" providerId="AD" clId="Web-{1D4DCADE-10DD-72D5-E0AD-0ECDBA7A6CE0}"/>
    <pc:docChg chg="sldOrd">
      <pc:chgData name="M T Surya Narayanan-[AM.EN.U4AIE22130]" userId="S::am.en.u4aie22130@am.students.amrita.edu::b342967d-12d3-4e16-a470-007181871805" providerId="AD" clId="Web-{1D4DCADE-10DD-72D5-E0AD-0ECDBA7A6CE0}" dt="2024-01-12T05:23:34.559" v="0"/>
      <pc:docMkLst>
        <pc:docMk/>
      </pc:docMkLst>
      <pc:sldChg chg="ord">
        <pc:chgData name="M T Surya Narayanan-[AM.EN.U4AIE22130]" userId="S::am.en.u4aie22130@am.students.amrita.edu::b342967d-12d3-4e16-a470-007181871805" providerId="AD" clId="Web-{1D4DCADE-10DD-72D5-E0AD-0ECDBA7A6CE0}" dt="2024-01-12T05:23:34.559" v="0"/>
        <pc:sldMkLst>
          <pc:docMk/>
          <pc:sldMk cId="0" sldId="265"/>
        </pc:sldMkLst>
      </pc:sldChg>
    </pc:docChg>
  </pc:docChgLst>
  <pc:docChgLst>
    <pc:chgData name="Akshaya Krishnan-[AM.EN.U4AIE22108]" userId="S::am.en.u4aie22108@am.students.amrita.edu::73fc702d-2fae-4a66-a247-a391e77b7be1" providerId="AD" clId="Web-{7B3684EB-D856-6FFE-552B-067770A69F7B}"/>
    <pc:docChg chg="sldOrd">
      <pc:chgData name="Akshaya Krishnan-[AM.EN.U4AIE22108]" userId="S::am.en.u4aie22108@am.students.amrita.edu::73fc702d-2fae-4a66-a247-a391e77b7be1" providerId="AD" clId="Web-{7B3684EB-D856-6FFE-552B-067770A69F7B}" dt="2024-01-12T05:26:19.434" v="2"/>
      <pc:docMkLst>
        <pc:docMk/>
      </pc:docMkLst>
      <pc:sldChg chg="ord">
        <pc:chgData name="Akshaya Krishnan-[AM.EN.U4AIE22108]" userId="S::am.en.u4aie22108@am.students.amrita.edu::73fc702d-2fae-4a66-a247-a391e77b7be1" providerId="AD" clId="Web-{7B3684EB-D856-6FFE-552B-067770A69F7B}" dt="2024-01-12T05:05:02.980" v="0"/>
        <pc:sldMkLst>
          <pc:docMk/>
          <pc:sldMk cId="0" sldId="270"/>
        </pc:sldMkLst>
      </pc:sldChg>
      <pc:sldChg chg="ord">
        <pc:chgData name="Akshaya Krishnan-[AM.EN.U4AIE22108]" userId="S::am.en.u4aie22108@am.students.amrita.edu::73fc702d-2fae-4a66-a247-a391e77b7be1" providerId="AD" clId="Web-{7B3684EB-D856-6FFE-552B-067770A69F7B}" dt="2024-01-12T05:25:59.824" v="1"/>
        <pc:sldMkLst>
          <pc:docMk/>
          <pc:sldMk cId="0" sldId="280"/>
        </pc:sldMkLst>
      </pc:sldChg>
      <pc:sldChg chg="ord">
        <pc:chgData name="Akshaya Krishnan-[AM.EN.U4AIE22108]" userId="S::am.en.u4aie22108@am.students.amrita.edu::73fc702d-2fae-4a66-a247-a391e77b7be1" providerId="AD" clId="Web-{7B3684EB-D856-6FFE-552B-067770A69F7B}" dt="2024-01-12T05:26:19.434" v="2"/>
        <pc:sldMkLst>
          <pc:docMk/>
          <pc:sldMk cId="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C28FC-56D1-45F5-BB23-E61FCCDB29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B2EFB-9BDB-4CCD-A8C3-B48E6D9B6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6954" y="328040"/>
            <a:ext cx="50380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53254" y="3652975"/>
            <a:ext cx="1901193" cy="20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54779" y="3188207"/>
            <a:ext cx="1900682" cy="472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83799" y="3652975"/>
            <a:ext cx="2003315" cy="203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85170" y="3188207"/>
            <a:ext cx="2002443" cy="588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153" y="1264665"/>
            <a:ext cx="10997692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50" y="1130300"/>
            <a:ext cx="11228705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81535" y="6434659"/>
            <a:ext cx="357504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jp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image" Target="../media/image5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4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34" Type="http://schemas.openxmlformats.org/officeDocument/2006/relationships/image" Target="../media/image106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33" Type="http://schemas.openxmlformats.org/officeDocument/2006/relationships/image" Target="../media/image20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32" Type="http://schemas.openxmlformats.org/officeDocument/2006/relationships/image" Target="../media/image10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36" Type="http://schemas.openxmlformats.org/officeDocument/2006/relationships/image" Target="../media/image108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Relationship Id="rId35" Type="http://schemas.openxmlformats.org/officeDocument/2006/relationships/image" Target="../media/image107.png"/><Relationship Id="rId8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44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0.png"/><Relationship Id="rId3" Type="http://schemas.openxmlformats.org/officeDocument/2006/relationships/image" Target="../media/image20.png"/><Relationship Id="rId21" Type="http://schemas.openxmlformats.org/officeDocument/2006/relationships/image" Target="../media/image148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44.png"/><Relationship Id="rId2" Type="http://schemas.openxmlformats.org/officeDocument/2006/relationships/hyperlink" Target="mailto:bob@someschool.edu" TargetMode="External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29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52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6.png"/><Relationship Id="rId3" Type="http://schemas.openxmlformats.org/officeDocument/2006/relationships/image" Target="../media/image152.png"/><Relationship Id="rId21" Type="http://schemas.openxmlformats.org/officeDocument/2006/relationships/image" Target="../media/image129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5.png"/><Relationship Id="rId2" Type="http://schemas.openxmlformats.org/officeDocument/2006/relationships/image" Target="../media/image151.png"/><Relationship Id="rId16" Type="http://schemas.openxmlformats.org/officeDocument/2006/relationships/image" Target="../media/image164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69.png"/><Relationship Id="rId5" Type="http://schemas.openxmlformats.org/officeDocument/2006/relationships/image" Target="../media/image154.png"/><Relationship Id="rId15" Type="http://schemas.openxmlformats.org/officeDocument/2006/relationships/image" Target="../media/image163.png"/><Relationship Id="rId23" Type="http://schemas.openxmlformats.org/officeDocument/2006/relationships/image" Target="../media/image168.png"/><Relationship Id="rId10" Type="http://schemas.openxmlformats.org/officeDocument/2006/relationships/image" Target="../media/image159.png"/><Relationship Id="rId19" Type="http://schemas.openxmlformats.org/officeDocument/2006/relationships/image" Target="../media/image167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44.png"/><Relationship Id="rId2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campus.gif" TargetMode="External"/><Relationship Id="rId2" Type="http://schemas.openxmlformats.org/officeDocument/2006/relationships/hyperlink" Target="http://www.someschool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155" y="757063"/>
            <a:ext cx="10997692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96685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/>
              <a:t>21AIE211 Introduction to </a:t>
            </a:r>
            <a:r>
              <a:rPr spc="-5"/>
              <a:t>COMPUTER</a:t>
            </a:r>
            <a:r>
              <a:rPr spc="-114"/>
              <a:t> </a:t>
            </a:r>
            <a:r>
              <a:rPr spc="-10"/>
              <a:t>NETWORKS</a:t>
            </a:r>
          </a:p>
          <a:p>
            <a:pPr marL="6588125" algn="ctr">
              <a:lnSpc>
                <a:spcPct val="100000"/>
              </a:lnSpc>
            </a:pPr>
            <a:r>
              <a:rPr lang="en-IN" spc="-5"/>
              <a:t>2</a:t>
            </a:r>
            <a:r>
              <a:rPr spc="-5"/>
              <a:t>-0-</a:t>
            </a:r>
            <a:r>
              <a:t>3</a:t>
            </a:r>
            <a:r>
              <a:rPr lang="en-US"/>
              <a:t>-3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739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>
                <a:solidFill>
                  <a:srgbClr val="A3123E"/>
                </a:solidFill>
                <a:latin typeface="Trebuchet MS"/>
                <a:cs typeface="Trebuchet MS"/>
              </a:rPr>
              <a:t>Caching </a:t>
            </a:r>
            <a:r>
              <a:rPr sz="4000" spc="-285">
                <a:solidFill>
                  <a:srgbClr val="A3123E"/>
                </a:solidFill>
                <a:latin typeface="Trebuchet MS"/>
                <a:cs typeface="Trebuchet MS"/>
              </a:rPr>
              <a:t>example: </a:t>
            </a:r>
            <a:r>
              <a:rPr sz="4000" spc="-350">
                <a:solidFill>
                  <a:srgbClr val="A3123E"/>
                </a:solidFill>
                <a:latin typeface="Trebuchet MS"/>
                <a:cs typeface="Trebuchet MS"/>
              </a:rPr>
              <a:t>fa</a:t>
            </a:r>
            <a:r>
              <a:rPr lang="en-US" sz="4000" spc="-350">
                <a:solidFill>
                  <a:srgbClr val="A3123E"/>
                </a:solidFill>
                <a:latin typeface="Trebuchet MS"/>
                <a:cs typeface="Trebuchet MS"/>
              </a:rPr>
              <a:t>s</a:t>
            </a:r>
            <a:r>
              <a:rPr sz="4000" spc="-350">
                <a:solidFill>
                  <a:srgbClr val="A3123E"/>
                </a:solidFill>
                <a:latin typeface="Trebuchet MS"/>
                <a:cs typeface="Trebuchet MS"/>
              </a:rPr>
              <a:t>ter </a:t>
            </a:r>
            <a:r>
              <a:rPr sz="4000" spc="-135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r>
              <a:rPr sz="4000" spc="-1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65">
                <a:solidFill>
                  <a:srgbClr val="A3123E"/>
                </a:solidFill>
                <a:latin typeface="Trebuchet MS"/>
                <a:cs typeface="Trebuchet MS"/>
              </a:rPr>
              <a:t>link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5832" y="1885760"/>
            <a:ext cx="1854200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989"/>
              </a:lnSpc>
            </a:pPr>
            <a:r>
              <a:rPr sz="1800" spc="-5">
                <a:latin typeface="Arial"/>
                <a:cs typeface="Arial"/>
              </a:rPr>
              <a:t>or</a:t>
            </a:r>
            <a:r>
              <a:rPr sz="1800" spc="-15">
                <a:latin typeface="Arial"/>
                <a:cs typeface="Arial"/>
              </a:rPr>
              <a:t>i</a:t>
            </a:r>
            <a:r>
              <a:rPr sz="1800" spc="-5">
                <a:latin typeface="Arial"/>
                <a:cs typeface="Arial"/>
              </a:rPr>
              <a:t>g</a:t>
            </a:r>
            <a:r>
              <a:rPr sz="1800" spc="-15">
                <a:latin typeface="Arial"/>
                <a:cs typeface="Arial"/>
              </a:rPr>
              <a:t>i</a:t>
            </a:r>
            <a:r>
              <a:rPr sz="1800" spc="-5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1800" spc="-5">
                <a:latin typeface="Arial"/>
                <a:cs typeface="Arial"/>
              </a:rPr>
              <a:t>serv</a:t>
            </a:r>
            <a:r>
              <a:rPr sz="1800" spc="-15">
                <a:latin typeface="Arial"/>
                <a:cs typeface="Arial"/>
              </a:rPr>
              <a:t>e</a:t>
            </a:r>
            <a:r>
              <a:rPr sz="1800">
                <a:latin typeface="Arial"/>
                <a:cs typeface="Arial"/>
              </a:rPr>
              <a:t>rs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Arial"/>
              <a:cs typeface="Arial"/>
            </a:endParaRPr>
          </a:p>
          <a:p>
            <a:pPr marR="852169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1.54 Mbps  access</a:t>
            </a:r>
            <a:r>
              <a:rPr sz="1600" spc="-75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link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93342" y="2014918"/>
            <a:ext cx="1525270" cy="3148330"/>
            <a:chOff x="7693342" y="2014918"/>
            <a:chExt cx="1525270" cy="3148330"/>
          </a:xfrm>
        </p:grpSpPr>
        <p:sp>
          <p:nvSpPr>
            <p:cNvPr id="5" name="object 5"/>
            <p:cNvSpPr/>
            <p:nvPr/>
          </p:nvSpPr>
          <p:spPr>
            <a:xfrm>
              <a:off x="7707630" y="2029205"/>
              <a:ext cx="67310" cy="277495"/>
            </a:xfrm>
            <a:custGeom>
              <a:avLst/>
              <a:gdLst/>
              <a:ahLst/>
              <a:cxnLst/>
              <a:rect l="l" t="t" r="r" b="b"/>
              <a:pathLst>
                <a:path w="67309" h="277494">
                  <a:moveTo>
                    <a:pt x="0" y="0"/>
                  </a:moveTo>
                  <a:lnTo>
                    <a:pt x="67055" y="277368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37042" y="2067305"/>
              <a:ext cx="9525" cy="239395"/>
            </a:xfrm>
            <a:custGeom>
              <a:avLst/>
              <a:gdLst/>
              <a:ahLst/>
              <a:cxnLst/>
              <a:rect l="l" t="t" r="r" b="b"/>
              <a:pathLst>
                <a:path w="9525" h="239394">
                  <a:moveTo>
                    <a:pt x="4571" y="-14287"/>
                  </a:moveTo>
                  <a:lnTo>
                    <a:pt x="4571" y="253555"/>
                  </a:lnTo>
                </a:path>
              </a:pathLst>
            </a:custGeom>
            <a:ln w="3771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4242" y="2230373"/>
              <a:ext cx="410209" cy="762000"/>
            </a:xfrm>
            <a:custGeom>
              <a:avLst/>
              <a:gdLst/>
              <a:ahLst/>
              <a:cxnLst/>
              <a:rect l="l" t="t" r="r" b="b"/>
              <a:pathLst>
                <a:path w="410209" h="762000">
                  <a:moveTo>
                    <a:pt x="132587" y="0"/>
                  </a:moveTo>
                  <a:lnTo>
                    <a:pt x="0" y="208787"/>
                  </a:lnTo>
                </a:path>
                <a:path w="410209" h="762000">
                  <a:moveTo>
                    <a:pt x="409955" y="762000"/>
                  </a:moveTo>
                  <a:lnTo>
                    <a:pt x="161543" y="76200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1198" y="3467861"/>
              <a:ext cx="489584" cy="1681480"/>
            </a:xfrm>
            <a:custGeom>
              <a:avLst/>
              <a:gdLst/>
              <a:ahLst/>
              <a:cxnLst/>
              <a:rect l="l" t="t" r="r" b="b"/>
              <a:pathLst>
                <a:path w="489584" h="1681479">
                  <a:moveTo>
                    <a:pt x="147827" y="1289304"/>
                  </a:moveTo>
                  <a:lnTo>
                    <a:pt x="0" y="1671827"/>
                  </a:lnTo>
                </a:path>
                <a:path w="489584" h="1681479">
                  <a:moveTo>
                    <a:pt x="365759" y="1267968"/>
                  </a:moveTo>
                  <a:lnTo>
                    <a:pt x="489203" y="1680971"/>
                  </a:lnTo>
                </a:path>
                <a:path w="489584" h="1681479">
                  <a:moveTo>
                    <a:pt x="161544" y="0"/>
                  </a:moveTo>
                  <a:lnTo>
                    <a:pt x="161544" y="10622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376159" y="950993"/>
            <a:ext cx="3902710" cy="4831080"/>
            <a:chOff x="7376159" y="950993"/>
            <a:chExt cx="3902710" cy="4831080"/>
          </a:xfrm>
        </p:grpSpPr>
        <p:sp>
          <p:nvSpPr>
            <p:cNvPr id="10" name="object 10"/>
            <p:cNvSpPr/>
            <p:nvPr/>
          </p:nvSpPr>
          <p:spPr>
            <a:xfrm>
              <a:off x="9172955" y="2610612"/>
              <a:ext cx="356616" cy="550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74479" y="267309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74479" y="267309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5" y="2667000"/>
              <a:ext cx="154305" cy="35560"/>
            </a:xfrm>
            <a:custGeom>
              <a:avLst/>
              <a:gdLst/>
              <a:ahLst/>
              <a:cxnLst/>
              <a:rect l="l" t="t" r="r" b="b"/>
              <a:pathLst>
                <a:path w="154304" h="35560">
                  <a:moveTo>
                    <a:pt x="146050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146050" y="35051"/>
                  </a:lnTo>
                  <a:lnTo>
                    <a:pt x="153924" y="27177"/>
                  </a:lnTo>
                  <a:lnTo>
                    <a:pt x="153924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20783" y="2671572"/>
              <a:ext cx="147827" cy="25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77527" y="2750819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69">
                  <a:moveTo>
                    <a:pt x="158496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58496" y="1371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77527" y="2750819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69">
                  <a:moveTo>
                    <a:pt x="0" y="13715"/>
                  </a:moveTo>
                  <a:lnTo>
                    <a:pt x="158496" y="13715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14687" y="2746247"/>
              <a:ext cx="155575" cy="32384"/>
            </a:xfrm>
            <a:custGeom>
              <a:avLst/>
              <a:gdLst/>
              <a:ahLst/>
              <a:cxnLst/>
              <a:rect l="l" t="t" r="r" b="b"/>
              <a:pathLst>
                <a:path w="155575" h="32385">
                  <a:moveTo>
                    <a:pt x="148335" y="0"/>
                  </a:moveTo>
                  <a:lnTo>
                    <a:pt x="7111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1" y="32003"/>
                  </a:lnTo>
                  <a:lnTo>
                    <a:pt x="148335" y="32003"/>
                  </a:lnTo>
                  <a:lnTo>
                    <a:pt x="155447" y="24891"/>
                  </a:lnTo>
                  <a:lnTo>
                    <a:pt x="155447" y="7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9259" y="2749296"/>
              <a:ext cx="146304" cy="259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76003" y="2833115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1569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6972" y="1219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6003" y="2833115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0" y="12192"/>
                  </a:moveTo>
                  <a:lnTo>
                    <a:pt x="156972" y="12192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9051" y="2904743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1569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6972" y="1219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9051" y="2904743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0" y="12192"/>
                  </a:moveTo>
                  <a:lnTo>
                    <a:pt x="156972" y="12192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11639" y="2898647"/>
              <a:ext cx="155575" cy="35560"/>
            </a:xfrm>
            <a:custGeom>
              <a:avLst/>
              <a:gdLst/>
              <a:ahLst/>
              <a:cxnLst/>
              <a:rect l="l" t="t" r="r" b="b"/>
              <a:pathLst>
                <a:path w="155575" h="35560">
                  <a:moveTo>
                    <a:pt x="147574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147574" y="35051"/>
                  </a:lnTo>
                  <a:lnTo>
                    <a:pt x="155448" y="27177"/>
                  </a:lnTo>
                  <a:lnTo>
                    <a:pt x="155448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14687" y="2903219"/>
              <a:ext cx="149351" cy="259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9467" y="2831591"/>
              <a:ext cx="70103" cy="45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14687" y="2825496"/>
              <a:ext cx="152400" cy="33655"/>
            </a:xfrm>
            <a:custGeom>
              <a:avLst/>
              <a:gdLst/>
              <a:ahLst/>
              <a:cxnLst/>
              <a:rect l="l" t="t" r="r" b="b"/>
              <a:pathLst>
                <a:path w="152400" h="33655">
                  <a:moveTo>
                    <a:pt x="144906" y="0"/>
                  </a:moveTo>
                  <a:lnTo>
                    <a:pt x="7492" y="0"/>
                  </a:lnTo>
                  <a:lnTo>
                    <a:pt x="0" y="7492"/>
                  </a:lnTo>
                  <a:lnTo>
                    <a:pt x="0" y="26034"/>
                  </a:lnTo>
                  <a:lnTo>
                    <a:pt x="7492" y="33527"/>
                  </a:lnTo>
                  <a:lnTo>
                    <a:pt x="144906" y="33527"/>
                  </a:lnTo>
                  <a:lnTo>
                    <a:pt x="152400" y="26034"/>
                  </a:lnTo>
                  <a:lnTo>
                    <a:pt x="152400" y="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17735" y="2610612"/>
              <a:ext cx="150875" cy="550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48799" y="2610612"/>
              <a:ext cx="20320" cy="550545"/>
            </a:xfrm>
            <a:custGeom>
              <a:avLst/>
              <a:gdLst/>
              <a:ahLst/>
              <a:cxnLst/>
              <a:rect l="l" t="t" r="r" b="b"/>
              <a:pathLst>
                <a:path w="20320" h="550544">
                  <a:moveTo>
                    <a:pt x="0" y="550163"/>
                  </a:moveTo>
                  <a:lnTo>
                    <a:pt x="19811" y="550163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65563" y="2749296"/>
              <a:ext cx="62483" cy="502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67087" y="2670047"/>
              <a:ext cx="64007" cy="57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62516" y="3134867"/>
              <a:ext cx="70485" cy="48895"/>
            </a:xfrm>
            <a:custGeom>
              <a:avLst/>
              <a:gdLst/>
              <a:ahLst/>
              <a:cxnLst/>
              <a:rect l="l" t="t" r="r" b="b"/>
              <a:pathLst>
                <a:path w="70484" h="48894">
                  <a:moveTo>
                    <a:pt x="70104" y="5080"/>
                  </a:moveTo>
                  <a:lnTo>
                    <a:pt x="67437" y="0"/>
                  </a:lnTo>
                  <a:lnTo>
                    <a:pt x="64262" y="0"/>
                  </a:lnTo>
                  <a:lnTo>
                    <a:pt x="60579" y="0"/>
                  </a:lnTo>
                  <a:lnTo>
                    <a:pt x="59778" y="1511"/>
                  </a:lnTo>
                  <a:lnTo>
                    <a:pt x="0" y="21590"/>
                  </a:lnTo>
                  <a:lnTo>
                    <a:pt x="381" y="48768"/>
                  </a:lnTo>
                  <a:lnTo>
                    <a:pt x="64274" y="22860"/>
                  </a:lnTo>
                  <a:lnTo>
                    <a:pt x="67437" y="22860"/>
                  </a:lnTo>
                  <a:lnTo>
                    <a:pt x="70104" y="17780"/>
                  </a:lnTo>
                  <a:lnTo>
                    <a:pt x="70104" y="508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4667" y="3151631"/>
              <a:ext cx="318770" cy="35560"/>
            </a:xfrm>
            <a:custGeom>
              <a:avLst/>
              <a:gdLst/>
              <a:ahLst/>
              <a:cxnLst/>
              <a:rect l="l" t="t" r="r" b="b"/>
              <a:pathLst>
                <a:path w="318770" h="35560">
                  <a:moveTo>
                    <a:pt x="310641" y="0"/>
                  </a:moveTo>
                  <a:lnTo>
                    <a:pt x="7874" y="0"/>
                  </a:lnTo>
                  <a:lnTo>
                    <a:pt x="0" y="7873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310641" y="35051"/>
                  </a:lnTo>
                  <a:lnTo>
                    <a:pt x="318515" y="27177"/>
                  </a:lnTo>
                  <a:lnTo>
                    <a:pt x="318515" y="787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54667" y="3151631"/>
              <a:ext cx="318770" cy="35560"/>
            </a:xfrm>
            <a:custGeom>
              <a:avLst/>
              <a:gdLst/>
              <a:ahLst/>
              <a:cxnLst/>
              <a:rect l="l" t="t" r="r" b="b"/>
              <a:pathLst>
                <a:path w="318770" h="35560">
                  <a:moveTo>
                    <a:pt x="0" y="17525"/>
                  </a:moveTo>
                  <a:lnTo>
                    <a:pt x="0" y="7873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300989" y="0"/>
                  </a:lnTo>
                  <a:lnTo>
                    <a:pt x="310641" y="0"/>
                  </a:lnTo>
                  <a:lnTo>
                    <a:pt x="318515" y="7873"/>
                  </a:lnTo>
                  <a:lnTo>
                    <a:pt x="318515" y="17525"/>
                  </a:lnTo>
                  <a:lnTo>
                    <a:pt x="318515" y="27177"/>
                  </a:lnTo>
                  <a:lnTo>
                    <a:pt x="310641" y="35051"/>
                  </a:lnTo>
                  <a:lnTo>
                    <a:pt x="300989" y="35051"/>
                  </a:lnTo>
                  <a:lnTo>
                    <a:pt x="17525" y="35051"/>
                  </a:lnTo>
                  <a:lnTo>
                    <a:pt x="7874" y="35051"/>
                  </a:lnTo>
                  <a:lnTo>
                    <a:pt x="0" y="27177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72955" y="3159252"/>
              <a:ext cx="283464" cy="182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72955" y="3159252"/>
              <a:ext cx="283845" cy="18415"/>
            </a:xfrm>
            <a:custGeom>
              <a:avLst/>
              <a:gdLst/>
              <a:ahLst/>
              <a:cxnLst/>
              <a:rect l="l" t="t" r="r" b="b"/>
              <a:pathLst>
                <a:path w="283845" h="18414">
                  <a:moveTo>
                    <a:pt x="0" y="9144"/>
                  </a:moveTo>
                  <a:lnTo>
                    <a:pt x="0" y="4063"/>
                  </a:lnTo>
                  <a:lnTo>
                    <a:pt x="4064" y="0"/>
                  </a:lnTo>
                  <a:lnTo>
                    <a:pt x="9144" y="0"/>
                  </a:lnTo>
                  <a:lnTo>
                    <a:pt x="274320" y="0"/>
                  </a:lnTo>
                  <a:lnTo>
                    <a:pt x="279400" y="0"/>
                  </a:lnTo>
                  <a:lnTo>
                    <a:pt x="283464" y="4063"/>
                  </a:lnTo>
                  <a:lnTo>
                    <a:pt x="283464" y="9144"/>
                  </a:lnTo>
                  <a:lnTo>
                    <a:pt x="283464" y="14224"/>
                  </a:lnTo>
                  <a:lnTo>
                    <a:pt x="279400" y="18287"/>
                  </a:lnTo>
                  <a:lnTo>
                    <a:pt x="274320" y="18287"/>
                  </a:lnTo>
                  <a:lnTo>
                    <a:pt x="9144" y="18287"/>
                  </a:lnTo>
                  <a:lnTo>
                    <a:pt x="4064" y="18287"/>
                  </a:lnTo>
                  <a:lnTo>
                    <a:pt x="0" y="14224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00387" y="3080003"/>
              <a:ext cx="41275" cy="35560"/>
            </a:xfrm>
            <a:custGeom>
              <a:avLst/>
              <a:gdLst/>
              <a:ahLst/>
              <a:cxnLst/>
              <a:rect l="l" t="t" r="r" b="b"/>
              <a:pathLst>
                <a:path w="41275" h="35560">
                  <a:moveTo>
                    <a:pt x="20573" y="0"/>
                  </a:moveTo>
                  <a:lnTo>
                    <a:pt x="12590" y="1381"/>
                  </a:lnTo>
                  <a:lnTo>
                    <a:pt x="6048" y="5143"/>
                  </a:lnTo>
                  <a:lnTo>
                    <a:pt x="1625" y="10715"/>
                  </a:lnTo>
                  <a:lnTo>
                    <a:pt x="0" y="17525"/>
                  </a:lnTo>
                  <a:lnTo>
                    <a:pt x="1625" y="24336"/>
                  </a:lnTo>
                  <a:lnTo>
                    <a:pt x="6048" y="29908"/>
                  </a:lnTo>
                  <a:lnTo>
                    <a:pt x="12590" y="33670"/>
                  </a:lnTo>
                  <a:lnTo>
                    <a:pt x="20573" y="35051"/>
                  </a:lnTo>
                  <a:lnTo>
                    <a:pt x="28557" y="33670"/>
                  </a:lnTo>
                  <a:lnTo>
                    <a:pt x="35099" y="29908"/>
                  </a:lnTo>
                  <a:lnTo>
                    <a:pt x="39522" y="24336"/>
                  </a:lnTo>
                  <a:lnTo>
                    <a:pt x="41147" y="17525"/>
                  </a:lnTo>
                  <a:lnTo>
                    <a:pt x="39522" y="10715"/>
                  </a:lnTo>
                  <a:lnTo>
                    <a:pt x="35099" y="5143"/>
                  </a:lnTo>
                  <a:lnTo>
                    <a:pt x="28557" y="1381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47631" y="3080003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1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93351" y="3080003"/>
              <a:ext cx="43180" cy="33655"/>
            </a:xfrm>
            <a:custGeom>
              <a:avLst/>
              <a:gdLst/>
              <a:ahLst/>
              <a:cxnLst/>
              <a:rect l="l" t="t" r="r" b="b"/>
              <a:pathLst>
                <a:path w="43179" h="33655">
                  <a:moveTo>
                    <a:pt x="21336" y="0"/>
                  </a:moveTo>
                  <a:lnTo>
                    <a:pt x="13019" y="1315"/>
                  </a:lnTo>
                  <a:lnTo>
                    <a:pt x="6238" y="4905"/>
                  </a:lnTo>
                  <a:lnTo>
                    <a:pt x="1672" y="10233"/>
                  </a:lnTo>
                  <a:lnTo>
                    <a:pt x="0" y="16763"/>
                  </a:lnTo>
                  <a:lnTo>
                    <a:pt x="1672" y="23294"/>
                  </a:lnTo>
                  <a:lnTo>
                    <a:pt x="6238" y="28622"/>
                  </a:lnTo>
                  <a:lnTo>
                    <a:pt x="13019" y="32212"/>
                  </a:lnTo>
                  <a:lnTo>
                    <a:pt x="21336" y="33528"/>
                  </a:lnTo>
                  <a:lnTo>
                    <a:pt x="29652" y="32212"/>
                  </a:lnTo>
                  <a:lnTo>
                    <a:pt x="36433" y="28622"/>
                  </a:lnTo>
                  <a:lnTo>
                    <a:pt x="40999" y="23294"/>
                  </a:lnTo>
                  <a:lnTo>
                    <a:pt x="42672" y="16763"/>
                  </a:lnTo>
                  <a:lnTo>
                    <a:pt x="40999" y="10233"/>
                  </a:lnTo>
                  <a:lnTo>
                    <a:pt x="36433" y="4905"/>
                  </a:lnTo>
                  <a:lnTo>
                    <a:pt x="29652" y="1315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00031" y="294741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90" h="182880">
                  <a:moveTo>
                    <a:pt x="21335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21335" y="18287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00031" y="294741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90" h="182880">
                  <a:moveTo>
                    <a:pt x="0" y="182879"/>
                  </a:moveTo>
                  <a:lnTo>
                    <a:pt x="21335" y="18287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55630" y="3566413"/>
              <a:ext cx="710565" cy="173990"/>
            </a:xfrm>
            <a:custGeom>
              <a:avLst/>
              <a:gdLst/>
              <a:ahLst/>
              <a:cxnLst/>
              <a:rect l="l" t="t" r="r" b="b"/>
              <a:pathLst>
                <a:path w="710565" h="173989">
                  <a:moveTo>
                    <a:pt x="594415" y="136189"/>
                  </a:moveTo>
                  <a:lnTo>
                    <a:pt x="588137" y="173862"/>
                  </a:lnTo>
                  <a:lnTo>
                    <a:pt x="700026" y="139319"/>
                  </a:lnTo>
                  <a:lnTo>
                    <a:pt x="613283" y="139319"/>
                  </a:lnTo>
                  <a:lnTo>
                    <a:pt x="594415" y="136189"/>
                  </a:lnTo>
                  <a:close/>
                </a:path>
                <a:path w="710565" h="173989">
                  <a:moveTo>
                    <a:pt x="600680" y="98603"/>
                  </a:moveTo>
                  <a:lnTo>
                    <a:pt x="594415" y="136189"/>
                  </a:lnTo>
                  <a:lnTo>
                    <a:pt x="613283" y="139319"/>
                  </a:lnTo>
                  <a:lnTo>
                    <a:pt x="619505" y="101727"/>
                  </a:lnTo>
                  <a:lnTo>
                    <a:pt x="600680" y="98603"/>
                  </a:lnTo>
                  <a:close/>
                </a:path>
                <a:path w="710565" h="173989">
                  <a:moveTo>
                    <a:pt x="606933" y="61087"/>
                  </a:moveTo>
                  <a:lnTo>
                    <a:pt x="600680" y="98603"/>
                  </a:lnTo>
                  <a:lnTo>
                    <a:pt x="619505" y="101727"/>
                  </a:lnTo>
                  <a:lnTo>
                    <a:pt x="613283" y="139319"/>
                  </a:lnTo>
                  <a:lnTo>
                    <a:pt x="700026" y="139319"/>
                  </a:lnTo>
                  <a:lnTo>
                    <a:pt x="710311" y="136144"/>
                  </a:lnTo>
                  <a:lnTo>
                    <a:pt x="606933" y="61087"/>
                  </a:lnTo>
                  <a:close/>
                </a:path>
                <a:path w="710565" h="173989">
                  <a:moveTo>
                    <a:pt x="6350" y="0"/>
                  </a:moveTo>
                  <a:lnTo>
                    <a:pt x="0" y="37591"/>
                  </a:lnTo>
                  <a:lnTo>
                    <a:pt x="594415" y="136189"/>
                  </a:lnTo>
                  <a:lnTo>
                    <a:pt x="600680" y="98603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76159" y="950993"/>
              <a:ext cx="3902461" cy="4831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60111" y="5876035"/>
            <a:ext cx="634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>
                <a:solidFill>
                  <a:srgbClr val="CC0000"/>
                </a:solidFill>
                <a:latin typeface="Arial"/>
                <a:cs typeface="Arial"/>
              </a:rPr>
              <a:t>Cost: </a:t>
            </a:r>
            <a:r>
              <a:rPr sz="2400" spc="-5">
                <a:latin typeface="Arial"/>
                <a:cs typeface="Arial"/>
              </a:rPr>
              <a:t>increased </a:t>
            </a:r>
            <a:r>
              <a:rPr sz="2400">
                <a:latin typeface="Arial"/>
                <a:cs typeface="Arial"/>
              </a:rPr>
              <a:t>access </a:t>
            </a:r>
            <a:r>
              <a:rPr sz="2400" spc="-5">
                <a:latin typeface="Arial"/>
                <a:cs typeface="Arial"/>
              </a:rPr>
              <a:t>link speed </a:t>
            </a:r>
            <a:r>
              <a:rPr sz="2400">
                <a:latin typeface="Arial"/>
                <a:cs typeface="Arial"/>
              </a:rPr>
              <a:t>(not</a:t>
            </a:r>
            <a:r>
              <a:rPr sz="2400" spc="5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cheap!)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10</a:t>
            </a:fld>
            <a:endParaRPr spc="-5"/>
          </a:p>
        </p:txBody>
      </p:sp>
      <p:sp>
        <p:nvSpPr>
          <p:cNvPr id="44" name="object 44"/>
          <p:cNvSpPr txBox="1"/>
          <p:nvPr/>
        </p:nvSpPr>
        <p:spPr>
          <a:xfrm>
            <a:off x="606044" y="1621916"/>
            <a:ext cx="5915660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Times New Roman"/>
                <a:cs typeface="Times New Roman"/>
              </a:rPr>
              <a:t>One possible solution </a:t>
            </a:r>
            <a:r>
              <a:rPr sz="1800">
                <a:latin typeface="Times New Roman"/>
                <a:cs typeface="Times New Roman"/>
              </a:rPr>
              <a:t>is to increase the access rate from 15  </a:t>
            </a:r>
            <a:r>
              <a:rPr sz="1800" spc="-5">
                <a:latin typeface="Times New Roman"/>
                <a:cs typeface="Times New Roman"/>
              </a:rPr>
              <a:t>Mbps </a:t>
            </a:r>
            <a:r>
              <a:rPr sz="1800">
                <a:latin typeface="Times New Roman"/>
                <a:cs typeface="Times New Roman"/>
              </a:rPr>
              <a:t>to, </a:t>
            </a:r>
            <a:r>
              <a:rPr sz="1800" spc="-30">
                <a:latin typeface="Times New Roman"/>
                <a:cs typeface="Times New Roman"/>
              </a:rPr>
              <a:t>say, </a:t>
            </a:r>
            <a:r>
              <a:rPr sz="1800">
                <a:latin typeface="Times New Roman"/>
                <a:cs typeface="Times New Roman"/>
              </a:rPr>
              <a:t>100 </a:t>
            </a:r>
            <a:r>
              <a:rPr sz="1800" spc="-5">
                <a:latin typeface="Times New Roman"/>
                <a:cs typeface="Times New Roman"/>
              </a:rPr>
              <a:t>Mbps. </a:t>
            </a:r>
            <a:r>
              <a:rPr sz="1800">
                <a:latin typeface="Times New Roman"/>
                <a:cs typeface="Times New Roman"/>
              </a:rPr>
              <a:t>This </a:t>
            </a:r>
            <a:r>
              <a:rPr sz="1800" spc="-5">
                <a:latin typeface="Times New Roman"/>
                <a:cs typeface="Times New Roman"/>
              </a:rPr>
              <a:t>will lower </a:t>
            </a: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traffic </a:t>
            </a:r>
            <a:r>
              <a:rPr sz="1800">
                <a:latin typeface="Times New Roman"/>
                <a:cs typeface="Times New Roman"/>
              </a:rPr>
              <a:t>intensity on  the access link to 0.15, </a:t>
            </a:r>
            <a:r>
              <a:rPr sz="1800" spc="-5">
                <a:latin typeface="Times New Roman"/>
                <a:cs typeface="Times New Roman"/>
              </a:rPr>
              <a:t>which </a:t>
            </a:r>
            <a:r>
              <a:rPr sz="1800">
                <a:latin typeface="Times New Roman"/>
                <a:cs typeface="Times New Roman"/>
              </a:rPr>
              <a:t>translates to negligible </a:t>
            </a:r>
            <a:r>
              <a:rPr sz="1800" spc="5">
                <a:latin typeface="Times New Roman"/>
                <a:cs typeface="Times New Roman"/>
              </a:rPr>
              <a:t>delays  </a:t>
            </a:r>
            <a:r>
              <a:rPr sz="1800" spc="-5">
                <a:latin typeface="Times New Roman"/>
                <a:cs typeface="Times New Roman"/>
              </a:rPr>
              <a:t>between </a:t>
            </a:r>
            <a:r>
              <a:rPr sz="1800">
                <a:latin typeface="Times New Roman"/>
                <a:cs typeface="Times New Roman"/>
              </a:rPr>
              <a:t>the two routers. In this </a:t>
            </a:r>
            <a:r>
              <a:rPr sz="1800" spc="-5">
                <a:latin typeface="Times New Roman"/>
                <a:cs typeface="Times New Roman"/>
              </a:rPr>
              <a:t>case, </a:t>
            </a:r>
            <a:r>
              <a:rPr sz="1800">
                <a:latin typeface="Times New Roman"/>
                <a:cs typeface="Times New Roman"/>
              </a:rPr>
              <a:t>the total</a:t>
            </a:r>
            <a:r>
              <a:rPr sz="1800" spc="-7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response</a:t>
            </a:r>
          </a:p>
          <a:p>
            <a:pPr marL="12700" marR="5080">
              <a:lnSpc>
                <a:spcPct val="98900"/>
              </a:lnSpc>
              <a:spcBef>
                <a:spcPts val="25"/>
              </a:spcBef>
            </a:pPr>
            <a:r>
              <a:rPr sz="1800" spc="-5">
                <a:latin typeface="Times New Roman"/>
                <a:cs typeface="Times New Roman"/>
              </a:rPr>
              <a:t>time will </a:t>
            </a:r>
            <a:r>
              <a:rPr sz="1800">
                <a:latin typeface="Times New Roman"/>
                <a:cs typeface="Times New Roman"/>
              </a:rPr>
              <a:t>roughly be </a:t>
            </a:r>
            <a:r>
              <a:rPr sz="1800" b="1" spc="5">
                <a:solidFill>
                  <a:srgbClr val="C00000"/>
                </a:solidFill>
                <a:latin typeface="Times New Roman"/>
                <a:cs typeface="Times New Roman"/>
              </a:rPr>
              <a:t>two </a:t>
            </a:r>
            <a:r>
              <a:rPr sz="1800" b="1" spc="-5">
                <a:solidFill>
                  <a:srgbClr val="C00000"/>
                </a:solidFill>
                <a:latin typeface="Times New Roman"/>
                <a:cs typeface="Times New Roman"/>
              </a:rPr>
              <a:t>seconds</a:t>
            </a:r>
            <a:r>
              <a:rPr sz="1800" spc="-5">
                <a:latin typeface="Times New Roman"/>
                <a:cs typeface="Times New Roman"/>
              </a:rPr>
              <a:t>, </a:t>
            </a:r>
            <a:r>
              <a:rPr sz="1800">
                <a:latin typeface="Times New Roman"/>
                <a:cs typeface="Times New Roman"/>
              </a:rPr>
              <a:t>that is, the Internet </a:t>
            </a:r>
            <a:r>
              <a:rPr sz="1800" spc="-15">
                <a:latin typeface="Times New Roman"/>
                <a:cs typeface="Times New Roman"/>
              </a:rPr>
              <a:t>delay.</a:t>
            </a:r>
            <a:r>
              <a:rPr sz="1800" spc="-1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But  this </a:t>
            </a:r>
            <a:r>
              <a:rPr sz="1800" spc="-5">
                <a:latin typeface="Times New Roman"/>
                <a:cs typeface="Times New Roman"/>
              </a:rPr>
              <a:t>solution </a:t>
            </a:r>
            <a:r>
              <a:rPr sz="1800">
                <a:latin typeface="Times New Roman"/>
                <a:cs typeface="Times New Roman"/>
              </a:rPr>
              <a:t>also </a:t>
            </a:r>
            <a:r>
              <a:rPr sz="1800" spc="-5">
                <a:latin typeface="Times New Roman"/>
                <a:cs typeface="Times New Roman"/>
              </a:rPr>
              <a:t>means </a:t>
            </a:r>
            <a:r>
              <a:rPr sz="1800">
                <a:latin typeface="Times New Roman"/>
                <a:cs typeface="Times New Roman"/>
              </a:rPr>
              <a:t>that the institution </a:t>
            </a:r>
            <a:r>
              <a:rPr sz="1800" spc="-5">
                <a:latin typeface="Times New Roman"/>
                <a:cs typeface="Times New Roman"/>
              </a:rPr>
              <a:t>must </a:t>
            </a:r>
            <a:r>
              <a:rPr sz="1800">
                <a:latin typeface="Times New Roman"/>
                <a:cs typeface="Times New Roman"/>
              </a:rPr>
              <a:t>upgrade its  access link from 15 </a:t>
            </a:r>
            <a:r>
              <a:rPr sz="1800" spc="-5">
                <a:latin typeface="Times New Roman"/>
                <a:cs typeface="Times New Roman"/>
              </a:rPr>
              <a:t>Mbps </a:t>
            </a:r>
            <a:r>
              <a:rPr sz="1800">
                <a:latin typeface="Times New Roman"/>
                <a:cs typeface="Times New Roman"/>
              </a:rPr>
              <a:t>to </a:t>
            </a:r>
            <a:r>
              <a:rPr sz="1800" spc="-5">
                <a:latin typeface="Times New Roman"/>
                <a:cs typeface="Times New Roman"/>
              </a:rPr>
              <a:t>100 Mbps, </a:t>
            </a:r>
            <a:r>
              <a:rPr sz="1800">
                <a:latin typeface="Times New Roman"/>
                <a:cs typeface="Times New Roman"/>
              </a:rPr>
              <a:t>a costly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proposition.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00409" y="3078225"/>
            <a:ext cx="859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100Mbps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3735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>
                <a:solidFill>
                  <a:srgbClr val="A3123E"/>
                </a:solidFill>
                <a:latin typeface="Trebuchet MS"/>
                <a:cs typeface="Trebuchet MS"/>
              </a:rPr>
              <a:t>Caching</a:t>
            </a:r>
            <a:r>
              <a:rPr sz="4000" spc="-28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54">
                <a:solidFill>
                  <a:srgbClr val="A3123E"/>
                </a:solidFill>
                <a:latin typeface="Trebuchet MS"/>
                <a:cs typeface="Trebuchet MS"/>
              </a:rPr>
              <a:t>example</a:t>
            </a:r>
            <a:r>
              <a:rPr sz="4000" b="0" spc="-254">
                <a:solidFill>
                  <a:srgbClr val="A3123E"/>
                </a:solidFill>
                <a:latin typeface="Georgia"/>
                <a:cs typeface="Georgia"/>
              </a:rPr>
              <a:t>: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9915" y="1290269"/>
            <a:ext cx="6562725" cy="221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95"/>
              </a:spcBef>
            </a:pPr>
            <a:r>
              <a:rPr sz="2800" i="1" spc="-254">
                <a:solidFill>
                  <a:srgbClr val="CC0000"/>
                </a:solidFill>
                <a:latin typeface="Trebuchet MS"/>
                <a:cs typeface="Trebuchet MS"/>
              </a:rPr>
              <a:t>assumptions: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ts val="1860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>
                <a:latin typeface="Trebuchet MS"/>
                <a:cs typeface="Trebuchet MS"/>
              </a:rPr>
              <a:t>avg </a:t>
            </a:r>
            <a:r>
              <a:rPr sz="1800" spc="-114">
                <a:latin typeface="Trebuchet MS"/>
                <a:cs typeface="Trebuchet MS"/>
              </a:rPr>
              <a:t>object </a:t>
            </a:r>
            <a:r>
              <a:rPr sz="1800" spc="-130">
                <a:latin typeface="Trebuchet MS"/>
                <a:cs typeface="Trebuchet MS"/>
              </a:rPr>
              <a:t>size: </a:t>
            </a:r>
            <a:r>
              <a:rPr sz="1800">
                <a:latin typeface="Times New Roman"/>
                <a:cs typeface="Times New Roman"/>
              </a:rPr>
              <a:t>1</a:t>
            </a:r>
            <a:r>
              <a:rPr sz="1800" spc="6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Mbits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1835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>
                <a:latin typeface="Trebuchet MS"/>
                <a:cs typeface="Trebuchet MS"/>
              </a:rPr>
              <a:t>avg </a:t>
            </a:r>
            <a:r>
              <a:rPr sz="1800" spc="-90">
                <a:latin typeface="Trebuchet MS"/>
                <a:cs typeface="Trebuchet MS"/>
              </a:rPr>
              <a:t>request </a:t>
            </a:r>
            <a:r>
              <a:rPr sz="1800" spc="-100">
                <a:latin typeface="Trebuchet MS"/>
                <a:cs typeface="Trebuchet MS"/>
              </a:rPr>
              <a:t>rate </a:t>
            </a:r>
            <a:r>
              <a:rPr sz="1800" spc="-85">
                <a:latin typeface="Trebuchet MS"/>
                <a:cs typeface="Trebuchet MS"/>
              </a:rPr>
              <a:t>from </a:t>
            </a:r>
            <a:r>
              <a:rPr sz="1800" spc="-45">
                <a:latin typeface="Trebuchet MS"/>
                <a:cs typeface="Trebuchet MS"/>
              </a:rPr>
              <a:t>browsers to </a:t>
            </a:r>
            <a:r>
              <a:rPr sz="1800" spc="-70">
                <a:latin typeface="Trebuchet MS"/>
                <a:cs typeface="Trebuchet MS"/>
              </a:rPr>
              <a:t>origin </a:t>
            </a:r>
            <a:r>
              <a:rPr sz="1800" spc="-75">
                <a:latin typeface="Trebuchet MS"/>
                <a:cs typeface="Trebuchet MS"/>
              </a:rPr>
              <a:t>servers:15</a:t>
            </a:r>
            <a:r>
              <a:rPr sz="1800" spc="200">
                <a:latin typeface="Trebuchet MS"/>
                <a:cs typeface="Trebuchet MS"/>
              </a:rPr>
              <a:t> </a:t>
            </a:r>
            <a:r>
              <a:rPr sz="1800" spc="-114">
                <a:latin typeface="Trebuchet MS"/>
                <a:cs typeface="Trebuchet MS"/>
              </a:rPr>
              <a:t>requests/sec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ts val="1839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>
                <a:latin typeface="Trebuchet MS"/>
                <a:cs typeface="Trebuchet MS"/>
              </a:rPr>
              <a:t>avg </a:t>
            </a:r>
            <a:r>
              <a:rPr sz="1800" spc="-140">
                <a:latin typeface="Trebuchet MS"/>
                <a:cs typeface="Trebuchet MS"/>
              </a:rPr>
              <a:t>data </a:t>
            </a:r>
            <a:r>
              <a:rPr sz="1800" spc="-100">
                <a:latin typeface="Trebuchet MS"/>
                <a:cs typeface="Trebuchet MS"/>
              </a:rPr>
              <a:t>rate </a:t>
            </a:r>
            <a:r>
              <a:rPr sz="1800" spc="-45">
                <a:latin typeface="Trebuchet MS"/>
                <a:cs typeface="Trebuchet MS"/>
              </a:rPr>
              <a:t>to </a:t>
            </a:r>
            <a:r>
              <a:rPr sz="1800" spc="-70">
                <a:latin typeface="Trebuchet MS"/>
                <a:cs typeface="Trebuchet MS"/>
              </a:rPr>
              <a:t>browsers: </a:t>
            </a:r>
            <a:r>
              <a:rPr sz="1800" spc="-100">
                <a:latin typeface="Trebuchet MS"/>
                <a:cs typeface="Trebuchet MS"/>
              </a:rPr>
              <a:t>1.50</a:t>
            </a:r>
            <a:r>
              <a:rPr sz="1800" spc="15">
                <a:latin typeface="Trebuchet MS"/>
                <a:cs typeface="Trebuchet MS"/>
              </a:rPr>
              <a:t> </a:t>
            </a:r>
            <a:r>
              <a:rPr sz="1800" spc="-30">
                <a:latin typeface="Trebuchet MS"/>
                <a:cs typeface="Trebuchet MS"/>
              </a:rPr>
              <a:t>Mbps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ts val="2005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>
                <a:latin typeface="Times New Roman"/>
                <a:cs typeface="Times New Roman"/>
              </a:rPr>
              <a:t>“Internet </a:t>
            </a:r>
            <a:r>
              <a:rPr sz="1800" spc="-10">
                <a:latin typeface="Times New Roman"/>
                <a:cs typeface="Times New Roman"/>
              </a:rPr>
              <a:t>delay.”:two </a:t>
            </a:r>
            <a:r>
              <a:rPr sz="1800" spc="-5">
                <a:latin typeface="Times New Roman"/>
                <a:cs typeface="Times New Roman"/>
              </a:rPr>
              <a:t>seconds </a:t>
            </a:r>
            <a:r>
              <a:rPr sz="1800">
                <a:latin typeface="Times New Roman"/>
                <a:cs typeface="Times New Roman"/>
              </a:rPr>
              <a:t>on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average</a:t>
            </a:r>
          </a:p>
          <a:p>
            <a:pPr marL="12700" marR="5080">
              <a:lnSpc>
                <a:spcPct val="99800"/>
              </a:lnSpc>
              <a:spcBef>
                <a:spcPts val="5"/>
              </a:spcBef>
            </a:pPr>
            <a:r>
              <a:rPr sz="1800">
                <a:latin typeface="Times New Roman"/>
                <a:cs typeface="Times New Roman"/>
              </a:rPr>
              <a:t>The total </a:t>
            </a:r>
            <a:r>
              <a:rPr sz="1800" spc="-5">
                <a:latin typeface="Times New Roman"/>
                <a:cs typeface="Times New Roman"/>
              </a:rPr>
              <a:t>response </a:t>
            </a:r>
            <a:r>
              <a:rPr sz="1800">
                <a:latin typeface="Times New Roman"/>
                <a:cs typeface="Times New Roman"/>
              </a:rPr>
              <a:t>time—that is, the </a:t>
            </a:r>
            <a:r>
              <a:rPr sz="1800" spc="-5">
                <a:latin typeface="Times New Roman"/>
                <a:cs typeface="Times New Roman"/>
              </a:rPr>
              <a:t>time </a:t>
            </a:r>
            <a:r>
              <a:rPr sz="1800">
                <a:latin typeface="Times New Roman"/>
                <a:cs typeface="Times New Roman"/>
              </a:rPr>
              <a:t>from the </a:t>
            </a:r>
            <a:r>
              <a:rPr sz="1800" spc="-10">
                <a:latin typeface="Times New Roman"/>
                <a:cs typeface="Times New Roman"/>
              </a:rPr>
              <a:t>browser’s </a:t>
            </a:r>
            <a:r>
              <a:rPr sz="1800">
                <a:latin typeface="Times New Roman"/>
                <a:cs typeface="Times New Roman"/>
              </a:rPr>
              <a:t>request of  an object until its receipt of the object—is the </a:t>
            </a:r>
            <a:r>
              <a:rPr sz="1800" spc="-5">
                <a:latin typeface="Times New Roman"/>
                <a:cs typeface="Times New Roman"/>
              </a:rPr>
              <a:t>sum </a:t>
            </a:r>
            <a:r>
              <a:rPr sz="1800">
                <a:latin typeface="Times New Roman"/>
                <a:cs typeface="Times New Roman"/>
              </a:rPr>
              <a:t>of the LAN </a:t>
            </a:r>
            <a:r>
              <a:rPr sz="1800" spc="-15">
                <a:latin typeface="Times New Roman"/>
                <a:cs typeface="Times New Roman"/>
              </a:rPr>
              <a:t>delay,  </a:t>
            </a:r>
            <a:r>
              <a:rPr sz="1800">
                <a:latin typeface="Times New Roman"/>
                <a:cs typeface="Times New Roman"/>
              </a:rPr>
              <a:t>the access delay ,and the Internet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delay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89915" y="3790569"/>
            <a:ext cx="377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traffic </a:t>
            </a:r>
            <a:r>
              <a:rPr sz="1800">
                <a:latin typeface="Times New Roman"/>
                <a:cs typeface="Times New Roman"/>
              </a:rPr>
              <a:t>intensity on the LAN s =</a:t>
            </a:r>
            <a:r>
              <a:rPr sz="1800" spc="-114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0.15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89915" y="4339590"/>
            <a:ext cx="652780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Times New Roman"/>
                <a:cs typeface="Times New Roman"/>
              </a:rPr>
              <a:t>whereas </a:t>
            </a: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traffic </a:t>
            </a:r>
            <a:r>
              <a:rPr sz="1800">
                <a:latin typeface="Times New Roman"/>
                <a:cs typeface="Times New Roman"/>
              </a:rPr>
              <a:t>intensity on the access link (from the Internet</a:t>
            </a:r>
            <a:r>
              <a:rPr sz="1800" spc="-1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router  to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institution</a:t>
            </a:r>
          </a:p>
          <a:p>
            <a:pPr marL="12700">
              <a:lnSpc>
                <a:spcPts val="2150"/>
              </a:lnSpc>
            </a:pPr>
            <a:r>
              <a:rPr sz="1800">
                <a:latin typeface="Times New Roman"/>
                <a:cs typeface="Times New Roman"/>
              </a:rPr>
              <a:t>router) is =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89603" y="5268284"/>
            <a:ext cx="4831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rlito"/>
                <a:cs typeface="Carlito"/>
              </a:rPr>
              <a:t>As the </a:t>
            </a:r>
            <a:r>
              <a:rPr sz="1800" spc="-15">
                <a:latin typeface="Carlito"/>
                <a:cs typeface="Carlito"/>
              </a:rPr>
              <a:t>traffic </a:t>
            </a:r>
            <a:r>
              <a:rPr sz="1800" spc="-10">
                <a:latin typeface="Carlito"/>
                <a:cs typeface="Carlito"/>
              </a:rPr>
              <a:t>intensity </a:t>
            </a:r>
            <a:r>
              <a:rPr sz="1800" spc="-5">
                <a:latin typeface="Carlito"/>
                <a:cs typeface="Carlito"/>
              </a:rPr>
              <a:t>approaches </a:t>
            </a:r>
            <a:r>
              <a:rPr sz="1800">
                <a:latin typeface="Carlito"/>
                <a:cs typeface="Carlito"/>
              </a:rPr>
              <a:t>1 , the </a:t>
            </a:r>
            <a:r>
              <a:rPr sz="1800" spc="-10">
                <a:latin typeface="Carlito"/>
                <a:cs typeface="Carlito"/>
              </a:rPr>
              <a:t>delay </a:t>
            </a:r>
            <a:r>
              <a:rPr sz="1800" spc="-5">
                <a:latin typeface="Carlito"/>
                <a:cs typeface="Carlito"/>
              </a:rPr>
              <a:t>on</a:t>
            </a:r>
            <a:r>
              <a:rPr sz="1800" spc="25">
                <a:latin typeface="Carlito"/>
                <a:cs typeface="Carlito"/>
              </a:rPr>
              <a:t> </a:t>
            </a:r>
            <a:r>
              <a:rPr sz="1800">
                <a:latin typeface="Carlito"/>
                <a:cs typeface="Carlito"/>
              </a:rPr>
              <a:t>a</a:t>
            </a:r>
          </a:p>
          <a:p>
            <a:pPr marL="12700">
              <a:lnSpc>
                <a:spcPct val="100000"/>
              </a:lnSpc>
            </a:pPr>
            <a:r>
              <a:rPr sz="1800" spc="-10">
                <a:latin typeface="Carlito"/>
                <a:cs typeface="Carlito"/>
              </a:rPr>
              <a:t>link becomes </a:t>
            </a:r>
            <a:r>
              <a:rPr sz="1800" spc="-5">
                <a:latin typeface="Carlito"/>
                <a:cs typeface="Carlito"/>
              </a:rPr>
              <a:t>very </a:t>
            </a:r>
            <a:r>
              <a:rPr sz="1800" spc="-10">
                <a:latin typeface="Carlito"/>
                <a:cs typeface="Carlito"/>
              </a:rPr>
              <a:t>large </a:t>
            </a:r>
            <a:r>
              <a:rPr sz="1800">
                <a:latin typeface="Carlito"/>
                <a:cs typeface="Carlito"/>
              </a:rPr>
              <a:t>and </a:t>
            </a:r>
            <a:r>
              <a:rPr sz="1800" spc="-15">
                <a:latin typeface="Carlito"/>
                <a:cs typeface="Carlito"/>
              </a:rPr>
              <a:t>grows </a:t>
            </a:r>
            <a:r>
              <a:rPr sz="1800" spc="-5">
                <a:latin typeface="Carlito"/>
                <a:cs typeface="Carlito"/>
              </a:rPr>
              <a:t>without</a:t>
            </a:r>
            <a:r>
              <a:rPr sz="1800" spc="75">
                <a:latin typeface="Carlito"/>
                <a:cs typeface="Carlito"/>
              </a:rPr>
              <a:t> </a:t>
            </a:r>
            <a:r>
              <a:rPr sz="1800" spc="-5">
                <a:latin typeface="Carlito"/>
                <a:cs typeface="Carlito"/>
              </a:rPr>
              <a:t>bound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52235" y="5712967"/>
            <a:ext cx="566991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>
                <a:latin typeface="Times New Roman"/>
                <a:cs typeface="Times New Roman"/>
              </a:rPr>
              <a:t>average </a:t>
            </a:r>
            <a:r>
              <a:rPr sz="1800" spc="-5">
                <a:latin typeface="Times New Roman"/>
                <a:cs typeface="Times New Roman"/>
              </a:rPr>
              <a:t>response time </a:t>
            </a:r>
            <a:r>
              <a:rPr sz="1800">
                <a:latin typeface="Times New Roman"/>
                <a:cs typeface="Times New Roman"/>
              </a:rPr>
              <a:t>to </a:t>
            </a:r>
            <a:r>
              <a:rPr sz="1800" spc="-5">
                <a:latin typeface="Times New Roman"/>
                <a:cs typeface="Times New Roman"/>
              </a:rPr>
              <a:t>satisfy </a:t>
            </a:r>
            <a:r>
              <a:rPr sz="1800">
                <a:latin typeface="Times New Roman"/>
                <a:cs typeface="Times New Roman"/>
              </a:rPr>
              <a:t>requests is going to be on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the</a:t>
            </a:r>
          </a:p>
          <a:p>
            <a:pPr marL="12700">
              <a:lnSpc>
                <a:spcPts val="2135"/>
              </a:lnSpc>
            </a:pPr>
            <a:r>
              <a:rPr sz="1800" b="1">
                <a:solidFill>
                  <a:srgbClr val="C00000"/>
                </a:solidFill>
                <a:latin typeface="Times New Roman"/>
                <a:cs typeface="Times New Roman"/>
              </a:rPr>
              <a:t>order of </a:t>
            </a:r>
            <a:r>
              <a:rPr sz="1800" b="1" spc="-5">
                <a:solidFill>
                  <a:srgbClr val="C00000"/>
                </a:solidFill>
                <a:latin typeface="Times New Roman"/>
                <a:cs typeface="Times New Roman"/>
              </a:rPr>
              <a:t>minutes</a:t>
            </a:r>
            <a:r>
              <a:rPr sz="1800" spc="-5">
                <a:latin typeface="Times New Roman"/>
                <a:cs typeface="Times New Roman"/>
              </a:rPr>
              <a:t>, </a:t>
            </a:r>
            <a:r>
              <a:rPr sz="1800">
                <a:latin typeface="Times New Roman"/>
                <a:cs typeface="Times New Roman"/>
              </a:rPr>
              <a:t>if not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more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11</a:t>
            </a:fld>
            <a:endParaRPr spc="-5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BA39128-10DA-4C0E-9D09-11E28D27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35" y="544971"/>
            <a:ext cx="3895725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7605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>
                <a:solidFill>
                  <a:srgbClr val="A3123E"/>
                </a:solidFill>
                <a:latin typeface="Trebuchet MS"/>
                <a:cs typeface="Trebuchet MS"/>
              </a:rPr>
              <a:t>Caching </a:t>
            </a:r>
            <a:r>
              <a:rPr sz="4000" spc="-285">
                <a:solidFill>
                  <a:srgbClr val="A3123E"/>
                </a:solidFill>
                <a:latin typeface="Trebuchet MS"/>
                <a:cs typeface="Trebuchet MS"/>
              </a:rPr>
              <a:t>example: </a:t>
            </a:r>
            <a:r>
              <a:rPr sz="4000" spc="-195">
                <a:solidFill>
                  <a:srgbClr val="A3123E"/>
                </a:solidFill>
                <a:latin typeface="Trebuchet MS"/>
                <a:cs typeface="Trebuchet MS"/>
              </a:rPr>
              <a:t>install </a:t>
            </a:r>
            <a:r>
              <a:rPr sz="4000" spc="-200">
                <a:solidFill>
                  <a:srgbClr val="A3123E"/>
                </a:solidFill>
                <a:latin typeface="Trebuchet MS"/>
                <a:cs typeface="Trebuchet MS"/>
              </a:rPr>
              <a:t>local</a:t>
            </a:r>
            <a:r>
              <a:rPr sz="4000" spc="-17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54">
                <a:solidFill>
                  <a:srgbClr val="A3123E"/>
                </a:solidFill>
                <a:latin typeface="Trebuchet MS"/>
                <a:cs typeface="Trebuchet MS"/>
              </a:rPr>
              <a:t>cache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68895" y="822960"/>
            <a:ext cx="4836160" cy="5544820"/>
            <a:chOff x="7168895" y="822960"/>
            <a:chExt cx="4836160" cy="5544820"/>
          </a:xfrm>
        </p:grpSpPr>
        <p:sp>
          <p:nvSpPr>
            <p:cNvPr id="4" name="object 4"/>
            <p:cNvSpPr/>
            <p:nvPr/>
          </p:nvSpPr>
          <p:spPr>
            <a:xfrm>
              <a:off x="7707629" y="2029206"/>
              <a:ext cx="67310" cy="277495"/>
            </a:xfrm>
            <a:custGeom>
              <a:avLst/>
              <a:gdLst/>
              <a:ahLst/>
              <a:cxnLst/>
              <a:rect l="l" t="t" r="r" b="b"/>
              <a:pathLst>
                <a:path w="67309" h="277494">
                  <a:moveTo>
                    <a:pt x="0" y="0"/>
                  </a:moveTo>
                  <a:lnTo>
                    <a:pt x="67055" y="277368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7041" y="2067306"/>
              <a:ext cx="9525" cy="239395"/>
            </a:xfrm>
            <a:custGeom>
              <a:avLst/>
              <a:gdLst/>
              <a:ahLst/>
              <a:cxnLst/>
              <a:rect l="l" t="t" r="r" b="b"/>
              <a:pathLst>
                <a:path w="9525" h="239394">
                  <a:moveTo>
                    <a:pt x="4571" y="-14287"/>
                  </a:moveTo>
                  <a:lnTo>
                    <a:pt x="4571" y="253555"/>
                  </a:lnTo>
                </a:path>
              </a:pathLst>
            </a:custGeom>
            <a:ln w="3771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4241" y="2230374"/>
              <a:ext cx="410209" cy="762000"/>
            </a:xfrm>
            <a:custGeom>
              <a:avLst/>
              <a:gdLst/>
              <a:ahLst/>
              <a:cxnLst/>
              <a:rect l="l" t="t" r="r" b="b"/>
              <a:pathLst>
                <a:path w="410209" h="762000">
                  <a:moveTo>
                    <a:pt x="132587" y="0"/>
                  </a:moveTo>
                  <a:lnTo>
                    <a:pt x="0" y="208787"/>
                  </a:lnTo>
                </a:path>
                <a:path w="410209" h="762000">
                  <a:moveTo>
                    <a:pt x="409955" y="762000"/>
                  </a:moveTo>
                  <a:lnTo>
                    <a:pt x="161543" y="76200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8895" y="822960"/>
              <a:ext cx="4835587" cy="5544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0240" y="1169289"/>
            <a:ext cx="5910580" cy="5005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5">
                <a:latin typeface="Times New Roman"/>
                <a:cs typeface="Times New Roman"/>
              </a:rPr>
              <a:t>Now </a:t>
            </a:r>
            <a:r>
              <a:rPr sz="1800">
                <a:latin typeface="Times New Roman"/>
                <a:cs typeface="Times New Roman"/>
              </a:rPr>
              <a:t>consider the alternative </a:t>
            </a:r>
            <a:r>
              <a:rPr sz="1800" spc="-5">
                <a:latin typeface="Times New Roman"/>
                <a:cs typeface="Times New Roman"/>
              </a:rPr>
              <a:t>solution </a:t>
            </a:r>
            <a:r>
              <a:rPr sz="1800">
                <a:latin typeface="Times New Roman"/>
                <a:cs typeface="Times New Roman"/>
              </a:rPr>
              <a:t>of </a:t>
            </a:r>
            <a:r>
              <a:rPr sz="1800" spc="-5">
                <a:latin typeface="Times New Roman"/>
                <a:cs typeface="Times New Roman"/>
              </a:rPr>
              <a:t>not </a:t>
            </a:r>
            <a:r>
              <a:rPr sz="1800">
                <a:latin typeface="Times New Roman"/>
                <a:cs typeface="Times New Roman"/>
              </a:rPr>
              <a:t>upgrading the  access link but instead installing a </a:t>
            </a:r>
            <a:r>
              <a:rPr sz="1800" spc="-55">
                <a:latin typeface="Times New Roman"/>
                <a:cs typeface="Times New Roman"/>
              </a:rPr>
              <a:t>Web </a:t>
            </a:r>
            <a:r>
              <a:rPr sz="1800">
                <a:latin typeface="Times New Roman"/>
                <a:cs typeface="Times New Roman"/>
              </a:rPr>
              <a:t>cache in the</a:t>
            </a:r>
            <a:r>
              <a:rPr sz="1800" spc="-8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institutional  </a:t>
            </a:r>
            <a:r>
              <a:rPr sz="1800" spc="-5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800" spc="-20">
                <a:latin typeface="Times New Roman"/>
                <a:cs typeface="Times New Roman"/>
              </a:rPr>
              <a:t>let’s</a:t>
            </a:r>
            <a:endParaRPr sz="1800">
              <a:latin typeface="Times New Roman"/>
              <a:cs typeface="Times New Roman"/>
            </a:endParaRPr>
          </a:p>
          <a:p>
            <a:pPr marL="54610" marR="794385">
              <a:lnSpc>
                <a:spcPts val="2110"/>
              </a:lnSpc>
              <a:spcBef>
                <a:spcPts val="110"/>
              </a:spcBef>
            </a:pPr>
            <a:r>
              <a:rPr sz="1800" spc="-5">
                <a:latin typeface="Times New Roman"/>
                <a:cs typeface="Times New Roman"/>
              </a:rPr>
              <a:t>suppose </a:t>
            </a:r>
            <a:r>
              <a:rPr sz="1800">
                <a:latin typeface="Times New Roman"/>
                <a:cs typeface="Times New Roman"/>
              </a:rPr>
              <a:t>that the cache provides a hit rate of 0.4 for</a:t>
            </a:r>
            <a:r>
              <a:rPr sz="1800" spc="-1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this  institution.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113030">
              <a:lnSpc>
                <a:spcPct val="99600"/>
              </a:lnSpc>
            </a:pPr>
            <a:r>
              <a:rPr sz="1800">
                <a:latin typeface="Times New Roman"/>
                <a:cs typeface="Times New Roman"/>
              </a:rPr>
              <a:t>40 percent of the requests </a:t>
            </a:r>
            <a:r>
              <a:rPr sz="1800" spc="-5">
                <a:latin typeface="Times New Roman"/>
                <a:cs typeface="Times New Roman"/>
              </a:rPr>
              <a:t>will </a:t>
            </a:r>
            <a:r>
              <a:rPr sz="1800">
                <a:latin typeface="Times New Roman"/>
                <a:cs typeface="Times New Roman"/>
              </a:rPr>
              <a:t>be </a:t>
            </a:r>
            <a:r>
              <a:rPr sz="1800" spc="-5">
                <a:latin typeface="Times New Roman"/>
                <a:cs typeface="Times New Roman"/>
              </a:rPr>
              <a:t>satisfied almost </a:t>
            </a:r>
            <a:r>
              <a:rPr sz="1800" spc="-10">
                <a:latin typeface="Times New Roman"/>
                <a:cs typeface="Times New Roman"/>
              </a:rPr>
              <a:t>immediately,  </a:t>
            </a:r>
            <a:r>
              <a:rPr sz="1800" spc="-30">
                <a:latin typeface="Times New Roman"/>
                <a:cs typeface="Times New Roman"/>
              </a:rPr>
              <a:t>say, </a:t>
            </a:r>
            <a:r>
              <a:rPr sz="1800" spc="-5">
                <a:latin typeface="Times New Roman"/>
                <a:cs typeface="Times New Roman"/>
              </a:rPr>
              <a:t>within </a:t>
            </a:r>
            <a:r>
              <a:rPr sz="1800">
                <a:latin typeface="Times New Roman"/>
                <a:cs typeface="Times New Roman"/>
              </a:rPr>
              <a:t>10 </a:t>
            </a:r>
            <a:r>
              <a:rPr sz="1800" spc="-5">
                <a:latin typeface="Times New Roman"/>
                <a:cs typeface="Times New Roman"/>
              </a:rPr>
              <a:t>milliseconds, </a:t>
            </a:r>
            <a:r>
              <a:rPr sz="1800">
                <a:latin typeface="Times New Roman"/>
                <a:cs typeface="Times New Roman"/>
              </a:rPr>
              <a:t>by the cache. </a:t>
            </a:r>
            <a:r>
              <a:rPr sz="1800" spc="-5">
                <a:latin typeface="Times New Roman"/>
                <a:cs typeface="Times New Roman"/>
              </a:rPr>
              <a:t>Nevertheless, </a:t>
            </a:r>
            <a:r>
              <a:rPr sz="1800">
                <a:latin typeface="Times New Roman"/>
                <a:cs typeface="Times New Roman"/>
              </a:rPr>
              <a:t>the  remaining 60 percent of the requests </a:t>
            </a:r>
            <a:r>
              <a:rPr sz="1800" spc="-5">
                <a:latin typeface="Times New Roman"/>
                <a:cs typeface="Times New Roman"/>
              </a:rPr>
              <a:t>still </a:t>
            </a:r>
            <a:r>
              <a:rPr sz="1800">
                <a:latin typeface="Times New Roman"/>
                <a:cs typeface="Times New Roman"/>
              </a:rPr>
              <a:t>need to be satisfied  by the origin </a:t>
            </a:r>
            <a:r>
              <a:rPr sz="1800" spc="-5">
                <a:latin typeface="Times New Roman"/>
                <a:cs typeface="Times New Roman"/>
              </a:rPr>
              <a:t>servers. </a:t>
            </a:r>
            <a:r>
              <a:rPr sz="1800">
                <a:latin typeface="Times New Roman"/>
                <a:cs typeface="Times New Roman"/>
              </a:rPr>
              <a:t>But </a:t>
            </a:r>
            <a:r>
              <a:rPr sz="1800" spc="-5">
                <a:latin typeface="Times New Roman"/>
                <a:cs typeface="Times New Roman"/>
              </a:rPr>
              <a:t>with </a:t>
            </a:r>
            <a:r>
              <a:rPr sz="1800">
                <a:latin typeface="Times New Roman"/>
                <a:cs typeface="Times New Roman"/>
              </a:rPr>
              <a:t>only 60 percent of the</a:t>
            </a:r>
            <a:r>
              <a:rPr sz="1800" spc="-10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requested  objects passing through the access link, the </a:t>
            </a:r>
            <a:r>
              <a:rPr sz="1800" spc="-5">
                <a:latin typeface="Times New Roman"/>
                <a:cs typeface="Times New Roman"/>
              </a:rPr>
              <a:t>traffic </a:t>
            </a:r>
            <a:r>
              <a:rPr sz="1800">
                <a:latin typeface="Times New Roman"/>
                <a:cs typeface="Times New Roman"/>
              </a:rPr>
              <a:t>intensity on  the access link is reduced from 1.0 to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0.6.</a:t>
            </a: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5"/>
              </a:spcBef>
            </a:pPr>
            <a:r>
              <a:rPr sz="1800" spc="-20">
                <a:latin typeface="Times New Roman"/>
                <a:cs typeface="Times New Roman"/>
              </a:rPr>
              <a:t>Average </a:t>
            </a:r>
            <a:r>
              <a:rPr sz="1800">
                <a:latin typeface="Times New Roman"/>
                <a:cs typeface="Times New Roman"/>
              </a:rPr>
              <a:t>Delay is just </a:t>
            </a:r>
            <a:r>
              <a:rPr sz="1800" b="1" spc="-5">
                <a:solidFill>
                  <a:srgbClr val="C00000"/>
                </a:solidFill>
                <a:latin typeface="Times New Roman"/>
                <a:cs typeface="Times New Roman"/>
              </a:rPr>
              <a:t>slightly greater than </a:t>
            </a:r>
            <a:r>
              <a:rPr sz="1800" b="1">
                <a:solidFill>
                  <a:srgbClr val="C00000"/>
                </a:solidFill>
                <a:latin typeface="Times New Roman"/>
                <a:cs typeface="Times New Roman"/>
              </a:rPr>
              <a:t>1.2</a:t>
            </a:r>
            <a:r>
              <a:rPr sz="1800" b="1" spc="-6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>
                <a:solidFill>
                  <a:srgbClr val="C00000"/>
                </a:solidFill>
                <a:latin typeface="Times New Roman"/>
                <a:cs typeface="Times New Roman"/>
              </a:rPr>
              <a:t>seconds</a:t>
            </a:r>
            <a:endParaRPr sz="1800">
              <a:latin typeface="Times New Roman"/>
              <a:cs typeface="Times New Roman"/>
            </a:endParaRPr>
          </a:p>
          <a:p>
            <a:pPr marL="651510" algn="ctr">
              <a:lnSpc>
                <a:spcPct val="100000"/>
              </a:lnSpc>
              <a:spcBef>
                <a:spcPts val="1045"/>
              </a:spcBef>
            </a:pPr>
            <a:r>
              <a:rPr sz="2400" i="1" spc="-5">
                <a:solidFill>
                  <a:srgbClr val="CC0000"/>
                </a:solidFill>
                <a:latin typeface="Arial"/>
                <a:cs typeface="Arial"/>
              </a:rPr>
              <a:t>Cost: </a:t>
            </a:r>
            <a:r>
              <a:rPr sz="2400" spc="-5">
                <a:latin typeface="Arial"/>
                <a:cs typeface="Arial"/>
              </a:rPr>
              <a:t>web cache</a:t>
            </a:r>
            <a:r>
              <a:rPr sz="2400" spc="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(cheap!)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12</a:t>
            </a:fld>
            <a:endParaRPr spc="-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02579"/>
            <a:ext cx="12192000" cy="1455420"/>
            <a:chOff x="0" y="5402579"/>
            <a:chExt cx="12192000" cy="1455420"/>
          </a:xfrm>
        </p:grpSpPr>
        <p:sp>
          <p:nvSpPr>
            <p:cNvPr id="3" name="object 3"/>
            <p:cNvSpPr/>
            <p:nvPr/>
          </p:nvSpPr>
          <p:spPr>
            <a:xfrm>
              <a:off x="6131813" y="544868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54"/>
                  </a:moveTo>
                  <a:lnTo>
                    <a:pt x="0" y="390525"/>
                  </a:lnTo>
                  <a:lnTo>
                    <a:pt x="80010" y="419646"/>
                  </a:lnTo>
                  <a:lnTo>
                    <a:pt x="76936" y="392709"/>
                  </a:lnTo>
                  <a:lnTo>
                    <a:pt x="64135" y="392709"/>
                  </a:lnTo>
                  <a:lnTo>
                    <a:pt x="61975" y="373786"/>
                  </a:lnTo>
                  <a:lnTo>
                    <a:pt x="74611" y="372329"/>
                  </a:lnTo>
                  <a:lnTo>
                    <a:pt x="71374" y="343954"/>
                  </a:lnTo>
                  <a:close/>
                </a:path>
                <a:path w="3307079" h="419735">
                  <a:moveTo>
                    <a:pt x="74611" y="372329"/>
                  </a:moveTo>
                  <a:lnTo>
                    <a:pt x="61975" y="373786"/>
                  </a:lnTo>
                  <a:lnTo>
                    <a:pt x="64135" y="392709"/>
                  </a:lnTo>
                  <a:lnTo>
                    <a:pt x="76770" y="391252"/>
                  </a:lnTo>
                  <a:lnTo>
                    <a:pt x="74611" y="372329"/>
                  </a:lnTo>
                  <a:close/>
                </a:path>
                <a:path w="3307079" h="419735">
                  <a:moveTo>
                    <a:pt x="76770" y="391252"/>
                  </a:moveTo>
                  <a:lnTo>
                    <a:pt x="64135" y="392709"/>
                  </a:lnTo>
                  <a:lnTo>
                    <a:pt x="76936" y="392709"/>
                  </a:lnTo>
                  <a:lnTo>
                    <a:pt x="76770" y="391252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1" y="372329"/>
                  </a:lnTo>
                  <a:lnTo>
                    <a:pt x="76770" y="391252"/>
                  </a:lnTo>
                  <a:lnTo>
                    <a:pt x="3306699" y="18923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4892" y="5402579"/>
              <a:ext cx="2644140" cy="925194"/>
            </a:xfrm>
            <a:custGeom>
              <a:avLst/>
              <a:gdLst/>
              <a:ahLst/>
              <a:cxnLst/>
              <a:rect l="l" t="t" r="r" b="b"/>
              <a:pathLst>
                <a:path w="2644140" h="925195">
                  <a:moveTo>
                    <a:pt x="2644140" y="0"/>
                  </a:moveTo>
                  <a:lnTo>
                    <a:pt x="0" y="0"/>
                  </a:lnTo>
                  <a:lnTo>
                    <a:pt x="0" y="925068"/>
                  </a:lnTo>
                  <a:lnTo>
                    <a:pt x="2644140" y="925068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112646"/>
            <a:ext cx="4478655" cy="3975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>
                <a:solidFill>
                  <a:srgbClr val="CC0000"/>
                </a:solidFill>
                <a:latin typeface="Georgia"/>
                <a:cs typeface="Georgia"/>
              </a:rPr>
              <a:t>Goal: </a:t>
            </a:r>
            <a:r>
              <a:rPr sz="2400" spc="15">
                <a:latin typeface="Georgia"/>
                <a:cs typeface="Georgia"/>
              </a:rPr>
              <a:t>don</a:t>
            </a:r>
            <a:r>
              <a:rPr sz="2400" spc="15">
                <a:latin typeface="Arial"/>
                <a:cs typeface="Arial"/>
              </a:rPr>
              <a:t>’</a:t>
            </a:r>
            <a:r>
              <a:rPr sz="2400" spc="15">
                <a:latin typeface="Georgia"/>
                <a:cs typeface="Georgia"/>
              </a:rPr>
              <a:t>t </a:t>
            </a:r>
            <a:r>
              <a:rPr sz="2400" spc="-5">
                <a:latin typeface="Georgia"/>
                <a:cs typeface="Georgia"/>
              </a:rPr>
              <a:t>send object </a:t>
            </a:r>
            <a:r>
              <a:rPr sz="2400">
                <a:latin typeface="Georgia"/>
                <a:cs typeface="Georgia"/>
              </a:rPr>
              <a:t>if</a:t>
            </a:r>
            <a:r>
              <a:rPr sz="2400" spc="-11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cache  has up-to-date cached</a:t>
            </a:r>
            <a:r>
              <a:rPr sz="2400" spc="-35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version</a:t>
            </a: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>
                <a:latin typeface="Georgia"/>
                <a:cs typeface="Georgia"/>
              </a:rPr>
              <a:t>no object </a:t>
            </a:r>
            <a:r>
              <a:rPr sz="2000" spc="-5">
                <a:latin typeface="Georgia"/>
                <a:cs typeface="Georgia"/>
              </a:rPr>
              <a:t>transmission</a:t>
            </a:r>
            <a:r>
              <a:rPr sz="2000" spc="-30">
                <a:latin typeface="Georgia"/>
                <a:cs typeface="Georgia"/>
              </a:rPr>
              <a:t> </a:t>
            </a:r>
            <a:r>
              <a:rPr sz="2000" spc="-5">
                <a:latin typeface="Georgia"/>
                <a:cs typeface="Georgia"/>
              </a:rPr>
              <a:t>delay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>
                <a:latin typeface="Georgia"/>
                <a:cs typeface="Georgia"/>
              </a:rPr>
              <a:t>lower link</a:t>
            </a:r>
            <a:r>
              <a:rPr sz="2000">
                <a:latin typeface="Georgia"/>
                <a:cs typeface="Georgia"/>
              </a:rPr>
              <a:t> utilization</a:t>
            </a:r>
          </a:p>
          <a:p>
            <a:pPr marL="241300" indent="-228600">
              <a:lnSpc>
                <a:spcPts val="274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>
                <a:solidFill>
                  <a:srgbClr val="000090"/>
                </a:solidFill>
                <a:latin typeface="Georgia"/>
                <a:cs typeface="Georgia"/>
              </a:rPr>
              <a:t>cache: </a:t>
            </a:r>
            <a:r>
              <a:rPr sz="2400" spc="-5">
                <a:latin typeface="Georgia"/>
                <a:cs typeface="Georgia"/>
              </a:rPr>
              <a:t>specify date of</a:t>
            </a:r>
            <a:r>
              <a:rPr sz="2400" spc="-6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cached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40"/>
              </a:lnSpc>
            </a:pPr>
            <a:r>
              <a:rPr sz="2400" spc="-5">
                <a:latin typeface="Georgia"/>
                <a:cs typeface="Georgia"/>
              </a:rPr>
              <a:t>copy </a:t>
            </a:r>
            <a:r>
              <a:rPr sz="2400">
                <a:latin typeface="Georgia"/>
                <a:cs typeface="Georgia"/>
              </a:rPr>
              <a:t>in HTTP</a:t>
            </a:r>
            <a:r>
              <a:rPr sz="2400" spc="-25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request</a:t>
            </a: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000" b="1" spc="-5">
                <a:latin typeface="Courier New"/>
                <a:cs typeface="Courier New"/>
              </a:rPr>
              <a:t>If-modified-since:</a:t>
            </a:r>
            <a:r>
              <a:rPr sz="2000" b="1" spc="-25">
                <a:latin typeface="Courier New"/>
                <a:cs typeface="Courier New"/>
              </a:rPr>
              <a:t> </a:t>
            </a:r>
            <a:r>
              <a:rPr sz="2000" b="1" spc="-5">
                <a:latin typeface="Courier New"/>
                <a:cs typeface="Courier New"/>
              </a:rPr>
              <a:t>&lt;date&gt;</a:t>
            </a:r>
            <a:endParaRPr sz="2000">
              <a:latin typeface="Courier New"/>
              <a:cs typeface="Courier New"/>
            </a:endParaRPr>
          </a:p>
          <a:p>
            <a:pPr marL="241300" marR="233045" indent="-228600">
              <a:lnSpc>
                <a:spcPct val="90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>
                <a:solidFill>
                  <a:srgbClr val="000090"/>
                </a:solidFill>
                <a:latin typeface="Georgia"/>
                <a:cs typeface="Georgia"/>
              </a:rPr>
              <a:t>server: </a:t>
            </a:r>
            <a:r>
              <a:rPr sz="2400">
                <a:latin typeface="Georgia"/>
                <a:cs typeface="Georgia"/>
              </a:rPr>
              <a:t>response </a:t>
            </a:r>
            <a:r>
              <a:rPr sz="2400" spc="-5">
                <a:latin typeface="Georgia"/>
                <a:cs typeface="Georgia"/>
              </a:rPr>
              <a:t>contains </a:t>
            </a:r>
            <a:r>
              <a:rPr sz="2400">
                <a:latin typeface="Georgia"/>
                <a:cs typeface="Georgia"/>
              </a:rPr>
              <a:t>no  </a:t>
            </a:r>
            <a:r>
              <a:rPr sz="2400" spc="-5">
                <a:latin typeface="Georgia"/>
                <a:cs typeface="Georgia"/>
              </a:rPr>
              <a:t>object </a:t>
            </a:r>
            <a:r>
              <a:rPr sz="2400">
                <a:latin typeface="Georgia"/>
                <a:cs typeface="Georgia"/>
              </a:rPr>
              <a:t>if </a:t>
            </a:r>
            <a:r>
              <a:rPr sz="2400" spc="-5">
                <a:latin typeface="Georgia"/>
                <a:cs typeface="Georgia"/>
              </a:rPr>
              <a:t>cached copy </a:t>
            </a:r>
            <a:r>
              <a:rPr sz="2400">
                <a:latin typeface="Georgia"/>
                <a:cs typeface="Georgia"/>
              </a:rPr>
              <a:t>is </a:t>
            </a:r>
            <a:r>
              <a:rPr sz="2400" spc="-5">
                <a:latin typeface="Georgia"/>
                <a:cs typeface="Georgia"/>
              </a:rPr>
              <a:t>up-to-  date: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000" b="1" spc="-5">
                <a:latin typeface="Courier New"/>
                <a:cs typeface="Courier New"/>
              </a:rPr>
              <a:t>HTTP/1.0 304 Not</a:t>
            </a:r>
            <a:r>
              <a:rPr sz="2000" b="1" spc="-15">
                <a:latin typeface="Courier New"/>
                <a:cs typeface="Courier New"/>
              </a:rPr>
              <a:t> </a:t>
            </a:r>
            <a:r>
              <a:rPr sz="2000" b="1" spc="-5">
                <a:latin typeface="Courier New"/>
                <a:cs typeface="Courier New"/>
              </a:rPr>
              <a:t>Modified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00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>
                <a:solidFill>
                  <a:srgbClr val="A3123E"/>
                </a:solidFill>
                <a:latin typeface="Trebuchet MS"/>
                <a:cs typeface="Trebuchet MS"/>
              </a:rPr>
              <a:t>Conditional</a:t>
            </a:r>
            <a:r>
              <a:rPr spc="-24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85">
                <a:solidFill>
                  <a:srgbClr val="A3123E"/>
                </a:solidFill>
                <a:latin typeface="Trebuchet MS"/>
                <a:cs typeface="Trebuchet MS"/>
              </a:rPr>
              <a:t>GET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45327" y="1997964"/>
            <a:ext cx="3305175" cy="622300"/>
            <a:chOff x="6045327" y="1997964"/>
            <a:chExt cx="3305175" cy="622300"/>
          </a:xfrm>
        </p:grpSpPr>
        <p:sp>
          <p:nvSpPr>
            <p:cNvPr id="8" name="object 8"/>
            <p:cNvSpPr/>
            <p:nvPr/>
          </p:nvSpPr>
          <p:spPr>
            <a:xfrm>
              <a:off x="6045327" y="2106549"/>
              <a:ext cx="3305175" cy="419734"/>
            </a:xfrm>
            <a:custGeom>
              <a:avLst/>
              <a:gdLst/>
              <a:ahLst/>
              <a:cxnLst/>
              <a:rect l="l" t="t" r="r" b="b"/>
              <a:pathLst>
                <a:path w="3305175" h="419735">
                  <a:moveTo>
                    <a:pt x="3228403" y="391227"/>
                  </a:moveTo>
                  <a:lnTo>
                    <a:pt x="3225165" y="419608"/>
                  </a:lnTo>
                  <a:lnTo>
                    <a:pt x="3299235" y="392684"/>
                  </a:lnTo>
                  <a:lnTo>
                    <a:pt x="3241040" y="392684"/>
                  </a:lnTo>
                  <a:lnTo>
                    <a:pt x="3228403" y="391227"/>
                  </a:lnTo>
                  <a:close/>
                </a:path>
                <a:path w="3305175" h="419735">
                  <a:moveTo>
                    <a:pt x="3230562" y="372303"/>
                  </a:moveTo>
                  <a:lnTo>
                    <a:pt x="3228403" y="391227"/>
                  </a:lnTo>
                  <a:lnTo>
                    <a:pt x="3241040" y="392684"/>
                  </a:lnTo>
                  <a:lnTo>
                    <a:pt x="3243199" y="373761"/>
                  </a:lnTo>
                  <a:lnTo>
                    <a:pt x="3230562" y="372303"/>
                  </a:lnTo>
                  <a:close/>
                </a:path>
                <a:path w="3305175" h="419735">
                  <a:moveTo>
                    <a:pt x="3233801" y="343915"/>
                  </a:moveTo>
                  <a:lnTo>
                    <a:pt x="3230562" y="372303"/>
                  </a:lnTo>
                  <a:lnTo>
                    <a:pt x="3243199" y="373761"/>
                  </a:lnTo>
                  <a:lnTo>
                    <a:pt x="3241040" y="392684"/>
                  </a:lnTo>
                  <a:lnTo>
                    <a:pt x="3299235" y="392684"/>
                  </a:lnTo>
                  <a:lnTo>
                    <a:pt x="3305175" y="390525"/>
                  </a:lnTo>
                  <a:lnTo>
                    <a:pt x="3233801" y="343915"/>
                  </a:lnTo>
                  <a:close/>
                </a:path>
                <a:path w="3305175" h="419735">
                  <a:moveTo>
                    <a:pt x="2286" y="0"/>
                  </a:moveTo>
                  <a:lnTo>
                    <a:pt x="0" y="19050"/>
                  </a:lnTo>
                  <a:lnTo>
                    <a:pt x="3228403" y="391227"/>
                  </a:lnTo>
                  <a:lnTo>
                    <a:pt x="3230562" y="372303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032" y="1997964"/>
              <a:ext cx="2680970" cy="622300"/>
            </a:xfrm>
            <a:custGeom>
              <a:avLst/>
              <a:gdLst/>
              <a:ahLst/>
              <a:cxnLst/>
              <a:rect l="l" t="t" r="r" b="b"/>
              <a:pathLst>
                <a:path w="2680970" h="622300">
                  <a:moveTo>
                    <a:pt x="2680716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2680716" y="621791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2032" y="1997964"/>
            <a:ext cx="2680970" cy="622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20"/>
              </a:spcBef>
            </a:pPr>
            <a:r>
              <a:rPr sz="1800" spc="5">
                <a:latin typeface="Arial"/>
                <a:cs typeface="Arial"/>
              </a:rPr>
              <a:t>HTTP </a:t>
            </a:r>
            <a:r>
              <a:rPr sz="1800" spc="-5">
                <a:latin typeface="Arial"/>
                <a:cs typeface="Arial"/>
              </a:rPr>
              <a:t>request</a:t>
            </a:r>
            <a:r>
              <a:rPr sz="1800" spc="-7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>
                <a:latin typeface="Arial"/>
                <a:cs typeface="Arial"/>
              </a:rPr>
              <a:t>If-modified-since:</a:t>
            </a:r>
            <a:r>
              <a:rPr sz="1600" b="1" spc="45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&lt;date&gt;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64758" y="2851785"/>
            <a:ext cx="3307079" cy="868680"/>
            <a:chOff x="6064758" y="2851785"/>
            <a:chExt cx="3307079" cy="868680"/>
          </a:xfrm>
        </p:grpSpPr>
        <p:sp>
          <p:nvSpPr>
            <p:cNvPr id="12" name="object 12"/>
            <p:cNvSpPr/>
            <p:nvPr/>
          </p:nvSpPr>
          <p:spPr>
            <a:xfrm>
              <a:off x="6064758" y="2851785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15"/>
                  </a:moveTo>
                  <a:lnTo>
                    <a:pt x="0" y="390525"/>
                  </a:lnTo>
                  <a:lnTo>
                    <a:pt x="80009" y="419607"/>
                  </a:lnTo>
                  <a:lnTo>
                    <a:pt x="76938" y="392684"/>
                  </a:lnTo>
                  <a:lnTo>
                    <a:pt x="64134" y="392684"/>
                  </a:lnTo>
                  <a:lnTo>
                    <a:pt x="61975" y="373761"/>
                  </a:lnTo>
                  <a:lnTo>
                    <a:pt x="74612" y="372304"/>
                  </a:lnTo>
                  <a:lnTo>
                    <a:pt x="71374" y="343915"/>
                  </a:lnTo>
                  <a:close/>
                </a:path>
                <a:path w="3307079" h="419735">
                  <a:moveTo>
                    <a:pt x="74612" y="372304"/>
                  </a:moveTo>
                  <a:lnTo>
                    <a:pt x="61975" y="373761"/>
                  </a:lnTo>
                  <a:lnTo>
                    <a:pt x="64134" y="392684"/>
                  </a:lnTo>
                  <a:lnTo>
                    <a:pt x="76771" y="391227"/>
                  </a:lnTo>
                  <a:lnTo>
                    <a:pt x="74612" y="372304"/>
                  </a:lnTo>
                  <a:close/>
                </a:path>
                <a:path w="3307079" h="419735">
                  <a:moveTo>
                    <a:pt x="76771" y="391227"/>
                  </a:moveTo>
                  <a:lnTo>
                    <a:pt x="64134" y="392684"/>
                  </a:lnTo>
                  <a:lnTo>
                    <a:pt x="76938" y="392684"/>
                  </a:lnTo>
                  <a:lnTo>
                    <a:pt x="76771" y="391227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2" y="372304"/>
                  </a:lnTo>
                  <a:lnTo>
                    <a:pt x="76771" y="391227"/>
                  </a:lnTo>
                  <a:lnTo>
                    <a:pt x="3306698" y="18923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1280" y="2909316"/>
              <a:ext cx="2505710" cy="739140"/>
            </a:xfrm>
            <a:custGeom>
              <a:avLst/>
              <a:gdLst/>
              <a:ahLst/>
              <a:cxnLst/>
              <a:rect l="l" t="t" r="r" b="b"/>
              <a:pathLst>
                <a:path w="2505709" h="739139">
                  <a:moveTo>
                    <a:pt x="0" y="739140"/>
                  </a:moveTo>
                  <a:lnTo>
                    <a:pt x="2505455" y="739140"/>
                  </a:lnTo>
                  <a:lnTo>
                    <a:pt x="2505455" y="0"/>
                  </a:lnTo>
                  <a:lnTo>
                    <a:pt x="0" y="0"/>
                  </a:lnTo>
                  <a:lnTo>
                    <a:pt x="0" y="7391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2220" y="2854452"/>
              <a:ext cx="2644140" cy="866140"/>
            </a:xfrm>
            <a:custGeom>
              <a:avLst/>
              <a:gdLst/>
              <a:ahLst/>
              <a:cxnLst/>
              <a:rect l="l" t="t" r="r" b="b"/>
              <a:pathLst>
                <a:path w="2644140" h="866139">
                  <a:moveTo>
                    <a:pt x="2644139" y="0"/>
                  </a:moveTo>
                  <a:lnTo>
                    <a:pt x="0" y="0"/>
                  </a:lnTo>
                  <a:lnTo>
                    <a:pt x="0" y="865632"/>
                  </a:lnTo>
                  <a:lnTo>
                    <a:pt x="2644139" y="865632"/>
                  </a:lnTo>
                  <a:lnTo>
                    <a:pt x="2644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32220" y="2854451"/>
            <a:ext cx="2644140" cy="8661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1800" spc="5">
                <a:latin typeface="Arial"/>
                <a:cs typeface="Arial"/>
              </a:rPr>
              <a:t>HTTP</a:t>
            </a:r>
            <a:r>
              <a:rPr sz="1800" spc="-7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>
                <a:latin typeface="Arial"/>
                <a:cs typeface="Arial"/>
              </a:rPr>
              <a:t>HTTP/1.0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>
                <a:latin typeface="Arial"/>
                <a:cs typeface="Arial"/>
              </a:rPr>
              <a:t>304 Not</a:t>
            </a:r>
            <a:r>
              <a:rPr sz="1600" b="1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Modified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11665" y="2177034"/>
            <a:ext cx="8877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7945" algn="ctr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object  not  </a:t>
            </a:r>
            <a:r>
              <a:rPr sz="180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800" spc="-10">
                <a:solidFill>
                  <a:srgbClr val="000099"/>
                </a:solidFill>
                <a:latin typeface="Arial"/>
                <a:cs typeface="Arial"/>
              </a:rPr>
              <a:t>od</a:t>
            </a:r>
            <a:r>
              <a:rPr sz="1800">
                <a:solidFill>
                  <a:srgbClr val="000099"/>
                </a:solidFill>
                <a:latin typeface="Arial"/>
                <a:cs typeface="Arial"/>
              </a:rPr>
              <a:t>ifi</a:t>
            </a:r>
            <a:r>
              <a:rPr sz="1800" spc="-15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before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>
                <a:solidFill>
                  <a:srgbClr val="000099"/>
                </a:solidFill>
                <a:latin typeface="Arial"/>
                <a:cs typeface="Arial"/>
              </a:rPr>
              <a:t>&lt;date&gt;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2629" y="4080509"/>
            <a:ext cx="3906520" cy="0"/>
          </a:xfrm>
          <a:custGeom>
            <a:avLst/>
            <a:gdLst/>
            <a:ahLst/>
            <a:cxnLst/>
            <a:rect l="l" t="t" r="r" b="b"/>
            <a:pathLst>
              <a:path w="3906520">
                <a:moveTo>
                  <a:pt x="0" y="0"/>
                </a:moveTo>
                <a:lnTo>
                  <a:pt x="3906012" y="0"/>
                </a:lnTo>
              </a:path>
            </a:pathLst>
          </a:custGeom>
          <a:ln w="28575">
            <a:solidFill>
              <a:srgbClr val="0000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110859" y="4562855"/>
            <a:ext cx="3307079" cy="620395"/>
            <a:chOff x="6110859" y="4562855"/>
            <a:chExt cx="3307079" cy="620395"/>
          </a:xfrm>
        </p:grpSpPr>
        <p:sp>
          <p:nvSpPr>
            <p:cNvPr id="19" name="object 19"/>
            <p:cNvSpPr/>
            <p:nvPr/>
          </p:nvSpPr>
          <p:spPr>
            <a:xfrm>
              <a:off x="6110859" y="466991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9" y="419607"/>
                  </a:lnTo>
                  <a:lnTo>
                    <a:pt x="3300759" y="392683"/>
                  </a:lnTo>
                  <a:lnTo>
                    <a:pt x="3242564" y="392683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4" y="392683"/>
                  </a:lnTo>
                  <a:lnTo>
                    <a:pt x="3244722" y="373760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4" y="343915"/>
                  </a:moveTo>
                  <a:lnTo>
                    <a:pt x="3232086" y="372304"/>
                  </a:lnTo>
                  <a:lnTo>
                    <a:pt x="3244722" y="373760"/>
                  </a:lnTo>
                  <a:lnTo>
                    <a:pt x="3242564" y="392683"/>
                  </a:lnTo>
                  <a:lnTo>
                    <a:pt x="3300759" y="392683"/>
                  </a:lnTo>
                  <a:lnTo>
                    <a:pt x="3306698" y="390524"/>
                  </a:lnTo>
                  <a:lnTo>
                    <a:pt x="3235324" y="343915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9049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6604" y="4562855"/>
              <a:ext cx="2680970" cy="620395"/>
            </a:xfrm>
            <a:custGeom>
              <a:avLst/>
              <a:gdLst/>
              <a:ahLst/>
              <a:cxnLst/>
              <a:rect l="l" t="t" r="r" b="b"/>
              <a:pathLst>
                <a:path w="2680970" h="620395">
                  <a:moveTo>
                    <a:pt x="2680716" y="0"/>
                  </a:moveTo>
                  <a:lnTo>
                    <a:pt x="0" y="0"/>
                  </a:lnTo>
                  <a:lnTo>
                    <a:pt x="0" y="620268"/>
                  </a:lnTo>
                  <a:lnTo>
                    <a:pt x="2680716" y="620268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56603" y="4562855"/>
            <a:ext cx="2680970" cy="6203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15"/>
              </a:spcBef>
            </a:pPr>
            <a:r>
              <a:rPr sz="1800" spc="5">
                <a:latin typeface="Arial"/>
                <a:cs typeface="Arial"/>
              </a:rPr>
              <a:t>HTTP </a:t>
            </a:r>
            <a:r>
              <a:rPr sz="1800" spc="-5">
                <a:latin typeface="Arial"/>
                <a:cs typeface="Arial"/>
              </a:rPr>
              <a:t>request</a:t>
            </a:r>
            <a:r>
              <a:rPr sz="1800" spc="-9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msg</a:t>
            </a: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>
                <a:latin typeface="Arial"/>
                <a:cs typeface="Arial"/>
              </a:rPr>
              <a:t>If-modified-since:</a:t>
            </a:r>
            <a:r>
              <a:rPr sz="1600" b="1" spc="4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&lt;date&gt;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74891" y="5402579"/>
            <a:ext cx="2644140" cy="9251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20"/>
              </a:spcBef>
            </a:pPr>
            <a:r>
              <a:rPr sz="1800" spc="5">
                <a:latin typeface="Arial"/>
                <a:cs typeface="Arial"/>
              </a:rPr>
              <a:t>HTTP</a:t>
            </a:r>
            <a:r>
              <a:rPr sz="1800" spc="-14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ts val="1914"/>
              </a:lnSpc>
              <a:spcBef>
                <a:spcPts val="5"/>
              </a:spcBef>
            </a:pPr>
            <a:r>
              <a:rPr sz="1600" b="1" spc="-5">
                <a:latin typeface="Arial"/>
                <a:cs typeface="Arial"/>
              </a:rPr>
              <a:t>HTTP/1.0 200</a:t>
            </a:r>
            <a:r>
              <a:rPr sz="1600" b="1" spc="-50">
                <a:latin typeface="Arial"/>
                <a:cs typeface="Arial"/>
              </a:rPr>
              <a:t> </a:t>
            </a:r>
            <a:r>
              <a:rPr sz="1600" b="1" spc="-1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  <a:p>
            <a:pPr marL="1270" algn="ctr">
              <a:lnSpc>
                <a:spcPts val="2395"/>
              </a:lnSpc>
            </a:pPr>
            <a:r>
              <a:rPr sz="2000" b="1">
                <a:latin typeface="Arial"/>
                <a:cs typeface="Arial"/>
              </a:rPr>
              <a:t>&lt;data&gt;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91293" y="4836667"/>
            <a:ext cx="88709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8580" algn="ctr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object  mo</a:t>
            </a:r>
            <a:r>
              <a:rPr sz="1800" spc="-15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ifi</a:t>
            </a:r>
            <a:r>
              <a:rPr sz="1800" spc="-15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1800">
                <a:solidFill>
                  <a:srgbClr val="000099"/>
                </a:solidFill>
                <a:latin typeface="Arial"/>
                <a:cs typeface="Arial"/>
              </a:rPr>
              <a:t>after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&lt;date&gt;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01436" y="1087323"/>
            <a:ext cx="620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solidFill>
                  <a:srgbClr val="CC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5329" y="1083056"/>
            <a:ext cx="121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335" algn="l"/>
                <a:tab pos="493395" algn="l"/>
              </a:tabLst>
            </a:pPr>
            <a:r>
              <a:rPr sz="2000" u="heavy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>
                <a:solidFill>
                  <a:srgbClr val="CC0000"/>
                </a:solidFill>
                <a:latin typeface="Arial"/>
                <a:cs typeface="Arial"/>
              </a:rPr>
              <a:t>	s</a:t>
            </a:r>
            <a:r>
              <a:rPr sz="2000" spc="5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>
                <a:solidFill>
                  <a:srgbClr val="CC0000"/>
                </a:solidFill>
                <a:latin typeface="Arial"/>
                <a:cs typeface="Arial"/>
              </a:rPr>
              <a:t>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593645" y="973645"/>
            <a:ext cx="427355" cy="695325"/>
            <a:chOff x="8593645" y="973645"/>
            <a:chExt cx="427355" cy="695325"/>
          </a:xfrm>
        </p:grpSpPr>
        <p:sp>
          <p:nvSpPr>
            <p:cNvPr id="27" name="object 27"/>
            <p:cNvSpPr/>
            <p:nvPr/>
          </p:nvSpPr>
          <p:spPr>
            <a:xfrm>
              <a:off x="8616695" y="978408"/>
              <a:ext cx="399287" cy="65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18219" y="1054608"/>
              <a:ext cx="178435" cy="12700"/>
            </a:xfrm>
            <a:custGeom>
              <a:avLst/>
              <a:gdLst/>
              <a:ahLst/>
              <a:cxnLst/>
              <a:rect l="l" t="t" r="r" b="b"/>
              <a:pathLst>
                <a:path w="178434" h="12700">
                  <a:moveTo>
                    <a:pt x="17830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78307" y="12191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18219" y="1054608"/>
              <a:ext cx="178435" cy="12700"/>
            </a:xfrm>
            <a:custGeom>
              <a:avLst/>
              <a:gdLst/>
              <a:ahLst/>
              <a:cxnLst/>
              <a:rect l="l" t="t" r="r" b="b"/>
              <a:pathLst>
                <a:path w="178434" h="12700">
                  <a:moveTo>
                    <a:pt x="0" y="12191"/>
                  </a:moveTo>
                  <a:lnTo>
                    <a:pt x="178307" y="12191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8239" y="1046988"/>
              <a:ext cx="172720" cy="41275"/>
            </a:xfrm>
            <a:custGeom>
              <a:avLst/>
              <a:gdLst/>
              <a:ahLst/>
              <a:cxnLst/>
              <a:rect l="l" t="t" r="r" b="b"/>
              <a:pathLst>
                <a:path w="172720" h="41275">
                  <a:moveTo>
                    <a:pt x="151637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51637" y="41148"/>
                  </a:lnTo>
                  <a:lnTo>
                    <a:pt x="159621" y="39522"/>
                  </a:lnTo>
                  <a:lnTo>
                    <a:pt x="166163" y="35099"/>
                  </a:lnTo>
                  <a:lnTo>
                    <a:pt x="170586" y="28557"/>
                  </a:lnTo>
                  <a:lnTo>
                    <a:pt x="172211" y="20574"/>
                  </a:lnTo>
                  <a:lnTo>
                    <a:pt x="170586" y="12590"/>
                  </a:lnTo>
                  <a:lnTo>
                    <a:pt x="166163" y="6048"/>
                  </a:lnTo>
                  <a:lnTo>
                    <a:pt x="159621" y="162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82811" y="1050036"/>
              <a:ext cx="163068" cy="32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2791" y="1146048"/>
              <a:ext cx="177165" cy="13970"/>
            </a:xfrm>
            <a:custGeom>
              <a:avLst/>
              <a:gdLst/>
              <a:ahLst/>
              <a:cxnLst/>
              <a:rect l="l" t="t" r="r" b="b"/>
              <a:pathLst>
                <a:path w="177165" h="13969">
                  <a:moveTo>
                    <a:pt x="17678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6783" y="13715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22791" y="1146048"/>
              <a:ext cx="177165" cy="13970"/>
            </a:xfrm>
            <a:custGeom>
              <a:avLst/>
              <a:gdLst/>
              <a:ahLst/>
              <a:cxnLst/>
              <a:rect l="l" t="t" r="r" b="b"/>
              <a:pathLst>
                <a:path w="177165" h="13969">
                  <a:moveTo>
                    <a:pt x="0" y="13715"/>
                  </a:moveTo>
                  <a:lnTo>
                    <a:pt x="176783" y="13715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715" y="1139952"/>
              <a:ext cx="173990" cy="38100"/>
            </a:xfrm>
            <a:custGeom>
              <a:avLst/>
              <a:gdLst/>
              <a:ahLst/>
              <a:cxnLst/>
              <a:rect l="l" t="t" r="r" b="b"/>
              <a:pathLst>
                <a:path w="173990" h="38100">
                  <a:moveTo>
                    <a:pt x="154685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54685" y="38100"/>
                  </a:lnTo>
                  <a:lnTo>
                    <a:pt x="162109" y="36605"/>
                  </a:lnTo>
                  <a:lnTo>
                    <a:pt x="168163" y="32527"/>
                  </a:lnTo>
                  <a:lnTo>
                    <a:pt x="172241" y="26473"/>
                  </a:lnTo>
                  <a:lnTo>
                    <a:pt x="173735" y="19050"/>
                  </a:lnTo>
                  <a:lnTo>
                    <a:pt x="172241" y="11626"/>
                  </a:lnTo>
                  <a:lnTo>
                    <a:pt x="168163" y="5572"/>
                  </a:lnTo>
                  <a:lnTo>
                    <a:pt x="162109" y="1494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79763" y="1144524"/>
              <a:ext cx="166115" cy="28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19743" y="1243584"/>
              <a:ext cx="178435" cy="13970"/>
            </a:xfrm>
            <a:custGeom>
              <a:avLst/>
              <a:gdLst/>
              <a:ahLst/>
              <a:cxnLst/>
              <a:rect l="l" t="t" r="r" b="b"/>
              <a:pathLst>
                <a:path w="178434" h="13969">
                  <a:moveTo>
                    <a:pt x="17830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8307" y="13715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19743" y="1243584"/>
              <a:ext cx="178435" cy="13970"/>
            </a:xfrm>
            <a:custGeom>
              <a:avLst/>
              <a:gdLst/>
              <a:ahLst/>
              <a:cxnLst/>
              <a:rect l="l" t="t" r="r" b="b"/>
              <a:pathLst>
                <a:path w="178434" h="13969">
                  <a:moveTo>
                    <a:pt x="0" y="13715"/>
                  </a:moveTo>
                  <a:lnTo>
                    <a:pt x="178307" y="13715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73667" y="1321308"/>
              <a:ext cx="173990" cy="43180"/>
            </a:xfrm>
            <a:custGeom>
              <a:avLst/>
              <a:gdLst/>
              <a:ahLst/>
              <a:cxnLst/>
              <a:rect l="l" t="t" r="r" b="b"/>
              <a:pathLst>
                <a:path w="173990" h="43180">
                  <a:moveTo>
                    <a:pt x="152400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52400" y="42671"/>
                  </a:lnTo>
                  <a:lnTo>
                    <a:pt x="160716" y="40999"/>
                  </a:lnTo>
                  <a:lnTo>
                    <a:pt x="167497" y="36433"/>
                  </a:lnTo>
                  <a:lnTo>
                    <a:pt x="172063" y="29652"/>
                  </a:lnTo>
                  <a:lnTo>
                    <a:pt x="173735" y="21336"/>
                  </a:lnTo>
                  <a:lnTo>
                    <a:pt x="172063" y="13019"/>
                  </a:lnTo>
                  <a:lnTo>
                    <a:pt x="167497" y="6238"/>
                  </a:lnTo>
                  <a:lnTo>
                    <a:pt x="160716" y="167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76715" y="1325880"/>
              <a:ext cx="166115" cy="335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38259" y="1242060"/>
              <a:ext cx="77724" cy="54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5191" y="1234440"/>
              <a:ext cx="172720" cy="40005"/>
            </a:xfrm>
            <a:custGeom>
              <a:avLst/>
              <a:gdLst/>
              <a:ahLst/>
              <a:cxnLst/>
              <a:rect l="l" t="t" r="r" b="b"/>
              <a:pathLst>
                <a:path w="172720" h="40005">
                  <a:moveTo>
                    <a:pt x="152400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52400" y="39624"/>
                  </a:lnTo>
                  <a:lnTo>
                    <a:pt x="160103" y="38064"/>
                  </a:lnTo>
                  <a:lnTo>
                    <a:pt x="166401" y="33813"/>
                  </a:lnTo>
                  <a:lnTo>
                    <a:pt x="170652" y="27515"/>
                  </a:lnTo>
                  <a:lnTo>
                    <a:pt x="172211" y="19812"/>
                  </a:lnTo>
                  <a:lnTo>
                    <a:pt x="170652" y="12108"/>
                  </a:lnTo>
                  <a:lnTo>
                    <a:pt x="166401" y="5810"/>
                  </a:lnTo>
                  <a:lnTo>
                    <a:pt x="160103" y="1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8239" y="978408"/>
              <a:ext cx="169163" cy="6553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26067" y="978408"/>
              <a:ext cx="21590" cy="655320"/>
            </a:xfrm>
            <a:custGeom>
              <a:avLst/>
              <a:gdLst/>
              <a:ahLst/>
              <a:cxnLst/>
              <a:rect l="l" t="t" r="r" b="b"/>
              <a:pathLst>
                <a:path w="21590" h="655319">
                  <a:moveTo>
                    <a:pt x="0" y="655320"/>
                  </a:moveTo>
                  <a:lnTo>
                    <a:pt x="21335" y="655320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45879" y="1143000"/>
              <a:ext cx="70103" cy="609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45879" y="1050036"/>
              <a:ext cx="73151" cy="68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2832" y="1601723"/>
              <a:ext cx="78105" cy="59690"/>
            </a:xfrm>
            <a:custGeom>
              <a:avLst/>
              <a:gdLst/>
              <a:ahLst/>
              <a:cxnLst/>
              <a:rect l="l" t="t" r="r" b="b"/>
              <a:pathLst>
                <a:path w="78104" h="59689">
                  <a:moveTo>
                    <a:pt x="77724" y="6477"/>
                  </a:moveTo>
                  <a:lnTo>
                    <a:pt x="74295" y="0"/>
                  </a:lnTo>
                  <a:lnTo>
                    <a:pt x="65913" y="0"/>
                  </a:lnTo>
                  <a:lnTo>
                    <a:pt x="63881" y="3835"/>
                  </a:lnTo>
                  <a:lnTo>
                    <a:pt x="0" y="27051"/>
                  </a:lnTo>
                  <a:lnTo>
                    <a:pt x="508" y="59436"/>
                  </a:lnTo>
                  <a:lnTo>
                    <a:pt x="69608" y="28956"/>
                  </a:lnTo>
                  <a:lnTo>
                    <a:pt x="74295" y="28956"/>
                  </a:lnTo>
                  <a:lnTo>
                    <a:pt x="77724" y="22479"/>
                  </a:lnTo>
                  <a:lnTo>
                    <a:pt x="77724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98407" y="1620012"/>
              <a:ext cx="355600" cy="44450"/>
            </a:xfrm>
            <a:custGeom>
              <a:avLst/>
              <a:gdLst/>
              <a:ahLst/>
              <a:cxnLst/>
              <a:rect l="l" t="t" r="r" b="b"/>
              <a:pathLst>
                <a:path w="355600" h="44450">
                  <a:moveTo>
                    <a:pt x="33299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7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32994" y="44196"/>
                  </a:lnTo>
                  <a:lnTo>
                    <a:pt x="341590" y="42457"/>
                  </a:lnTo>
                  <a:lnTo>
                    <a:pt x="348615" y="37719"/>
                  </a:lnTo>
                  <a:lnTo>
                    <a:pt x="353353" y="30694"/>
                  </a:lnTo>
                  <a:lnTo>
                    <a:pt x="355092" y="22098"/>
                  </a:lnTo>
                  <a:lnTo>
                    <a:pt x="353353" y="13501"/>
                  </a:lnTo>
                  <a:lnTo>
                    <a:pt x="348615" y="6476"/>
                  </a:lnTo>
                  <a:lnTo>
                    <a:pt x="341590" y="1738"/>
                  </a:lnTo>
                  <a:lnTo>
                    <a:pt x="33299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98407" y="1620012"/>
              <a:ext cx="355600" cy="44450"/>
            </a:xfrm>
            <a:custGeom>
              <a:avLst/>
              <a:gdLst/>
              <a:ahLst/>
              <a:cxnLst/>
              <a:rect l="l" t="t" r="r" b="b"/>
              <a:pathLst>
                <a:path w="355600" h="44450">
                  <a:moveTo>
                    <a:pt x="0" y="22098"/>
                  </a:moveTo>
                  <a:lnTo>
                    <a:pt x="1738" y="13501"/>
                  </a:lnTo>
                  <a:lnTo>
                    <a:pt x="6477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32994" y="0"/>
                  </a:lnTo>
                  <a:lnTo>
                    <a:pt x="341590" y="1738"/>
                  </a:lnTo>
                  <a:lnTo>
                    <a:pt x="348615" y="6476"/>
                  </a:lnTo>
                  <a:lnTo>
                    <a:pt x="353353" y="13501"/>
                  </a:lnTo>
                  <a:lnTo>
                    <a:pt x="355092" y="22098"/>
                  </a:lnTo>
                  <a:lnTo>
                    <a:pt x="353353" y="30694"/>
                  </a:lnTo>
                  <a:lnTo>
                    <a:pt x="348615" y="37719"/>
                  </a:lnTo>
                  <a:lnTo>
                    <a:pt x="341590" y="42457"/>
                  </a:lnTo>
                  <a:lnTo>
                    <a:pt x="332994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16695" y="1630680"/>
              <a:ext cx="316992" cy="22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16695" y="1630680"/>
              <a:ext cx="317500" cy="22860"/>
            </a:xfrm>
            <a:custGeom>
              <a:avLst/>
              <a:gdLst/>
              <a:ahLst/>
              <a:cxnLst/>
              <a:rect l="l" t="t" r="r" b="b"/>
              <a:pathLst>
                <a:path w="31750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05561" y="0"/>
                  </a:lnTo>
                  <a:lnTo>
                    <a:pt x="311911" y="0"/>
                  </a:lnTo>
                  <a:lnTo>
                    <a:pt x="316992" y="5080"/>
                  </a:lnTo>
                  <a:lnTo>
                    <a:pt x="316992" y="11430"/>
                  </a:lnTo>
                  <a:lnTo>
                    <a:pt x="316992" y="17780"/>
                  </a:lnTo>
                  <a:lnTo>
                    <a:pt x="311911" y="22860"/>
                  </a:lnTo>
                  <a:lnTo>
                    <a:pt x="30556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47175" y="1536191"/>
              <a:ext cx="47625" cy="41275"/>
            </a:xfrm>
            <a:custGeom>
              <a:avLst/>
              <a:gdLst/>
              <a:ahLst/>
              <a:cxnLst/>
              <a:rect l="l" t="t" r="r" b="b"/>
              <a:pathLst>
                <a:path w="47625" h="41275">
                  <a:moveTo>
                    <a:pt x="23622" y="0"/>
                  </a:moveTo>
                  <a:lnTo>
                    <a:pt x="14412" y="1625"/>
                  </a:lnTo>
                  <a:lnTo>
                    <a:pt x="6905" y="6048"/>
                  </a:lnTo>
                  <a:lnTo>
                    <a:pt x="1851" y="12590"/>
                  </a:lnTo>
                  <a:lnTo>
                    <a:pt x="0" y="20574"/>
                  </a:lnTo>
                  <a:lnTo>
                    <a:pt x="1851" y="28557"/>
                  </a:lnTo>
                  <a:lnTo>
                    <a:pt x="6905" y="35099"/>
                  </a:lnTo>
                  <a:lnTo>
                    <a:pt x="14412" y="39522"/>
                  </a:lnTo>
                  <a:lnTo>
                    <a:pt x="23622" y="41148"/>
                  </a:lnTo>
                  <a:lnTo>
                    <a:pt x="32831" y="39522"/>
                  </a:lnTo>
                  <a:lnTo>
                    <a:pt x="40338" y="35099"/>
                  </a:lnTo>
                  <a:lnTo>
                    <a:pt x="45392" y="28557"/>
                  </a:lnTo>
                  <a:lnTo>
                    <a:pt x="47244" y="20574"/>
                  </a:lnTo>
                  <a:lnTo>
                    <a:pt x="45392" y="12590"/>
                  </a:lnTo>
                  <a:lnTo>
                    <a:pt x="40338" y="6048"/>
                  </a:lnTo>
                  <a:lnTo>
                    <a:pt x="32831" y="1625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00515" y="1536191"/>
              <a:ext cx="45720" cy="41275"/>
            </a:xfrm>
            <a:custGeom>
              <a:avLst/>
              <a:gdLst/>
              <a:ahLst/>
              <a:cxnLst/>
              <a:rect l="l" t="t" r="r" b="b"/>
              <a:pathLst>
                <a:path w="45720" h="41275">
                  <a:moveTo>
                    <a:pt x="22859" y="0"/>
                  </a:moveTo>
                  <a:lnTo>
                    <a:pt x="13983" y="1625"/>
                  </a:lnTo>
                  <a:lnTo>
                    <a:pt x="6715" y="6048"/>
                  </a:lnTo>
                  <a:lnTo>
                    <a:pt x="1803" y="12590"/>
                  </a:lnTo>
                  <a:lnTo>
                    <a:pt x="0" y="20574"/>
                  </a:lnTo>
                  <a:lnTo>
                    <a:pt x="1803" y="28557"/>
                  </a:lnTo>
                  <a:lnTo>
                    <a:pt x="6715" y="35099"/>
                  </a:lnTo>
                  <a:lnTo>
                    <a:pt x="13983" y="39522"/>
                  </a:lnTo>
                  <a:lnTo>
                    <a:pt x="22859" y="41148"/>
                  </a:lnTo>
                  <a:lnTo>
                    <a:pt x="31736" y="39522"/>
                  </a:lnTo>
                  <a:lnTo>
                    <a:pt x="39004" y="35099"/>
                  </a:lnTo>
                  <a:lnTo>
                    <a:pt x="43916" y="28557"/>
                  </a:lnTo>
                  <a:lnTo>
                    <a:pt x="45719" y="20574"/>
                  </a:lnTo>
                  <a:lnTo>
                    <a:pt x="43916" y="12590"/>
                  </a:lnTo>
                  <a:lnTo>
                    <a:pt x="39004" y="6048"/>
                  </a:lnTo>
                  <a:lnTo>
                    <a:pt x="31736" y="162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52331" y="1536191"/>
              <a:ext cx="47625" cy="40005"/>
            </a:xfrm>
            <a:custGeom>
              <a:avLst/>
              <a:gdLst/>
              <a:ahLst/>
              <a:cxnLst/>
              <a:rect l="l" t="t" r="r" b="b"/>
              <a:pathLst>
                <a:path w="47625" h="40005">
                  <a:moveTo>
                    <a:pt x="23622" y="0"/>
                  </a:moveTo>
                  <a:lnTo>
                    <a:pt x="14412" y="1559"/>
                  </a:lnTo>
                  <a:lnTo>
                    <a:pt x="6905" y="5810"/>
                  </a:lnTo>
                  <a:lnTo>
                    <a:pt x="1851" y="12108"/>
                  </a:lnTo>
                  <a:lnTo>
                    <a:pt x="0" y="19812"/>
                  </a:lnTo>
                  <a:lnTo>
                    <a:pt x="1851" y="27515"/>
                  </a:lnTo>
                  <a:lnTo>
                    <a:pt x="6905" y="33813"/>
                  </a:lnTo>
                  <a:lnTo>
                    <a:pt x="14412" y="38064"/>
                  </a:lnTo>
                  <a:lnTo>
                    <a:pt x="23622" y="39624"/>
                  </a:lnTo>
                  <a:lnTo>
                    <a:pt x="32831" y="38064"/>
                  </a:lnTo>
                  <a:lnTo>
                    <a:pt x="40338" y="33813"/>
                  </a:lnTo>
                  <a:lnTo>
                    <a:pt x="45392" y="27515"/>
                  </a:lnTo>
                  <a:lnTo>
                    <a:pt x="47244" y="19812"/>
                  </a:lnTo>
                  <a:lnTo>
                    <a:pt x="45392" y="12108"/>
                  </a:lnTo>
                  <a:lnTo>
                    <a:pt x="40338" y="5810"/>
                  </a:lnTo>
                  <a:lnTo>
                    <a:pt x="32831" y="1559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71203" y="1380744"/>
              <a:ext cx="24765" cy="218440"/>
            </a:xfrm>
            <a:custGeom>
              <a:avLst/>
              <a:gdLst/>
              <a:ahLst/>
              <a:cxnLst/>
              <a:rect l="l" t="t" r="r" b="b"/>
              <a:pathLst>
                <a:path w="24765" h="218440">
                  <a:moveTo>
                    <a:pt x="24383" y="0"/>
                  </a:moveTo>
                  <a:lnTo>
                    <a:pt x="0" y="0"/>
                  </a:lnTo>
                  <a:lnTo>
                    <a:pt x="0" y="217932"/>
                  </a:lnTo>
                  <a:lnTo>
                    <a:pt x="24383" y="21793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71203" y="1380744"/>
              <a:ext cx="24765" cy="218440"/>
            </a:xfrm>
            <a:custGeom>
              <a:avLst/>
              <a:gdLst/>
              <a:ahLst/>
              <a:cxnLst/>
              <a:rect l="l" t="t" r="r" b="b"/>
              <a:pathLst>
                <a:path w="24765" h="218440">
                  <a:moveTo>
                    <a:pt x="0" y="217932"/>
                  </a:moveTo>
                  <a:lnTo>
                    <a:pt x="24383" y="217932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179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897879" y="1022603"/>
            <a:ext cx="742315" cy="742315"/>
            <a:chOff x="5897879" y="1022603"/>
            <a:chExt cx="742315" cy="742315"/>
          </a:xfrm>
        </p:grpSpPr>
        <p:sp>
          <p:nvSpPr>
            <p:cNvPr id="57" name="object 57"/>
            <p:cNvSpPr/>
            <p:nvPr/>
          </p:nvSpPr>
          <p:spPr>
            <a:xfrm>
              <a:off x="5897879" y="1022603"/>
              <a:ext cx="742187" cy="7421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14871" y="1094231"/>
              <a:ext cx="361187" cy="339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13</a:t>
            </a:fld>
            <a:endParaRPr spc="-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666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>
                <a:solidFill>
                  <a:srgbClr val="A3123E"/>
                </a:solidFill>
                <a:latin typeface="Trebuchet MS"/>
                <a:cs typeface="Trebuchet MS"/>
              </a:rPr>
              <a:t>Conditional</a:t>
            </a:r>
            <a:r>
              <a:rPr sz="3200" spc="-27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50">
                <a:solidFill>
                  <a:srgbClr val="A3123E"/>
                </a:solidFill>
                <a:latin typeface="Trebuchet MS"/>
                <a:cs typeface="Trebuchet MS"/>
              </a:rPr>
              <a:t>GET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534" y="2359151"/>
            <a:ext cx="4795096" cy="560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560" y="1493596"/>
            <a:ext cx="56273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>
                <a:solidFill>
                  <a:srgbClr val="C00000"/>
                </a:solidFill>
                <a:latin typeface="Arial"/>
                <a:cs typeface="Arial"/>
              </a:rPr>
              <a:t>On </a:t>
            </a:r>
            <a:r>
              <a:rPr sz="1800" spc="-9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95">
                <a:solidFill>
                  <a:srgbClr val="C00000"/>
                </a:solidFill>
                <a:latin typeface="Arial"/>
                <a:cs typeface="Arial"/>
              </a:rPr>
              <a:t>behalf </a:t>
            </a:r>
            <a:r>
              <a:rPr sz="1800" spc="-5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1800" spc="-195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90">
                <a:solidFill>
                  <a:srgbClr val="C00000"/>
                </a:solidFill>
                <a:latin typeface="Arial"/>
                <a:cs typeface="Arial"/>
              </a:rPr>
              <a:t>requesting </a:t>
            </a:r>
            <a:r>
              <a:rPr sz="1800" spc="-95">
                <a:solidFill>
                  <a:srgbClr val="C00000"/>
                </a:solidFill>
                <a:latin typeface="Arial"/>
                <a:cs typeface="Arial"/>
              </a:rPr>
              <a:t>browser, </a:t>
            </a:r>
            <a:r>
              <a:rPr sz="1800" spc="-195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85">
                <a:solidFill>
                  <a:srgbClr val="C00000"/>
                </a:solidFill>
                <a:latin typeface="Arial"/>
                <a:cs typeface="Arial"/>
              </a:rPr>
              <a:t>proxy </a:t>
            </a:r>
            <a:r>
              <a:rPr sz="1800" spc="-125">
                <a:solidFill>
                  <a:srgbClr val="C00000"/>
                </a:solidFill>
                <a:latin typeface="Arial"/>
                <a:cs typeface="Arial"/>
              </a:rPr>
              <a:t>cache </a:t>
            </a:r>
            <a:r>
              <a:rPr sz="1800" spc="-114">
                <a:solidFill>
                  <a:srgbClr val="C00000"/>
                </a:solidFill>
                <a:latin typeface="Arial"/>
                <a:cs typeface="Arial"/>
              </a:rPr>
              <a:t>sends</a:t>
            </a:r>
            <a:r>
              <a:rPr sz="1800" spc="-10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95">
                <a:solidFill>
                  <a:srgbClr val="C0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90">
                <a:solidFill>
                  <a:srgbClr val="C00000"/>
                </a:solidFill>
                <a:latin typeface="Arial"/>
                <a:cs typeface="Arial"/>
              </a:rPr>
              <a:t>request </a:t>
            </a:r>
            <a:r>
              <a:rPr sz="1800" spc="-135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55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20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95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60" y="3107054"/>
            <a:ext cx="577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95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spc="-114">
                <a:solidFill>
                  <a:srgbClr val="C00000"/>
                </a:solidFill>
                <a:latin typeface="Arial"/>
                <a:cs typeface="Arial"/>
              </a:rPr>
              <a:t>sends </a:t>
            </a:r>
            <a:r>
              <a:rPr sz="1800" spc="-20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05">
                <a:solidFill>
                  <a:srgbClr val="C00000"/>
                </a:solidFill>
                <a:latin typeface="Arial"/>
                <a:cs typeface="Arial"/>
              </a:rPr>
              <a:t>response </a:t>
            </a:r>
            <a:r>
              <a:rPr sz="1800" spc="-135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65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1800" spc="-9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05">
                <a:solidFill>
                  <a:srgbClr val="C00000"/>
                </a:solidFill>
                <a:latin typeface="Arial"/>
                <a:cs typeface="Arial"/>
              </a:rPr>
              <a:t>requested  </a:t>
            </a:r>
            <a:r>
              <a:rPr sz="1800" spc="-80">
                <a:solidFill>
                  <a:srgbClr val="C00000"/>
                </a:solidFill>
                <a:latin typeface="Arial"/>
                <a:cs typeface="Arial"/>
              </a:rPr>
              <a:t>object </a:t>
            </a:r>
            <a:r>
              <a:rPr sz="1800" spc="-55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9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15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>
                <a:solidFill>
                  <a:srgbClr val="C00000"/>
                </a:solidFill>
                <a:latin typeface="Arial"/>
                <a:cs typeface="Arial"/>
              </a:rPr>
              <a:t>cache: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3068" y="711453"/>
            <a:ext cx="500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85">
                <a:solidFill>
                  <a:srgbClr val="C00000"/>
                </a:solidFill>
                <a:latin typeface="Arial"/>
                <a:cs typeface="Arial"/>
              </a:rPr>
              <a:t>One </a:t>
            </a:r>
            <a:r>
              <a:rPr sz="1800" spc="-130">
                <a:solidFill>
                  <a:srgbClr val="C00000"/>
                </a:solidFill>
                <a:latin typeface="Arial"/>
                <a:cs typeface="Arial"/>
              </a:rPr>
              <a:t>week </a:t>
            </a:r>
            <a:r>
              <a:rPr sz="1800" spc="-100">
                <a:solidFill>
                  <a:srgbClr val="C00000"/>
                </a:solidFill>
                <a:latin typeface="Arial"/>
                <a:cs typeface="Arial"/>
              </a:rPr>
              <a:t>later, another </a:t>
            </a:r>
            <a:r>
              <a:rPr sz="1800" spc="-85">
                <a:solidFill>
                  <a:srgbClr val="C00000"/>
                </a:solidFill>
                <a:latin typeface="Arial"/>
                <a:cs typeface="Arial"/>
              </a:rPr>
              <a:t>browser </a:t>
            </a:r>
            <a:r>
              <a:rPr sz="1800" spc="-95">
                <a:solidFill>
                  <a:srgbClr val="C00000"/>
                </a:solidFill>
                <a:latin typeface="Arial"/>
                <a:cs typeface="Arial"/>
              </a:rPr>
              <a:t>requests </a:t>
            </a:r>
            <a:r>
              <a:rPr sz="1800" spc="-9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45">
                <a:solidFill>
                  <a:srgbClr val="C00000"/>
                </a:solidFill>
                <a:latin typeface="Arial"/>
                <a:cs typeface="Arial"/>
              </a:rPr>
              <a:t>same  </a:t>
            </a:r>
            <a:r>
              <a:rPr sz="1800" spc="-8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8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10">
                <a:solidFill>
                  <a:srgbClr val="C00000"/>
                </a:solidFill>
                <a:latin typeface="Arial"/>
                <a:cs typeface="Arial"/>
              </a:rPr>
              <a:t>via</a:t>
            </a:r>
            <a:r>
              <a:rPr sz="18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>
                <a:solidFill>
                  <a:srgbClr val="C00000"/>
                </a:solidFill>
                <a:latin typeface="Arial"/>
                <a:cs typeface="Arial"/>
              </a:rPr>
              <a:t>cache,</a:t>
            </a:r>
            <a:r>
              <a:rPr sz="18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18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8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8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6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spc="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40">
                <a:solidFill>
                  <a:srgbClr val="C00000"/>
                </a:solidFill>
                <a:latin typeface="Arial"/>
                <a:cs typeface="Arial"/>
              </a:rPr>
              <a:t>still</a:t>
            </a:r>
            <a:r>
              <a:rPr sz="1800" spc="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65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800" spc="-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5">
                <a:solidFill>
                  <a:srgbClr val="C00000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9820" y="2933191"/>
            <a:ext cx="313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95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spc="-114">
                <a:solidFill>
                  <a:srgbClr val="C00000"/>
                </a:solidFill>
                <a:latin typeface="Arial"/>
                <a:cs typeface="Arial"/>
              </a:rPr>
              <a:t>sends </a:t>
            </a:r>
            <a:r>
              <a:rPr sz="1800" spc="-20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05">
                <a:solidFill>
                  <a:srgbClr val="C00000"/>
                </a:solidFill>
                <a:latin typeface="Arial"/>
                <a:cs typeface="Arial"/>
              </a:rPr>
              <a:t>response  </a:t>
            </a:r>
            <a:r>
              <a:rPr sz="1800" spc="-135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55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9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-16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>
                <a:solidFill>
                  <a:srgbClr val="C00000"/>
                </a:solidFill>
                <a:latin typeface="Arial"/>
                <a:cs typeface="Arial"/>
              </a:rPr>
              <a:t>cache: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0EB38-99BE-4665-BA2F-5123EAE7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8" y="3989068"/>
            <a:ext cx="4852783" cy="1649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125449-39EB-4E47-AEE6-1B6D3C111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28" y="1426049"/>
            <a:ext cx="5625460" cy="917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CED74-4028-40DA-AFBF-C9272C842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347" y="3810000"/>
            <a:ext cx="5108378" cy="16497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97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>
                <a:solidFill>
                  <a:srgbClr val="A3123E"/>
                </a:solidFill>
                <a:latin typeface="Trebuchet MS"/>
                <a:cs typeface="Trebuchet MS"/>
              </a:rPr>
              <a:t>File </a:t>
            </a:r>
            <a:r>
              <a:rPr spc="-300">
                <a:solidFill>
                  <a:srgbClr val="A3123E"/>
                </a:solidFill>
                <a:latin typeface="Trebuchet MS"/>
                <a:cs typeface="Trebuchet MS"/>
              </a:rPr>
              <a:t>Transfer </a:t>
            </a:r>
            <a:r>
              <a:rPr spc="-235">
                <a:solidFill>
                  <a:srgbClr val="A3123E"/>
                </a:solidFill>
                <a:latin typeface="Trebuchet MS"/>
                <a:cs typeface="Trebuchet MS"/>
              </a:rPr>
              <a:t>Protocol:</a:t>
            </a:r>
            <a:r>
              <a:rPr spc="-5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5">
                <a:solidFill>
                  <a:srgbClr val="A3123E"/>
                </a:solidFill>
                <a:latin typeface="Trebuchet MS"/>
                <a:cs typeface="Trebuchet MS"/>
              </a:rPr>
              <a:t>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281683"/>
            <a:ext cx="10843260" cy="132334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 marR="180340">
              <a:lnSpc>
                <a:spcPct val="100000"/>
              </a:lnSpc>
              <a:spcBef>
                <a:spcPts val="305"/>
              </a:spcBef>
            </a:pPr>
            <a:r>
              <a:rPr sz="2000" spc="-90">
                <a:latin typeface="Arial"/>
                <a:cs typeface="Arial"/>
              </a:rPr>
              <a:t>In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spc="-80">
                <a:latin typeface="Arial"/>
                <a:cs typeface="Arial"/>
              </a:rPr>
              <a:t>typical </a:t>
            </a:r>
            <a:r>
              <a:rPr sz="2000" spc="-254">
                <a:latin typeface="Arial"/>
                <a:cs typeface="Arial"/>
              </a:rPr>
              <a:t>FTP </a:t>
            </a:r>
            <a:r>
              <a:rPr sz="2000" spc="-100">
                <a:latin typeface="Arial"/>
                <a:cs typeface="Arial"/>
              </a:rPr>
              <a:t>session, the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65">
                <a:latin typeface="Arial"/>
                <a:cs typeface="Arial"/>
              </a:rPr>
              <a:t>is </a:t>
            </a:r>
            <a:r>
              <a:rPr sz="2000" spc="-60">
                <a:latin typeface="Arial"/>
                <a:cs typeface="Arial"/>
              </a:rPr>
              <a:t>sitting </a:t>
            </a:r>
            <a:r>
              <a:rPr sz="2000" spc="-70">
                <a:latin typeface="Arial"/>
                <a:cs typeface="Arial"/>
              </a:rPr>
              <a:t>in </a:t>
            </a:r>
            <a:r>
              <a:rPr sz="2000" spc="-50">
                <a:latin typeface="Arial"/>
                <a:cs typeface="Arial"/>
              </a:rPr>
              <a:t>front </a:t>
            </a:r>
            <a:r>
              <a:rPr sz="2000" spc="-55">
                <a:latin typeface="Arial"/>
                <a:cs typeface="Arial"/>
              </a:rPr>
              <a:t>of </a:t>
            </a:r>
            <a:r>
              <a:rPr sz="2000" spc="-130">
                <a:latin typeface="Arial"/>
                <a:cs typeface="Arial"/>
              </a:rPr>
              <a:t>one </a:t>
            </a:r>
            <a:r>
              <a:rPr sz="2000" spc="-85">
                <a:latin typeface="Arial"/>
                <a:cs typeface="Arial"/>
              </a:rPr>
              <a:t>host </a:t>
            </a:r>
            <a:r>
              <a:rPr sz="2000" spc="-75">
                <a:latin typeface="Arial"/>
                <a:cs typeface="Arial"/>
              </a:rPr>
              <a:t>(the </a:t>
            </a:r>
            <a:r>
              <a:rPr sz="2000" spc="-95">
                <a:latin typeface="Arial"/>
                <a:cs typeface="Arial"/>
              </a:rPr>
              <a:t>local </a:t>
            </a:r>
            <a:r>
              <a:rPr sz="2000" spc="-75">
                <a:latin typeface="Arial"/>
                <a:cs typeface="Arial"/>
              </a:rPr>
              <a:t>host) </a:t>
            </a:r>
            <a:r>
              <a:rPr sz="2000" spc="-145">
                <a:latin typeface="Arial"/>
                <a:cs typeface="Arial"/>
              </a:rPr>
              <a:t>and </a:t>
            </a:r>
            <a:r>
              <a:rPr sz="2000" spc="-114">
                <a:latin typeface="Arial"/>
                <a:cs typeface="Arial"/>
              </a:rPr>
              <a:t>wants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80">
                <a:latin typeface="Arial"/>
                <a:cs typeface="Arial"/>
              </a:rPr>
              <a:t>transfer </a:t>
            </a:r>
            <a:r>
              <a:rPr sz="2000" spc="-70">
                <a:latin typeface="Arial"/>
                <a:cs typeface="Arial"/>
              </a:rPr>
              <a:t>files  </a:t>
            </a:r>
            <a:r>
              <a:rPr sz="2000" spc="-60">
                <a:latin typeface="Arial"/>
                <a:cs typeface="Arial"/>
              </a:rPr>
              <a:t>to or </a:t>
            </a:r>
            <a:r>
              <a:rPr sz="2000" spc="-65">
                <a:latin typeface="Arial"/>
                <a:cs typeface="Arial"/>
              </a:rPr>
              <a:t>from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spc="-100">
                <a:latin typeface="Arial"/>
                <a:cs typeface="Arial"/>
              </a:rPr>
              <a:t>remote </a:t>
            </a:r>
            <a:r>
              <a:rPr sz="2000" spc="-80">
                <a:latin typeface="Arial"/>
                <a:cs typeface="Arial"/>
              </a:rPr>
              <a:t>host. </a:t>
            </a:r>
            <a:r>
              <a:rPr sz="2000" spc="-90">
                <a:latin typeface="Arial"/>
                <a:cs typeface="Arial"/>
              </a:rPr>
              <a:t>In </a:t>
            </a:r>
            <a:r>
              <a:rPr sz="2000" spc="-85">
                <a:latin typeface="Arial"/>
                <a:cs typeface="Arial"/>
              </a:rPr>
              <a:t>order </a:t>
            </a:r>
            <a:r>
              <a:rPr sz="2000" spc="-35">
                <a:latin typeface="Arial"/>
                <a:cs typeface="Arial"/>
              </a:rPr>
              <a:t>for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30">
                <a:latin typeface="Arial"/>
                <a:cs typeface="Arial"/>
              </a:rPr>
              <a:t>access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105">
                <a:latin typeface="Arial"/>
                <a:cs typeface="Arial"/>
              </a:rPr>
              <a:t>remote </a:t>
            </a:r>
            <a:r>
              <a:rPr sz="2000" spc="-100">
                <a:latin typeface="Arial"/>
                <a:cs typeface="Arial"/>
              </a:rPr>
              <a:t>account, the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85">
                <a:latin typeface="Arial"/>
                <a:cs typeface="Arial"/>
              </a:rPr>
              <a:t>must </a:t>
            </a:r>
            <a:r>
              <a:rPr sz="2000" spc="-95">
                <a:latin typeface="Arial"/>
                <a:cs typeface="Arial"/>
              </a:rPr>
              <a:t>provide </a:t>
            </a:r>
            <a:r>
              <a:rPr sz="2000" spc="-215">
                <a:latin typeface="Arial"/>
                <a:cs typeface="Arial"/>
              </a:rPr>
              <a:t>a 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75">
                <a:latin typeface="Arial"/>
                <a:cs typeface="Arial"/>
              </a:rPr>
              <a:t>identification </a:t>
            </a:r>
            <a:r>
              <a:rPr sz="2000" spc="-145">
                <a:latin typeface="Arial"/>
                <a:cs typeface="Arial"/>
              </a:rPr>
              <a:t>and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spc="-110">
                <a:latin typeface="Arial"/>
                <a:cs typeface="Arial"/>
              </a:rPr>
              <a:t>password. </a:t>
            </a:r>
            <a:r>
              <a:rPr sz="2000" spc="-80">
                <a:latin typeface="Arial"/>
                <a:cs typeface="Arial"/>
              </a:rPr>
              <a:t>After </a:t>
            </a:r>
            <a:r>
              <a:rPr sz="2000" spc="-85">
                <a:latin typeface="Arial"/>
                <a:cs typeface="Arial"/>
              </a:rPr>
              <a:t>providing </a:t>
            </a:r>
            <a:r>
              <a:rPr sz="2000" spc="-65">
                <a:latin typeface="Arial"/>
                <a:cs typeface="Arial"/>
              </a:rPr>
              <a:t>this </a:t>
            </a:r>
            <a:r>
              <a:rPr sz="2000" spc="-100">
                <a:latin typeface="Arial"/>
                <a:cs typeface="Arial"/>
              </a:rPr>
              <a:t>authorization </a:t>
            </a:r>
            <a:r>
              <a:rPr sz="2000" spc="-75">
                <a:latin typeface="Arial"/>
                <a:cs typeface="Arial"/>
              </a:rPr>
              <a:t>information,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140">
                <a:latin typeface="Arial"/>
                <a:cs typeface="Arial"/>
              </a:rPr>
              <a:t>can </a:t>
            </a:r>
            <a:r>
              <a:rPr sz="2000" spc="-80">
                <a:latin typeface="Arial"/>
                <a:cs typeface="Arial"/>
              </a:rPr>
              <a:t>transfer  </a:t>
            </a:r>
            <a:r>
              <a:rPr sz="2000" spc="-65">
                <a:latin typeface="Arial"/>
                <a:cs typeface="Arial"/>
              </a:rPr>
              <a:t>files</a:t>
            </a:r>
            <a:r>
              <a:rPr sz="2000" spc="-30">
                <a:latin typeface="Arial"/>
                <a:cs typeface="Arial"/>
              </a:rPr>
              <a:t> </a:t>
            </a:r>
            <a:r>
              <a:rPr sz="2000" spc="-65">
                <a:latin typeface="Arial"/>
                <a:cs typeface="Arial"/>
              </a:rPr>
              <a:t>from</a:t>
            </a:r>
            <a:r>
              <a:rPr sz="2000" spc="-35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the</a:t>
            </a:r>
            <a:r>
              <a:rPr sz="2000" spc="-25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local</a:t>
            </a:r>
            <a:r>
              <a:rPr sz="2000" spc="-25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file</a:t>
            </a:r>
            <a:r>
              <a:rPr sz="2000" spc="-25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system</a:t>
            </a:r>
            <a:r>
              <a:rPr sz="2000" spc="-25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to</a:t>
            </a:r>
            <a:r>
              <a:rPr sz="2000" spc="-15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the</a:t>
            </a:r>
            <a:r>
              <a:rPr sz="2000" spc="-2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remote</a:t>
            </a:r>
            <a:r>
              <a:rPr sz="2000" spc="-40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file</a:t>
            </a:r>
            <a:r>
              <a:rPr sz="2000" spc="-25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system</a:t>
            </a:r>
            <a:r>
              <a:rPr sz="2000" spc="-25">
                <a:latin typeface="Arial"/>
                <a:cs typeface="Arial"/>
              </a:rPr>
              <a:t> </a:t>
            </a:r>
            <a:r>
              <a:rPr sz="2000" spc="-145">
                <a:latin typeface="Arial"/>
                <a:cs typeface="Arial"/>
              </a:rPr>
              <a:t>and</a:t>
            </a:r>
            <a:r>
              <a:rPr sz="2000" spc="-25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vice</a:t>
            </a:r>
            <a:r>
              <a:rPr sz="2000" spc="-30">
                <a:latin typeface="Arial"/>
                <a:cs typeface="Arial"/>
              </a:rPr>
              <a:t> </a:t>
            </a:r>
            <a:r>
              <a:rPr sz="2000" spc="-125">
                <a:latin typeface="Arial"/>
                <a:cs typeface="Arial"/>
              </a:rPr>
              <a:t>versa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3429000"/>
            <a:ext cx="10843260" cy="224663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937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433705" algn="l"/>
                <a:tab pos="434340" algn="l"/>
              </a:tabLst>
            </a:pPr>
            <a:r>
              <a:rPr sz="2000" spc="-175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85">
                <a:latin typeface="Arial"/>
                <a:cs typeface="Arial"/>
              </a:rPr>
              <a:t>interacts </a:t>
            </a:r>
            <a:r>
              <a:rPr sz="2000" spc="-70">
                <a:latin typeface="Arial"/>
                <a:cs typeface="Arial"/>
              </a:rPr>
              <a:t>with </a:t>
            </a:r>
            <a:r>
              <a:rPr sz="2000" spc="-254">
                <a:latin typeface="Arial"/>
                <a:cs typeface="Arial"/>
              </a:rPr>
              <a:t>FTP </a:t>
            </a:r>
            <a:r>
              <a:rPr sz="2000" spc="-85">
                <a:latin typeface="Arial"/>
                <a:cs typeface="Arial"/>
              </a:rPr>
              <a:t>through </a:t>
            </a:r>
            <a:r>
              <a:rPr sz="2000" spc="-165">
                <a:latin typeface="Arial"/>
                <a:cs typeface="Arial"/>
              </a:rPr>
              <a:t>an </a:t>
            </a:r>
            <a:r>
              <a:rPr sz="2000" spc="-254">
                <a:latin typeface="Arial"/>
                <a:cs typeface="Arial"/>
              </a:rPr>
              <a:t>FTP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110">
                <a:latin typeface="Arial"/>
                <a:cs typeface="Arial"/>
              </a:rPr>
              <a:t>agent.</a:t>
            </a:r>
            <a:endParaRPr sz="2000">
              <a:latin typeface="Arial"/>
              <a:cs typeface="Arial"/>
            </a:endParaRPr>
          </a:p>
          <a:p>
            <a:pPr marL="434340" marR="346075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30">
                <a:latin typeface="Arial"/>
                <a:cs typeface="Arial"/>
              </a:rPr>
              <a:t>first </a:t>
            </a:r>
            <a:r>
              <a:rPr sz="2000" spc="-95">
                <a:latin typeface="Arial"/>
                <a:cs typeface="Arial"/>
              </a:rPr>
              <a:t>provides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120">
                <a:latin typeface="Arial"/>
                <a:cs typeface="Arial"/>
              </a:rPr>
              <a:t>hostname </a:t>
            </a:r>
            <a:r>
              <a:rPr sz="2000" spc="-55">
                <a:latin typeface="Arial"/>
                <a:cs typeface="Arial"/>
              </a:rPr>
              <a:t>of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105">
                <a:latin typeface="Arial"/>
                <a:cs typeface="Arial"/>
              </a:rPr>
              <a:t>remote </a:t>
            </a:r>
            <a:r>
              <a:rPr sz="2000" spc="-80">
                <a:latin typeface="Arial"/>
                <a:cs typeface="Arial"/>
              </a:rPr>
              <a:t>host, </a:t>
            </a:r>
            <a:r>
              <a:rPr sz="2000" spc="-114">
                <a:latin typeface="Arial"/>
                <a:cs typeface="Arial"/>
              </a:rPr>
              <a:t>causing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254">
                <a:latin typeface="Arial"/>
                <a:cs typeface="Arial"/>
              </a:rPr>
              <a:t>FTP </a:t>
            </a:r>
            <a:r>
              <a:rPr sz="2000" spc="-75">
                <a:latin typeface="Arial"/>
                <a:cs typeface="Arial"/>
              </a:rPr>
              <a:t>client </a:t>
            </a:r>
            <a:r>
              <a:rPr sz="2000" spc="-105">
                <a:latin typeface="Arial"/>
                <a:cs typeface="Arial"/>
              </a:rPr>
              <a:t>process </a:t>
            </a:r>
            <a:r>
              <a:rPr sz="2000" spc="-70">
                <a:latin typeface="Arial"/>
                <a:cs typeface="Arial"/>
              </a:rPr>
              <a:t>in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local  </a:t>
            </a:r>
            <a:r>
              <a:rPr sz="2000" spc="-85">
                <a:latin typeface="Arial"/>
                <a:cs typeface="Arial"/>
              </a:rPr>
              <a:t>host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00">
                <a:latin typeface="Arial"/>
                <a:cs typeface="Arial"/>
              </a:rPr>
              <a:t>establish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spc="-290">
                <a:latin typeface="Arial"/>
                <a:cs typeface="Arial"/>
              </a:rPr>
              <a:t>TCP </a:t>
            </a:r>
            <a:r>
              <a:rPr sz="2000" spc="-100">
                <a:latin typeface="Arial"/>
                <a:cs typeface="Arial"/>
              </a:rPr>
              <a:t>connection </a:t>
            </a:r>
            <a:r>
              <a:rPr sz="2000" spc="-70">
                <a:latin typeface="Arial"/>
                <a:cs typeface="Arial"/>
              </a:rPr>
              <a:t>with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254">
                <a:latin typeface="Arial"/>
                <a:cs typeface="Arial"/>
              </a:rPr>
              <a:t>FTP </a:t>
            </a:r>
            <a:r>
              <a:rPr sz="2000" spc="-90">
                <a:latin typeface="Arial"/>
                <a:cs typeface="Arial"/>
              </a:rPr>
              <a:t>server </a:t>
            </a:r>
            <a:r>
              <a:rPr sz="2000" spc="-105">
                <a:latin typeface="Arial"/>
                <a:cs typeface="Arial"/>
              </a:rPr>
              <a:t>process </a:t>
            </a:r>
            <a:r>
              <a:rPr sz="2000" spc="-70">
                <a:latin typeface="Arial"/>
                <a:cs typeface="Arial"/>
              </a:rPr>
              <a:t>in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105">
                <a:latin typeface="Arial"/>
                <a:cs typeface="Arial"/>
              </a:rPr>
              <a:t>remote</a:t>
            </a:r>
            <a:r>
              <a:rPr sz="2000" spc="-3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host.</a:t>
            </a:r>
            <a:endParaRPr sz="20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>
                <a:latin typeface="Arial"/>
                <a:cs typeface="Arial"/>
              </a:rPr>
              <a:t>The</a:t>
            </a:r>
            <a:r>
              <a:rPr sz="2000" spc="-30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user</a:t>
            </a:r>
            <a:r>
              <a:rPr sz="2000" spc="-15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then</a:t>
            </a:r>
            <a:r>
              <a:rPr sz="2000" spc="-3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provides</a:t>
            </a:r>
            <a:r>
              <a:rPr sz="2000" spc="-35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the</a:t>
            </a:r>
            <a:r>
              <a:rPr sz="2000" spc="-20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user</a:t>
            </a:r>
            <a:r>
              <a:rPr sz="2000" spc="-15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identification</a:t>
            </a:r>
            <a:r>
              <a:rPr sz="2000" spc="-40">
                <a:latin typeface="Arial"/>
                <a:cs typeface="Arial"/>
              </a:rPr>
              <a:t> </a:t>
            </a:r>
            <a:r>
              <a:rPr sz="2000" spc="-145">
                <a:latin typeface="Arial"/>
                <a:cs typeface="Arial"/>
              </a:rPr>
              <a:t>and</a:t>
            </a:r>
            <a:r>
              <a:rPr sz="2000" spc="-15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password,</a:t>
            </a:r>
            <a:r>
              <a:rPr sz="2000" spc="-25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which</a:t>
            </a:r>
            <a:r>
              <a:rPr sz="2000" spc="-20">
                <a:latin typeface="Arial"/>
                <a:cs typeface="Arial"/>
              </a:rPr>
              <a:t> </a:t>
            </a:r>
            <a:r>
              <a:rPr sz="2000" spc="-135">
                <a:latin typeface="Arial"/>
                <a:cs typeface="Arial"/>
              </a:rPr>
              <a:t>are</a:t>
            </a:r>
            <a:r>
              <a:rPr sz="2000" spc="-5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sent</a:t>
            </a:r>
            <a:r>
              <a:rPr sz="2000" spc="-15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over</a:t>
            </a:r>
            <a:r>
              <a:rPr sz="2000" spc="-15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the</a:t>
            </a:r>
            <a:r>
              <a:rPr sz="2000" spc="-20">
                <a:latin typeface="Arial"/>
                <a:cs typeface="Arial"/>
              </a:rPr>
              <a:t> </a:t>
            </a:r>
            <a:r>
              <a:rPr sz="2000" spc="-290">
                <a:latin typeface="Arial"/>
                <a:cs typeface="Arial"/>
              </a:rPr>
              <a:t>TCP</a:t>
            </a:r>
            <a:r>
              <a:rPr sz="2000" spc="-28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34340">
              <a:lnSpc>
                <a:spcPct val="100000"/>
              </a:lnSpc>
            </a:pPr>
            <a:r>
              <a:rPr sz="2000" spc="-165">
                <a:latin typeface="Arial"/>
                <a:cs typeface="Arial"/>
              </a:rPr>
              <a:t>as </a:t>
            </a:r>
            <a:r>
              <a:rPr sz="2000" spc="-70">
                <a:latin typeface="Arial"/>
                <a:cs typeface="Arial"/>
              </a:rPr>
              <a:t>part </a:t>
            </a:r>
            <a:r>
              <a:rPr sz="2000" spc="-55">
                <a:latin typeface="Arial"/>
                <a:cs typeface="Arial"/>
              </a:rPr>
              <a:t>of </a:t>
            </a:r>
            <a:r>
              <a:rPr sz="2000" spc="-254">
                <a:latin typeface="Arial"/>
                <a:cs typeface="Arial"/>
              </a:rPr>
              <a:t>FTP</a:t>
            </a:r>
            <a:r>
              <a:rPr sz="2000" spc="-160">
                <a:latin typeface="Arial"/>
                <a:cs typeface="Arial"/>
              </a:rPr>
              <a:t> </a:t>
            </a:r>
            <a:r>
              <a:rPr sz="2000" spc="-120">
                <a:latin typeface="Arial"/>
                <a:cs typeface="Arial"/>
              </a:rPr>
              <a:t>commands.</a:t>
            </a:r>
            <a:endParaRPr sz="2000">
              <a:latin typeface="Arial"/>
              <a:cs typeface="Arial"/>
            </a:endParaRPr>
          </a:p>
          <a:p>
            <a:pPr marL="434340" marR="64770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>
                <a:latin typeface="Arial"/>
                <a:cs typeface="Arial"/>
              </a:rPr>
              <a:t>Once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0">
                <a:latin typeface="Arial"/>
                <a:cs typeface="Arial"/>
              </a:rPr>
              <a:t>server </a:t>
            </a:r>
            <a:r>
              <a:rPr sz="2000" spc="-145">
                <a:latin typeface="Arial"/>
                <a:cs typeface="Arial"/>
              </a:rPr>
              <a:t>has </a:t>
            </a:r>
            <a:r>
              <a:rPr sz="2000" spc="-110">
                <a:latin typeface="Arial"/>
                <a:cs typeface="Arial"/>
              </a:rPr>
              <a:t>authorized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114">
                <a:latin typeface="Arial"/>
                <a:cs typeface="Arial"/>
              </a:rPr>
              <a:t>user,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user </a:t>
            </a:r>
            <a:r>
              <a:rPr sz="2000" spc="-105">
                <a:latin typeface="Arial"/>
                <a:cs typeface="Arial"/>
              </a:rPr>
              <a:t>copies </a:t>
            </a:r>
            <a:r>
              <a:rPr sz="2000" spc="-130">
                <a:latin typeface="Arial"/>
                <a:cs typeface="Arial"/>
              </a:rPr>
              <a:t>one </a:t>
            </a:r>
            <a:r>
              <a:rPr sz="2000" spc="-60">
                <a:latin typeface="Arial"/>
                <a:cs typeface="Arial"/>
              </a:rPr>
              <a:t>or </a:t>
            </a:r>
            <a:r>
              <a:rPr sz="2000" spc="-110">
                <a:latin typeface="Arial"/>
                <a:cs typeface="Arial"/>
              </a:rPr>
              <a:t>more </a:t>
            </a:r>
            <a:r>
              <a:rPr sz="2000" spc="-70">
                <a:latin typeface="Arial"/>
                <a:cs typeface="Arial"/>
              </a:rPr>
              <a:t>files </a:t>
            </a:r>
            <a:r>
              <a:rPr sz="2000" spc="-90">
                <a:latin typeface="Arial"/>
                <a:cs typeface="Arial"/>
              </a:rPr>
              <a:t>stored </a:t>
            </a:r>
            <a:r>
              <a:rPr sz="2000" spc="-70">
                <a:latin typeface="Arial"/>
                <a:cs typeface="Arial"/>
              </a:rPr>
              <a:t>in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local </a:t>
            </a:r>
            <a:r>
              <a:rPr sz="2000" spc="-60">
                <a:latin typeface="Arial"/>
                <a:cs typeface="Arial"/>
              </a:rPr>
              <a:t>file  </a:t>
            </a:r>
            <a:r>
              <a:rPr sz="2000" spc="-105">
                <a:latin typeface="Arial"/>
                <a:cs typeface="Arial"/>
              </a:rPr>
              <a:t>system </a:t>
            </a:r>
            <a:r>
              <a:rPr sz="2000" spc="-65">
                <a:latin typeface="Arial"/>
                <a:cs typeface="Arial"/>
              </a:rPr>
              <a:t>into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105">
                <a:latin typeface="Arial"/>
                <a:cs typeface="Arial"/>
              </a:rPr>
              <a:t>remote </a:t>
            </a:r>
            <a:r>
              <a:rPr sz="2000" spc="-60">
                <a:latin typeface="Arial"/>
                <a:cs typeface="Arial"/>
              </a:rPr>
              <a:t>file </a:t>
            </a:r>
            <a:r>
              <a:rPr sz="2000" spc="-105">
                <a:latin typeface="Arial"/>
                <a:cs typeface="Arial"/>
              </a:rPr>
              <a:t>system </a:t>
            </a:r>
            <a:r>
              <a:rPr sz="2000" spc="-35">
                <a:latin typeface="Arial"/>
                <a:cs typeface="Arial"/>
              </a:rPr>
              <a:t>(or </a:t>
            </a:r>
            <a:r>
              <a:rPr sz="2000" spc="-105">
                <a:latin typeface="Arial"/>
                <a:cs typeface="Arial"/>
              </a:rPr>
              <a:t>vice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versa).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>
                <a:latin typeface="Arial"/>
                <a:cs typeface="Arial"/>
              </a:rPr>
              <a:t>APPLICATION</a:t>
            </a:r>
            <a:r>
              <a:rPr sz="3200" b="1" spc="-105">
                <a:latin typeface="Arial"/>
                <a:cs typeface="Arial"/>
              </a:rPr>
              <a:t> </a:t>
            </a:r>
            <a:r>
              <a:rPr sz="3200" b="1" spc="-6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R="167005" algn="ctr">
              <a:lnSpc>
                <a:spcPct val="100000"/>
              </a:lnSpc>
              <a:spcBef>
                <a:spcPts val="2405"/>
              </a:spcBef>
            </a:pPr>
            <a:r>
              <a:rPr sz="3600" b="1" spc="-5">
                <a:latin typeface="Times New Roman"/>
                <a:cs typeface="Times New Roman"/>
              </a:rPr>
              <a:t>File </a:t>
            </a:r>
            <a:r>
              <a:rPr sz="3600" b="1" spc="-35">
                <a:latin typeface="Times New Roman"/>
                <a:cs typeface="Times New Roman"/>
              </a:rPr>
              <a:t>Transfer </a:t>
            </a:r>
            <a:r>
              <a:rPr sz="3600" b="1" spc="-10">
                <a:latin typeface="Times New Roman"/>
                <a:cs typeface="Times New Roman"/>
              </a:rPr>
              <a:t>Protocol </a:t>
            </a:r>
            <a:r>
              <a:rPr sz="3600" b="1">
                <a:latin typeface="Times New Roman"/>
                <a:cs typeface="Times New Roman"/>
              </a:rPr>
              <a:t>:</a:t>
            </a:r>
            <a:r>
              <a:rPr sz="3600" b="1" spc="-85">
                <a:latin typeface="Times New Roman"/>
                <a:cs typeface="Times New Roman"/>
              </a:rPr>
              <a:t> </a:t>
            </a:r>
            <a:r>
              <a:rPr sz="3600" b="1">
                <a:latin typeface="Times New Roman"/>
                <a:cs typeface="Times New Roman"/>
              </a:rPr>
              <a:t>FTP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52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315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pc="-225">
                <a:solidFill>
                  <a:srgbClr val="A3123E"/>
                </a:solidFill>
                <a:latin typeface="Trebuchet MS"/>
                <a:cs typeface="Trebuchet MS"/>
              </a:rPr>
              <a:t>file </a:t>
            </a:r>
            <a:r>
              <a:rPr spc="-260">
                <a:solidFill>
                  <a:srgbClr val="A3123E"/>
                </a:solidFill>
                <a:latin typeface="Trebuchet MS"/>
                <a:cs typeface="Trebuchet MS"/>
              </a:rPr>
              <a:t>transfer</a:t>
            </a:r>
            <a:r>
              <a:rPr spc="1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0">
                <a:solidFill>
                  <a:srgbClr val="A3123E"/>
                </a:solidFill>
                <a:latin typeface="Trebuchet MS"/>
                <a:cs typeface="Trebuchet MS"/>
              </a:rPr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17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125467" y="2220467"/>
            <a:ext cx="4660900" cy="283845"/>
            <a:chOff x="4125467" y="2220467"/>
            <a:chExt cx="4660900" cy="283845"/>
          </a:xfrm>
        </p:grpSpPr>
        <p:sp>
          <p:nvSpPr>
            <p:cNvPr id="6" name="object 6"/>
            <p:cNvSpPr/>
            <p:nvPr/>
          </p:nvSpPr>
          <p:spPr>
            <a:xfrm>
              <a:off x="7685532" y="2220467"/>
              <a:ext cx="1100327" cy="283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5467" y="2220467"/>
              <a:ext cx="1784604" cy="283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48805" y="1282953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file</a:t>
            </a:r>
            <a:r>
              <a:rPr sz="1800" spc="-5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transfer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7106" y="1411986"/>
            <a:ext cx="706120" cy="8293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280"/>
              </a:spcBef>
            </a:pPr>
            <a:r>
              <a:rPr sz="1600" spc="-1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0905" y="1402841"/>
            <a:ext cx="1696720" cy="838200"/>
          </a:xfrm>
          <a:custGeom>
            <a:avLst/>
            <a:gdLst/>
            <a:ahLst/>
            <a:cxnLst/>
            <a:rect l="l" t="t" r="r" b="b"/>
            <a:pathLst>
              <a:path w="1696720" h="838200">
                <a:moveTo>
                  <a:pt x="990600" y="829055"/>
                </a:moveTo>
                <a:lnTo>
                  <a:pt x="1696212" y="829055"/>
                </a:lnTo>
                <a:lnTo>
                  <a:pt x="1696212" y="0"/>
                </a:lnTo>
                <a:lnTo>
                  <a:pt x="990600" y="0"/>
                </a:lnTo>
                <a:lnTo>
                  <a:pt x="990600" y="829055"/>
                </a:lnTo>
                <a:close/>
              </a:path>
              <a:path w="1696720" h="838200">
                <a:moveTo>
                  <a:pt x="0" y="838199"/>
                </a:moveTo>
                <a:lnTo>
                  <a:pt x="963168" y="838199"/>
                </a:lnTo>
                <a:lnTo>
                  <a:pt x="963168" y="9143"/>
                </a:lnTo>
                <a:lnTo>
                  <a:pt x="0" y="9143"/>
                </a:lnTo>
                <a:lnTo>
                  <a:pt x="0" y="8381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0430" y="1416938"/>
            <a:ext cx="958215" cy="810260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527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15"/>
              </a:spcBef>
            </a:pPr>
            <a:r>
              <a:rPr sz="1600" spc="-1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92075" marR="78740" algn="ctr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user  interface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7315" y="1416938"/>
            <a:ext cx="700405" cy="810260"/>
          </a:xfrm>
          <a:prstGeom prst="rect">
            <a:avLst/>
          </a:prstGeom>
          <a:solidFill>
            <a:srgbClr val="0462C1"/>
          </a:solidFill>
        </p:spPr>
        <p:txBody>
          <a:bodyPr vert="horz" wrap="square" lIns="0" tIns="1479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65"/>
              </a:spcBef>
            </a:pPr>
            <a:r>
              <a:rPr sz="1600" spc="-1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5003" y="2551556"/>
            <a:ext cx="757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local</a:t>
            </a:r>
            <a:r>
              <a:rPr sz="1600" spc="-90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file  </a:t>
            </a:r>
            <a:r>
              <a:rPr sz="1600" spc="-1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4974" y="2231897"/>
            <a:ext cx="828040" cy="447040"/>
          </a:xfrm>
          <a:custGeom>
            <a:avLst/>
            <a:gdLst/>
            <a:ahLst/>
            <a:cxnLst/>
            <a:rect l="l" t="t" r="r" b="b"/>
            <a:pathLst>
              <a:path w="828039" h="447039">
                <a:moveTo>
                  <a:pt x="323088" y="446532"/>
                </a:moveTo>
                <a:lnTo>
                  <a:pt x="315175" y="401066"/>
                </a:lnTo>
                <a:lnTo>
                  <a:pt x="308483" y="362585"/>
                </a:lnTo>
                <a:lnTo>
                  <a:pt x="285470" y="379603"/>
                </a:lnTo>
                <a:lnTo>
                  <a:pt x="52870" y="64808"/>
                </a:lnTo>
                <a:lnTo>
                  <a:pt x="66662" y="54610"/>
                </a:lnTo>
                <a:lnTo>
                  <a:pt x="75946" y="47752"/>
                </a:lnTo>
                <a:lnTo>
                  <a:pt x="0" y="9144"/>
                </a:lnTo>
                <a:lnTo>
                  <a:pt x="14605" y="93091"/>
                </a:lnTo>
                <a:lnTo>
                  <a:pt x="37604" y="76085"/>
                </a:lnTo>
                <a:lnTo>
                  <a:pt x="270205" y="390880"/>
                </a:lnTo>
                <a:lnTo>
                  <a:pt x="247142" y="407924"/>
                </a:lnTo>
                <a:lnTo>
                  <a:pt x="323088" y="446532"/>
                </a:lnTo>
                <a:close/>
              </a:path>
              <a:path w="828039" h="447039">
                <a:moveTo>
                  <a:pt x="827532" y="0"/>
                </a:moveTo>
                <a:lnTo>
                  <a:pt x="751078" y="37592"/>
                </a:lnTo>
                <a:lnTo>
                  <a:pt x="773887" y="54927"/>
                </a:lnTo>
                <a:lnTo>
                  <a:pt x="533781" y="370967"/>
                </a:lnTo>
                <a:lnTo>
                  <a:pt x="511048" y="353695"/>
                </a:lnTo>
                <a:lnTo>
                  <a:pt x="495300" y="437388"/>
                </a:lnTo>
                <a:lnTo>
                  <a:pt x="571754" y="399796"/>
                </a:lnTo>
                <a:lnTo>
                  <a:pt x="562216" y="392557"/>
                </a:lnTo>
                <a:lnTo>
                  <a:pt x="548932" y="382473"/>
                </a:lnTo>
                <a:lnTo>
                  <a:pt x="789038" y="66433"/>
                </a:lnTo>
                <a:lnTo>
                  <a:pt x="811784" y="83693"/>
                </a:lnTo>
                <a:lnTo>
                  <a:pt x="819086" y="44831"/>
                </a:lnTo>
                <a:lnTo>
                  <a:pt x="827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64905" y="2362580"/>
            <a:ext cx="9759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remote</a:t>
            </a:r>
            <a:r>
              <a:rPr sz="1600" spc="-40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0628" y="1453896"/>
            <a:ext cx="5438140" cy="1215390"/>
            <a:chOff x="3040628" y="1453896"/>
            <a:chExt cx="5438140" cy="1215390"/>
          </a:xfrm>
        </p:grpSpPr>
        <p:sp>
          <p:nvSpPr>
            <p:cNvPr id="17" name="object 17"/>
            <p:cNvSpPr/>
            <p:nvPr/>
          </p:nvSpPr>
          <p:spPr>
            <a:xfrm>
              <a:off x="8402574" y="2241042"/>
              <a:ext cx="76200" cy="42862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28575" y="352044"/>
                  </a:moveTo>
                  <a:lnTo>
                    <a:pt x="0" y="352044"/>
                  </a:lnTo>
                  <a:lnTo>
                    <a:pt x="38100" y="428244"/>
                  </a:lnTo>
                  <a:lnTo>
                    <a:pt x="69850" y="364744"/>
                  </a:lnTo>
                  <a:lnTo>
                    <a:pt x="28575" y="364744"/>
                  </a:lnTo>
                  <a:lnTo>
                    <a:pt x="28575" y="352044"/>
                  </a:lnTo>
                  <a:close/>
                </a:path>
                <a:path w="76200" h="428625">
                  <a:moveTo>
                    <a:pt x="47625" y="63500"/>
                  </a:moveTo>
                  <a:lnTo>
                    <a:pt x="28575" y="63500"/>
                  </a:lnTo>
                  <a:lnTo>
                    <a:pt x="28575" y="364744"/>
                  </a:lnTo>
                  <a:lnTo>
                    <a:pt x="47625" y="364744"/>
                  </a:lnTo>
                  <a:lnTo>
                    <a:pt x="47625" y="63500"/>
                  </a:lnTo>
                  <a:close/>
                </a:path>
                <a:path w="76200" h="428625">
                  <a:moveTo>
                    <a:pt x="76200" y="352044"/>
                  </a:moveTo>
                  <a:lnTo>
                    <a:pt x="47625" y="352044"/>
                  </a:lnTo>
                  <a:lnTo>
                    <a:pt x="47625" y="364744"/>
                  </a:lnTo>
                  <a:lnTo>
                    <a:pt x="69850" y="364744"/>
                  </a:lnTo>
                  <a:lnTo>
                    <a:pt x="76200" y="352044"/>
                  </a:lnTo>
                  <a:close/>
                </a:path>
                <a:path w="76200" h="428625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28625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0628" y="1453896"/>
              <a:ext cx="536199" cy="66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71622" y="2191257"/>
            <a:ext cx="637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user  at</a:t>
            </a:r>
            <a:r>
              <a:rPr sz="1600" spc="-65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91421" y="1734119"/>
            <a:ext cx="5207001" cy="1529588"/>
            <a:chOff x="3553205" y="1672335"/>
            <a:chExt cx="5207001" cy="1529588"/>
          </a:xfrm>
        </p:grpSpPr>
        <p:sp>
          <p:nvSpPr>
            <p:cNvPr id="21" name="object 21"/>
            <p:cNvSpPr/>
            <p:nvPr/>
          </p:nvSpPr>
          <p:spPr>
            <a:xfrm>
              <a:off x="8189976" y="2628899"/>
              <a:ext cx="569976" cy="428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976" y="2628899"/>
              <a:ext cx="570230" cy="428625"/>
            </a:xfrm>
            <a:custGeom>
              <a:avLst/>
              <a:gdLst/>
              <a:ahLst/>
              <a:cxnLst/>
              <a:rect l="l" t="t" r="r" b="b"/>
              <a:pathLst>
                <a:path w="570229" h="428625">
                  <a:moveTo>
                    <a:pt x="569976" y="43307"/>
                  </a:moveTo>
                  <a:lnTo>
                    <a:pt x="531057" y="65146"/>
                  </a:lnTo>
                  <a:lnTo>
                    <a:pt x="486489" y="73913"/>
                  </a:lnTo>
                  <a:lnTo>
                    <a:pt x="428808" y="80692"/>
                  </a:lnTo>
                  <a:lnTo>
                    <a:pt x="360734" y="85064"/>
                  </a:lnTo>
                  <a:lnTo>
                    <a:pt x="284988" y="86613"/>
                  </a:lnTo>
                  <a:lnTo>
                    <a:pt x="209241" y="85064"/>
                  </a:lnTo>
                  <a:lnTo>
                    <a:pt x="141167" y="80692"/>
                  </a:lnTo>
                  <a:lnTo>
                    <a:pt x="83486" y="73913"/>
                  </a:lnTo>
                  <a:lnTo>
                    <a:pt x="38918" y="65146"/>
                  </a:lnTo>
                  <a:lnTo>
                    <a:pt x="0" y="43307"/>
                  </a:lnTo>
                  <a:lnTo>
                    <a:pt x="10182" y="31808"/>
                  </a:lnTo>
                  <a:lnTo>
                    <a:pt x="83486" y="12700"/>
                  </a:lnTo>
                  <a:lnTo>
                    <a:pt x="141167" y="5921"/>
                  </a:lnTo>
                  <a:lnTo>
                    <a:pt x="209241" y="1549"/>
                  </a:lnTo>
                  <a:lnTo>
                    <a:pt x="284988" y="0"/>
                  </a:lnTo>
                  <a:lnTo>
                    <a:pt x="360734" y="1549"/>
                  </a:lnTo>
                  <a:lnTo>
                    <a:pt x="428808" y="5921"/>
                  </a:lnTo>
                  <a:lnTo>
                    <a:pt x="486489" y="12700"/>
                  </a:lnTo>
                  <a:lnTo>
                    <a:pt x="531057" y="21467"/>
                  </a:lnTo>
                  <a:lnTo>
                    <a:pt x="569976" y="43307"/>
                  </a:lnTo>
                  <a:lnTo>
                    <a:pt x="569976" y="384937"/>
                  </a:lnTo>
                  <a:lnTo>
                    <a:pt x="531057" y="406776"/>
                  </a:lnTo>
                  <a:lnTo>
                    <a:pt x="486489" y="415543"/>
                  </a:lnTo>
                  <a:lnTo>
                    <a:pt x="428808" y="422322"/>
                  </a:lnTo>
                  <a:lnTo>
                    <a:pt x="360734" y="426694"/>
                  </a:lnTo>
                  <a:lnTo>
                    <a:pt x="284988" y="428244"/>
                  </a:lnTo>
                  <a:lnTo>
                    <a:pt x="209241" y="426694"/>
                  </a:lnTo>
                  <a:lnTo>
                    <a:pt x="141167" y="422322"/>
                  </a:lnTo>
                  <a:lnTo>
                    <a:pt x="83486" y="415543"/>
                  </a:lnTo>
                  <a:lnTo>
                    <a:pt x="38918" y="406776"/>
                  </a:lnTo>
                  <a:lnTo>
                    <a:pt x="0" y="384937"/>
                  </a:lnTo>
                  <a:lnTo>
                    <a:pt x="0" y="433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3205" y="1812797"/>
              <a:ext cx="582295" cy="76200"/>
            </a:xfrm>
            <a:custGeom>
              <a:avLst/>
              <a:gdLst/>
              <a:ahLst/>
              <a:cxnLst/>
              <a:rect l="l" t="t" r="r" b="b"/>
              <a:pathLst>
                <a:path w="58229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500" y="47625"/>
                  </a:lnTo>
                  <a:lnTo>
                    <a:pt x="6350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582295" h="76200">
                  <a:moveTo>
                    <a:pt x="505968" y="0"/>
                  </a:moveTo>
                  <a:lnTo>
                    <a:pt x="505968" y="76200"/>
                  </a:lnTo>
                  <a:lnTo>
                    <a:pt x="563118" y="47625"/>
                  </a:lnTo>
                  <a:lnTo>
                    <a:pt x="518668" y="47625"/>
                  </a:lnTo>
                  <a:lnTo>
                    <a:pt x="518668" y="28575"/>
                  </a:lnTo>
                  <a:lnTo>
                    <a:pt x="563118" y="28575"/>
                  </a:lnTo>
                  <a:lnTo>
                    <a:pt x="505968" y="0"/>
                  </a:lnTo>
                  <a:close/>
                </a:path>
                <a:path w="582295" h="76200">
                  <a:moveTo>
                    <a:pt x="76200" y="28575"/>
                  </a:moveTo>
                  <a:lnTo>
                    <a:pt x="63500" y="28575"/>
                  </a:lnTo>
                  <a:lnTo>
                    <a:pt x="6350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582295" h="76200">
                  <a:moveTo>
                    <a:pt x="505968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505968" y="47625"/>
                  </a:lnTo>
                  <a:lnTo>
                    <a:pt x="505968" y="28575"/>
                  </a:lnTo>
                  <a:close/>
                </a:path>
                <a:path w="582295" h="76200">
                  <a:moveTo>
                    <a:pt x="563118" y="28575"/>
                  </a:moveTo>
                  <a:lnTo>
                    <a:pt x="518668" y="28575"/>
                  </a:lnTo>
                  <a:lnTo>
                    <a:pt x="518668" y="47625"/>
                  </a:lnTo>
                  <a:lnTo>
                    <a:pt x="563118" y="47625"/>
                  </a:lnTo>
                  <a:lnTo>
                    <a:pt x="582168" y="38100"/>
                  </a:lnTo>
                  <a:lnTo>
                    <a:pt x="56311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8511" y="2673095"/>
              <a:ext cx="568451" cy="4282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8511" y="2673095"/>
              <a:ext cx="568960" cy="428625"/>
            </a:xfrm>
            <a:custGeom>
              <a:avLst/>
              <a:gdLst/>
              <a:ahLst/>
              <a:cxnLst/>
              <a:rect l="l" t="t" r="r" b="b"/>
              <a:pathLst>
                <a:path w="568960" h="428625">
                  <a:moveTo>
                    <a:pt x="568451" y="43306"/>
                  </a:moveTo>
                  <a:lnTo>
                    <a:pt x="529646" y="65146"/>
                  </a:lnTo>
                  <a:lnTo>
                    <a:pt x="485203" y="73913"/>
                  </a:lnTo>
                  <a:lnTo>
                    <a:pt x="427679" y="80692"/>
                  </a:lnTo>
                  <a:lnTo>
                    <a:pt x="359783" y="85064"/>
                  </a:lnTo>
                  <a:lnTo>
                    <a:pt x="284225" y="86613"/>
                  </a:lnTo>
                  <a:lnTo>
                    <a:pt x="208668" y="85064"/>
                  </a:lnTo>
                  <a:lnTo>
                    <a:pt x="140772" y="80692"/>
                  </a:lnTo>
                  <a:lnTo>
                    <a:pt x="83248" y="73913"/>
                  </a:lnTo>
                  <a:lnTo>
                    <a:pt x="38805" y="65146"/>
                  </a:lnTo>
                  <a:lnTo>
                    <a:pt x="0" y="43306"/>
                  </a:lnTo>
                  <a:lnTo>
                    <a:pt x="10152" y="31808"/>
                  </a:lnTo>
                  <a:lnTo>
                    <a:pt x="83248" y="12700"/>
                  </a:lnTo>
                  <a:lnTo>
                    <a:pt x="140772" y="5921"/>
                  </a:lnTo>
                  <a:lnTo>
                    <a:pt x="208668" y="1549"/>
                  </a:lnTo>
                  <a:lnTo>
                    <a:pt x="284225" y="0"/>
                  </a:lnTo>
                  <a:lnTo>
                    <a:pt x="359783" y="1549"/>
                  </a:lnTo>
                  <a:lnTo>
                    <a:pt x="427679" y="5921"/>
                  </a:lnTo>
                  <a:lnTo>
                    <a:pt x="485203" y="12700"/>
                  </a:lnTo>
                  <a:lnTo>
                    <a:pt x="529646" y="21467"/>
                  </a:lnTo>
                  <a:lnTo>
                    <a:pt x="568451" y="43306"/>
                  </a:lnTo>
                  <a:lnTo>
                    <a:pt x="568451" y="384937"/>
                  </a:lnTo>
                  <a:lnTo>
                    <a:pt x="529646" y="406776"/>
                  </a:lnTo>
                  <a:lnTo>
                    <a:pt x="485203" y="415543"/>
                  </a:lnTo>
                  <a:lnTo>
                    <a:pt x="427679" y="422322"/>
                  </a:lnTo>
                  <a:lnTo>
                    <a:pt x="359783" y="426694"/>
                  </a:lnTo>
                  <a:lnTo>
                    <a:pt x="284225" y="428243"/>
                  </a:lnTo>
                  <a:lnTo>
                    <a:pt x="208668" y="426694"/>
                  </a:lnTo>
                  <a:lnTo>
                    <a:pt x="140772" y="422322"/>
                  </a:lnTo>
                  <a:lnTo>
                    <a:pt x="83248" y="415543"/>
                  </a:lnTo>
                  <a:lnTo>
                    <a:pt x="38805" y="406776"/>
                  </a:lnTo>
                  <a:lnTo>
                    <a:pt x="0" y="384937"/>
                  </a:lnTo>
                  <a:lnTo>
                    <a:pt x="0" y="4330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1022" y="1672335"/>
              <a:ext cx="2186940" cy="85725"/>
            </a:xfrm>
            <a:custGeom>
              <a:avLst/>
              <a:gdLst/>
              <a:ahLst/>
              <a:cxnLst/>
              <a:rect l="l" t="t" r="r" b="b"/>
              <a:pathLst>
                <a:path w="2186940" h="85725">
                  <a:moveTo>
                    <a:pt x="85725" y="0"/>
                  </a:moveTo>
                  <a:lnTo>
                    <a:pt x="0" y="42925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500" y="57150"/>
                  </a:lnTo>
                  <a:lnTo>
                    <a:pt x="7150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2186940" h="85725">
                  <a:moveTo>
                    <a:pt x="2101214" y="0"/>
                  </a:moveTo>
                  <a:lnTo>
                    <a:pt x="2101214" y="85725"/>
                  </a:lnTo>
                  <a:lnTo>
                    <a:pt x="2158449" y="57150"/>
                  </a:lnTo>
                  <a:lnTo>
                    <a:pt x="2115438" y="57150"/>
                  </a:lnTo>
                  <a:lnTo>
                    <a:pt x="2115438" y="28575"/>
                  </a:lnTo>
                  <a:lnTo>
                    <a:pt x="2158280" y="28575"/>
                  </a:lnTo>
                  <a:lnTo>
                    <a:pt x="2101214" y="0"/>
                  </a:lnTo>
                  <a:close/>
                </a:path>
                <a:path w="2186940" h="85725">
                  <a:moveTo>
                    <a:pt x="85725" y="28575"/>
                  </a:moveTo>
                  <a:lnTo>
                    <a:pt x="71500" y="28575"/>
                  </a:lnTo>
                  <a:lnTo>
                    <a:pt x="7150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2186940" h="85725">
                  <a:moveTo>
                    <a:pt x="2101214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2101214" y="57150"/>
                  </a:lnTo>
                  <a:lnTo>
                    <a:pt x="2101214" y="28575"/>
                  </a:lnTo>
                  <a:close/>
                </a:path>
                <a:path w="2186940" h="85725">
                  <a:moveTo>
                    <a:pt x="2158280" y="28575"/>
                  </a:moveTo>
                  <a:lnTo>
                    <a:pt x="2115438" y="28575"/>
                  </a:lnTo>
                  <a:lnTo>
                    <a:pt x="2115438" y="57150"/>
                  </a:lnTo>
                  <a:lnTo>
                    <a:pt x="2158449" y="57150"/>
                  </a:lnTo>
                  <a:lnTo>
                    <a:pt x="2186939" y="42925"/>
                  </a:lnTo>
                  <a:lnTo>
                    <a:pt x="2158280" y="2857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4467" y="2327147"/>
              <a:ext cx="449579" cy="7162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55991" y="2409443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55991" y="2409443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5823" y="2401823"/>
              <a:ext cx="198120" cy="45720"/>
            </a:xfrm>
            <a:custGeom>
              <a:avLst/>
              <a:gdLst/>
              <a:ahLst/>
              <a:cxnLst/>
              <a:rect l="l" t="t" r="r" b="b"/>
              <a:pathLst>
                <a:path w="198120" h="45719">
                  <a:moveTo>
                    <a:pt x="175259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75259" y="45720"/>
                  </a:lnTo>
                  <a:lnTo>
                    <a:pt x="184136" y="43916"/>
                  </a:lnTo>
                  <a:lnTo>
                    <a:pt x="191404" y="39004"/>
                  </a:lnTo>
                  <a:lnTo>
                    <a:pt x="196316" y="31736"/>
                  </a:lnTo>
                  <a:lnTo>
                    <a:pt x="198120" y="22860"/>
                  </a:lnTo>
                  <a:lnTo>
                    <a:pt x="196316" y="13983"/>
                  </a:lnTo>
                  <a:lnTo>
                    <a:pt x="191404" y="6715"/>
                  </a:lnTo>
                  <a:lnTo>
                    <a:pt x="184136" y="18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40396" y="2406395"/>
              <a:ext cx="185927" cy="350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62088" y="2511551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62088" y="2511551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5823" y="2503931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1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72211" y="42671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5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40396" y="2508503"/>
              <a:ext cx="184403" cy="335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57515" y="2618231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57515" y="2618231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62088" y="2711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62088" y="2711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02051"/>
              <a:ext cx="195580" cy="47625"/>
            </a:xfrm>
            <a:custGeom>
              <a:avLst/>
              <a:gdLst/>
              <a:ahLst/>
              <a:cxnLst/>
              <a:rect l="l" t="t" r="r" b="b"/>
              <a:pathLst>
                <a:path w="195579" h="47625">
                  <a:moveTo>
                    <a:pt x="171450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171450" y="47244"/>
                  </a:lnTo>
                  <a:lnTo>
                    <a:pt x="180659" y="45392"/>
                  </a:lnTo>
                  <a:lnTo>
                    <a:pt x="188166" y="40338"/>
                  </a:lnTo>
                  <a:lnTo>
                    <a:pt x="193220" y="32831"/>
                  </a:lnTo>
                  <a:lnTo>
                    <a:pt x="195072" y="23622"/>
                  </a:lnTo>
                  <a:lnTo>
                    <a:pt x="193220" y="14412"/>
                  </a:lnTo>
                  <a:lnTo>
                    <a:pt x="188166" y="6905"/>
                  </a:lnTo>
                  <a:lnTo>
                    <a:pt x="180659" y="1851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35823" y="2706623"/>
              <a:ext cx="185927" cy="365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15655" y="2616707"/>
              <a:ext cx="88392" cy="57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32776" y="2609087"/>
              <a:ext cx="195580" cy="43180"/>
            </a:xfrm>
            <a:custGeom>
              <a:avLst/>
              <a:gdLst/>
              <a:ahLst/>
              <a:cxnLst/>
              <a:rect l="l" t="t" r="r" b="b"/>
              <a:pathLst>
                <a:path w="195579" h="43180">
                  <a:moveTo>
                    <a:pt x="173735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73735" y="42672"/>
                  </a:lnTo>
                  <a:lnTo>
                    <a:pt x="182052" y="40999"/>
                  </a:lnTo>
                  <a:lnTo>
                    <a:pt x="188833" y="36433"/>
                  </a:lnTo>
                  <a:lnTo>
                    <a:pt x="193399" y="29652"/>
                  </a:lnTo>
                  <a:lnTo>
                    <a:pt x="195072" y="21336"/>
                  </a:lnTo>
                  <a:lnTo>
                    <a:pt x="193399" y="13019"/>
                  </a:lnTo>
                  <a:lnTo>
                    <a:pt x="188833" y="6238"/>
                  </a:lnTo>
                  <a:lnTo>
                    <a:pt x="182052" y="1672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7347" y="2327147"/>
              <a:ext cx="188975" cy="7162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04988" y="2327147"/>
              <a:ext cx="21590" cy="716280"/>
            </a:xfrm>
            <a:custGeom>
              <a:avLst/>
              <a:gdLst/>
              <a:ahLst/>
              <a:cxnLst/>
              <a:rect l="l" t="t" r="r" b="b"/>
              <a:pathLst>
                <a:path w="21590" h="716280">
                  <a:moveTo>
                    <a:pt x="0" y="716279"/>
                  </a:moveTo>
                  <a:lnTo>
                    <a:pt x="21335" y="71627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24800" y="2508503"/>
              <a:ext cx="79248" cy="655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24800" y="2406395"/>
              <a:ext cx="82296" cy="74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21752" y="3009899"/>
              <a:ext cx="86995" cy="62865"/>
            </a:xfrm>
            <a:custGeom>
              <a:avLst/>
              <a:gdLst/>
              <a:ahLst/>
              <a:cxnLst/>
              <a:rect l="l" t="t" r="r" b="b"/>
              <a:pathLst>
                <a:path w="86995" h="62864">
                  <a:moveTo>
                    <a:pt x="86868" y="6858"/>
                  </a:moveTo>
                  <a:lnTo>
                    <a:pt x="83439" y="0"/>
                  </a:lnTo>
                  <a:lnTo>
                    <a:pt x="79248" y="0"/>
                  </a:lnTo>
                  <a:lnTo>
                    <a:pt x="75057" y="0"/>
                  </a:lnTo>
                  <a:lnTo>
                    <a:pt x="74168" y="1765"/>
                  </a:lnTo>
                  <a:lnTo>
                    <a:pt x="0" y="27559"/>
                  </a:lnTo>
                  <a:lnTo>
                    <a:pt x="508" y="62484"/>
                  </a:lnTo>
                  <a:lnTo>
                    <a:pt x="76250" y="30480"/>
                  </a:lnTo>
                  <a:lnTo>
                    <a:pt x="83439" y="30480"/>
                  </a:lnTo>
                  <a:lnTo>
                    <a:pt x="86868" y="23622"/>
                  </a:lnTo>
                  <a:lnTo>
                    <a:pt x="86868" y="6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33132" y="3031235"/>
              <a:ext cx="399415" cy="45720"/>
            </a:xfrm>
            <a:custGeom>
              <a:avLst/>
              <a:gdLst/>
              <a:ahLst/>
              <a:cxnLst/>
              <a:rect l="l" t="t" r="r" b="b"/>
              <a:pathLst>
                <a:path w="399415" h="45719">
                  <a:moveTo>
                    <a:pt x="376427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376427" y="45719"/>
                  </a:lnTo>
                  <a:lnTo>
                    <a:pt x="385304" y="43916"/>
                  </a:lnTo>
                  <a:lnTo>
                    <a:pt x="392572" y="39004"/>
                  </a:lnTo>
                  <a:lnTo>
                    <a:pt x="397484" y="31736"/>
                  </a:lnTo>
                  <a:lnTo>
                    <a:pt x="399288" y="22860"/>
                  </a:lnTo>
                  <a:lnTo>
                    <a:pt x="397484" y="13983"/>
                  </a:lnTo>
                  <a:lnTo>
                    <a:pt x="392572" y="6715"/>
                  </a:lnTo>
                  <a:lnTo>
                    <a:pt x="385304" y="1803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3132" y="3031235"/>
              <a:ext cx="399415" cy="45720"/>
            </a:xfrm>
            <a:custGeom>
              <a:avLst/>
              <a:gdLst/>
              <a:ahLst/>
              <a:cxnLst/>
              <a:rect l="l" t="t" r="r" b="b"/>
              <a:pathLst>
                <a:path w="399415" h="45719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76427" y="0"/>
                  </a:lnTo>
                  <a:lnTo>
                    <a:pt x="385304" y="1803"/>
                  </a:lnTo>
                  <a:lnTo>
                    <a:pt x="392572" y="6715"/>
                  </a:lnTo>
                  <a:lnTo>
                    <a:pt x="397484" y="13983"/>
                  </a:lnTo>
                  <a:lnTo>
                    <a:pt x="399288" y="22860"/>
                  </a:lnTo>
                  <a:lnTo>
                    <a:pt x="397484" y="31736"/>
                  </a:lnTo>
                  <a:lnTo>
                    <a:pt x="392572" y="39004"/>
                  </a:lnTo>
                  <a:lnTo>
                    <a:pt x="385304" y="43916"/>
                  </a:lnTo>
                  <a:lnTo>
                    <a:pt x="376427" y="45719"/>
                  </a:lnTo>
                  <a:lnTo>
                    <a:pt x="22860" y="45719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54467" y="3041903"/>
              <a:ext cx="358139" cy="24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54467" y="3041903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39" y="5461"/>
                  </a:lnTo>
                  <a:lnTo>
                    <a:pt x="358139" y="12192"/>
                  </a:lnTo>
                  <a:lnTo>
                    <a:pt x="358139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1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87996" y="2938271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27431" y="0"/>
                  </a:moveTo>
                  <a:lnTo>
                    <a:pt x="16769" y="1738"/>
                  </a:lnTo>
                  <a:lnTo>
                    <a:pt x="8048" y="6476"/>
                  </a:lnTo>
                  <a:lnTo>
                    <a:pt x="2160" y="13501"/>
                  </a:lnTo>
                  <a:lnTo>
                    <a:pt x="0" y="22098"/>
                  </a:lnTo>
                  <a:lnTo>
                    <a:pt x="2160" y="30694"/>
                  </a:lnTo>
                  <a:lnTo>
                    <a:pt x="8048" y="37718"/>
                  </a:lnTo>
                  <a:lnTo>
                    <a:pt x="16769" y="42457"/>
                  </a:lnTo>
                  <a:lnTo>
                    <a:pt x="27431" y="44195"/>
                  </a:lnTo>
                  <a:lnTo>
                    <a:pt x="38094" y="42457"/>
                  </a:lnTo>
                  <a:lnTo>
                    <a:pt x="46815" y="37718"/>
                  </a:lnTo>
                  <a:lnTo>
                    <a:pt x="52703" y="30694"/>
                  </a:lnTo>
                  <a:lnTo>
                    <a:pt x="54863" y="22098"/>
                  </a:lnTo>
                  <a:lnTo>
                    <a:pt x="52703" y="13501"/>
                  </a:lnTo>
                  <a:lnTo>
                    <a:pt x="46815" y="6476"/>
                  </a:lnTo>
                  <a:lnTo>
                    <a:pt x="38094" y="173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48955" y="2938271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8"/>
                  </a:lnTo>
                  <a:lnTo>
                    <a:pt x="16287" y="42457"/>
                  </a:lnTo>
                  <a:lnTo>
                    <a:pt x="26670" y="44195"/>
                  </a:lnTo>
                  <a:lnTo>
                    <a:pt x="37052" y="42457"/>
                  </a:lnTo>
                  <a:lnTo>
                    <a:pt x="45529" y="37718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6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06867" y="2938271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39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40979" y="2767583"/>
              <a:ext cx="29209" cy="238125"/>
            </a:xfrm>
            <a:custGeom>
              <a:avLst/>
              <a:gdLst/>
              <a:ahLst/>
              <a:cxnLst/>
              <a:rect l="l" t="t" r="r" b="b"/>
              <a:pathLst>
                <a:path w="29209" h="238125">
                  <a:moveTo>
                    <a:pt x="28955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28955" y="237744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40979" y="2767583"/>
              <a:ext cx="29209" cy="238125"/>
            </a:xfrm>
            <a:custGeom>
              <a:avLst/>
              <a:gdLst/>
              <a:ahLst/>
              <a:cxnLst/>
              <a:rect l="l" t="t" r="r" b="b"/>
              <a:pathLst>
                <a:path w="29209" h="238125">
                  <a:moveTo>
                    <a:pt x="0" y="237744"/>
                  </a:moveTo>
                  <a:lnTo>
                    <a:pt x="28955" y="237744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4467" y="2353055"/>
              <a:ext cx="830579" cy="8488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98036" y="2433827"/>
              <a:ext cx="403860" cy="3886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347722" y="3670503"/>
            <a:ext cx="7515859" cy="207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940"/>
              </a:lnSpc>
              <a:spcBef>
                <a:spcPts val="95"/>
              </a:spcBef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4">
                <a:latin typeface="Arial"/>
                <a:cs typeface="Arial"/>
              </a:rPr>
              <a:t>transfer </a:t>
            </a:r>
            <a:r>
              <a:rPr sz="2800" spc="-80">
                <a:latin typeface="Arial"/>
                <a:cs typeface="Arial"/>
              </a:rPr>
              <a:t>file </a:t>
            </a:r>
            <a:r>
              <a:rPr sz="2800" spc="-85">
                <a:latin typeface="Arial"/>
                <a:cs typeface="Arial"/>
              </a:rPr>
              <a:t>to/from </a:t>
            </a:r>
            <a:r>
              <a:rPr sz="2800" spc="-140">
                <a:latin typeface="Arial"/>
                <a:cs typeface="Arial"/>
              </a:rPr>
              <a:t>remote</a:t>
            </a:r>
            <a:r>
              <a:rPr sz="2800" spc="260">
                <a:latin typeface="Arial"/>
                <a:cs typeface="Arial"/>
              </a:rPr>
              <a:t> </a:t>
            </a:r>
            <a:r>
              <a:rPr sz="2800" spc="-120">
                <a:latin typeface="Arial"/>
                <a:cs typeface="Arial"/>
              </a:rPr>
              <a:t>host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280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4">
                <a:latin typeface="Arial"/>
                <a:cs typeface="Arial"/>
              </a:rPr>
              <a:t>client/server</a:t>
            </a:r>
            <a:r>
              <a:rPr sz="2800" spc="15">
                <a:latin typeface="Arial"/>
                <a:cs typeface="Arial"/>
              </a:rPr>
              <a:t> </a:t>
            </a:r>
            <a:r>
              <a:rPr sz="2800" spc="-155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ts val="259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90">
                <a:solidFill>
                  <a:srgbClr val="CC0000"/>
                </a:solidFill>
                <a:latin typeface="Arial"/>
                <a:cs typeface="Arial"/>
              </a:rPr>
              <a:t>client: </a:t>
            </a:r>
            <a:r>
              <a:rPr sz="2400" spc="-130">
                <a:latin typeface="Arial"/>
                <a:cs typeface="Arial"/>
              </a:rPr>
              <a:t>side </a:t>
            </a:r>
            <a:r>
              <a:rPr sz="2400" spc="-110">
                <a:latin typeface="Arial"/>
                <a:cs typeface="Arial"/>
              </a:rPr>
              <a:t>that </a:t>
            </a:r>
            <a:r>
              <a:rPr sz="2400" spc="-95">
                <a:latin typeface="Arial"/>
                <a:cs typeface="Arial"/>
              </a:rPr>
              <a:t>initiates transfer </a:t>
            </a:r>
            <a:r>
              <a:rPr sz="2400" spc="-90">
                <a:latin typeface="Arial"/>
                <a:cs typeface="Arial"/>
              </a:rPr>
              <a:t>(either </a:t>
            </a:r>
            <a:r>
              <a:rPr sz="2400" spc="-75">
                <a:latin typeface="Arial"/>
                <a:cs typeface="Arial"/>
              </a:rPr>
              <a:t>to/from</a:t>
            </a:r>
            <a:r>
              <a:rPr sz="2400" spc="-60">
                <a:latin typeface="Arial"/>
                <a:cs typeface="Arial"/>
              </a:rPr>
              <a:t> </a:t>
            </a:r>
            <a:r>
              <a:rPr sz="2400" spc="-120">
                <a:latin typeface="Arial"/>
                <a:cs typeface="Arial"/>
              </a:rPr>
              <a:t>remote)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31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95">
                <a:solidFill>
                  <a:srgbClr val="CC0000"/>
                </a:solidFill>
                <a:latin typeface="Arial"/>
                <a:cs typeface="Arial"/>
              </a:rPr>
              <a:t>server: </a:t>
            </a:r>
            <a:r>
              <a:rPr sz="2400" spc="-125">
                <a:latin typeface="Arial"/>
                <a:cs typeface="Arial"/>
              </a:rPr>
              <a:t>remote</a:t>
            </a:r>
            <a:r>
              <a:rPr sz="2400" spc="55">
                <a:latin typeface="Arial"/>
                <a:cs typeface="Arial"/>
              </a:rPr>
              <a:t> </a:t>
            </a:r>
            <a:r>
              <a:rPr sz="2400" spc="-105"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2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65">
                <a:latin typeface="Arial"/>
                <a:cs typeface="Arial"/>
              </a:rPr>
              <a:t>ftp: </a:t>
            </a:r>
            <a:r>
              <a:rPr sz="2800" spc="-455">
                <a:latin typeface="Arial"/>
                <a:cs typeface="Arial"/>
              </a:rPr>
              <a:t>RFC</a:t>
            </a:r>
            <a:r>
              <a:rPr sz="2800" spc="-280">
                <a:latin typeface="Arial"/>
                <a:cs typeface="Arial"/>
              </a:rPr>
              <a:t> </a:t>
            </a:r>
            <a:r>
              <a:rPr sz="2800" spc="-160">
                <a:latin typeface="Arial"/>
                <a:cs typeface="Arial"/>
              </a:rPr>
              <a:t>959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294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60">
                <a:latin typeface="Arial"/>
                <a:cs typeface="Arial"/>
              </a:rPr>
              <a:t>ftp </a:t>
            </a:r>
            <a:r>
              <a:rPr sz="2800" spc="-114">
                <a:latin typeface="Arial"/>
                <a:cs typeface="Arial"/>
              </a:rPr>
              <a:t>server: </a:t>
            </a:r>
            <a:r>
              <a:rPr sz="2800" spc="-65">
                <a:latin typeface="Arial"/>
                <a:cs typeface="Arial"/>
              </a:rPr>
              <a:t>port</a:t>
            </a:r>
            <a:r>
              <a:rPr sz="2800" spc="175">
                <a:latin typeface="Arial"/>
                <a:cs typeface="Arial"/>
              </a:rPr>
              <a:t> </a:t>
            </a:r>
            <a:r>
              <a:rPr sz="2800" spc="-160">
                <a:latin typeface="Arial"/>
                <a:cs typeface="Arial"/>
              </a:rPr>
              <a:t>21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280" y="1286382"/>
            <a:ext cx="11290935" cy="36906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79400" marR="1778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>
                <a:latin typeface="Arial"/>
                <a:cs typeface="Arial"/>
              </a:rPr>
              <a:t>The </a:t>
            </a:r>
            <a:r>
              <a:rPr sz="2000" spc="-85">
                <a:latin typeface="Arial"/>
                <a:cs typeface="Arial"/>
              </a:rPr>
              <a:t>most </a:t>
            </a:r>
            <a:r>
              <a:rPr sz="2000" spc="-65">
                <a:latin typeface="Arial"/>
                <a:cs typeface="Arial"/>
              </a:rPr>
              <a:t>striking </a:t>
            </a:r>
            <a:r>
              <a:rPr sz="2000" spc="-90">
                <a:latin typeface="Arial"/>
                <a:cs typeface="Arial"/>
              </a:rPr>
              <a:t>difference </a:t>
            </a:r>
            <a:r>
              <a:rPr sz="2000" spc="-55">
                <a:latin typeface="Arial"/>
                <a:cs typeface="Arial"/>
              </a:rPr>
              <a:t>of </a:t>
            </a:r>
            <a:r>
              <a:rPr sz="2000" spc="-254">
                <a:latin typeface="Arial"/>
                <a:cs typeface="Arial"/>
              </a:rPr>
              <a:t>FTP </a:t>
            </a:r>
            <a:r>
              <a:rPr sz="2000" spc="-145">
                <a:latin typeface="Arial"/>
                <a:cs typeface="Arial"/>
              </a:rPr>
              <a:t>and </a:t>
            </a:r>
            <a:r>
              <a:rPr sz="2000" spc="-225">
                <a:latin typeface="Arial"/>
                <a:cs typeface="Arial"/>
              </a:rPr>
              <a:t>HTTP </a:t>
            </a:r>
            <a:r>
              <a:rPr sz="2000" spc="-65">
                <a:latin typeface="Arial"/>
                <a:cs typeface="Arial"/>
              </a:rPr>
              <a:t>is </a:t>
            </a:r>
            <a:r>
              <a:rPr sz="2000" spc="-85">
                <a:latin typeface="Arial"/>
                <a:cs typeface="Arial"/>
              </a:rPr>
              <a:t>that </a:t>
            </a:r>
            <a:r>
              <a:rPr sz="2000" spc="-254">
                <a:latin typeface="Arial"/>
                <a:cs typeface="Arial"/>
              </a:rPr>
              <a:t>FTP </a:t>
            </a:r>
            <a:r>
              <a:rPr sz="2000" spc="-120">
                <a:latin typeface="Arial"/>
                <a:cs typeface="Arial"/>
              </a:rPr>
              <a:t>uses </a:t>
            </a:r>
            <a:r>
              <a:rPr sz="2000" spc="-80">
                <a:latin typeface="Arial"/>
                <a:cs typeface="Arial"/>
              </a:rPr>
              <a:t>two </a:t>
            </a:r>
            <a:r>
              <a:rPr sz="2000" spc="-105">
                <a:latin typeface="Arial"/>
                <a:cs typeface="Arial"/>
              </a:rPr>
              <a:t>parallel </a:t>
            </a:r>
            <a:r>
              <a:rPr sz="2000" spc="-290">
                <a:latin typeface="Arial"/>
                <a:cs typeface="Arial"/>
              </a:rPr>
              <a:t>TCP </a:t>
            </a:r>
            <a:r>
              <a:rPr sz="2000" spc="-100">
                <a:latin typeface="Arial"/>
                <a:cs typeface="Arial"/>
              </a:rPr>
              <a:t>connections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80">
                <a:latin typeface="Arial"/>
                <a:cs typeface="Arial"/>
              </a:rPr>
              <a:t>transfer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spc="-65">
                <a:latin typeface="Arial"/>
                <a:cs typeface="Arial"/>
              </a:rPr>
              <a:t>file, 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b="1" spc="-150">
                <a:latin typeface="Trebuchet MS"/>
                <a:cs typeface="Trebuchet MS"/>
              </a:rPr>
              <a:t>control </a:t>
            </a:r>
            <a:r>
              <a:rPr sz="2000" b="1" spc="-145">
                <a:latin typeface="Trebuchet MS"/>
                <a:cs typeface="Trebuchet MS"/>
              </a:rPr>
              <a:t>connection </a:t>
            </a:r>
            <a:r>
              <a:rPr sz="2000" spc="-145">
                <a:latin typeface="Arial"/>
                <a:cs typeface="Arial"/>
              </a:rPr>
              <a:t>and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b="1" spc="-135">
                <a:latin typeface="Trebuchet MS"/>
                <a:cs typeface="Trebuchet MS"/>
              </a:rPr>
              <a:t>data</a:t>
            </a:r>
            <a:r>
              <a:rPr sz="2000" b="1" spc="-185">
                <a:latin typeface="Trebuchet MS"/>
                <a:cs typeface="Trebuchet MS"/>
              </a:rPr>
              <a:t> </a:t>
            </a:r>
            <a:r>
              <a:rPr sz="2000" b="1" spc="-135">
                <a:latin typeface="Trebuchet MS"/>
                <a:cs typeface="Trebuchet MS"/>
              </a:rPr>
              <a:t>connection</a:t>
            </a:r>
            <a:r>
              <a:rPr sz="2000" spc="-13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ts val="2280"/>
              </a:lnSpc>
              <a:spcBef>
                <a:spcPts val="74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>
                <a:latin typeface="Arial"/>
                <a:cs typeface="Arial"/>
              </a:rPr>
              <a:t>The </a:t>
            </a:r>
            <a:r>
              <a:rPr sz="2000" b="1" spc="-150">
                <a:latin typeface="Trebuchet MS"/>
                <a:cs typeface="Trebuchet MS"/>
              </a:rPr>
              <a:t>control </a:t>
            </a:r>
            <a:r>
              <a:rPr sz="2000" b="1" spc="-145">
                <a:latin typeface="Trebuchet MS"/>
                <a:cs typeface="Trebuchet MS"/>
              </a:rPr>
              <a:t>connection </a:t>
            </a:r>
            <a:r>
              <a:rPr sz="2000" spc="-65">
                <a:latin typeface="Arial"/>
                <a:cs typeface="Arial"/>
              </a:rPr>
              <a:t>is </a:t>
            </a:r>
            <a:r>
              <a:rPr sz="2000" spc="-125">
                <a:latin typeface="Arial"/>
                <a:cs typeface="Arial"/>
              </a:rPr>
              <a:t>used </a:t>
            </a:r>
            <a:r>
              <a:rPr sz="2000" spc="-35">
                <a:latin typeface="Arial"/>
                <a:cs typeface="Arial"/>
              </a:rPr>
              <a:t>for </a:t>
            </a:r>
            <a:r>
              <a:rPr sz="2000" spc="-105">
                <a:latin typeface="Arial"/>
                <a:cs typeface="Arial"/>
              </a:rPr>
              <a:t>sending </a:t>
            </a:r>
            <a:r>
              <a:rPr sz="2000" spc="-75">
                <a:latin typeface="Arial"/>
                <a:cs typeface="Arial"/>
              </a:rPr>
              <a:t>control </a:t>
            </a:r>
            <a:r>
              <a:rPr sz="2000" spc="-80">
                <a:latin typeface="Arial"/>
                <a:cs typeface="Arial"/>
              </a:rPr>
              <a:t>information </a:t>
            </a:r>
            <a:r>
              <a:rPr sz="2000" spc="-120">
                <a:latin typeface="Arial"/>
                <a:cs typeface="Arial"/>
              </a:rPr>
              <a:t>between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80">
                <a:latin typeface="Arial"/>
                <a:cs typeface="Arial"/>
              </a:rPr>
              <a:t>two </a:t>
            </a:r>
            <a:r>
              <a:rPr sz="2000" spc="-90">
                <a:latin typeface="Arial"/>
                <a:cs typeface="Arial"/>
              </a:rPr>
              <a:t>hosts—information </a:t>
            </a:r>
            <a:r>
              <a:rPr sz="2000" spc="-110">
                <a:latin typeface="Arial"/>
                <a:cs typeface="Arial"/>
              </a:rPr>
              <a:t>such</a:t>
            </a:r>
            <a:r>
              <a:rPr sz="2000" spc="25">
                <a:latin typeface="Arial"/>
                <a:cs typeface="Arial"/>
              </a:rPr>
              <a:t> </a:t>
            </a:r>
            <a:r>
              <a:rPr sz="2000" spc="-165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280"/>
              </a:lnSpc>
            </a:pPr>
            <a:r>
              <a:rPr sz="2000" spc="-95">
                <a:latin typeface="Arial"/>
                <a:cs typeface="Arial"/>
              </a:rPr>
              <a:t>user </a:t>
            </a:r>
            <a:r>
              <a:rPr sz="2000" spc="-75">
                <a:latin typeface="Arial"/>
                <a:cs typeface="Arial"/>
              </a:rPr>
              <a:t>identification, </a:t>
            </a:r>
            <a:r>
              <a:rPr sz="2000" spc="-105">
                <a:latin typeface="Arial"/>
                <a:cs typeface="Arial"/>
              </a:rPr>
              <a:t>password, </a:t>
            </a:r>
            <a:r>
              <a:rPr sz="2000" spc="-125">
                <a:latin typeface="Arial"/>
                <a:cs typeface="Arial"/>
              </a:rPr>
              <a:t>commands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40">
                <a:latin typeface="Arial"/>
                <a:cs typeface="Arial"/>
              </a:rPr>
              <a:t>change </a:t>
            </a:r>
            <a:r>
              <a:rPr sz="2000" spc="-105">
                <a:latin typeface="Arial"/>
                <a:cs typeface="Arial"/>
              </a:rPr>
              <a:t>remote </a:t>
            </a:r>
            <a:r>
              <a:rPr sz="2000" spc="-80">
                <a:latin typeface="Arial"/>
                <a:cs typeface="Arial"/>
              </a:rPr>
              <a:t>directory, </a:t>
            </a:r>
            <a:r>
              <a:rPr sz="2000" spc="-145">
                <a:latin typeface="Arial"/>
                <a:cs typeface="Arial"/>
              </a:rPr>
              <a:t>and </a:t>
            </a:r>
            <a:r>
              <a:rPr sz="2000" spc="-125">
                <a:latin typeface="Arial"/>
                <a:cs typeface="Arial"/>
              </a:rPr>
              <a:t>commands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20">
                <a:latin typeface="Arial"/>
                <a:cs typeface="Arial"/>
              </a:rPr>
              <a:t>“put”</a:t>
            </a:r>
            <a:r>
              <a:rPr sz="2000" spc="400">
                <a:latin typeface="Arial"/>
                <a:cs typeface="Arial"/>
              </a:rPr>
              <a:t> </a:t>
            </a:r>
            <a:r>
              <a:rPr sz="2000" spc="-145">
                <a:latin typeface="Arial"/>
                <a:cs typeface="Arial"/>
              </a:rPr>
              <a:t>and </a:t>
            </a:r>
            <a:r>
              <a:rPr sz="2000" spc="-35">
                <a:latin typeface="Arial"/>
                <a:cs typeface="Arial"/>
              </a:rPr>
              <a:t>“get” </a:t>
            </a:r>
            <a:r>
              <a:rPr sz="2000" spc="-70"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>
                <a:latin typeface="Arial"/>
                <a:cs typeface="Arial"/>
              </a:rPr>
              <a:t>The </a:t>
            </a:r>
            <a:r>
              <a:rPr sz="2000" b="1" spc="-135">
                <a:latin typeface="Trebuchet MS"/>
                <a:cs typeface="Trebuchet MS"/>
              </a:rPr>
              <a:t>data </a:t>
            </a:r>
            <a:r>
              <a:rPr sz="2000" b="1" spc="-145">
                <a:latin typeface="Trebuchet MS"/>
                <a:cs typeface="Trebuchet MS"/>
              </a:rPr>
              <a:t>connection </a:t>
            </a:r>
            <a:r>
              <a:rPr sz="2000" spc="-65">
                <a:latin typeface="Arial"/>
                <a:cs typeface="Arial"/>
              </a:rPr>
              <a:t>is </a:t>
            </a:r>
            <a:r>
              <a:rPr sz="2000" spc="-125">
                <a:latin typeface="Arial"/>
                <a:cs typeface="Arial"/>
              </a:rPr>
              <a:t>used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00">
                <a:latin typeface="Arial"/>
                <a:cs typeface="Arial"/>
              </a:rPr>
              <a:t>actually </a:t>
            </a:r>
            <a:r>
              <a:rPr sz="2000" spc="-125">
                <a:latin typeface="Arial"/>
                <a:cs typeface="Arial"/>
              </a:rPr>
              <a:t>send </a:t>
            </a:r>
            <a:r>
              <a:rPr sz="2000" spc="-215">
                <a:latin typeface="Arial"/>
                <a:cs typeface="Arial"/>
              </a:rPr>
              <a:t>a</a:t>
            </a:r>
            <a:r>
              <a:rPr sz="2000" spc="-165">
                <a:latin typeface="Arial"/>
                <a:cs typeface="Arial"/>
              </a:rPr>
              <a:t> </a:t>
            </a:r>
            <a:r>
              <a:rPr sz="2000" spc="-65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260">
                <a:latin typeface="Arial"/>
                <a:cs typeface="Arial"/>
              </a:rPr>
              <a:t>FTP </a:t>
            </a:r>
            <a:r>
              <a:rPr sz="2000" spc="-80">
                <a:latin typeface="Arial"/>
                <a:cs typeface="Arial"/>
              </a:rPr>
              <a:t>client </a:t>
            </a:r>
            <a:r>
              <a:rPr sz="2000" spc="-95">
                <a:latin typeface="Arial"/>
                <a:cs typeface="Arial"/>
              </a:rPr>
              <a:t>contacts </a:t>
            </a:r>
            <a:r>
              <a:rPr sz="2000" spc="-260">
                <a:latin typeface="Arial"/>
                <a:cs typeface="Arial"/>
              </a:rPr>
              <a:t>FTP </a:t>
            </a:r>
            <a:r>
              <a:rPr sz="2000" spc="-90">
                <a:latin typeface="Arial"/>
                <a:cs typeface="Arial"/>
              </a:rPr>
              <a:t>server </a:t>
            </a:r>
            <a:r>
              <a:rPr sz="2000" spc="-110">
                <a:latin typeface="Arial"/>
                <a:cs typeface="Arial"/>
              </a:rPr>
              <a:t>at </a:t>
            </a:r>
            <a:r>
              <a:rPr sz="2000" spc="-45">
                <a:latin typeface="Arial"/>
                <a:cs typeface="Arial"/>
              </a:rPr>
              <a:t>port </a:t>
            </a:r>
            <a:r>
              <a:rPr sz="2000" spc="-90">
                <a:latin typeface="Arial"/>
                <a:cs typeface="Arial"/>
              </a:rPr>
              <a:t>21, using</a:t>
            </a:r>
            <a:r>
              <a:rPr sz="2000" spc="204">
                <a:latin typeface="Arial"/>
                <a:cs typeface="Arial"/>
              </a:rPr>
              <a:t> </a:t>
            </a:r>
            <a:r>
              <a:rPr sz="2000" spc="-29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75">
                <a:latin typeface="Arial"/>
                <a:cs typeface="Arial"/>
              </a:rPr>
              <a:t>client </a:t>
            </a:r>
            <a:r>
              <a:rPr sz="2000" spc="-114">
                <a:latin typeface="Arial"/>
                <a:cs typeface="Arial"/>
              </a:rPr>
              <a:t>authorized </a:t>
            </a:r>
            <a:r>
              <a:rPr sz="2000" spc="-100">
                <a:latin typeface="Arial"/>
                <a:cs typeface="Arial"/>
              </a:rPr>
              <a:t>over </a:t>
            </a:r>
            <a:r>
              <a:rPr sz="2000" spc="-75">
                <a:latin typeface="Arial"/>
                <a:cs typeface="Arial"/>
              </a:rPr>
              <a:t>control</a:t>
            </a:r>
            <a:r>
              <a:rPr sz="2000" spc="13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75">
                <a:latin typeface="Arial"/>
                <a:cs typeface="Arial"/>
              </a:rPr>
              <a:t>client </a:t>
            </a:r>
            <a:r>
              <a:rPr sz="2000" spc="-110">
                <a:latin typeface="Arial"/>
                <a:cs typeface="Arial"/>
              </a:rPr>
              <a:t>browses </a:t>
            </a:r>
            <a:r>
              <a:rPr sz="2000" spc="-105">
                <a:latin typeface="Arial"/>
                <a:cs typeface="Arial"/>
              </a:rPr>
              <a:t>remote </a:t>
            </a:r>
            <a:r>
              <a:rPr sz="2000" spc="-80">
                <a:latin typeface="Arial"/>
                <a:cs typeface="Arial"/>
              </a:rPr>
              <a:t>directory, </a:t>
            </a:r>
            <a:r>
              <a:rPr sz="2000" spc="-120">
                <a:latin typeface="Arial"/>
                <a:cs typeface="Arial"/>
              </a:rPr>
              <a:t>sends </a:t>
            </a:r>
            <a:r>
              <a:rPr sz="2000" spc="-125">
                <a:latin typeface="Arial"/>
                <a:cs typeface="Arial"/>
              </a:rPr>
              <a:t>commands </a:t>
            </a:r>
            <a:r>
              <a:rPr sz="2000" spc="-100">
                <a:latin typeface="Arial"/>
                <a:cs typeface="Arial"/>
              </a:rPr>
              <a:t>over</a:t>
            </a:r>
            <a:r>
              <a:rPr sz="2000" spc="-10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control </a:t>
            </a:r>
            <a:r>
              <a:rPr sz="2000" spc="-10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30">
                <a:latin typeface="Arial"/>
                <a:cs typeface="Arial"/>
              </a:rPr>
              <a:t>when</a:t>
            </a:r>
            <a:r>
              <a:rPr sz="2000" spc="-25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server</a:t>
            </a:r>
            <a:r>
              <a:rPr sz="2000" spc="-35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receives</a:t>
            </a:r>
            <a:r>
              <a:rPr sz="2000" spc="-40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file</a:t>
            </a:r>
            <a:r>
              <a:rPr sz="2000" spc="-2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transfer</a:t>
            </a:r>
            <a:r>
              <a:rPr sz="2000" spc="-50">
                <a:latin typeface="Arial"/>
                <a:cs typeface="Arial"/>
              </a:rPr>
              <a:t> </a:t>
            </a:r>
            <a:r>
              <a:rPr sz="2000" spc="-120">
                <a:latin typeface="Arial"/>
                <a:cs typeface="Arial"/>
              </a:rPr>
              <a:t>command,</a:t>
            </a:r>
            <a:r>
              <a:rPr sz="2000" spc="-5">
                <a:latin typeface="Arial"/>
                <a:cs typeface="Arial"/>
              </a:rPr>
              <a:t> </a:t>
            </a:r>
            <a:r>
              <a:rPr sz="2000" i="1" spc="-85">
                <a:solidFill>
                  <a:srgbClr val="CC0000"/>
                </a:solidFill>
                <a:latin typeface="Arial"/>
                <a:cs typeface="Arial"/>
              </a:rPr>
              <a:t>server</a:t>
            </a:r>
            <a:r>
              <a:rPr sz="2000" i="1" spc="-4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120">
                <a:latin typeface="Arial"/>
                <a:cs typeface="Arial"/>
              </a:rPr>
              <a:t>opens</a:t>
            </a:r>
            <a:r>
              <a:rPr sz="2000" spc="-30">
                <a:latin typeface="Arial"/>
                <a:cs typeface="Arial"/>
              </a:rPr>
              <a:t> </a:t>
            </a:r>
            <a:r>
              <a:rPr sz="2000" i="1" spc="-75">
                <a:latin typeface="Arial"/>
                <a:cs typeface="Arial"/>
              </a:rPr>
              <a:t>2</a:t>
            </a:r>
            <a:r>
              <a:rPr sz="1950" i="1" spc="-112" baseline="25641">
                <a:latin typeface="Arial"/>
                <a:cs typeface="Arial"/>
              </a:rPr>
              <a:t>nd</a:t>
            </a:r>
            <a:r>
              <a:rPr sz="1950" i="1" spc="262" baseline="25641">
                <a:latin typeface="Arial"/>
                <a:cs typeface="Arial"/>
              </a:rPr>
              <a:t> </a:t>
            </a:r>
            <a:r>
              <a:rPr sz="2000" spc="-290">
                <a:latin typeface="Arial"/>
                <a:cs typeface="Arial"/>
              </a:rPr>
              <a:t>TCP</a:t>
            </a:r>
            <a:r>
              <a:rPr sz="2000" spc="-280">
                <a:latin typeface="Arial"/>
                <a:cs typeface="Arial"/>
              </a:rPr>
              <a:t> </a:t>
            </a:r>
            <a:r>
              <a:rPr sz="2000" spc="-140">
                <a:latin typeface="Arial"/>
                <a:cs typeface="Arial"/>
              </a:rPr>
              <a:t>data</a:t>
            </a:r>
            <a:r>
              <a:rPr sz="2000" spc="-15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connection</a:t>
            </a:r>
            <a:r>
              <a:rPr sz="2000" spc="-50">
                <a:latin typeface="Arial"/>
                <a:cs typeface="Arial"/>
              </a:rPr>
              <a:t> </a:t>
            </a:r>
            <a:r>
              <a:rPr sz="2000" spc="-35">
                <a:latin typeface="Arial"/>
                <a:cs typeface="Arial"/>
              </a:rPr>
              <a:t>(for</a:t>
            </a:r>
            <a:r>
              <a:rPr sz="2000" spc="-25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file)</a:t>
            </a:r>
            <a:r>
              <a:rPr sz="2000" spc="-15">
                <a:latin typeface="Arial"/>
                <a:cs typeface="Arial"/>
              </a:rPr>
              <a:t> </a:t>
            </a:r>
            <a:r>
              <a:rPr sz="2000" i="1" spc="-60">
                <a:latin typeface="Arial"/>
                <a:cs typeface="Arial"/>
              </a:rPr>
              <a:t>to</a:t>
            </a:r>
            <a:r>
              <a:rPr sz="2000" i="1" spc="-10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85">
                <a:latin typeface="Arial"/>
                <a:cs typeface="Arial"/>
              </a:rPr>
              <a:t>after </a:t>
            </a:r>
            <a:r>
              <a:rPr sz="2000" spc="-80">
                <a:latin typeface="Arial"/>
                <a:cs typeface="Arial"/>
              </a:rPr>
              <a:t>transferring </a:t>
            </a:r>
            <a:r>
              <a:rPr sz="2000" spc="-130">
                <a:latin typeface="Arial"/>
                <a:cs typeface="Arial"/>
              </a:rPr>
              <a:t>one </a:t>
            </a:r>
            <a:r>
              <a:rPr sz="2000" spc="-65">
                <a:latin typeface="Arial"/>
                <a:cs typeface="Arial"/>
              </a:rPr>
              <a:t>file, </a:t>
            </a:r>
            <a:r>
              <a:rPr sz="2000" spc="-90">
                <a:latin typeface="Arial"/>
                <a:cs typeface="Arial"/>
              </a:rPr>
              <a:t>server </a:t>
            </a:r>
            <a:r>
              <a:rPr sz="2000" spc="-105">
                <a:latin typeface="Arial"/>
                <a:cs typeface="Arial"/>
              </a:rPr>
              <a:t>closes </a:t>
            </a:r>
            <a:r>
              <a:rPr sz="2000" spc="-140">
                <a:latin typeface="Arial"/>
                <a:cs typeface="Arial"/>
              </a:rPr>
              <a:t>data</a:t>
            </a:r>
            <a:r>
              <a:rPr sz="2000" spc="-8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16255"/>
            <a:ext cx="750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225">
                <a:solidFill>
                  <a:srgbClr val="A3123E"/>
                </a:solidFill>
                <a:latin typeface="Trebuchet MS"/>
                <a:cs typeface="Trebuchet MS"/>
              </a:rPr>
              <a:t>separate </a:t>
            </a:r>
            <a:r>
              <a:rPr spc="-250">
                <a:solidFill>
                  <a:srgbClr val="A3123E"/>
                </a:solidFill>
                <a:latin typeface="Trebuchet MS"/>
                <a:cs typeface="Trebuchet MS"/>
              </a:rPr>
              <a:t>control, </a:t>
            </a:r>
            <a:r>
              <a:rPr spc="-240">
                <a:solidFill>
                  <a:srgbClr val="A3123E"/>
                </a:solidFill>
                <a:latin typeface="Trebuchet MS"/>
                <a:cs typeface="Trebuchet MS"/>
              </a:rPr>
              <a:t>data</a:t>
            </a:r>
            <a:r>
              <a:rPr spc="-5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5">
                <a:solidFill>
                  <a:srgbClr val="A3123E"/>
                </a:solidFill>
                <a:latin typeface="Trebuchet MS"/>
                <a:cs typeface="Trebuchet MS"/>
              </a:rPr>
              <a:t>connections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18</a:t>
            </a:r>
          </a:p>
        </p:txBody>
      </p:sp>
      <p:sp>
        <p:nvSpPr>
          <p:cNvPr id="5" name="object 5"/>
          <p:cNvSpPr/>
          <p:nvPr/>
        </p:nvSpPr>
        <p:spPr>
          <a:xfrm>
            <a:off x="7249668" y="2697479"/>
            <a:ext cx="391795" cy="1905"/>
          </a:xfrm>
          <a:custGeom>
            <a:avLst/>
            <a:gdLst/>
            <a:ahLst/>
            <a:cxnLst/>
            <a:rect l="l" t="t" r="r" b="b"/>
            <a:pathLst>
              <a:path w="391795" h="1905">
                <a:moveTo>
                  <a:pt x="0" y="0"/>
                </a:moveTo>
                <a:lnTo>
                  <a:pt x="391667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2958" y="1384173"/>
            <a:ext cx="2627630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4820" marR="5080" indent="-452755">
              <a:lnSpc>
                <a:spcPts val="1630"/>
              </a:lnSpc>
              <a:spcBef>
                <a:spcPts val="390"/>
              </a:spcBef>
              <a:tabLst>
                <a:tab pos="2364740" algn="l"/>
                <a:tab pos="2613025" algn="l"/>
              </a:tabLst>
            </a:pPr>
            <a:r>
              <a:rPr sz="1600" i="1" spc="-5">
                <a:solidFill>
                  <a:srgbClr val="CC0000"/>
                </a:solidFill>
                <a:latin typeface="Arial"/>
                <a:cs typeface="Arial"/>
              </a:rPr>
              <a:t>TCP</a:t>
            </a:r>
            <a:r>
              <a:rPr sz="1600" i="1" spc="-8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>
                <a:solidFill>
                  <a:srgbClr val="CC0000"/>
                </a:solidFill>
                <a:latin typeface="Arial"/>
                <a:cs typeface="Arial"/>
              </a:rPr>
              <a:t>control</a:t>
            </a:r>
            <a:r>
              <a:rPr sz="1600" i="1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>
                <a:solidFill>
                  <a:srgbClr val="CC0000"/>
                </a:solidFill>
                <a:latin typeface="Arial"/>
                <a:cs typeface="Arial"/>
              </a:rPr>
              <a:t>connection, </a:t>
            </a:r>
            <a:r>
              <a:rPr sz="1600" i="1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600" i="1" u="heavy" spc="-5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60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>
                <a:solidFill>
                  <a:srgbClr val="CC0000"/>
                </a:solidFill>
                <a:latin typeface="Arial"/>
                <a:cs typeface="Arial"/>
              </a:rPr>
              <a:t>server port</a:t>
            </a:r>
            <a:r>
              <a:rPr sz="1600" i="1" spc="-3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>
                <a:solidFill>
                  <a:srgbClr val="CC0000"/>
                </a:solidFill>
                <a:latin typeface="Arial"/>
                <a:cs typeface="Arial"/>
              </a:rPr>
              <a:t>21	</a:t>
            </a:r>
            <a:r>
              <a:rPr sz="1600" i="1" spc="-44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u="heavy" spc="-1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5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0629" y="2361946"/>
            <a:ext cx="5568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ts val="2050"/>
              </a:lnSpc>
              <a:spcBef>
                <a:spcPts val="100"/>
              </a:spcBef>
            </a:pPr>
            <a:r>
              <a:rPr sz="1800" spc="5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>
                <a:latin typeface="Arial"/>
                <a:cs typeface="Arial"/>
              </a:rPr>
              <a:t>cl</a:t>
            </a:r>
            <a:r>
              <a:rPr sz="1800" spc="-15">
                <a:latin typeface="Arial"/>
                <a:cs typeface="Arial"/>
              </a:rPr>
              <a:t>i</a:t>
            </a:r>
            <a:r>
              <a:rPr sz="1800" spc="-5">
                <a:latin typeface="Arial"/>
                <a:cs typeface="Arial"/>
              </a:rPr>
              <a:t>e</a:t>
            </a:r>
            <a:r>
              <a:rPr sz="1800" spc="-15">
                <a:latin typeface="Arial"/>
                <a:cs typeface="Arial"/>
              </a:rPr>
              <a:t>n</a:t>
            </a:r>
            <a:r>
              <a:rPr sz="1800">
                <a:latin typeface="Arial"/>
                <a:cs typeface="Arial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8783" y="2371471"/>
            <a:ext cx="65976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ts val="2050"/>
              </a:lnSpc>
              <a:spcBef>
                <a:spcPts val="100"/>
              </a:spcBef>
            </a:pPr>
            <a:r>
              <a:rPr sz="1800" spc="5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>
                <a:latin typeface="Arial"/>
                <a:cs typeface="Arial"/>
              </a:rPr>
              <a:t>serv</a:t>
            </a:r>
            <a:r>
              <a:rPr sz="1800" spc="-15">
                <a:latin typeface="Arial"/>
                <a:cs typeface="Arial"/>
              </a:rPr>
              <a:t>e</a:t>
            </a:r>
            <a:r>
              <a:rPr sz="1800">
                <a:latin typeface="Arial"/>
                <a:cs typeface="Arial"/>
              </a:rPr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8670798" y="1797303"/>
            <a:ext cx="2581910" cy="410209"/>
          </a:xfrm>
          <a:custGeom>
            <a:avLst/>
            <a:gdLst/>
            <a:ahLst/>
            <a:cxnLst/>
            <a:rect l="l" t="t" r="r" b="b"/>
            <a:pathLst>
              <a:path w="2581909" h="410210">
                <a:moveTo>
                  <a:pt x="2561844" y="42926"/>
                </a:moveTo>
                <a:lnTo>
                  <a:pt x="2476119" y="127"/>
                </a:lnTo>
                <a:lnTo>
                  <a:pt x="2476119" y="28702"/>
                </a:lnTo>
                <a:lnTo>
                  <a:pt x="85725" y="28587"/>
                </a:lnTo>
                <a:lnTo>
                  <a:pt x="85725" y="0"/>
                </a:lnTo>
                <a:lnTo>
                  <a:pt x="0" y="42926"/>
                </a:lnTo>
                <a:lnTo>
                  <a:pt x="85725" y="85725"/>
                </a:lnTo>
                <a:lnTo>
                  <a:pt x="85725" y="57162"/>
                </a:lnTo>
                <a:lnTo>
                  <a:pt x="2476119" y="57277"/>
                </a:lnTo>
                <a:lnTo>
                  <a:pt x="2476119" y="85852"/>
                </a:lnTo>
                <a:lnTo>
                  <a:pt x="2533180" y="57277"/>
                </a:lnTo>
                <a:lnTo>
                  <a:pt x="2561844" y="42926"/>
                </a:lnTo>
                <a:close/>
              </a:path>
              <a:path w="2581909" h="410210">
                <a:moveTo>
                  <a:pt x="2581656" y="356870"/>
                </a:moveTo>
                <a:lnTo>
                  <a:pt x="2553462" y="342900"/>
                </a:lnTo>
                <a:lnTo>
                  <a:pt x="2495804" y="314325"/>
                </a:lnTo>
                <a:lnTo>
                  <a:pt x="2495880" y="342963"/>
                </a:lnTo>
                <a:lnTo>
                  <a:pt x="105486" y="352882"/>
                </a:lnTo>
                <a:lnTo>
                  <a:pt x="105410" y="324358"/>
                </a:lnTo>
                <a:lnTo>
                  <a:pt x="19812" y="367538"/>
                </a:lnTo>
                <a:lnTo>
                  <a:pt x="105664" y="410083"/>
                </a:lnTo>
                <a:lnTo>
                  <a:pt x="105575" y="381508"/>
                </a:lnTo>
                <a:lnTo>
                  <a:pt x="2495969" y="371538"/>
                </a:lnTo>
                <a:lnTo>
                  <a:pt x="2496058" y="400050"/>
                </a:lnTo>
                <a:lnTo>
                  <a:pt x="2581656" y="3568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35339" y="2220848"/>
            <a:ext cx="1971039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8140" marR="5080" indent="-346075">
              <a:lnSpc>
                <a:spcPts val="1630"/>
              </a:lnSpc>
              <a:spcBef>
                <a:spcPts val="390"/>
              </a:spcBef>
            </a:pPr>
            <a:r>
              <a:rPr sz="1600" i="1" spc="-5">
                <a:solidFill>
                  <a:srgbClr val="CC0000"/>
                </a:solidFill>
                <a:latin typeface="Arial"/>
                <a:cs typeface="Arial"/>
              </a:rPr>
              <a:t>TCP data</a:t>
            </a:r>
            <a:r>
              <a:rPr sz="1600" i="1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>
                <a:solidFill>
                  <a:srgbClr val="CC0000"/>
                </a:solidFill>
                <a:latin typeface="Arial"/>
                <a:cs typeface="Arial"/>
              </a:rPr>
              <a:t>connection,  server port</a:t>
            </a:r>
            <a:r>
              <a:rPr sz="1600" i="1" spc="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>
                <a:solidFill>
                  <a:srgbClr val="CC000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18119" y="1493519"/>
            <a:ext cx="3918585" cy="893444"/>
            <a:chOff x="7818119" y="1493519"/>
            <a:chExt cx="3918585" cy="893444"/>
          </a:xfrm>
        </p:grpSpPr>
        <p:sp>
          <p:nvSpPr>
            <p:cNvPr id="8" name="object 8"/>
            <p:cNvSpPr/>
            <p:nvPr/>
          </p:nvSpPr>
          <p:spPr>
            <a:xfrm>
              <a:off x="11311127" y="1502663"/>
              <a:ext cx="420624" cy="696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1815" y="1575815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59257" y="44196"/>
                  </a:lnTo>
                  <a:lnTo>
                    <a:pt x="167854" y="42457"/>
                  </a:lnTo>
                  <a:lnTo>
                    <a:pt x="174878" y="37719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7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86387" y="1580387"/>
              <a:ext cx="170687" cy="35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8747" y="1682495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1844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4403" y="137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18747" y="1682495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0" y="13715"/>
                  </a:moveTo>
                  <a:lnTo>
                    <a:pt x="184403" y="13715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0291" y="1674875"/>
              <a:ext cx="181610" cy="41275"/>
            </a:xfrm>
            <a:custGeom>
              <a:avLst/>
              <a:gdLst/>
              <a:ahLst/>
              <a:cxnLst/>
              <a:rect l="l" t="t" r="r" b="b"/>
              <a:pathLst>
                <a:path w="181609" h="41275">
                  <a:moveTo>
                    <a:pt x="16078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0781" y="41148"/>
                  </a:lnTo>
                  <a:lnTo>
                    <a:pt x="168765" y="39522"/>
                  </a:lnTo>
                  <a:lnTo>
                    <a:pt x="175307" y="35099"/>
                  </a:lnTo>
                  <a:lnTo>
                    <a:pt x="179730" y="28557"/>
                  </a:lnTo>
                  <a:lnTo>
                    <a:pt x="181355" y="20574"/>
                  </a:lnTo>
                  <a:lnTo>
                    <a:pt x="179730" y="12590"/>
                  </a:lnTo>
                  <a:lnTo>
                    <a:pt x="175307" y="6048"/>
                  </a:lnTo>
                  <a:lnTo>
                    <a:pt x="168765" y="1625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84863" y="1679447"/>
              <a:ext cx="170687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18747" y="1876043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1844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4403" y="137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18747" y="1876043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0" y="13715"/>
                  </a:moveTo>
                  <a:lnTo>
                    <a:pt x="184403" y="13715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7243" y="1868423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59257" y="44196"/>
                  </a:lnTo>
                  <a:lnTo>
                    <a:pt x="167854" y="42457"/>
                  </a:lnTo>
                  <a:lnTo>
                    <a:pt x="174878" y="37719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6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81815" y="1872995"/>
              <a:ext cx="170687" cy="350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49455" y="1784603"/>
              <a:ext cx="82296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78767" y="1775459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59257" y="44195"/>
                  </a:lnTo>
                  <a:lnTo>
                    <a:pt x="167854" y="42457"/>
                  </a:lnTo>
                  <a:lnTo>
                    <a:pt x="174878" y="37718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6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83339" y="1502663"/>
              <a:ext cx="173735" cy="6979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37263" y="1502663"/>
              <a:ext cx="20320" cy="698500"/>
            </a:xfrm>
            <a:custGeom>
              <a:avLst/>
              <a:gdLst/>
              <a:ahLst/>
              <a:cxnLst/>
              <a:rect l="l" t="t" r="r" b="b"/>
              <a:pathLst>
                <a:path w="20320" h="698500">
                  <a:moveTo>
                    <a:pt x="0" y="697991"/>
                  </a:moveTo>
                  <a:lnTo>
                    <a:pt x="19811" y="697991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6979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57075" y="1679447"/>
              <a:ext cx="73151" cy="640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57075" y="1578863"/>
              <a:ext cx="76200" cy="73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54028" y="2167127"/>
              <a:ext cx="82550" cy="60960"/>
            </a:xfrm>
            <a:custGeom>
              <a:avLst/>
              <a:gdLst/>
              <a:ahLst/>
              <a:cxnLst/>
              <a:rect l="l" t="t" r="r" b="b"/>
              <a:pathLst>
                <a:path w="82550" h="60960">
                  <a:moveTo>
                    <a:pt x="82296" y="6096"/>
                  </a:moveTo>
                  <a:lnTo>
                    <a:pt x="78867" y="0"/>
                  </a:lnTo>
                  <a:lnTo>
                    <a:pt x="74676" y="0"/>
                  </a:lnTo>
                  <a:lnTo>
                    <a:pt x="70485" y="0"/>
                  </a:lnTo>
                  <a:lnTo>
                    <a:pt x="69418" y="1905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6200" y="27940"/>
                  </a:lnTo>
                  <a:lnTo>
                    <a:pt x="76161" y="27432"/>
                  </a:lnTo>
                  <a:lnTo>
                    <a:pt x="78867" y="27432"/>
                  </a:lnTo>
                  <a:lnTo>
                    <a:pt x="82296" y="21336"/>
                  </a:lnTo>
                  <a:lnTo>
                    <a:pt x="82296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91315" y="2186939"/>
              <a:ext cx="375285" cy="44450"/>
            </a:xfrm>
            <a:custGeom>
              <a:avLst/>
              <a:gdLst/>
              <a:ahLst/>
              <a:cxnLst/>
              <a:rect l="l" t="t" r="r" b="b"/>
              <a:pathLst>
                <a:path w="375284" h="44450">
                  <a:moveTo>
                    <a:pt x="35280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52805" y="44196"/>
                  </a:lnTo>
                  <a:lnTo>
                    <a:pt x="361402" y="42457"/>
                  </a:lnTo>
                  <a:lnTo>
                    <a:pt x="368426" y="37719"/>
                  </a:lnTo>
                  <a:lnTo>
                    <a:pt x="373165" y="30694"/>
                  </a:lnTo>
                  <a:lnTo>
                    <a:pt x="374903" y="22098"/>
                  </a:lnTo>
                  <a:lnTo>
                    <a:pt x="373165" y="13501"/>
                  </a:lnTo>
                  <a:lnTo>
                    <a:pt x="368426" y="6477"/>
                  </a:lnTo>
                  <a:lnTo>
                    <a:pt x="361402" y="1738"/>
                  </a:lnTo>
                  <a:lnTo>
                    <a:pt x="35280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91315" y="2186939"/>
              <a:ext cx="375285" cy="44450"/>
            </a:xfrm>
            <a:custGeom>
              <a:avLst/>
              <a:gdLst/>
              <a:ahLst/>
              <a:cxnLst/>
              <a:rect l="l" t="t" r="r" b="b"/>
              <a:pathLst>
                <a:path w="375284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52805" y="0"/>
                  </a:lnTo>
                  <a:lnTo>
                    <a:pt x="361402" y="1738"/>
                  </a:lnTo>
                  <a:lnTo>
                    <a:pt x="368426" y="6477"/>
                  </a:lnTo>
                  <a:lnTo>
                    <a:pt x="373165" y="13501"/>
                  </a:lnTo>
                  <a:lnTo>
                    <a:pt x="374903" y="22098"/>
                  </a:lnTo>
                  <a:lnTo>
                    <a:pt x="373165" y="30694"/>
                  </a:lnTo>
                  <a:lnTo>
                    <a:pt x="368426" y="37719"/>
                  </a:lnTo>
                  <a:lnTo>
                    <a:pt x="361402" y="42457"/>
                  </a:lnTo>
                  <a:lnTo>
                    <a:pt x="352805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11127" y="2196083"/>
              <a:ext cx="333755" cy="259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11127" y="2196083"/>
              <a:ext cx="334010" cy="26034"/>
            </a:xfrm>
            <a:custGeom>
              <a:avLst/>
              <a:gdLst/>
              <a:ahLst/>
              <a:cxnLst/>
              <a:rect l="l" t="t" r="r" b="b"/>
              <a:pathLst>
                <a:path w="334009" h="26035">
                  <a:moveTo>
                    <a:pt x="0" y="12953"/>
                  </a:moveTo>
                  <a:lnTo>
                    <a:pt x="0" y="5841"/>
                  </a:lnTo>
                  <a:lnTo>
                    <a:pt x="5842" y="0"/>
                  </a:lnTo>
                  <a:lnTo>
                    <a:pt x="12953" y="0"/>
                  </a:lnTo>
                  <a:lnTo>
                    <a:pt x="320801" y="0"/>
                  </a:lnTo>
                  <a:lnTo>
                    <a:pt x="327914" y="0"/>
                  </a:lnTo>
                  <a:lnTo>
                    <a:pt x="333755" y="5841"/>
                  </a:lnTo>
                  <a:lnTo>
                    <a:pt x="333755" y="12953"/>
                  </a:lnTo>
                  <a:lnTo>
                    <a:pt x="333755" y="20065"/>
                  </a:lnTo>
                  <a:lnTo>
                    <a:pt x="327914" y="25907"/>
                  </a:lnTo>
                  <a:lnTo>
                    <a:pt x="320801" y="25907"/>
                  </a:lnTo>
                  <a:lnTo>
                    <a:pt x="12953" y="25907"/>
                  </a:lnTo>
                  <a:lnTo>
                    <a:pt x="5842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43131" y="2097023"/>
              <a:ext cx="50800" cy="44450"/>
            </a:xfrm>
            <a:custGeom>
              <a:avLst/>
              <a:gdLst/>
              <a:ahLst/>
              <a:cxnLst/>
              <a:rect l="l" t="t" r="r" b="b"/>
              <a:pathLst>
                <a:path w="50800" h="44450">
                  <a:moveTo>
                    <a:pt x="25146" y="0"/>
                  </a:moveTo>
                  <a:lnTo>
                    <a:pt x="15376" y="1738"/>
                  </a:lnTo>
                  <a:lnTo>
                    <a:pt x="7381" y="6476"/>
                  </a:lnTo>
                  <a:lnTo>
                    <a:pt x="1982" y="13501"/>
                  </a:lnTo>
                  <a:lnTo>
                    <a:pt x="0" y="22098"/>
                  </a:lnTo>
                  <a:lnTo>
                    <a:pt x="1982" y="30694"/>
                  </a:lnTo>
                  <a:lnTo>
                    <a:pt x="7381" y="37718"/>
                  </a:lnTo>
                  <a:lnTo>
                    <a:pt x="15376" y="42457"/>
                  </a:lnTo>
                  <a:lnTo>
                    <a:pt x="25146" y="44196"/>
                  </a:lnTo>
                  <a:lnTo>
                    <a:pt x="34915" y="42457"/>
                  </a:lnTo>
                  <a:lnTo>
                    <a:pt x="42910" y="37719"/>
                  </a:lnTo>
                  <a:lnTo>
                    <a:pt x="48309" y="30694"/>
                  </a:lnTo>
                  <a:lnTo>
                    <a:pt x="50292" y="22098"/>
                  </a:lnTo>
                  <a:lnTo>
                    <a:pt x="48309" y="13501"/>
                  </a:lnTo>
                  <a:lnTo>
                    <a:pt x="42910" y="6476"/>
                  </a:lnTo>
                  <a:lnTo>
                    <a:pt x="34915" y="1738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99519" y="2098547"/>
              <a:ext cx="48895" cy="43180"/>
            </a:xfrm>
            <a:custGeom>
              <a:avLst/>
              <a:gdLst/>
              <a:ahLst/>
              <a:cxnLst/>
              <a:rect l="l" t="t" r="r" b="b"/>
              <a:pathLst>
                <a:path w="48895" h="43180">
                  <a:moveTo>
                    <a:pt x="24383" y="0"/>
                  </a:moveTo>
                  <a:lnTo>
                    <a:pt x="14894" y="1672"/>
                  </a:lnTo>
                  <a:lnTo>
                    <a:pt x="7143" y="6238"/>
                  </a:lnTo>
                  <a:lnTo>
                    <a:pt x="1916" y="13019"/>
                  </a:lnTo>
                  <a:lnTo>
                    <a:pt x="0" y="21336"/>
                  </a:lnTo>
                  <a:lnTo>
                    <a:pt x="1916" y="29652"/>
                  </a:lnTo>
                  <a:lnTo>
                    <a:pt x="7143" y="36433"/>
                  </a:lnTo>
                  <a:lnTo>
                    <a:pt x="14894" y="40999"/>
                  </a:lnTo>
                  <a:lnTo>
                    <a:pt x="24383" y="42672"/>
                  </a:lnTo>
                  <a:lnTo>
                    <a:pt x="33873" y="40999"/>
                  </a:lnTo>
                  <a:lnTo>
                    <a:pt x="41624" y="36433"/>
                  </a:lnTo>
                  <a:lnTo>
                    <a:pt x="46851" y="29652"/>
                  </a:lnTo>
                  <a:lnTo>
                    <a:pt x="48768" y="21336"/>
                  </a:lnTo>
                  <a:lnTo>
                    <a:pt x="46851" y="13019"/>
                  </a:lnTo>
                  <a:lnTo>
                    <a:pt x="41624" y="6238"/>
                  </a:lnTo>
                  <a:lnTo>
                    <a:pt x="33873" y="167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54383" y="2097023"/>
              <a:ext cx="48895" cy="43180"/>
            </a:xfrm>
            <a:custGeom>
              <a:avLst/>
              <a:gdLst/>
              <a:ahLst/>
              <a:cxnLst/>
              <a:rect l="l" t="t" r="r" b="b"/>
              <a:pathLst>
                <a:path w="48895" h="43180">
                  <a:moveTo>
                    <a:pt x="24384" y="0"/>
                  </a:moveTo>
                  <a:lnTo>
                    <a:pt x="14894" y="1672"/>
                  </a:lnTo>
                  <a:lnTo>
                    <a:pt x="7143" y="6238"/>
                  </a:lnTo>
                  <a:lnTo>
                    <a:pt x="1916" y="13019"/>
                  </a:lnTo>
                  <a:lnTo>
                    <a:pt x="0" y="21336"/>
                  </a:lnTo>
                  <a:lnTo>
                    <a:pt x="1916" y="29652"/>
                  </a:lnTo>
                  <a:lnTo>
                    <a:pt x="7143" y="36433"/>
                  </a:lnTo>
                  <a:lnTo>
                    <a:pt x="14894" y="40999"/>
                  </a:lnTo>
                  <a:lnTo>
                    <a:pt x="24384" y="42672"/>
                  </a:lnTo>
                  <a:lnTo>
                    <a:pt x="33873" y="40999"/>
                  </a:lnTo>
                  <a:lnTo>
                    <a:pt x="41624" y="36433"/>
                  </a:lnTo>
                  <a:lnTo>
                    <a:pt x="46851" y="29652"/>
                  </a:lnTo>
                  <a:lnTo>
                    <a:pt x="48768" y="21336"/>
                  </a:lnTo>
                  <a:lnTo>
                    <a:pt x="46851" y="13019"/>
                  </a:lnTo>
                  <a:lnTo>
                    <a:pt x="41624" y="6238"/>
                  </a:lnTo>
                  <a:lnTo>
                    <a:pt x="33873" y="16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77827" y="1929383"/>
              <a:ext cx="27940" cy="231775"/>
            </a:xfrm>
            <a:custGeom>
              <a:avLst/>
              <a:gdLst/>
              <a:ahLst/>
              <a:cxnLst/>
              <a:rect l="l" t="t" r="r" b="b"/>
              <a:pathLst>
                <a:path w="27940" h="231775">
                  <a:moveTo>
                    <a:pt x="27431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27431" y="23164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77827" y="1929383"/>
              <a:ext cx="27940" cy="231775"/>
            </a:xfrm>
            <a:custGeom>
              <a:avLst/>
              <a:gdLst/>
              <a:ahLst/>
              <a:cxnLst/>
              <a:rect l="l" t="t" r="r" b="b"/>
              <a:pathLst>
                <a:path w="27940" h="231775">
                  <a:moveTo>
                    <a:pt x="0" y="231648"/>
                  </a:moveTo>
                  <a:lnTo>
                    <a:pt x="27431" y="231648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8119" y="1493519"/>
              <a:ext cx="873251" cy="893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89975" y="1578863"/>
              <a:ext cx="423672" cy="4099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06627" y="913257"/>
            <a:ext cx="7130415" cy="44888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407034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spc="-110">
                <a:latin typeface="Arial"/>
                <a:cs typeface="Arial"/>
              </a:rPr>
              <a:t>server </a:t>
            </a:r>
            <a:r>
              <a:rPr sz="2400" spc="-150">
                <a:latin typeface="Arial"/>
                <a:cs typeface="Arial"/>
              </a:rPr>
              <a:t>opens </a:t>
            </a:r>
            <a:r>
              <a:rPr sz="2400" spc="-125">
                <a:latin typeface="Arial"/>
                <a:cs typeface="Arial"/>
              </a:rPr>
              <a:t>another </a:t>
            </a:r>
            <a:r>
              <a:rPr sz="2400" spc="-355">
                <a:latin typeface="Arial"/>
                <a:cs typeface="Arial"/>
              </a:rPr>
              <a:t>TCP </a:t>
            </a:r>
            <a:r>
              <a:rPr sz="2400" spc="-170">
                <a:latin typeface="Arial"/>
                <a:cs typeface="Arial"/>
              </a:rPr>
              <a:t>data </a:t>
            </a:r>
            <a:r>
              <a:rPr sz="2400" spc="-120">
                <a:latin typeface="Arial"/>
                <a:cs typeface="Arial"/>
              </a:rPr>
              <a:t>connection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95">
                <a:latin typeface="Arial"/>
                <a:cs typeface="Arial"/>
              </a:rPr>
              <a:t>transfer  </a:t>
            </a:r>
            <a:r>
              <a:rPr sz="2400" spc="-125">
                <a:latin typeface="Arial"/>
                <a:cs typeface="Arial"/>
              </a:rPr>
              <a:t>another </a:t>
            </a:r>
            <a:r>
              <a:rPr sz="2400" spc="-45">
                <a:latin typeface="Arial"/>
                <a:cs typeface="Arial"/>
              </a:rPr>
              <a:t>file- </a:t>
            </a:r>
            <a:r>
              <a:rPr sz="2400" spc="-165">
                <a:latin typeface="Arial"/>
                <a:cs typeface="Arial"/>
              </a:rPr>
              <a:t>data </a:t>
            </a:r>
            <a:r>
              <a:rPr sz="2400" spc="-120">
                <a:latin typeface="Arial"/>
                <a:cs typeface="Arial"/>
              </a:rPr>
              <a:t>connection </a:t>
            </a:r>
            <a:r>
              <a:rPr sz="2400" spc="-245">
                <a:latin typeface="Arial"/>
                <a:cs typeface="Arial"/>
              </a:rPr>
              <a:t>– </a:t>
            </a:r>
            <a:r>
              <a:rPr sz="2400" spc="-135">
                <a:latin typeface="Arial"/>
                <a:cs typeface="Arial"/>
              </a:rPr>
              <a:t>non</a:t>
            </a:r>
            <a:r>
              <a:rPr sz="2400" spc="180">
                <a:latin typeface="Arial"/>
                <a:cs typeface="Arial"/>
              </a:rPr>
              <a:t> </a:t>
            </a:r>
            <a:r>
              <a:rPr sz="2400" spc="-100">
                <a:latin typeface="Arial"/>
                <a:cs typeface="Arial"/>
              </a:rPr>
              <a:t>persistent</a:t>
            </a:r>
            <a:endParaRPr sz="2400">
              <a:latin typeface="Arial"/>
              <a:cs typeface="Arial"/>
            </a:endParaRPr>
          </a:p>
          <a:p>
            <a:pPr marL="216535" indent="-204470">
              <a:lnSpc>
                <a:spcPct val="100000"/>
              </a:lnSpc>
              <a:spcBef>
                <a:spcPts val="1835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spc="-90">
                <a:latin typeface="Arial"/>
                <a:cs typeface="Arial"/>
              </a:rPr>
              <a:t>control </a:t>
            </a:r>
            <a:r>
              <a:rPr sz="2400" spc="-114">
                <a:latin typeface="Arial"/>
                <a:cs typeface="Arial"/>
              </a:rPr>
              <a:t>connection: </a:t>
            </a:r>
            <a:r>
              <a:rPr sz="2500" i="1" spc="-30">
                <a:solidFill>
                  <a:srgbClr val="CC0000"/>
                </a:solidFill>
                <a:latin typeface="Arial"/>
                <a:cs typeface="Arial"/>
              </a:rPr>
              <a:t>“</a:t>
            </a:r>
            <a:r>
              <a:rPr sz="2400" i="1" spc="-30">
                <a:solidFill>
                  <a:srgbClr val="CC0000"/>
                </a:solidFill>
                <a:latin typeface="Arial"/>
                <a:cs typeface="Arial"/>
              </a:rPr>
              <a:t>out </a:t>
            </a:r>
            <a:r>
              <a:rPr sz="2400" i="1" spc="-7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400" i="1" spc="18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i="1" spc="-95">
                <a:solidFill>
                  <a:srgbClr val="CC0000"/>
                </a:solidFill>
                <a:latin typeface="Arial"/>
                <a:cs typeface="Arial"/>
              </a:rPr>
              <a:t>band</a:t>
            </a:r>
            <a:r>
              <a:rPr sz="2500" i="1" spc="-95">
                <a:solidFill>
                  <a:srgbClr val="CC0000"/>
                </a:solidFill>
                <a:latin typeface="Arial"/>
                <a:cs typeface="Arial"/>
              </a:rPr>
              <a:t>”</a:t>
            </a:r>
            <a:endParaRPr sz="2500">
              <a:latin typeface="Arial"/>
              <a:cs typeface="Arial"/>
            </a:endParaRPr>
          </a:p>
          <a:p>
            <a:pPr marL="12700" marR="254635">
              <a:lnSpc>
                <a:spcPct val="85000"/>
              </a:lnSpc>
              <a:spcBef>
                <a:spcPts val="2500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804" algn="l"/>
              </a:tabLst>
            </a:pPr>
            <a:r>
              <a:rPr sz="2400" spc="-130">
                <a:latin typeface="Arial"/>
                <a:cs typeface="Arial"/>
              </a:rPr>
              <a:t>Throughout </a:t>
            </a:r>
            <a:r>
              <a:rPr sz="2400" spc="-260">
                <a:latin typeface="Arial"/>
                <a:cs typeface="Arial"/>
              </a:rPr>
              <a:t>a </a:t>
            </a:r>
            <a:r>
              <a:rPr sz="2400" spc="-125">
                <a:latin typeface="Arial"/>
                <a:cs typeface="Arial"/>
              </a:rPr>
              <a:t>session,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310">
                <a:latin typeface="Arial"/>
                <a:cs typeface="Arial"/>
              </a:rPr>
              <a:t>FTP </a:t>
            </a:r>
            <a:r>
              <a:rPr sz="2400" spc="-110">
                <a:latin typeface="Arial"/>
                <a:cs typeface="Arial"/>
              </a:rPr>
              <a:t>server </a:t>
            </a:r>
            <a:r>
              <a:rPr sz="2400" spc="-105">
                <a:latin typeface="Arial"/>
                <a:cs typeface="Arial"/>
              </a:rPr>
              <a:t>must </a:t>
            </a:r>
            <a:r>
              <a:rPr sz="2400" spc="-130">
                <a:latin typeface="Arial"/>
                <a:cs typeface="Arial"/>
              </a:rPr>
              <a:t>maintain  </a:t>
            </a:r>
            <a:r>
              <a:rPr sz="2400" spc="-125">
                <a:latin typeface="Arial"/>
                <a:cs typeface="Arial"/>
              </a:rPr>
              <a:t>state </a:t>
            </a:r>
            <a:r>
              <a:rPr sz="2400" spc="-135">
                <a:latin typeface="Arial"/>
                <a:cs typeface="Arial"/>
              </a:rPr>
              <a:t>about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14">
                <a:latin typeface="Arial"/>
                <a:cs typeface="Arial"/>
              </a:rPr>
              <a:t>user </a:t>
            </a:r>
            <a:r>
              <a:rPr sz="2400" spc="-229">
                <a:latin typeface="Arial"/>
                <a:cs typeface="Arial"/>
              </a:rPr>
              <a:t>.The </a:t>
            </a:r>
            <a:r>
              <a:rPr sz="2400" spc="-110">
                <a:latin typeface="Arial"/>
                <a:cs typeface="Arial"/>
              </a:rPr>
              <a:t>server </a:t>
            </a:r>
            <a:r>
              <a:rPr sz="2400" spc="-105">
                <a:latin typeface="Arial"/>
                <a:cs typeface="Arial"/>
              </a:rPr>
              <a:t>must </a:t>
            </a:r>
            <a:r>
              <a:rPr sz="2400" spc="-145">
                <a:latin typeface="Arial"/>
                <a:cs typeface="Arial"/>
              </a:rPr>
              <a:t>associate </a:t>
            </a:r>
            <a:r>
              <a:rPr sz="2400" spc="-120">
                <a:latin typeface="Arial"/>
                <a:cs typeface="Arial"/>
              </a:rPr>
              <a:t>the  </a:t>
            </a:r>
            <a:r>
              <a:rPr sz="2400" spc="-90">
                <a:latin typeface="Arial"/>
                <a:cs typeface="Arial"/>
              </a:rPr>
              <a:t>control </a:t>
            </a:r>
            <a:r>
              <a:rPr sz="2400" spc="-120">
                <a:latin typeface="Arial"/>
                <a:cs typeface="Arial"/>
              </a:rPr>
              <a:t>connection </a:t>
            </a:r>
            <a:r>
              <a:rPr sz="2400" spc="-85">
                <a:latin typeface="Arial"/>
                <a:cs typeface="Arial"/>
              </a:rPr>
              <a:t>with </a:t>
            </a:r>
            <a:r>
              <a:rPr sz="2400" spc="-265">
                <a:latin typeface="Arial"/>
                <a:cs typeface="Arial"/>
              </a:rPr>
              <a:t>a </a:t>
            </a:r>
            <a:r>
              <a:rPr sz="2400" spc="-100">
                <a:latin typeface="Arial"/>
                <a:cs typeface="Arial"/>
              </a:rPr>
              <a:t>specific </a:t>
            </a:r>
            <a:r>
              <a:rPr sz="2400" spc="-114">
                <a:latin typeface="Arial"/>
                <a:cs typeface="Arial"/>
              </a:rPr>
              <a:t>user </a:t>
            </a:r>
            <a:r>
              <a:rPr sz="2400" spc="-125">
                <a:latin typeface="Arial"/>
                <a:cs typeface="Arial"/>
              </a:rPr>
              <a:t>account, </a:t>
            </a:r>
            <a:r>
              <a:rPr sz="2400" spc="-180">
                <a:latin typeface="Arial"/>
                <a:cs typeface="Arial"/>
              </a:rPr>
              <a:t>and </a:t>
            </a:r>
            <a:r>
              <a:rPr sz="2400" spc="-120">
                <a:latin typeface="Arial"/>
                <a:cs typeface="Arial"/>
              </a:rPr>
              <a:t>the  </a:t>
            </a:r>
            <a:r>
              <a:rPr sz="2400" spc="-110">
                <a:latin typeface="Arial"/>
                <a:cs typeface="Arial"/>
              </a:rPr>
              <a:t>server </a:t>
            </a:r>
            <a:r>
              <a:rPr sz="2400" spc="-105">
                <a:latin typeface="Arial"/>
                <a:cs typeface="Arial"/>
              </a:rPr>
              <a:t>must </a:t>
            </a:r>
            <a:r>
              <a:rPr sz="2400" spc="-190">
                <a:latin typeface="Arial"/>
                <a:cs typeface="Arial"/>
              </a:rPr>
              <a:t>keep </a:t>
            </a:r>
            <a:r>
              <a:rPr sz="2400" spc="-110">
                <a:latin typeface="Arial"/>
                <a:cs typeface="Arial"/>
              </a:rPr>
              <a:t>track </a:t>
            </a:r>
            <a:r>
              <a:rPr sz="2400" spc="-70">
                <a:latin typeface="Arial"/>
                <a:cs typeface="Arial"/>
              </a:rPr>
              <a:t>of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10">
                <a:latin typeface="Arial"/>
                <a:cs typeface="Arial"/>
              </a:rPr>
              <a:t>user’s </a:t>
            </a:r>
            <a:r>
              <a:rPr sz="2400" spc="-95">
                <a:latin typeface="Arial"/>
                <a:cs typeface="Arial"/>
              </a:rPr>
              <a:t>current </a:t>
            </a:r>
            <a:r>
              <a:rPr sz="2400" spc="-85">
                <a:latin typeface="Arial"/>
                <a:cs typeface="Arial"/>
              </a:rPr>
              <a:t>directory </a:t>
            </a:r>
            <a:r>
              <a:rPr sz="2400" spc="-200">
                <a:latin typeface="Arial"/>
                <a:cs typeface="Arial"/>
              </a:rPr>
              <a:t>as 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14">
                <a:latin typeface="Arial"/>
                <a:cs typeface="Arial"/>
              </a:rPr>
              <a:t>user </a:t>
            </a:r>
            <a:r>
              <a:rPr sz="2400" spc="-145">
                <a:latin typeface="Arial"/>
                <a:cs typeface="Arial"/>
              </a:rPr>
              <a:t>wanders </a:t>
            </a:r>
            <a:r>
              <a:rPr sz="2400" spc="-135">
                <a:latin typeface="Arial"/>
                <a:cs typeface="Arial"/>
              </a:rPr>
              <a:t>about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25">
                <a:latin typeface="Arial"/>
                <a:cs typeface="Arial"/>
              </a:rPr>
              <a:t>remote</a:t>
            </a:r>
            <a:r>
              <a:rPr sz="2400" spc="65">
                <a:latin typeface="Arial"/>
                <a:cs typeface="Arial"/>
              </a:rPr>
              <a:t> </a:t>
            </a:r>
            <a:r>
              <a:rPr sz="2400" spc="-85">
                <a:latin typeface="Arial"/>
                <a:cs typeface="Arial"/>
              </a:rPr>
              <a:t>directory </a:t>
            </a:r>
            <a:r>
              <a:rPr sz="2400" spc="-12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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450"/>
              </a:lnSpc>
              <a:buClr>
                <a:srgbClr val="000099"/>
              </a:buClr>
              <a:buSzPct val="70833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spc="-170">
                <a:latin typeface="Arial"/>
                <a:cs typeface="Arial"/>
              </a:rPr>
              <a:t>Keeping </a:t>
            </a:r>
            <a:r>
              <a:rPr sz="2400" spc="-114">
                <a:latin typeface="Arial"/>
                <a:cs typeface="Arial"/>
              </a:rPr>
              <a:t>track </a:t>
            </a:r>
            <a:r>
              <a:rPr sz="2400" spc="-70">
                <a:latin typeface="Arial"/>
                <a:cs typeface="Arial"/>
              </a:rPr>
              <a:t>of </a:t>
            </a:r>
            <a:r>
              <a:rPr sz="2400" spc="-80">
                <a:latin typeface="Arial"/>
                <a:cs typeface="Arial"/>
              </a:rPr>
              <a:t>this </a:t>
            </a:r>
            <a:r>
              <a:rPr sz="2400" spc="-125">
                <a:latin typeface="Arial"/>
                <a:cs typeface="Arial"/>
              </a:rPr>
              <a:t>state </a:t>
            </a:r>
            <a:r>
              <a:rPr sz="2400" spc="-95">
                <a:latin typeface="Arial"/>
                <a:cs typeface="Arial"/>
              </a:rPr>
              <a:t>information </a:t>
            </a:r>
            <a:r>
              <a:rPr sz="2400" spc="-45">
                <a:latin typeface="Arial"/>
                <a:cs typeface="Arial"/>
              </a:rPr>
              <a:t>for </a:t>
            </a:r>
            <a:r>
              <a:rPr sz="2400" spc="-185">
                <a:latin typeface="Arial"/>
                <a:cs typeface="Arial"/>
              </a:rPr>
              <a:t>each </a:t>
            </a:r>
            <a:r>
              <a:rPr sz="2400" spc="-125">
                <a:latin typeface="Arial"/>
                <a:cs typeface="Arial"/>
              </a:rPr>
              <a:t>ongoing  </a:t>
            </a:r>
            <a:r>
              <a:rPr sz="2400" spc="-114">
                <a:latin typeface="Arial"/>
                <a:cs typeface="Arial"/>
              </a:rPr>
              <a:t>user </a:t>
            </a:r>
            <a:r>
              <a:rPr sz="2400" spc="-130">
                <a:latin typeface="Arial"/>
                <a:cs typeface="Arial"/>
              </a:rPr>
              <a:t>session </a:t>
            </a:r>
            <a:r>
              <a:rPr sz="2400" spc="-90">
                <a:latin typeface="Arial"/>
                <a:cs typeface="Arial"/>
              </a:rPr>
              <a:t>significantly </a:t>
            </a:r>
            <a:r>
              <a:rPr sz="2400" spc="-114">
                <a:latin typeface="Arial"/>
                <a:cs typeface="Arial"/>
              </a:rPr>
              <a:t>constrains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95">
                <a:latin typeface="Arial"/>
                <a:cs typeface="Arial"/>
              </a:rPr>
              <a:t>total </a:t>
            </a:r>
            <a:r>
              <a:rPr sz="2400" spc="-125">
                <a:latin typeface="Arial"/>
                <a:cs typeface="Arial"/>
              </a:rPr>
              <a:t>number </a:t>
            </a:r>
            <a:r>
              <a:rPr sz="2400" spc="-70">
                <a:latin typeface="Arial"/>
                <a:cs typeface="Arial"/>
              </a:rPr>
              <a:t>of  </a:t>
            </a:r>
            <a:r>
              <a:rPr sz="2400" spc="-130">
                <a:latin typeface="Arial"/>
                <a:cs typeface="Arial"/>
              </a:rPr>
              <a:t>sessions </a:t>
            </a:r>
            <a:r>
              <a:rPr sz="2400" spc="-105">
                <a:latin typeface="Arial"/>
                <a:cs typeface="Arial"/>
              </a:rPr>
              <a:t>that </a:t>
            </a:r>
            <a:r>
              <a:rPr sz="2400" spc="-310">
                <a:latin typeface="Arial"/>
                <a:cs typeface="Arial"/>
              </a:rPr>
              <a:t>FTP </a:t>
            </a:r>
            <a:r>
              <a:rPr sz="2400" spc="-170">
                <a:latin typeface="Arial"/>
                <a:cs typeface="Arial"/>
              </a:rPr>
              <a:t>can </a:t>
            </a:r>
            <a:r>
              <a:rPr sz="2400" spc="-130">
                <a:latin typeface="Arial"/>
                <a:cs typeface="Arial"/>
              </a:rPr>
              <a:t>maintain</a:t>
            </a:r>
            <a:r>
              <a:rPr sz="2400" spc="280">
                <a:latin typeface="Arial"/>
                <a:cs typeface="Arial"/>
              </a:rPr>
              <a:t> </a:t>
            </a:r>
            <a:r>
              <a:rPr sz="2400" spc="-120">
                <a:latin typeface="Arial"/>
                <a:cs typeface="Arial"/>
              </a:rPr>
              <a:t>simultaneously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81380" y="16255"/>
            <a:ext cx="750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225">
                <a:solidFill>
                  <a:srgbClr val="A3123E"/>
                </a:solidFill>
                <a:latin typeface="Trebuchet MS"/>
                <a:cs typeface="Trebuchet MS"/>
              </a:rPr>
              <a:t>separate </a:t>
            </a:r>
            <a:r>
              <a:rPr spc="-250">
                <a:solidFill>
                  <a:srgbClr val="A3123E"/>
                </a:solidFill>
                <a:latin typeface="Trebuchet MS"/>
                <a:cs typeface="Trebuchet MS"/>
              </a:rPr>
              <a:t>control, </a:t>
            </a:r>
            <a:r>
              <a:rPr spc="-240">
                <a:solidFill>
                  <a:srgbClr val="A3123E"/>
                </a:solidFill>
                <a:latin typeface="Trebuchet MS"/>
                <a:cs typeface="Trebuchet MS"/>
              </a:rPr>
              <a:t>data</a:t>
            </a:r>
            <a:r>
              <a:rPr spc="-5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5">
                <a:solidFill>
                  <a:srgbClr val="A3123E"/>
                </a:solidFill>
                <a:latin typeface="Trebuchet MS"/>
                <a:cs typeface="Trebuchet MS"/>
              </a:rPr>
              <a:t>connections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3633" y="2040382"/>
            <a:ext cx="8873490" cy="3843020"/>
            <a:chOff x="2913633" y="2040382"/>
            <a:chExt cx="8873490" cy="3843020"/>
          </a:xfrm>
        </p:grpSpPr>
        <p:sp>
          <p:nvSpPr>
            <p:cNvPr id="4" name="object 4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0" y="3829812"/>
                  </a:moveTo>
                  <a:lnTo>
                    <a:pt x="8860536" y="3829812"/>
                  </a:lnTo>
                  <a:lnTo>
                    <a:pt x="8860536" y="0"/>
                  </a:lnTo>
                  <a:lnTo>
                    <a:pt x="0" y="0"/>
                  </a:lnTo>
                  <a:lnTo>
                    <a:pt x="0" y="38298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2313" y="2829559"/>
            <a:ext cx="73482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>
                <a:latin typeface="Times New Roman"/>
                <a:cs typeface="Times New Roman"/>
              </a:rPr>
              <a:t>Learn </a:t>
            </a:r>
            <a:r>
              <a:rPr sz="1800" b="1" spc="-5">
                <a:latin typeface="Times New Roman"/>
                <a:cs typeface="Times New Roman"/>
              </a:rPr>
              <a:t>about protocols by examining popular </a:t>
            </a:r>
            <a:r>
              <a:rPr sz="1800" b="1">
                <a:latin typeface="Times New Roman"/>
                <a:cs typeface="Times New Roman"/>
              </a:rPr>
              <a:t>application-level</a:t>
            </a:r>
            <a:r>
              <a:rPr sz="1800" b="1" spc="-20">
                <a:latin typeface="Times New Roman"/>
                <a:cs typeface="Times New Roman"/>
              </a:rPr>
              <a:t> </a:t>
            </a:r>
            <a:r>
              <a:rPr sz="1800" b="1" spc="-5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>
                <a:latin typeface="Times New Roman"/>
                <a:cs typeface="Times New Roman"/>
              </a:rPr>
              <a:t>HTTP</a:t>
            </a:r>
            <a:endParaRPr sz="1800">
              <a:latin typeface="Times New Roman"/>
              <a:cs typeface="Times New Roman"/>
            </a:endParaRPr>
          </a:p>
          <a:p>
            <a:pPr marL="1200785" lvl="2" indent="-287020">
              <a:lnSpc>
                <a:spcPct val="100000"/>
              </a:lnSpc>
              <a:buFont typeface="Arial"/>
              <a:buChar char="•"/>
              <a:tabLst>
                <a:tab pos="1200785" algn="l"/>
                <a:tab pos="1201420" algn="l"/>
              </a:tabLst>
            </a:pPr>
            <a:r>
              <a:rPr sz="1800" spc="-5">
                <a:latin typeface="Times New Roman"/>
                <a:cs typeface="Times New Roman"/>
              </a:rPr>
              <a:t>User-Server </a:t>
            </a:r>
            <a:r>
              <a:rPr sz="1800">
                <a:latin typeface="Times New Roman"/>
                <a:cs typeface="Times New Roman"/>
              </a:rPr>
              <a:t>Interaction: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Cookies</a:t>
            </a:r>
          </a:p>
          <a:p>
            <a:pPr marL="1200785" lvl="2" indent="-287020">
              <a:lnSpc>
                <a:spcPct val="100000"/>
              </a:lnSpc>
              <a:buFont typeface="Arial"/>
              <a:buChar char="•"/>
              <a:tabLst>
                <a:tab pos="1200785" algn="l"/>
                <a:tab pos="1201420" algn="l"/>
              </a:tabLst>
            </a:pPr>
            <a:r>
              <a:rPr sz="1800" spc="-15">
                <a:latin typeface="Times New Roman"/>
                <a:cs typeface="Times New Roman"/>
              </a:rPr>
              <a:t>WebCaching </a:t>
            </a:r>
            <a:r>
              <a:rPr sz="1800">
                <a:latin typeface="Times New Roman"/>
                <a:cs typeface="Times New Roman"/>
              </a:rPr>
              <a:t>( </a:t>
            </a:r>
            <a:r>
              <a:rPr sz="1800" spc="-5">
                <a:latin typeface="Times New Roman"/>
                <a:cs typeface="Times New Roman"/>
              </a:rPr>
              <a:t>Proxy Servers)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>
                <a:latin typeface="Times New Roman"/>
                <a:cs typeface="Times New Roman"/>
              </a:rPr>
              <a:t>FTP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>
                <a:latin typeface="Times New Roman"/>
                <a:cs typeface="Times New Roman"/>
              </a:rPr>
              <a:t>SMTP </a:t>
            </a:r>
            <a:r>
              <a:rPr sz="1800">
                <a:latin typeface="Times New Roman"/>
                <a:cs typeface="Times New Roman"/>
              </a:rPr>
              <a:t>/ </a:t>
            </a:r>
            <a:r>
              <a:rPr sz="1800" spc="-10">
                <a:latin typeface="Times New Roman"/>
                <a:cs typeface="Times New Roman"/>
              </a:rPr>
              <a:t>POP3 </a:t>
            </a:r>
            <a:r>
              <a:rPr sz="1800">
                <a:latin typeface="Times New Roman"/>
                <a:cs typeface="Times New Roman"/>
              </a:rPr>
              <a:t>/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IMAP</a:t>
            </a:r>
            <a:endParaRPr sz="1800">
              <a:latin typeface="Times New Roman"/>
              <a:cs typeface="Times New Roman"/>
            </a:endParaRPr>
          </a:p>
          <a:p>
            <a:pPr marL="456565" lvl="1">
              <a:lnSpc>
                <a:spcPct val="100000"/>
              </a:lnSpc>
              <a:tabLst>
                <a:tab pos="800100" algn="l"/>
                <a:tab pos="800735" algn="l"/>
              </a:tabLst>
            </a:pP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9358"/>
            <a:ext cx="7272655" cy="344106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10">
                <a:solidFill>
                  <a:srgbClr val="A3123E"/>
                </a:solidFill>
                <a:latin typeface="Georgia"/>
                <a:cs typeface="Georgia"/>
              </a:rPr>
              <a:t>sample</a:t>
            </a:r>
            <a:r>
              <a:rPr sz="2800" i="1" spc="15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2800" i="1" spc="-5">
                <a:solidFill>
                  <a:srgbClr val="A3123E"/>
                </a:solidFill>
                <a:latin typeface="Georgia"/>
                <a:cs typeface="Georgia"/>
              </a:rPr>
              <a:t>commands:</a:t>
            </a:r>
            <a:endParaRPr sz="2800">
              <a:solidFill>
                <a:srgbClr val="A3123E"/>
              </a:solidFill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sent </a:t>
            </a:r>
            <a:r>
              <a:rPr sz="2400">
                <a:latin typeface="Georgia"/>
                <a:cs typeface="Georgia"/>
              </a:rPr>
              <a:t>as </a:t>
            </a:r>
            <a:r>
              <a:rPr sz="2400" spc="-5">
                <a:latin typeface="Georgia"/>
                <a:cs typeface="Georgia"/>
              </a:rPr>
              <a:t>ASCII </a:t>
            </a:r>
            <a:r>
              <a:rPr sz="2400">
                <a:latin typeface="Georgia"/>
                <a:cs typeface="Georgia"/>
              </a:rPr>
              <a:t>text </a:t>
            </a:r>
            <a:r>
              <a:rPr sz="2400" spc="-5">
                <a:latin typeface="Georgia"/>
                <a:cs typeface="Georgia"/>
              </a:rPr>
              <a:t>over control</a:t>
            </a:r>
            <a:r>
              <a:rPr sz="2400" spc="-25">
                <a:latin typeface="Georgia"/>
                <a:cs typeface="Georgia"/>
              </a:rPr>
              <a:t> </a:t>
            </a:r>
            <a:r>
              <a:rPr sz="2400" spc="-10">
                <a:latin typeface="Georgia"/>
                <a:cs typeface="Georgia"/>
              </a:rPr>
              <a:t>channel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>
                <a:latin typeface="Courier New"/>
                <a:cs typeface="Courier New"/>
              </a:rPr>
              <a:t>USER</a:t>
            </a:r>
            <a:r>
              <a:rPr sz="2400" b="1" spc="-75">
                <a:latin typeface="Courier New"/>
                <a:cs typeface="Courier New"/>
              </a:rPr>
              <a:t> </a:t>
            </a:r>
            <a:r>
              <a:rPr sz="2400" b="1" i="1" spc="-10">
                <a:latin typeface="Courier New"/>
                <a:cs typeface="Courier New"/>
              </a:rPr>
              <a:t>username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>
                <a:latin typeface="Courier New"/>
                <a:cs typeface="Courier New"/>
              </a:rPr>
              <a:t>PASS</a:t>
            </a:r>
            <a:r>
              <a:rPr sz="2400" b="1" spc="-60">
                <a:latin typeface="Courier New"/>
                <a:cs typeface="Courier New"/>
              </a:rPr>
              <a:t> </a:t>
            </a:r>
            <a:r>
              <a:rPr sz="2400" b="1" i="1" spc="-10">
                <a:latin typeface="Courier New"/>
                <a:cs typeface="Courier New"/>
              </a:rPr>
              <a:t>password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>
                <a:latin typeface="Courier New"/>
                <a:cs typeface="Courier New"/>
              </a:rPr>
              <a:t>LIST</a:t>
            </a:r>
            <a:r>
              <a:rPr sz="2400" b="1" spc="-840">
                <a:latin typeface="Courier New"/>
                <a:cs typeface="Courier New"/>
              </a:rPr>
              <a:t> </a:t>
            </a:r>
            <a:r>
              <a:rPr sz="2400">
                <a:latin typeface="Georgia"/>
                <a:cs typeface="Georgia"/>
              </a:rPr>
              <a:t>return </a:t>
            </a:r>
            <a:r>
              <a:rPr sz="2400" spc="-5">
                <a:latin typeface="Georgia"/>
                <a:cs typeface="Georgia"/>
              </a:rPr>
              <a:t>list of file </a:t>
            </a:r>
            <a:r>
              <a:rPr sz="2400">
                <a:latin typeface="Georgia"/>
                <a:cs typeface="Georgia"/>
              </a:rPr>
              <a:t>in </a:t>
            </a:r>
            <a:r>
              <a:rPr sz="2400" spc="-5">
                <a:latin typeface="Georgia"/>
                <a:cs typeface="Georgia"/>
              </a:rPr>
              <a:t>current directory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>
                <a:latin typeface="Courier New"/>
                <a:cs typeface="Courier New"/>
              </a:rPr>
              <a:t>RETR filename</a:t>
            </a:r>
            <a:r>
              <a:rPr sz="2400" b="1" spc="-815">
                <a:latin typeface="Courier New"/>
                <a:cs typeface="Courier New"/>
              </a:rPr>
              <a:t> </a:t>
            </a:r>
            <a:r>
              <a:rPr sz="2400" spc="-5">
                <a:latin typeface="Georgia"/>
                <a:cs typeface="Georgia"/>
              </a:rPr>
              <a:t>retrieves (gets) file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>
                <a:latin typeface="Courier New"/>
                <a:cs typeface="Courier New"/>
              </a:rPr>
              <a:t>STOR filename</a:t>
            </a:r>
            <a:r>
              <a:rPr sz="2400" b="1" spc="-810">
                <a:latin typeface="Courier New"/>
                <a:cs typeface="Courier New"/>
              </a:rPr>
              <a:t> </a:t>
            </a:r>
            <a:r>
              <a:rPr sz="2400" spc="-5">
                <a:latin typeface="Georgia"/>
                <a:cs typeface="Georgia"/>
              </a:rPr>
              <a:t>stores (puts) file onto remote host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07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>
                <a:solidFill>
                  <a:srgbClr val="A3123E"/>
                </a:solidFill>
                <a:latin typeface="Trebuchet MS"/>
                <a:cs typeface="Trebuchet MS"/>
              </a:rPr>
              <a:t>FTP </a:t>
            </a:r>
            <a:r>
              <a:rPr spc="-220">
                <a:solidFill>
                  <a:srgbClr val="A3123E"/>
                </a:solidFill>
                <a:latin typeface="Trebuchet MS"/>
                <a:cs typeface="Trebuchet MS"/>
              </a:rPr>
              <a:t>commands,</a:t>
            </a:r>
            <a:r>
              <a:rPr spc="-18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155">
                <a:solidFill>
                  <a:srgbClr val="A3123E"/>
                </a:solidFill>
                <a:latin typeface="Trebuchet MS"/>
                <a:cs typeface="Trebuchet MS"/>
              </a:rPr>
              <a:t>responses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181" y="5147309"/>
            <a:ext cx="656399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659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commands, </a:t>
            </a:r>
            <a:r>
              <a:rPr sz="1800">
                <a:latin typeface="Times New Roman"/>
                <a:cs typeface="Times New Roman"/>
              </a:rPr>
              <a:t>from client to </a:t>
            </a:r>
            <a:r>
              <a:rPr sz="1800" spc="-15">
                <a:latin typeface="Times New Roman"/>
                <a:cs typeface="Times New Roman"/>
              </a:rPr>
              <a:t>server, </a:t>
            </a:r>
            <a:r>
              <a:rPr sz="1800">
                <a:latin typeface="Times New Roman"/>
                <a:cs typeface="Times New Roman"/>
              </a:rPr>
              <a:t>and replies, from </a:t>
            </a:r>
            <a:r>
              <a:rPr sz="1800" spc="-5">
                <a:latin typeface="Times New Roman"/>
                <a:cs typeface="Times New Roman"/>
              </a:rPr>
              <a:t>server </a:t>
            </a:r>
            <a:r>
              <a:rPr sz="1800">
                <a:latin typeface="Times New Roman"/>
                <a:cs typeface="Times New Roman"/>
              </a:rPr>
              <a:t>to  client, are </a:t>
            </a:r>
            <a:r>
              <a:rPr sz="1800" spc="-5">
                <a:latin typeface="Times New Roman"/>
                <a:cs typeface="Times New Roman"/>
              </a:rPr>
              <a:t>sent </a:t>
            </a:r>
            <a:r>
              <a:rPr sz="1800">
                <a:latin typeface="Times New Roman"/>
                <a:cs typeface="Times New Roman"/>
              </a:rPr>
              <a:t>across the control connection in 7-bit </a:t>
            </a:r>
            <a:r>
              <a:rPr sz="1800" spc="-5">
                <a:latin typeface="Times New Roman"/>
                <a:cs typeface="Times New Roman"/>
              </a:rPr>
              <a:t>ASCII</a:t>
            </a:r>
            <a:r>
              <a:rPr sz="1800" spc="-18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>
                <a:latin typeface="Times New Roman"/>
                <a:cs typeface="Times New Roman"/>
              </a:rPr>
              <a:t>Each </a:t>
            </a:r>
            <a:r>
              <a:rPr sz="1800" spc="-5">
                <a:latin typeface="Times New Roman"/>
                <a:cs typeface="Times New Roman"/>
              </a:rPr>
              <a:t>command </a:t>
            </a:r>
            <a:r>
              <a:rPr sz="1800">
                <a:latin typeface="Times New Roman"/>
                <a:cs typeface="Times New Roman"/>
              </a:rPr>
              <a:t>consists of four uppercase </a:t>
            </a:r>
            <a:r>
              <a:rPr sz="1800" spc="-5">
                <a:latin typeface="Times New Roman"/>
                <a:cs typeface="Times New Roman"/>
              </a:rPr>
              <a:t>ASCII </a:t>
            </a:r>
            <a:r>
              <a:rPr sz="1800">
                <a:latin typeface="Times New Roman"/>
                <a:cs typeface="Times New Roman"/>
              </a:rPr>
              <a:t>characters, </a:t>
            </a:r>
            <a:r>
              <a:rPr sz="1800" spc="-10">
                <a:latin typeface="Times New Roman"/>
                <a:cs typeface="Times New Roman"/>
              </a:rPr>
              <a:t>some</a:t>
            </a:r>
            <a:r>
              <a:rPr sz="1800" spc="-145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>
                <a:latin typeface="Times New Roman"/>
                <a:cs typeface="Times New Roman"/>
              </a:rPr>
              <a:t>optional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1224280">
              <a:lnSpc>
                <a:spcPct val="100000"/>
              </a:lnSpc>
              <a:spcBef>
                <a:spcPts val="1545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15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1629" y="1202643"/>
            <a:ext cx="3627120" cy="471718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i="1" spc="-5">
                <a:solidFill>
                  <a:srgbClr val="A3123E"/>
                </a:solidFill>
                <a:latin typeface="Carlito"/>
                <a:cs typeface="Carlito"/>
              </a:rPr>
              <a:t>sample return</a:t>
            </a:r>
            <a:r>
              <a:rPr sz="2800" i="1" spc="-10">
                <a:solidFill>
                  <a:srgbClr val="A3123E"/>
                </a:solidFill>
                <a:latin typeface="Carlito"/>
                <a:cs typeface="Carlito"/>
              </a:rPr>
              <a:t> codes</a:t>
            </a:r>
            <a:endParaRPr sz="2800">
              <a:solidFill>
                <a:srgbClr val="A3123E"/>
              </a:solidFill>
              <a:latin typeface="Carlito"/>
              <a:cs typeface="Carlito"/>
            </a:endParaRPr>
          </a:p>
          <a:p>
            <a:pPr marL="241300" marR="104139" indent="-229235">
              <a:lnSpc>
                <a:spcPts val="23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>
                <a:latin typeface="Carlito"/>
                <a:cs typeface="Carlito"/>
              </a:rPr>
              <a:t>status </a:t>
            </a:r>
            <a:r>
              <a:rPr sz="2400" spc="-10">
                <a:latin typeface="Carlito"/>
                <a:cs typeface="Carlito"/>
              </a:rPr>
              <a:t>code </a:t>
            </a:r>
            <a:r>
              <a:rPr sz="2400">
                <a:latin typeface="Carlito"/>
                <a:cs typeface="Carlito"/>
              </a:rPr>
              <a:t>and </a:t>
            </a:r>
            <a:r>
              <a:rPr sz="2400" spc="-10">
                <a:latin typeface="Carlito"/>
                <a:cs typeface="Carlito"/>
              </a:rPr>
              <a:t>phrase</a:t>
            </a:r>
            <a:r>
              <a:rPr sz="2400" spc="-9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(as  in</a:t>
            </a:r>
            <a:r>
              <a:rPr sz="2400" spc="-5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HTTP)</a:t>
            </a:r>
          </a:p>
          <a:p>
            <a:pPr marL="241300" marR="274955" indent="-229235">
              <a:lnSpc>
                <a:spcPct val="80000"/>
              </a:lnSpc>
              <a:spcBef>
                <a:spcPts val="98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>
                <a:latin typeface="Courier New"/>
                <a:cs typeface="Courier New"/>
              </a:rPr>
              <a:t>331 </a:t>
            </a:r>
            <a:r>
              <a:rPr sz="2400" b="1" spc="-10">
                <a:latin typeface="Courier New"/>
                <a:cs typeface="Courier New"/>
              </a:rPr>
              <a:t>Username OK,  </a:t>
            </a:r>
            <a:r>
              <a:rPr sz="2400" b="1" spc="-5">
                <a:latin typeface="Courier New"/>
                <a:cs typeface="Courier New"/>
              </a:rPr>
              <a:t>password</a:t>
            </a:r>
            <a:r>
              <a:rPr sz="2400" b="1" spc="-85">
                <a:latin typeface="Courier New"/>
                <a:cs typeface="Courier New"/>
              </a:rPr>
              <a:t> </a:t>
            </a:r>
            <a:r>
              <a:rPr sz="2400" b="1" spc="-10">
                <a:latin typeface="Courier New"/>
                <a:cs typeface="Courier New"/>
              </a:rPr>
              <a:t>required</a:t>
            </a:r>
            <a:endParaRPr sz="2400">
              <a:latin typeface="Courier New"/>
              <a:cs typeface="Courier New"/>
            </a:endParaRPr>
          </a:p>
          <a:p>
            <a:pPr marL="241300" marR="91440" indent="-22923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>
                <a:latin typeface="Courier New"/>
                <a:cs typeface="Courier New"/>
              </a:rPr>
              <a:t>125 </a:t>
            </a:r>
            <a:r>
              <a:rPr sz="2400" b="1" spc="-10">
                <a:latin typeface="Courier New"/>
                <a:cs typeface="Courier New"/>
              </a:rPr>
              <a:t>data  connection already  </a:t>
            </a:r>
            <a:r>
              <a:rPr sz="2400" b="1" spc="-5">
                <a:latin typeface="Courier New"/>
                <a:cs typeface="Courier New"/>
              </a:rPr>
              <a:t>open; </a:t>
            </a:r>
            <a:r>
              <a:rPr sz="2400" b="1" spc="-10">
                <a:latin typeface="Courier New"/>
                <a:cs typeface="Courier New"/>
              </a:rPr>
              <a:t>transfer  </a:t>
            </a:r>
            <a:r>
              <a:rPr sz="2400" b="1" spc="-5">
                <a:latin typeface="Courier New"/>
                <a:cs typeface="Courier New"/>
              </a:rPr>
              <a:t>starting</a:t>
            </a:r>
            <a:endParaRPr sz="2400">
              <a:latin typeface="Courier New"/>
              <a:cs typeface="Courier New"/>
            </a:endParaRPr>
          </a:p>
          <a:p>
            <a:pPr marL="241300" marR="5080" indent="-229235">
              <a:lnSpc>
                <a:spcPct val="7920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>
                <a:latin typeface="Courier New"/>
                <a:cs typeface="Courier New"/>
              </a:rPr>
              <a:t>425 Can</a:t>
            </a:r>
            <a:r>
              <a:rPr sz="2400" b="1" spc="-5">
                <a:latin typeface="Arial"/>
                <a:cs typeface="Arial"/>
              </a:rPr>
              <a:t>’</a:t>
            </a:r>
            <a:r>
              <a:rPr sz="2400" b="1" spc="-5">
                <a:latin typeface="Courier New"/>
                <a:cs typeface="Courier New"/>
              </a:rPr>
              <a:t>t open</a:t>
            </a:r>
            <a:r>
              <a:rPr sz="2400" b="1" spc="-110">
                <a:latin typeface="Courier New"/>
                <a:cs typeface="Courier New"/>
              </a:rPr>
              <a:t> </a:t>
            </a:r>
            <a:r>
              <a:rPr sz="2400" b="1" spc="-5">
                <a:latin typeface="Courier New"/>
                <a:cs typeface="Courier New"/>
              </a:rPr>
              <a:t>data  </a:t>
            </a:r>
            <a:r>
              <a:rPr sz="2400" b="1" spc="-10">
                <a:latin typeface="Courier New"/>
                <a:cs typeface="Courier New"/>
              </a:rPr>
              <a:t>connection</a:t>
            </a:r>
            <a:endParaRPr sz="2400">
              <a:latin typeface="Courier New"/>
              <a:cs typeface="Courier New"/>
            </a:endParaRPr>
          </a:p>
          <a:p>
            <a:pPr marL="241300" marR="274320" indent="-229235">
              <a:lnSpc>
                <a:spcPts val="2340"/>
              </a:lnSpc>
              <a:spcBef>
                <a:spcPts val="95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>
                <a:latin typeface="Courier New"/>
                <a:cs typeface="Courier New"/>
              </a:rPr>
              <a:t>452 </a:t>
            </a:r>
            <a:r>
              <a:rPr sz="2400" b="1" spc="-10">
                <a:latin typeface="Courier New"/>
                <a:cs typeface="Courier New"/>
              </a:rPr>
              <a:t>Error writing  </a:t>
            </a:r>
            <a:r>
              <a:rPr sz="2400" b="1" spc="-5">
                <a:latin typeface="Courier New"/>
                <a:cs typeface="Courier New"/>
              </a:rPr>
              <a:t>file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427040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427040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255904" algn="ctr">
              <a:lnSpc>
                <a:spcPct val="100000"/>
              </a:lnSpc>
            </a:pPr>
            <a:r>
              <a:rPr sz="3600" b="1" spc="-10">
                <a:latin typeface="Times New Roman"/>
                <a:cs typeface="Times New Roman"/>
              </a:rPr>
              <a:t>Electronic </a:t>
            </a:r>
            <a:r>
              <a:rPr sz="3600" b="1">
                <a:latin typeface="Times New Roman"/>
                <a:cs typeface="Times New Roman"/>
              </a:rPr>
              <a:t>Mail in the</a:t>
            </a:r>
            <a:r>
              <a:rPr sz="3600" b="1" spc="-10">
                <a:latin typeface="Times New Roman"/>
                <a:cs typeface="Times New Roman"/>
              </a:rPr>
              <a:t> </a:t>
            </a:r>
            <a:r>
              <a:rPr sz="3600" b="1" spc="-5">
                <a:latin typeface="Times New Roman"/>
                <a:cs typeface="Times New Roman"/>
              </a:rPr>
              <a:t>Internet</a:t>
            </a:r>
            <a:endParaRPr sz="36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>
                <a:latin typeface="Times New Roman"/>
                <a:cs typeface="Times New Roman"/>
              </a:rPr>
              <a:t>SMTP </a:t>
            </a:r>
            <a:r>
              <a:rPr sz="2400" b="1" spc="-5">
                <a:latin typeface="Times New Roman"/>
                <a:cs typeface="Times New Roman"/>
              </a:rPr>
              <a:t>(Simple </a:t>
            </a:r>
            <a:r>
              <a:rPr sz="2400" b="1">
                <a:latin typeface="Times New Roman"/>
                <a:cs typeface="Times New Roman"/>
              </a:rPr>
              <a:t>Mail </a:t>
            </a:r>
            <a:r>
              <a:rPr sz="2400" b="1" spc="-25">
                <a:latin typeface="Times New Roman"/>
                <a:cs typeface="Times New Roman"/>
              </a:rPr>
              <a:t>Transfer</a:t>
            </a:r>
            <a:r>
              <a:rPr sz="2400" b="1" spc="-275">
                <a:latin typeface="Times New Roman"/>
                <a:cs typeface="Times New Roman"/>
              </a:rPr>
              <a:t> </a:t>
            </a:r>
            <a:r>
              <a:rPr sz="2400" b="1" spc="-10">
                <a:latin typeface="Times New Roman"/>
                <a:cs typeface="Times New Roman"/>
              </a:rPr>
              <a:t>Protocol)</a:t>
            </a:r>
            <a:endParaRPr sz="24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>
                <a:latin typeface="Times New Roman"/>
                <a:cs typeface="Times New Roman"/>
              </a:rPr>
              <a:t>POP3</a:t>
            </a:r>
            <a:endParaRPr sz="24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spc="-5">
                <a:latin typeface="Times New Roman"/>
                <a:cs typeface="Times New Roman"/>
              </a:rPr>
              <a:t>IMAP</a:t>
            </a:r>
            <a:endParaRPr lang="en-US" sz="2400" b="1" spc="-5">
              <a:latin typeface="Times New Roman"/>
              <a:cs typeface="Times New Roman"/>
            </a:endParaRPr>
          </a:p>
          <a:p>
            <a:pPr marL="2378076">
              <a:lnSpc>
                <a:spcPct val="100000"/>
              </a:lnSpc>
              <a:tabLst>
                <a:tab pos="2835910" algn="l"/>
                <a:tab pos="2836545" algn="l"/>
              </a:tabLst>
            </a:pPr>
            <a:endParaRPr lang="en-US" sz="2400">
              <a:latin typeface="Times New Roman"/>
              <a:cs typeface="Times New Roman"/>
            </a:endParaRPr>
          </a:p>
          <a:p>
            <a:pPr marL="2378076">
              <a:tabLst>
                <a:tab pos="2835910" algn="l"/>
                <a:tab pos="2836545" algn="l"/>
              </a:tabLst>
            </a:pPr>
            <a:r>
              <a:rPr lang="en-US" sz="2400">
                <a:latin typeface="Times New Roman"/>
                <a:cs typeface="Times New Roman"/>
              </a:rPr>
              <a:t>Reference: Chapter2, J. Kurose and K. Ross 2012, </a:t>
            </a:r>
          </a:p>
          <a:p>
            <a:pPr marL="2378076">
              <a:tabLst>
                <a:tab pos="2835910" algn="l"/>
                <a:tab pos="2836545" algn="l"/>
              </a:tabLst>
            </a:pPr>
            <a:r>
              <a:rPr lang="en-US" sz="2400">
                <a:latin typeface="Times New Roman"/>
                <a:cs typeface="Times New Roman"/>
              </a:rPr>
              <a:t>			  Computer Network,6th ed.</a:t>
            </a:r>
          </a:p>
          <a:p>
            <a:pPr marL="2378076">
              <a:lnSpc>
                <a:spcPct val="100000"/>
              </a:lnSpc>
              <a:tabLst>
                <a:tab pos="2835910" algn="l"/>
                <a:tab pos="2836545" algn="l"/>
              </a:tabLst>
            </a:pP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14400"/>
            <a:ext cx="11033125" cy="5425844"/>
          </a:xfrm>
          <a:prstGeom prst="rect">
            <a:avLst/>
          </a:prstGeom>
        </p:spPr>
        <p:txBody>
          <a:bodyPr vert="horz" wrap="square" lIns="0" tIns="49530" rIns="0" bIns="0" rtlCol="0" anchor="t">
            <a:spAutoFit/>
          </a:bodyPr>
          <a:lstStyle/>
          <a:p>
            <a:pPr marL="241300" marR="5080" indent="-228600"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lang="en-GB" sz="2800" spc="-125">
                <a:latin typeface="Avenir Next LT Pro"/>
                <a:cs typeface="Arial"/>
              </a:rPr>
              <a:t>Electronic </a:t>
            </a:r>
            <a:r>
              <a:rPr lang="en-GB" sz="2800" spc="-120">
                <a:latin typeface="Avenir Next LT Pro"/>
                <a:cs typeface="Arial"/>
              </a:rPr>
              <a:t>mail </a:t>
            </a:r>
            <a:r>
              <a:rPr lang="en-GB" sz="2800" spc="-180">
                <a:latin typeface="Avenir Next LT Pro"/>
                <a:cs typeface="Arial"/>
              </a:rPr>
              <a:t>has </a:t>
            </a:r>
            <a:r>
              <a:rPr lang="en-GB" sz="2800" spc="-175">
                <a:latin typeface="Avenir Next LT Pro"/>
                <a:cs typeface="Arial"/>
              </a:rPr>
              <a:t>been </a:t>
            </a:r>
            <a:r>
              <a:rPr lang="en-GB" sz="2800" spc="-140">
                <a:latin typeface="Avenir Next LT Pro"/>
                <a:cs typeface="Arial"/>
              </a:rPr>
              <a:t>around </a:t>
            </a:r>
            <a:r>
              <a:rPr lang="en-GB" sz="2800" spc="-130">
                <a:latin typeface="Avenir Next LT Pro"/>
                <a:cs typeface="Arial"/>
              </a:rPr>
              <a:t>since </a:t>
            </a:r>
            <a:r>
              <a:rPr lang="en-GB" sz="2800" spc="-120">
                <a:latin typeface="Avenir Next LT Pro"/>
                <a:cs typeface="Arial"/>
              </a:rPr>
              <a:t>the beginning </a:t>
            </a:r>
            <a:r>
              <a:rPr lang="en-GB" sz="2800" spc="-65">
                <a:latin typeface="Avenir Next LT Pro"/>
                <a:cs typeface="Arial"/>
              </a:rPr>
              <a:t>of </a:t>
            </a:r>
            <a:r>
              <a:rPr lang="en-GB" sz="2800" spc="-120">
                <a:latin typeface="Avenir Next LT Pro"/>
                <a:cs typeface="Arial"/>
              </a:rPr>
              <a:t>the </a:t>
            </a:r>
            <a:r>
              <a:rPr lang="en-GB" sz="2800" spc="-100">
                <a:latin typeface="Avenir Next LT Pro"/>
                <a:cs typeface="Arial"/>
              </a:rPr>
              <a:t>Internet. </a:t>
            </a:r>
            <a:r>
              <a:rPr lang="en-GB" sz="2800" spc="-45">
                <a:latin typeface="Avenir Next LT Pro"/>
                <a:cs typeface="Arial"/>
              </a:rPr>
              <a:t>It </a:t>
            </a:r>
            <a:r>
              <a:rPr lang="en-GB" sz="2800" spc="-180">
                <a:latin typeface="Avenir Next LT Pro"/>
                <a:cs typeface="Arial"/>
              </a:rPr>
              <a:t>was </a:t>
            </a:r>
            <a:r>
              <a:rPr lang="en-GB" sz="2800" spc="-120">
                <a:latin typeface="Avenir Next LT Pro"/>
                <a:cs typeface="Arial"/>
              </a:rPr>
              <a:t>the </a:t>
            </a:r>
            <a:r>
              <a:rPr lang="en-GB" sz="2800" spc="-105">
                <a:latin typeface="Avenir Next LT Pro"/>
                <a:cs typeface="Arial"/>
              </a:rPr>
              <a:t>most  </a:t>
            </a:r>
            <a:r>
              <a:rPr lang="en-GB" sz="2800" spc="-120">
                <a:latin typeface="Avenir Next LT Pro"/>
                <a:cs typeface="Arial"/>
              </a:rPr>
              <a:t>popular application </a:t>
            </a:r>
            <a:r>
              <a:rPr lang="en-GB" sz="2800" spc="-160">
                <a:latin typeface="Avenir Next LT Pro"/>
                <a:cs typeface="Arial"/>
              </a:rPr>
              <a:t>when </a:t>
            </a:r>
            <a:r>
              <a:rPr lang="en-GB" sz="2800" spc="-120">
                <a:latin typeface="Avenir Next LT Pro"/>
                <a:cs typeface="Arial"/>
              </a:rPr>
              <a:t>the </a:t>
            </a:r>
            <a:r>
              <a:rPr lang="en-GB" sz="2800" spc="-100">
                <a:latin typeface="Avenir Next LT Pro"/>
                <a:cs typeface="Arial"/>
              </a:rPr>
              <a:t>Internet </a:t>
            </a:r>
            <a:r>
              <a:rPr lang="en-GB" sz="2800" spc="-180">
                <a:latin typeface="Avenir Next LT Pro"/>
                <a:cs typeface="Arial"/>
              </a:rPr>
              <a:t>was </a:t>
            </a:r>
            <a:r>
              <a:rPr lang="en-GB" sz="2800" spc="-85">
                <a:latin typeface="Avenir Next LT Pro"/>
                <a:cs typeface="Arial"/>
              </a:rPr>
              <a:t>in </a:t>
            </a:r>
            <a:r>
              <a:rPr lang="en-GB" sz="2800" spc="-55">
                <a:latin typeface="Avenir Next LT Pro"/>
                <a:cs typeface="Arial"/>
              </a:rPr>
              <a:t>its </a:t>
            </a:r>
            <a:r>
              <a:rPr lang="en-GB" sz="2800" spc="-130">
                <a:latin typeface="Avenir Next LT Pro"/>
                <a:cs typeface="Arial"/>
              </a:rPr>
              <a:t>infancy , </a:t>
            </a:r>
            <a:r>
              <a:rPr lang="en-GB" sz="2800" spc="-180">
                <a:latin typeface="Avenir Next LT Pro"/>
                <a:cs typeface="Arial"/>
              </a:rPr>
              <a:t>and has </a:t>
            </a:r>
            <a:r>
              <a:rPr lang="en-GB" sz="2800" spc="-160">
                <a:latin typeface="Avenir Next LT Pro"/>
                <a:cs typeface="Arial"/>
              </a:rPr>
              <a:t>become </a:t>
            </a:r>
            <a:r>
              <a:rPr lang="en-GB" sz="2800" spc="-130">
                <a:latin typeface="Avenir Next LT Pro"/>
                <a:cs typeface="Arial"/>
              </a:rPr>
              <a:t>more </a:t>
            </a:r>
            <a:r>
              <a:rPr lang="en-GB" sz="2800" spc="-180">
                <a:latin typeface="Avenir Next LT Pro"/>
                <a:cs typeface="Arial"/>
              </a:rPr>
              <a:t>and </a:t>
            </a:r>
            <a:r>
              <a:rPr lang="en-GB" sz="2800" spc="-130">
                <a:latin typeface="Avenir Next LT Pro"/>
                <a:cs typeface="Arial"/>
              </a:rPr>
              <a:t>more  </a:t>
            </a:r>
            <a:r>
              <a:rPr lang="en-GB" sz="2800" spc="-145">
                <a:latin typeface="Avenir Next LT Pro"/>
                <a:cs typeface="Arial"/>
              </a:rPr>
              <a:t>elaborate </a:t>
            </a:r>
            <a:r>
              <a:rPr lang="en-GB" sz="2800" spc="-180">
                <a:latin typeface="Avenir Next LT Pro"/>
                <a:cs typeface="Arial"/>
              </a:rPr>
              <a:t>and </a:t>
            </a:r>
            <a:r>
              <a:rPr lang="en-GB" sz="2800" spc="-95">
                <a:latin typeface="Avenir Next LT Pro"/>
                <a:cs typeface="Arial"/>
              </a:rPr>
              <a:t>powerful </a:t>
            </a:r>
            <a:r>
              <a:rPr lang="en-GB" sz="2800" spc="-125">
                <a:latin typeface="Avenir Next LT Pro"/>
                <a:cs typeface="Arial"/>
              </a:rPr>
              <a:t>over </a:t>
            </a:r>
            <a:r>
              <a:rPr lang="en-GB" sz="2800" spc="-120">
                <a:latin typeface="Avenir Next LT Pro"/>
                <a:cs typeface="Arial"/>
              </a:rPr>
              <a:t>the </a:t>
            </a:r>
            <a:r>
              <a:rPr lang="en-GB" sz="2800" spc="-130">
                <a:latin typeface="Avenir Next LT Pro"/>
                <a:cs typeface="Arial"/>
              </a:rPr>
              <a:t>years. </a:t>
            </a:r>
            <a:r>
              <a:rPr lang="en-GB" sz="2800" spc="-45">
                <a:latin typeface="Avenir Next LT Pro"/>
                <a:cs typeface="Arial"/>
              </a:rPr>
              <a:t>It </a:t>
            </a:r>
            <a:r>
              <a:rPr lang="en-GB" sz="2800" spc="-135">
                <a:latin typeface="Avenir Next LT Pro"/>
                <a:cs typeface="Arial"/>
              </a:rPr>
              <a:t>remains </a:t>
            </a:r>
            <a:r>
              <a:rPr lang="en-GB" sz="2800" spc="-160">
                <a:latin typeface="Avenir Next LT Pro"/>
                <a:cs typeface="Arial"/>
              </a:rPr>
              <a:t>one </a:t>
            </a:r>
            <a:r>
              <a:rPr lang="en-GB" sz="2800" spc="-70">
                <a:latin typeface="Avenir Next LT Pro"/>
                <a:cs typeface="Arial"/>
              </a:rPr>
              <a:t>of </a:t>
            </a:r>
            <a:r>
              <a:rPr lang="en-GB" sz="2800" spc="-120">
                <a:latin typeface="Avenir Next LT Pro"/>
                <a:cs typeface="Arial"/>
              </a:rPr>
              <a:t>the </a:t>
            </a:r>
            <a:r>
              <a:rPr lang="en-GB" sz="2800" spc="-105">
                <a:latin typeface="Avenir Next LT Pro"/>
                <a:cs typeface="Arial"/>
              </a:rPr>
              <a:t>Internet’s most </a:t>
            </a:r>
            <a:r>
              <a:rPr lang="en-GB" sz="2800" spc="-95">
                <a:latin typeface="Avenir Next LT Pro"/>
                <a:cs typeface="Arial"/>
              </a:rPr>
              <a:t>important  </a:t>
            </a:r>
            <a:r>
              <a:rPr lang="en-GB" sz="2800" spc="-180">
                <a:latin typeface="Avenir Next LT Pro"/>
                <a:cs typeface="Arial"/>
              </a:rPr>
              <a:t>and </a:t>
            </a:r>
            <a:r>
              <a:rPr lang="en-GB" sz="2800" spc="-110">
                <a:latin typeface="Avenir Next LT Pro"/>
                <a:cs typeface="Arial"/>
              </a:rPr>
              <a:t>utilized</a:t>
            </a:r>
            <a:r>
              <a:rPr lang="en-GB" sz="2800" spc="-330">
                <a:latin typeface="Avenir Next LT Pro"/>
                <a:cs typeface="Arial"/>
              </a:rPr>
              <a:t> </a:t>
            </a:r>
            <a:r>
              <a:rPr lang="en-GB" sz="2800" spc="-120">
                <a:latin typeface="Avenir Next LT Pro"/>
                <a:cs typeface="Arial"/>
              </a:rPr>
              <a:t>applications</a:t>
            </a:r>
            <a:endParaRPr lang="en-GB" sz="2800">
              <a:latin typeface="Avenir Next LT Pro"/>
              <a:cs typeface="Arial"/>
            </a:endParaRPr>
          </a:p>
          <a:p>
            <a:pPr marL="241300" marR="400685" indent="-228600"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lang="en-GB" sz="2800" spc="-100">
                <a:latin typeface="Avenir Next LT Pro"/>
                <a:cs typeface="Arial"/>
              </a:rPr>
              <a:t>e-mail </a:t>
            </a:r>
            <a:r>
              <a:rPr lang="en-GB" sz="2800" spc="-80">
                <a:latin typeface="Avenir Next LT Pro"/>
                <a:cs typeface="Arial"/>
              </a:rPr>
              <a:t>is </a:t>
            </a:r>
            <a:r>
              <a:rPr lang="en-GB" sz="2800" spc="-200">
                <a:latin typeface="Avenir Next LT Pro"/>
                <a:cs typeface="Arial"/>
              </a:rPr>
              <a:t>an </a:t>
            </a:r>
            <a:r>
              <a:rPr lang="en-GB" sz="2800" spc="-135">
                <a:latin typeface="Avenir Next LT Pro"/>
                <a:cs typeface="Arial"/>
              </a:rPr>
              <a:t>asynchronous </a:t>
            </a:r>
            <a:r>
              <a:rPr lang="en-GB" sz="2800" spc="-120">
                <a:latin typeface="Avenir Next LT Pro"/>
                <a:cs typeface="Arial"/>
              </a:rPr>
              <a:t>communication </a:t>
            </a:r>
            <a:r>
              <a:rPr lang="en-GB" sz="2800" spc="-155">
                <a:latin typeface="Avenir Next LT Pro"/>
                <a:cs typeface="Arial"/>
              </a:rPr>
              <a:t>medium—people send </a:t>
            </a:r>
            <a:r>
              <a:rPr lang="en-GB" sz="2800" spc="-175">
                <a:latin typeface="Avenir Next LT Pro"/>
                <a:cs typeface="Arial"/>
              </a:rPr>
              <a:t>and </a:t>
            </a:r>
            <a:r>
              <a:rPr lang="en-GB" sz="2800" spc="-160">
                <a:latin typeface="Avenir Next LT Pro"/>
                <a:cs typeface="Arial"/>
              </a:rPr>
              <a:t>read </a:t>
            </a:r>
            <a:r>
              <a:rPr lang="en-GB" sz="2800" spc="-170">
                <a:latin typeface="Avenir Next LT Pro"/>
                <a:cs typeface="Arial"/>
              </a:rPr>
              <a:t>messages  </a:t>
            </a:r>
            <a:r>
              <a:rPr lang="en-GB" sz="2800" spc="-160">
                <a:latin typeface="Avenir Next LT Pro"/>
                <a:cs typeface="Arial"/>
              </a:rPr>
              <a:t>when </a:t>
            </a:r>
            <a:r>
              <a:rPr lang="en-GB" sz="2800" spc="-25">
                <a:latin typeface="Avenir Next LT Pro"/>
                <a:cs typeface="Arial"/>
              </a:rPr>
              <a:t>it </a:t>
            </a:r>
            <a:r>
              <a:rPr lang="en-GB" sz="2800" spc="-80">
                <a:latin typeface="Avenir Next LT Pro"/>
                <a:cs typeface="Arial"/>
              </a:rPr>
              <a:t>is </a:t>
            </a:r>
            <a:r>
              <a:rPr lang="en-GB" sz="2800" spc="-130">
                <a:latin typeface="Avenir Next LT Pro"/>
                <a:cs typeface="Arial"/>
              </a:rPr>
              <a:t>convenient </a:t>
            </a:r>
            <a:r>
              <a:rPr lang="en-GB" sz="2800" spc="-45">
                <a:latin typeface="Avenir Next LT Pro"/>
                <a:cs typeface="Arial"/>
              </a:rPr>
              <a:t>for </a:t>
            </a:r>
            <a:r>
              <a:rPr lang="en-GB" sz="2800" spc="-114">
                <a:latin typeface="Avenir Next LT Pro"/>
                <a:cs typeface="Arial"/>
              </a:rPr>
              <a:t>them, </a:t>
            </a:r>
            <a:r>
              <a:rPr lang="en-GB" sz="2800" spc="-85">
                <a:latin typeface="Avenir Next LT Pro"/>
                <a:cs typeface="Arial"/>
              </a:rPr>
              <a:t>without </a:t>
            </a:r>
            <a:r>
              <a:rPr lang="en-GB" sz="2800" spc="-145">
                <a:latin typeface="Avenir Next LT Pro"/>
                <a:cs typeface="Arial"/>
              </a:rPr>
              <a:t>having </a:t>
            </a:r>
            <a:r>
              <a:rPr lang="en-GB" sz="2800" spc="-75">
                <a:latin typeface="Avenir Next LT Pro"/>
                <a:cs typeface="Arial"/>
              </a:rPr>
              <a:t>to </a:t>
            </a:r>
            <a:r>
              <a:rPr lang="en-GB" sz="2800" spc="-125">
                <a:latin typeface="Avenir Next LT Pro"/>
                <a:cs typeface="Arial"/>
              </a:rPr>
              <a:t>coordinate </a:t>
            </a:r>
            <a:r>
              <a:rPr lang="en-GB" sz="2800" spc="-85">
                <a:latin typeface="Avenir Next LT Pro"/>
                <a:cs typeface="Arial"/>
              </a:rPr>
              <a:t>with </a:t>
            </a:r>
            <a:r>
              <a:rPr lang="en-GB" sz="2800" spc="-100">
                <a:latin typeface="Avenir Next LT Pro"/>
                <a:cs typeface="Arial"/>
              </a:rPr>
              <a:t>other </a:t>
            </a:r>
            <a:r>
              <a:rPr lang="en-GB" sz="2800" spc="-155">
                <a:latin typeface="Avenir Next LT Pro"/>
                <a:cs typeface="Arial"/>
              </a:rPr>
              <a:t>people’s  </a:t>
            </a:r>
            <a:r>
              <a:rPr lang="en-GB" sz="2800" spc="-140">
                <a:latin typeface="Avenir Next LT Pro"/>
                <a:cs typeface="Arial"/>
              </a:rPr>
              <a:t>schedules</a:t>
            </a:r>
            <a:endParaRPr lang="en-GB" sz="2800">
              <a:latin typeface="Avenir Next LT Pro"/>
              <a:cs typeface="Arial"/>
            </a:endParaRPr>
          </a:p>
          <a:p>
            <a:pPr marL="698500" lvl="1" indent="-229235">
              <a:spcBef>
                <a:spcPts val="25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GB" sz="2800">
                <a:latin typeface="Avenir Next LT Pro"/>
                <a:cs typeface="Times New Roman"/>
              </a:rPr>
              <a:t>In contrast </a:t>
            </a:r>
            <a:r>
              <a:rPr lang="en-GB" sz="2800" spc="-5">
                <a:latin typeface="Avenir Next LT Pro"/>
                <a:cs typeface="Times New Roman"/>
              </a:rPr>
              <a:t>with postal </a:t>
            </a:r>
            <a:r>
              <a:rPr lang="en-GB" sz="2800" spc="-10">
                <a:latin typeface="Avenir Next LT Pro"/>
                <a:cs typeface="Times New Roman"/>
              </a:rPr>
              <a:t>mail, </a:t>
            </a:r>
            <a:r>
              <a:rPr lang="en-GB" sz="2800">
                <a:latin typeface="Avenir Next LT Pro"/>
                <a:cs typeface="Times New Roman"/>
              </a:rPr>
              <a:t>electronic </a:t>
            </a:r>
            <a:r>
              <a:rPr lang="en-GB" sz="2800" spc="-10">
                <a:latin typeface="Avenir Next LT Pro"/>
                <a:cs typeface="Times New Roman"/>
              </a:rPr>
              <a:t>mail </a:t>
            </a:r>
            <a:r>
              <a:rPr lang="en-GB" sz="2800" spc="-5">
                <a:latin typeface="Avenir Next LT Pro"/>
                <a:cs typeface="Times New Roman"/>
              </a:rPr>
              <a:t>is </a:t>
            </a:r>
            <a:r>
              <a:rPr lang="en-GB" sz="2800">
                <a:latin typeface="Avenir Next LT Pro"/>
                <a:cs typeface="Times New Roman"/>
              </a:rPr>
              <a:t>fast, easy to </a:t>
            </a:r>
            <a:r>
              <a:rPr lang="en-GB" sz="2800" spc="-5">
                <a:latin typeface="Avenir Next LT Pro"/>
                <a:cs typeface="Times New Roman"/>
              </a:rPr>
              <a:t>distribute, </a:t>
            </a:r>
            <a:r>
              <a:rPr lang="en-GB" sz="2800">
                <a:latin typeface="Avenir Next LT Pro"/>
                <a:cs typeface="Times New Roman"/>
              </a:rPr>
              <a:t>and</a:t>
            </a:r>
            <a:r>
              <a:rPr lang="en-GB" sz="2800" spc="-170">
                <a:latin typeface="Avenir Next LT Pro"/>
                <a:cs typeface="Times New Roman"/>
              </a:rPr>
              <a:t> </a:t>
            </a:r>
            <a:r>
              <a:rPr lang="en-GB" sz="2800">
                <a:latin typeface="Avenir Next LT Pro"/>
                <a:cs typeface="Times New Roman"/>
              </a:rPr>
              <a:t>inexpensive</a:t>
            </a:r>
          </a:p>
          <a:p>
            <a:pPr marL="698500" lvl="1" indent="-229235"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GB" sz="2800">
                <a:latin typeface="Avenir Next LT Pro"/>
                <a:cs typeface="Times New Roman"/>
              </a:rPr>
              <a:t>Modern </a:t>
            </a:r>
            <a:r>
              <a:rPr lang="en-GB" sz="2800" spc="-5">
                <a:latin typeface="Avenir Next LT Pro"/>
                <a:cs typeface="Times New Roman"/>
              </a:rPr>
              <a:t>e-mail </a:t>
            </a:r>
            <a:r>
              <a:rPr lang="en-GB" sz="2800">
                <a:latin typeface="Avenir Next LT Pro"/>
                <a:cs typeface="Times New Roman"/>
              </a:rPr>
              <a:t>has </a:t>
            </a:r>
            <a:r>
              <a:rPr lang="en-GB" sz="2800" spc="-5">
                <a:latin typeface="Avenir Next LT Pro"/>
                <a:cs typeface="Times New Roman"/>
              </a:rPr>
              <a:t>many </a:t>
            </a:r>
            <a:r>
              <a:rPr lang="en-GB" sz="2800">
                <a:latin typeface="Avenir Next LT Pro"/>
                <a:cs typeface="Times New Roman"/>
              </a:rPr>
              <a:t>powerful features, including </a:t>
            </a:r>
            <a:r>
              <a:rPr lang="en-GB" sz="2800" spc="-5">
                <a:latin typeface="Avenir Next LT Pro"/>
                <a:cs typeface="Times New Roman"/>
              </a:rPr>
              <a:t>messages with attachments,</a:t>
            </a:r>
            <a:r>
              <a:rPr lang="en-GB" sz="2800" spc="-165">
                <a:latin typeface="Avenir Next LT Pro"/>
                <a:cs typeface="Times New Roman"/>
              </a:rPr>
              <a:t> </a:t>
            </a:r>
            <a:r>
              <a:rPr lang="en-GB" sz="2800">
                <a:latin typeface="Avenir Next LT Pro"/>
                <a:cs typeface="Times New Roman"/>
              </a:rPr>
              <a:t>hyperlinks,</a:t>
            </a:r>
          </a:p>
          <a:p>
            <a:pPr marL="698500"/>
            <a:r>
              <a:rPr lang="en-GB" sz="2800" spc="-5">
                <a:latin typeface="Avenir Next LT Pro"/>
                <a:cs typeface="Times New Roman"/>
              </a:rPr>
              <a:t>HTML-formatted text, </a:t>
            </a:r>
            <a:r>
              <a:rPr lang="en-GB" sz="2800">
                <a:latin typeface="Avenir Next LT Pro"/>
                <a:cs typeface="Times New Roman"/>
              </a:rPr>
              <a:t>and </a:t>
            </a:r>
            <a:r>
              <a:rPr lang="en-GB" sz="2800" spc="-5">
                <a:latin typeface="Avenir Next LT Pro"/>
                <a:cs typeface="Times New Roman"/>
              </a:rPr>
              <a:t>embedded</a:t>
            </a:r>
            <a:r>
              <a:rPr lang="en-GB" sz="2800" spc="-70">
                <a:latin typeface="Avenir Next LT Pro"/>
                <a:cs typeface="Times New Roman"/>
              </a:rPr>
              <a:t> </a:t>
            </a:r>
            <a:r>
              <a:rPr lang="en-GB" sz="2800">
                <a:latin typeface="Avenir Next LT Pro"/>
                <a:cs typeface="Times New Roman"/>
              </a:rPr>
              <a:t>photos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57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90">
                <a:solidFill>
                  <a:srgbClr val="A3123E"/>
                </a:solidFill>
                <a:latin typeface="Trebuchet MS"/>
                <a:cs typeface="Trebuchet MS"/>
              </a:rPr>
              <a:t>Mail </a:t>
            </a:r>
            <a:r>
              <a:rPr spc="-225">
                <a:solidFill>
                  <a:srgbClr val="A3123E"/>
                </a:solidFill>
                <a:latin typeface="Trebuchet MS"/>
                <a:cs typeface="Trebuchet MS"/>
              </a:rPr>
              <a:t>in </a:t>
            </a:r>
            <a:r>
              <a:rPr spc="-315">
                <a:solidFill>
                  <a:srgbClr val="A3123E"/>
                </a:solidFill>
                <a:latin typeface="Trebuchet MS"/>
                <a:cs typeface="Trebuchet MS"/>
              </a:rPr>
              <a:t>the</a:t>
            </a:r>
            <a:r>
              <a:rPr spc="-22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75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9E6342-B067-31FC-A76A-A67261ED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spc="-250">
                <a:solidFill>
                  <a:srgbClr val="A3123E"/>
                </a:solidFill>
                <a:latin typeface="Trebuchet MS"/>
                <a:cs typeface="Trebuchet MS"/>
              </a:rPr>
              <a:t>Electronic</a:t>
            </a:r>
            <a:r>
              <a:rPr lang="en-US" sz="4400" spc="-254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lang="en-US" sz="4400" spc="-220">
                <a:solidFill>
                  <a:srgbClr val="A3123E"/>
                </a:solidFill>
                <a:latin typeface="Trebuchet MS"/>
                <a:cs typeface="Trebuchet MS"/>
              </a:rPr>
              <a:t>mail</a:t>
            </a:r>
            <a:endParaRPr lang="en-US" sz="44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8C1A12-E5C9-F503-FB3D-33000A785AD1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A3123E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Three major components:</a:t>
            </a:r>
            <a:r>
              <a:rPr lang="en-US" altLang="en-US" sz="3200">
                <a:solidFill>
                  <a:srgbClr val="A3123E"/>
                </a:solidFill>
                <a:latin typeface="Calibri" panose="020F0502020204030204"/>
                <a:ea typeface="ＭＳ Ｐゴシック"/>
              </a:rPr>
              <a:t> 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A3123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0375" indent="-215900">
              <a:spcBef>
                <a:spcPts val="400"/>
              </a:spcBef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user agents</a:t>
            </a:r>
            <a:r>
              <a:rPr lang="en-US" altLang="en-US">
                <a:solidFill>
                  <a:prstClr val="black"/>
                </a:solidFill>
                <a:latin typeface="Calibri" panose="020F0502020204030204"/>
                <a:ea typeface="ＭＳ Ｐゴシック"/>
              </a:rPr>
              <a:t> </a:t>
            </a:r>
            <a:endParaRPr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Calibri"/>
            </a:endParaRPr>
          </a:p>
          <a:p>
            <a:pPr marL="460375" indent="-215900">
              <a:spcBef>
                <a:spcPts val="400"/>
              </a:spcBef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mail servers</a:t>
            </a:r>
            <a:r>
              <a:rPr lang="en-US" altLang="en-US">
                <a:solidFill>
                  <a:prstClr val="black"/>
                </a:solidFill>
                <a:latin typeface="Calibri" panose="020F0502020204030204"/>
                <a:ea typeface="ＭＳ Ｐゴシック"/>
              </a:rPr>
              <a:t> </a:t>
            </a:r>
            <a:endParaRPr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Calibri"/>
            </a:endParaRP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simple mail </a:t>
            </a:r>
            <a:r>
              <a:rPr lang="en-US" altLang="en-US">
                <a:solidFill>
                  <a:prstClr val="black"/>
                </a:solidFill>
                <a:latin typeface="Calibri" panose="020F0502020204030204"/>
                <a:ea typeface="ＭＳ Ｐゴシック"/>
              </a:rPr>
              <a:t>transfer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 protocol: SMTP</a:t>
            </a:r>
            <a:endParaRPr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/>
              <a:cs typeface="Calibri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3200">
                <a:solidFill>
                  <a:srgbClr val="A3123E"/>
                </a:solidFill>
                <a:latin typeface="Calibri" panose="020F0502020204030204"/>
                <a:ea typeface="ＭＳ Ｐゴシック"/>
              </a:rPr>
              <a:t>User Agent</a:t>
            </a:r>
            <a:endParaRPr lang="en-US" altLang="en-US" sz="3200">
              <a:solidFill>
                <a:srgbClr val="A3123E"/>
              </a:solidFill>
              <a:latin typeface="Calibri" panose="020F0502020204030204"/>
              <a:ea typeface="ＭＳ Ｐゴシック"/>
              <a:cs typeface="Calibri"/>
            </a:endParaRP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mail reader”</a:t>
            </a:r>
            <a:endParaRPr lang="en-US" altLang="ja-JP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/>
              <a:cs typeface="Calibri"/>
            </a:endParaRP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composing, editing, reading mail messages</a:t>
            </a:r>
            <a:endParaRPr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/>
              <a:cs typeface="Calibri"/>
            </a:endParaRP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e.g., Outlook, iPhone mail client</a:t>
            </a:r>
            <a:endParaRPr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/>
              <a:cs typeface="Calibri"/>
            </a:endParaRP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outgoing, incoming messages stored on server</a:t>
            </a:r>
            <a:endParaRPr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/>
              <a:cs typeface="Calibri"/>
            </a:endParaRPr>
          </a:p>
        </p:txBody>
      </p:sp>
      <p:grpSp>
        <p:nvGrpSpPr>
          <p:cNvPr id="6" name="Group 279">
            <a:extLst>
              <a:ext uri="{FF2B5EF4-FFF2-40B4-BE49-F238E27FC236}">
                <a16:creationId xmlns:a16="http://schemas.microsoft.com/office/drawing/2014/main" id="{C204F475-C972-AF44-1E36-65B6BCB084C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7" name="Text Box 263">
              <a:extLst>
                <a:ext uri="{FF2B5EF4-FFF2-40B4-BE49-F238E27FC236}">
                  <a16:creationId xmlns:a16="http://schemas.microsoft.com/office/drawing/2014/main" id="{8C7C1CDA-9F78-325B-CBF3-1C41B41DE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" name="Group 278">
              <a:extLst>
                <a:ext uri="{FF2B5EF4-FFF2-40B4-BE49-F238E27FC236}">
                  <a16:creationId xmlns:a16="http://schemas.microsoft.com/office/drawing/2014/main" id="{29E13C41-D6A1-C00A-0566-98BB44B02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1" name="Rectangle 264">
                <a:extLst>
                  <a:ext uri="{FF2B5EF4-FFF2-40B4-BE49-F238E27FC236}">
                    <a16:creationId xmlns:a16="http://schemas.microsoft.com/office/drawing/2014/main" id="{35BA68AC-5C8F-4F59-1121-7A494751F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" name="Line 265">
                <a:extLst>
                  <a:ext uri="{FF2B5EF4-FFF2-40B4-BE49-F238E27FC236}">
                    <a16:creationId xmlns:a16="http://schemas.microsoft.com/office/drawing/2014/main" id="{819FD58D-AE69-B369-CD32-29F4A1B32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" name="Line 266">
                <a:extLst>
                  <a:ext uri="{FF2B5EF4-FFF2-40B4-BE49-F238E27FC236}">
                    <a16:creationId xmlns:a16="http://schemas.microsoft.com/office/drawing/2014/main" id="{A389F285-B5AB-175B-FC70-214A7A36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" name="Line 267">
                <a:extLst>
                  <a:ext uri="{FF2B5EF4-FFF2-40B4-BE49-F238E27FC236}">
                    <a16:creationId xmlns:a16="http://schemas.microsoft.com/office/drawing/2014/main" id="{E404C088-CC59-D3C2-E434-D35761B18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" name="Line 268">
                <a:extLst>
                  <a:ext uri="{FF2B5EF4-FFF2-40B4-BE49-F238E27FC236}">
                    <a16:creationId xmlns:a16="http://schemas.microsoft.com/office/drawing/2014/main" id="{C9020A73-D908-524D-43D3-3F13B0991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" name="Line 269">
                <a:extLst>
                  <a:ext uri="{FF2B5EF4-FFF2-40B4-BE49-F238E27FC236}">
                    <a16:creationId xmlns:a16="http://schemas.microsoft.com/office/drawing/2014/main" id="{CEDBFAAC-8FF3-537D-4F5D-D97491F89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" name="Line 270">
                <a:extLst>
                  <a:ext uri="{FF2B5EF4-FFF2-40B4-BE49-F238E27FC236}">
                    <a16:creationId xmlns:a16="http://schemas.microsoft.com/office/drawing/2014/main" id="{37588B5A-3BEB-EE1F-613D-2C5148A02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" name="Line 271">
                <a:extLst>
                  <a:ext uri="{FF2B5EF4-FFF2-40B4-BE49-F238E27FC236}">
                    <a16:creationId xmlns:a16="http://schemas.microsoft.com/office/drawing/2014/main" id="{2A51A751-9E17-666C-0C95-F5DACACD6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" name="Rectangle 272">
              <a:extLst>
                <a:ext uri="{FF2B5EF4-FFF2-40B4-BE49-F238E27FC236}">
                  <a16:creationId xmlns:a16="http://schemas.microsoft.com/office/drawing/2014/main" id="{0D977CCE-5CAB-BE72-C242-9A6FE7FC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Text Box 277">
              <a:extLst>
                <a:ext uri="{FF2B5EF4-FFF2-40B4-BE49-F238E27FC236}">
                  <a16:creationId xmlns:a16="http://schemas.microsoft.com/office/drawing/2014/main" id="{512EF119-A288-AEE5-8299-3B3260E09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80154-AB7C-29A4-E40C-D281A8DB2C65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4C18F3E-7E98-F1B1-2CD4-314DB21693A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121" name="Group 389">
                <a:extLst>
                  <a:ext uri="{FF2B5EF4-FFF2-40B4-BE49-F238E27FC236}">
                    <a16:creationId xmlns:a16="http://schemas.microsoft.com/office/drawing/2014/main" id="{4B1E5C47-F172-01B1-2CE2-2B15A4CD0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138" name="Freeform 390">
                  <a:extLst>
                    <a:ext uri="{FF2B5EF4-FFF2-40B4-BE49-F238E27FC236}">
                      <a16:creationId xmlns:a16="http://schemas.microsoft.com/office/drawing/2014/main" id="{D29F862B-3EA1-12FB-70E5-7EEA0C469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Rectangle 391">
                  <a:extLst>
                    <a:ext uri="{FF2B5EF4-FFF2-40B4-BE49-F238E27FC236}">
                      <a16:creationId xmlns:a16="http://schemas.microsoft.com/office/drawing/2014/main" id="{A63E92F2-1733-8E41-66F1-EF2436CCD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Freeform 392">
                  <a:extLst>
                    <a:ext uri="{FF2B5EF4-FFF2-40B4-BE49-F238E27FC236}">
                      <a16:creationId xmlns:a16="http://schemas.microsoft.com/office/drawing/2014/main" id="{A6FBC376-722A-969C-B846-700C60774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1" name="Freeform 393">
                  <a:extLst>
                    <a:ext uri="{FF2B5EF4-FFF2-40B4-BE49-F238E27FC236}">
                      <a16:creationId xmlns:a16="http://schemas.microsoft.com/office/drawing/2014/main" id="{96F3BB08-FAD8-D8D1-CFBE-CA3FCCB91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2" name="Rectangle 394">
                  <a:extLst>
                    <a:ext uri="{FF2B5EF4-FFF2-40B4-BE49-F238E27FC236}">
                      <a16:creationId xmlns:a16="http://schemas.microsoft.com/office/drawing/2014/main" id="{41364948-D201-7D4B-24D0-091A75292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43" name="Group 395">
                  <a:extLst>
                    <a:ext uri="{FF2B5EF4-FFF2-40B4-BE49-F238E27FC236}">
                      <a16:creationId xmlns:a16="http://schemas.microsoft.com/office/drawing/2014/main" id="{F30E9920-E3C0-6853-4153-9EBF5DDE1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68" name="AutoShape 396">
                    <a:extLst>
                      <a:ext uri="{FF2B5EF4-FFF2-40B4-BE49-F238E27FC236}">
                        <a16:creationId xmlns:a16="http://schemas.microsoft.com/office/drawing/2014/main" id="{0B281ECA-E70A-3CE9-37B8-310E805E75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69" name="AutoShape 397">
                    <a:extLst>
                      <a:ext uri="{FF2B5EF4-FFF2-40B4-BE49-F238E27FC236}">
                        <a16:creationId xmlns:a16="http://schemas.microsoft.com/office/drawing/2014/main" id="{88CE1B7E-6116-6563-3EB6-33DB61116E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4" name="Rectangle 398">
                  <a:extLst>
                    <a:ext uri="{FF2B5EF4-FFF2-40B4-BE49-F238E27FC236}">
                      <a16:creationId xmlns:a16="http://schemas.microsoft.com/office/drawing/2014/main" id="{89F50CF6-2FCF-73F8-C63F-04AF02613D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45" name="Group 399">
                  <a:extLst>
                    <a:ext uri="{FF2B5EF4-FFF2-40B4-BE49-F238E27FC236}">
                      <a16:creationId xmlns:a16="http://schemas.microsoft.com/office/drawing/2014/main" id="{44C34C1A-D7EA-8810-72CD-09414FA0F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66" name="AutoShape 400">
                    <a:extLst>
                      <a:ext uri="{FF2B5EF4-FFF2-40B4-BE49-F238E27FC236}">
                        <a16:creationId xmlns:a16="http://schemas.microsoft.com/office/drawing/2014/main" id="{21F0BB11-D218-9134-36B6-24FCE72C84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67" name="AutoShape 401">
                    <a:extLst>
                      <a:ext uri="{FF2B5EF4-FFF2-40B4-BE49-F238E27FC236}">
                        <a16:creationId xmlns:a16="http://schemas.microsoft.com/office/drawing/2014/main" id="{60A65924-0A45-D71F-E154-8BA02E9505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6" name="Rectangle 402">
                  <a:extLst>
                    <a:ext uri="{FF2B5EF4-FFF2-40B4-BE49-F238E27FC236}">
                      <a16:creationId xmlns:a16="http://schemas.microsoft.com/office/drawing/2014/main" id="{B174ED92-A2D8-7DDA-1424-A645F7F99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7" name="Rectangle 403">
                  <a:extLst>
                    <a:ext uri="{FF2B5EF4-FFF2-40B4-BE49-F238E27FC236}">
                      <a16:creationId xmlns:a16="http://schemas.microsoft.com/office/drawing/2014/main" id="{7807D4B3-E376-553D-FE07-39B2E5DF4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48" name="Group 404">
                  <a:extLst>
                    <a:ext uri="{FF2B5EF4-FFF2-40B4-BE49-F238E27FC236}">
                      <a16:creationId xmlns:a16="http://schemas.microsoft.com/office/drawing/2014/main" id="{BC7B2A50-0FFC-9BC0-FC3E-868287C7F6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64" name="AutoShape 405">
                    <a:extLst>
                      <a:ext uri="{FF2B5EF4-FFF2-40B4-BE49-F238E27FC236}">
                        <a16:creationId xmlns:a16="http://schemas.microsoft.com/office/drawing/2014/main" id="{A4E02F94-E77D-290F-068F-DFB71D2731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65" name="AutoShape 406">
                    <a:extLst>
                      <a:ext uri="{FF2B5EF4-FFF2-40B4-BE49-F238E27FC236}">
                        <a16:creationId xmlns:a16="http://schemas.microsoft.com/office/drawing/2014/main" id="{1259D311-36AE-E98B-0A46-87BD5DA289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9" name="Freeform 407">
                  <a:extLst>
                    <a:ext uri="{FF2B5EF4-FFF2-40B4-BE49-F238E27FC236}">
                      <a16:creationId xmlns:a16="http://schemas.microsoft.com/office/drawing/2014/main" id="{116B0D39-14F2-879B-22DC-C20BD9097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50" name="Group 408">
                  <a:extLst>
                    <a:ext uri="{FF2B5EF4-FFF2-40B4-BE49-F238E27FC236}">
                      <a16:creationId xmlns:a16="http://schemas.microsoft.com/office/drawing/2014/main" id="{59D18D1B-EDF2-169C-5F8F-DB97F53713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62" name="AutoShape 409">
                    <a:extLst>
                      <a:ext uri="{FF2B5EF4-FFF2-40B4-BE49-F238E27FC236}">
                        <a16:creationId xmlns:a16="http://schemas.microsoft.com/office/drawing/2014/main" id="{0C4E4EAB-7053-7745-EDD6-2219F11990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63" name="AutoShape 410">
                    <a:extLst>
                      <a:ext uri="{FF2B5EF4-FFF2-40B4-BE49-F238E27FC236}">
                        <a16:creationId xmlns:a16="http://schemas.microsoft.com/office/drawing/2014/main" id="{BD32A72B-0AAB-40D9-9053-B1256E7042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51" name="Rectangle 411">
                  <a:extLst>
                    <a:ext uri="{FF2B5EF4-FFF2-40B4-BE49-F238E27FC236}">
                      <a16:creationId xmlns:a16="http://schemas.microsoft.com/office/drawing/2014/main" id="{5EDF9FFA-E968-6CC7-5AC1-3BE59F628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2" name="Freeform 412">
                  <a:extLst>
                    <a:ext uri="{FF2B5EF4-FFF2-40B4-BE49-F238E27FC236}">
                      <a16:creationId xmlns:a16="http://schemas.microsoft.com/office/drawing/2014/main" id="{7A42845F-9981-D996-CD64-23AFCD8BDA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3" name="Freeform 413">
                  <a:extLst>
                    <a:ext uri="{FF2B5EF4-FFF2-40B4-BE49-F238E27FC236}">
                      <a16:creationId xmlns:a16="http://schemas.microsoft.com/office/drawing/2014/main" id="{EBBEAADC-A6FA-F51F-9F21-B7B0A5F8C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4" name="Oval 414">
                  <a:extLst>
                    <a:ext uri="{FF2B5EF4-FFF2-40B4-BE49-F238E27FC236}">
                      <a16:creationId xmlns:a16="http://schemas.microsoft.com/office/drawing/2014/main" id="{D72719E8-AA0E-AE6A-3B8C-CDE07F0FA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5" name="Freeform 415">
                  <a:extLst>
                    <a:ext uri="{FF2B5EF4-FFF2-40B4-BE49-F238E27FC236}">
                      <a16:creationId xmlns:a16="http://schemas.microsoft.com/office/drawing/2014/main" id="{2093FC8D-0BD9-96F4-F214-838624BF2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6" name="AutoShape 416">
                  <a:extLst>
                    <a:ext uri="{FF2B5EF4-FFF2-40B4-BE49-F238E27FC236}">
                      <a16:creationId xmlns:a16="http://schemas.microsoft.com/office/drawing/2014/main" id="{F462EDA7-B7FA-09F3-6771-54E7CB2EA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7" name="AutoShape 417">
                  <a:extLst>
                    <a:ext uri="{FF2B5EF4-FFF2-40B4-BE49-F238E27FC236}">
                      <a16:creationId xmlns:a16="http://schemas.microsoft.com/office/drawing/2014/main" id="{59E689A3-D68B-EEA3-0EB4-0ECD19DB0C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8" name="Oval 418">
                  <a:extLst>
                    <a:ext uri="{FF2B5EF4-FFF2-40B4-BE49-F238E27FC236}">
                      <a16:creationId xmlns:a16="http://schemas.microsoft.com/office/drawing/2014/main" id="{CBB2CE6D-A721-188F-6B1C-4FD901F98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9" name="Oval 419">
                  <a:extLst>
                    <a:ext uri="{FF2B5EF4-FFF2-40B4-BE49-F238E27FC236}">
                      <a16:creationId xmlns:a16="http://schemas.microsoft.com/office/drawing/2014/main" id="{8578F1A7-389C-FF8B-1E89-08181537D5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Oval 420">
                  <a:extLst>
                    <a:ext uri="{FF2B5EF4-FFF2-40B4-BE49-F238E27FC236}">
                      <a16:creationId xmlns:a16="http://schemas.microsoft.com/office/drawing/2014/main" id="{1CFFAF9D-47EB-0BF4-F79B-939CF84749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61" name="Rectangle 421">
                  <a:extLst>
                    <a:ext uri="{FF2B5EF4-FFF2-40B4-BE49-F238E27FC236}">
                      <a16:creationId xmlns:a16="http://schemas.microsoft.com/office/drawing/2014/main" id="{0F09D7B4-3A96-B900-588D-CBD5D7E3C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22" name="Group 19">
                <a:extLst>
                  <a:ext uri="{FF2B5EF4-FFF2-40B4-BE49-F238E27FC236}">
                    <a16:creationId xmlns:a16="http://schemas.microsoft.com/office/drawing/2014/main" id="{B04DE877-35B4-9C82-39AB-9085211263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123" name="Rectangle 20">
                  <a:extLst>
                    <a:ext uri="{FF2B5EF4-FFF2-40B4-BE49-F238E27FC236}">
                      <a16:creationId xmlns:a16="http://schemas.microsoft.com/office/drawing/2014/main" id="{ABEFDFA2-9B32-1778-13EB-D251EE5F3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4" name="Text Box 21">
                  <a:extLst>
                    <a:ext uri="{FF2B5EF4-FFF2-40B4-BE49-F238E27FC236}">
                      <a16:creationId xmlns:a16="http://schemas.microsoft.com/office/drawing/2014/main" id="{B3C7D0EB-55C3-A7F4-5BD0-968DAD32C9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5" name="Rectangle 22">
                  <a:extLst>
                    <a:ext uri="{FF2B5EF4-FFF2-40B4-BE49-F238E27FC236}">
                      <a16:creationId xmlns:a16="http://schemas.microsoft.com/office/drawing/2014/main" id="{61A85328-C737-47D5-262D-28A799C1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6" name="Line 23">
                  <a:extLst>
                    <a:ext uri="{FF2B5EF4-FFF2-40B4-BE49-F238E27FC236}">
                      <a16:creationId xmlns:a16="http://schemas.microsoft.com/office/drawing/2014/main" id="{23F5AE5A-3635-00D4-AF09-D711B7410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7" name="Line 24">
                  <a:extLst>
                    <a:ext uri="{FF2B5EF4-FFF2-40B4-BE49-F238E27FC236}">
                      <a16:creationId xmlns:a16="http://schemas.microsoft.com/office/drawing/2014/main" id="{008F5582-4FCB-D031-E377-AA5640820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8" name="Line 25">
                  <a:extLst>
                    <a:ext uri="{FF2B5EF4-FFF2-40B4-BE49-F238E27FC236}">
                      <a16:creationId xmlns:a16="http://schemas.microsoft.com/office/drawing/2014/main" id="{2A4A2217-9789-22A7-8AF2-8CBD6B939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9" name="Line 26">
                  <a:extLst>
                    <a:ext uri="{FF2B5EF4-FFF2-40B4-BE49-F238E27FC236}">
                      <a16:creationId xmlns:a16="http://schemas.microsoft.com/office/drawing/2014/main" id="{D15594A9-A433-C395-25E2-EF4B48F47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0" name="Line 27">
                  <a:extLst>
                    <a:ext uri="{FF2B5EF4-FFF2-40B4-BE49-F238E27FC236}">
                      <a16:creationId xmlns:a16="http://schemas.microsoft.com/office/drawing/2014/main" id="{7F86D8E9-B6BE-B7F2-B076-0BEC446229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1" name="Line 28">
                  <a:extLst>
                    <a:ext uri="{FF2B5EF4-FFF2-40B4-BE49-F238E27FC236}">
                      <a16:creationId xmlns:a16="http://schemas.microsoft.com/office/drawing/2014/main" id="{A3FB98EF-2C02-A8CF-3057-2476D2081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2" name="Line 29">
                  <a:extLst>
                    <a:ext uri="{FF2B5EF4-FFF2-40B4-BE49-F238E27FC236}">
                      <a16:creationId xmlns:a16="http://schemas.microsoft.com/office/drawing/2014/main" id="{B3EBE78F-81AC-8D5A-7B09-477DE0225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3" name="Rectangle 30">
                  <a:extLst>
                    <a:ext uri="{FF2B5EF4-FFF2-40B4-BE49-F238E27FC236}">
                      <a16:creationId xmlns:a16="http://schemas.microsoft.com/office/drawing/2014/main" id="{A73E1BFA-D51F-D655-472E-38486248A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4" name="Rectangle 31">
                  <a:extLst>
                    <a:ext uri="{FF2B5EF4-FFF2-40B4-BE49-F238E27FC236}">
                      <a16:creationId xmlns:a16="http://schemas.microsoft.com/office/drawing/2014/main" id="{2DFC0632-51FA-D124-DC2A-7C1E65661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5" name="Rectangle 32">
                  <a:extLst>
                    <a:ext uri="{FF2B5EF4-FFF2-40B4-BE49-F238E27FC236}">
                      <a16:creationId xmlns:a16="http://schemas.microsoft.com/office/drawing/2014/main" id="{FA417CFD-EC3E-343A-AA8D-BFF40F3FE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Rectangle 33">
                  <a:extLst>
                    <a:ext uri="{FF2B5EF4-FFF2-40B4-BE49-F238E27FC236}">
                      <a16:creationId xmlns:a16="http://schemas.microsoft.com/office/drawing/2014/main" id="{9F1FFF3B-8DC3-766A-A35D-1C6C208D5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Rectangle 34">
                  <a:extLst>
                    <a:ext uri="{FF2B5EF4-FFF2-40B4-BE49-F238E27FC236}">
                      <a16:creationId xmlns:a16="http://schemas.microsoft.com/office/drawing/2014/main" id="{DF37C559-2ED3-571E-3749-41DCD2CFB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E4FD9D-6AEB-4DC5-406A-481E301CC020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72" name="Group 356">
                <a:extLst>
                  <a:ext uri="{FF2B5EF4-FFF2-40B4-BE49-F238E27FC236}">
                    <a16:creationId xmlns:a16="http://schemas.microsoft.com/office/drawing/2014/main" id="{438EBF0B-CBD2-9FCB-C6AA-72790603B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89" name="Freeform 357">
                  <a:extLst>
                    <a:ext uri="{FF2B5EF4-FFF2-40B4-BE49-F238E27FC236}">
                      <a16:creationId xmlns:a16="http://schemas.microsoft.com/office/drawing/2014/main" id="{38E7BB66-4DD8-ADFD-666A-904E7E3DD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0" name="Rectangle 358">
                  <a:extLst>
                    <a:ext uri="{FF2B5EF4-FFF2-40B4-BE49-F238E27FC236}">
                      <a16:creationId xmlns:a16="http://schemas.microsoft.com/office/drawing/2014/main" id="{4669FBD4-6BF6-6017-BC69-DE9BC3D0E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1" name="Freeform 359">
                  <a:extLst>
                    <a:ext uri="{FF2B5EF4-FFF2-40B4-BE49-F238E27FC236}">
                      <a16:creationId xmlns:a16="http://schemas.microsoft.com/office/drawing/2014/main" id="{8B4031A0-8E5F-E632-404F-28F818A7A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2" name="Freeform 360">
                  <a:extLst>
                    <a:ext uri="{FF2B5EF4-FFF2-40B4-BE49-F238E27FC236}">
                      <a16:creationId xmlns:a16="http://schemas.microsoft.com/office/drawing/2014/main" id="{2ECF5417-85C6-D5E2-1C50-9134F0DD85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361">
                  <a:extLst>
                    <a:ext uri="{FF2B5EF4-FFF2-40B4-BE49-F238E27FC236}">
                      <a16:creationId xmlns:a16="http://schemas.microsoft.com/office/drawing/2014/main" id="{FDFD3F73-DD9C-B39A-E14A-2FEFE5616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362">
                  <a:extLst>
                    <a:ext uri="{FF2B5EF4-FFF2-40B4-BE49-F238E27FC236}">
                      <a16:creationId xmlns:a16="http://schemas.microsoft.com/office/drawing/2014/main" id="{E1C14FC1-B626-5206-8CC2-BBBC2D0871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9" name="AutoShape 363">
                    <a:extLst>
                      <a:ext uri="{FF2B5EF4-FFF2-40B4-BE49-F238E27FC236}">
                        <a16:creationId xmlns:a16="http://schemas.microsoft.com/office/drawing/2014/main" id="{D0039041-9419-C24A-57FA-44756D39BE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20" name="AutoShape 364">
                    <a:extLst>
                      <a:ext uri="{FF2B5EF4-FFF2-40B4-BE49-F238E27FC236}">
                        <a16:creationId xmlns:a16="http://schemas.microsoft.com/office/drawing/2014/main" id="{DD8C136C-74E6-DBF8-40D6-F08AB20D23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Rectangle 365">
                  <a:extLst>
                    <a:ext uri="{FF2B5EF4-FFF2-40B4-BE49-F238E27FC236}">
                      <a16:creationId xmlns:a16="http://schemas.microsoft.com/office/drawing/2014/main" id="{F27664FB-5D45-BEE0-B1D4-CCFBE2EAD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6" name="Group 366">
                  <a:extLst>
                    <a:ext uri="{FF2B5EF4-FFF2-40B4-BE49-F238E27FC236}">
                      <a16:creationId xmlns:a16="http://schemas.microsoft.com/office/drawing/2014/main" id="{1716B5CF-D71C-2F82-8AC6-3DAF87470C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7" name="AutoShape 367">
                    <a:extLst>
                      <a:ext uri="{FF2B5EF4-FFF2-40B4-BE49-F238E27FC236}">
                        <a16:creationId xmlns:a16="http://schemas.microsoft.com/office/drawing/2014/main" id="{80A2404D-49EC-A3FF-ECEE-D54BE6A213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8" name="AutoShape 368">
                    <a:extLst>
                      <a:ext uri="{FF2B5EF4-FFF2-40B4-BE49-F238E27FC236}">
                        <a16:creationId xmlns:a16="http://schemas.microsoft.com/office/drawing/2014/main" id="{41684A54-5B28-B684-9667-6690336777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369">
                  <a:extLst>
                    <a:ext uri="{FF2B5EF4-FFF2-40B4-BE49-F238E27FC236}">
                      <a16:creationId xmlns:a16="http://schemas.microsoft.com/office/drawing/2014/main" id="{46B70142-E389-3506-96F1-FD6B04E68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Rectangle 370">
                  <a:extLst>
                    <a:ext uri="{FF2B5EF4-FFF2-40B4-BE49-F238E27FC236}">
                      <a16:creationId xmlns:a16="http://schemas.microsoft.com/office/drawing/2014/main" id="{588EA84A-AC7D-0A2C-8517-A6E1BA9CF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9" name="Group 371">
                  <a:extLst>
                    <a:ext uri="{FF2B5EF4-FFF2-40B4-BE49-F238E27FC236}">
                      <a16:creationId xmlns:a16="http://schemas.microsoft.com/office/drawing/2014/main" id="{DC393E3B-D7F2-E829-FB08-9AD0D4ED81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5" name="AutoShape 372">
                    <a:extLst>
                      <a:ext uri="{FF2B5EF4-FFF2-40B4-BE49-F238E27FC236}">
                        <a16:creationId xmlns:a16="http://schemas.microsoft.com/office/drawing/2014/main" id="{F64AFA2B-983B-49D4-0131-200C1C741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6" name="AutoShape 373">
                    <a:extLst>
                      <a:ext uri="{FF2B5EF4-FFF2-40B4-BE49-F238E27FC236}">
                        <a16:creationId xmlns:a16="http://schemas.microsoft.com/office/drawing/2014/main" id="{05F51CFB-34EF-7C3B-EF25-B703FC62D8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00" name="Freeform 374">
                  <a:extLst>
                    <a:ext uri="{FF2B5EF4-FFF2-40B4-BE49-F238E27FC236}">
                      <a16:creationId xmlns:a16="http://schemas.microsoft.com/office/drawing/2014/main" id="{D89603E2-D7DF-CB9F-5D32-FB9F21A4D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01" name="Group 375">
                  <a:extLst>
                    <a:ext uri="{FF2B5EF4-FFF2-40B4-BE49-F238E27FC236}">
                      <a16:creationId xmlns:a16="http://schemas.microsoft.com/office/drawing/2014/main" id="{64425B61-42DA-A954-3752-84538D4372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13" name="AutoShape 376">
                    <a:extLst>
                      <a:ext uri="{FF2B5EF4-FFF2-40B4-BE49-F238E27FC236}">
                        <a16:creationId xmlns:a16="http://schemas.microsoft.com/office/drawing/2014/main" id="{B745A663-DA73-968E-6A90-2772CF8C7A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4" name="AutoShape 377">
                    <a:extLst>
                      <a:ext uri="{FF2B5EF4-FFF2-40B4-BE49-F238E27FC236}">
                        <a16:creationId xmlns:a16="http://schemas.microsoft.com/office/drawing/2014/main" id="{B77BD7F0-46AE-3504-EF6E-ACD903A895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02" name="Rectangle 378">
                  <a:extLst>
                    <a:ext uri="{FF2B5EF4-FFF2-40B4-BE49-F238E27FC236}">
                      <a16:creationId xmlns:a16="http://schemas.microsoft.com/office/drawing/2014/main" id="{DC4275DD-3A94-CC1B-3DA1-41A20A23C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Freeform 379">
                  <a:extLst>
                    <a:ext uri="{FF2B5EF4-FFF2-40B4-BE49-F238E27FC236}">
                      <a16:creationId xmlns:a16="http://schemas.microsoft.com/office/drawing/2014/main" id="{6F2B931A-9AF3-DC64-EB01-1D4ABE35D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Freeform 380">
                  <a:extLst>
                    <a:ext uri="{FF2B5EF4-FFF2-40B4-BE49-F238E27FC236}">
                      <a16:creationId xmlns:a16="http://schemas.microsoft.com/office/drawing/2014/main" id="{786C745D-2B9A-CB09-9D86-AC918C967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381">
                  <a:extLst>
                    <a:ext uri="{FF2B5EF4-FFF2-40B4-BE49-F238E27FC236}">
                      <a16:creationId xmlns:a16="http://schemas.microsoft.com/office/drawing/2014/main" id="{2102F5A6-B128-A7AE-1FA0-334C735195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6" name="Freeform 382">
                  <a:extLst>
                    <a:ext uri="{FF2B5EF4-FFF2-40B4-BE49-F238E27FC236}">
                      <a16:creationId xmlns:a16="http://schemas.microsoft.com/office/drawing/2014/main" id="{4662BB8A-24A5-0EC7-36E0-8B5CE1912A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AutoShape 383">
                  <a:extLst>
                    <a:ext uri="{FF2B5EF4-FFF2-40B4-BE49-F238E27FC236}">
                      <a16:creationId xmlns:a16="http://schemas.microsoft.com/office/drawing/2014/main" id="{797ACE2A-F40E-3AC9-3646-11DAF35FD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8" name="AutoShape 384">
                  <a:extLst>
                    <a:ext uri="{FF2B5EF4-FFF2-40B4-BE49-F238E27FC236}">
                      <a16:creationId xmlns:a16="http://schemas.microsoft.com/office/drawing/2014/main" id="{3A02FA66-C5FF-7B42-658B-D522A6B9C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9" name="Oval 385">
                  <a:extLst>
                    <a:ext uri="{FF2B5EF4-FFF2-40B4-BE49-F238E27FC236}">
                      <a16:creationId xmlns:a16="http://schemas.microsoft.com/office/drawing/2014/main" id="{008AF6AC-0E09-35A9-2CAC-987FB4ACC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0" name="Oval 386">
                  <a:extLst>
                    <a:ext uri="{FF2B5EF4-FFF2-40B4-BE49-F238E27FC236}">
                      <a16:creationId xmlns:a16="http://schemas.microsoft.com/office/drawing/2014/main" id="{34101533-54F8-6E74-DD09-68C2AA8F0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Oval 387">
                  <a:extLst>
                    <a:ext uri="{FF2B5EF4-FFF2-40B4-BE49-F238E27FC236}">
                      <a16:creationId xmlns:a16="http://schemas.microsoft.com/office/drawing/2014/main" id="{942A5F87-59DD-BE31-5A28-A9ABA58F8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2" name="Rectangle 388">
                  <a:extLst>
                    <a:ext uri="{FF2B5EF4-FFF2-40B4-BE49-F238E27FC236}">
                      <a16:creationId xmlns:a16="http://schemas.microsoft.com/office/drawing/2014/main" id="{DB26F766-EB0F-25CD-0DCC-833912EA6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73" name="Group 60">
                <a:extLst>
                  <a:ext uri="{FF2B5EF4-FFF2-40B4-BE49-F238E27FC236}">
                    <a16:creationId xmlns:a16="http://schemas.microsoft.com/office/drawing/2014/main" id="{9F0831F0-361C-F160-AE33-CBAEDBDCBB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74" name="Rectangle 61">
                  <a:extLst>
                    <a:ext uri="{FF2B5EF4-FFF2-40B4-BE49-F238E27FC236}">
                      <a16:creationId xmlns:a16="http://schemas.microsoft.com/office/drawing/2014/main" id="{56EC429E-976F-7ADC-1C82-5A5EBD9D04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5" name="Text Box 62">
                  <a:extLst>
                    <a:ext uri="{FF2B5EF4-FFF2-40B4-BE49-F238E27FC236}">
                      <a16:creationId xmlns:a16="http://schemas.microsoft.com/office/drawing/2014/main" id="{D2564952-2B88-E768-F55D-4A4C133A98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A54BDC21-10F8-1AC6-30EA-9E2B9206E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7" name="Line 64">
                  <a:extLst>
                    <a:ext uri="{FF2B5EF4-FFF2-40B4-BE49-F238E27FC236}">
                      <a16:creationId xmlns:a16="http://schemas.microsoft.com/office/drawing/2014/main" id="{75F1E884-6E35-87E5-A93A-3026F39E10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8" name="Line 65">
                  <a:extLst>
                    <a:ext uri="{FF2B5EF4-FFF2-40B4-BE49-F238E27FC236}">
                      <a16:creationId xmlns:a16="http://schemas.microsoft.com/office/drawing/2014/main" id="{F9E9ABDA-9A89-3396-2D1D-0BEF088FB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9" name="Line 66">
                  <a:extLst>
                    <a:ext uri="{FF2B5EF4-FFF2-40B4-BE49-F238E27FC236}">
                      <a16:creationId xmlns:a16="http://schemas.microsoft.com/office/drawing/2014/main" id="{1B493B3D-3C76-F079-FF01-5072B309A2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0" name="Line 67">
                  <a:extLst>
                    <a:ext uri="{FF2B5EF4-FFF2-40B4-BE49-F238E27FC236}">
                      <a16:creationId xmlns:a16="http://schemas.microsoft.com/office/drawing/2014/main" id="{4DD2D312-56C2-057F-2101-02D414870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1" name="Line 68">
                  <a:extLst>
                    <a:ext uri="{FF2B5EF4-FFF2-40B4-BE49-F238E27FC236}">
                      <a16:creationId xmlns:a16="http://schemas.microsoft.com/office/drawing/2014/main" id="{2F1BA0BC-68B8-6F18-462A-3255CAFE1C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2" name="Line 69">
                  <a:extLst>
                    <a:ext uri="{FF2B5EF4-FFF2-40B4-BE49-F238E27FC236}">
                      <a16:creationId xmlns:a16="http://schemas.microsoft.com/office/drawing/2014/main" id="{B726CE25-BCCA-3AF7-F0C2-57BE679AD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3" name="Line 70">
                  <a:extLst>
                    <a:ext uri="{FF2B5EF4-FFF2-40B4-BE49-F238E27FC236}">
                      <a16:creationId xmlns:a16="http://schemas.microsoft.com/office/drawing/2014/main" id="{FD0B2848-776C-2C75-70C6-C8FF3FB9C3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" name="Rectangle 71">
                  <a:extLst>
                    <a:ext uri="{FF2B5EF4-FFF2-40B4-BE49-F238E27FC236}">
                      <a16:creationId xmlns:a16="http://schemas.microsoft.com/office/drawing/2014/main" id="{C281E9F0-A6AB-A0D1-8F90-F0ABEBA1C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" name="Rectangle 72">
                  <a:extLst>
                    <a:ext uri="{FF2B5EF4-FFF2-40B4-BE49-F238E27FC236}">
                      <a16:creationId xmlns:a16="http://schemas.microsoft.com/office/drawing/2014/main" id="{0A1DA2F7-E08B-5C17-73C0-01119D424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Rectangle 73">
                  <a:extLst>
                    <a:ext uri="{FF2B5EF4-FFF2-40B4-BE49-F238E27FC236}">
                      <a16:creationId xmlns:a16="http://schemas.microsoft.com/office/drawing/2014/main" id="{E184DAC9-B3D8-A5E7-DE65-3650D6CB25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7" name="Rectangle 74">
                  <a:extLst>
                    <a:ext uri="{FF2B5EF4-FFF2-40B4-BE49-F238E27FC236}">
                      <a16:creationId xmlns:a16="http://schemas.microsoft.com/office/drawing/2014/main" id="{914DB71C-2F7E-C504-899D-C25F40F63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" name="Rectangle 75">
                  <a:extLst>
                    <a:ext uri="{FF2B5EF4-FFF2-40B4-BE49-F238E27FC236}">
                      <a16:creationId xmlns:a16="http://schemas.microsoft.com/office/drawing/2014/main" id="{1B377BBA-3515-E096-9F40-85DD27204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389DCC-91DC-B1EA-054E-E37669366886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23" name="Group 320">
                <a:extLst>
                  <a:ext uri="{FF2B5EF4-FFF2-40B4-BE49-F238E27FC236}">
                    <a16:creationId xmlns:a16="http://schemas.microsoft.com/office/drawing/2014/main" id="{F1D2C9AF-5FF7-9EF4-579E-DFADCDA627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40" name="Freeform 321">
                  <a:extLst>
                    <a:ext uri="{FF2B5EF4-FFF2-40B4-BE49-F238E27FC236}">
                      <a16:creationId xmlns:a16="http://schemas.microsoft.com/office/drawing/2014/main" id="{F05EE238-B43C-6B89-7214-68E9A6134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" name="Rectangle 322">
                  <a:extLst>
                    <a:ext uri="{FF2B5EF4-FFF2-40B4-BE49-F238E27FC236}">
                      <a16:creationId xmlns:a16="http://schemas.microsoft.com/office/drawing/2014/main" id="{E90FC036-E097-9F03-B02C-618563565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" name="Freeform 323">
                  <a:extLst>
                    <a:ext uri="{FF2B5EF4-FFF2-40B4-BE49-F238E27FC236}">
                      <a16:creationId xmlns:a16="http://schemas.microsoft.com/office/drawing/2014/main" id="{523FFB15-B728-1683-D339-5EEB741C4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" name="Freeform 324">
                  <a:extLst>
                    <a:ext uri="{FF2B5EF4-FFF2-40B4-BE49-F238E27FC236}">
                      <a16:creationId xmlns:a16="http://schemas.microsoft.com/office/drawing/2014/main" id="{E810396A-DF69-55B2-2DB6-F35C76909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" name="Rectangle 325">
                  <a:extLst>
                    <a:ext uri="{FF2B5EF4-FFF2-40B4-BE49-F238E27FC236}">
                      <a16:creationId xmlns:a16="http://schemas.microsoft.com/office/drawing/2014/main" id="{B078CE84-B345-2967-E9CF-5BCCF8414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5" name="Group 326">
                  <a:extLst>
                    <a:ext uri="{FF2B5EF4-FFF2-40B4-BE49-F238E27FC236}">
                      <a16:creationId xmlns:a16="http://schemas.microsoft.com/office/drawing/2014/main" id="{5E490A38-F7C2-D6FF-20C5-8F44D46489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70" name="AutoShape 327">
                    <a:extLst>
                      <a:ext uri="{FF2B5EF4-FFF2-40B4-BE49-F238E27FC236}">
                        <a16:creationId xmlns:a16="http://schemas.microsoft.com/office/drawing/2014/main" id="{A45DBB73-2580-1616-3009-8CC5AF6CAB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71" name="AutoShape 328">
                    <a:extLst>
                      <a:ext uri="{FF2B5EF4-FFF2-40B4-BE49-F238E27FC236}">
                        <a16:creationId xmlns:a16="http://schemas.microsoft.com/office/drawing/2014/main" id="{EE4B7F4C-90D4-872E-1C50-776F652593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" name="Rectangle 329">
                  <a:extLst>
                    <a:ext uri="{FF2B5EF4-FFF2-40B4-BE49-F238E27FC236}">
                      <a16:creationId xmlns:a16="http://schemas.microsoft.com/office/drawing/2014/main" id="{3CA68CB4-F7AB-B5FD-EE38-C29F83E9A3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" name="Group 330">
                  <a:extLst>
                    <a:ext uri="{FF2B5EF4-FFF2-40B4-BE49-F238E27FC236}">
                      <a16:creationId xmlns:a16="http://schemas.microsoft.com/office/drawing/2014/main" id="{6D706F99-66E3-C27B-7093-C4D5E2EC78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8" name="AutoShape 331">
                    <a:extLst>
                      <a:ext uri="{FF2B5EF4-FFF2-40B4-BE49-F238E27FC236}">
                        <a16:creationId xmlns:a16="http://schemas.microsoft.com/office/drawing/2014/main" id="{F51DAA79-E0C7-02E5-5E24-F6978A7B85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9" name="AutoShape 332">
                    <a:extLst>
                      <a:ext uri="{FF2B5EF4-FFF2-40B4-BE49-F238E27FC236}">
                        <a16:creationId xmlns:a16="http://schemas.microsoft.com/office/drawing/2014/main" id="{50E1C83F-1752-70F0-65BD-7A399A6828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8" name="Rectangle 333">
                  <a:extLst>
                    <a:ext uri="{FF2B5EF4-FFF2-40B4-BE49-F238E27FC236}">
                      <a16:creationId xmlns:a16="http://schemas.microsoft.com/office/drawing/2014/main" id="{29B68EB8-A493-A6DE-AC56-E7353AD1D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" name="Rectangle 334">
                  <a:extLst>
                    <a:ext uri="{FF2B5EF4-FFF2-40B4-BE49-F238E27FC236}">
                      <a16:creationId xmlns:a16="http://schemas.microsoft.com/office/drawing/2014/main" id="{C6D58115-9031-09C7-BB8F-AD43EA7AA1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0" name="Group 335">
                  <a:extLst>
                    <a:ext uri="{FF2B5EF4-FFF2-40B4-BE49-F238E27FC236}">
                      <a16:creationId xmlns:a16="http://schemas.microsoft.com/office/drawing/2014/main" id="{F6C51D4C-465F-F267-910D-F1F582924D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6" name="AutoShape 336">
                    <a:extLst>
                      <a:ext uri="{FF2B5EF4-FFF2-40B4-BE49-F238E27FC236}">
                        <a16:creationId xmlns:a16="http://schemas.microsoft.com/office/drawing/2014/main" id="{D0886632-7D89-748A-10C5-48AE065F68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7" name="AutoShape 337">
                    <a:extLst>
                      <a:ext uri="{FF2B5EF4-FFF2-40B4-BE49-F238E27FC236}">
                        <a16:creationId xmlns:a16="http://schemas.microsoft.com/office/drawing/2014/main" id="{B649B586-1CAF-918C-0248-001EE8BC91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1" name="Freeform 338">
                  <a:extLst>
                    <a:ext uri="{FF2B5EF4-FFF2-40B4-BE49-F238E27FC236}">
                      <a16:creationId xmlns:a16="http://schemas.microsoft.com/office/drawing/2014/main" id="{F1A988F6-0C5B-7616-2EE2-2A8D2BF932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2" name="Group 339">
                  <a:extLst>
                    <a:ext uri="{FF2B5EF4-FFF2-40B4-BE49-F238E27FC236}">
                      <a16:creationId xmlns:a16="http://schemas.microsoft.com/office/drawing/2014/main" id="{4787FBEE-AC6B-B882-9BF2-31DD2E6AE4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4" name="AutoShape 340">
                    <a:extLst>
                      <a:ext uri="{FF2B5EF4-FFF2-40B4-BE49-F238E27FC236}">
                        <a16:creationId xmlns:a16="http://schemas.microsoft.com/office/drawing/2014/main" id="{95361E9C-C6E5-F9E7-2230-9322094838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5" name="AutoShape 341">
                    <a:extLst>
                      <a:ext uri="{FF2B5EF4-FFF2-40B4-BE49-F238E27FC236}">
                        <a16:creationId xmlns:a16="http://schemas.microsoft.com/office/drawing/2014/main" id="{CF418AFF-5969-E6C6-F370-E5002E7ED5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3" name="Rectangle 342">
                  <a:extLst>
                    <a:ext uri="{FF2B5EF4-FFF2-40B4-BE49-F238E27FC236}">
                      <a16:creationId xmlns:a16="http://schemas.microsoft.com/office/drawing/2014/main" id="{0285F3F2-C4EF-2B58-7C88-720D398F4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" name="Freeform 343">
                  <a:extLst>
                    <a:ext uri="{FF2B5EF4-FFF2-40B4-BE49-F238E27FC236}">
                      <a16:creationId xmlns:a16="http://schemas.microsoft.com/office/drawing/2014/main" id="{5C2CDE5D-A139-CF93-EFC3-C1BE325DE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" name="Freeform 344">
                  <a:extLst>
                    <a:ext uri="{FF2B5EF4-FFF2-40B4-BE49-F238E27FC236}">
                      <a16:creationId xmlns:a16="http://schemas.microsoft.com/office/drawing/2014/main" id="{F07E8B30-474D-F2D7-8EF0-F7829F947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" name="Oval 345">
                  <a:extLst>
                    <a:ext uri="{FF2B5EF4-FFF2-40B4-BE49-F238E27FC236}">
                      <a16:creationId xmlns:a16="http://schemas.microsoft.com/office/drawing/2014/main" id="{6BE39324-B9AC-DC2D-416D-6BF01E3BA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" name="Freeform 346">
                  <a:extLst>
                    <a:ext uri="{FF2B5EF4-FFF2-40B4-BE49-F238E27FC236}">
                      <a16:creationId xmlns:a16="http://schemas.microsoft.com/office/drawing/2014/main" id="{2BDDAB14-748F-8A17-0A68-65D9076BF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" name="AutoShape 347">
                  <a:extLst>
                    <a:ext uri="{FF2B5EF4-FFF2-40B4-BE49-F238E27FC236}">
                      <a16:creationId xmlns:a16="http://schemas.microsoft.com/office/drawing/2014/main" id="{AA3F207A-9905-2E84-37B9-84D9EF177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" name="AutoShape 348">
                  <a:extLst>
                    <a:ext uri="{FF2B5EF4-FFF2-40B4-BE49-F238E27FC236}">
                      <a16:creationId xmlns:a16="http://schemas.microsoft.com/office/drawing/2014/main" id="{F39A2F46-601C-3CE0-E6CA-4D4A7EF810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" name="Oval 349">
                  <a:extLst>
                    <a:ext uri="{FF2B5EF4-FFF2-40B4-BE49-F238E27FC236}">
                      <a16:creationId xmlns:a16="http://schemas.microsoft.com/office/drawing/2014/main" id="{24D6B11D-33D7-A385-7576-E17BEF14C8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" name="Oval 350">
                  <a:extLst>
                    <a:ext uri="{FF2B5EF4-FFF2-40B4-BE49-F238E27FC236}">
                      <a16:creationId xmlns:a16="http://schemas.microsoft.com/office/drawing/2014/main" id="{A0B98106-2E91-3F03-1F98-D2CFF783E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Oval 351">
                  <a:extLst>
                    <a:ext uri="{FF2B5EF4-FFF2-40B4-BE49-F238E27FC236}">
                      <a16:creationId xmlns:a16="http://schemas.microsoft.com/office/drawing/2014/main" id="{AD75DB39-C349-7CF5-AFB4-EEDC86B021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" name="Rectangle 352">
                  <a:extLst>
                    <a:ext uri="{FF2B5EF4-FFF2-40B4-BE49-F238E27FC236}">
                      <a16:creationId xmlns:a16="http://schemas.microsoft.com/office/drawing/2014/main" id="{4AB77AEE-83D2-0563-ED31-765EA08CCE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4" name="Group 96">
                <a:extLst>
                  <a:ext uri="{FF2B5EF4-FFF2-40B4-BE49-F238E27FC236}">
                    <a16:creationId xmlns:a16="http://schemas.microsoft.com/office/drawing/2014/main" id="{F136FEFD-F594-EDFD-24DA-F72AAB639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25" name="Rectangle 97">
                  <a:extLst>
                    <a:ext uri="{FF2B5EF4-FFF2-40B4-BE49-F238E27FC236}">
                      <a16:creationId xmlns:a16="http://schemas.microsoft.com/office/drawing/2014/main" id="{CE82D736-2BDF-FB78-DC8B-D5C48BE98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6" name="Text Box 98">
                  <a:extLst>
                    <a:ext uri="{FF2B5EF4-FFF2-40B4-BE49-F238E27FC236}">
                      <a16:creationId xmlns:a16="http://schemas.microsoft.com/office/drawing/2014/main" id="{10D73CEC-E654-8E71-2AFF-E70DE75981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" name="Rectangle 99">
                  <a:extLst>
                    <a:ext uri="{FF2B5EF4-FFF2-40B4-BE49-F238E27FC236}">
                      <a16:creationId xmlns:a16="http://schemas.microsoft.com/office/drawing/2014/main" id="{0704147F-0C7E-F0E2-B389-FEFB1A98D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" name="Line 100">
                  <a:extLst>
                    <a:ext uri="{FF2B5EF4-FFF2-40B4-BE49-F238E27FC236}">
                      <a16:creationId xmlns:a16="http://schemas.microsoft.com/office/drawing/2014/main" id="{CF62CDC8-10B4-4A8A-EB10-183994D9CD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" name="Line 101">
                  <a:extLst>
                    <a:ext uri="{FF2B5EF4-FFF2-40B4-BE49-F238E27FC236}">
                      <a16:creationId xmlns:a16="http://schemas.microsoft.com/office/drawing/2014/main" id="{333783D4-A8E2-DD99-011C-40BC8040E3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" name="Line 102">
                  <a:extLst>
                    <a:ext uri="{FF2B5EF4-FFF2-40B4-BE49-F238E27FC236}">
                      <a16:creationId xmlns:a16="http://schemas.microsoft.com/office/drawing/2014/main" id="{D0A0FD7E-1CF5-05EB-E2AF-B3D4D7B6A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" name="Line 103">
                  <a:extLst>
                    <a:ext uri="{FF2B5EF4-FFF2-40B4-BE49-F238E27FC236}">
                      <a16:creationId xmlns:a16="http://schemas.microsoft.com/office/drawing/2014/main" id="{9878CDF4-D96A-90C2-2373-B84D8BC4D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" name="Line 104">
                  <a:extLst>
                    <a:ext uri="{FF2B5EF4-FFF2-40B4-BE49-F238E27FC236}">
                      <a16:creationId xmlns:a16="http://schemas.microsoft.com/office/drawing/2014/main" id="{96A8A3B3-5855-4488-CB00-5DFD702184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" name="Line 105">
                  <a:extLst>
                    <a:ext uri="{FF2B5EF4-FFF2-40B4-BE49-F238E27FC236}">
                      <a16:creationId xmlns:a16="http://schemas.microsoft.com/office/drawing/2014/main" id="{F3536407-ACC4-2A28-EF09-C7D93DA68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" name="Line 106">
                  <a:extLst>
                    <a:ext uri="{FF2B5EF4-FFF2-40B4-BE49-F238E27FC236}">
                      <a16:creationId xmlns:a16="http://schemas.microsoft.com/office/drawing/2014/main" id="{82EF8244-2DC4-50C8-8346-D3AB2C7CA3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" name="Rectangle 107">
                  <a:extLst>
                    <a:ext uri="{FF2B5EF4-FFF2-40B4-BE49-F238E27FC236}">
                      <a16:creationId xmlns:a16="http://schemas.microsoft.com/office/drawing/2014/main" id="{5E92A98F-5425-294D-E73B-29FFAA0FB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" name="Rectangle 108">
                  <a:extLst>
                    <a:ext uri="{FF2B5EF4-FFF2-40B4-BE49-F238E27FC236}">
                      <a16:creationId xmlns:a16="http://schemas.microsoft.com/office/drawing/2014/main" id="{693E056E-B98E-BE22-67D0-6207DC65DD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" name="Rectangle 109">
                  <a:extLst>
                    <a:ext uri="{FF2B5EF4-FFF2-40B4-BE49-F238E27FC236}">
                      <a16:creationId xmlns:a16="http://schemas.microsoft.com/office/drawing/2014/main" id="{4C0A9E3B-A8CA-62B7-5A8B-D5BC5BB26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" name="Rectangle 110">
                  <a:extLst>
                    <a:ext uri="{FF2B5EF4-FFF2-40B4-BE49-F238E27FC236}">
                      <a16:creationId xmlns:a16="http://schemas.microsoft.com/office/drawing/2014/main" id="{6628346E-6E47-4BAD-7EB9-CFBDEB186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" name="Rectangle 111">
                  <a:extLst>
                    <a:ext uri="{FF2B5EF4-FFF2-40B4-BE49-F238E27FC236}">
                      <a16:creationId xmlns:a16="http://schemas.microsoft.com/office/drawing/2014/main" id="{4BD45087-763C-ADE0-61D1-4175AC3B9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D913B0-824B-4D9B-F947-BC969AE40E8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536CFB1-1B42-BB8F-500F-A18E988ABAD6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182" name="Line 117">
                <a:extLst>
                  <a:ext uri="{FF2B5EF4-FFF2-40B4-BE49-F238E27FC236}">
                    <a16:creationId xmlns:a16="http://schemas.microsoft.com/office/drawing/2014/main" id="{DD1152C5-D459-3C8A-B68E-DDCA56860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3" name="Group 119">
                <a:extLst>
                  <a:ext uri="{FF2B5EF4-FFF2-40B4-BE49-F238E27FC236}">
                    <a16:creationId xmlns:a16="http://schemas.microsoft.com/office/drawing/2014/main" id="{506047B7-7047-E7C7-EC7D-9C15B2662C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184" name="Rectangle 120">
                  <a:extLst>
                    <a:ext uri="{FF2B5EF4-FFF2-40B4-BE49-F238E27FC236}">
                      <a16:creationId xmlns:a16="http://schemas.microsoft.com/office/drawing/2014/main" id="{5CD6B2FA-5118-6AC3-3B84-EC452595D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Text Box 121">
                  <a:extLst>
                    <a:ext uri="{FF2B5EF4-FFF2-40B4-BE49-F238E27FC236}">
                      <a16:creationId xmlns:a16="http://schemas.microsoft.com/office/drawing/2014/main" id="{2C292EF9-F6F1-BB79-B7B4-8868AD0785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CDBBD37-6175-BF24-91EF-30BB44000E11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178" name="Line 9">
                <a:extLst>
                  <a:ext uri="{FF2B5EF4-FFF2-40B4-BE49-F238E27FC236}">
                    <a16:creationId xmlns:a16="http://schemas.microsoft.com/office/drawing/2014/main" id="{FA320BBA-F374-030E-55E0-BF5B23C61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9" name="Group 122">
                <a:extLst>
                  <a:ext uri="{FF2B5EF4-FFF2-40B4-BE49-F238E27FC236}">
                    <a16:creationId xmlns:a16="http://schemas.microsoft.com/office/drawing/2014/main" id="{654833B5-3227-89C2-C157-695507E9B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180" name="Rectangle 123">
                  <a:extLst>
                    <a:ext uri="{FF2B5EF4-FFF2-40B4-BE49-F238E27FC236}">
                      <a16:creationId xmlns:a16="http://schemas.microsoft.com/office/drawing/2014/main" id="{0B45D30F-92B6-F7ED-7CCD-158F5A6C4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Text Box 124">
                  <a:extLst>
                    <a:ext uri="{FF2B5EF4-FFF2-40B4-BE49-F238E27FC236}">
                      <a16:creationId xmlns:a16="http://schemas.microsoft.com/office/drawing/2014/main" id="{BCD93B20-FAAC-AC06-497F-92E0020D6C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AEF549D-08ED-EA3F-BBB8-1B59F8CB9CAB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174" name="Line 118">
                <a:extLst>
                  <a:ext uri="{FF2B5EF4-FFF2-40B4-BE49-F238E27FC236}">
                    <a16:creationId xmlns:a16="http://schemas.microsoft.com/office/drawing/2014/main" id="{DAA8852D-7876-23C8-16ED-CC77ACCB2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5" name="Group 125">
                <a:extLst>
                  <a:ext uri="{FF2B5EF4-FFF2-40B4-BE49-F238E27FC236}">
                    <a16:creationId xmlns:a16="http://schemas.microsoft.com/office/drawing/2014/main" id="{A3101B2B-6764-5C9D-A38C-9262BFBB7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176" name="Rectangle 126">
                  <a:extLst>
                    <a:ext uri="{FF2B5EF4-FFF2-40B4-BE49-F238E27FC236}">
                      <a16:creationId xmlns:a16="http://schemas.microsoft.com/office/drawing/2014/main" id="{85C67113-C349-3644-44F4-B2606425B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7" name="Text Box 127">
                  <a:extLst>
                    <a:ext uri="{FF2B5EF4-FFF2-40B4-BE49-F238E27FC236}">
                      <a16:creationId xmlns:a16="http://schemas.microsoft.com/office/drawing/2014/main" id="{39AB50A2-AA9B-2C4D-950F-04BA6D77F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00A3F84-C0CD-4C5A-FF0A-5040A2766130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187" name="Group 423">
              <a:extLst>
                <a:ext uri="{FF2B5EF4-FFF2-40B4-BE49-F238E27FC236}">
                  <a16:creationId xmlns:a16="http://schemas.microsoft.com/office/drawing/2014/main" id="{A062093B-8BCB-6696-83E4-7D59B410B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218" name="Group 353">
                <a:extLst>
                  <a:ext uri="{FF2B5EF4-FFF2-40B4-BE49-F238E27FC236}">
                    <a16:creationId xmlns:a16="http://schemas.microsoft.com/office/drawing/2014/main" id="{6FB36316-9DC7-D7D6-F1C0-179AAEDD8B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21" name="Picture 354" descr="desktop_computer_stylized_medium">
                  <a:extLst>
                    <a:ext uri="{FF2B5EF4-FFF2-40B4-BE49-F238E27FC236}">
                      <a16:creationId xmlns:a16="http://schemas.microsoft.com/office/drawing/2014/main" id="{5827A53F-F4CD-684A-E479-9ED359B232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2" name="Freeform 355">
                  <a:extLst>
                    <a:ext uri="{FF2B5EF4-FFF2-40B4-BE49-F238E27FC236}">
                      <a16:creationId xmlns:a16="http://schemas.microsoft.com/office/drawing/2014/main" id="{BF97F9B5-C861-BB49-A23F-A537C9C21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9" name="Rectangle 115">
                <a:extLst>
                  <a:ext uri="{FF2B5EF4-FFF2-40B4-BE49-F238E27FC236}">
                    <a16:creationId xmlns:a16="http://schemas.microsoft.com/office/drawing/2014/main" id="{ED0ADF3A-FC98-CC4A-25D3-44EDFE045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0" name="Text Box 116">
                <a:extLst>
                  <a:ext uri="{FF2B5EF4-FFF2-40B4-BE49-F238E27FC236}">
                    <a16:creationId xmlns:a16="http://schemas.microsoft.com/office/drawing/2014/main" id="{A3056D3F-360F-48FB-9200-30DE63448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88" name="Group 424">
              <a:extLst>
                <a:ext uri="{FF2B5EF4-FFF2-40B4-BE49-F238E27FC236}">
                  <a16:creationId xmlns:a16="http://schemas.microsoft.com/office/drawing/2014/main" id="{56F626A2-0996-5968-1D7E-D7A5DB25B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213" name="Group 425">
                <a:extLst>
                  <a:ext uri="{FF2B5EF4-FFF2-40B4-BE49-F238E27FC236}">
                    <a16:creationId xmlns:a16="http://schemas.microsoft.com/office/drawing/2014/main" id="{CC8B6075-4AC7-D99A-E79B-07A96B6A33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16" name="Picture 426" descr="desktop_computer_stylized_medium">
                  <a:extLst>
                    <a:ext uri="{FF2B5EF4-FFF2-40B4-BE49-F238E27FC236}">
                      <a16:creationId xmlns:a16="http://schemas.microsoft.com/office/drawing/2014/main" id="{9EA617E3-FEC3-297C-69F1-9D2C57455D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7" name="Freeform 427">
                  <a:extLst>
                    <a:ext uri="{FF2B5EF4-FFF2-40B4-BE49-F238E27FC236}">
                      <a16:creationId xmlns:a16="http://schemas.microsoft.com/office/drawing/2014/main" id="{3229C75B-70A2-14F3-4AB7-08E858162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4" name="Rectangle 115">
                <a:extLst>
                  <a:ext uri="{FF2B5EF4-FFF2-40B4-BE49-F238E27FC236}">
                    <a16:creationId xmlns:a16="http://schemas.microsoft.com/office/drawing/2014/main" id="{B93D2D26-EE9A-0F04-2319-ED6817C40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5" name="Text Box 116">
                <a:extLst>
                  <a:ext uri="{FF2B5EF4-FFF2-40B4-BE49-F238E27FC236}">
                    <a16:creationId xmlns:a16="http://schemas.microsoft.com/office/drawing/2014/main" id="{B694F98E-20F2-9659-C4A2-F4A20F417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89" name="Group 430">
              <a:extLst>
                <a:ext uri="{FF2B5EF4-FFF2-40B4-BE49-F238E27FC236}">
                  <a16:creationId xmlns:a16="http://schemas.microsoft.com/office/drawing/2014/main" id="{024EB2C0-9809-B12D-2E37-5F1341123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208" name="Group 431">
                <a:extLst>
                  <a:ext uri="{FF2B5EF4-FFF2-40B4-BE49-F238E27FC236}">
                    <a16:creationId xmlns:a16="http://schemas.microsoft.com/office/drawing/2014/main" id="{2C01447C-F063-D2F3-4CA3-5D479FC61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11" name="Picture 432" descr="desktop_computer_stylized_medium">
                  <a:extLst>
                    <a:ext uri="{FF2B5EF4-FFF2-40B4-BE49-F238E27FC236}">
                      <a16:creationId xmlns:a16="http://schemas.microsoft.com/office/drawing/2014/main" id="{FA775817-931C-610C-E8AC-EE54BEFF99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2" name="Freeform 433">
                  <a:extLst>
                    <a:ext uri="{FF2B5EF4-FFF2-40B4-BE49-F238E27FC236}">
                      <a16:creationId xmlns:a16="http://schemas.microsoft.com/office/drawing/2014/main" id="{EC2AFEFF-2CBB-37B5-3C65-8EB965E04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09" name="Rectangle 115">
                <a:extLst>
                  <a:ext uri="{FF2B5EF4-FFF2-40B4-BE49-F238E27FC236}">
                    <a16:creationId xmlns:a16="http://schemas.microsoft.com/office/drawing/2014/main" id="{438DB53A-3C08-62A8-EC94-1B17B9725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0" name="Text Box 116">
                <a:extLst>
                  <a:ext uri="{FF2B5EF4-FFF2-40B4-BE49-F238E27FC236}">
                    <a16:creationId xmlns:a16="http://schemas.microsoft.com/office/drawing/2014/main" id="{631A4152-F63D-BE99-1A0B-E01A87222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0" name="Group 436">
              <a:extLst>
                <a:ext uri="{FF2B5EF4-FFF2-40B4-BE49-F238E27FC236}">
                  <a16:creationId xmlns:a16="http://schemas.microsoft.com/office/drawing/2014/main" id="{220E4897-45F1-04D8-F0FC-968F1101C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203" name="Group 437">
                <a:extLst>
                  <a:ext uri="{FF2B5EF4-FFF2-40B4-BE49-F238E27FC236}">
                    <a16:creationId xmlns:a16="http://schemas.microsoft.com/office/drawing/2014/main" id="{1FF88845-73AD-2830-4594-7D0ECEA1ED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06" name="Picture 438" descr="desktop_computer_stylized_medium">
                  <a:extLst>
                    <a:ext uri="{FF2B5EF4-FFF2-40B4-BE49-F238E27FC236}">
                      <a16:creationId xmlns:a16="http://schemas.microsoft.com/office/drawing/2014/main" id="{8D59A2BB-7B8A-1966-88AA-30C4B001A7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7" name="Freeform 439">
                  <a:extLst>
                    <a:ext uri="{FF2B5EF4-FFF2-40B4-BE49-F238E27FC236}">
                      <a16:creationId xmlns:a16="http://schemas.microsoft.com/office/drawing/2014/main" id="{8B224866-8606-A50F-A0DC-C5C93B605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04" name="Rectangle 115">
                <a:extLst>
                  <a:ext uri="{FF2B5EF4-FFF2-40B4-BE49-F238E27FC236}">
                    <a16:creationId xmlns:a16="http://schemas.microsoft.com/office/drawing/2014/main" id="{9188C93F-5B72-0DF0-4ABE-3D15D734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Text Box 116">
                <a:extLst>
                  <a:ext uri="{FF2B5EF4-FFF2-40B4-BE49-F238E27FC236}">
                    <a16:creationId xmlns:a16="http://schemas.microsoft.com/office/drawing/2014/main" id="{CDEE8AD1-06E9-1739-3DAE-D6EE388EB7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1" name="Group 442">
              <a:extLst>
                <a:ext uri="{FF2B5EF4-FFF2-40B4-BE49-F238E27FC236}">
                  <a16:creationId xmlns:a16="http://schemas.microsoft.com/office/drawing/2014/main" id="{CE421565-9DDB-AB0D-797D-29401D022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198" name="Group 443">
                <a:extLst>
                  <a:ext uri="{FF2B5EF4-FFF2-40B4-BE49-F238E27FC236}">
                    <a16:creationId xmlns:a16="http://schemas.microsoft.com/office/drawing/2014/main" id="{2F2F3558-85D9-D595-0709-A25466A06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01" name="Picture 444" descr="desktop_computer_stylized_medium">
                  <a:extLst>
                    <a:ext uri="{FF2B5EF4-FFF2-40B4-BE49-F238E27FC236}">
                      <a16:creationId xmlns:a16="http://schemas.microsoft.com/office/drawing/2014/main" id="{501190CB-3EAD-33C0-DB18-506927DE02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2" name="Freeform 445">
                  <a:extLst>
                    <a:ext uri="{FF2B5EF4-FFF2-40B4-BE49-F238E27FC236}">
                      <a16:creationId xmlns:a16="http://schemas.microsoft.com/office/drawing/2014/main" id="{B19EF812-13C2-CBF7-15B1-7C959B7A5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9" name="Rectangle 115">
                <a:extLst>
                  <a:ext uri="{FF2B5EF4-FFF2-40B4-BE49-F238E27FC236}">
                    <a16:creationId xmlns:a16="http://schemas.microsoft.com/office/drawing/2014/main" id="{28EF9A12-B819-F7D3-81B2-5F49BE48C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0" name="Text Box 116">
                <a:extLst>
                  <a:ext uri="{FF2B5EF4-FFF2-40B4-BE49-F238E27FC236}">
                    <a16:creationId xmlns:a16="http://schemas.microsoft.com/office/drawing/2014/main" id="{9C757B49-2E95-89EF-2F1A-0A87CD961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2" name="Group 448">
              <a:extLst>
                <a:ext uri="{FF2B5EF4-FFF2-40B4-BE49-F238E27FC236}">
                  <a16:creationId xmlns:a16="http://schemas.microsoft.com/office/drawing/2014/main" id="{BD9EB523-3DC7-D45E-0CEA-6166D9B9A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193" name="Group 449">
                <a:extLst>
                  <a:ext uri="{FF2B5EF4-FFF2-40B4-BE49-F238E27FC236}">
                    <a16:creationId xmlns:a16="http://schemas.microsoft.com/office/drawing/2014/main" id="{74168B86-F37C-4CC4-079B-322CD96DD1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96" name="Picture 450" descr="desktop_computer_stylized_medium">
                  <a:extLst>
                    <a:ext uri="{FF2B5EF4-FFF2-40B4-BE49-F238E27FC236}">
                      <a16:creationId xmlns:a16="http://schemas.microsoft.com/office/drawing/2014/main" id="{A5E5F0B0-C855-DAE6-49B2-6C3F44FAEE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7" name="Freeform 451">
                  <a:extLst>
                    <a:ext uri="{FF2B5EF4-FFF2-40B4-BE49-F238E27FC236}">
                      <a16:creationId xmlns:a16="http://schemas.microsoft.com/office/drawing/2014/main" id="{29C7A1D0-D3EC-2EC8-4ABB-FD4F1C099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4" name="Rectangle 115">
                <a:extLst>
                  <a:ext uri="{FF2B5EF4-FFF2-40B4-BE49-F238E27FC236}">
                    <a16:creationId xmlns:a16="http://schemas.microsoft.com/office/drawing/2014/main" id="{EC89CBCB-C5B2-AA1E-7526-C680A3405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5" name="Text Box 116">
                <a:extLst>
                  <a:ext uri="{FF2B5EF4-FFF2-40B4-BE49-F238E27FC236}">
                    <a16:creationId xmlns:a16="http://schemas.microsoft.com/office/drawing/2014/main" id="{0C1DCBA0-023C-DAEB-F001-F31125E23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3" name="Slide Number Placeholder 2">
            <a:extLst>
              <a:ext uri="{FF2B5EF4-FFF2-40B4-BE49-F238E27FC236}">
                <a16:creationId xmlns:a16="http://schemas.microsoft.com/office/drawing/2014/main" id="{67842859-C909-8C97-D737-BDA28C8B829D}"/>
              </a:ext>
            </a:extLst>
          </p:cNvPr>
          <p:cNvSpPr txBox="1">
            <a:spLocks/>
          </p:cNvSpPr>
          <p:nvPr/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731" y="1009358"/>
            <a:ext cx="5705475" cy="511810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44"/>
              </a:spcBef>
            </a:pPr>
            <a:r>
              <a:rPr sz="2800" spc="-5">
                <a:solidFill>
                  <a:srgbClr val="A3123E"/>
                </a:solidFill>
                <a:latin typeface="Georgia"/>
                <a:cs typeface="Georgia"/>
              </a:rPr>
              <a:t>Mail</a:t>
            </a:r>
            <a:r>
              <a:rPr sz="2800" spc="1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2800" spc="-10">
                <a:solidFill>
                  <a:srgbClr val="A3123E"/>
                </a:solidFill>
                <a:latin typeface="Georgia"/>
                <a:cs typeface="Georgia"/>
              </a:rPr>
              <a:t>servers:</a:t>
            </a:r>
            <a:endParaRPr sz="2800">
              <a:solidFill>
                <a:srgbClr val="A3123E"/>
              </a:solidFill>
              <a:latin typeface="Georgia"/>
              <a:cs typeface="Georgia"/>
            </a:endParaRPr>
          </a:p>
          <a:p>
            <a:pPr marL="349250" marR="350520" indent="-228600">
              <a:lnSpc>
                <a:spcPts val="2590"/>
              </a:lnSpc>
              <a:spcBef>
                <a:spcPts val="1055"/>
              </a:spcBef>
              <a:buFont typeface="Arial"/>
              <a:buChar char="•"/>
              <a:tabLst>
                <a:tab pos="349885" algn="l"/>
              </a:tabLst>
            </a:pPr>
            <a:r>
              <a:rPr sz="2800" i="1" spc="-5">
                <a:solidFill>
                  <a:srgbClr val="A3123E"/>
                </a:solidFill>
                <a:latin typeface="Georgia"/>
              </a:rPr>
              <a:t>mailbox </a:t>
            </a:r>
            <a:r>
              <a:rPr sz="2400" spc="-5">
                <a:latin typeface="Georgia"/>
                <a:cs typeface="Georgia"/>
              </a:rPr>
              <a:t>contains </a:t>
            </a:r>
            <a:r>
              <a:rPr sz="2400">
                <a:latin typeface="Georgia"/>
                <a:cs typeface="Georgia"/>
              </a:rPr>
              <a:t>incoming </a:t>
            </a:r>
            <a:r>
              <a:rPr sz="2400" spc="-5">
                <a:latin typeface="Georgia"/>
                <a:cs typeface="Georgia"/>
              </a:rPr>
              <a:t>messages  for</a:t>
            </a:r>
            <a:r>
              <a:rPr sz="2400" spc="-1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user</a:t>
            </a:r>
            <a:endParaRPr sz="2400">
              <a:latin typeface="Georgia"/>
              <a:cs typeface="Georgia"/>
            </a:endParaRPr>
          </a:p>
          <a:p>
            <a:pPr marL="349250" marR="9652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349885" algn="l"/>
              </a:tabLst>
            </a:pPr>
            <a:r>
              <a:rPr sz="2800" i="1" spc="-5">
                <a:solidFill>
                  <a:srgbClr val="A3123E"/>
                </a:solidFill>
                <a:latin typeface="Georgia"/>
              </a:rPr>
              <a:t>message queue </a:t>
            </a:r>
            <a:r>
              <a:rPr sz="2400" spc="-5">
                <a:latin typeface="Georgia"/>
                <a:cs typeface="Georgia"/>
              </a:rPr>
              <a:t>of outgoing </a:t>
            </a:r>
            <a:r>
              <a:rPr sz="2400">
                <a:latin typeface="Georgia"/>
                <a:cs typeface="Georgia"/>
              </a:rPr>
              <a:t>(to </a:t>
            </a:r>
            <a:r>
              <a:rPr sz="2400" spc="-5">
                <a:latin typeface="Georgia"/>
                <a:cs typeface="Georgia"/>
              </a:rPr>
              <a:t>be sent)  </a:t>
            </a:r>
            <a:r>
              <a:rPr sz="2400">
                <a:latin typeface="Georgia"/>
                <a:cs typeface="Georgia"/>
              </a:rPr>
              <a:t>mail</a:t>
            </a:r>
            <a:r>
              <a:rPr sz="2400" spc="-5">
                <a:latin typeface="Georgia"/>
                <a:cs typeface="Georgia"/>
              </a:rPr>
              <a:t> messages</a:t>
            </a:r>
            <a:endParaRPr sz="2400">
              <a:latin typeface="Georgia"/>
              <a:cs typeface="Georgia"/>
            </a:endParaRPr>
          </a:p>
          <a:p>
            <a:pPr marL="349250" marR="6159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>
                <a:solidFill>
                  <a:srgbClr val="A3123E"/>
                </a:solidFill>
                <a:latin typeface="Georgia"/>
                <a:cs typeface="Georgia"/>
              </a:rPr>
              <a:t>SMTP </a:t>
            </a:r>
            <a:r>
              <a:rPr sz="2400" i="1" spc="-10">
                <a:solidFill>
                  <a:srgbClr val="A3123E"/>
                </a:solidFill>
                <a:latin typeface="Georgia"/>
                <a:cs typeface="Georgia"/>
              </a:rPr>
              <a:t>protocol </a:t>
            </a:r>
            <a:r>
              <a:rPr sz="2400" spc="-5">
                <a:latin typeface="Georgia"/>
                <a:cs typeface="Georgia"/>
              </a:rPr>
              <a:t>between mail servers to  send email</a:t>
            </a:r>
            <a:r>
              <a:rPr sz="2400" spc="-25">
                <a:latin typeface="Georgia"/>
                <a:cs typeface="Georgia"/>
              </a:rPr>
              <a:t> </a:t>
            </a:r>
            <a:r>
              <a:rPr sz="2400">
                <a:latin typeface="Georgia"/>
                <a:cs typeface="Georgia"/>
              </a:rPr>
              <a:t>messages</a:t>
            </a:r>
          </a:p>
          <a:p>
            <a:pPr marL="807085" lvl="1" indent="-22987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807720" algn="l"/>
              </a:tabLst>
            </a:pPr>
            <a:r>
              <a:rPr sz="2400" spc="-5">
                <a:latin typeface="Georgia"/>
                <a:cs typeface="Georgia"/>
              </a:rPr>
              <a:t>client: sending </a:t>
            </a:r>
            <a:r>
              <a:rPr sz="2400">
                <a:latin typeface="Georgia"/>
                <a:cs typeface="Georgia"/>
              </a:rPr>
              <a:t>mail</a:t>
            </a:r>
            <a:r>
              <a:rPr sz="2400" spc="-6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807085" lvl="1" indent="-229870">
              <a:lnSpc>
                <a:spcPct val="100000"/>
              </a:lnSpc>
              <a:spcBef>
                <a:spcPts val="125"/>
              </a:spcBef>
              <a:buChar char="•"/>
              <a:tabLst>
                <a:tab pos="807720" algn="l"/>
              </a:tabLst>
            </a:pPr>
            <a:r>
              <a:rPr sz="2400" spc="40">
                <a:latin typeface="Arial"/>
                <a:cs typeface="Arial"/>
              </a:rPr>
              <a:t>“</a:t>
            </a:r>
            <a:r>
              <a:rPr sz="2400" spc="40">
                <a:latin typeface="Georgia"/>
                <a:cs typeface="Georgia"/>
              </a:rPr>
              <a:t>server</a:t>
            </a:r>
            <a:r>
              <a:rPr sz="2400" spc="40">
                <a:latin typeface="Arial"/>
                <a:cs typeface="Arial"/>
              </a:rPr>
              <a:t>”</a:t>
            </a:r>
            <a:r>
              <a:rPr sz="2400" spc="40">
                <a:latin typeface="Georgia"/>
                <a:cs typeface="Georgia"/>
              </a:rPr>
              <a:t>: </a:t>
            </a:r>
            <a:r>
              <a:rPr sz="2400">
                <a:latin typeface="Georgia"/>
                <a:cs typeface="Georgia"/>
              </a:rPr>
              <a:t>receiving mail</a:t>
            </a:r>
            <a:r>
              <a:rPr sz="2400" spc="-7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630"/>
              </a:spcBef>
            </a:pPr>
            <a:r>
              <a:rPr sz="2000" spc="-229">
                <a:latin typeface="Arial"/>
                <a:cs typeface="Arial"/>
              </a:rPr>
              <a:t>A </a:t>
            </a:r>
            <a:r>
              <a:rPr sz="2000" spc="-80">
                <a:latin typeface="Arial"/>
                <a:cs typeface="Arial"/>
              </a:rPr>
              <a:t>typical </a:t>
            </a:r>
            <a:r>
              <a:rPr sz="2000" spc="-145">
                <a:latin typeface="Arial"/>
                <a:cs typeface="Arial"/>
              </a:rPr>
              <a:t>message </a:t>
            </a:r>
            <a:r>
              <a:rPr sz="2000" spc="-65">
                <a:latin typeface="Arial"/>
                <a:cs typeface="Arial"/>
              </a:rPr>
              <a:t>starts </a:t>
            </a:r>
            <a:r>
              <a:rPr sz="2000" spc="-45">
                <a:latin typeface="Arial"/>
                <a:cs typeface="Arial"/>
              </a:rPr>
              <a:t>its </a:t>
            </a:r>
            <a:r>
              <a:rPr sz="2000" spc="-90">
                <a:latin typeface="Arial"/>
                <a:cs typeface="Arial"/>
              </a:rPr>
              <a:t>journey </a:t>
            </a:r>
            <a:r>
              <a:rPr sz="2000" spc="-70">
                <a:latin typeface="Arial"/>
                <a:cs typeface="Arial"/>
              </a:rPr>
              <a:t>in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105">
                <a:latin typeface="Arial"/>
                <a:cs typeface="Arial"/>
              </a:rPr>
              <a:t>sender’s </a:t>
            </a:r>
            <a:r>
              <a:rPr sz="2000" spc="-95">
                <a:latin typeface="Arial"/>
                <a:cs typeface="Arial"/>
              </a:rPr>
              <a:t>user  </a:t>
            </a:r>
            <a:r>
              <a:rPr sz="2000" spc="-110">
                <a:latin typeface="Arial"/>
                <a:cs typeface="Arial"/>
              </a:rPr>
              <a:t>agent, </a:t>
            </a:r>
            <a:r>
              <a:rPr sz="2000" spc="-95">
                <a:latin typeface="Arial"/>
                <a:cs typeface="Arial"/>
              </a:rPr>
              <a:t>travels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105">
                <a:latin typeface="Arial"/>
                <a:cs typeface="Arial"/>
              </a:rPr>
              <a:t>sender’s </a:t>
            </a:r>
            <a:r>
              <a:rPr sz="2000" spc="-100">
                <a:latin typeface="Arial"/>
                <a:cs typeface="Arial"/>
              </a:rPr>
              <a:t>mail </a:t>
            </a:r>
            <a:r>
              <a:rPr sz="2000" spc="-105">
                <a:latin typeface="Arial"/>
                <a:cs typeface="Arial"/>
              </a:rPr>
              <a:t>server, </a:t>
            </a:r>
            <a:r>
              <a:rPr sz="2000" spc="-145">
                <a:latin typeface="Arial"/>
                <a:cs typeface="Arial"/>
              </a:rPr>
              <a:t>and </a:t>
            </a:r>
            <a:r>
              <a:rPr sz="2000" spc="-95">
                <a:latin typeface="Arial"/>
                <a:cs typeface="Arial"/>
              </a:rPr>
              <a:t>travels </a:t>
            </a:r>
            <a:r>
              <a:rPr sz="2000" spc="-65">
                <a:latin typeface="Arial"/>
                <a:cs typeface="Arial"/>
              </a:rPr>
              <a:t>to 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0">
                <a:latin typeface="Arial"/>
                <a:cs typeface="Arial"/>
              </a:rPr>
              <a:t>recipient’s </a:t>
            </a:r>
            <a:r>
              <a:rPr sz="2000" spc="-100">
                <a:latin typeface="Arial"/>
                <a:cs typeface="Arial"/>
              </a:rPr>
              <a:t>mail </a:t>
            </a:r>
            <a:r>
              <a:rPr sz="2000" spc="-105">
                <a:latin typeface="Arial"/>
                <a:cs typeface="Arial"/>
              </a:rPr>
              <a:t>server, </a:t>
            </a:r>
            <a:r>
              <a:rPr sz="2000" spc="-120">
                <a:latin typeface="Arial"/>
                <a:cs typeface="Arial"/>
              </a:rPr>
              <a:t>where </a:t>
            </a:r>
            <a:r>
              <a:rPr sz="2000" spc="-20">
                <a:latin typeface="Arial"/>
                <a:cs typeface="Arial"/>
              </a:rPr>
              <a:t>it </a:t>
            </a:r>
            <a:r>
              <a:rPr sz="2000" spc="-65">
                <a:latin typeface="Arial"/>
                <a:cs typeface="Arial"/>
              </a:rPr>
              <a:t>is </a:t>
            </a:r>
            <a:r>
              <a:rPr sz="2000" spc="-105">
                <a:latin typeface="Arial"/>
                <a:cs typeface="Arial"/>
              </a:rPr>
              <a:t>deposited </a:t>
            </a:r>
            <a:r>
              <a:rPr sz="2000" spc="-70">
                <a:latin typeface="Arial"/>
                <a:cs typeface="Arial"/>
              </a:rPr>
              <a:t>in </a:t>
            </a:r>
            <a:r>
              <a:rPr sz="2000" spc="-100">
                <a:latin typeface="Arial"/>
                <a:cs typeface="Arial"/>
              </a:rPr>
              <a:t>the  </a:t>
            </a:r>
            <a:r>
              <a:rPr sz="2000" spc="-90">
                <a:latin typeface="Arial"/>
                <a:cs typeface="Arial"/>
              </a:rPr>
              <a:t>recipient’s</a:t>
            </a:r>
            <a:r>
              <a:rPr sz="2000" spc="-50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mailbox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35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215">
                <a:solidFill>
                  <a:srgbClr val="A3123E"/>
                </a:solidFill>
                <a:latin typeface="Trebuchet MS"/>
                <a:cs typeface="Trebuchet MS"/>
              </a:rPr>
              <a:t>mail: </a:t>
            </a:r>
            <a:r>
              <a:rPr spc="-220">
                <a:solidFill>
                  <a:srgbClr val="A3123E"/>
                </a:solidFill>
                <a:latin typeface="Trebuchet MS"/>
                <a:cs typeface="Trebuchet MS"/>
              </a:rPr>
              <a:t>mail</a:t>
            </a:r>
            <a:r>
              <a:rPr spc="-10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185">
                <a:solidFill>
                  <a:srgbClr val="A3123E"/>
                </a:solidFill>
                <a:latin typeface="Trebuchet MS"/>
                <a:cs typeface="Trebuchet MS"/>
              </a:rPr>
              <a:t>servers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18169" y="2391917"/>
            <a:ext cx="1980564" cy="1439545"/>
            <a:chOff x="8218169" y="2391917"/>
            <a:chExt cx="1980564" cy="1439545"/>
          </a:xfrm>
        </p:grpSpPr>
        <p:sp>
          <p:nvSpPr>
            <p:cNvPr id="5" name="object 5"/>
            <p:cNvSpPr/>
            <p:nvPr/>
          </p:nvSpPr>
          <p:spPr>
            <a:xfrm>
              <a:off x="8218169" y="2391917"/>
              <a:ext cx="1123315" cy="791210"/>
            </a:xfrm>
            <a:custGeom>
              <a:avLst/>
              <a:gdLst/>
              <a:ahLst/>
              <a:cxnLst/>
              <a:rect l="l" t="t" r="r" b="b"/>
              <a:pathLst>
                <a:path w="1123315" h="791210">
                  <a:moveTo>
                    <a:pt x="1044844" y="753275"/>
                  </a:moveTo>
                  <a:lnTo>
                    <a:pt x="1028446" y="776605"/>
                  </a:lnTo>
                  <a:lnTo>
                    <a:pt x="1123187" y="790956"/>
                  </a:lnTo>
                  <a:lnTo>
                    <a:pt x="1107326" y="761492"/>
                  </a:lnTo>
                  <a:lnTo>
                    <a:pt x="1056512" y="761492"/>
                  </a:lnTo>
                  <a:lnTo>
                    <a:pt x="1044844" y="753275"/>
                  </a:lnTo>
                  <a:close/>
                </a:path>
                <a:path w="1123315" h="791210">
                  <a:moveTo>
                    <a:pt x="1061297" y="729867"/>
                  </a:moveTo>
                  <a:lnTo>
                    <a:pt x="1044844" y="753275"/>
                  </a:lnTo>
                  <a:lnTo>
                    <a:pt x="1056512" y="761492"/>
                  </a:lnTo>
                  <a:lnTo>
                    <a:pt x="1073023" y="738124"/>
                  </a:lnTo>
                  <a:lnTo>
                    <a:pt x="1061297" y="729867"/>
                  </a:lnTo>
                  <a:close/>
                </a:path>
                <a:path w="1123315" h="791210">
                  <a:moveTo>
                    <a:pt x="1077722" y="706501"/>
                  </a:moveTo>
                  <a:lnTo>
                    <a:pt x="1061297" y="729867"/>
                  </a:lnTo>
                  <a:lnTo>
                    <a:pt x="1073023" y="738124"/>
                  </a:lnTo>
                  <a:lnTo>
                    <a:pt x="1056512" y="761492"/>
                  </a:lnTo>
                  <a:lnTo>
                    <a:pt x="1107326" y="761492"/>
                  </a:lnTo>
                  <a:lnTo>
                    <a:pt x="1077722" y="706501"/>
                  </a:lnTo>
                  <a:close/>
                </a:path>
                <a:path w="1123315" h="791210">
                  <a:moveTo>
                    <a:pt x="78343" y="37680"/>
                  </a:moveTo>
                  <a:lnTo>
                    <a:pt x="61890" y="61088"/>
                  </a:lnTo>
                  <a:lnTo>
                    <a:pt x="1044844" y="753275"/>
                  </a:lnTo>
                  <a:lnTo>
                    <a:pt x="1061297" y="729867"/>
                  </a:lnTo>
                  <a:lnTo>
                    <a:pt x="78343" y="37680"/>
                  </a:lnTo>
                  <a:close/>
                </a:path>
                <a:path w="1123315" h="791210">
                  <a:moveTo>
                    <a:pt x="0" y="0"/>
                  </a:moveTo>
                  <a:lnTo>
                    <a:pt x="45465" y="84455"/>
                  </a:lnTo>
                  <a:lnTo>
                    <a:pt x="61890" y="61088"/>
                  </a:lnTo>
                  <a:lnTo>
                    <a:pt x="50164" y="52832"/>
                  </a:lnTo>
                  <a:lnTo>
                    <a:pt x="66675" y="29464"/>
                  </a:lnTo>
                  <a:lnTo>
                    <a:pt x="84119" y="29464"/>
                  </a:lnTo>
                  <a:lnTo>
                    <a:pt x="94741" y="14351"/>
                  </a:lnTo>
                  <a:lnTo>
                    <a:pt x="0" y="0"/>
                  </a:lnTo>
                  <a:close/>
                </a:path>
                <a:path w="1123315" h="791210">
                  <a:moveTo>
                    <a:pt x="66675" y="29464"/>
                  </a:moveTo>
                  <a:lnTo>
                    <a:pt x="50164" y="52832"/>
                  </a:lnTo>
                  <a:lnTo>
                    <a:pt x="61890" y="61088"/>
                  </a:lnTo>
                  <a:lnTo>
                    <a:pt x="78343" y="37680"/>
                  </a:lnTo>
                  <a:lnTo>
                    <a:pt x="66675" y="29464"/>
                  </a:lnTo>
                  <a:close/>
                </a:path>
                <a:path w="1123315" h="791210">
                  <a:moveTo>
                    <a:pt x="84119" y="29464"/>
                  </a:moveTo>
                  <a:lnTo>
                    <a:pt x="66675" y="29464"/>
                  </a:lnTo>
                  <a:lnTo>
                    <a:pt x="78343" y="37680"/>
                  </a:lnTo>
                  <a:lnTo>
                    <a:pt x="84119" y="2946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79457" y="2811017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1"/>
                  </a:lnTo>
                  <a:lnTo>
                    <a:pt x="809244" y="1010411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79457" y="2811017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1"/>
                  </a:moveTo>
                  <a:lnTo>
                    <a:pt x="809244" y="1010411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68053" y="2800349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ma</a:t>
            </a:r>
            <a:r>
              <a:rPr sz="1600">
                <a:latin typeface="Arial"/>
                <a:cs typeface="Arial"/>
              </a:rPr>
              <a:t>i</a:t>
            </a:r>
            <a:r>
              <a:rPr sz="1600" spc="-5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2041" y="3044189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91565" y="2992373"/>
            <a:ext cx="2950845" cy="1696085"/>
            <a:chOff x="7191565" y="2992373"/>
            <a:chExt cx="2950845" cy="1696085"/>
          </a:xfrm>
        </p:grpSpPr>
        <p:sp>
          <p:nvSpPr>
            <p:cNvPr id="11" name="object 11"/>
            <p:cNvSpPr/>
            <p:nvPr/>
          </p:nvSpPr>
          <p:spPr>
            <a:xfrm>
              <a:off x="9417558" y="3373373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17558" y="3373373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95282" y="3416045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2898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2898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6614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6614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03308" y="36362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03308" y="36362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572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572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96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96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17664" y="3966971"/>
              <a:ext cx="451103" cy="684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9188" y="404621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9188" y="404621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0544" y="4038599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79">
                  <a:moveTo>
                    <a:pt x="172211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72211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05116" y="4043171"/>
              <a:ext cx="184403" cy="33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23760" y="4142231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23760" y="4142231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9020" y="4134611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3592" y="4139183"/>
              <a:ext cx="185927" cy="32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0712" y="424433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2011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01168" y="1371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0712" y="424433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0" y="13716"/>
                  </a:moveTo>
                  <a:lnTo>
                    <a:pt x="201168" y="13716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6808" y="433273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8120" y="1523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26808" y="433273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8120" y="15239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95972" y="4325111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5" y="37718"/>
                  </a:lnTo>
                  <a:lnTo>
                    <a:pt x="193333" y="30694"/>
                  </a:lnTo>
                  <a:lnTo>
                    <a:pt x="195072" y="22098"/>
                  </a:lnTo>
                  <a:lnTo>
                    <a:pt x="193333" y="13501"/>
                  </a:lnTo>
                  <a:lnTo>
                    <a:pt x="188595" y="6477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00544" y="4329683"/>
              <a:ext cx="185927" cy="35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80376" y="4242815"/>
              <a:ext cx="88392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00544" y="4235195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68401" y="41147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3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02068" y="3966971"/>
              <a:ext cx="188975" cy="6842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68184" y="3966971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89520" y="4139183"/>
              <a:ext cx="79248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89520" y="4041647"/>
              <a:ext cx="82296" cy="716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84948" y="4619243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88392" y="6477"/>
                  </a:moveTo>
                  <a:lnTo>
                    <a:pt x="84963" y="0"/>
                  </a:lnTo>
                  <a:lnTo>
                    <a:pt x="80645" y="0"/>
                  </a:lnTo>
                  <a:lnTo>
                    <a:pt x="76581" y="0"/>
                  </a:lnTo>
                  <a:lnTo>
                    <a:pt x="75730" y="1612"/>
                  </a:lnTo>
                  <a:lnTo>
                    <a:pt x="0" y="26289"/>
                  </a:lnTo>
                  <a:lnTo>
                    <a:pt x="508" y="59436"/>
                  </a:lnTo>
                  <a:lnTo>
                    <a:pt x="77787" y="28956"/>
                  </a:lnTo>
                  <a:lnTo>
                    <a:pt x="84963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6328" y="4637531"/>
              <a:ext cx="401320" cy="45720"/>
            </a:xfrm>
            <a:custGeom>
              <a:avLst/>
              <a:gdLst/>
              <a:ahLst/>
              <a:cxnLst/>
              <a:rect l="l" t="t" r="r" b="b"/>
              <a:pathLst>
                <a:path w="401320" h="45720">
                  <a:moveTo>
                    <a:pt x="377951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377951" y="45720"/>
                  </a:lnTo>
                  <a:lnTo>
                    <a:pt x="386828" y="43916"/>
                  </a:lnTo>
                  <a:lnTo>
                    <a:pt x="394096" y="39004"/>
                  </a:lnTo>
                  <a:lnTo>
                    <a:pt x="399008" y="31736"/>
                  </a:lnTo>
                  <a:lnTo>
                    <a:pt x="400812" y="22860"/>
                  </a:lnTo>
                  <a:lnTo>
                    <a:pt x="399008" y="13983"/>
                  </a:lnTo>
                  <a:lnTo>
                    <a:pt x="394096" y="6715"/>
                  </a:lnTo>
                  <a:lnTo>
                    <a:pt x="386828" y="1803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96328" y="4637531"/>
              <a:ext cx="401320" cy="45720"/>
            </a:xfrm>
            <a:custGeom>
              <a:avLst/>
              <a:gdLst/>
              <a:ahLst/>
              <a:cxnLst/>
              <a:rect l="l" t="t" r="r" b="b"/>
              <a:pathLst>
                <a:path w="401320" h="45720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77951" y="0"/>
                  </a:lnTo>
                  <a:lnTo>
                    <a:pt x="386828" y="1803"/>
                  </a:lnTo>
                  <a:lnTo>
                    <a:pt x="394096" y="6715"/>
                  </a:lnTo>
                  <a:lnTo>
                    <a:pt x="399008" y="13983"/>
                  </a:lnTo>
                  <a:lnTo>
                    <a:pt x="400812" y="22860"/>
                  </a:lnTo>
                  <a:lnTo>
                    <a:pt x="399008" y="31736"/>
                  </a:lnTo>
                  <a:lnTo>
                    <a:pt x="394096" y="39004"/>
                  </a:lnTo>
                  <a:lnTo>
                    <a:pt x="386828" y="43916"/>
                  </a:lnTo>
                  <a:lnTo>
                    <a:pt x="377951" y="45720"/>
                  </a:lnTo>
                  <a:lnTo>
                    <a:pt x="22860" y="45720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17664" y="4649723"/>
              <a:ext cx="359663" cy="228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17664" y="4649723"/>
              <a:ext cx="360045" cy="22860"/>
            </a:xfrm>
            <a:custGeom>
              <a:avLst/>
              <a:gdLst/>
              <a:ahLst/>
              <a:cxnLst/>
              <a:rect l="l" t="t" r="r" b="b"/>
              <a:pathLst>
                <a:path w="360045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48233" y="0"/>
                  </a:lnTo>
                  <a:lnTo>
                    <a:pt x="354583" y="0"/>
                  </a:lnTo>
                  <a:lnTo>
                    <a:pt x="359663" y="5080"/>
                  </a:lnTo>
                  <a:lnTo>
                    <a:pt x="359663" y="11430"/>
                  </a:lnTo>
                  <a:lnTo>
                    <a:pt x="359663" y="17780"/>
                  </a:lnTo>
                  <a:lnTo>
                    <a:pt x="354583" y="22859"/>
                  </a:lnTo>
                  <a:lnTo>
                    <a:pt x="348233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51192" y="4550663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152" y="4550663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70064" y="4549139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05700" y="4387595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28955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28955" y="22707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05700" y="4387595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1532" y="2992373"/>
              <a:ext cx="85725" cy="1248410"/>
            </a:xfrm>
            <a:custGeom>
              <a:avLst/>
              <a:gdLst/>
              <a:ahLst/>
              <a:cxnLst/>
              <a:rect l="l" t="t" r="r" b="b"/>
              <a:pathLst>
                <a:path w="85725" h="1248410">
                  <a:moveTo>
                    <a:pt x="28575" y="1162431"/>
                  </a:moveTo>
                  <a:lnTo>
                    <a:pt x="0" y="1162431"/>
                  </a:lnTo>
                  <a:lnTo>
                    <a:pt x="42925" y="1248156"/>
                  </a:lnTo>
                  <a:lnTo>
                    <a:pt x="78623" y="1176655"/>
                  </a:lnTo>
                  <a:lnTo>
                    <a:pt x="28575" y="1176655"/>
                  </a:lnTo>
                  <a:lnTo>
                    <a:pt x="28575" y="1162431"/>
                  </a:lnTo>
                  <a:close/>
                </a:path>
                <a:path w="85725" h="124841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1176655"/>
                  </a:lnTo>
                  <a:lnTo>
                    <a:pt x="57150" y="1176655"/>
                  </a:lnTo>
                  <a:lnTo>
                    <a:pt x="57150" y="71374"/>
                  </a:lnTo>
                  <a:close/>
                </a:path>
                <a:path w="85725" h="1248410">
                  <a:moveTo>
                    <a:pt x="85725" y="1162431"/>
                  </a:moveTo>
                  <a:lnTo>
                    <a:pt x="57150" y="1162431"/>
                  </a:lnTo>
                  <a:lnTo>
                    <a:pt x="57150" y="1176655"/>
                  </a:lnTo>
                  <a:lnTo>
                    <a:pt x="78623" y="1176655"/>
                  </a:lnTo>
                  <a:lnTo>
                    <a:pt x="85725" y="1162431"/>
                  </a:lnTo>
                  <a:close/>
                </a:path>
                <a:path w="85725" h="124841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124841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393938" y="3835654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12901" y="1619821"/>
            <a:ext cx="2454275" cy="3611879"/>
            <a:chOff x="7212901" y="1619821"/>
            <a:chExt cx="2454275" cy="3611879"/>
          </a:xfrm>
        </p:grpSpPr>
        <p:sp>
          <p:nvSpPr>
            <p:cNvPr id="58" name="object 58"/>
            <p:cNvSpPr/>
            <p:nvPr/>
          </p:nvSpPr>
          <p:spPr>
            <a:xfrm>
              <a:off x="9211056" y="2572511"/>
              <a:ext cx="449579" cy="684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17152" y="2651759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0" y="15239"/>
                  </a:moveTo>
                  <a:lnTo>
                    <a:pt x="195072" y="152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17152" y="2646997"/>
              <a:ext cx="200025" cy="24765"/>
            </a:xfrm>
            <a:custGeom>
              <a:avLst/>
              <a:gdLst/>
              <a:ahLst/>
              <a:cxnLst/>
              <a:rect l="l" t="t" r="r" b="b"/>
              <a:pathLst>
                <a:path w="200025" h="24764">
                  <a:moveTo>
                    <a:pt x="0" y="24765"/>
                  </a:moveTo>
                  <a:lnTo>
                    <a:pt x="199834" y="24765"/>
                  </a:lnTo>
                  <a:lnTo>
                    <a:pt x="199834" y="0"/>
                  </a:lnTo>
                  <a:lnTo>
                    <a:pt x="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392412" y="2644139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398508" y="2648711"/>
              <a:ext cx="182880" cy="335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17152" y="274929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17152" y="2744533"/>
              <a:ext cx="204470" cy="23495"/>
            </a:xfrm>
            <a:custGeom>
              <a:avLst/>
              <a:gdLst/>
              <a:ahLst/>
              <a:cxnLst/>
              <a:rect l="l" t="t" r="r" b="b"/>
              <a:pathLst>
                <a:path w="204470" h="23494">
                  <a:moveTo>
                    <a:pt x="0" y="23240"/>
                  </a:moveTo>
                  <a:lnTo>
                    <a:pt x="204406" y="23240"/>
                  </a:lnTo>
                  <a:lnTo>
                    <a:pt x="204406" y="0"/>
                  </a:lnTo>
                  <a:lnTo>
                    <a:pt x="0" y="0"/>
                  </a:lnTo>
                  <a:lnTo>
                    <a:pt x="0" y="23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390888" y="2741675"/>
              <a:ext cx="196850" cy="41275"/>
            </a:xfrm>
            <a:custGeom>
              <a:avLst/>
              <a:gdLst/>
              <a:ahLst/>
              <a:cxnLst/>
              <a:rect l="l" t="t" r="r" b="b"/>
              <a:pathLst>
                <a:path w="196850" h="41275">
                  <a:moveTo>
                    <a:pt x="176021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176021" y="41148"/>
                  </a:lnTo>
                  <a:lnTo>
                    <a:pt x="184005" y="39522"/>
                  </a:lnTo>
                  <a:lnTo>
                    <a:pt x="190547" y="35099"/>
                  </a:lnTo>
                  <a:lnTo>
                    <a:pt x="194970" y="28557"/>
                  </a:lnTo>
                  <a:lnTo>
                    <a:pt x="196595" y="20574"/>
                  </a:lnTo>
                  <a:lnTo>
                    <a:pt x="194970" y="12590"/>
                  </a:lnTo>
                  <a:lnTo>
                    <a:pt x="190547" y="6048"/>
                  </a:lnTo>
                  <a:lnTo>
                    <a:pt x="184005" y="1625"/>
                  </a:lnTo>
                  <a:lnTo>
                    <a:pt x="176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395460" y="2746247"/>
              <a:ext cx="185928" cy="320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17152" y="2849880"/>
              <a:ext cx="196850" cy="15240"/>
            </a:xfrm>
            <a:custGeom>
              <a:avLst/>
              <a:gdLst/>
              <a:ahLst/>
              <a:cxnLst/>
              <a:rect l="l" t="t" r="r" b="b"/>
              <a:pathLst>
                <a:path w="196850" h="15239">
                  <a:moveTo>
                    <a:pt x="0" y="15239"/>
                  </a:moveTo>
                  <a:lnTo>
                    <a:pt x="196596" y="15239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217152" y="2845117"/>
              <a:ext cx="201930" cy="24765"/>
            </a:xfrm>
            <a:custGeom>
              <a:avLst/>
              <a:gdLst/>
              <a:ahLst/>
              <a:cxnLst/>
              <a:rect l="l" t="t" r="r" b="b"/>
              <a:pathLst>
                <a:path w="201929" h="24764">
                  <a:moveTo>
                    <a:pt x="0" y="24765"/>
                  </a:moveTo>
                  <a:lnTo>
                    <a:pt x="201358" y="24765"/>
                  </a:lnTo>
                  <a:lnTo>
                    <a:pt x="201358" y="0"/>
                  </a:lnTo>
                  <a:lnTo>
                    <a:pt x="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218676" y="2939795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18676" y="2939795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387840" y="2930651"/>
              <a:ext cx="195580" cy="45720"/>
            </a:xfrm>
            <a:custGeom>
              <a:avLst/>
              <a:gdLst/>
              <a:ahLst/>
              <a:cxnLst/>
              <a:rect l="l" t="t" r="r" b="b"/>
              <a:pathLst>
                <a:path w="195579" h="45719">
                  <a:moveTo>
                    <a:pt x="172211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72211" y="45720"/>
                  </a:lnTo>
                  <a:lnTo>
                    <a:pt x="181088" y="43916"/>
                  </a:lnTo>
                  <a:lnTo>
                    <a:pt x="188356" y="39004"/>
                  </a:lnTo>
                  <a:lnTo>
                    <a:pt x="193268" y="31736"/>
                  </a:lnTo>
                  <a:lnTo>
                    <a:pt x="195071" y="22860"/>
                  </a:lnTo>
                  <a:lnTo>
                    <a:pt x="193268" y="13983"/>
                  </a:lnTo>
                  <a:lnTo>
                    <a:pt x="188356" y="6715"/>
                  </a:lnTo>
                  <a:lnTo>
                    <a:pt x="181088" y="180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92412" y="2936747"/>
              <a:ext cx="185928" cy="350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573768" y="2849880"/>
              <a:ext cx="86867" cy="548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92412" y="2840736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2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2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6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393936" y="2572511"/>
              <a:ext cx="188975" cy="6842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560052" y="2572511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581388" y="2744723"/>
              <a:ext cx="79247" cy="640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582912" y="2647187"/>
              <a:ext cx="80772" cy="716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78340" y="3224783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75438" y="0"/>
                  </a:lnTo>
                  <a:lnTo>
                    <a:pt x="73088" y="3987"/>
                  </a:lnTo>
                  <a:lnTo>
                    <a:pt x="0" y="27813"/>
                  </a:lnTo>
                  <a:lnTo>
                    <a:pt x="508" y="60960"/>
                  </a:lnTo>
                  <a:lnTo>
                    <a:pt x="8164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188196" y="3244595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380237" y="44195"/>
                  </a:lnTo>
                  <a:lnTo>
                    <a:pt x="388834" y="42457"/>
                  </a:lnTo>
                  <a:lnTo>
                    <a:pt x="395858" y="37718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6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88196" y="3244595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6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8"/>
                  </a:lnTo>
                  <a:lnTo>
                    <a:pt x="388834" y="42457"/>
                  </a:lnTo>
                  <a:lnTo>
                    <a:pt x="380237" y="44195"/>
                  </a:lnTo>
                  <a:lnTo>
                    <a:pt x="22098" y="44195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211056" y="3255263"/>
              <a:ext cx="358140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11056" y="3255263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1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1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1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244584" y="3156203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9"/>
                  </a:lnTo>
                  <a:lnTo>
                    <a:pt x="16287" y="42457"/>
                  </a:lnTo>
                  <a:lnTo>
                    <a:pt x="26670" y="44196"/>
                  </a:lnTo>
                  <a:lnTo>
                    <a:pt x="37052" y="42457"/>
                  </a:lnTo>
                  <a:lnTo>
                    <a:pt x="45529" y="37719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7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304020" y="3156203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27431" y="0"/>
                  </a:moveTo>
                  <a:lnTo>
                    <a:pt x="16769" y="1738"/>
                  </a:lnTo>
                  <a:lnTo>
                    <a:pt x="8048" y="6476"/>
                  </a:lnTo>
                  <a:lnTo>
                    <a:pt x="2160" y="13501"/>
                  </a:lnTo>
                  <a:lnTo>
                    <a:pt x="0" y="22098"/>
                  </a:lnTo>
                  <a:lnTo>
                    <a:pt x="2160" y="30694"/>
                  </a:lnTo>
                  <a:lnTo>
                    <a:pt x="8048" y="37719"/>
                  </a:lnTo>
                  <a:lnTo>
                    <a:pt x="16769" y="42457"/>
                  </a:lnTo>
                  <a:lnTo>
                    <a:pt x="27431" y="44196"/>
                  </a:lnTo>
                  <a:lnTo>
                    <a:pt x="38094" y="42457"/>
                  </a:lnTo>
                  <a:lnTo>
                    <a:pt x="46815" y="37719"/>
                  </a:lnTo>
                  <a:lnTo>
                    <a:pt x="52703" y="30694"/>
                  </a:lnTo>
                  <a:lnTo>
                    <a:pt x="54863" y="22098"/>
                  </a:lnTo>
                  <a:lnTo>
                    <a:pt x="52703" y="13501"/>
                  </a:lnTo>
                  <a:lnTo>
                    <a:pt x="46815" y="6477"/>
                  </a:lnTo>
                  <a:lnTo>
                    <a:pt x="38094" y="173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363456" y="3154680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9"/>
                  </a:lnTo>
                  <a:lnTo>
                    <a:pt x="16287" y="42457"/>
                  </a:lnTo>
                  <a:lnTo>
                    <a:pt x="26670" y="44196"/>
                  </a:lnTo>
                  <a:lnTo>
                    <a:pt x="37052" y="42457"/>
                  </a:lnTo>
                  <a:lnTo>
                    <a:pt x="45529" y="37719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7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497568" y="2993136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28955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28955" y="22707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497568" y="2993136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79970" y="42115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79970" y="42115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40524" y="1624583"/>
              <a:ext cx="451103" cy="6842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42048" y="17038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42048" y="17038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423404" y="1696211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27976" y="1700783"/>
              <a:ext cx="184403" cy="335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246620" y="180136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46620" y="180136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21880" y="1793747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26452" y="1798319"/>
              <a:ext cx="185927" cy="320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43572" y="190347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43572" y="190347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48144" y="1991867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48144" y="1991867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8832" y="1984247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7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72974" y="44196"/>
                  </a:lnTo>
                  <a:lnTo>
                    <a:pt x="181570" y="42457"/>
                  </a:lnTo>
                  <a:lnTo>
                    <a:pt x="188595" y="37719"/>
                  </a:lnTo>
                  <a:lnTo>
                    <a:pt x="193333" y="30694"/>
                  </a:lnTo>
                  <a:lnTo>
                    <a:pt x="195072" y="22098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23404" y="1988819"/>
              <a:ext cx="185927" cy="350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03236" y="1901951"/>
              <a:ext cx="88392" cy="548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23404" y="1892807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68401" y="41147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24928" y="1624583"/>
              <a:ext cx="188975" cy="6842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89520" y="1624583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10856" y="1798319"/>
              <a:ext cx="79248" cy="624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12380" y="1699259"/>
              <a:ext cx="82296" cy="731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07808" y="2276855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75438" y="0"/>
                  </a:lnTo>
                  <a:lnTo>
                    <a:pt x="73088" y="3987"/>
                  </a:lnTo>
                  <a:lnTo>
                    <a:pt x="0" y="27813"/>
                  </a:lnTo>
                  <a:lnTo>
                    <a:pt x="508" y="60960"/>
                  </a:lnTo>
                  <a:lnTo>
                    <a:pt x="8164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17664" y="2296667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7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7" y="44196"/>
                  </a:lnTo>
                  <a:lnTo>
                    <a:pt x="380237" y="44196"/>
                  </a:lnTo>
                  <a:lnTo>
                    <a:pt x="388834" y="42457"/>
                  </a:lnTo>
                  <a:lnTo>
                    <a:pt x="395858" y="37719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7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17664" y="2296667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7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7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9"/>
                  </a:lnTo>
                  <a:lnTo>
                    <a:pt x="388834" y="42457"/>
                  </a:lnTo>
                  <a:lnTo>
                    <a:pt x="380237" y="44196"/>
                  </a:lnTo>
                  <a:lnTo>
                    <a:pt x="22097" y="44196"/>
                  </a:lnTo>
                  <a:lnTo>
                    <a:pt x="13501" y="42457"/>
                  </a:lnTo>
                  <a:lnTo>
                    <a:pt x="6476" y="37719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40524" y="2307335"/>
              <a:ext cx="358140" cy="2438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40524" y="2307335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1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1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74052" y="2209800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33488" y="2209800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92924" y="220827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27036" y="2045207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567421" y="4200905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ma</a:t>
            </a:r>
            <a:r>
              <a:rPr sz="1600">
                <a:latin typeface="Arial"/>
                <a:cs typeface="Arial"/>
              </a:rPr>
              <a:t>i</a:t>
            </a:r>
            <a:r>
              <a:rPr sz="1600" spc="-5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471409" y="4444746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370444" y="1954148"/>
            <a:ext cx="828675" cy="3237230"/>
            <a:chOff x="7370444" y="1954148"/>
            <a:chExt cx="828675" cy="3237230"/>
          </a:xfrm>
        </p:grpSpPr>
        <p:sp>
          <p:nvSpPr>
            <p:cNvPr id="124" name="object 124"/>
            <p:cNvSpPr/>
            <p:nvPr/>
          </p:nvSpPr>
          <p:spPr>
            <a:xfrm>
              <a:off x="7418069" y="47739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418069" y="47739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495793" y="4816601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429499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429499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65135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565135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702295" y="50368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702295" y="50368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562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562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0086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0086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79969" y="19636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79969" y="19636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7471409" y="1952370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7036307" y="2516504"/>
            <a:ext cx="2305050" cy="2085339"/>
            <a:chOff x="7036307" y="2516504"/>
            <a:chExt cx="2305050" cy="2085339"/>
          </a:xfrm>
        </p:grpSpPr>
        <p:sp>
          <p:nvSpPr>
            <p:cNvPr id="141" name="object 141"/>
            <p:cNvSpPr/>
            <p:nvPr/>
          </p:nvSpPr>
          <p:spPr>
            <a:xfrm>
              <a:off x="7418069" y="25260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418069" y="25260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495793" y="2568701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429499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429499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65135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565135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702295" y="27889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702295" y="27889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8562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8562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086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086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218169" y="3516629"/>
              <a:ext cx="1123315" cy="1085215"/>
            </a:xfrm>
            <a:custGeom>
              <a:avLst/>
              <a:gdLst/>
              <a:ahLst/>
              <a:cxnLst/>
              <a:rect l="l" t="t" r="r" b="b"/>
              <a:pathLst>
                <a:path w="1123315" h="1085214">
                  <a:moveTo>
                    <a:pt x="31876" y="994664"/>
                  </a:moveTo>
                  <a:lnTo>
                    <a:pt x="0" y="1085088"/>
                  </a:lnTo>
                  <a:lnTo>
                    <a:pt x="91439" y="1056386"/>
                  </a:lnTo>
                  <a:lnTo>
                    <a:pt x="81145" y="1045718"/>
                  </a:lnTo>
                  <a:lnTo>
                    <a:pt x="61340" y="1045718"/>
                  </a:lnTo>
                  <a:lnTo>
                    <a:pt x="41401" y="1025144"/>
                  </a:lnTo>
                  <a:lnTo>
                    <a:pt x="51695" y="1015200"/>
                  </a:lnTo>
                  <a:lnTo>
                    <a:pt x="31876" y="994664"/>
                  </a:lnTo>
                  <a:close/>
                </a:path>
                <a:path w="1123315" h="1085214">
                  <a:moveTo>
                    <a:pt x="51695" y="1015200"/>
                  </a:moveTo>
                  <a:lnTo>
                    <a:pt x="41401" y="1025144"/>
                  </a:lnTo>
                  <a:lnTo>
                    <a:pt x="61340" y="1045718"/>
                  </a:lnTo>
                  <a:lnTo>
                    <a:pt x="71590" y="1035816"/>
                  </a:lnTo>
                  <a:lnTo>
                    <a:pt x="51695" y="1015200"/>
                  </a:lnTo>
                  <a:close/>
                </a:path>
                <a:path w="1123315" h="1085214">
                  <a:moveTo>
                    <a:pt x="71590" y="1035816"/>
                  </a:moveTo>
                  <a:lnTo>
                    <a:pt x="61340" y="1045718"/>
                  </a:lnTo>
                  <a:lnTo>
                    <a:pt x="81145" y="1045718"/>
                  </a:lnTo>
                  <a:lnTo>
                    <a:pt x="71590" y="1035816"/>
                  </a:lnTo>
                  <a:close/>
                </a:path>
                <a:path w="1123315" h="1085214">
                  <a:moveTo>
                    <a:pt x="1051597" y="49271"/>
                  </a:moveTo>
                  <a:lnTo>
                    <a:pt x="51695" y="1015200"/>
                  </a:lnTo>
                  <a:lnTo>
                    <a:pt x="71590" y="1035816"/>
                  </a:lnTo>
                  <a:lnTo>
                    <a:pt x="1071492" y="69887"/>
                  </a:lnTo>
                  <a:lnTo>
                    <a:pt x="1051597" y="49271"/>
                  </a:lnTo>
                  <a:close/>
                </a:path>
                <a:path w="1123315" h="1085214">
                  <a:moveTo>
                    <a:pt x="1109308" y="39370"/>
                  </a:moveTo>
                  <a:lnTo>
                    <a:pt x="1061847" y="39370"/>
                  </a:lnTo>
                  <a:lnTo>
                    <a:pt x="1081785" y="59944"/>
                  </a:lnTo>
                  <a:lnTo>
                    <a:pt x="1071492" y="69887"/>
                  </a:lnTo>
                  <a:lnTo>
                    <a:pt x="1091310" y="90424"/>
                  </a:lnTo>
                  <a:lnTo>
                    <a:pt x="1109308" y="39370"/>
                  </a:lnTo>
                  <a:close/>
                </a:path>
                <a:path w="1123315" h="1085214">
                  <a:moveTo>
                    <a:pt x="1061847" y="39370"/>
                  </a:moveTo>
                  <a:lnTo>
                    <a:pt x="1051597" y="49271"/>
                  </a:lnTo>
                  <a:lnTo>
                    <a:pt x="1071492" y="69887"/>
                  </a:lnTo>
                  <a:lnTo>
                    <a:pt x="1081785" y="59944"/>
                  </a:lnTo>
                  <a:lnTo>
                    <a:pt x="1061847" y="39370"/>
                  </a:lnTo>
                  <a:close/>
                </a:path>
                <a:path w="1123315" h="1085214">
                  <a:moveTo>
                    <a:pt x="1123187" y="0"/>
                  </a:moveTo>
                  <a:lnTo>
                    <a:pt x="1031748" y="28702"/>
                  </a:lnTo>
                  <a:lnTo>
                    <a:pt x="1051597" y="49271"/>
                  </a:lnTo>
                  <a:lnTo>
                    <a:pt x="1061847" y="39370"/>
                  </a:lnTo>
                  <a:lnTo>
                    <a:pt x="1109308" y="39370"/>
                  </a:lnTo>
                  <a:lnTo>
                    <a:pt x="112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036307" y="3334511"/>
              <a:ext cx="856615" cy="304800"/>
            </a:xfrm>
            <a:custGeom>
              <a:avLst/>
              <a:gdLst/>
              <a:ahLst/>
              <a:cxnLst/>
              <a:rect l="l" t="t" r="r" b="b"/>
              <a:pathLst>
                <a:path w="856615" h="304800">
                  <a:moveTo>
                    <a:pt x="85648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56488" y="304800"/>
                  </a:lnTo>
                  <a:lnTo>
                    <a:pt x="856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8359140" y="2619755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2400"/>
              </a:lnSpc>
            </a:pPr>
            <a:r>
              <a:rPr sz="240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031863" y="3292297"/>
            <a:ext cx="87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CC0000"/>
                </a:solidFill>
                <a:latin typeface="Arial"/>
                <a:cs typeface="Arial"/>
              </a:rPr>
              <a:t>SM</a:t>
            </a:r>
            <a:r>
              <a:rPr sz="2400" spc="-1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>
                <a:solidFill>
                  <a:srgbClr val="CC0000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8005571" y="1417319"/>
            <a:ext cx="890269" cy="829310"/>
            <a:chOff x="8005571" y="1417319"/>
            <a:chExt cx="890269" cy="829310"/>
          </a:xfrm>
        </p:grpSpPr>
        <p:sp>
          <p:nvSpPr>
            <p:cNvPr id="159" name="object 159"/>
            <p:cNvSpPr/>
            <p:nvPr/>
          </p:nvSpPr>
          <p:spPr>
            <a:xfrm>
              <a:off x="8005571" y="1417319"/>
              <a:ext cx="890016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385047" y="1496567"/>
              <a:ext cx="432816" cy="3794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8042909" y="123367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10041635" y="2232660"/>
            <a:ext cx="891540" cy="829310"/>
            <a:chOff x="10041635" y="2232660"/>
            <a:chExt cx="891540" cy="829310"/>
          </a:xfrm>
        </p:grpSpPr>
        <p:sp>
          <p:nvSpPr>
            <p:cNvPr id="163" name="object 163"/>
            <p:cNvSpPr/>
            <p:nvPr/>
          </p:nvSpPr>
          <p:spPr>
            <a:xfrm>
              <a:off x="10041635" y="2232660"/>
              <a:ext cx="891540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421111" y="2311908"/>
              <a:ext cx="434340" cy="3794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10078973" y="20490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914"/>
              </a:lnSpc>
            </a:pPr>
            <a:r>
              <a:rPr sz="1600" spc="-5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sz="1600" spc="-1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10378440" y="2994660"/>
            <a:ext cx="891540" cy="829310"/>
            <a:chOff x="10378440" y="2994660"/>
            <a:chExt cx="891540" cy="829310"/>
          </a:xfrm>
        </p:grpSpPr>
        <p:sp>
          <p:nvSpPr>
            <p:cNvPr id="167" name="object 167"/>
            <p:cNvSpPr/>
            <p:nvPr/>
          </p:nvSpPr>
          <p:spPr>
            <a:xfrm>
              <a:off x="10378440" y="2994660"/>
              <a:ext cx="891539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757916" y="3073908"/>
              <a:ext cx="432815" cy="3794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10415778" y="28110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90" marR="55244" indent="55880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10414254" y="4075624"/>
            <a:ext cx="704850" cy="741045"/>
            <a:chOff x="10414254" y="4075624"/>
            <a:chExt cx="704850" cy="741045"/>
          </a:xfrm>
        </p:grpSpPr>
        <p:sp>
          <p:nvSpPr>
            <p:cNvPr id="171" name="object 171"/>
            <p:cNvSpPr/>
            <p:nvPr/>
          </p:nvSpPr>
          <p:spPr>
            <a:xfrm>
              <a:off x="10414254" y="4075624"/>
              <a:ext cx="704596" cy="7409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626852" y="4122419"/>
              <a:ext cx="432816" cy="3794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0284714" y="3859529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60"/>
              </a:spcBef>
            </a:pPr>
            <a:r>
              <a:rPr sz="1600" spc="-5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7802403" y="5512815"/>
            <a:ext cx="706120" cy="742950"/>
            <a:chOff x="7802403" y="5512815"/>
            <a:chExt cx="706120" cy="742950"/>
          </a:xfrm>
        </p:grpSpPr>
        <p:sp>
          <p:nvSpPr>
            <p:cNvPr id="175" name="object 175"/>
            <p:cNvSpPr/>
            <p:nvPr/>
          </p:nvSpPr>
          <p:spPr>
            <a:xfrm>
              <a:off x="7802403" y="5512815"/>
              <a:ext cx="705802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014715" y="5561075"/>
              <a:ext cx="432815" cy="3794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7672578" y="5298185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655" marR="55244" indent="55880">
              <a:lnSpc>
                <a:spcPts val="1920"/>
              </a:lnSpc>
              <a:spcBef>
                <a:spcPts val="55"/>
              </a:spcBef>
            </a:pPr>
            <a:r>
              <a:rPr sz="1600" spc="-5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8363711" y="4861559"/>
            <a:ext cx="891540" cy="829310"/>
            <a:chOff x="8363711" y="4861559"/>
            <a:chExt cx="891540" cy="829310"/>
          </a:xfrm>
        </p:grpSpPr>
        <p:sp>
          <p:nvSpPr>
            <p:cNvPr id="179" name="object 179"/>
            <p:cNvSpPr/>
            <p:nvPr/>
          </p:nvSpPr>
          <p:spPr>
            <a:xfrm>
              <a:off x="8363711" y="4861559"/>
              <a:ext cx="891540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743187" y="4940807"/>
              <a:ext cx="434339" cy="3794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8401050" y="46779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3" name="object 1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24</a:t>
            </a:fld>
            <a:endParaRPr spc="-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5" y="101853"/>
            <a:ext cx="718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>
                <a:solidFill>
                  <a:srgbClr val="A3123E"/>
                </a:solidFill>
                <a:latin typeface="Trebuchet MS"/>
                <a:cs typeface="Trebuchet MS"/>
              </a:rPr>
              <a:t>Scenario: </a:t>
            </a:r>
            <a:r>
              <a:rPr spc="-220">
                <a:solidFill>
                  <a:srgbClr val="A3123E"/>
                </a:solidFill>
                <a:latin typeface="Trebuchet MS"/>
                <a:cs typeface="Trebuchet MS"/>
              </a:rPr>
              <a:t>Alice </a:t>
            </a:r>
            <a:r>
              <a:rPr spc="-125">
                <a:solidFill>
                  <a:srgbClr val="A3123E"/>
                </a:solidFill>
                <a:latin typeface="Trebuchet MS"/>
                <a:cs typeface="Trebuchet MS"/>
              </a:rPr>
              <a:t>sends </a:t>
            </a:r>
            <a:r>
              <a:rPr spc="-135">
                <a:solidFill>
                  <a:srgbClr val="A3123E"/>
                </a:solidFill>
                <a:latin typeface="Trebuchet MS"/>
                <a:cs typeface="Trebuchet MS"/>
              </a:rPr>
              <a:t>message </a:t>
            </a:r>
            <a:r>
              <a:rPr spc="-305">
                <a:solidFill>
                  <a:srgbClr val="A3123E"/>
                </a:solidFill>
                <a:latin typeface="Trebuchet MS"/>
                <a:cs typeface="Trebuchet MS"/>
              </a:rPr>
              <a:t>to</a:t>
            </a:r>
            <a:r>
              <a:rPr spc="-229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04">
                <a:solidFill>
                  <a:srgbClr val="A3123E"/>
                </a:solidFill>
                <a:latin typeface="Trebuchet MS"/>
                <a:cs typeface="Trebuchet MS"/>
              </a:rPr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2583179" y="4943855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3" y="121920"/>
                </a:lnTo>
                <a:lnTo>
                  <a:pt x="283665" y="160446"/>
                </a:lnTo>
                <a:lnTo>
                  <a:pt x="263005" y="193913"/>
                </a:lnTo>
                <a:lnTo>
                  <a:pt x="231501" y="220309"/>
                </a:lnTo>
                <a:lnTo>
                  <a:pt x="191548" y="237622"/>
                </a:lnTo>
                <a:lnTo>
                  <a:pt x="145542" y="243840"/>
                </a:lnTo>
                <a:lnTo>
                  <a:pt x="99535" y="237622"/>
                </a:lnTo>
                <a:lnTo>
                  <a:pt x="59582" y="220309"/>
                </a:lnTo>
                <a:lnTo>
                  <a:pt x="28078" y="193913"/>
                </a:lnTo>
                <a:lnTo>
                  <a:pt x="7418" y="16044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1285" y="4927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4379" y="5518403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4" y="121920"/>
                </a:lnTo>
                <a:lnTo>
                  <a:pt x="283665" y="160456"/>
                </a:lnTo>
                <a:lnTo>
                  <a:pt x="263005" y="193924"/>
                </a:lnTo>
                <a:lnTo>
                  <a:pt x="231501" y="220316"/>
                </a:lnTo>
                <a:lnTo>
                  <a:pt x="191548" y="237624"/>
                </a:lnTo>
                <a:lnTo>
                  <a:pt x="145542" y="243840"/>
                </a:lnTo>
                <a:lnTo>
                  <a:pt x="99535" y="237624"/>
                </a:lnTo>
                <a:lnTo>
                  <a:pt x="59582" y="220316"/>
                </a:lnTo>
                <a:lnTo>
                  <a:pt x="28078" y="193924"/>
                </a:lnTo>
                <a:lnTo>
                  <a:pt x="7418" y="16045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5184" y="5533975"/>
            <a:ext cx="1130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01111" y="5041391"/>
            <a:ext cx="4278630" cy="1144905"/>
            <a:chOff x="2801111" y="5041391"/>
            <a:chExt cx="4278630" cy="1144905"/>
          </a:xfrm>
        </p:grpSpPr>
        <p:sp>
          <p:nvSpPr>
            <p:cNvPr id="8" name="object 8"/>
            <p:cNvSpPr/>
            <p:nvPr/>
          </p:nvSpPr>
          <p:spPr>
            <a:xfrm>
              <a:off x="2801111" y="5041391"/>
              <a:ext cx="957072" cy="829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9543" y="5122163"/>
              <a:ext cx="464819" cy="379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0276" y="5935979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0" y="121920"/>
                  </a:moveTo>
                  <a:lnTo>
                    <a:pt x="7461" y="83383"/>
                  </a:lnTo>
                  <a:lnTo>
                    <a:pt x="28236" y="49915"/>
                  </a:lnTo>
                  <a:lnTo>
                    <a:pt x="59911" y="23523"/>
                  </a:lnTo>
                  <a:lnTo>
                    <a:pt x="100071" y="6215"/>
                  </a:lnTo>
                  <a:lnTo>
                    <a:pt x="146303" y="0"/>
                  </a:lnTo>
                  <a:lnTo>
                    <a:pt x="192536" y="6215"/>
                  </a:lnTo>
                  <a:lnTo>
                    <a:pt x="232696" y="23523"/>
                  </a:lnTo>
                  <a:lnTo>
                    <a:pt x="264371" y="49915"/>
                  </a:lnTo>
                  <a:lnTo>
                    <a:pt x="285146" y="83383"/>
                  </a:lnTo>
                  <a:lnTo>
                    <a:pt x="292607" y="121920"/>
                  </a:lnTo>
                  <a:lnTo>
                    <a:pt x="285146" y="160456"/>
                  </a:lnTo>
                  <a:lnTo>
                    <a:pt x="264371" y="193924"/>
                  </a:lnTo>
                  <a:lnTo>
                    <a:pt x="232696" y="220316"/>
                  </a:lnTo>
                  <a:lnTo>
                    <a:pt x="192536" y="237624"/>
                  </a:lnTo>
                  <a:lnTo>
                    <a:pt x="146303" y="243840"/>
                  </a:lnTo>
                  <a:lnTo>
                    <a:pt x="100071" y="237624"/>
                  </a:lnTo>
                  <a:lnTo>
                    <a:pt x="59911" y="220316"/>
                  </a:lnTo>
                  <a:lnTo>
                    <a:pt x="28236" y="193924"/>
                  </a:lnTo>
                  <a:lnTo>
                    <a:pt x="7461" y="160456"/>
                  </a:lnTo>
                  <a:lnTo>
                    <a:pt x="0" y="121920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1498" y="4859273"/>
            <a:ext cx="64960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910"/>
              </a:lnSpc>
            </a:pPr>
            <a:r>
              <a:rPr sz="1600" spc="-5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17885" y="4542853"/>
            <a:ext cx="2893060" cy="1408430"/>
            <a:chOff x="4417885" y="4542853"/>
            <a:chExt cx="2893060" cy="1408430"/>
          </a:xfrm>
        </p:grpSpPr>
        <p:sp>
          <p:nvSpPr>
            <p:cNvPr id="13" name="object 13"/>
            <p:cNvSpPr/>
            <p:nvPr/>
          </p:nvSpPr>
          <p:spPr>
            <a:xfrm>
              <a:off x="4448555" y="4604003"/>
              <a:ext cx="518160" cy="6629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0079" y="468020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0079" y="468020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7343" y="4674107"/>
              <a:ext cx="224154" cy="41275"/>
            </a:xfrm>
            <a:custGeom>
              <a:avLst/>
              <a:gdLst/>
              <a:ahLst/>
              <a:cxnLst/>
              <a:rect l="l" t="t" r="r" b="b"/>
              <a:pathLst>
                <a:path w="224154" h="41275">
                  <a:moveTo>
                    <a:pt x="203453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203453" y="41148"/>
                  </a:lnTo>
                  <a:lnTo>
                    <a:pt x="211437" y="39522"/>
                  </a:lnTo>
                  <a:lnTo>
                    <a:pt x="217979" y="35099"/>
                  </a:lnTo>
                  <a:lnTo>
                    <a:pt x="222402" y="28557"/>
                  </a:lnTo>
                  <a:lnTo>
                    <a:pt x="224027" y="20574"/>
                  </a:lnTo>
                  <a:lnTo>
                    <a:pt x="222402" y="12590"/>
                  </a:lnTo>
                  <a:lnTo>
                    <a:pt x="217979" y="6048"/>
                  </a:lnTo>
                  <a:lnTo>
                    <a:pt x="211437" y="1625"/>
                  </a:lnTo>
                  <a:lnTo>
                    <a:pt x="203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3439" y="4678679"/>
              <a:ext cx="213360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4651" y="4774691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4651" y="4774691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55819" y="4767071"/>
              <a:ext cx="222885" cy="36830"/>
            </a:xfrm>
            <a:custGeom>
              <a:avLst/>
              <a:gdLst/>
              <a:ahLst/>
              <a:cxnLst/>
              <a:rect l="l" t="t" r="r" b="b"/>
              <a:pathLst>
                <a:path w="222885" h="36829">
                  <a:moveTo>
                    <a:pt x="20421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04215" y="36575"/>
                  </a:lnTo>
                  <a:lnTo>
                    <a:pt x="211359" y="35147"/>
                  </a:lnTo>
                  <a:lnTo>
                    <a:pt x="217169" y="31242"/>
                  </a:lnTo>
                  <a:lnTo>
                    <a:pt x="221075" y="25431"/>
                  </a:lnTo>
                  <a:lnTo>
                    <a:pt x="222503" y="18287"/>
                  </a:lnTo>
                  <a:lnTo>
                    <a:pt x="221075" y="11144"/>
                  </a:lnTo>
                  <a:lnTo>
                    <a:pt x="217169" y="5334"/>
                  </a:lnTo>
                  <a:lnTo>
                    <a:pt x="211359" y="1428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1915" y="4771643"/>
              <a:ext cx="211836" cy="28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1603" y="4872227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1603" y="4872227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7699" y="4959095"/>
              <a:ext cx="228600" cy="13970"/>
            </a:xfrm>
            <a:custGeom>
              <a:avLst/>
              <a:gdLst/>
              <a:ahLst/>
              <a:cxnLst/>
              <a:rect l="l" t="t" r="r" b="b"/>
              <a:pathLst>
                <a:path w="228600" h="13970">
                  <a:moveTo>
                    <a:pt x="22860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28600" y="1371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7699" y="4959095"/>
              <a:ext cx="228600" cy="13970"/>
            </a:xfrm>
            <a:custGeom>
              <a:avLst/>
              <a:gdLst/>
              <a:ahLst/>
              <a:cxnLst/>
              <a:rect l="l" t="t" r="r" b="b"/>
              <a:pathLst>
                <a:path w="228600" h="13970">
                  <a:moveTo>
                    <a:pt x="0" y="13715"/>
                  </a:moveTo>
                  <a:lnTo>
                    <a:pt x="228600" y="13715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1247" y="4954523"/>
              <a:ext cx="226060" cy="40005"/>
            </a:xfrm>
            <a:custGeom>
              <a:avLst/>
              <a:gdLst/>
              <a:ahLst/>
              <a:cxnLst/>
              <a:rect l="l" t="t" r="r" b="b"/>
              <a:pathLst>
                <a:path w="226060" h="40004">
                  <a:moveTo>
                    <a:pt x="205739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05739" y="39624"/>
                  </a:lnTo>
                  <a:lnTo>
                    <a:pt x="213443" y="38064"/>
                  </a:lnTo>
                  <a:lnTo>
                    <a:pt x="219741" y="33813"/>
                  </a:lnTo>
                  <a:lnTo>
                    <a:pt x="223992" y="27515"/>
                  </a:lnTo>
                  <a:lnTo>
                    <a:pt x="225551" y="19812"/>
                  </a:lnTo>
                  <a:lnTo>
                    <a:pt x="223992" y="12108"/>
                  </a:lnTo>
                  <a:lnTo>
                    <a:pt x="219741" y="5810"/>
                  </a:lnTo>
                  <a:lnTo>
                    <a:pt x="213443" y="15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55819" y="4956047"/>
              <a:ext cx="214883" cy="335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64607" y="4872227"/>
              <a:ext cx="102107" cy="533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2771" y="4864607"/>
              <a:ext cx="226060" cy="40005"/>
            </a:xfrm>
            <a:custGeom>
              <a:avLst/>
              <a:gdLst/>
              <a:ahLst/>
              <a:cxnLst/>
              <a:rect l="l" t="t" r="r" b="b"/>
              <a:pathLst>
                <a:path w="226060" h="40004">
                  <a:moveTo>
                    <a:pt x="205739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05739" y="39624"/>
                  </a:lnTo>
                  <a:lnTo>
                    <a:pt x="213443" y="38064"/>
                  </a:lnTo>
                  <a:lnTo>
                    <a:pt x="219741" y="33813"/>
                  </a:lnTo>
                  <a:lnTo>
                    <a:pt x="223992" y="27515"/>
                  </a:lnTo>
                  <a:lnTo>
                    <a:pt x="225551" y="19812"/>
                  </a:lnTo>
                  <a:lnTo>
                    <a:pt x="223992" y="12108"/>
                  </a:lnTo>
                  <a:lnTo>
                    <a:pt x="219741" y="5810"/>
                  </a:lnTo>
                  <a:lnTo>
                    <a:pt x="213443" y="15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58867" y="4604003"/>
              <a:ext cx="217932" cy="6614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50891" y="4604003"/>
              <a:ext cx="26034" cy="661670"/>
            </a:xfrm>
            <a:custGeom>
              <a:avLst/>
              <a:gdLst/>
              <a:ahLst/>
              <a:cxnLst/>
              <a:rect l="l" t="t" r="r" b="b"/>
              <a:pathLst>
                <a:path w="26035" h="661670">
                  <a:moveTo>
                    <a:pt x="0" y="661416"/>
                  </a:moveTo>
                  <a:lnTo>
                    <a:pt x="25908" y="661416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73751" y="4771643"/>
              <a:ext cx="91439" cy="60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5275" y="4677155"/>
              <a:ext cx="94487" cy="685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0704" y="5236463"/>
              <a:ext cx="100965" cy="58419"/>
            </a:xfrm>
            <a:custGeom>
              <a:avLst/>
              <a:gdLst/>
              <a:ahLst/>
              <a:cxnLst/>
              <a:rect l="l" t="t" r="r" b="b"/>
              <a:pathLst>
                <a:path w="100964" h="58420">
                  <a:moveTo>
                    <a:pt x="100584" y="5842"/>
                  </a:moveTo>
                  <a:lnTo>
                    <a:pt x="96520" y="0"/>
                  </a:lnTo>
                  <a:lnTo>
                    <a:pt x="92583" y="0"/>
                  </a:lnTo>
                  <a:lnTo>
                    <a:pt x="86360" y="0"/>
                  </a:lnTo>
                  <a:lnTo>
                    <a:pt x="84874" y="2133"/>
                  </a:lnTo>
                  <a:lnTo>
                    <a:pt x="0" y="25527"/>
                  </a:lnTo>
                  <a:lnTo>
                    <a:pt x="635" y="57912"/>
                  </a:lnTo>
                  <a:lnTo>
                    <a:pt x="94488" y="26543"/>
                  </a:lnTo>
                  <a:lnTo>
                    <a:pt x="94437" y="25908"/>
                  </a:lnTo>
                  <a:lnTo>
                    <a:pt x="96520" y="25908"/>
                  </a:lnTo>
                  <a:lnTo>
                    <a:pt x="100584" y="20066"/>
                  </a:lnTo>
                  <a:lnTo>
                    <a:pt x="100584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22647" y="5254751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440436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40436" y="42672"/>
                  </a:lnTo>
                  <a:lnTo>
                    <a:pt x="448752" y="40999"/>
                  </a:lnTo>
                  <a:lnTo>
                    <a:pt x="455533" y="36433"/>
                  </a:lnTo>
                  <a:lnTo>
                    <a:pt x="460099" y="29652"/>
                  </a:lnTo>
                  <a:lnTo>
                    <a:pt x="461772" y="21336"/>
                  </a:lnTo>
                  <a:lnTo>
                    <a:pt x="460099" y="13019"/>
                  </a:lnTo>
                  <a:lnTo>
                    <a:pt x="455533" y="6238"/>
                  </a:lnTo>
                  <a:lnTo>
                    <a:pt x="448752" y="1672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22647" y="5254751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40436" y="0"/>
                  </a:lnTo>
                  <a:lnTo>
                    <a:pt x="448752" y="1672"/>
                  </a:lnTo>
                  <a:lnTo>
                    <a:pt x="455533" y="6238"/>
                  </a:lnTo>
                  <a:lnTo>
                    <a:pt x="460099" y="13019"/>
                  </a:lnTo>
                  <a:lnTo>
                    <a:pt x="461772" y="21336"/>
                  </a:lnTo>
                  <a:lnTo>
                    <a:pt x="460099" y="29652"/>
                  </a:lnTo>
                  <a:lnTo>
                    <a:pt x="455533" y="36433"/>
                  </a:lnTo>
                  <a:lnTo>
                    <a:pt x="448752" y="40999"/>
                  </a:lnTo>
                  <a:lnTo>
                    <a:pt x="440436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48555" y="5263895"/>
              <a:ext cx="411480" cy="24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8555" y="5263895"/>
              <a:ext cx="411480" cy="24765"/>
            </a:xfrm>
            <a:custGeom>
              <a:avLst/>
              <a:gdLst/>
              <a:ahLst/>
              <a:cxnLst/>
              <a:rect l="l" t="t" r="r" b="b"/>
              <a:pathLst>
                <a:path w="411479" h="24764">
                  <a:moveTo>
                    <a:pt x="0" y="12191"/>
                  </a:moveTo>
                  <a:lnTo>
                    <a:pt x="0" y="5460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99288" y="0"/>
                  </a:lnTo>
                  <a:lnTo>
                    <a:pt x="406019" y="0"/>
                  </a:lnTo>
                  <a:lnTo>
                    <a:pt x="411480" y="5460"/>
                  </a:lnTo>
                  <a:lnTo>
                    <a:pt x="411480" y="12191"/>
                  </a:lnTo>
                  <a:lnTo>
                    <a:pt x="411480" y="18922"/>
                  </a:lnTo>
                  <a:lnTo>
                    <a:pt x="406019" y="24383"/>
                  </a:lnTo>
                  <a:lnTo>
                    <a:pt x="399288" y="24383"/>
                  </a:lnTo>
                  <a:lnTo>
                    <a:pt x="12192" y="24383"/>
                  </a:lnTo>
                  <a:lnTo>
                    <a:pt x="5461" y="24383"/>
                  </a:lnTo>
                  <a:lnTo>
                    <a:pt x="0" y="18922"/>
                  </a:lnTo>
                  <a:lnTo>
                    <a:pt x="0" y="121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88179" y="5169407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80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80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55235" y="5170931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79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79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23815" y="5169407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80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80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77739" y="5010911"/>
              <a:ext cx="33655" cy="219710"/>
            </a:xfrm>
            <a:custGeom>
              <a:avLst/>
              <a:gdLst/>
              <a:ahLst/>
              <a:cxnLst/>
              <a:rect l="l" t="t" r="r" b="b"/>
              <a:pathLst>
                <a:path w="33654" h="219710">
                  <a:moveTo>
                    <a:pt x="0" y="219456"/>
                  </a:moveTo>
                  <a:lnTo>
                    <a:pt x="33527" y="219456"/>
                  </a:lnTo>
                  <a:lnTo>
                    <a:pt x="33527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6665" y="4932425"/>
              <a:ext cx="868680" cy="1009015"/>
            </a:xfrm>
            <a:custGeom>
              <a:avLst/>
              <a:gdLst/>
              <a:ahLst/>
              <a:cxnLst/>
              <a:rect l="l" t="t" r="r" b="b"/>
              <a:pathLst>
                <a:path w="868679" h="1009014">
                  <a:moveTo>
                    <a:pt x="868680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68680" y="1008888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6665" y="4932425"/>
              <a:ext cx="868680" cy="1009015"/>
            </a:xfrm>
            <a:custGeom>
              <a:avLst/>
              <a:gdLst/>
              <a:ahLst/>
              <a:cxnLst/>
              <a:rect l="l" t="t" r="r" b="b"/>
              <a:pathLst>
                <a:path w="868679" h="1009014">
                  <a:moveTo>
                    <a:pt x="0" y="1008888"/>
                  </a:moveTo>
                  <a:lnTo>
                    <a:pt x="868680" y="1008888"/>
                  </a:lnTo>
                  <a:lnTo>
                    <a:pt x="868680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86371" y="4547615"/>
              <a:ext cx="518159" cy="6644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89419" y="4623815"/>
              <a:ext cx="230504" cy="15240"/>
            </a:xfrm>
            <a:custGeom>
              <a:avLst/>
              <a:gdLst/>
              <a:ahLst/>
              <a:cxnLst/>
              <a:rect l="l" t="t" r="r" b="b"/>
              <a:pathLst>
                <a:path w="230504" h="15239">
                  <a:moveTo>
                    <a:pt x="2301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0124" y="15239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89419" y="4623815"/>
              <a:ext cx="230504" cy="15240"/>
            </a:xfrm>
            <a:custGeom>
              <a:avLst/>
              <a:gdLst/>
              <a:ahLst/>
              <a:cxnLst/>
              <a:rect l="l" t="t" r="r" b="b"/>
              <a:pathLst>
                <a:path w="230504" h="15239">
                  <a:moveTo>
                    <a:pt x="0" y="15239"/>
                  </a:moveTo>
                  <a:lnTo>
                    <a:pt x="230124" y="15239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96683" y="4617719"/>
              <a:ext cx="222885" cy="41275"/>
            </a:xfrm>
            <a:custGeom>
              <a:avLst/>
              <a:gdLst/>
              <a:ahLst/>
              <a:cxnLst/>
              <a:rect l="l" t="t" r="r" b="b"/>
              <a:pathLst>
                <a:path w="222884" h="41275">
                  <a:moveTo>
                    <a:pt x="201930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201930" y="41147"/>
                  </a:lnTo>
                  <a:lnTo>
                    <a:pt x="209913" y="39522"/>
                  </a:lnTo>
                  <a:lnTo>
                    <a:pt x="216455" y="35099"/>
                  </a:lnTo>
                  <a:lnTo>
                    <a:pt x="220878" y="28557"/>
                  </a:lnTo>
                  <a:lnTo>
                    <a:pt x="222504" y="20573"/>
                  </a:lnTo>
                  <a:lnTo>
                    <a:pt x="220878" y="12590"/>
                  </a:lnTo>
                  <a:lnTo>
                    <a:pt x="216455" y="6048"/>
                  </a:lnTo>
                  <a:lnTo>
                    <a:pt x="209913" y="1625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01255" y="4622291"/>
              <a:ext cx="213360" cy="320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93991" y="4719827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2301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30124" y="12191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93991" y="4719827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0" y="12191"/>
                  </a:moveTo>
                  <a:lnTo>
                    <a:pt x="230124" y="12191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95159" y="4712207"/>
              <a:ext cx="220979" cy="36830"/>
            </a:xfrm>
            <a:custGeom>
              <a:avLst/>
              <a:gdLst/>
              <a:ahLst/>
              <a:cxnLst/>
              <a:rect l="l" t="t" r="r" b="b"/>
              <a:pathLst>
                <a:path w="220979" h="36829">
                  <a:moveTo>
                    <a:pt x="202692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02692" y="36576"/>
                  </a:lnTo>
                  <a:lnTo>
                    <a:pt x="209835" y="35147"/>
                  </a:lnTo>
                  <a:lnTo>
                    <a:pt x="215646" y="31242"/>
                  </a:lnTo>
                  <a:lnTo>
                    <a:pt x="219551" y="25431"/>
                  </a:lnTo>
                  <a:lnTo>
                    <a:pt x="220980" y="18288"/>
                  </a:lnTo>
                  <a:lnTo>
                    <a:pt x="219551" y="11144"/>
                  </a:lnTo>
                  <a:lnTo>
                    <a:pt x="215646" y="5334"/>
                  </a:lnTo>
                  <a:lnTo>
                    <a:pt x="209835" y="1428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99731" y="4716779"/>
              <a:ext cx="213360" cy="289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90943" y="481736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90943" y="481736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95515" y="4904231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2301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30124" y="12191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95515" y="4904231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0" y="12191"/>
                  </a:moveTo>
                  <a:lnTo>
                    <a:pt x="230124" y="12191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90587" y="4899659"/>
              <a:ext cx="224154" cy="40005"/>
            </a:xfrm>
            <a:custGeom>
              <a:avLst/>
              <a:gdLst/>
              <a:ahLst/>
              <a:cxnLst/>
              <a:rect l="l" t="t" r="r" b="b"/>
              <a:pathLst>
                <a:path w="224154" h="40004">
                  <a:moveTo>
                    <a:pt x="204215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3"/>
                  </a:lnTo>
                  <a:lnTo>
                    <a:pt x="204215" y="39623"/>
                  </a:lnTo>
                  <a:lnTo>
                    <a:pt x="211919" y="38064"/>
                  </a:lnTo>
                  <a:lnTo>
                    <a:pt x="218217" y="33813"/>
                  </a:lnTo>
                  <a:lnTo>
                    <a:pt x="222468" y="27515"/>
                  </a:lnTo>
                  <a:lnTo>
                    <a:pt x="224027" y="19812"/>
                  </a:lnTo>
                  <a:lnTo>
                    <a:pt x="222468" y="12108"/>
                  </a:lnTo>
                  <a:lnTo>
                    <a:pt x="218217" y="5810"/>
                  </a:lnTo>
                  <a:lnTo>
                    <a:pt x="211919" y="1559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95159" y="4901183"/>
              <a:ext cx="214884" cy="335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03947" y="4815839"/>
              <a:ext cx="100583" cy="548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92111" y="4808219"/>
              <a:ext cx="224154" cy="40005"/>
            </a:xfrm>
            <a:custGeom>
              <a:avLst/>
              <a:gdLst/>
              <a:ahLst/>
              <a:cxnLst/>
              <a:rect l="l" t="t" r="r" b="b"/>
              <a:pathLst>
                <a:path w="224154" h="40004">
                  <a:moveTo>
                    <a:pt x="204216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3"/>
                  </a:lnTo>
                  <a:lnTo>
                    <a:pt x="204216" y="39623"/>
                  </a:lnTo>
                  <a:lnTo>
                    <a:pt x="211919" y="38064"/>
                  </a:lnTo>
                  <a:lnTo>
                    <a:pt x="218217" y="33813"/>
                  </a:lnTo>
                  <a:lnTo>
                    <a:pt x="222468" y="27515"/>
                  </a:lnTo>
                  <a:lnTo>
                    <a:pt x="224028" y="19811"/>
                  </a:lnTo>
                  <a:lnTo>
                    <a:pt x="222468" y="12108"/>
                  </a:lnTo>
                  <a:lnTo>
                    <a:pt x="218217" y="5810"/>
                  </a:lnTo>
                  <a:lnTo>
                    <a:pt x="211919" y="1559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96683" y="4547615"/>
              <a:ext cx="217931" cy="6629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90231" y="4547615"/>
              <a:ext cx="24765" cy="662940"/>
            </a:xfrm>
            <a:custGeom>
              <a:avLst/>
              <a:gdLst/>
              <a:ahLst/>
              <a:cxnLst/>
              <a:rect l="l" t="t" r="r" b="b"/>
              <a:pathLst>
                <a:path w="24765" h="662939">
                  <a:moveTo>
                    <a:pt x="0" y="662940"/>
                  </a:moveTo>
                  <a:lnTo>
                    <a:pt x="24383" y="662940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13091" y="4715255"/>
              <a:ext cx="91439" cy="624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14615" y="4620767"/>
              <a:ext cx="92963" cy="701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08520" y="5180075"/>
              <a:ext cx="102235" cy="59690"/>
            </a:xfrm>
            <a:custGeom>
              <a:avLst/>
              <a:gdLst/>
              <a:ahLst/>
              <a:cxnLst/>
              <a:rect l="l" t="t" r="r" b="b"/>
              <a:pathLst>
                <a:path w="102234" h="59689">
                  <a:moveTo>
                    <a:pt x="102108" y="6096"/>
                  </a:moveTo>
                  <a:lnTo>
                    <a:pt x="98044" y="0"/>
                  </a:lnTo>
                  <a:lnTo>
                    <a:pt x="87884" y="0"/>
                  </a:lnTo>
                  <a:lnTo>
                    <a:pt x="85572" y="3467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94488" y="28067"/>
                  </a:lnTo>
                  <a:lnTo>
                    <a:pt x="94437" y="27432"/>
                  </a:lnTo>
                  <a:lnTo>
                    <a:pt x="98044" y="27432"/>
                  </a:lnTo>
                  <a:lnTo>
                    <a:pt x="102108" y="21336"/>
                  </a:lnTo>
                  <a:lnTo>
                    <a:pt x="10210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61987" y="5199887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440435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440435" y="42671"/>
                  </a:lnTo>
                  <a:lnTo>
                    <a:pt x="448752" y="40999"/>
                  </a:lnTo>
                  <a:lnTo>
                    <a:pt x="455533" y="36433"/>
                  </a:lnTo>
                  <a:lnTo>
                    <a:pt x="460099" y="29652"/>
                  </a:lnTo>
                  <a:lnTo>
                    <a:pt x="461771" y="21336"/>
                  </a:lnTo>
                  <a:lnTo>
                    <a:pt x="460099" y="13019"/>
                  </a:lnTo>
                  <a:lnTo>
                    <a:pt x="455533" y="6238"/>
                  </a:lnTo>
                  <a:lnTo>
                    <a:pt x="448752" y="1672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61987" y="5199887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5" y="0"/>
                  </a:lnTo>
                  <a:lnTo>
                    <a:pt x="440435" y="0"/>
                  </a:lnTo>
                  <a:lnTo>
                    <a:pt x="448752" y="1672"/>
                  </a:lnTo>
                  <a:lnTo>
                    <a:pt x="455533" y="6238"/>
                  </a:lnTo>
                  <a:lnTo>
                    <a:pt x="460099" y="13019"/>
                  </a:lnTo>
                  <a:lnTo>
                    <a:pt x="461771" y="21336"/>
                  </a:lnTo>
                  <a:lnTo>
                    <a:pt x="460099" y="29652"/>
                  </a:lnTo>
                  <a:lnTo>
                    <a:pt x="455533" y="36433"/>
                  </a:lnTo>
                  <a:lnTo>
                    <a:pt x="448752" y="40999"/>
                  </a:lnTo>
                  <a:lnTo>
                    <a:pt x="440435" y="42671"/>
                  </a:lnTo>
                  <a:lnTo>
                    <a:pt x="21335" y="42671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86371" y="5209031"/>
              <a:ext cx="413003" cy="228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86371" y="5209031"/>
              <a:ext cx="413384" cy="22860"/>
            </a:xfrm>
            <a:custGeom>
              <a:avLst/>
              <a:gdLst/>
              <a:ahLst/>
              <a:cxnLst/>
              <a:rect l="l" t="t" r="r" b="b"/>
              <a:pathLst>
                <a:path w="413384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401574" y="0"/>
                  </a:lnTo>
                  <a:lnTo>
                    <a:pt x="407924" y="0"/>
                  </a:lnTo>
                  <a:lnTo>
                    <a:pt x="413003" y="5080"/>
                  </a:lnTo>
                  <a:lnTo>
                    <a:pt x="413003" y="11430"/>
                  </a:lnTo>
                  <a:lnTo>
                    <a:pt x="413003" y="17780"/>
                  </a:lnTo>
                  <a:lnTo>
                    <a:pt x="407924" y="22860"/>
                  </a:lnTo>
                  <a:lnTo>
                    <a:pt x="401574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25995" y="5113019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>
                  <a:moveTo>
                    <a:pt x="30479" y="0"/>
                  </a:moveTo>
                  <a:lnTo>
                    <a:pt x="18591" y="1672"/>
                  </a:lnTo>
                  <a:lnTo>
                    <a:pt x="8905" y="6238"/>
                  </a:lnTo>
                  <a:lnTo>
                    <a:pt x="2387" y="13019"/>
                  </a:lnTo>
                  <a:lnTo>
                    <a:pt x="0" y="21335"/>
                  </a:lnTo>
                  <a:lnTo>
                    <a:pt x="2387" y="29652"/>
                  </a:lnTo>
                  <a:lnTo>
                    <a:pt x="8905" y="36433"/>
                  </a:lnTo>
                  <a:lnTo>
                    <a:pt x="18591" y="40999"/>
                  </a:lnTo>
                  <a:lnTo>
                    <a:pt x="30479" y="42671"/>
                  </a:lnTo>
                  <a:lnTo>
                    <a:pt x="42368" y="40999"/>
                  </a:lnTo>
                  <a:lnTo>
                    <a:pt x="52054" y="36433"/>
                  </a:lnTo>
                  <a:lnTo>
                    <a:pt x="58572" y="29652"/>
                  </a:lnTo>
                  <a:lnTo>
                    <a:pt x="60959" y="21335"/>
                  </a:lnTo>
                  <a:lnTo>
                    <a:pt x="58572" y="13019"/>
                  </a:lnTo>
                  <a:lnTo>
                    <a:pt x="52054" y="6238"/>
                  </a:lnTo>
                  <a:lnTo>
                    <a:pt x="42368" y="167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4575" y="5114543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59" h="41275">
                  <a:moveTo>
                    <a:pt x="30479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3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79" y="41147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59" y="20573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63155" y="5113019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>
                  <a:moveTo>
                    <a:pt x="30479" y="0"/>
                  </a:moveTo>
                  <a:lnTo>
                    <a:pt x="18591" y="1672"/>
                  </a:lnTo>
                  <a:lnTo>
                    <a:pt x="8905" y="6238"/>
                  </a:lnTo>
                  <a:lnTo>
                    <a:pt x="2387" y="13019"/>
                  </a:lnTo>
                  <a:lnTo>
                    <a:pt x="0" y="21335"/>
                  </a:lnTo>
                  <a:lnTo>
                    <a:pt x="2387" y="29652"/>
                  </a:lnTo>
                  <a:lnTo>
                    <a:pt x="8905" y="36433"/>
                  </a:lnTo>
                  <a:lnTo>
                    <a:pt x="18591" y="40999"/>
                  </a:lnTo>
                  <a:lnTo>
                    <a:pt x="30479" y="42671"/>
                  </a:lnTo>
                  <a:lnTo>
                    <a:pt x="42368" y="40999"/>
                  </a:lnTo>
                  <a:lnTo>
                    <a:pt x="52054" y="36433"/>
                  </a:lnTo>
                  <a:lnTo>
                    <a:pt x="58572" y="29652"/>
                  </a:lnTo>
                  <a:lnTo>
                    <a:pt x="60960" y="21335"/>
                  </a:lnTo>
                  <a:lnTo>
                    <a:pt x="58572" y="13019"/>
                  </a:lnTo>
                  <a:lnTo>
                    <a:pt x="52054" y="6238"/>
                  </a:lnTo>
                  <a:lnTo>
                    <a:pt x="42368" y="167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15555" y="4954523"/>
              <a:ext cx="35560" cy="220979"/>
            </a:xfrm>
            <a:custGeom>
              <a:avLst/>
              <a:gdLst/>
              <a:ahLst/>
              <a:cxnLst/>
              <a:rect l="l" t="t" r="r" b="b"/>
              <a:pathLst>
                <a:path w="35559" h="220979">
                  <a:moveTo>
                    <a:pt x="0" y="220980"/>
                  </a:moveTo>
                  <a:lnTo>
                    <a:pt x="35051" y="220980"/>
                  </a:lnTo>
                  <a:lnTo>
                    <a:pt x="35051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87061" y="4920741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982723" y="4868036"/>
            <a:ext cx="5815330" cy="1042669"/>
            <a:chOff x="1982723" y="4868036"/>
            <a:chExt cx="5815330" cy="1042669"/>
          </a:xfrm>
        </p:grpSpPr>
        <p:sp>
          <p:nvSpPr>
            <p:cNvPr id="77" name="object 77"/>
            <p:cNvSpPr/>
            <p:nvPr/>
          </p:nvSpPr>
          <p:spPr>
            <a:xfrm>
              <a:off x="1982723" y="5056631"/>
              <a:ext cx="603504" cy="6934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07813" y="5493257"/>
              <a:ext cx="767080" cy="190500"/>
            </a:xfrm>
            <a:custGeom>
              <a:avLst/>
              <a:gdLst/>
              <a:ahLst/>
              <a:cxnLst/>
              <a:rect l="l" t="t" r="r" b="b"/>
              <a:pathLst>
                <a:path w="767079" h="190500">
                  <a:moveTo>
                    <a:pt x="76657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766572" y="190499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07813" y="5493257"/>
              <a:ext cx="767080" cy="190500"/>
            </a:xfrm>
            <a:custGeom>
              <a:avLst/>
              <a:gdLst/>
              <a:ahLst/>
              <a:cxnLst/>
              <a:rect l="l" t="t" r="r" b="b"/>
              <a:pathLst>
                <a:path w="767079" h="190500">
                  <a:moveTo>
                    <a:pt x="0" y="190499"/>
                  </a:moveTo>
                  <a:lnTo>
                    <a:pt x="766572" y="190499"/>
                  </a:lnTo>
                  <a:lnTo>
                    <a:pt x="76657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91633" y="553592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79" h="117475">
                  <a:moveTo>
                    <a:pt x="0" y="1524"/>
                  </a:moveTo>
                  <a:lnTo>
                    <a:pt x="0" y="115824"/>
                  </a:lnTo>
                </a:path>
                <a:path w="576579" h="117475">
                  <a:moveTo>
                    <a:pt x="185927" y="0"/>
                  </a:moveTo>
                  <a:lnTo>
                    <a:pt x="185927" y="114300"/>
                  </a:lnTo>
                </a:path>
                <a:path w="576579" h="117475">
                  <a:moveTo>
                    <a:pt x="278891" y="3048"/>
                  </a:moveTo>
                  <a:lnTo>
                    <a:pt x="278891" y="117348"/>
                  </a:lnTo>
                </a:path>
                <a:path w="576579" h="117475">
                  <a:moveTo>
                    <a:pt x="376427" y="0"/>
                  </a:moveTo>
                  <a:lnTo>
                    <a:pt x="376427" y="114300"/>
                  </a:lnTo>
                </a:path>
                <a:path w="576579" h="117475">
                  <a:moveTo>
                    <a:pt x="480060" y="0"/>
                  </a:moveTo>
                  <a:lnTo>
                    <a:pt x="480060" y="114300"/>
                  </a:lnTo>
                </a:path>
                <a:path w="576579" h="117475">
                  <a:moveTo>
                    <a:pt x="576071" y="0"/>
                  </a:moveTo>
                  <a:lnTo>
                    <a:pt x="576071" y="114300"/>
                  </a:lnTo>
                </a:path>
                <a:path w="576579" h="117475">
                  <a:moveTo>
                    <a:pt x="89915" y="1524"/>
                  </a:moveTo>
                  <a:lnTo>
                    <a:pt x="89915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620767" y="5757672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620767" y="5757672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67072" y="5757672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67072" y="5757672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13375" y="5756147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13375" y="5756147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79491" y="5753100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8203" y="147828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79491" y="5753100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0" y="147828"/>
                  </a:moveTo>
                  <a:lnTo>
                    <a:pt x="108203" y="147828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42559" y="5753100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9727" y="1478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42559" y="5753100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8"/>
                  </a:moveTo>
                  <a:lnTo>
                    <a:pt x="109727" y="1478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19721" y="4877561"/>
              <a:ext cx="868680" cy="1010919"/>
            </a:xfrm>
            <a:custGeom>
              <a:avLst/>
              <a:gdLst/>
              <a:ahLst/>
              <a:cxnLst/>
              <a:rect l="l" t="t" r="r" b="b"/>
              <a:pathLst>
                <a:path w="868679" h="1010920">
                  <a:moveTo>
                    <a:pt x="868679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68679" y="1010412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19721" y="4877561"/>
              <a:ext cx="868680" cy="1010919"/>
            </a:xfrm>
            <a:custGeom>
              <a:avLst/>
              <a:gdLst/>
              <a:ahLst/>
              <a:cxnLst/>
              <a:rect l="l" t="t" r="r" b="b"/>
              <a:pathLst>
                <a:path w="868679" h="1010920">
                  <a:moveTo>
                    <a:pt x="0" y="1010412"/>
                  </a:moveTo>
                  <a:lnTo>
                    <a:pt x="868679" y="1010412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/>
          <p:nvPr/>
        </p:nvSpPr>
        <p:spPr>
          <a:xfrm>
            <a:off x="9918192" y="4960620"/>
            <a:ext cx="726948" cy="6616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039736" y="4866894"/>
            <a:ext cx="589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se</a:t>
            </a:r>
            <a:r>
              <a:rPr sz="1600" spc="-10">
                <a:latin typeface="Arial"/>
                <a:cs typeface="Arial"/>
              </a:rPr>
              <a:t>r</a:t>
            </a:r>
            <a:r>
              <a:rPr sz="1600" spc="-5">
                <a:latin typeface="Arial"/>
                <a:cs typeface="Arial"/>
              </a:rPr>
              <a:t>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620134" y="5335142"/>
            <a:ext cx="5310505" cy="521970"/>
            <a:chOff x="3620134" y="5335142"/>
            <a:chExt cx="5310505" cy="521970"/>
          </a:xfrm>
        </p:grpSpPr>
        <p:sp>
          <p:nvSpPr>
            <p:cNvPr id="96" name="object 96"/>
            <p:cNvSpPr/>
            <p:nvPr/>
          </p:nvSpPr>
          <p:spPr>
            <a:xfrm>
              <a:off x="3620134" y="5423788"/>
              <a:ext cx="959485" cy="177800"/>
            </a:xfrm>
            <a:custGeom>
              <a:avLst/>
              <a:gdLst/>
              <a:ahLst/>
              <a:cxnLst/>
              <a:rect l="l" t="t" r="r" b="b"/>
              <a:pathLst>
                <a:path w="959485" h="177800">
                  <a:moveTo>
                    <a:pt x="883217" y="145936"/>
                  </a:moveTo>
                  <a:lnTo>
                    <a:pt x="878459" y="177292"/>
                  </a:lnTo>
                  <a:lnTo>
                    <a:pt x="959485" y="151003"/>
                  </a:lnTo>
                  <a:lnTo>
                    <a:pt x="954977" y="147828"/>
                  </a:lnTo>
                  <a:lnTo>
                    <a:pt x="895730" y="147828"/>
                  </a:lnTo>
                  <a:lnTo>
                    <a:pt x="883217" y="145936"/>
                  </a:lnTo>
                  <a:close/>
                </a:path>
                <a:path w="959485" h="177800">
                  <a:moveTo>
                    <a:pt x="885125" y="133366"/>
                  </a:moveTo>
                  <a:lnTo>
                    <a:pt x="883217" y="145936"/>
                  </a:lnTo>
                  <a:lnTo>
                    <a:pt x="895730" y="147828"/>
                  </a:lnTo>
                  <a:lnTo>
                    <a:pt x="897636" y="135255"/>
                  </a:lnTo>
                  <a:lnTo>
                    <a:pt x="885125" y="133366"/>
                  </a:lnTo>
                  <a:close/>
                </a:path>
                <a:path w="959485" h="177800">
                  <a:moveTo>
                    <a:pt x="889888" y="101981"/>
                  </a:moveTo>
                  <a:lnTo>
                    <a:pt x="885125" y="133366"/>
                  </a:lnTo>
                  <a:lnTo>
                    <a:pt x="897636" y="135255"/>
                  </a:lnTo>
                  <a:lnTo>
                    <a:pt x="895730" y="147828"/>
                  </a:lnTo>
                  <a:lnTo>
                    <a:pt x="954977" y="147828"/>
                  </a:lnTo>
                  <a:lnTo>
                    <a:pt x="889888" y="101981"/>
                  </a:lnTo>
                  <a:close/>
                </a:path>
                <a:path w="959485" h="177800">
                  <a:moveTo>
                    <a:pt x="1777" y="0"/>
                  </a:moveTo>
                  <a:lnTo>
                    <a:pt x="0" y="12446"/>
                  </a:lnTo>
                  <a:lnTo>
                    <a:pt x="883217" y="145936"/>
                  </a:lnTo>
                  <a:lnTo>
                    <a:pt x="885125" y="13336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9345" y="5439917"/>
              <a:ext cx="768350" cy="190500"/>
            </a:xfrm>
            <a:custGeom>
              <a:avLst/>
              <a:gdLst/>
              <a:ahLst/>
              <a:cxnLst/>
              <a:rect l="l" t="t" r="r" b="b"/>
              <a:pathLst>
                <a:path w="768350" h="190500">
                  <a:moveTo>
                    <a:pt x="768096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768096" y="190499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9345" y="5439917"/>
              <a:ext cx="768350" cy="190500"/>
            </a:xfrm>
            <a:custGeom>
              <a:avLst/>
              <a:gdLst/>
              <a:ahLst/>
              <a:cxnLst/>
              <a:rect l="l" t="t" r="r" b="b"/>
              <a:pathLst>
                <a:path w="768350" h="190500">
                  <a:moveTo>
                    <a:pt x="0" y="190499"/>
                  </a:moveTo>
                  <a:lnTo>
                    <a:pt x="768096" y="190499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43165" y="548258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79" h="117475">
                  <a:moveTo>
                    <a:pt x="0" y="1524"/>
                  </a:moveTo>
                  <a:lnTo>
                    <a:pt x="0" y="115824"/>
                  </a:lnTo>
                </a:path>
                <a:path w="576579" h="117475">
                  <a:moveTo>
                    <a:pt x="185927" y="0"/>
                  </a:moveTo>
                  <a:lnTo>
                    <a:pt x="185927" y="114300"/>
                  </a:lnTo>
                </a:path>
                <a:path w="576579" h="117475">
                  <a:moveTo>
                    <a:pt x="280415" y="3048"/>
                  </a:moveTo>
                  <a:lnTo>
                    <a:pt x="280415" y="117348"/>
                  </a:lnTo>
                </a:path>
                <a:path w="576579" h="117475">
                  <a:moveTo>
                    <a:pt x="376427" y="0"/>
                  </a:moveTo>
                  <a:lnTo>
                    <a:pt x="376427" y="114300"/>
                  </a:lnTo>
                </a:path>
                <a:path w="576579" h="117475">
                  <a:moveTo>
                    <a:pt x="481583" y="0"/>
                  </a:moveTo>
                  <a:lnTo>
                    <a:pt x="481583" y="114300"/>
                  </a:lnTo>
                </a:path>
                <a:path w="576579" h="117475">
                  <a:moveTo>
                    <a:pt x="576072" y="0"/>
                  </a:moveTo>
                  <a:lnTo>
                    <a:pt x="576072" y="114300"/>
                  </a:lnTo>
                </a:path>
                <a:path w="576579" h="117475">
                  <a:moveTo>
                    <a:pt x="91439" y="1524"/>
                  </a:moveTo>
                  <a:lnTo>
                    <a:pt x="9143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72300" y="5704331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9727" y="1478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72300" y="5704331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8"/>
                  </a:moveTo>
                  <a:lnTo>
                    <a:pt x="109727" y="1478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20127" y="5704331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8203" y="147828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20127" y="5704331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8"/>
                  </a:moveTo>
                  <a:lnTo>
                    <a:pt x="108203" y="147828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66431" y="5702807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66431" y="5702807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431023" y="5699759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31023" y="5699759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595615" y="5699759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95615" y="5699759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30647" y="5335142"/>
              <a:ext cx="3500120" cy="474980"/>
            </a:xfrm>
            <a:custGeom>
              <a:avLst/>
              <a:gdLst/>
              <a:ahLst/>
              <a:cxnLst/>
              <a:rect l="l" t="t" r="r" b="b"/>
              <a:pathLst>
                <a:path w="3500120" h="474979">
                  <a:moveTo>
                    <a:pt x="1482217" y="448437"/>
                  </a:moveTo>
                  <a:lnTo>
                    <a:pt x="1477886" y="445414"/>
                  </a:lnTo>
                  <a:lnTo>
                    <a:pt x="1412367" y="399580"/>
                  </a:lnTo>
                  <a:lnTo>
                    <a:pt x="1407706" y="430987"/>
                  </a:lnTo>
                  <a:lnTo>
                    <a:pt x="1778" y="222758"/>
                  </a:lnTo>
                  <a:lnTo>
                    <a:pt x="0" y="235204"/>
                  </a:lnTo>
                  <a:lnTo>
                    <a:pt x="1405839" y="443547"/>
                  </a:lnTo>
                  <a:lnTo>
                    <a:pt x="1401191" y="474954"/>
                  </a:lnTo>
                  <a:lnTo>
                    <a:pt x="1482217" y="448437"/>
                  </a:lnTo>
                  <a:close/>
                </a:path>
                <a:path w="3500120" h="474979">
                  <a:moveTo>
                    <a:pt x="3499993" y="8001"/>
                  </a:moveTo>
                  <a:lnTo>
                    <a:pt x="3415157" y="0"/>
                  </a:lnTo>
                  <a:lnTo>
                    <a:pt x="3426637" y="29641"/>
                  </a:lnTo>
                  <a:lnTo>
                    <a:pt x="2394331" y="430326"/>
                  </a:lnTo>
                  <a:lnTo>
                    <a:pt x="2398903" y="442163"/>
                  </a:lnTo>
                  <a:lnTo>
                    <a:pt x="3431248" y="41554"/>
                  </a:lnTo>
                  <a:lnTo>
                    <a:pt x="3442716" y="71120"/>
                  </a:lnTo>
                  <a:lnTo>
                    <a:pt x="3484549" y="25019"/>
                  </a:lnTo>
                  <a:lnTo>
                    <a:pt x="3499993" y="800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78579" y="5373623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156972" y="0"/>
                  </a:moveTo>
                  <a:lnTo>
                    <a:pt x="107338" y="6248"/>
                  </a:lnTo>
                  <a:lnTo>
                    <a:pt x="64245" y="23652"/>
                  </a:lnTo>
                  <a:lnTo>
                    <a:pt x="30272" y="50200"/>
                  </a:lnTo>
                  <a:lnTo>
                    <a:pt x="7997" y="83880"/>
                  </a:lnTo>
                  <a:lnTo>
                    <a:pt x="0" y="122681"/>
                  </a:lnTo>
                  <a:lnTo>
                    <a:pt x="7997" y="161483"/>
                  </a:lnTo>
                  <a:lnTo>
                    <a:pt x="30272" y="195163"/>
                  </a:lnTo>
                  <a:lnTo>
                    <a:pt x="64245" y="221711"/>
                  </a:lnTo>
                  <a:lnTo>
                    <a:pt x="107338" y="239115"/>
                  </a:lnTo>
                  <a:lnTo>
                    <a:pt x="156972" y="245363"/>
                  </a:lnTo>
                  <a:lnTo>
                    <a:pt x="206605" y="239115"/>
                  </a:lnTo>
                  <a:lnTo>
                    <a:pt x="249698" y="221711"/>
                  </a:lnTo>
                  <a:lnTo>
                    <a:pt x="283671" y="195163"/>
                  </a:lnTo>
                  <a:lnTo>
                    <a:pt x="305946" y="161483"/>
                  </a:lnTo>
                  <a:lnTo>
                    <a:pt x="313944" y="122681"/>
                  </a:lnTo>
                  <a:lnTo>
                    <a:pt x="305946" y="83880"/>
                  </a:lnTo>
                  <a:lnTo>
                    <a:pt x="283671" y="50200"/>
                  </a:lnTo>
                  <a:lnTo>
                    <a:pt x="249698" y="23652"/>
                  </a:lnTo>
                  <a:lnTo>
                    <a:pt x="206605" y="6248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78579" y="5373623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0" y="122681"/>
                  </a:moveTo>
                  <a:lnTo>
                    <a:pt x="7997" y="83880"/>
                  </a:lnTo>
                  <a:lnTo>
                    <a:pt x="30272" y="50200"/>
                  </a:lnTo>
                  <a:lnTo>
                    <a:pt x="64245" y="23652"/>
                  </a:lnTo>
                  <a:lnTo>
                    <a:pt x="107338" y="6248"/>
                  </a:lnTo>
                  <a:lnTo>
                    <a:pt x="156972" y="0"/>
                  </a:lnTo>
                  <a:lnTo>
                    <a:pt x="206605" y="6248"/>
                  </a:lnTo>
                  <a:lnTo>
                    <a:pt x="249698" y="23652"/>
                  </a:lnTo>
                  <a:lnTo>
                    <a:pt x="283671" y="50200"/>
                  </a:lnTo>
                  <a:lnTo>
                    <a:pt x="305946" y="83880"/>
                  </a:lnTo>
                  <a:lnTo>
                    <a:pt x="313944" y="122681"/>
                  </a:lnTo>
                  <a:lnTo>
                    <a:pt x="305946" y="161483"/>
                  </a:lnTo>
                  <a:lnTo>
                    <a:pt x="283671" y="195163"/>
                  </a:lnTo>
                  <a:lnTo>
                    <a:pt x="249698" y="221711"/>
                  </a:lnTo>
                  <a:lnTo>
                    <a:pt x="206605" y="239115"/>
                  </a:lnTo>
                  <a:lnTo>
                    <a:pt x="156972" y="245363"/>
                  </a:lnTo>
                  <a:lnTo>
                    <a:pt x="107338" y="239115"/>
                  </a:lnTo>
                  <a:lnTo>
                    <a:pt x="64245" y="221711"/>
                  </a:lnTo>
                  <a:lnTo>
                    <a:pt x="30272" y="195163"/>
                  </a:lnTo>
                  <a:lnTo>
                    <a:pt x="7997" y="161483"/>
                  </a:lnTo>
                  <a:lnTo>
                    <a:pt x="0" y="12268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967988" y="535812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001258" y="5531865"/>
            <a:ext cx="327025" cy="258445"/>
            <a:chOff x="6001258" y="5531865"/>
            <a:chExt cx="327025" cy="258445"/>
          </a:xfrm>
        </p:grpSpPr>
        <p:sp>
          <p:nvSpPr>
            <p:cNvPr id="115" name="object 115"/>
            <p:cNvSpPr/>
            <p:nvPr/>
          </p:nvSpPr>
          <p:spPr>
            <a:xfrm>
              <a:off x="6007608" y="5538215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156971" y="0"/>
                  </a:moveTo>
                  <a:lnTo>
                    <a:pt x="107338" y="6254"/>
                  </a:lnTo>
                  <a:lnTo>
                    <a:pt x="64245" y="23670"/>
                  </a:lnTo>
                  <a:lnTo>
                    <a:pt x="30272" y="50227"/>
                  </a:lnTo>
                  <a:lnTo>
                    <a:pt x="7997" y="83905"/>
                  </a:lnTo>
                  <a:lnTo>
                    <a:pt x="0" y="122682"/>
                  </a:lnTo>
                  <a:lnTo>
                    <a:pt x="7997" y="161458"/>
                  </a:lnTo>
                  <a:lnTo>
                    <a:pt x="30272" y="195136"/>
                  </a:lnTo>
                  <a:lnTo>
                    <a:pt x="64245" y="221693"/>
                  </a:lnTo>
                  <a:lnTo>
                    <a:pt x="107338" y="239109"/>
                  </a:lnTo>
                  <a:lnTo>
                    <a:pt x="156971" y="245364"/>
                  </a:lnTo>
                  <a:lnTo>
                    <a:pt x="206605" y="239109"/>
                  </a:lnTo>
                  <a:lnTo>
                    <a:pt x="249698" y="221693"/>
                  </a:lnTo>
                  <a:lnTo>
                    <a:pt x="283671" y="195136"/>
                  </a:lnTo>
                  <a:lnTo>
                    <a:pt x="305946" y="161458"/>
                  </a:lnTo>
                  <a:lnTo>
                    <a:pt x="313943" y="122682"/>
                  </a:lnTo>
                  <a:lnTo>
                    <a:pt x="305946" y="83905"/>
                  </a:lnTo>
                  <a:lnTo>
                    <a:pt x="283671" y="50227"/>
                  </a:lnTo>
                  <a:lnTo>
                    <a:pt x="249698" y="23670"/>
                  </a:lnTo>
                  <a:lnTo>
                    <a:pt x="206605" y="6254"/>
                  </a:lnTo>
                  <a:lnTo>
                    <a:pt x="156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07608" y="5538215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0" y="122682"/>
                  </a:moveTo>
                  <a:lnTo>
                    <a:pt x="7997" y="83905"/>
                  </a:lnTo>
                  <a:lnTo>
                    <a:pt x="30272" y="50227"/>
                  </a:lnTo>
                  <a:lnTo>
                    <a:pt x="64245" y="23670"/>
                  </a:lnTo>
                  <a:lnTo>
                    <a:pt x="107338" y="6254"/>
                  </a:lnTo>
                  <a:lnTo>
                    <a:pt x="156971" y="0"/>
                  </a:lnTo>
                  <a:lnTo>
                    <a:pt x="206605" y="6254"/>
                  </a:lnTo>
                  <a:lnTo>
                    <a:pt x="249698" y="23670"/>
                  </a:lnTo>
                  <a:lnTo>
                    <a:pt x="283671" y="50227"/>
                  </a:lnTo>
                  <a:lnTo>
                    <a:pt x="305946" y="83905"/>
                  </a:lnTo>
                  <a:lnTo>
                    <a:pt x="313943" y="122682"/>
                  </a:lnTo>
                  <a:lnTo>
                    <a:pt x="305946" y="161458"/>
                  </a:lnTo>
                  <a:lnTo>
                    <a:pt x="283671" y="195136"/>
                  </a:lnTo>
                  <a:lnTo>
                    <a:pt x="249698" y="221693"/>
                  </a:lnTo>
                  <a:lnTo>
                    <a:pt x="206605" y="239109"/>
                  </a:lnTo>
                  <a:lnTo>
                    <a:pt x="156971" y="245364"/>
                  </a:lnTo>
                  <a:lnTo>
                    <a:pt x="107338" y="239109"/>
                  </a:lnTo>
                  <a:lnTo>
                    <a:pt x="64245" y="221693"/>
                  </a:lnTo>
                  <a:lnTo>
                    <a:pt x="30272" y="195136"/>
                  </a:lnTo>
                  <a:lnTo>
                    <a:pt x="7997" y="161458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097270" y="552338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8179054" y="5434329"/>
            <a:ext cx="327025" cy="256540"/>
            <a:chOff x="8179054" y="5434329"/>
            <a:chExt cx="327025" cy="256540"/>
          </a:xfrm>
        </p:grpSpPr>
        <p:sp>
          <p:nvSpPr>
            <p:cNvPr id="119" name="object 119"/>
            <p:cNvSpPr/>
            <p:nvPr/>
          </p:nvSpPr>
          <p:spPr>
            <a:xfrm>
              <a:off x="8185404" y="5440679"/>
              <a:ext cx="314325" cy="243840"/>
            </a:xfrm>
            <a:custGeom>
              <a:avLst/>
              <a:gdLst/>
              <a:ahLst/>
              <a:cxnLst/>
              <a:rect l="l" t="t" r="r" b="b"/>
              <a:pathLst>
                <a:path w="314325" h="243839">
                  <a:moveTo>
                    <a:pt x="156972" y="0"/>
                  </a:moveTo>
                  <a:lnTo>
                    <a:pt x="107338" y="6217"/>
                  </a:lnTo>
                  <a:lnTo>
                    <a:pt x="64245" y="23530"/>
                  </a:lnTo>
                  <a:lnTo>
                    <a:pt x="30272" y="49926"/>
                  </a:lnTo>
                  <a:lnTo>
                    <a:pt x="7997" y="83393"/>
                  </a:lnTo>
                  <a:lnTo>
                    <a:pt x="0" y="121920"/>
                  </a:lnTo>
                  <a:lnTo>
                    <a:pt x="7997" y="160456"/>
                  </a:lnTo>
                  <a:lnTo>
                    <a:pt x="30272" y="193924"/>
                  </a:lnTo>
                  <a:lnTo>
                    <a:pt x="64245" y="220316"/>
                  </a:lnTo>
                  <a:lnTo>
                    <a:pt x="107338" y="237624"/>
                  </a:lnTo>
                  <a:lnTo>
                    <a:pt x="156972" y="243840"/>
                  </a:lnTo>
                  <a:lnTo>
                    <a:pt x="206605" y="237624"/>
                  </a:lnTo>
                  <a:lnTo>
                    <a:pt x="249698" y="220316"/>
                  </a:lnTo>
                  <a:lnTo>
                    <a:pt x="283671" y="193924"/>
                  </a:lnTo>
                  <a:lnTo>
                    <a:pt x="305946" y="160456"/>
                  </a:lnTo>
                  <a:lnTo>
                    <a:pt x="313944" y="121920"/>
                  </a:lnTo>
                  <a:lnTo>
                    <a:pt x="305946" y="83393"/>
                  </a:lnTo>
                  <a:lnTo>
                    <a:pt x="283671" y="49926"/>
                  </a:lnTo>
                  <a:lnTo>
                    <a:pt x="249698" y="23530"/>
                  </a:lnTo>
                  <a:lnTo>
                    <a:pt x="206605" y="6217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85404" y="5440679"/>
              <a:ext cx="314325" cy="243840"/>
            </a:xfrm>
            <a:custGeom>
              <a:avLst/>
              <a:gdLst/>
              <a:ahLst/>
              <a:cxnLst/>
              <a:rect l="l" t="t" r="r" b="b"/>
              <a:pathLst>
                <a:path w="314325" h="243839">
                  <a:moveTo>
                    <a:pt x="0" y="121920"/>
                  </a:moveTo>
                  <a:lnTo>
                    <a:pt x="7997" y="83393"/>
                  </a:lnTo>
                  <a:lnTo>
                    <a:pt x="30272" y="49926"/>
                  </a:lnTo>
                  <a:lnTo>
                    <a:pt x="64245" y="23530"/>
                  </a:lnTo>
                  <a:lnTo>
                    <a:pt x="107338" y="6217"/>
                  </a:lnTo>
                  <a:lnTo>
                    <a:pt x="156972" y="0"/>
                  </a:lnTo>
                  <a:lnTo>
                    <a:pt x="206605" y="6217"/>
                  </a:lnTo>
                  <a:lnTo>
                    <a:pt x="249698" y="23530"/>
                  </a:lnTo>
                  <a:lnTo>
                    <a:pt x="283671" y="49926"/>
                  </a:lnTo>
                  <a:lnTo>
                    <a:pt x="305946" y="83393"/>
                  </a:lnTo>
                  <a:lnTo>
                    <a:pt x="313944" y="121920"/>
                  </a:lnTo>
                  <a:lnTo>
                    <a:pt x="305946" y="160456"/>
                  </a:lnTo>
                  <a:lnTo>
                    <a:pt x="283671" y="193924"/>
                  </a:lnTo>
                  <a:lnTo>
                    <a:pt x="249698" y="220316"/>
                  </a:lnTo>
                  <a:lnTo>
                    <a:pt x="206605" y="237624"/>
                  </a:lnTo>
                  <a:lnTo>
                    <a:pt x="156972" y="243840"/>
                  </a:lnTo>
                  <a:lnTo>
                    <a:pt x="107338" y="237624"/>
                  </a:lnTo>
                  <a:lnTo>
                    <a:pt x="64245" y="220316"/>
                  </a:lnTo>
                  <a:lnTo>
                    <a:pt x="30272" y="193924"/>
                  </a:lnTo>
                  <a:lnTo>
                    <a:pt x="7997" y="160456"/>
                  </a:lnTo>
                  <a:lnTo>
                    <a:pt x="0" y="1219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8274557" y="542493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125214" y="6035446"/>
            <a:ext cx="1717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>
                <a:latin typeface="Arial"/>
                <a:cs typeface="Arial"/>
              </a:rPr>
              <a:t>Alice</a:t>
            </a:r>
            <a:r>
              <a:rPr sz="1600" spc="-120">
                <a:latin typeface="AoyagiKouzanFontT"/>
                <a:cs typeface="AoyagiKouzanFontT"/>
              </a:rPr>
              <a:t>’</a:t>
            </a:r>
            <a:r>
              <a:rPr sz="1600" spc="-120">
                <a:latin typeface="Arial"/>
                <a:cs typeface="Arial"/>
              </a:rPr>
              <a:t>s </a:t>
            </a:r>
            <a:r>
              <a:rPr sz="1600" spc="-5">
                <a:latin typeface="Arial"/>
                <a:cs typeface="Arial"/>
              </a:rPr>
              <a:t>mail</a:t>
            </a:r>
            <a:r>
              <a:rPr sz="1600" spc="35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568185" y="5920232"/>
            <a:ext cx="1639570" cy="44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>
              <a:lnSpc>
                <a:spcPts val="1664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600" spc="-170">
                <a:latin typeface="Arial"/>
                <a:cs typeface="Arial"/>
              </a:rPr>
              <a:t>Bob</a:t>
            </a:r>
            <a:r>
              <a:rPr sz="1600" spc="-170">
                <a:latin typeface="AoyagiKouzanFontT"/>
                <a:cs typeface="AoyagiKouzanFontT"/>
              </a:rPr>
              <a:t>’</a:t>
            </a:r>
            <a:r>
              <a:rPr sz="1600" spc="-170">
                <a:latin typeface="Arial"/>
                <a:cs typeface="Arial"/>
              </a:rPr>
              <a:t>s </a:t>
            </a:r>
            <a:r>
              <a:rPr sz="1600" spc="-5">
                <a:latin typeface="Arial"/>
                <a:cs typeface="Arial"/>
              </a:rPr>
              <a:t>mail</a:t>
            </a:r>
            <a:r>
              <a:rPr sz="1600" spc="-155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8738616" y="4969764"/>
            <a:ext cx="957580" cy="828040"/>
            <a:chOff x="8738616" y="4969764"/>
            <a:chExt cx="957580" cy="828040"/>
          </a:xfrm>
        </p:grpSpPr>
        <p:sp>
          <p:nvSpPr>
            <p:cNvPr id="125" name="object 125"/>
            <p:cNvSpPr/>
            <p:nvPr/>
          </p:nvSpPr>
          <p:spPr>
            <a:xfrm>
              <a:off x="8738616" y="4969764"/>
              <a:ext cx="957072" cy="827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147048" y="5049012"/>
              <a:ext cx="464820" cy="379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779002" y="4786121"/>
            <a:ext cx="64960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5244" marR="78105" indent="55880">
              <a:lnSpc>
                <a:spcPts val="1920"/>
              </a:lnSpc>
              <a:spcBef>
                <a:spcPts val="55"/>
              </a:spcBef>
            </a:pPr>
            <a:r>
              <a:rPr sz="1600" spc="-5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25</a:t>
            </a:fld>
            <a:endParaRPr spc="-5"/>
          </a:p>
        </p:txBody>
      </p:sp>
      <p:sp>
        <p:nvSpPr>
          <p:cNvPr id="128" name="object 128"/>
          <p:cNvSpPr txBox="1"/>
          <p:nvPr/>
        </p:nvSpPr>
        <p:spPr>
          <a:xfrm>
            <a:off x="1197863" y="2724911"/>
            <a:ext cx="10031095" cy="175450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i="1" spc="-155">
                <a:latin typeface="Arial"/>
                <a:cs typeface="Arial"/>
              </a:rPr>
              <a:t>When </a:t>
            </a:r>
            <a:r>
              <a:rPr sz="1800" i="1" spc="-140">
                <a:latin typeface="Arial"/>
                <a:cs typeface="Arial"/>
              </a:rPr>
              <a:t>Bob </a:t>
            </a:r>
            <a:r>
              <a:rPr sz="1800" i="1" spc="-105">
                <a:latin typeface="Arial"/>
                <a:cs typeface="Arial"/>
              </a:rPr>
              <a:t>wants </a:t>
            </a:r>
            <a:r>
              <a:rPr sz="1800" i="1" spc="-55">
                <a:latin typeface="Arial"/>
                <a:cs typeface="Arial"/>
              </a:rPr>
              <a:t>to </a:t>
            </a:r>
            <a:r>
              <a:rPr sz="1800" i="1" spc="-120">
                <a:latin typeface="Arial"/>
                <a:cs typeface="Arial"/>
              </a:rPr>
              <a:t>access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130">
                <a:latin typeface="Arial"/>
                <a:cs typeface="Arial"/>
              </a:rPr>
              <a:t>messages </a:t>
            </a:r>
            <a:r>
              <a:rPr sz="1800" i="1" spc="-65">
                <a:latin typeface="Arial"/>
                <a:cs typeface="Arial"/>
              </a:rPr>
              <a:t>in </a:t>
            </a:r>
            <a:r>
              <a:rPr sz="1800" i="1" spc="-75">
                <a:latin typeface="Arial"/>
                <a:cs typeface="Arial"/>
              </a:rPr>
              <a:t>his </a:t>
            </a:r>
            <a:r>
              <a:rPr sz="1800" i="1" spc="-95">
                <a:latin typeface="Arial"/>
                <a:cs typeface="Arial"/>
              </a:rPr>
              <a:t>mailbox, the mail </a:t>
            </a:r>
            <a:r>
              <a:rPr sz="1800" i="1" spc="-80">
                <a:latin typeface="Arial"/>
                <a:cs typeface="Arial"/>
              </a:rPr>
              <a:t>server </a:t>
            </a:r>
            <a:r>
              <a:rPr sz="1800" i="1" spc="-90">
                <a:latin typeface="Arial"/>
                <a:cs typeface="Arial"/>
              </a:rPr>
              <a:t>containing </a:t>
            </a:r>
            <a:r>
              <a:rPr sz="1800" i="1" spc="-75">
                <a:latin typeface="Arial"/>
                <a:cs typeface="Arial"/>
              </a:rPr>
              <a:t>his</a:t>
            </a:r>
            <a:r>
              <a:rPr sz="1800" i="1" spc="-70">
                <a:latin typeface="Arial"/>
                <a:cs typeface="Arial"/>
              </a:rPr>
              <a:t> </a:t>
            </a:r>
            <a:r>
              <a:rPr sz="1800" i="1" spc="-10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marL="91440" marR="104775">
              <a:lnSpc>
                <a:spcPct val="100000"/>
              </a:lnSpc>
            </a:pPr>
            <a:r>
              <a:rPr sz="1800" i="1" spc="-100">
                <a:latin typeface="Arial"/>
                <a:cs typeface="Arial"/>
              </a:rPr>
              <a:t>authenticates </a:t>
            </a:r>
            <a:r>
              <a:rPr sz="1800" i="1" spc="-140">
                <a:latin typeface="Arial"/>
                <a:cs typeface="Arial"/>
              </a:rPr>
              <a:t>Bob </a:t>
            </a:r>
            <a:r>
              <a:rPr sz="1800" i="1" spc="-50">
                <a:latin typeface="Arial"/>
                <a:cs typeface="Arial"/>
              </a:rPr>
              <a:t>(with </a:t>
            </a:r>
            <a:r>
              <a:rPr sz="1800" i="1" spc="-114">
                <a:latin typeface="Arial"/>
                <a:cs typeface="Arial"/>
              </a:rPr>
              <a:t>usernames </a:t>
            </a:r>
            <a:r>
              <a:rPr sz="1800" i="1" spc="-135">
                <a:latin typeface="Arial"/>
                <a:cs typeface="Arial"/>
              </a:rPr>
              <a:t>and </a:t>
            </a:r>
            <a:r>
              <a:rPr sz="1800" i="1" spc="-90">
                <a:latin typeface="Arial"/>
                <a:cs typeface="Arial"/>
              </a:rPr>
              <a:t>passwords). </a:t>
            </a:r>
            <a:r>
              <a:rPr sz="1800" i="1" spc="-110">
                <a:latin typeface="Arial"/>
                <a:cs typeface="Arial"/>
              </a:rPr>
              <a:t>Alice’s </a:t>
            </a:r>
            <a:r>
              <a:rPr sz="1800" i="1" spc="-95">
                <a:latin typeface="Arial"/>
                <a:cs typeface="Arial"/>
              </a:rPr>
              <a:t>mail </a:t>
            </a:r>
            <a:r>
              <a:rPr sz="1800" i="1" spc="-80">
                <a:latin typeface="Arial"/>
                <a:cs typeface="Arial"/>
              </a:rPr>
              <a:t>server must </a:t>
            </a:r>
            <a:r>
              <a:rPr sz="1800" i="1" spc="-110">
                <a:latin typeface="Arial"/>
                <a:cs typeface="Arial"/>
              </a:rPr>
              <a:t>also </a:t>
            </a:r>
            <a:r>
              <a:rPr sz="1800" i="1" spc="-120">
                <a:latin typeface="Arial"/>
                <a:cs typeface="Arial"/>
              </a:rPr>
              <a:t>deal </a:t>
            </a:r>
            <a:r>
              <a:rPr sz="1800" i="1" spc="-65">
                <a:latin typeface="Arial"/>
                <a:cs typeface="Arial"/>
              </a:rPr>
              <a:t>with </a:t>
            </a:r>
            <a:r>
              <a:rPr sz="1800" i="1" spc="-80">
                <a:latin typeface="Arial"/>
                <a:cs typeface="Arial"/>
              </a:rPr>
              <a:t>failures </a:t>
            </a:r>
            <a:r>
              <a:rPr sz="1800" i="1" spc="-65">
                <a:latin typeface="Arial"/>
                <a:cs typeface="Arial"/>
              </a:rPr>
              <a:t>in </a:t>
            </a:r>
            <a:r>
              <a:rPr sz="1800" i="1" spc="-125">
                <a:latin typeface="Arial"/>
                <a:cs typeface="Arial"/>
              </a:rPr>
              <a:t>Bob’s  </a:t>
            </a:r>
            <a:r>
              <a:rPr sz="1800" i="1" spc="-95">
                <a:latin typeface="Arial"/>
                <a:cs typeface="Arial"/>
              </a:rPr>
              <a:t>mail </a:t>
            </a:r>
            <a:r>
              <a:rPr sz="1800" i="1" spc="-90">
                <a:latin typeface="Arial"/>
                <a:cs typeface="Arial"/>
              </a:rPr>
              <a:t>server. </a:t>
            </a:r>
            <a:r>
              <a:rPr sz="1800" i="1" spc="-30">
                <a:latin typeface="Arial"/>
                <a:cs typeface="Arial"/>
              </a:rPr>
              <a:t>If </a:t>
            </a:r>
            <a:r>
              <a:rPr sz="1800" i="1" spc="-110">
                <a:latin typeface="Arial"/>
                <a:cs typeface="Arial"/>
              </a:rPr>
              <a:t>Alice’s </a:t>
            </a:r>
            <a:r>
              <a:rPr sz="1800" i="1" spc="-80">
                <a:latin typeface="Arial"/>
                <a:cs typeface="Arial"/>
              </a:rPr>
              <a:t>server </a:t>
            </a:r>
            <a:r>
              <a:rPr sz="1800" i="1" spc="-100">
                <a:latin typeface="Arial"/>
                <a:cs typeface="Arial"/>
              </a:rPr>
              <a:t>cannot </a:t>
            </a:r>
            <a:r>
              <a:rPr sz="1800" i="1" spc="-80">
                <a:latin typeface="Arial"/>
                <a:cs typeface="Arial"/>
              </a:rPr>
              <a:t>deliver </a:t>
            </a:r>
            <a:r>
              <a:rPr sz="1800" i="1" spc="-95">
                <a:latin typeface="Arial"/>
                <a:cs typeface="Arial"/>
              </a:rPr>
              <a:t>mail </a:t>
            </a:r>
            <a:r>
              <a:rPr sz="1800" i="1" spc="-55">
                <a:latin typeface="Arial"/>
                <a:cs typeface="Arial"/>
              </a:rPr>
              <a:t>to </a:t>
            </a:r>
            <a:r>
              <a:rPr sz="1800" i="1" spc="-125">
                <a:latin typeface="Arial"/>
                <a:cs typeface="Arial"/>
              </a:rPr>
              <a:t>Bob’s </a:t>
            </a:r>
            <a:r>
              <a:rPr sz="1800" i="1" spc="-90">
                <a:latin typeface="Arial"/>
                <a:cs typeface="Arial"/>
              </a:rPr>
              <a:t>server, </a:t>
            </a:r>
            <a:r>
              <a:rPr sz="1800" i="1" spc="-110">
                <a:latin typeface="Arial"/>
                <a:cs typeface="Arial"/>
              </a:rPr>
              <a:t>Alice’s </a:t>
            </a:r>
            <a:r>
              <a:rPr sz="1800" i="1" spc="-80">
                <a:latin typeface="Arial"/>
                <a:cs typeface="Arial"/>
              </a:rPr>
              <a:t>server </a:t>
            </a:r>
            <a:r>
              <a:rPr sz="1800" i="1" spc="-85">
                <a:latin typeface="Arial"/>
                <a:cs typeface="Arial"/>
              </a:rPr>
              <a:t>holds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135">
                <a:latin typeface="Arial"/>
                <a:cs typeface="Arial"/>
              </a:rPr>
              <a:t>message </a:t>
            </a:r>
            <a:r>
              <a:rPr sz="1800" i="1" spc="-65">
                <a:latin typeface="Arial"/>
                <a:cs typeface="Arial"/>
              </a:rPr>
              <a:t>in </a:t>
            </a:r>
            <a:r>
              <a:rPr sz="1800" i="1" spc="-195">
                <a:latin typeface="Arial"/>
                <a:cs typeface="Arial"/>
              </a:rPr>
              <a:t>a </a:t>
            </a:r>
            <a:r>
              <a:rPr sz="1800" i="1" spc="110">
                <a:latin typeface="Arial"/>
                <a:cs typeface="Arial"/>
              </a:rPr>
              <a:t> </a:t>
            </a:r>
            <a:r>
              <a:rPr sz="1800" b="1" i="1" spc="-160">
                <a:latin typeface="Arial"/>
                <a:cs typeface="Arial"/>
              </a:rPr>
              <a:t>message </a:t>
            </a:r>
            <a:r>
              <a:rPr sz="1800" b="1" i="1" spc="-150">
                <a:latin typeface="Arial"/>
                <a:cs typeface="Arial"/>
              </a:rPr>
              <a:t>queue </a:t>
            </a:r>
            <a:r>
              <a:rPr sz="1800" i="1" spc="-135">
                <a:latin typeface="Arial"/>
                <a:cs typeface="Arial"/>
              </a:rPr>
              <a:t>and </a:t>
            </a:r>
            <a:r>
              <a:rPr sz="1800" i="1" spc="-90">
                <a:latin typeface="Arial"/>
                <a:cs typeface="Arial"/>
              </a:rPr>
              <a:t>attempts </a:t>
            </a:r>
            <a:r>
              <a:rPr sz="1800" i="1" spc="-55">
                <a:latin typeface="Arial"/>
                <a:cs typeface="Arial"/>
              </a:rPr>
              <a:t>to </a:t>
            </a:r>
            <a:r>
              <a:rPr sz="1800" i="1" spc="-75">
                <a:latin typeface="Arial"/>
                <a:cs typeface="Arial"/>
              </a:rPr>
              <a:t>transfer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135">
                <a:latin typeface="Arial"/>
                <a:cs typeface="Arial"/>
              </a:rPr>
              <a:t>message </a:t>
            </a:r>
            <a:r>
              <a:rPr sz="1800" i="1" spc="-100">
                <a:latin typeface="Arial"/>
                <a:cs typeface="Arial"/>
              </a:rPr>
              <a:t>later. </a:t>
            </a:r>
            <a:r>
              <a:rPr sz="1800" i="1" spc="-114">
                <a:latin typeface="Arial"/>
                <a:cs typeface="Arial"/>
              </a:rPr>
              <a:t>Reattempts </a:t>
            </a:r>
            <a:r>
              <a:rPr sz="1800" i="1" spc="-120">
                <a:latin typeface="Arial"/>
                <a:cs typeface="Arial"/>
              </a:rPr>
              <a:t>are </a:t>
            </a:r>
            <a:r>
              <a:rPr sz="1800" i="1" spc="-80">
                <a:latin typeface="Arial"/>
                <a:cs typeface="Arial"/>
              </a:rPr>
              <a:t>often </a:t>
            </a:r>
            <a:r>
              <a:rPr sz="1800" i="1" spc="-114">
                <a:latin typeface="Arial"/>
                <a:cs typeface="Arial"/>
              </a:rPr>
              <a:t>done </a:t>
            </a:r>
            <a:r>
              <a:rPr sz="1800" i="1" spc="-90">
                <a:latin typeface="Arial"/>
                <a:cs typeface="Arial"/>
              </a:rPr>
              <a:t>every </a:t>
            </a:r>
            <a:r>
              <a:rPr sz="1800" i="1" spc="-105">
                <a:latin typeface="Arial"/>
                <a:cs typeface="Arial"/>
              </a:rPr>
              <a:t>30 </a:t>
            </a:r>
            <a:r>
              <a:rPr sz="1800" i="1" spc="-90">
                <a:latin typeface="Arial"/>
                <a:cs typeface="Arial"/>
              </a:rPr>
              <a:t>minutes  </a:t>
            </a:r>
            <a:r>
              <a:rPr sz="1800" i="1" spc="-55">
                <a:latin typeface="Arial"/>
                <a:cs typeface="Arial"/>
              </a:rPr>
              <a:t>or </a:t>
            </a:r>
            <a:r>
              <a:rPr sz="1800" i="1" spc="-85">
                <a:latin typeface="Arial"/>
                <a:cs typeface="Arial"/>
              </a:rPr>
              <a:t>so; </a:t>
            </a:r>
            <a:r>
              <a:rPr sz="1800" i="1" spc="-15">
                <a:latin typeface="Arial"/>
                <a:cs typeface="Arial"/>
              </a:rPr>
              <a:t>if </a:t>
            </a:r>
            <a:r>
              <a:rPr sz="1800" i="1" spc="-90">
                <a:latin typeface="Arial"/>
                <a:cs typeface="Arial"/>
              </a:rPr>
              <a:t>there </a:t>
            </a:r>
            <a:r>
              <a:rPr sz="1800" i="1" spc="-60">
                <a:latin typeface="Arial"/>
                <a:cs typeface="Arial"/>
              </a:rPr>
              <a:t>is </a:t>
            </a:r>
            <a:r>
              <a:rPr sz="1800" i="1" spc="-100">
                <a:latin typeface="Arial"/>
                <a:cs typeface="Arial"/>
              </a:rPr>
              <a:t>no </a:t>
            </a:r>
            <a:r>
              <a:rPr sz="1800" i="1" spc="-105">
                <a:latin typeface="Arial"/>
                <a:cs typeface="Arial"/>
              </a:rPr>
              <a:t>success </a:t>
            </a:r>
            <a:r>
              <a:rPr sz="1800" i="1" spc="-75">
                <a:latin typeface="Arial"/>
                <a:cs typeface="Arial"/>
              </a:rPr>
              <a:t>after </a:t>
            </a:r>
            <a:r>
              <a:rPr sz="1800" i="1" spc="-105">
                <a:latin typeface="Arial"/>
                <a:cs typeface="Arial"/>
              </a:rPr>
              <a:t>several </a:t>
            </a:r>
            <a:r>
              <a:rPr sz="1800" i="1" spc="-120">
                <a:latin typeface="Arial"/>
                <a:cs typeface="Arial"/>
              </a:rPr>
              <a:t>days,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80">
                <a:latin typeface="Arial"/>
                <a:cs typeface="Arial"/>
              </a:rPr>
              <a:t>server </a:t>
            </a:r>
            <a:r>
              <a:rPr sz="1800" i="1" spc="-105">
                <a:latin typeface="Arial"/>
                <a:cs typeface="Arial"/>
              </a:rPr>
              <a:t>removes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135">
                <a:latin typeface="Arial"/>
                <a:cs typeface="Arial"/>
              </a:rPr>
              <a:t>message and </a:t>
            </a:r>
            <a:r>
              <a:rPr sz="1800" i="1" spc="-65">
                <a:latin typeface="Arial"/>
                <a:cs typeface="Arial"/>
              </a:rPr>
              <a:t>notifies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105">
                <a:latin typeface="Arial"/>
                <a:cs typeface="Arial"/>
              </a:rPr>
              <a:t>sender  </a:t>
            </a:r>
            <a:r>
              <a:rPr sz="1800" i="1" spc="-85">
                <a:latin typeface="Arial"/>
                <a:cs typeface="Arial"/>
              </a:rPr>
              <a:t>(Alice) </a:t>
            </a:r>
            <a:r>
              <a:rPr sz="1800" i="1" spc="-65">
                <a:latin typeface="Arial"/>
                <a:cs typeface="Arial"/>
              </a:rPr>
              <a:t>with </a:t>
            </a:r>
            <a:r>
              <a:rPr sz="1800" i="1" spc="-150">
                <a:latin typeface="Arial"/>
                <a:cs typeface="Arial"/>
              </a:rPr>
              <a:t>an </a:t>
            </a:r>
            <a:r>
              <a:rPr sz="1800" i="1" spc="-75">
                <a:latin typeface="Arial"/>
                <a:cs typeface="Arial"/>
              </a:rPr>
              <a:t>e-mail</a:t>
            </a:r>
            <a:r>
              <a:rPr sz="1800" i="1" spc="-70">
                <a:latin typeface="Arial"/>
                <a:cs typeface="Arial"/>
              </a:rPr>
              <a:t> </a:t>
            </a:r>
            <a:r>
              <a:rPr sz="1800" i="1" spc="-135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197863" y="790955"/>
            <a:ext cx="10247630" cy="175450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166370">
              <a:lnSpc>
                <a:spcPct val="100000"/>
              </a:lnSpc>
              <a:spcBef>
                <a:spcPts val="315"/>
              </a:spcBef>
            </a:pPr>
            <a:r>
              <a:rPr sz="1800" i="1" spc="-225">
                <a:latin typeface="Arial"/>
                <a:cs typeface="Arial"/>
              </a:rPr>
              <a:t>We </a:t>
            </a:r>
            <a:r>
              <a:rPr sz="1800" i="1" spc="-105">
                <a:latin typeface="Arial"/>
                <a:cs typeface="Arial"/>
              </a:rPr>
              <a:t>now </a:t>
            </a:r>
            <a:r>
              <a:rPr sz="1800" i="1" spc="-95">
                <a:latin typeface="Arial"/>
                <a:cs typeface="Arial"/>
              </a:rPr>
              <a:t>describe </a:t>
            </a:r>
            <a:r>
              <a:rPr sz="1800" i="1" spc="-135">
                <a:latin typeface="Arial"/>
                <a:cs typeface="Arial"/>
              </a:rPr>
              <a:t>each </a:t>
            </a:r>
            <a:r>
              <a:rPr sz="1800" i="1" spc="-50">
                <a:latin typeface="Arial"/>
                <a:cs typeface="Arial"/>
              </a:rPr>
              <a:t>of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100">
                <a:latin typeface="Arial"/>
                <a:cs typeface="Arial"/>
              </a:rPr>
              <a:t>components </a:t>
            </a:r>
            <a:r>
              <a:rPr sz="1800" i="1" spc="-65">
                <a:latin typeface="Arial"/>
                <a:cs typeface="Arial"/>
              </a:rPr>
              <a:t>in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80">
                <a:latin typeface="Arial"/>
                <a:cs typeface="Arial"/>
              </a:rPr>
              <a:t>context </a:t>
            </a:r>
            <a:r>
              <a:rPr sz="1800" i="1" spc="-50">
                <a:latin typeface="Arial"/>
                <a:cs typeface="Arial"/>
              </a:rPr>
              <a:t>of </a:t>
            </a:r>
            <a:r>
              <a:rPr sz="1800" i="1" spc="-195">
                <a:latin typeface="Arial"/>
                <a:cs typeface="Arial"/>
              </a:rPr>
              <a:t>a </a:t>
            </a:r>
            <a:r>
              <a:rPr sz="1800" i="1" spc="-114">
                <a:latin typeface="Arial"/>
                <a:cs typeface="Arial"/>
              </a:rPr>
              <a:t>sender, </a:t>
            </a:r>
            <a:r>
              <a:rPr sz="1800" i="1" spc="-100">
                <a:latin typeface="Arial"/>
                <a:cs typeface="Arial"/>
              </a:rPr>
              <a:t>Alice, sending </a:t>
            </a:r>
            <a:r>
              <a:rPr sz="1800" i="1" spc="-150">
                <a:latin typeface="Arial"/>
                <a:cs typeface="Arial"/>
              </a:rPr>
              <a:t>an </a:t>
            </a:r>
            <a:r>
              <a:rPr sz="1800" i="1" spc="-70">
                <a:latin typeface="Arial"/>
                <a:cs typeface="Arial"/>
              </a:rPr>
              <a:t>e-mail </a:t>
            </a:r>
            <a:r>
              <a:rPr sz="1800" i="1" spc="-135">
                <a:latin typeface="Arial"/>
                <a:cs typeface="Arial"/>
              </a:rPr>
              <a:t>message </a:t>
            </a:r>
            <a:r>
              <a:rPr sz="1800" i="1" spc="-55">
                <a:latin typeface="Arial"/>
                <a:cs typeface="Arial"/>
              </a:rPr>
              <a:t>to </a:t>
            </a:r>
            <a:r>
              <a:rPr sz="1800" i="1" spc="-195">
                <a:latin typeface="Arial"/>
                <a:cs typeface="Arial"/>
              </a:rPr>
              <a:t>a </a:t>
            </a:r>
            <a:r>
              <a:rPr sz="1800" i="1" spc="110">
                <a:latin typeface="Arial"/>
                <a:cs typeface="Arial"/>
              </a:rPr>
              <a:t> </a:t>
            </a:r>
            <a:r>
              <a:rPr sz="1800" i="1" spc="-70">
                <a:latin typeface="Arial"/>
                <a:cs typeface="Arial"/>
              </a:rPr>
              <a:t>recipient, </a:t>
            </a:r>
            <a:r>
              <a:rPr sz="1800" i="1" spc="-120">
                <a:latin typeface="Arial"/>
                <a:cs typeface="Arial"/>
              </a:rPr>
              <a:t>Bob. User </a:t>
            </a:r>
            <a:r>
              <a:rPr sz="1800" i="1" spc="-110">
                <a:latin typeface="Arial"/>
                <a:cs typeface="Arial"/>
              </a:rPr>
              <a:t>agents </a:t>
            </a:r>
            <a:r>
              <a:rPr sz="1800" i="1" spc="-95">
                <a:latin typeface="Arial"/>
                <a:cs typeface="Arial"/>
              </a:rPr>
              <a:t>allow users </a:t>
            </a:r>
            <a:r>
              <a:rPr sz="1800" i="1" spc="-55">
                <a:latin typeface="Arial"/>
                <a:cs typeface="Arial"/>
              </a:rPr>
              <a:t>to </a:t>
            </a:r>
            <a:r>
              <a:rPr sz="1800" i="1" spc="-105">
                <a:latin typeface="Arial"/>
                <a:cs typeface="Arial"/>
              </a:rPr>
              <a:t>read, </a:t>
            </a:r>
            <a:r>
              <a:rPr sz="1800" i="1" spc="-80">
                <a:latin typeface="Arial"/>
                <a:cs typeface="Arial"/>
              </a:rPr>
              <a:t>reply </a:t>
            </a:r>
            <a:r>
              <a:rPr sz="1800" i="1" spc="-55">
                <a:latin typeface="Arial"/>
                <a:cs typeface="Arial"/>
              </a:rPr>
              <a:t>to, </a:t>
            </a:r>
            <a:r>
              <a:rPr sz="1800" i="1" spc="-70">
                <a:latin typeface="Arial"/>
                <a:cs typeface="Arial"/>
              </a:rPr>
              <a:t>forward, </a:t>
            </a:r>
            <a:r>
              <a:rPr sz="1800" i="1" spc="-130">
                <a:latin typeface="Arial"/>
                <a:cs typeface="Arial"/>
              </a:rPr>
              <a:t>save, </a:t>
            </a:r>
            <a:r>
              <a:rPr sz="1800" i="1" spc="-140">
                <a:latin typeface="Arial"/>
                <a:cs typeface="Arial"/>
              </a:rPr>
              <a:t>and </a:t>
            </a:r>
            <a:r>
              <a:rPr sz="1800" i="1" spc="-110">
                <a:latin typeface="Arial"/>
                <a:cs typeface="Arial"/>
              </a:rPr>
              <a:t>compose </a:t>
            </a:r>
            <a:r>
              <a:rPr sz="1800" i="1" spc="-120">
                <a:latin typeface="Arial"/>
                <a:cs typeface="Arial"/>
              </a:rPr>
              <a:t>messages. </a:t>
            </a:r>
            <a:r>
              <a:rPr sz="1800" i="1" spc="-65">
                <a:latin typeface="Arial"/>
                <a:cs typeface="Arial"/>
              </a:rPr>
              <a:t>Microsoft  </a:t>
            </a:r>
            <a:r>
              <a:rPr sz="1800" i="1" spc="-105">
                <a:latin typeface="Arial"/>
                <a:cs typeface="Arial"/>
              </a:rPr>
              <a:t>Outlook </a:t>
            </a:r>
            <a:r>
              <a:rPr sz="1800" i="1" spc="-135">
                <a:latin typeface="Arial"/>
                <a:cs typeface="Arial"/>
              </a:rPr>
              <a:t>and </a:t>
            </a:r>
            <a:r>
              <a:rPr sz="1800" i="1" spc="-120">
                <a:latin typeface="Arial"/>
                <a:cs typeface="Arial"/>
              </a:rPr>
              <a:t>Apple </a:t>
            </a:r>
            <a:r>
              <a:rPr sz="1800" i="1" spc="-95">
                <a:latin typeface="Arial"/>
                <a:cs typeface="Arial"/>
              </a:rPr>
              <a:t>Mail </a:t>
            </a:r>
            <a:r>
              <a:rPr sz="1800" i="1" spc="-120">
                <a:latin typeface="Arial"/>
                <a:cs typeface="Arial"/>
              </a:rPr>
              <a:t>are examples </a:t>
            </a:r>
            <a:r>
              <a:rPr sz="1800" i="1" spc="-50">
                <a:latin typeface="Arial"/>
                <a:cs typeface="Arial"/>
              </a:rPr>
              <a:t>of </a:t>
            </a:r>
            <a:r>
              <a:rPr sz="1800" i="1" spc="-90">
                <a:latin typeface="Arial"/>
                <a:cs typeface="Arial"/>
              </a:rPr>
              <a:t>user </a:t>
            </a:r>
            <a:r>
              <a:rPr sz="1800" i="1" spc="-110">
                <a:latin typeface="Arial"/>
                <a:cs typeface="Arial"/>
              </a:rPr>
              <a:t>agents </a:t>
            </a:r>
            <a:r>
              <a:rPr sz="1800" i="1" spc="-35">
                <a:latin typeface="Arial"/>
                <a:cs typeface="Arial"/>
              </a:rPr>
              <a:t>for </a:t>
            </a:r>
            <a:r>
              <a:rPr sz="1800" i="1" spc="-80">
                <a:latin typeface="Arial"/>
                <a:cs typeface="Arial"/>
              </a:rPr>
              <a:t>e-mail. </a:t>
            </a:r>
            <a:r>
              <a:rPr sz="1800" i="1" spc="-155">
                <a:latin typeface="Arial"/>
                <a:cs typeface="Arial"/>
              </a:rPr>
              <a:t>When </a:t>
            </a:r>
            <a:r>
              <a:rPr sz="1800" i="1" spc="-105">
                <a:latin typeface="Arial"/>
                <a:cs typeface="Arial"/>
              </a:rPr>
              <a:t>Alice </a:t>
            </a:r>
            <a:r>
              <a:rPr sz="1800" i="1" spc="-65">
                <a:latin typeface="Arial"/>
                <a:cs typeface="Arial"/>
              </a:rPr>
              <a:t>is </a:t>
            </a:r>
            <a:r>
              <a:rPr sz="1800" i="1" spc="-80">
                <a:latin typeface="Arial"/>
                <a:cs typeface="Arial"/>
              </a:rPr>
              <a:t>finished </a:t>
            </a:r>
            <a:r>
              <a:rPr sz="1800" i="1" spc="-95">
                <a:latin typeface="Arial"/>
                <a:cs typeface="Arial"/>
              </a:rPr>
              <a:t>composing </a:t>
            </a:r>
            <a:r>
              <a:rPr sz="1800" i="1" spc="-85">
                <a:latin typeface="Arial"/>
                <a:cs typeface="Arial"/>
              </a:rPr>
              <a:t>her  </a:t>
            </a:r>
            <a:r>
              <a:rPr sz="1800" i="1" spc="-130">
                <a:latin typeface="Arial"/>
                <a:cs typeface="Arial"/>
              </a:rPr>
              <a:t>message, </a:t>
            </a:r>
            <a:r>
              <a:rPr sz="1800" i="1" spc="-85">
                <a:latin typeface="Arial"/>
                <a:cs typeface="Arial"/>
              </a:rPr>
              <a:t>her </a:t>
            </a:r>
            <a:r>
              <a:rPr sz="1800" i="1" spc="-95">
                <a:latin typeface="Arial"/>
                <a:cs typeface="Arial"/>
              </a:rPr>
              <a:t>user </a:t>
            </a:r>
            <a:r>
              <a:rPr sz="1800" i="1" spc="-114">
                <a:latin typeface="Arial"/>
                <a:cs typeface="Arial"/>
              </a:rPr>
              <a:t>agent sends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135">
                <a:latin typeface="Arial"/>
                <a:cs typeface="Arial"/>
              </a:rPr>
              <a:t>message </a:t>
            </a:r>
            <a:r>
              <a:rPr sz="1800" i="1" spc="-55">
                <a:latin typeface="Arial"/>
                <a:cs typeface="Arial"/>
              </a:rPr>
              <a:t>to </a:t>
            </a:r>
            <a:r>
              <a:rPr sz="1800" i="1" spc="-85">
                <a:latin typeface="Arial"/>
                <a:cs typeface="Arial"/>
              </a:rPr>
              <a:t>her </a:t>
            </a:r>
            <a:r>
              <a:rPr sz="1800" i="1" spc="-95">
                <a:latin typeface="Arial"/>
                <a:cs typeface="Arial"/>
              </a:rPr>
              <a:t>mail </a:t>
            </a:r>
            <a:r>
              <a:rPr sz="1800" i="1" spc="-90">
                <a:latin typeface="Arial"/>
                <a:cs typeface="Arial"/>
              </a:rPr>
              <a:t>server, </a:t>
            </a:r>
            <a:r>
              <a:rPr sz="1800" i="1" spc="-110">
                <a:latin typeface="Arial"/>
                <a:cs typeface="Arial"/>
              </a:rPr>
              <a:t>where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135">
                <a:latin typeface="Arial"/>
                <a:cs typeface="Arial"/>
              </a:rPr>
              <a:t>message </a:t>
            </a:r>
            <a:r>
              <a:rPr sz="1800" i="1" spc="-60">
                <a:latin typeface="Arial"/>
                <a:cs typeface="Arial"/>
              </a:rPr>
              <a:t>is </a:t>
            </a:r>
            <a:r>
              <a:rPr sz="1800" i="1" spc="-114">
                <a:latin typeface="Arial"/>
                <a:cs typeface="Arial"/>
              </a:rPr>
              <a:t>placed </a:t>
            </a:r>
            <a:r>
              <a:rPr sz="1800" i="1" spc="-65">
                <a:latin typeface="Arial"/>
                <a:cs typeface="Arial"/>
              </a:rPr>
              <a:t>in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95">
                <a:latin typeface="Arial"/>
                <a:cs typeface="Arial"/>
              </a:rPr>
              <a:t>mail  </a:t>
            </a:r>
            <a:r>
              <a:rPr sz="1800" i="1" spc="-75">
                <a:latin typeface="Arial"/>
                <a:cs typeface="Arial"/>
              </a:rPr>
              <a:t>server’s </a:t>
            </a:r>
            <a:r>
              <a:rPr sz="1800" i="1" spc="-85">
                <a:latin typeface="Arial"/>
                <a:cs typeface="Arial"/>
              </a:rPr>
              <a:t>outgoing </a:t>
            </a:r>
            <a:r>
              <a:rPr sz="1800" i="1" spc="-135">
                <a:latin typeface="Arial"/>
                <a:cs typeface="Arial"/>
              </a:rPr>
              <a:t>message </a:t>
            </a:r>
            <a:r>
              <a:rPr sz="1800" i="1" spc="-120">
                <a:latin typeface="Arial"/>
                <a:cs typeface="Arial"/>
              </a:rPr>
              <a:t>queue. </a:t>
            </a:r>
            <a:r>
              <a:rPr sz="1800" i="1" spc="-160">
                <a:latin typeface="Arial"/>
                <a:cs typeface="Arial"/>
              </a:rPr>
              <a:t>When </a:t>
            </a:r>
            <a:r>
              <a:rPr sz="1800" i="1" spc="-140">
                <a:latin typeface="Arial"/>
                <a:cs typeface="Arial"/>
              </a:rPr>
              <a:t>Bob </a:t>
            </a:r>
            <a:r>
              <a:rPr sz="1800" i="1" spc="-105">
                <a:latin typeface="Arial"/>
                <a:cs typeface="Arial"/>
              </a:rPr>
              <a:t>wants </a:t>
            </a:r>
            <a:r>
              <a:rPr sz="1800" i="1" spc="-55">
                <a:latin typeface="Arial"/>
                <a:cs typeface="Arial"/>
              </a:rPr>
              <a:t>to </a:t>
            </a:r>
            <a:r>
              <a:rPr sz="1800" i="1" spc="-110">
                <a:latin typeface="Arial"/>
                <a:cs typeface="Arial"/>
              </a:rPr>
              <a:t>read </a:t>
            </a:r>
            <a:r>
              <a:rPr sz="1800" i="1" spc="-200">
                <a:latin typeface="Arial"/>
                <a:cs typeface="Arial"/>
              </a:rPr>
              <a:t>a </a:t>
            </a:r>
            <a:r>
              <a:rPr sz="1800" i="1" spc="-130">
                <a:latin typeface="Arial"/>
                <a:cs typeface="Arial"/>
              </a:rPr>
              <a:t>message, </a:t>
            </a:r>
            <a:r>
              <a:rPr sz="1800" i="1" spc="-75">
                <a:latin typeface="Arial"/>
                <a:cs typeface="Arial"/>
              </a:rPr>
              <a:t>his </a:t>
            </a:r>
            <a:r>
              <a:rPr sz="1800" i="1" spc="-90">
                <a:latin typeface="Arial"/>
                <a:cs typeface="Arial"/>
              </a:rPr>
              <a:t>user </a:t>
            </a:r>
            <a:r>
              <a:rPr sz="1800" i="1" spc="-114">
                <a:latin typeface="Arial"/>
                <a:cs typeface="Arial"/>
              </a:rPr>
              <a:t>agent </a:t>
            </a:r>
            <a:r>
              <a:rPr sz="1800" i="1" spc="-80">
                <a:latin typeface="Arial"/>
                <a:cs typeface="Arial"/>
              </a:rPr>
              <a:t>retrieves </a:t>
            </a:r>
            <a:r>
              <a:rPr sz="1800" i="1" spc="-90">
                <a:latin typeface="Arial"/>
                <a:cs typeface="Arial"/>
              </a:rPr>
              <a:t>the </a:t>
            </a:r>
            <a:r>
              <a:rPr sz="1800" i="1" spc="-135">
                <a:latin typeface="Arial"/>
                <a:cs typeface="Arial"/>
              </a:rPr>
              <a:t>message  </a:t>
            </a:r>
            <a:r>
              <a:rPr sz="1800" i="1" spc="-55">
                <a:latin typeface="Arial"/>
                <a:cs typeface="Arial"/>
              </a:rPr>
              <a:t>from </a:t>
            </a:r>
            <a:r>
              <a:rPr sz="1800" i="1" spc="-75">
                <a:latin typeface="Arial"/>
                <a:cs typeface="Arial"/>
              </a:rPr>
              <a:t>his </a:t>
            </a:r>
            <a:r>
              <a:rPr sz="1800" i="1" spc="-100">
                <a:latin typeface="Arial"/>
                <a:cs typeface="Arial"/>
              </a:rPr>
              <a:t>mailbox </a:t>
            </a:r>
            <a:r>
              <a:rPr sz="1800" i="1" spc="-65">
                <a:latin typeface="Arial"/>
                <a:cs typeface="Arial"/>
              </a:rPr>
              <a:t>in </a:t>
            </a:r>
            <a:r>
              <a:rPr sz="1800" i="1" spc="-75">
                <a:latin typeface="Arial"/>
                <a:cs typeface="Arial"/>
              </a:rPr>
              <a:t>his </a:t>
            </a:r>
            <a:r>
              <a:rPr sz="1800" i="1" spc="-95">
                <a:latin typeface="Arial"/>
                <a:cs typeface="Arial"/>
              </a:rPr>
              <a:t>mail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90"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7"/>
            <a:ext cx="1064323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70">
                <a:latin typeface="Arial"/>
                <a:cs typeface="Arial"/>
              </a:rPr>
              <a:t>uses </a:t>
            </a:r>
            <a:r>
              <a:rPr sz="2800" spc="-409">
                <a:latin typeface="Arial"/>
                <a:cs typeface="Arial"/>
              </a:rPr>
              <a:t>TCP </a:t>
            </a:r>
            <a:r>
              <a:rPr lang="en-US" sz="2800" spc="-409">
                <a:latin typeface="Arial"/>
                <a:cs typeface="Arial"/>
              </a:rPr>
              <a:t> </a:t>
            </a:r>
            <a:r>
              <a:rPr sz="2800" spc="-85">
                <a:latin typeface="Arial"/>
                <a:cs typeface="Arial"/>
              </a:rPr>
              <a:t>to </a:t>
            </a:r>
            <a:r>
              <a:rPr sz="2800" spc="-135">
                <a:latin typeface="Arial"/>
                <a:cs typeface="Arial"/>
              </a:rPr>
              <a:t>reliably </a:t>
            </a:r>
            <a:r>
              <a:rPr sz="2800" spc="-114">
                <a:latin typeface="Arial"/>
                <a:cs typeface="Arial"/>
              </a:rPr>
              <a:t>transfer </a:t>
            </a:r>
            <a:r>
              <a:rPr sz="2800" spc="-165">
                <a:latin typeface="Arial"/>
                <a:cs typeface="Arial"/>
              </a:rPr>
              <a:t>email </a:t>
            </a:r>
            <a:r>
              <a:rPr sz="2800" spc="-200">
                <a:latin typeface="Arial"/>
                <a:cs typeface="Arial"/>
              </a:rPr>
              <a:t>message </a:t>
            </a:r>
            <a:r>
              <a:rPr sz="2800" spc="-85">
                <a:latin typeface="Arial"/>
                <a:cs typeface="Arial"/>
              </a:rPr>
              <a:t>from </a:t>
            </a:r>
            <a:r>
              <a:rPr sz="2800" spc="-110">
                <a:latin typeface="Arial"/>
                <a:cs typeface="Arial"/>
              </a:rPr>
              <a:t>client </a:t>
            </a:r>
            <a:r>
              <a:rPr sz="2800" spc="-85">
                <a:latin typeface="Arial"/>
                <a:cs typeface="Arial"/>
              </a:rPr>
              <a:t>to </a:t>
            </a:r>
            <a:r>
              <a:rPr sz="2800" spc="-145">
                <a:latin typeface="Arial"/>
                <a:cs typeface="Arial"/>
              </a:rPr>
              <a:t>server,</a:t>
            </a:r>
            <a:r>
              <a:rPr sz="2800" spc="100">
                <a:latin typeface="Arial"/>
                <a:cs typeface="Arial"/>
              </a:rPr>
              <a:t> </a:t>
            </a:r>
            <a:r>
              <a:rPr sz="2800" spc="-65">
                <a:latin typeface="Arial"/>
                <a:cs typeface="Arial"/>
              </a:rPr>
              <a:t>port </a:t>
            </a:r>
            <a:r>
              <a:rPr sz="2800" spc="-160">
                <a:latin typeface="Arial"/>
                <a:cs typeface="Arial"/>
              </a:rPr>
              <a:t>25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05">
                <a:latin typeface="Arial"/>
                <a:cs typeface="Arial"/>
              </a:rPr>
              <a:t>direct </a:t>
            </a:r>
            <a:r>
              <a:rPr sz="2800" spc="-110">
                <a:latin typeface="Arial"/>
                <a:cs typeface="Arial"/>
              </a:rPr>
              <a:t>transfer: </a:t>
            </a:r>
            <a:r>
              <a:rPr sz="2800" spc="-155">
                <a:latin typeface="Arial"/>
                <a:cs typeface="Arial"/>
              </a:rPr>
              <a:t>sending </a:t>
            </a:r>
            <a:r>
              <a:rPr sz="2800" spc="-125">
                <a:latin typeface="Arial"/>
                <a:cs typeface="Arial"/>
              </a:rPr>
              <a:t>server </a:t>
            </a:r>
            <a:r>
              <a:rPr sz="2800" spc="-90">
                <a:latin typeface="Arial"/>
                <a:cs typeface="Arial"/>
              </a:rPr>
              <a:t>to </a:t>
            </a:r>
            <a:r>
              <a:rPr sz="2800" spc="-140">
                <a:latin typeface="Arial"/>
                <a:cs typeface="Arial"/>
              </a:rPr>
              <a:t>receiving</a:t>
            </a:r>
            <a:r>
              <a:rPr sz="2800" spc="-50">
                <a:latin typeface="Arial"/>
                <a:cs typeface="Arial"/>
              </a:rPr>
              <a:t> </a:t>
            </a:r>
            <a:r>
              <a:rPr sz="2800" spc="-125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26</a:t>
            </a:fld>
            <a:endParaRPr spc="-5"/>
          </a:p>
        </p:txBody>
      </p:sp>
      <p:sp>
        <p:nvSpPr>
          <p:cNvPr id="3" name="object 3"/>
          <p:cNvSpPr txBox="1"/>
          <p:nvPr/>
        </p:nvSpPr>
        <p:spPr>
          <a:xfrm>
            <a:off x="650240" y="2109319"/>
            <a:ext cx="6188075" cy="3470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300" algn="l"/>
              </a:tabLst>
            </a:pPr>
            <a:r>
              <a:rPr sz="2800" spc="-140">
                <a:latin typeface="Arial"/>
                <a:cs typeface="Arial"/>
              </a:rPr>
              <a:t>three </a:t>
            </a:r>
            <a:r>
              <a:rPr sz="2800" spc="-200">
                <a:latin typeface="Arial"/>
                <a:cs typeface="Arial"/>
              </a:rPr>
              <a:t>phases </a:t>
            </a:r>
            <a:r>
              <a:rPr sz="2800" spc="-75">
                <a:latin typeface="Arial"/>
                <a:cs typeface="Arial"/>
              </a:rPr>
              <a:t>of</a:t>
            </a:r>
            <a:r>
              <a:rPr sz="2800" spc="-254">
                <a:latin typeface="Arial"/>
                <a:cs typeface="Arial"/>
              </a:rPr>
              <a:t> </a:t>
            </a:r>
            <a:r>
              <a:rPr sz="2800" spc="-114">
                <a:latin typeface="Arial"/>
                <a:cs typeface="Arial"/>
              </a:rPr>
              <a:t>transfer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50">
                <a:latin typeface="Arial"/>
                <a:cs typeface="Arial"/>
              </a:rPr>
              <a:t>handshaking</a:t>
            </a:r>
            <a:r>
              <a:rPr sz="2400" spc="-30">
                <a:latin typeface="Arial"/>
                <a:cs typeface="Arial"/>
              </a:rPr>
              <a:t> </a:t>
            </a:r>
            <a:r>
              <a:rPr sz="2400" spc="-90">
                <a:latin typeface="Arial"/>
                <a:cs typeface="Arial"/>
              </a:rPr>
              <a:t>(greeting)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95">
                <a:latin typeface="Arial"/>
                <a:cs typeface="Arial"/>
              </a:rPr>
              <a:t>transfer </a:t>
            </a:r>
            <a:r>
              <a:rPr sz="2400" spc="-70">
                <a:latin typeface="Arial"/>
                <a:cs typeface="Arial"/>
              </a:rPr>
              <a:t>of</a:t>
            </a:r>
            <a:r>
              <a:rPr sz="2400" spc="50">
                <a:latin typeface="Arial"/>
                <a:cs typeface="Arial"/>
              </a:rPr>
              <a:t> </a:t>
            </a:r>
            <a:r>
              <a:rPr sz="2400" spc="-17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14">
                <a:latin typeface="Arial"/>
                <a:cs typeface="Arial"/>
              </a:rPr>
              <a:t>closure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800" spc="-165">
                <a:latin typeface="Arial"/>
                <a:cs typeface="Arial"/>
              </a:rPr>
              <a:t>command/response </a:t>
            </a:r>
            <a:r>
              <a:rPr sz="2800" spc="-120">
                <a:latin typeface="Arial"/>
                <a:cs typeface="Arial"/>
              </a:rPr>
              <a:t>interaction </a:t>
            </a:r>
            <a:r>
              <a:rPr sz="2800" spc="-114">
                <a:latin typeface="Arial"/>
                <a:cs typeface="Arial"/>
              </a:rPr>
              <a:t>(like</a:t>
            </a:r>
            <a:r>
              <a:rPr sz="2800" spc="270">
                <a:latin typeface="Arial"/>
                <a:cs typeface="Arial"/>
              </a:rPr>
              <a:t> </a:t>
            </a:r>
            <a:r>
              <a:rPr sz="2400" spc="-220">
                <a:latin typeface="Arial"/>
                <a:cs typeface="Arial"/>
              </a:rPr>
              <a:t>HTTP</a:t>
            </a:r>
            <a:r>
              <a:rPr sz="2800" spc="-22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Char char="•"/>
              <a:tabLst>
                <a:tab pos="699135" algn="l"/>
              </a:tabLst>
            </a:pPr>
            <a:r>
              <a:rPr sz="2400" spc="-145">
                <a:solidFill>
                  <a:srgbClr val="000099"/>
                </a:solidFill>
                <a:latin typeface="Arial"/>
                <a:cs typeface="Arial"/>
              </a:rPr>
              <a:t>commands: </a:t>
            </a:r>
            <a:r>
              <a:rPr sz="2400" spc="-225">
                <a:latin typeface="Arial"/>
                <a:cs typeface="Arial"/>
              </a:rPr>
              <a:t>ASCII</a:t>
            </a:r>
            <a:r>
              <a:rPr sz="2400" spc="125">
                <a:latin typeface="Arial"/>
                <a:cs typeface="Arial"/>
              </a:rPr>
              <a:t> </a:t>
            </a:r>
            <a:r>
              <a:rPr sz="2400" spc="-90"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40">
                <a:solidFill>
                  <a:srgbClr val="000099"/>
                </a:solidFill>
                <a:latin typeface="Arial"/>
                <a:cs typeface="Arial"/>
              </a:rPr>
              <a:t>response: </a:t>
            </a:r>
            <a:r>
              <a:rPr sz="2400" spc="-114">
                <a:latin typeface="Arial"/>
                <a:cs typeface="Arial"/>
              </a:rPr>
              <a:t>status </a:t>
            </a:r>
            <a:r>
              <a:rPr sz="2400" spc="-155">
                <a:latin typeface="Arial"/>
                <a:cs typeface="Arial"/>
              </a:rPr>
              <a:t>code </a:t>
            </a:r>
            <a:r>
              <a:rPr sz="2400" spc="-180">
                <a:latin typeface="Arial"/>
                <a:cs typeface="Arial"/>
              </a:rPr>
              <a:t>and</a:t>
            </a:r>
            <a:r>
              <a:rPr sz="2400" spc="-155">
                <a:latin typeface="Arial"/>
                <a:cs typeface="Arial"/>
              </a:rPr>
              <a:t> phrase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har char="•"/>
              <a:tabLst>
                <a:tab pos="241300" algn="l"/>
              </a:tabLst>
            </a:pPr>
            <a:r>
              <a:rPr sz="2800" spc="-200">
                <a:latin typeface="Arial"/>
                <a:cs typeface="Arial"/>
              </a:rPr>
              <a:t>messages </a:t>
            </a:r>
            <a:r>
              <a:rPr sz="2800" spc="-120">
                <a:latin typeface="Arial"/>
                <a:cs typeface="Arial"/>
              </a:rPr>
              <a:t>must </a:t>
            </a:r>
            <a:r>
              <a:rPr sz="2800" spc="-200">
                <a:latin typeface="Arial"/>
                <a:cs typeface="Arial"/>
              </a:rPr>
              <a:t>be </a:t>
            </a:r>
            <a:r>
              <a:rPr sz="2800" spc="-100">
                <a:latin typeface="Arial"/>
                <a:cs typeface="Arial"/>
              </a:rPr>
              <a:t>in </a:t>
            </a:r>
            <a:r>
              <a:rPr sz="2800" spc="-75">
                <a:latin typeface="Arial"/>
                <a:cs typeface="Arial"/>
              </a:rPr>
              <a:t>7-bit</a:t>
            </a:r>
            <a:r>
              <a:rPr lang="en-US" sz="2800" spc="-75">
                <a:latin typeface="Arial"/>
                <a:cs typeface="Arial"/>
              </a:rPr>
              <a:t> </a:t>
            </a:r>
            <a:r>
              <a:rPr sz="2800" spc="-535">
                <a:latin typeface="Arial"/>
                <a:cs typeface="Arial"/>
              </a:rPr>
              <a:t> </a:t>
            </a:r>
            <a:r>
              <a:rPr sz="2800" spc="-300">
                <a:latin typeface="Arial"/>
                <a:cs typeface="Arial"/>
              </a:rPr>
              <a:t>ASCI</a:t>
            </a:r>
            <a:r>
              <a:rPr lang="en-US" sz="2800" spc="-30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105">
                <a:solidFill>
                  <a:srgbClr val="A3123E"/>
                </a:solidFill>
                <a:latin typeface="Trebuchet MS"/>
                <a:cs typeface="Trebuchet MS"/>
              </a:rPr>
              <a:t>Mail: </a:t>
            </a:r>
            <a:r>
              <a:rPr spc="-55">
                <a:solidFill>
                  <a:srgbClr val="A3123E"/>
                </a:solidFill>
                <a:latin typeface="Trebuchet MS"/>
                <a:cs typeface="Trebuchet MS"/>
              </a:rPr>
              <a:t>SMTP </a:t>
            </a:r>
            <a:r>
              <a:rPr spc="-229">
                <a:solidFill>
                  <a:srgbClr val="A3123E"/>
                </a:solidFill>
                <a:latin typeface="Trebuchet MS"/>
                <a:cs typeface="Trebuchet MS"/>
              </a:rPr>
              <a:t>[RFC</a:t>
            </a:r>
            <a:r>
              <a:rPr spc="-37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300">
                <a:solidFill>
                  <a:srgbClr val="A3123E"/>
                </a:solidFill>
                <a:latin typeface="Trebuchet MS"/>
                <a:cs typeface="Trebuchet MS"/>
              </a:rPr>
              <a:t>2821]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5139" y="2322398"/>
            <a:ext cx="445579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04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>
                <a:latin typeface="Carlito"/>
                <a:cs typeface="Carlito"/>
              </a:rPr>
              <a:t>SMTP </a:t>
            </a:r>
            <a:r>
              <a:rPr sz="1800" spc="-10">
                <a:latin typeface="Carlito"/>
                <a:cs typeface="Carlito"/>
              </a:rPr>
              <a:t>restricts </a:t>
            </a:r>
            <a:r>
              <a:rPr sz="1800">
                <a:latin typeface="Carlito"/>
                <a:cs typeface="Carlito"/>
              </a:rPr>
              <a:t>the body </a:t>
            </a:r>
            <a:r>
              <a:rPr sz="1800" spc="-5">
                <a:latin typeface="Carlito"/>
                <a:cs typeface="Carlito"/>
              </a:rPr>
              <a:t>(not </a:t>
            </a:r>
            <a:r>
              <a:rPr sz="1800" spc="-10">
                <a:latin typeface="Carlito"/>
                <a:cs typeface="Carlito"/>
              </a:rPr>
              <a:t>just the  </a:t>
            </a:r>
            <a:r>
              <a:rPr sz="1800" spc="-5">
                <a:latin typeface="Carlito"/>
                <a:cs typeface="Carlito"/>
              </a:rPr>
              <a:t>headers) of </a:t>
            </a:r>
            <a:r>
              <a:rPr sz="1800">
                <a:latin typeface="Carlito"/>
                <a:cs typeface="Carlito"/>
              </a:rPr>
              <a:t>all mail messages </a:t>
            </a:r>
            <a:r>
              <a:rPr sz="1800" spc="-10">
                <a:latin typeface="Carlito"/>
                <a:cs typeface="Carlito"/>
              </a:rPr>
              <a:t>to </a:t>
            </a:r>
            <a:r>
              <a:rPr sz="1800">
                <a:latin typeface="Carlito"/>
                <a:cs typeface="Carlito"/>
              </a:rPr>
              <a:t>simple </a:t>
            </a:r>
            <a:r>
              <a:rPr sz="1800" spc="-10">
                <a:latin typeface="Carlito"/>
                <a:cs typeface="Carlito"/>
              </a:rPr>
              <a:t>7-bit  </a:t>
            </a:r>
            <a:r>
              <a:rPr sz="1800">
                <a:latin typeface="Carlito"/>
                <a:cs typeface="Carlito"/>
              </a:rPr>
              <a:t>ASCII.But </a:t>
            </a:r>
            <a:r>
              <a:rPr sz="1800" spc="-35">
                <a:latin typeface="Carlito"/>
                <a:cs typeface="Carlito"/>
              </a:rPr>
              <a:t>today, </a:t>
            </a:r>
            <a:r>
              <a:rPr sz="1800" spc="-5">
                <a:latin typeface="Carlito"/>
                <a:cs typeface="Carlito"/>
              </a:rPr>
              <a:t>in </a:t>
            </a:r>
            <a:r>
              <a:rPr sz="1800">
                <a:latin typeface="Carlito"/>
                <a:cs typeface="Carlito"/>
              </a:rPr>
              <a:t>the </a:t>
            </a:r>
            <a:r>
              <a:rPr sz="1800" spc="-5">
                <a:latin typeface="Carlito"/>
                <a:cs typeface="Carlito"/>
              </a:rPr>
              <a:t>multimedia </a:t>
            </a:r>
            <a:r>
              <a:rPr sz="1800" spc="-10">
                <a:latin typeface="Carlito"/>
                <a:cs typeface="Carlito"/>
              </a:rPr>
              <a:t>era,</a:t>
            </a:r>
            <a:r>
              <a:rPr sz="1800" spc="15">
                <a:latin typeface="Carlito"/>
                <a:cs typeface="Carlito"/>
              </a:rPr>
              <a:t> </a:t>
            </a:r>
            <a:r>
              <a:rPr sz="1800">
                <a:latin typeface="Carlito"/>
                <a:cs typeface="Carlito"/>
              </a:rPr>
              <a:t>the</a:t>
            </a:r>
          </a:p>
          <a:p>
            <a:pPr marL="299085" marR="52069" algn="just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Carlito"/>
                <a:cs typeface="Carlito"/>
              </a:rPr>
              <a:t>7-bit </a:t>
            </a:r>
            <a:r>
              <a:rPr sz="1800">
                <a:latin typeface="Carlito"/>
                <a:cs typeface="Carlito"/>
              </a:rPr>
              <a:t>ASCII </a:t>
            </a:r>
            <a:r>
              <a:rPr sz="1800" spc="-10">
                <a:latin typeface="Carlito"/>
                <a:cs typeface="Carlito"/>
              </a:rPr>
              <a:t>restriction </a:t>
            </a:r>
            <a:r>
              <a:rPr sz="1800" spc="-5">
                <a:latin typeface="Carlito"/>
                <a:cs typeface="Carlito"/>
              </a:rPr>
              <a:t>is </a:t>
            </a:r>
            <a:r>
              <a:rPr sz="1800">
                <a:latin typeface="Carlito"/>
                <a:cs typeface="Carlito"/>
              </a:rPr>
              <a:t>a </a:t>
            </a:r>
            <a:r>
              <a:rPr sz="1800" spc="-5">
                <a:latin typeface="Carlito"/>
                <a:cs typeface="Carlito"/>
              </a:rPr>
              <a:t>bit of </a:t>
            </a:r>
            <a:r>
              <a:rPr sz="1800">
                <a:latin typeface="Carlito"/>
                <a:cs typeface="Carlito"/>
              </a:rPr>
              <a:t>a pain—it  </a:t>
            </a:r>
            <a:r>
              <a:rPr sz="1800" spc="-10">
                <a:latin typeface="Carlito"/>
                <a:cs typeface="Carlito"/>
              </a:rPr>
              <a:t>requires </a:t>
            </a:r>
            <a:r>
              <a:rPr sz="1800">
                <a:latin typeface="Carlito"/>
                <a:cs typeface="Carlito"/>
              </a:rPr>
              <a:t>binary </a:t>
            </a:r>
            <a:r>
              <a:rPr sz="1800" spc="-5">
                <a:latin typeface="Carlito"/>
                <a:cs typeface="Carlito"/>
              </a:rPr>
              <a:t>multimedia </a:t>
            </a:r>
            <a:r>
              <a:rPr sz="1800" spc="-10">
                <a:latin typeface="Carlito"/>
                <a:cs typeface="Carlito"/>
              </a:rPr>
              <a:t>data to </a:t>
            </a:r>
            <a:r>
              <a:rPr sz="1800">
                <a:latin typeface="Carlito"/>
                <a:cs typeface="Carlito"/>
              </a:rPr>
              <a:t>be  </a:t>
            </a:r>
            <a:r>
              <a:rPr sz="1800" spc="-5">
                <a:latin typeface="Carlito"/>
                <a:cs typeface="Carlito"/>
              </a:rPr>
              <a:t>encoded </a:t>
            </a:r>
            <a:r>
              <a:rPr sz="1800" spc="-10">
                <a:latin typeface="Carlito"/>
                <a:cs typeface="Carlito"/>
              </a:rPr>
              <a:t>to </a:t>
            </a:r>
            <a:r>
              <a:rPr sz="1800">
                <a:latin typeface="Carlito"/>
                <a:cs typeface="Carlito"/>
              </a:rPr>
              <a:t>ASCII </a:t>
            </a:r>
            <a:r>
              <a:rPr sz="1800" spc="-15">
                <a:latin typeface="Carlito"/>
                <a:cs typeface="Carlito"/>
              </a:rPr>
              <a:t>before </a:t>
            </a:r>
            <a:r>
              <a:rPr sz="1800" spc="-5">
                <a:latin typeface="Carlito"/>
                <a:cs typeface="Carlito"/>
              </a:rPr>
              <a:t>being </a:t>
            </a:r>
            <a:r>
              <a:rPr sz="1800">
                <a:latin typeface="Carlito"/>
                <a:cs typeface="Carlito"/>
              </a:rPr>
              <a:t>sent </a:t>
            </a:r>
            <a:r>
              <a:rPr sz="1800" spc="-10">
                <a:latin typeface="Carlito"/>
                <a:cs typeface="Carlito"/>
              </a:rPr>
              <a:t>over  </a:t>
            </a:r>
            <a:r>
              <a:rPr sz="1800" spc="-5">
                <a:latin typeface="Carlito"/>
                <a:cs typeface="Carlito"/>
              </a:rPr>
              <a:t>SMTP; </a:t>
            </a:r>
            <a:r>
              <a:rPr sz="1800">
                <a:latin typeface="Carlito"/>
                <a:cs typeface="Carlito"/>
              </a:rPr>
              <a:t>and it </a:t>
            </a:r>
            <a:r>
              <a:rPr sz="1800" spc="-10">
                <a:latin typeface="Carlito"/>
                <a:cs typeface="Carlito"/>
              </a:rPr>
              <a:t>requires </a:t>
            </a:r>
            <a:r>
              <a:rPr sz="1800">
                <a:latin typeface="Carlito"/>
                <a:cs typeface="Carlito"/>
              </a:rPr>
              <a:t>the </a:t>
            </a:r>
            <a:r>
              <a:rPr sz="1800" spc="-5">
                <a:latin typeface="Carlito"/>
                <a:cs typeface="Carlito"/>
              </a:rPr>
              <a:t>corresponding  </a:t>
            </a:r>
            <a:r>
              <a:rPr sz="1800">
                <a:latin typeface="Carlito"/>
                <a:cs typeface="Carlito"/>
              </a:rPr>
              <a:t>ASCII message </a:t>
            </a:r>
            <a:r>
              <a:rPr sz="1800" spc="-10">
                <a:latin typeface="Carlito"/>
                <a:cs typeface="Carlito"/>
              </a:rPr>
              <a:t>to </a:t>
            </a:r>
            <a:r>
              <a:rPr sz="1800">
                <a:latin typeface="Carlito"/>
                <a:cs typeface="Carlito"/>
              </a:rPr>
              <a:t>be </a:t>
            </a:r>
            <a:r>
              <a:rPr sz="1800" spc="-5">
                <a:latin typeface="Carlito"/>
                <a:cs typeface="Carlito"/>
              </a:rPr>
              <a:t>decoded </a:t>
            </a:r>
            <a:r>
              <a:rPr sz="1800">
                <a:latin typeface="Carlito"/>
                <a:cs typeface="Carlito"/>
              </a:rPr>
              <a:t>back </a:t>
            </a:r>
            <a:r>
              <a:rPr sz="1800" spc="-10">
                <a:latin typeface="Carlito"/>
                <a:cs typeface="Carlito"/>
              </a:rPr>
              <a:t>to </a:t>
            </a:r>
            <a:r>
              <a:rPr sz="1800">
                <a:latin typeface="Carlito"/>
                <a:cs typeface="Carlito"/>
              </a:rPr>
              <a:t>binary  </a:t>
            </a:r>
            <a:r>
              <a:rPr sz="1800" spc="-10">
                <a:latin typeface="Carlito"/>
                <a:cs typeface="Carlito"/>
              </a:rPr>
              <a:t>after </a:t>
            </a:r>
            <a:r>
              <a:rPr sz="1800" spc="-5">
                <a:latin typeface="Carlito"/>
                <a:cs typeface="Carlito"/>
              </a:rPr>
              <a:t>SMTP</a:t>
            </a:r>
            <a:r>
              <a:rPr sz="1800" spc="15">
                <a:latin typeface="Carlito"/>
                <a:cs typeface="Carlito"/>
              </a:rPr>
              <a:t> </a:t>
            </a:r>
            <a:r>
              <a:rPr sz="1800" spc="-10">
                <a:latin typeface="Carlito"/>
                <a:cs typeface="Carlito"/>
              </a:rPr>
              <a:t>transport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>
                <a:latin typeface="Times New Roman"/>
                <a:cs typeface="Times New Roman"/>
              </a:rPr>
              <a:t>HTTP does not require multimedia data to</a:t>
            </a:r>
            <a:r>
              <a:rPr sz="1800" spc="-15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be</a:t>
            </a:r>
          </a:p>
          <a:p>
            <a:pPr marL="299085">
              <a:lnSpc>
                <a:spcPts val="2135"/>
              </a:lnSpc>
            </a:pPr>
            <a:r>
              <a:rPr sz="1800" spc="-5">
                <a:latin typeface="Times New Roman"/>
                <a:cs typeface="Times New Roman"/>
              </a:rPr>
              <a:t>ASCII </a:t>
            </a:r>
            <a:r>
              <a:rPr sz="1800">
                <a:latin typeface="Times New Roman"/>
                <a:cs typeface="Times New Roman"/>
              </a:rPr>
              <a:t>encoded before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transfer.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742"/>
            <a:ext cx="6845300" cy="2134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indent="-310515">
              <a:lnSpc>
                <a:spcPts val="2555"/>
              </a:lnSpc>
              <a:spcBef>
                <a:spcPts val="95"/>
              </a:spcBef>
              <a:buAutoNum type="arabicParenR"/>
              <a:tabLst>
                <a:tab pos="323215" algn="l"/>
              </a:tabLst>
            </a:pPr>
            <a:r>
              <a:rPr sz="2200" spc="-125">
                <a:latin typeface="Arial"/>
                <a:cs typeface="Arial"/>
              </a:rPr>
              <a:t>Alice </a:t>
            </a:r>
            <a:r>
              <a:rPr sz="2200" spc="-135">
                <a:latin typeface="Arial"/>
                <a:cs typeface="Arial"/>
              </a:rPr>
              <a:t>uses </a:t>
            </a:r>
            <a:r>
              <a:rPr sz="2200" spc="-275">
                <a:latin typeface="Arial"/>
                <a:cs typeface="Arial"/>
              </a:rPr>
              <a:t>UA </a:t>
            </a:r>
            <a:r>
              <a:rPr sz="2200" spc="-70">
                <a:latin typeface="Arial"/>
                <a:cs typeface="Arial"/>
              </a:rPr>
              <a:t>to </a:t>
            </a:r>
            <a:r>
              <a:rPr sz="2200" spc="-135">
                <a:latin typeface="Arial"/>
                <a:cs typeface="Arial"/>
              </a:rPr>
              <a:t>compose </a:t>
            </a:r>
            <a:r>
              <a:rPr sz="2200" spc="-165">
                <a:latin typeface="Arial"/>
                <a:cs typeface="Arial"/>
              </a:rPr>
              <a:t>message</a:t>
            </a:r>
            <a:r>
              <a:rPr sz="2200">
                <a:latin typeface="Arial"/>
                <a:cs typeface="Arial"/>
              </a:rPr>
              <a:t> </a:t>
            </a:r>
            <a:r>
              <a:rPr sz="2200" spc="60">
                <a:latin typeface="Arial"/>
                <a:cs typeface="Arial"/>
              </a:rPr>
              <a:t>“to”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55"/>
              </a:lnSpc>
            </a:pPr>
            <a:r>
              <a:rPr sz="2200" spc="-150">
                <a:latin typeface="Arial"/>
                <a:cs typeface="Arial"/>
                <a:hlinkClick r:id="rId2"/>
              </a:rPr>
              <a:t>bob@someschool.edu</a:t>
            </a:r>
            <a:endParaRPr sz="2200">
              <a:latin typeface="Arial"/>
              <a:cs typeface="Arial"/>
            </a:endParaRPr>
          </a:p>
          <a:p>
            <a:pPr marL="241300" marR="385445" indent="-228600">
              <a:lnSpc>
                <a:spcPts val="2470"/>
              </a:lnSpc>
              <a:spcBef>
                <a:spcPts val="860"/>
              </a:spcBef>
              <a:buAutoNum type="arabicParenR" startAt="2"/>
              <a:tabLst>
                <a:tab pos="323215" algn="l"/>
              </a:tabLst>
            </a:pPr>
            <a:r>
              <a:rPr sz="2200" spc="-95">
                <a:latin typeface="Arial"/>
                <a:cs typeface="Arial"/>
              </a:rPr>
              <a:t>Alice’s </a:t>
            </a:r>
            <a:r>
              <a:rPr sz="2200" spc="-275">
                <a:latin typeface="Arial"/>
                <a:cs typeface="Arial"/>
              </a:rPr>
              <a:t>UA </a:t>
            </a:r>
            <a:r>
              <a:rPr sz="2200" spc="-140">
                <a:latin typeface="Arial"/>
                <a:cs typeface="Arial"/>
              </a:rPr>
              <a:t>sends </a:t>
            </a:r>
            <a:r>
              <a:rPr sz="2200" spc="-165">
                <a:latin typeface="Arial"/>
                <a:cs typeface="Arial"/>
              </a:rPr>
              <a:t>message </a:t>
            </a:r>
            <a:r>
              <a:rPr sz="2200" spc="-70">
                <a:latin typeface="Arial"/>
                <a:cs typeface="Arial"/>
              </a:rPr>
              <a:t>to </a:t>
            </a:r>
            <a:r>
              <a:rPr sz="2200" spc="-110">
                <a:latin typeface="Arial"/>
                <a:cs typeface="Arial"/>
              </a:rPr>
              <a:t>her </a:t>
            </a:r>
            <a:r>
              <a:rPr sz="2200" spc="-114">
                <a:latin typeface="Arial"/>
                <a:cs typeface="Arial"/>
              </a:rPr>
              <a:t>mail </a:t>
            </a:r>
            <a:r>
              <a:rPr sz="2200" spc="-100">
                <a:latin typeface="Arial"/>
                <a:cs typeface="Arial"/>
              </a:rPr>
              <a:t>server; </a:t>
            </a:r>
            <a:r>
              <a:rPr sz="2200" spc="-165">
                <a:latin typeface="Arial"/>
                <a:cs typeface="Arial"/>
              </a:rPr>
              <a:t>message  </a:t>
            </a:r>
            <a:r>
              <a:rPr sz="2200" spc="-140">
                <a:latin typeface="Arial"/>
                <a:cs typeface="Arial"/>
              </a:rPr>
              <a:t>placed </a:t>
            </a:r>
            <a:r>
              <a:rPr sz="2200" spc="-80">
                <a:latin typeface="Arial"/>
                <a:cs typeface="Arial"/>
              </a:rPr>
              <a:t>in </a:t>
            </a:r>
            <a:r>
              <a:rPr sz="2200" spc="-165">
                <a:latin typeface="Arial"/>
                <a:cs typeface="Arial"/>
              </a:rPr>
              <a:t>message</a:t>
            </a:r>
            <a:r>
              <a:rPr sz="2200" spc="245">
                <a:latin typeface="Arial"/>
                <a:cs typeface="Arial"/>
              </a:rPr>
              <a:t> </a:t>
            </a:r>
            <a:r>
              <a:rPr sz="2200" spc="-155">
                <a:latin typeface="Arial"/>
                <a:cs typeface="Arial"/>
              </a:rPr>
              <a:t>queue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ts val="2555"/>
              </a:lnSpc>
              <a:spcBef>
                <a:spcPts val="585"/>
              </a:spcBef>
              <a:buAutoNum type="arabicParenR" startAt="2"/>
              <a:tabLst>
                <a:tab pos="323850" algn="l"/>
              </a:tabLst>
            </a:pPr>
            <a:r>
              <a:rPr sz="2200" spc="-90">
                <a:latin typeface="Arial"/>
                <a:cs typeface="Arial"/>
              </a:rPr>
              <a:t>client </a:t>
            </a:r>
            <a:r>
              <a:rPr sz="2200" spc="-120">
                <a:latin typeface="Arial"/>
                <a:cs typeface="Arial"/>
              </a:rPr>
              <a:t>side </a:t>
            </a:r>
            <a:r>
              <a:rPr sz="2200" spc="-65">
                <a:latin typeface="Arial"/>
                <a:cs typeface="Arial"/>
              </a:rPr>
              <a:t>of </a:t>
            </a:r>
            <a:r>
              <a:rPr sz="2200" spc="-225">
                <a:latin typeface="Arial"/>
                <a:cs typeface="Arial"/>
              </a:rPr>
              <a:t>SMTP </a:t>
            </a:r>
            <a:r>
              <a:rPr sz="2200" spc="-135">
                <a:latin typeface="Arial"/>
                <a:cs typeface="Arial"/>
              </a:rPr>
              <a:t>opens </a:t>
            </a:r>
            <a:r>
              <a:rPr sz="2200" spc="-320">
                <a:latin typeface="Arial"/>
                <a:cs typeface="Arial"/>
              </a:rPr>
              <a:t>TCP </a:t>
            </a:r>
            <a:r>
              <a:rPr sz="2200" spc="-110">
                <a:latin typeface="Arial"/>
                <a:cs typeface="Arial"/>
              </a:rPr>
              <a:t>connection </a:t>
            </a:r>
            <a:r>
              <a:rPr sz="2200" spc="-80">
                <a:latin typeface="Arial"/>
                <a:cs typeface="Arial"/>
              </a:rPr>
              <a:t>with </a:t>
            </a:r>
            <a:r>
              <a:rPr sz="2200" spc="-105">
                <a:latin typeface="Arial"/>
                <a:cs typeface="Arial"/>
              </a:rPr>
              <a:t>Bob’s</a:t>
            </a:r>
            <a:r>
              <a:rPr sz="2200" spc="-30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mail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55"/>
              </a:lnSpc>
            </a:pPr>
            <a:r>
              <a:rPr sz="2200" spc="-105"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18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>
                <a:solidFill>
                  <a:srgbClr val="A3123E"/>
                </a:solidFill>
                <a:latin typeface="Trebuchet MS"/>
                <a:cs typeface="Trebuchet MS"/>
              </a:rPr>
              <a:t>Scenario: </a:t>
            </a:r>
            <a:r>
              <a:rPr spc="-220">
                <a:solidFill>
                  <a:srgbClr val="A3123E"/>
                </a:solidFill>
                <a:latin typeface="Trebuchet MS"/>
                <a:cs typeface="Trebuchet MS"/>
              </a:rPr>
              <a:t>Alice </a:t>
            </a:r>
            <a:r>
              <a:rPr spc="-125">
                <a:solidFill>
                  <a:srgbClr val="A3123E"/>
                </a:solidFill>
                <a:latin typeface="Trebuchet MS"/>
                <a:cs typeface="Trebuchet MS"/>
              </a:rPr>
              <a:t>sends </a:t>
            </a:r>
            <a:r>
              <a:rPr spc="-135">
                <a:solidFill>
                  <a:srgbClr val="A3123E"/>
                </a:solidFill>
                <a:latin typeface="Trebuchet MS"/>
                <a:cs typeface="Trebuchet MS"/>
              </a:rPr>
              <a:t>message </a:t>
            </a:r>
            <a:r>
              <a:rPr spc="-305">
                <a:solidFill>
                  <a:srgbClr val="A3123E"/>
                </a:solidFill>
                <a:latin typeface="Trebuchet MS"/>
                <a:cs typeface="Trebuchet MS"/>
              </a:rPr>
              <a:t>to</a:t>
            </a:r>
            <a:r>
              <a:rPr spc="-229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04">
                <a:solidFill>
                  <a:srgbClr val="A3123E"/>
                </a:solidFill>
                <a:latin typeface="Trebuchet MS"/>
                <a:cs typeface="Trebuchet MS"/>
              </a:rPr>
              <a:t>Bob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3754" y="950163"/>
            <a:ext cx="3639185" cy="24371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432434" indent="-228600">
              <a:lnSpc>
                <a:spcPct val="91900"/>
              </a:lnSpc>
              <a:spcBef>
                <a:spcPts val="310"/>
              </a:spcBef>
              <a:buAutoNum type="arabicParenR" startAt="4"/>
              <a:tabLst>
                <a:tab pos="323850" algn="l"/>
              </a:tabLst>
            </a:pPr>
            <a:r>
              <a:rPr sz="2200" spc="-225">
                <a:latin typeface="Arial"/>
                <a:cs typeface="Arial"/>
              </a:rPr>
              <a:t>SMTP </a:t>
            </a:r>
            <a:r>
              <a:rPr sz="2200" spc="-90">
                <a:latin typeface="Arial"/>
                <a:cs typeface="Arial"/>
              </a:rPr>
              <a:t>client </a:t>
            </a:r>
            <a:r>
              <a:rPr sz="2200" spc="-140">
                <a:latin typeface="Arial"/>
                <a:cs typeface="Arial"/>
              </a:rPr>
              <a:t>sends </a:t>
            </a:r>
            <a:r>
              <a:rPr sz="2200" spc="-95">
                <a:latin typeface="Arial"/>
                <a:cs typeface="Arial"/>
              </a:rPr>
              <a:t>Alice’s  </a:t>
            </a:r>
            <a:r>
              <a:rPr sz="2200" spc="-165">
                <a:latin typeface="Arial"/>
                <a:cs typeface="Arial"/>
              </a:rPr>
              <a:t>message </a:t>
            </a:r>
            <a:r>
              <a:rPr sz="2200" spc="-114">
                <a:latin typeface="Arial"/>
                <a:cs typeface="Arial"/>
              </a:rPr>
              <a:t>over </a:t>
            </a:r>
            <a:r>
              <a:rPr sz="2200" spc="-110">
                <a:latin typeface="Arial"/>
                <a:cs typeface="Arial"/>
              </a:rPr>
              <a:t>the </a:t>
            </a:r>
            <a:r>
              <a:rPr sz="2200" spc="-320">
                <a:latin typeface="Arial"/>
                <a:cs typeface="Arial"/>
              </a:rPr>
              <a:t>TCP  </a:t>
            </a:r>
            <a:r>
              <a:rPr sz="2200" spc="-114">
                <a:latin typeface="Arial"/>
                <a:cs typeface="Arial"/>
              </a:rPr>
              <a:t>connection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ts val="2510"/>
              </a:lnSpc>
              <a:spcBef>
                <a:spcPts val="635"/>
              </a:spcBef>
              <a:buAutoNum type="arabicParenR" startAt="4"/>
              <a:tabLst>
                <a:tab pos="323215" algn="l"/>
              </a:tabLst>
            </a:pPr>
            <a:r>
              <a:rPr sz="2200" spc="-110">
                <a:latin typeface="Arial"/>
                <a:cs typeface="Arial"/>
              </a:rPr>
              <a:t>Bob’s </a:t>
            </a:r>
            <a:r>
              <a:rPr sz="2200" spc="-114">
                <a:latin typeface="Arial"/>
                <a:cs typeface="Arial"/>
              </a:rPr>
              <a:t>mail </a:t>
            </a:r>
            <a:r>
              <a:rPr sz="2200" spc="-100">
                <a:latin typeface="Arial"/>
                <a:cs typeface="Arial"/>
              </a:rPr>
              <a:t>server </a:t>
            </a:r>
            <a:r>
              <a:rPr sz="2200" spc="-140">
                <a:latin typeface="Arial"/>
                <a:cs typeface="Arial"/>
              </a:rPr>
              <a:t>places</a:t>
            </a:r>
            <a:r>
              <a:rPr sz="2200" spc="325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10"/>
              </a:lnSpc>
            </a:pPr>
            <a:r>
              <a:rPr sz="2200" spc="-165">
                <a:latin typeface="Arial"/>
                <a:cs typeface="Arial"/>
              </a:rPr>
              <a:t>message </a:t>
            </a:r>
            <a:r>
              <a:rPr sz="2200" spc="-80">
                <a:latin typeface="Arial"/>
                <a:cs typeface="Arial"/>
              </a:rPr>
              <a:t>in </a:t>
            </a:r>
            <a:r>
              <a:rPr sz="2200" spc="-110">
                <a:latin typeface="Arial"/>
                <a:cs typeface="Arial"/>
              </a:rPr>
              <a:t>Bob’s</a:t>
            </a:r>
            <a:r>
              <a:rPr sz="2200" spc="-200">
                <a:latin typeface="Arial"/>
                <a:cs typeface="Arial"/>
              </a:rPr>
              <a:t> </a:t>
            </a:r>
            <a:r>
              <a:rPr sz="2200" spc="-125">
                <a:latin typeface="Arial"/>
                <a:cs typeface="Arial"/>
              </a:rPr>
              <a:t>mailbox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ts val="2380"/>
              </a:lnSpc>
              <a:spcBef>
                <a:spcPts val="1130"/>
              </a:spcBef>
              <a:buAutoNum type="arabicParenR" startAt="6"/>
              <a:tabLst>
                <a:tab pos="323215" algn="l"/>
              </a:tabLst>
            </a:pPr>
            <a:r>
              <a:rPr sz="2200" spc="-170">
                <a:latin typeface="Arial"/>
                <a:cs typeface="Arial"/>
              </a:rPr>
              <a:t>Bob </a:t>
            </a:r>
            <a:r>
              <a:rPr sz="2200" spc="-130">
                <a:latin typeface="Arial"/>
                <a:cs typeface="Arial"/>
              </a:rPr>
              <a:t>invokes </a:t>
            </a:r>
            <a:r>
              <a:rPr sz="2200" spc="-95">
                <a:latin typeface="Arial"/>
                <a:cs typeface="Arial"/>
              </a:rPr>
              <a:t>his </a:t>
            </a:r>
            <a:r>
              <a:rPr sz="2200" spc="-110">
                <a:latin typeface="Arial"/>
                <a:cs typeface="Arial"/>
              </a:rPr>
              <a:t>user </a:t>
            </a:r>
            <a:r>
              <a:rPr sz="2200" spc="-140">
                <a:latin typeface="Arial"/>
                <a:cs typeface="Arial"/>
              </a:rPr>
              <a:t>agent </a:t>
            </a:r>
            <a:r>
              <a:rPr sz="2200" spc="-75">
                <a:latin typeface="Arial"/>
                <a:cs typeface="Arial"/>
              </a:rPr>
              <a:t>to  </a:t>
            </a:r>
            <a:r>
              <a:rPr sz="2200" spc="-150">
                <a:latin typeface="Arial"/>
                <a:cs typeface="Arial"/>
              </a:rPr>
              <a:t>read</a:t>
            </a:r>
            <a:r>
              <a:rPr sz="2200" spc="5">
                <a:latin typeface="Arial"/>
                <a:cs typeface="Arial"/>
              </a:rPr>
              <a:t> </a:t>
            </a:r>
            <a:r>
              <a:rPr sz="2200" spc="-165">
                <a:latin typeface="Arial"/>
                <a:cs typeface="Arial"/>
              </a:rPr>
              <a:t>message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3179" y="4943855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3" y="121920"/>
                </a:lnTo>
                <a:lnTo>
                  <a:pt x="283665" y="160446"/>
                </a:lnTo>
                <a:lnTo>
                  <a:pt x="263005" y="193913"/>
                </a:lnTo>
                <a:lnTo>
                  <a:pt x="231501" y="220309"/>
                </a:lnTo>
                <a:lnTo>
                  <a:pt x="191548" y="237622"/>
                </a:lnTo>
                <a:lnTo>
                  <a:pt x="145542" y="243840"/>
                </a:lnTo>
                <a:lnTo>
                  <a:pt x="99535" y="237622"/>
                </a:lnTo>
                <a:lnTo>
                  <a:pt x="59582" y="220309"/>
                </a:lnTo>
                <a:lnTo>
                  <a:pt x="28078" y="193913"/>
                </a:lnTo>
                <a:lnTo>
                  <a:pt x="7418" y="16044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1285" y="4927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4191" y="5122164"/>
            <a:ext cx="292735" cy="245745"/>
          </a:xfrm>
          <a:custGeom>
            <a:avLst/>
            <a:gdLst/>
            <a:ahLst/>
            <a:cxnLst/>
            <a:rect l="l" t="t" r="r" b="b"/>
            <a:pathLst>
              <a:path w="292735" h="245745">
                <a:moveTo>
                  <a:pt x="0" y="122682"/>
                </a:moveTo>
                <a:lnTo>
                  <a:pt x="7461" y="83880"/>
                </a:lnTo>
                <a:lnTo>
                  <a:pt x="28236" y="50200"/>
                </a:lnTo>
                <a:lnTo>
                  <a:pt x="59911" y="23652"/>
                </a:lnTo>
                <a:lnTo>
                  <a:pt x="100071" y="6248"/>
                </a:lnTo>
                <a:lnTo>
                  <a:pt x="146304" y="0"/>
                </a:lnTo>
                <a:lnTo>
                  <a:pt x="192536" y="6248"/>
                </a:lnTo>
                <a:lnTo>
                  <a:pt x="232696" y="23652"/>
                </a:lnTo>
                <a:lnTo>
                  <a:pt x="264371" y="50200"/>
                </a:lnTo>
                <a:lnTo>
                  <a:pt x="285146" y="83880"/>
                </a:lnTo>
                <a:lnTo>
                  <a:pt x="292608" y="122682"/>
                </a:lnTo>
                <a:lnTo>
                  <a:pt x="285146" y="161483"/>
                </a:lnTo>
                <a:lnTo>
                  <a:pt x="264371" y="195163"/>
                </a:lnTo>
                <a:lnTo>
                  <a:pt x="232696" y="221711"/>
                </a:lnTo>
                <a:lnTo>
                  <a:pt x="192536" y="239115"/>
                </a:lnTo>
                <a:lnTo>
                  <a:pt x="146304" y="245364"/>
                </a:lnTo>
                <a:lnTo>
                  <a:pt x="100071" y="239115"/>
                </a:lnTo>
                <a:lnTo>
                  <a:pt x="59911" y="221711"/>
                </a:lnTo>
                <a:lnTo>
                  <a:pt x="28236" y="195163"/>
                </a:lnTo>
                <a:lnTo>
                  <a:pt x="7461" y="161483"/>
                </a:lnTo>
                <a:lnTo>
                  <a:pt x="0" y="12268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1463" y="4886071"/>
            <a:ext cx="171703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0"/>
              </a:lnSpc>
              <a:spcBef>
                <a:spcPts val="95"/>
              </a:spcBef>
            </a:pPr>
            <a:r>
              <a:rPr sz="1600" spc="-120">
                <a:latin typeface="Arial"/>
                <a:cs typeface="Arial"/>
              </a:rPr>
              <a:t>Alice</a:t>
            </a:r>
            <a:r>
              <a:rPr sz="1600" spc="-120">
                <a:latin typeface="AoyagiKouzanFontT"/>
                <a:cs typeface="AoyagiKouzanFontT"/>
              </a:rPr>
              <a:t>’</a:t>
            </a:r>
            <a:r>
              <a:rPr sz="1600" spc="-120">
                <a:latin typeface="Arial"/>
                <a:cs typeface="Arial"/>
              </a:rPr>
              <a:t>s </a:t>
            </a:r>
            <a:r>
              <a:rPr sz="1600" spc="-5">
                <a:latin typeface="Arial"/>
                <a:cs typeface="Arial"/>
              </a:rPr>
              <a:t>mail</a:t>
            </a:r>
            <a:r>
              <a:rPr sz="1600" spc="35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83820" algn="ctr">
              <a:lnSpc>
                <a:spcPts val="1830"/>
              </a:lnSpc>
            </a:pPr>
            <a:r>
              <a:rPr sz="1600" spc="-5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0088" y="5167884"/>
            <a:ext cx="292735" cy="245745"/>
          </a:xfrm>
          <a:custGeom>
            <a:avLst/>
            <a:gdLst/>
            <a:ahLst/>
            <a:cxnLst/>
            <a:rect l="l" t="t" r="r" b="b"/>
            <a:pathLst>
              <a:path w="292734" h="245745">
                <a:moveTo>
                  <a:pt x="0" y="122682"/>
                </a:moveTo>
                <a:lnTo>
                  <a:pt x="7461" y="83880"/>
                </a:lnTo>
                <a:lnTo>
                  <a:pt x="28236" y="50200"/>
                </a:lnTo>
                <a:lnTo>
                  <a:pt x="59911" y="23652"/>
                </a:lnTo>
                <a:lnTo>
                  <a:pt x="100071" y="6248"/>
                </a:lnTo>
                <a:lnTo>
                  <a:pt x="146303" y="0"/>
                </a:lnTo>
                <a:lnTo>
                  <a:pt x="192536" y="6248"/>
                </a:lnTo>
                <a:lnTo>
                  <a:pt x="232696" y="23652"/>
                </a:lnTo>
                <a:lnTo>
                  <a:pt x="264371" y="50200"/>
                </a:lnTo>
                <a:lnTo>
                  <a:pt x="285146" y="83880"/>
                </a:lnTo>
                <a:lnTo>
                  <a:pt x="292607" y="122682"/>
                </a:lnTo>
                <a:lnTo>
                  <a:pt x="285146" y="161483"/>
                </a:lnTo>
                <a:lnTo>
                  <a:pt x="264371" y="195163"/>
                </a:lnTo>
                <a:lnTo>
                  <a:pt x="232696" y="221711"/>
                </a:lnTo>
                <a:lnTo>
                  <a:pt x="192536" y="239115"/>
                </a:lnTo>
                <a:lnTo>
                  <a:pt x="146303" y="245364"/>
                </a:lnTo>
                <a:lnTo>
                  <a:pt x="100071" y="239115"/>
                </a:lnTo>
                <a:lnTo>
                  <a:pt x="59911" y="221711"/>
                </a:lnTo>
                <a:lnTo>
                  <a:pt x="28236" y="195163"/>
                </a:lnTo>
                <a:lnTo>
                  <a:pt x="7461" y="161483"/>
                </a:lnTo>
                <a:lnTo>
                  <a:pt x="0" y="12268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6414" y="4949697"/>
            <a:ext cx="1638935" cy="471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785495" marR="5080" indent="-773430">
              <a:lnSpc>
                <a:spcPts val="1600"/>
              </a:lnSpc>
              <a:spcBef>
                <a:spcPts val="415"/>
              </a:spcBef>
            </a:pPr>
            <a:r>
              <a:rPr sz="1600" spc="-170">
                <a:latin typeface="Arial"/>
                <a:cs typeface="Arial"/>
              </a:rPr>
              <a:t>Bob</a:t>
            </a:r>
            <a:r>
              <a:rPr sz="1600" spc="-170">
                <a:latin typeface="AoyagiKouzanFontT"/>
                <a:cs typeface="AoyagiKouzanFontT"/>
              </a:rPr>
              <a:t>’</a:t>
            </a:r>
            <a:r>
              <a:rPr sz="1600" spc="-170">
                <a:latin typeface="Arial"/>
                <a:cs typeface="Arial"/>
              </a:rPr>
              <a:t>s </a:t>
            </a:r>
            <a:r>
              <a:rPr sz="1600" spc="-5">
                <a:latin typeface="Arial"/>
                <a:cs typeface="Arial"/>
              </a:rPr>
              <a:t>mail server  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60726" y="3924808"/>
            <a:ext cx="704850" cy="742950"/>
            <a:chOff x="2760726" y="3924808"/>
            <a:chExt cx="704850" cy="742950"/>
          </a:xfrm>
        </p:grpSpPr>
        <p:sp>
          <p:nvSpPr>
            <p:cNvPr id="12" name="object 12"/>
            <p:cNvSpPr/>
            <p:nvPr/>
          </p:nvSpPr>
          <p:spPr>
            <a:xfrm>
              <a:off x="2760726" y="3924808"/>
              <a:ext cx="704596" cy="7423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3324" y="3973068"/>
              <a:ext cx="432815" cy="379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31185" y="3710178"/>
            <a:ext cx="60388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175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97845" y="3393757"/>
            <a:ext cx="2694940" cy="1408430"/>
            <a:chOff x="4097845" y="3393757"/>
            <a:chExt cx="2694940" cy="1408430"/>
          </a:xfrm>
        </p:grpSpPr>
        <p:sp>
          <p:nvSpPr>
            <p:cNvPr id="16" name="object 16"/>
            <p:cNvSpPr/>
            <p:nvPr/>
          </p:nvSpPr>
          <p:spPr>
            <a:xfrm>
              <a:off x="4126992" y="3454908"/>
              <a:ext cx="481584" cy="6629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8516" y="35311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2133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3360" y="1371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516" y="35311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0" y="13715"/>
                  </a:moveTo>
                  <a:lnTo>
                    <a:pt x="213360" y="137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2064" y="3525012"/>
              <a:ext cx="207645" cy="41275"/>
            </a:xfrm>
            <a:custGeom>
              <a:avLst/>
              <a:gdLst/>
              <a:ahLst/>
              <a:cxnLst/>
              <a:rect l="l" t="t" r="r" b="b"/>
              <a:pathLst>
                <a:path w="207645" h="41275">
                  <a:moveTo>
                    <a:pt x="186689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86689" y="41148"/>
                  </a:lnTo>
                  <a:lnTo>
                    <a:pt x="194673" y="39522"/>
                  </a:lnTo>
                  <a:lnTo>
                    <a:pt x="201215" y="35099"/>
                  </a:lnTo>
                  <a:lnTo>
                    <a:pt x="205638" y="28557"/>
                  </a:lnTo>
                  <a:lnTo>
                    <a:pt x="207263" y="20574"/>
                  </a:lnTo>
                  <a:lnTo>
                    <a:pt x="205638" y="12590"/>
                  </a:lnTo>
                  <a:lnTo>
                    <a:pt x="201215" y="6048"/>
                  </a:lnTo>
                  <a:lnTo>
                    <a:pt x="194673" y="16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6636" y="3529584"/>
              <a:ext cx="198119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33088" y="3625596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21488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4884" y="13715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33088" y="3625596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0" y="13715"/>
                  </a:moveTo>
                  <a:lnTo>
                    <a:pt x="214884" y="13715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0540" y="3617976"/>
              <a:ext cx="205740" cy="36830"/>
            </a:xfrm>
            <a:custGeom>
              <a:avLst/>
              <a:gdLst/>
              <a:ahLst/>
              <a:cxnLst/>
              <a:rect l="l" t="t" r="r" b="b"/>
              <a:pathLst>
                <a:path w="205739" h="36829">
                  <a:moveTo>
                    <a:pt x="187451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7451" y="36575"/>
                  </a:lnTo>
                  <a:lnTo>
                    <a:pt x="194595" y="35147"/>
                  </a:lnTo>
                  <a:lnTo>
                    <a:pt x="200405" y="31242"/>
                  </a:lnTo>
                  <a:lnTo>
                    <a:pt x="204311" y="25431"/>
                  </a:lnTo>
                  <a:lnTo>
                    <a:pt x="205739" y="18287"/>
                  </a:lnTo>
                  <a:lnTo>
                    <a:pt x="204311" y="11144"/>
                  </a:lnTo>
                  <a:lnTo>
                    <a:pt x="200405" y="5334"/>
                  </a:lnTo>
                  <a:lnTo>
                    <a:pt x="194595" y="14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5112" y="3622548"/>
              <a:ext cx="198120" cy="289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0040" y="3723132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2133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3360" y="13716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30040" y="3723132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0" y="13716"/>
                  </a:moveTo>
                  <a:lnTo>
                    <a:pt x="213360" y="13716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34612" y="3810000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2148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4884" y="13716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4612" y="3810000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0" y="13716"/>
                  </a:moveTo>
                  <a:lnTo>
                    <a:pt x="214884" y="13716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15968" y="380542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4" h="40004">
                  <a:moveTo>
                    <a:pt x="188976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6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0540" y="3806952"/>
              <a:ext cx="199644" cy="335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4088" y="3723132"/>
              <a:ext cx="94487" cy="533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7492" y="3715512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4" h="40004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2064" y="3454908"/>
              <a:ext cx="202692" cy="6614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01896" y="3454908"/>
              <a:ext cx="22860" cy="661670"/>
            </a:xfrm>
            <a:custGeom>
              <a:avLst/>
              <a:gdLst/>
              <a:ahLst/>
              <a:cxnLst/>
              <a:rect l="l" t="t" r="r" b="b"/>
              <a:pathLst>
                <a:path w="22860" h="661670">
                  <a:moveTo>
                    <a:pt x="0" y="661415"/>
                  </a:moveTo>
                  <a:lnTo>
                    <a:pt x="22860" y="661415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3232" y="3622548"/>
              <a:ext cx="85343" cy="609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4756" y="3528060"/>
              <a:ext cx="86868" cy="68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184" y="4087367"/>
              <a:ext cx="94615" cy="58419"/>
            </a:xfrm>
            <a:custGeom>
              <a:avLst/>
              <a:gdLst/>
              <a:ahLst/>
              <a:cxnLst/>
              <a:rect l="l" t="t" r="r" b="b"/>
              <a:pathLst>
                <a:path w="94614" h="58420">
                  <a:moveTo>
                    <a:pt x="94488" y="5842"/>
                  </a:moveTo>
                  <a:lnTo>
                    <a:pt x="90424" y="0"/>
                  </a:lnTo>
                  <a:lnTo>
                    <a:pt x="85217" y="0"/>
                  </a:lnTo>
                  <a:lnTo>
                    <a:pt x="80264" y="0"/>
                  </a:lnTo>
                  <a:lnTo>
                    <a:pt x="78955" y="1879"/>
                  </a:lnTo>
                  <a:lnTo>
                    <a:pt x="0" y="25527"/>
                  </a:lnTo>
                  <a:lnTo>
                    <a:pt x="508" y="57912"/>
                  </a:lnTo>
                  <a:lnTo>
                    <a:pt x="86868" y="26543"/>
                  </a:lnTo>
                  <a:lnTo>
                    <a:pt x="86817" y="25908"/>
                  </a:lnTo>
                  <a:lnTo>
                    <a:pt x="90424" y="25908"/>
                  </a:lnTo>
                  <a:lnTo>
                    <a:pt x="94488" y="20066"/>
                  </a:lnTo>
                  <a:lnTo>
                    <a:pt x="9448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02608" y="41056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79">
                  <a:moveTo>
                    <a:pt x="408431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1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7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02608" y="41056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1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7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1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26992" y="4114800"/>
              <a:ext cx="384048" cy="243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26992" y="4114800"/>
              <a:ext cx="384175" cy="24765"/>
            </a:xfrm>
            <a:custGeom>
              <a:avLst/>
              <a:gdLst/>
              <a:ahLst/>
              <a:cxnLst/>
              <a:rect l="l" t="t" r="r" b="b"/>
              <a:pathLst>
                <a:path w="384175" h="24764">
                  <a:moveTo>
                    <a:pt x="0" y="12192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71856" y="0"/>
                  </a:lnTo>
                  <a:lnTo>
                    <a:pt x="378587" y="0"/>
                  </a:lnTo>
                  <a:lnTo>
                    <a:pt x="384048" y="5461"/>
                  </a:lnTo>
                  <a:lnTo>
                    <a:pt x="384048" y="12192"/>
                  </a:lnTo>
                  <a:lnTo>
                    <a:pt x="384048" y="18923"/>
                  </a:lnTo>
                  <a:lnTo>
                    <a:pt x="378587" y="24383"/>
                  </a:lnTo>
                  <a:lnTo>
                    <a:pt x="371856" y="24383"/>
                  </a:lnTo>
                  <a:lnTo>
                    <a:pt x="12192" y="24383"/>
                  </a:lnTo>
                  <a:lnTo>
                    <a:pt x="5461" y="24383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3568" y="40203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26052" y="4021836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6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4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6" y="41147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4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0060" y="4020312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5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4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5" y="41148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4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33316" y="3861816"/>
              <a:ext cx="32384" cy="219710"/>
            </a:xfrm>
            <a:custGeom>
              <a:avLst/>
              <a:gdLst/>
              <a:ahLst/>
              <a:cxnLst/>
              <a:rect l="l" t="t" r="r" b="b"/>
              <a:pathLst>
                <a:path w="32385" h="219710">
                  <a:moveTo>
                    <a:pt x="0" y="219455"/>
                  </a:moveTo>
                  <a:lnTo>
                    <a:pt x="32003" y="219455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37482" y="3783330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3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3" y="1008888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37482" y="3783330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3" y="1008888"/>
                  </a:lnTo>
                  <a:lnTo>
                    <a:pt x="809243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04788" y="3398520"/>
              <a:ext cx="481584" cy="664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06312" y="3474720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5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06312" y="3474720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5" h="15239">
                  <a:moveTo>
                    <a:pt x="0" y="15239"/>
                  </a:moveTo>
                  <a:lnTo>
                    <a:pt x="214884" y="15239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99860" y="3468624"/>
              <a:ext cx="207645" cy="41275"/>
            </a:xfrm>
            <a:custGeom>
              <a:avLst/>
              <a:gdLst/>
              <a:ahLst/>
              <a:cxnLst/>
              <a:rect l="l" t="t" r="r" b="b"/>
              <a:pathLst>
                <a:path w="207645" h="41275">
                  <a:moveTo>
                    <a:pt x="186689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186689" y="41148"/>
                  </a:lnTo>
                  <a:lnTo>
                    <a:pt x="194673" y="39522"/>
                  </a:lnTo>
                  <a:lnTo>
                    <a:pt x="201215" y="35099"/>
                  </a:lnTo>
                  <a:lnTo>
                    <a:pt x="205638" y="28557"/>
                  </a:lnTo>
                  <a:lnTo>
                    <a:pt x="207263" y="20574"/>
                  </a:lnTo>
                  <a:lnTo>
                    <a:pt x="205638" y="12590"/>
                  </a:lnTo>
                  <a:lnTo>
                    <a:pt x="201215" y="6048"/>
                  </a:lnTo>
                  <a:lnTo>
                    <a:pt x="194673" y="16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04432" y="3473196"/>
              <a:ext cx="198120" cy="320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0884" y="3570732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2148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14884" y="1219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0884" y="3570732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0" y="12191"/>
                  </a:moveTo>
                  <a:lnTo>
                    <a:pt x="214884" y="12191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8336" y="3563112"/>
              <a:ext cx="207645" cy="36830"/>
            </a:xfrm>
            <a:custGeom>
              <a:avLst/>
              <a:gdLst/>
              <a:ahLst/>
              <a:cxnLst/>
              <a:rect l="l" t="t" r="r" b="b"/>
              <a:pathLst>
                <a:path w="207645" h="36829">
                  <a:moveTo>
                    <a:pt x="18897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8975" y="36575"/>
                  </a:lnTo>
                  <a:lnTo>
                    <a:pt x="196119" y="35147"/>
                  </a:lnTo>
                  <a:lnTo>
                    <a:pt x="201930" y="31241"/>
                  </a:lnTo>
                  <a:lnTo>
                    <a:pt x="205835" y="25431"/>
                  </a:lnTo>
                  <a:lnTo>
                    <a:pt x="207263" y="18287"/>
                  </a:lnTo>
                  <a:lnTo>
                    <a:pt x="205835" y="11144"/>
                  </a:lnTo>
                  <a:lnTo>
                    <a:pt x="201929" y="5334"/>
                  </a:lnTo>
                  <a:lnTo>
                    <a:pt x="196119" y="14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02908" y="3567684"/>
              <a:ext cx="198120" cy="289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07836" y="3668268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5" h="13970">
                  <a:moveTo>
                    <a:pt x="2148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4884" y="13716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07836" y="3668268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5" h="13970">
                  <a:moveTo>
                    <a:pt x="0" y="13716"/>
                  </a:moveTo>
                  <a:lnTo>
                    <a:pt x="214884" y="13716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12408" y="3755136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2148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14884" y="1219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12408" y="3755136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0" y="12191"/>
                  </a:moveTo>
                  <a:lnTo>
                    <a:pt x="214884" y="12191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93764" y="3750564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4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98336" y="3752088"/>
              <a:ext cx="199643" cy="335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93408" y="3666744"/>
              <a:ext cx="92964" cy="548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95288" y="3659124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4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99860" y="3398520"/>
              <a:ext cx="202691" cy="6629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79692" y="3398520"/>
              <a:ext cx="22860" cy="662940"/>
            </a:xfrm>
            <a:custGeom>
              <a:avLst/>
              <a:gdLst/>
              <a:ahLst/>
              <a:cxnLst/>
              <a:rect l="l" t="t" r="r" b="b"/>
              <a:pathLst>
                <a:path w="22859" h="662939">
                  <a:moveTo>
                    <a:pt x="0" y="662939"/>
                  </a:moveTo>
                  <a:lnTo>
                    <a:pt x="22859" y="662939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01028" y="3566160"/>
              <a:ext cx="85344" cy="624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02552" y="3471672"/>
              <a:ext cx="86868" cy="701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97980" y="4030979"/>
              <a:ext cx="94615" cy="59690"/>
            </a:xfrm>
            <a:custGeom>
              <a:avLst/>
              <a:gdLst/>
              <a:ahLst/>
              <a:cxnLst/>
              <a:rect l="l" t="t" r="r" b="b"/>
              <a:pathLst>
                <a:path w="94615" h="59689">
                  <a:moveTo>
                    <a:pt x="94488" y="6096"/>
                  </a:moveTo>
                  <a:lnTo>
                    <a:pt x="90424" y="0"/>
                  </a:lnTo>
                  <a:lnTo>
                    <a:pt x="80264" y="0"/>
                  </a:lnTo>
                  <a:lnTo>
                    <a:pt x="77444" y="4229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88392" y="28067"/>
                  </a:lnTo>
                  <a:lnTo>
                    <a:pt x="88341" y="27432"/>
                  </a:lnTo>
                  <a:lnTo>
                    <a:pt x="90424" y="27432"/>
                  </a:lnTo>
                  <a:lnTo>
                    <a:pt x="94488" y="21336"/>
                  </a:lnTo>
                  <a:lnTo>
                    <a:pt x="9448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80404" y="4050792"/>
              <a:ext cx="431800" cy="43180"/>
            </a:xfrm>
            <a:custGeom>
              <a:avLst/>
              <a:gdLst/>
              <a:ahLst/>
              <a:cxnLst/>
              <a:rect l="l" t="t" r="r" b="b"/>
              <a:pathLst>
                <a:path w="431800" h="43179">
                  <a:moveTo>
                    <a:pt x="409955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1"/>
                  </a:lnTo>
                  <a:lnTo>
                    <a:pt x="409955" y="42671"/>
                  </a:lnTo>
                  <a:lnTo>
                    <a:pt x="418272" y="40999"/>
                  </a:lnTo>
                  <a:lnTo>
                    <a:pt x="425053" y="36433"/>
                  </a:lnTo>
                  <a:lnTo>
                    <a:pt x="429619" y="29652"/>
                  </a:lnTo>
                  <a:lnTo>
                    <a:pt x="431292" y="21335"/>
                  </a:lnTo>
                  <a:lnTo>
                    <a:pt x="429619" y="13019"/>
                  </a:lnTo>
                  <a:lnTo>
                    <a:pt x="425053" y="6238"/>
                  </a:lnTo>
                  <a:lnTo>
                    <a:pt x="418272" y="1672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80404" y="4050792"/>
              <a:ext cx="431800" cy="43180"/>
            </a:xfrm>
            <a:custGeom>
              <a:avLst/>
              <a:gdLst/>
              <a:ahLst/>
              <a:cxnLst/>
              <a:rect l="l" t="t" r="r" b="b"/>
              <a:pathLst>
                <a:path w="431800" h="43179">
                  <a:moveTo>
                    <a:pt x="0" y="21335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9955" y="0"/>
                  </a:lnTo>
                  <a:lnTo>
                    <a:pt x="418272" y="1672"/>
                  </a:lnTo>
                  <a:lnTo>
                    <a:pt x="425053" y="6238"/>
                  </a:lnTo>
                  <a:lnTo>
                    <a:pt x="429619" y="13019"/>
                  </a:lnTo>
                  <a:lnTo>
                    <a:pt x="431292" y="21335"/>
                  </a:lnTo>
                  <a:lnTo>
                    <a:pt x="429619" y="29652"/>
                  </a:lnTo>
                  <a:lnTo>
                    <a:pt x="425053" y="36433"/>
                  </a:lnTo>
                  <a:lnTo>
                    <a:pt x="418272" y="40999"/>
                  </a:lnTo>
                  <a:lnTo>
                    <a:pt x="409955" y="42671"/>
                  </a:lnTo>
                  <a:lnTo>
                    <a:pt x="21336" y="42671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04788" y="4059936"/>
              <a:ext cx="384047" cy="2285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04788" y="4059936"/>
              <a:ext cx="384175" cy="22860"/>
            </a:xfrm>
            <a:custGeom>
              <a:avLst/>
              <a:gdLst/>
              <a:ahLst/>
              <a:cxnLst/>
              <a:rect l="l" t="t" r="r" b="b"/>
              <a:pathLst>
                <a:path w="384175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72617" y="0"/>
                  </a:lnTo>
                  <a:lnTo>
                    <a:pt x="378967" y="0"/>
                  </a:lnTo>
                  <a:lnTo>
                    <a:pt x="384047" y="5080"/>
                  </a:lnTo>
                  <a:lnTo>
                    <a:pt x="384047" y="11430"/>
                  </a:lnTo>
                  <a:lnTo>
                    <a:pt x="384047" y="17780"/>
                  </a:lnTo>
                  <a:lnTo>
                    <a:pt x="378967" y="22859"/>
                  </a:lnTo>
                  <a:lnTo>
                    <a:pt x="372617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41364" y="3963924"/>
              <a:ext cx="56515" cy="43180"/>
            </a:xfrm>
            <a:custGeom>
              <a:avLst/>
              <a:gdLst/>
              <a:ahLst/>
              <a:cxnLst/>
              <a:rect l="l" t="t" r="r" b="b"/>
              <a:pathLst>
                <a:path w="56514" h="43179">
                  <a:moveTo>
                    <a:pt x="28194" y="0"/>
                  </a:moveTo>
                  <a:lnTo>
                    <a:pt x="17198" y="1672"/>
                  </a:lnTo>
                  <a:lnTo>
                    <a:pt x="8239" y="6238"/>
                  </a:lnTo>
                  <a:lnTo>
                    <a:pt x="2208" y="13019"/>
                  </a:lnTo>
                  <a:lnTo>
                    <a:pt x="0" y="21336"/>
                  </a:lnTo>
                  <a:lnTo>
                    <a:pt x="2208" y="29652"/>
                  </a:lnTo>
                  <a:lnTo>
                    <a:pt x="8239" y="36433"/>
                  </a:lnTo>
                  <a:lnTo>
                    <a:pt x="17198" y="40999"/>
                  </a:lnTo>
                  <a:lnTo>
                    <a:pt x="28194" y="42671"/>
                  </a:lnTo>
                  <a:lnTo>
                    <a:pt x="39189" y="40999"/>
                  </a:lnTo>
                  <a:lnTo>
                    <a:pt x="48148" y="36433"/>
                  </a:lnTo>
                  <a:lnTo>
                    <a:pt x="54179" y="29652"/>
                  </a:lnTo>
                  <a:lnTo>
                    <a:pt x="56387" y="21336"/>
                  </a:lnTo>
                  <a:lnTo>
                    <a:pt x="54179" y="13019"/>
                  </a:lnTo>
                  <a:lnTo>
                    <a:pt x="48148" y="6238"/>
                  </a:lnTo>
                  <a:lnTo>
                    <a:pt x="39189" y="1672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05372" y="3965448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7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67856" y="3963924"/>
              <a:ext cx="58419" cy="43180"/>
            </a:xfrm>
            <a:custGeom>
              <a:avLst/>
              <a:gdLst/>
              <a:ahLst/>
              <a:cxnLst/>
              <a:rect l="l" t="t" r="r" b="b"/>
              <a:pathLst>
                <a:path w="58420" h="43179">
                  <a:moveTo>
                    <a:pt x="28956" y="0"/>
                  </a:moveTo>
                  <a:lnTo>
                    <a:pt x="17680" y="1672"/>
                  </a:lnTo>
                  <a:lnTo>
                    <a:pt x="8477" y="6238"/>
                  </a:lnTo>
                  <a:lnTo>
                    <a:pt x="2274" y="13019"/>
                  </a:lnTo>
                  <a:lnTo>
                    <a:pt x="0" y="21336"/>
                  </a:lnTo>
                  <a:lnTo>
                    <a:pt x="2274" y="29652"/>
                  </a:lnTo>
                  <a:lnTo>
                    <a:pt x="8477" y="36433"/>
                  </a:lnTo>
                  <a:lnTo>
                    <a:pt x="17680" y="40999"/>
                  </a:lnTo>
                  <a:lnTo>
                    <a:pt x="28956" y="42671"/>
                  </a:lnTo>
                  <a:lnTo>
                    <a:pt x="40231" y="40999"/>
                  </a:lnTo>
                  <a:lnTo>
                    <a:pt x="49434" y="36433"/>
                  </a:lnTo>
                  <a:lnTo>
                    <a:pt x="55637" y="29652"/>
                  </a:lnTo>
                  <a:lnTo>
                    <a:pt x="57912" y="21336"/>
                  </a:lnTo>
                  <a:lnTo>
                    <a:pt x="55637" y="13019"/>
                  </a:lnTo>
                  <a:lnTo>
                    <a:pt x="49434" y="6238"/>
                  </a:lnTo>
                  <a:lnTo>
                    <a:pt x="40231" y="1672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1112" y="3805428"/>
              <a:ext cx="32384" cy="220979"/>
            </a:xfrm>
            <a:custGeom>
              <a:avLst/>
              <a:gdLst/>
              <a:ahLst/>
              <a:cxnLst/>
              <a:rect l="l" t="t" r="r" b="b"/>
              <a:pathLst>
                <a:path w="32384" h="220979">
                  <a:moveTo>
                    <a:pt x="0" y="220980"/>
                  </a:moveTo>
                  <a:lnTo>
                    <a:pt x="32003" y="220980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328921" y="3771087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266057" y="3718940"/>
            <a:ext cx="2980690" cy="1042669"/>
            <a:chOff x="4266057" y="3718940"/>
            <a:chExt cx="2980690" cy="1042669"/>
          </a:xfrm>
        </p:grpSpPr>
        <p:sp>
          <p:nvSpPr>
            <p:cNvPr id="80" name="object 80"/>
            <p:cNvSpPr/>
            <p:nvPr/>
          </p:nvSpPr>
          <p:spPr>
            <a:xfrm>
              <a:off x="4275582" y="43441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71323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2" y="19050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75582" y="43441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0" y="190500"/>
                  </a:moveTo>
                  <a:lnTo>
                    <a:pt x="713232" y="190500"/>
                  </a:lnTo>
                  <a:lnTo>
                    <a:pt x="713232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53306" y="43868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2" y="0"/>
                  </a:moveTo>
                  <a:lnTo>
                    <a:pt x="172212" y="114300"/>
                  </a:lnTo>
                </a:path>
                <a:path w="536575" h="117475">
                  <a:moveTo>
                    <a:pt x="260604" y="3048"/>
                  </a:moveTo>
                  <a:lnTo>
                    <a:pt x="260604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87012" y="460857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87012" y="460857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24172" y="460857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4">
                  <a:moveTo>
                    <a:pt x="100584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4" y="147828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4172" y="460857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4">
                  <a:moveTo>
                    <a:pt x="0" y="147828"/>
                  </a:moveTo>
                  <a:lnTo>
                    <a:pt x="100584" y="147828"/>
                  </a:lnTo>
                  <a:lnTo>
                    <a:pt x="100584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59808" y="460705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59808" y="460705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137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137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661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661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27470" y="3728465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27470" y="3728465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1857933" y="3907535"/>
            <a:ext cx="534746" cy="6672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21723" y="3811523"/>
            <a:ext cx="675131" cy="6616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519798" y="3717416"/>
            <a:ext cx="590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mail  </a:t>
            </a:r>
            <a:r>
              <a:rPr sz="1600">
                <a:latin typeface="Arial"/>
                <a:cs typeface="Arial"/>
              </a:rPr>
              <a:t>s</a:t>
            </a:r>
            <a:r>
              <a:rPr sz="1600" spc="-5">
                <a:latin typeface="Arial"/>
                <a:cs typeface="Arial"/>
              </a:rPr>
              <a:t>er</a:t>
            </a:r>
            <a:r>
              <a:rPr sz="1600">
                <a:latin typeface="Arial"/>
                <a:cs typeface="Arial"/>
              </a:rPr>
              <a:t>v</a:t>
            </a:r>
            <a:r>
              <a:rPr sz="1600" spc="-5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356355" y="4188205"/>
            <a:ext cx="4943475" cy="520065"/>
            <a:chOff x="3356355" y="4188205"/>
            <a:chExt cx="4943475" cy="520065"/>
          </a:xfrm>
        </p:grpSpPr>
        <p:sp>
          <p:nvSpPr>
            <p:cNvPr id="99" name="object 99"/>
            <p:cNvSpPr/>
            <p:nvPr/>
          </p:nvSpPr>
          <p:spPr>
            <a:xfrm>
              <a:off x="3356355" y="4274692"/>
              <a:ext cx="892810" cy="176530"/>
            </a:xfrm>
            <a:custGeom>
              <a:avLst/>
              <a:gdLst/>
              <a:ahLst/>
              <a:cxnLst/>
              <a:rect l="l" t="t" r="r" b="b"/>
              <a:pathLst>
                <a:path w="892810" h="176529">
                  <a:moveTo>
                    <a:pt x="816361" y="145045"/>
                  </a:moveTo>
                  <a:lnTo>
                    <a:pt x="811276" y="176402"/>
                  </a:lnTo>
                  <a:lnTo>
                    <a:pt x="892556" y="151002"/>
                  </a:lnTo>
                  <a:lnTo>
                    <a:pt x="887092" y="147065"/>
                  </a:lnTo>
                  <a:lnTo>
                    <a:pt x="828802" y="147065"/>
                  </a:lnTo>
                  <a:lnTo>
                    <a:pt x="816361" y="145045"/>
                  </a:lnTo>
                  <a:close/>
                </a:path>
                <a:path w="892810" h="176529">
                  <a:moveTo>
                    <a:pt x="818399" y="132475"/>
                  </a:moveTo>
                  <a:lnTo>
                    <a:pt x="816361" y="145045"/>
                  </a:lnTo>
                  <a:lnTo>
                    <a:pt x="828802" y="147065"/>
                  </a:lnTo>
                  <a:lnTo>
                    <a:pt x="830834" y="134492"/>
                  </a:lnTo>
                  <a:lnTo>
                    <a:pt x="818399" y="132475"/>
                  </a:lnTo>
                  <a:close/>
                </a:path>
                <a:path w="892810" h="176529">
                  <a:moveTo>
                    <a:pt x="823468" y="101218"/>
                  </a:moveTo>
                  <a:lnTo>
                    <a:pt x="818399" y="132475"/>
                  </a:lnTo>
                  <a:lnTo>
                    <a:pt x="830834" y="134492"/>
                  </a:lnTo>
                  <a:lnTo>
                    <a:pt x="828802" y="147065"/>
                  </a:lnTo>
                  <a:lnTo>
                    <a:pt x="887092" y="147065"/>
                  </a:lnTo>
                  <a:lnTo>
                    <a:pt x="823468" y="101218"/>
                  </a:lnTo>
                  <a:close/>
                </a:path>
                <a:path w="892810" h="176529">
                  <a:moveTo>
                    <a:pt x="2032" y="0"/>
                  </a:moveTo>
                  <a:lnTo>
                    <a:pt x="0" y="12445"/>
                  </a:lnTo>
                  <a:lnTo>
                    <a:pt x="816361" y="145045"/>
                  </a:lnTo>
                  <a:lnTo>
                    <a:pt x="818399" y="132475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65570" y="4290821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65570" y="4290821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43294" y="433349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3"/>
                  </a:moveTo>
                  <a:lnTo>
                    <a:pt x="0" y="115823"/>
                  </a:lnTo>
                </a:path>
                <a:path w="536575" h="117475">
                  <a:moveTo>
                    <a:pt x="173735" y="0"/>
                  </a:moveTo>
                  <a:lnTo>
                    <a:pt x="173735" y="114299"/>
                  </a:lnTo>
                </a:path>
                <a:path w="536575" h="117475">
                  <a:moveTo>
                    <a:pt x="260603" y="3047"/>
                  </a:moveTo>
                  <a:lnTo>
                    <a:pt x="260603" y="117347"/>
                  </a:lnTo>
                </a:path>
                <a:path w="536575" h="117475">
                  <a:moveTo>
                    <a:pt x="350520" y="0"/>
                  </a:moveTo>
                  <a:lnTo>
                    <a:pt x="350520" y="114299"/>
                  </a:lnTo>
                </a:path>
                <a:path w="536575" h="117475">
                  <a:moveTo>
                    <a:pt x="448055" y="0"/>
                  </a:moveTo>
                  <a:lnTo>
                    <a:pt x="448055" y="114299"/>
                  </a:lnTo>
                </a:path>
                <a:path w="536575" h="117475">
                  <a:moveTo>
                    <a:pt x="536448" y="0"/>
                  </a:moveTo>
                  <a:lnTo>
                    <a:pt x="536448" y="114299"/>
                  </a:lnTo>
                </a:path>
                <a:path w="536575" h="117475">
                  <a:moveTo>
                    <a:pt x="83820" y="1523"/>
                  </a:moveTo>
                  <a:lnTo>
                    <a:pt x="83820" y="1158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78523" y="455523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78523" y="455523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14159" y="455523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14159" y="455523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751320" y="455371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51320" y="455371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052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052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76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576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41900" y="4188205"/>
              <a:ext cx="3258185" cy="472440"/>
            </a:xfrm>
            <a:custGeom>
              <a:avLst/>
              <a:gdLst/>
              <a:ahLst/>
              <a:cxnLst/>
              <a:rect l="l" t="t" r="r" b="b"/>
              <a:pathLst>
                <a:path w="3258184" h="472439">
                  <a:moveTo>
                    <a:pt x="1380236" y="446278"/>
                  </a:moveTo>
                  <a:lnTo>
                    <a:pt x="1375092" y="442595"/>
                  </a:lnTo>
                  <a:lnTo>
                    <a:pt x="1311021" y="396621"/>
                  </a:lnTo>
                  <a:lnTo>
                    <a:pt x="1305979" y="428040"/>
                  </a:lnTo>
                  <a:lnTo>
                    <a:pt x="2032" y="220599"/>
                  </a:lnTo>
                  <a:lnTo>
                    <a:pt x="0" y="233045"/>
                  </a:lnTo>
                  <a:lnTo>
                    <a:pt x="1303972" y="440613"/>
                  </a:lnTo>
                  <a:lnTo>
                    <a:pt x="1298956" y="471932"/>
                  </a:lnTo>
                  <a:lnTo>
                    <a:pt x="1380236" y="446278"/>
                  </a:lnTo>
                  <a:close/>
                </a:path>
                <a:path w="3258184" h="472439">
                  <a:moveTo>
                    <a:pt x="3257804" y="5842"/>
                  </a:moveTo>
                  <a:lnTo>
                    <a:pt x="3172841" y="0"/>
                  </a:lnTo>
                  <a:lnTo>
                    <a:pt x="3185033" y="29260"/>
                  </a:lnTo>
                  <a:lnTo>
                    <a:pt x="2228215" y="428244"/>
                  </a:lnTo>
                  <a:lnTo>
                    <a:pt x="2233041" y="439928"/>
                  </a:lnTo>
                  <a:lnTo>
                    <a:pt x="3189960" y="41084"/>
                  </a:lnTo>
                  <a:lnTo>
                    <a:pt x="3202178" y="70358"/>
                  </a:lnTo>
                  <a:lnTo>
                    <a:pt x="3241814" y="24384"/>
                  </a:lnTo>
                  <a:lnTo>
                    <a:pt x="3257804" y="584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96639" y="4224527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146304" y="0"/>
                  </a:moveTo>
                  <a:lnTo>
                    <a:pt x="100071" y="6248"/>
                  </a:lnTo>
                  <a:lnTo>
                    <a:pt x="59911" y="23652"/>
                  </a:lnTo>
                  <a:lnTo>
                    <a:pt x="28236" y="50200"/>
                  </a:lnTo>
                  <a:lnTo>
                    <a:pt x="7461" y="83880"/>
                  </a:lnTo>
                  <a:lnTo>
                    <a:pt x="0" y="122682"/>
                  </a:lnTo>
                  <a:lnTo>
                    <a:pt x="7461" y="161483"/>
                  </a:lnTo>
                  <a:lnTo>
                    <a:pt x="28236" y="195163"/>
                  </a:lnTo>
                  <a:lnTo>
                    <a:pt x="59911" y="221711"/>
                  </a:lnTo>
                  <a:lnTo>
                    <a:pt x="100071" y="239115"/>
                  </a:lnTo>
                  <a:lnTo>
                    <a:pt x="146304" y="245364"/>
                  </a:lnTo>
                  <a:lnTo>
                    <a:pt x="192536" y="239115"/>
                  </a:lnTo>
                  <a:lnTo>
                    <a:pt x="232696" y="221711"/>
                  </a:lnTo>
                  <a:lnTo>
                    <a:pt x="264371" y="195163"/>
                  </a:lnTo>
                  <a:lnTo>
                    <a:pt x="285146" y="161483"/>
                  </a:lnTo>
                  <a:lnTo>
                    <a:pt x="292608" y="122682"/>
                  </a:lnTo>
                  <a:lnTo>
                    <a:pt x="285146" y="83880"/>
                  </a:lnTo>
                  <a:lnTo>
                    <a:pt x="264371" y="50200"/>
                  </a:lnTo>
                  <a:lnTo>
                    <a:pt x="232696" y="23652"/>
                  </a:lnTo>
                  <a:lnTo>
                    <a:pt x="192536" y="6248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596639" y="4224527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0" y="122682"/>
                  </a:moveTo>
                  <a:lnTo>
                    <a:pt x="7461" y="83880"/>
                  </a:lnTo>
                  <a:lnTo>
                    <a:pt x="28236" y="50200"/>
                  </a:lnTo>
                  <a:lnTo>
                    <a:pt x="59911" y="23652"/>
                  </a:lnTo>
                  <a:lnTo>
                    <a:pt x="100071" y="6248"/>
                  </a:lnTo>
                  <a:lnTo>
                    <a:pt x="146304" y="0"/>
                  </a:lnTo>
                  <a:lnTo>
                    <a:pt x="192536" y="6248"/>
                  </a:lnTo>
                  <a:lnTo>
                    <a:pt x="232696" y="23652"/>
                  </a:lnTo>
                  <a:lnTo>
                    <a:pt x="264371" y="50200"/>
                  </a:lnTo>
                  <a:lnTo>
                    <a:pt x="285146" y="83880"/>
                  </a:lnTo>
                  <a:lnTo>
                    <a:pt x="292608" y="122682"/>
                  </a:lnTo>
                  <a:lnTo>
                    <a:pt x="285146" y="161483"/>
                  </a:lnTo>
                  <a:lnTo>
                    <a:pt x="264371" y="195163"/>
                  </a:lnTo>
                  <a:lnTo>
                    <a:pt x="232696" y="221711"/>
                  </a:lnTo>
                  <a:lnTo>
                    <a:pt x="192536" y="239115"/>
                  </a:lnTo>
                  <a:lnTo>
                    <a:pt x="146304" y="245364"/>
                  </a:lnTo>
                  <a:lnTo>
                    <a:pt x="100071" y="239115"/>
                  </a:lnTo>
                  <a:lnTo>
                    <a:pt x="59911" y="221711"/>
                  </a:lnTo>
                  <a:lnTo>
                    <a:pt x="28236" y="195163"/>
                  </a:lnTo>
                  <a:lnTo>
                    <a:pt x="7461" y="161483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3675126" y="420877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573014" y="4382770"/>
            <a:ext cx="305435" cy="258445"/>
            <a:chOff x="5573014" y="4382770"/>
            <a:chExt cx="305435" cy="258445"/>
          </a:xfrm>
        </p:grpSpPr>
        <p:sp>
          <p:nvSpPr>
            <p:cNvPr id="118" name="object 118"/>
            <p:cNvSpPr/>
            <p:nvPr/>
          </p:nvSpPr>
          <p:spPr>
            <a:xfrm>
              <a:off x="5579364" y="4389120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146303" y="0"/>
                  </a:moveTo>
                  <a:lnTo>
                    <a:pt x="100071" y="6248"/>
                  </a:lnTo>
                  <a:lnTo>
                    <a:pt x="59911" y="23652"/>
                  </a:lnTo>
                  <a:lnTo>
                    <a:pt x="28236" y="50200"/>
                  </a:lnTo>
                  <a:lnTo>
                    <a:pt x="7461" y="83880"/>
                  </a:lnTo>
                  <a:lnTo>
                    <a:pt x="0" y="122681"/>
                  </a:lnTo>
                  <a:lnTo>
                    <a:pt x="7461" y="161483"/>
                  </a:lnTo>
                  <a:lnTo>
                    <a:pt x="28236" y="195163"/>
                  </a:lnTo>
                  <a:lnTo>
                    <a:pt x="59911" y="221711"/>
                  </a:lnTo>
                  <a:lnTo>
                    <a:pt x="100071" y="239115"/>
                  </a:lnTo>
                  <a:lnTo>
                    <a:pt x="146303" y="245363"/>
                  </a:lnTo>
                  <a:lnTo>
                    <a:pt x="192536" y="239115"/>
                  </a:lnTo>
                  <a:lnTo>
                    <a:pt x="232696" y="221711"/>
                  </a:lnTo>
                  <a:lnTo>
                    <a:pt x="264371" y="195163"/>
                  </a:lnTo>
                  <a:lnTo>
                    <a:pt x="285146" y="161483"/>
                  </a:lnTo>
                  <a:lnTo>
                    <a:pt x="292608" y="122681"/>
                  </a:lnTo>
                  <a:lnTo>
                    <a:pt x="285146" y="83880"/>
                  </a:lnTo>
                  <a:lnTo>
                    <a:pt x="264371" y="50200"/>
                  </a:lnTo>
                  <a:lnTo>
                    <a:pt x="232696" y="23652"/>
                  </a:lnTo>
                  <a:lnTo>
                    <a:pt x="192536" y="6248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79364" y="4389120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0" y="122681"/>
                  </a:moveTo>
                  <a:lnTo>
                    <a:pt x="7461" y="83880"/>
                  </a:lnTo>
                  <a:lnTo>
                    <a:pt x="28236" y="50200"/>
                  </a:lnTo>
                  <a:lnTo>
                    <a:pt x="59911" y="23652"/>
                  </a:lnTo>
                  <a:lnTo>
                    <a:pt x="100071" y="6248"/>
                  </a:lnTo>
                  <a:lnTo>
                    <a:pt x="146303" y="0"/>
                  </a:lnTo>
                  <a:lnTo>
                    <a:pt x="192536" y="6248"/>
                  </a:lnTo>
                  <a:lnTo>
                    <a:pt x="232696" y="23652"/>
                  </a:lnTo>
                  <a:lnTo>
                    <a:pt x="264371" y="50200"/>
                  </a:lnTo>
                  <a:lnTo>
                    <a:pt x="285146" y="83880"/>
                  </a:lnTo>
                  <a:lnTo>
                    <a:pt x="292608" y="122681"/>
                  </a:lnTo>
                  <a:lnTo>
                    <a:pt x="285146" y="161483"/>
                  </a:lnTo>
                  <a:lnTo>
                    <a:pt x="264371" y="195163"/>
                  </a:lnTo>
                  <a:lnTo>
                    <a:pt x="232696" y="221711"/>
                  </a:lnTo>
                  <a:lnTo>
                    <a:pt x="192536" y="239115"/>
                  </a:lnTo>
                  <a:lnTo>
                    <a:pt x="146303" y="245363"/>
                  </a:lnTo>
                  <a:lnTo>
                    <a:pt x="100071" y="239115"/>
                  </a:lnTo>
                  <a:lnTo>
                    <a:pt x="59911" y="221711"/>
                  </a:lnTo>
                  <a:lnTo>
                    <a:pt x="28236" y="195163"/>
                  </a:lnTo>
                  <a:lnTo>
                    <a:pt x="7461" y="161483"/>
                  </a:lnTo>
                  <a:lnTo>
                    <a:pt x="0" y="12268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5658103" y="437400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7599933" y="4285234"/>
            <a:ext cx="305435" cy="256540"/>
            <a:chOff x="7599933" y="4285234"/>
            <a:chExt cx="305435" cy="256540"/>
          </a:xfrm>
        </p:grpSpPr>
        <p:sp>
          <p:nvSpPr>
            <p:cNvPr id="122" name="object 122"/>
            <p:cNvSpPr/>
            <p:nvPr/>
          </p:nvSpPr>
          <p:spPr>
            <a:xfrm>
              <a:off x="7606283" y="4291584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146304" y="0"/>
                  </a:moveTo>
                  <a:lnTo>
                    <a:pt x="100071" y="6217"/>
                  </a:lnTo>
                  <a:lnTo>
                    <a:pt x="59911" y="23530"/>
                  </a:lnTo>
                  <a:lnTo>
                    <a:pt x="28236" y="49926"/>
                  </a:lnTo>
                  <a:lnTo>
                    <a:pt x="7461" y="83393"/>
                  </a:lnTo>
                  <a:lnTo>
                    <a:pt x="0" y="121920"/>
                  </a:lnTo>
                  <a:lnTo>
                    <a:pt x="7461" y="160446"/>
                  </a:lnTo>
                  <a:lnTo>
                    <a:pt x="28236" y="193913"/>
                  </a:lnTo>
                  <a:lnTo>
                    <a:pt x="59911" y="220309"/>
                  </a:lnTo>
                  <a:lnTo>
                    <a:pt x="100071" y="237622"/>
                  </a:lnTo>
                  <a:lnTo>
                    <a:pt x="146304" y="243840"/>
                  </a:lnTo>
                  <a:lnTo>
                    <a:pt x="192536" y="237622"/>
                  </a:lnTo>
                  <a:lnTo>
                    <a:pt x="232696" y="220309"/>
                  </a:lnTo>
                  <a:lnTo>
                    <a:pt x="264371" y="193913"/>
                  </a:lnTo>
                  <a:lnTo>
                    <a:pt x="285146" y="160446"/>
                  </a:lnTo>
                  <a:lnTo>
                    <a:pt x="292608" y="121920"/>
                  </a:lnTo>
                  <a:lnTo>
                    <a:pt x="285146" y="83393"/>
                  </a:lnTo>
                  <a:lnTo>
                    <a:pt x="264371" y="49926"/>
                  </a:lnTo>
                  <a:lnTo>
                    <a:pt x="232696" y="23530"/>
                  </a:lnTo>
                  <a:lnTo>
                    <a:pt x="192536" y="6217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06283" y="4291584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0" y="121920"/>
                  </a:moveTo>
                  <a:lnTo>
                    <a:pt x="7461" y="83393"/>
                  </a:lnTo>
                  <a:lnTo>
                    <a:pt x="28236" y="49926"/>
                  </a:lnTo>
                  <a:lnTo>
                    <a:pt x="59911" y="23530"/>
                  </a:lnTo>
                  <a:lnTo>
                    <a:pt x="100071" y="6217"/>
                  </a:lnTo>
                  <a:lnTo>
                    <a:pt x="146304" y="0"/>
                  </a:lnTo>
                  <a:lnTo>
                    <a:pt x="192536" y="6217"/>
                  </a:lnTo>
                  <a:lnTo>
                    <a:pt x="232696" y="23530"/>
                  </a:lnTo>
                  <a:lnTo>
                    <a:pt x="264371" y="49926"/>
                  </a:lnTo>
                  <a:lnTo>
                    <a:pt x="285146" y="83393"/>
                  </a:lnTo>
                  <a:lnTo>
                    <a:pt x="292608" y="121920"/>
                  </a:lnTo>
                  <a:lnTo>
                    <a:pt x="285146" y="160446"/>
                  </a:lnTo>
                  <a:lnTo>
                    <a:pt x="264371" y="193913"/>
                  </a:lnTo>
                  <a:lnTo>
                    <a:pt x="232696" y="220309"/>
                  </a:lnTo>
                  <a:lnTo>
                    <a:pt x="192536" y="237622"/>
                  </a:lnTo>
                  <a:lnTo>
                    <a:pt x="146304" y="243840"/>
                  </a:lnTo>
                  <a:lnTo>
                    <a:pt x="100071" y="237622"/>
                  </a:lnTo>
                  <a:lnTo>
                    <a:pt x="59911" y="220309"/>
                  </a:lnTo>
                  <a:lnTo>
                    <a:pt x="28236" y="193913"/>
                  </a:lnTo>
                  <a:lnTo>
                    <a:pt x="7461" y="160446"/>
                  </a:lnTo>
                  <a:lnTo>
                    <a:pt x="0" y="1219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7685658" y="427558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8122919" y="3820667"/>
            <a:ext cx="890269" cy="828040"/>
            <a:chOff x="8122919" y="3820667"/>
            <a:chExt cx="890269" cy="828040"/>
          </a:xfrm>
        </p:grpSpPr>
        <p:sp>
          <p:nvSpPr>
            <p:cNvPr id="126" name="object 126"/>
            <p:cNvSpPr/>
            <p:nvPr/>
          </p:nvSpPr>
          <p:spPr>
            <a:xfrm>
              <a:off x="8122919" y="3820667"/>
              <a:ext cx="890015" cy="8275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502395" y="3899915"/>
              <a:ext cx="432815" cy="3794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8160257" y="3637026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6515" indent="55880">
              <a:lnSpc>
                <a:spcPts val="1920"/>
              </a:lnSpc>
              <a:spcBef>
                <a:spcPts val="55"/>
              </a:spcBef>
            </a:pPr>
            <a:r>
              <a:rPr sz="1600" spc="-5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27</a:t>
            </a:fld>
            <a:endParaRPr spc="-5"/>
          </a:p>
        </p:txBody>
      </p:sp>
      <p:sp>
        <p:nvSpPr>
          <p:cNvPr id="129" name="object 129"/>
          <p:cNvSpPr txBox="1"/>
          <p:nvPr/>
        </p:nvSpPr>
        <p:spPr>
          <a:xfrm>
            <a:off x="759663" y="5613298"/>
            <a:ext cx="1024826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>
                <a:latin typeface="Times New Roman"/>
                <a:cs typeface="Times New Roman"/>
              </a:rPr>
              <a:t>The client then repeats this process over the </a:t>
            </a:r>
            <a:r>
              <a:rPr sz="1800" spc="-5">
                <a:latin typeface="Times New Roman"/>
                <a:cs typeface="Times New Roman"/>
              </a:rPr>
              <a:t>same </a:t>
            </a:r>
            <a:r>
              <a:rPr sz="1800">
                <a:latin typeface="Times New Roman"/>
                <a:cs typeface="Times New Roman"/>
              </a:rPr>
              <a:t>TCP connection if it has other </a:t>
            </a:r>
            <a:r>
              <a:rPr sz="1800" spc="-5">
                <a:latin typeface="Times New Roman"/>
                <a:cs typeface="Times New Roman"/>
              </a:rPr>
              <a:t>messages </a:t>
            </a:r>
            <a:r>
              <a:rPr sz="1800">
                <a:latin typeface="Times New Roman"/>
                <a:cs typeface="Times New Roman"/>
              </a:rPr>
              <a:t>to </a:t>
            </a:r>
            <a:r>
              <a:rPr sz="1800" spc="-5">
                <a:latin typeface="Times New Roman"/>
                <a:cs typeface="Times New Roman"/>
              </a:rPr>
              <a:t>send </a:t>
            </a:r>
            <a:r>
              <a:rPr sz="1800">
                <a:latin typeface="Times New Roman"/>
                <a:cs typeface="Times New Roman"/>
              </a:rPr>
              <a:t>to the server;  otherwise, it </a:t>
            </a:r>
            <a:r>
              <a:rPr sz="1800" spc="-5">
                <a:latin typeface="Times New Roman"/>
                <a:cs typeface="Times New Roman"/>
              </a:rPr>
              <a:t>instructs </a:t>
            </a:r>
            <a:r>
              <a:rPr sz="1800">
                <a:latin typeface="Times New Roman"/>
                <a:cs typeface="Times New Roman"/>
              </a:rPr>
              <a:t>TCP to close the</a:t>
            </a:r>
            <a:r>
              <a:rPr sz="1800" spc="-13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connection.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0996295" cy="26219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400" spc="-135">
                <a:latin typeface="Arial"/>
                <a:cs typeface="Arial"/>
              </a:rPr>
              <a:t>Let’s </a:t>
            </a:r>
            <a:r>
              <a:rPr sz="2400" spc="-114">
                <a:latin typeface="Arial"/>
                <a:cs typeface="Arial"/>
              </a:rPr>
              <a:t>next </a:t>
            </a:r>
            <a:r>
              <a:rPr sz="2400" spc="-170">
                <a:latin typeface="Arial"/>
                <a:cs typeface="Arial"/>
              </a:rPr>
              <a:t>take </a:t>
            </a:r>
            <a:r>
              <a:rPr sz="2400" spc="-260">
                <a:latin typeface="Arial"/>
                <a:cs typeface="Arial"/>
              </a:rPr>
              <a:t>a </a:t>
            </a:r>
            <a:r>
              <a:rPr sz="2400" spc="-110">
                <a:latin typeface="Arial"/>
                <a:cs typeface="Arial"/>
              </a:rPr>
              <a:t>look </a:t>
            </a:r>
            <a:r>
              <a:rPr sz="2400" spc="-130">
                <a:latin typeface="Arial"/>
                <a:cs typeface="Arial"/>
              </a:rPr>
              <a:t>at </a:t>
            </a:r>
            <a:r>
              <a:rPr sz="2400" spc="-200">
                <a:latin typeface="Arial"/>
                <a:cs typeface="Arial"/>
              </a:rPr>
              <a:t>an </a:t>
            </a:r>
            <a:r>
              <a:rPr sz="2400" spc="-160">
                <a:latin typeface="Arial"/>
                <a:cs typeface="Arial"/>
              </a:rPr>
              <a:t>example </a:t>
            </a:r>
            <a:r>
              <a:rPr sz="2400" spc="-85">
                <a:latin typeface="Arial"/>
                <a:cs typeface="Arial"/>
              </a:rPr>
              <a:t>transcript </a:t>
            </a:r>
            <a:r>
              <a:rPr sz="2400" spc="-65">
                <a:latin typeface="Arial"/>
                <a:cs typeface="Arial"/>
              </a:rPr>
              <a:t>of </a:t>
            </a:r>
            <a:r>
              <a:rPr sz="2400" spc="-165">
                <a:latin typeface="Arial"/>
                <a:cs typeface="Arial"/>
              </a:rPr>
              <a:t>messages </a:t>
            </a:r>
            <a:r>
              <a:rPr sz="2400" spc="-170">
                <a:latin typeface="Arial"/>
                <a:cs typeface="Arial"/>
              </a:rPr>
              <a:t>exchanged </a:t>
            </a:r>
            <a:r>
              <a:rPr sz="2400" spc="-150">
                <a:latin typeface="Arial"/>
                <a:cs typeface="Arial"/>
              </a:rPr>
              <a:t>between </a:t>
            </a:r>
            <a:r>
              <a:rPr sz="2400" spc="-200">
                <a:latin typeface="Arial"/>
                <a:cs typeface="Arial"/>
              </a:rPr>
              <a:t>an  </a:t>
            </a:r>
            <a:r>
              <a:rPr sz="2400" spc="-245">
                <a:latin typeface="Arial"/>
                <a:cs typeface="Arial"/>
              </a:rPr>
              <a:t>SMTP </a:t>
            </a:r>
            <a:r>
              <a:rPr sz="2400" spc="-95">
                <a:latin typeface="Arial"/>
                <a:cs typeface="Arial"/>
              </a:rPr>
              <a:t>client </a:t>
            </a:r>
            <a:r>
              <a:rPr sz="2400" spc="-135">
                <a:latin typeface="Arial"/>
                <a:cs typeface="Arial"/>
              </a:rPr>
              <a:t>(C) </a:t>
            </a:r>
            <a:r>
              <a:rPr sz="2400" spc="-175">
                <a:latin typeface="Arial"/>
                <a:cs typeface="Arial"/>
              </a:rPr>
              <a:t>and </a:t>
            </a:r>
            <a:r>
              <a:rPr sz="2400" spc="-200">
                <a:latin typeface="Arial"/>
                <a:cs typeface="Arial"/>
              </a:rPr>
              <a:t>an </a:t>
            </a:r>
            <a:r>
              <a:rPr sz="2400" spc="-245">
                <a:latin typeface="Arial"/>
                <a:cs typeface="Arial"/>
              </a:rPr>
              <a:t>SMTP </a:t>
            </a:r>
            <a:r>
              <a:rPr sz="2400" spc="-105">
                <a:latin typeface="Arial"/>
                <a:cs typeface="Arial"/>
              </a:rPr>
              <a:t>server </a:t>
            </a:r>
            <a:r>
              <a:rPr sz="2400" spc="-90">
                <a:latin typeface="Arial"/>
                <a:cs typeface="Arial"/>
              </a:rPr>
              <a:t>(S). </a:t>
            </a:r>
            <a:r>
              <a:rPr sz="2400" spc="-215">
                <a:latin typeface="Arial"/>
                <a:cs typeface="Arial"/>
              </a:rPr>
              <a:t>The </a:t>
            </a:r>
            <a:r>
              <a:rPr sz="2400" spc="-150">
                <a:latin typeface="Arial"/>
                <a:cs typeface="Arial"/>
              </a:rPr>
              <a:t>hostname </a:t>
            </a:r>
            <a:r>
              <a:rPr sz="2400" spc="-70">
                <a:latin typeface="Arial"/>
                <a:cs typeface="Arial"/>
              </a:rPr>
              <a:t>of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95">
                <a:latin typeface="Arial"/>
                <a:cs typeface="Arial"/>
              </a:rPr>
              <a:t>client </a:t>
            </a:r>
            <a:r>
              <a:rPr sz="2400" spc="-80">
                <a:latin typeface="Arial"/>
                <a:cs typeface="Arial"/>
              </a:rPr>
              <a:t>is </a:t>
            </a:r>
            <a:r>
              <a:rPr sz="2400" spc="-100">
                <a:latin typeface="Arial"/>
                <a:cs typeface="Arial"/>
              </a:rPr>
              <a:t>crepes.fr </a:t>
            </a:r>
            <a:r>
              <a:rPr sz="2400" spc="-180">
                <a:latin typeface="Arial"/>
                <a:cs typeface="Arial"/>
              </a:rPr>
              <a:t>and </a:t>
            </a:r>
            <a:r>
              <a:rPr sz="2400" spc="-120">
                <a:latin typeface="Arial"/>
                <a:cs typeface="Arial"/>
              </a:rPr>
              <a:t>the  </a:t>
            </a:r>
            <a:r>
              <a:rPr sz="2400" spc="-145">
                <a:latin typeface="Arial"/>
                <a:cs typeface="Arial"/>
              </a:rPr>
              <a:t>hostname </a:t>
            </a:r>
            <a:r>
              <a:rPr sz="2400" spc="-70">
                <a:latin typeface="Arial"/>
                <a:cs typeface="Arial"/>
              </a:rPr>
              <a:t>of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10">
                <a:latin typeface="Arial"/>
                <a:cs typeface="Arial"/>
              </a:rPr>
              <a:t>server </a:t>
            </a:r>
            <a:r>
              <a:rPr sz="2400" spc="-80">
                <a:latin typeface="Arial"/>
                <a:cs typeface="Arial"/>
              </a:rPr>
              <a:t>is</a:t>
            </a:r>
            <a:r>
              <a:rPr sz="2400" spc="370">
                <a:latin typeface="Arial"/>
                <a:cs typeface="Arial"/>
              </a:rPr>
              <a:t> </a:t>
            </a:r>
            <a:r>
              <a:rPr sz="2400" spc="-145">
                <a:latin typeface="Arial"/>
                <a:cs typeface="Arial"/>
              </a:rPr>
              <a:t>hamburger.edu.</a:t>
            </a:r>
            <a:endParaRPr sz="2400">
              <a:latin typeface="Arial"/>
              <a:cs typeface="Arial"/>
            </a:endParaRPr>
          </a:p>
          <a:p>
            <a:pPr marL="241300" marR="39751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spc="-220">
                <a:latin typeface="Arial"/>
                <a:cs typeface="Arial"/>
              </a:rPr>
              <a:t>The </a:t>
            </a:r>
            <a:r>
              <a:rPr sz="2400" spc="-229">
                <a:latin typeface="Arial"/>
                <a:cs typeface="Arial"/>
              </a:rPr>
              <a:t>ASCII </a:t>
            </a:r>
            <a:r>
              <a:rPr sz="2400" spc="-85">
                <a:latin typeface="Arial"/>
                <a:cs typeface="Arial"/>
              </a:rPr>
              <a:t>text </a:t>
            </a:r>
            <a:r>
              <a:rPr sz="2400" spc="-105">
                <a:latin typeface="Arial"/>
                <a:cs typeface="Arial"/>
              </a:rPr>
              <a:t>lines </a:t>
            </a:r>
            <a:r>
              <a:rPr sz="2400" spc="-140">
                <a:latin typeface="Arial"/>
                <a:cs typeface="Arial"/>
              </a:rPr>
              <a:t>prefaced </a:t>
            </a:r>
            <a:r>
              <a:rPr sz="2400" spc="-85">
                <a:latin typeface="Arial"/>
                <a:cs typeface="Arial"/>
              </a:rPr>
              <a:t>with </a:t>
            </a:r>
            <a:r>
              <a:rPr sz="2400" spc="-235">
                <a:latin typeface="Arial"/>
                <a:cs typeface="Arial"/>
              </a:rPr>
              <a:t>C: </a:t>
            </a:r>
            <a:r>
              <a:rPr sz="2400" spc="-165">
                <a:latin typeface="Arial"/>
                <a:cs typeface="Arial"/>
              </a:rPr>
              <a:t>are </a:t>
            </a:r>
            <a:r>
              <a:rPr sz="2400" spc="-130">
                <a:latin typeface="Arial"/>
                <a:cs typeface="Arial"/>
              </a:rPr>
              <a:t>exactly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05">
                <a:latin typeface="Arial"/>
                <a:cs typeface="Arial"/>
              </a:rPr>
              <a:t>lines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95">
                <a:latin typeface="Arial"/>
                <a:cs typeface="Arial"/>
              </a:rPr>
              <a:t>client </a:t>
            </a:r>
            <a:r>
              <a:rPr sz="2400" spc="-150">
                <a:latin typeface="Arial"/>
                <a:cs typeface="Arial"/>
              </a:rPr>
              <a:t>sends </a:t>
            </a:r>
            <a:r>
              <a:rPr sz="2400" spc="-80">
                <a:latin typeface="Arial"/>
                <a:cs typeface="Arial"/>
              </a:rPr>
              <a:t>into </a:t>
            </a:r>
            <a:r>
              <a:rPr sz="2400" spc="-55">
                <a:latin typeface="Arial"/>
                <a:cs typeface="Arial"/>
              </a:rPr>
              <a:t>its </a:t>
            </a:r>
            <a:r>
              <a:rPr sz="2400" spc="-355">
                <a:latin typeface="Arial"/>
                <a:cs typeface="Arial"/>
              </a:rPr>
              <a:t>TCP  </a:t>
            </a:r>
            <a:r>
              <a:rPr sz="2400" spc="-125">
                <a:latin typeface="Arial"/>
                <a:cs typeface="Arial"/>
              </a:rPr>
              <a:t>socket,</a:t>
            </a:r>
            <a:endParaRPr sz="2400">
              <a:latin typeface="Arial"/>
              <a:cs typeface="Arial"/>
            </a:endParaRPr>
          </a:p>
          <a:p>
            <a:pPr marL="241300" marR="276225" indent="-228600">
              <a:lnSpc>
                <a:spcPts val="25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400" spc="-220">
                <a:latin typeface="Arial"/>
                <a:cs typeface="Arial"/>
              </a:rPr>
              <a:t>The </a:t>
            </a:r>
            <a:r>
              <a:rPr sz="2400" spc="-229">
                <a:latin typeface="Arial"/>
                <a:cs typeface="Arial"/>
              </a:rPr>
              <a:t>ASCII </a:t>
            </a:r>
            <a:r>
              <a:rPr sz="2400" spc="-85">
                <a:latin typeface="Arial"/>
                <a:cs typeface="Arial"/>
              </a:rPr>
              <a:t>text </a:t>
            </a:r>
            <a:r>
              <a:rPr sz="2400" spc="-105">
                <a:latin typeface="Arial"/>
                <a:cs typeface="Arial"/>
              </a:rPr>
              <a:t>lines </a:t>
            </a:r>
            <a:r>
              <a:rPr sz="2400" spc="-140">
                <a:latin typeface="Arial"/>
                <a:cs typeface="Arial"/>
              </a:rPr>
              <a:t>prefaced </a:t>
            </a:r>
            <a:r>
              <a:rPr sz="2400" spc="-85">
                <a:latin typeface="Arial"/>
                <a:cs typeface="Arial"/>
              </a:rPr>
              <a:t>with </a:t>
            </a:r>
            <a:r>
              <a:rPr sz="2400" spc="-175">
                <a:latin typeface="Arial"/>
                <a:cs typeface="Arial"/>
              </a:rPr>
              <a:t>S: </a:t>
            </a:r>
            <a:r>
              <a:rPr sz="2400" spc="-165">
                <a:latin typeface="Arial"/>
                <a:cs typeface="Arial"/>
              </a:rPr>
              <a:t>are </a:t>
            </a:r>
            <a:r>
              <a:rPr sz="2400" spc="-130">
                <a:latin typeface="Arial"/>
                <a:cs typeface="Arial"/>
              </a:rPr>
              <a:t>exactly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05">
                <a:latin typeface="Arial"/>
                <a:cs typeface="Arial"/>
              </a:rPr>
              <a:t>lines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10">
                <a:latin typeface="Arial"/>
                <a:cs typeface="Arial"/>
              </a:rPr>
              <a:t>server </a:t>
            </a:r>
            <a:r>
              <a:rPr sz="2400" spc="-150">
                <a:latin typeface="Arial"/>
                <a:cs typeface="Arial"/>
              </a:rPr>
              <a:t>sends </a:t>
            </a:r>
            <a:r>
              <a:rPr sz="2400" spc="-80">
                <a:latin typeface="Arial"/>
                <a:cs typeface="Arial"/>
              </a:rPr>
              <a:t>into </a:t>
            </a:r>
            <a:r>
              <a:rPr sz="2400" spc="-55">
                <a:latin typeface="Arial"/>
                <a:cs typeface="Arial"/>
              </a:rPr>
              <a:t>its </a:t>
            </a:r>
            <a:r>
              <a:rPr sz="2400" spc="-355">
                <a:latin typeface="Arial"/>
                <a:cs typeface="Arial"/>
              </a:rPr>
              <a:t>TCP  </a:t>
            </a:r>
            <a:r>
              <a:rPr sz="2400" spc="-125">
                <a:latin typeface="Arial"/>
                <a:cs typeface="Arial"/>
              </a:rPr>
              <a:t>socket. </a:t>
            </a:r>
            <a:r>
              <a:rPr sz="2400" spc="-220">
                <a:latin typeface="Arial"/>
                <a:cs typeface="Arial"/>
              </a:rPr>
              <a:t>The </a:t>
            </a:r>
            <a:r>
              <a:rPr sz="2400" spc="-90">
                <a:latin typeface="Arial"/>
                <a:cs typeface="Arial"/>
              </a:rPr>
              <a:t>following transcript </a:t>
            </a:r>
            <a:r>
              <a:rPr sz="2400" spc="-130">
                <a:latin typeface="Arial"/>
                <a:cs typeface="Arial"/>
              </a:rPr>
              <a:t>begins </a:t>
            </a:r>
            <a:r>
              <a:rPr sz="2400" spc="-200">
                <a:latin typeface="Arial"/>
                <a:cs typeface="Arial"/>
              </a:rPr>
              <a:t>as </a:t>
            </a:r>
            <a:r>
              <a:rPr sz="2400" spc="-135">
                <a:latin typeface="Arial"/>
                <a:cs typeface="Arial"/>
              </a:rPr>
              <a:t>soon </a:t>
            </a:r>
            <a:r>
              <a:rPr sz="2400" spc="-200">
                <a:latin typeface="Arial"/>
                <a:cs typeface="Arial"/>
              </a:rPr>
              <a:t>as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355">
                <a:latin typeface="Arial"/>
                <a:cs typeface="Arial"/>
              </a:rPr>
              <a:t>TCP </a:t>
            </a:r>
            <a:r>
              <a:rPr sz="2400" spc="-120">
                <a:latin typeface="Arial"/>
                <a:cs typeface="Arial"/>
              </a:rPr>
              <a:t>connection </a:t>
            </a:r>
            <a:r>
              <a:rPr sz="2400" spc="-80">
                <a:latin typeface="Arial"/>
                <a:cs typeface="Arial"/>
              </a:rPr>
              <a:t>is</a:t>
            </a:r>
            <a:r>
              <a:rPr sz="2400" spc="-30">
                <a:latin typeface="Arial"/>
                <a:cs typeface="Arial"/>
              </a:rPr>
              <a:t> </a:t>
            </a:r>
            <a:r>
              <a:rPr sz="2400" spc="-130">
                <a:latin typeface="Arial"/>
                <a:cs typeface="Arial"/>
              </a:rPr>
              <a:t>established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22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>
                <a:solidFill>
                  <a:srgbClr val="A3123E"/>
                </a:solidFill>
                <a:latin typeface="Trebuchet MS"/>
                <a:cs typeface="Trebuchet MS"/>
              </a:rPr>
              <a:t>Sample </a:t>
            </a:r>
            <a:r>
              <a:rPr sz="3200" spc="-5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r>
              <a:rPr sz="3200" spc="-26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35">
                <a:solidFill>
                  <a:srgbClr val="A3123E"/>
                </a:solidFill>
                <a:latin typeface="Trebuchet MS"/>
                <a:cs typeface="Trebuchet MS"/>
              </a:rPr>
              <a:t>interaction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227" y="4364735"/>
            <a:ext cx="5265420" cy="14782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 marR="120650">
              <a:lnSpc>
                <a:spcPct val="98100"/>
              </a:lnSpc>
              <a:spcBef>
                <a:spcPts val="350"/>
              </a:spcBef>
            </a:pPr>
            <a:r>
              <a:rPr sz="1800">
                <a:latin typeface="Times New Roman"/>
                <a:cs typeface="Times New Roman"/>
              </a:rPr>
              <a:t>In the </a:t>
            </a:r>
            <a:r>
              <a:rPr sz="1800" spc="-5">
                <a:latin typeface="Times New Roman"/>
                <a:cs typeface="Times New Roman"/>
              </a:rPr>
              <a:t>example </a:t>
            </a:r>
            <a:r>
              <a:rPr sz="1800">
                <a:latin typeface="Times New Roman"/>
                <a:cs typeface="Times New Roman"/>
              </a:rPr>
              <a:t>in next </a:t>
            </a:r>
            <a:r>
              <a:rPr sz="1800" spc="-5">
                <a:latin typeface="Times New Roman"/>
                <a:cs typeface="Times New Roman"/>
              </a:rPr>
              <a:t>slide, </a:t>
            </a:r>
            <a:r>
              <a:rPr sz="1800">
                <a:latin typeface="Times New Roman"/>
                <a:cs typeface="Times New Roman"/>
              </a:rPr>
              <a:t>the client </a:t>
            </a:r>
            <a:r>
              <a:rPr sz="1800" spc="-5">
                <a:latin typeface="Times New Roman"/>
                <a:cs typeface="Times New Roman"/>
              </a:rPr>
              <a:t>sends </a:t>
            </a:r>
            <a:r>
              <a:rPr sz="1800">
                <a:latin typeface="Times New Roman"/>
                <a:cs typeface="Times New Roman"/>
              </a:rPr>
              <a:t>a </a:t>
            </a:r>
            <a:r>
              <a:rPr sz="1800" spc="-5">
                <a:latin typeface="Times New Roman"/>
                <a:cs typeface="Times New Roman"/>
              </a:rPr>
              <a:t>message  (“</a:t>
            </a:r>
            <a:r>
              <a:rPr sz="1800" spc="-5">
                <a:latin typeface="Courier New"/>
                <a:cs typeface="Courier New"/>
              </a:rPr>
              <a:t>Do you like ketchup? How about  pickles?</a:t>
            </a:r>
            <a:r>
              <a:rPr sz="1800" spc="-5">
                <a:latin typeface="Times New Roman"/>
                <a:cs typeface="Times New Roman"/>
              </a:rPr>
              <a:t>”) </a:t>
            </a:r>
            <a:r>
              <a:rPr sz="1800">
                <a:latin typeface="Times New Roman"/>
                <a:cs typeface="Times New Roman"/>
              </a:rPr>
              <a:t>from </a:t>
            </a:r>
            <a:r>
              <a:rPr sz="1800" spc="-5">
                <a:latin typeface="Times New Roman"/>
                <a:cs typeface="Times New Roman"/>
              </a:rPr>
              <a:t>mail server </a:t>
            </a:r>
            <a:r>
              <a:rPr sz="1800" spc="-5">
                <a:latin typeface="Courier New"/>
                <a:cs typeface="Courier New"/>
              </a:rPr>
              <a:t>crepes.fr </a:t>
            </a:r>
            <a:r>
              <a:rPr sz="1800">
                <a:latin typeface="Times New Roman"/>
                <a:cs typeface="Times New Roman"/>
              </a:rPr>
              <a:t>to </a:t>
            </a:r>
            <a:r>
              <a:rPr sz="1800" spc="-5">
                <a:latin typeface="Times New Roman"/>
                <a:cs typeface="Times New Roman"/>
              </a:rPr>
              <a:t>mail  server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 spc="-10">
                <a:latin typeface="Courier New"/>
                <a:cs typeface="Courier New"/>
              </a:rPr>
              <a:t>hamburger.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50"/>
              </a:lnSpc>
            </a:pPr>
            <a:r>
              <a:rPr sz="1800" spc="-5">
                <a:latin typeface="Courier New"/>
                <a:cs typeface="Courier New"/>
              </a:rPr>
              <a:t>edu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1135" y="3985259"/>
            <a:ext cx="5265420" cy="203200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7625" rIns="0" bIns="0" rtlCol="0">
            <a:spAutoFit/>
          </a:bodyPr>
          <a:lstStyle/>
          <a:p>
            <a:pPr marL="91440" marR="615950">
              <a:lnSpc>
                <a:spcPct val="97200"/>
              </a:lnSpc>
              <a:spcBef>
                <a:spcPts val="375"/>
              </a:spcBef>
            </a:pPr>
            <a:r>
              <a:rPr sz="1800" spc="-5">
                <a:latin typeface="Times New Roman"/>
                <a:cs typeface="Times New Roman"/>
              </a:rPr>
              <a:t>As </a:t>
            </a:r>
            <a:r>
              <a:rPr sz="1800">
                <a:latin typeface="Times New Roman"/>
                <a:cs typeface="Times New Roman"/>
              </a:rPr>
              <a:t>part of the dialogue, the client issued five  </a:t>
            </a:r>
            <a:r>
              <a:rPr sz="1800" spc="-5">
                <a:latin typeface="Times New Roman"/>
                <a:cs typeface="Times New Roman"/>
              </a:rPr>
              <a:t>commands: </a:t>
            </a:r>
            <a:r>
              <a:rPr sz="1800" spc="-5">
                <a:latin typeface="Courier New"/>
                <a:cs typeface="Courier New"/>
              </a:rPr>
              <a:t>HELO </a:t>
            </a:r>
            <a:r>
              <a:rPr sz="1800">
                <a:latin typeface="Times New Roman"/>
                <a:cs typeface="Times New Roman"/>
              </a:rPr>
              <a:t>(an abbreviation for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5">
                <a:latin typeface="Times New Roman"/>
                <a:cs typeface="Times New Roman"/>
              </a:rPr>
              <a:t>HELLO),  </a:t>
            </a:r>
            <a:r>
              <a:rPr sz="1800" spc="-5">
                <a:latin typeface="Courier New"/>
                <a:cs typeface="Courier New"/>
              </a:rPr>
              <a:t>MAIL FROM</a:t>
            </a:r>
            <a:r>
              <a:rPr sz="1800" spc="-5">
                <a:latin typeface="Times New Roman"/>
                <a:cs typeface="Times New Roman"/>
              </a:rPr>
              <a:t>, </a:t>
            </a:r>
            <a:r>
              <a:rPr sz="1800" spc="-5">
                <a:latin typeface="Courier New"/>
                <a:cs typeface="Courier New"/>
              </a:rPr>
              <a:t>RCPT TO</a:t>
            </a:r>
            <a:r>
              <a:rPr sz="1800" spc="-5">
                <a:latin typeface="Times New Roman"/>
                <a:cs typeface="Times New Roman"/>
              </a:rPr>
              <a:t>, </a:t>
            </a:r>
            <a:r>
              <a:rPr sz="1800" spc="-5">
                <a:latin typeface="Courier New"/>
                <a:cs typeface="Courier New"/>
              </a:rPr>
              <a:t>DATA</a:t>
            </a:r>
            <a:r>
              <a:rPr sz="1800" spc="-5">
                <a:latin typeface="Times New Roman"/>
                <a:cs typeface="Times New Roman"/>
              </a:rPr>
              <a:t>, </a:t>
            </a:r>
            <a:r>
              <a:rPr sz="1800">
                <a:latin typeface="Times New Roman"/>
                <a:cs typeface="Times New Roman"/>
              </a:rPr>
              <a:t>and</a:t>
            </a:r>
            <a:r>
              <a:rPr sz="1800" spc="-120">
                <a:latin typeface="Times New Roman"/>
                <a:cs typeface="Times New Roman"/>
              </a:rPr>
              <a:t> </a:t>
            </a:r>
            <a:r>
              <a:rPr sz="1800" spc="-5">
                <a:latin typeface="Courier New"/>
                <a:cs typeface="Courier New"/>
              </a:rPr>
              <a:t>QUIT.</a:t>
            </a:r>
            <a:endParaRPr sz="1800">
              <a:latin typeface="Courier New"/>
              <a:cs typeface="Courier New"/>
            </a:endParaRPr>
          </a:p>
          <a:p>
            <a:pPr marL="91440" marR="327660">
              <a:lnSpc>
                <a:spcPct val="98200"/>
              </a:lnSpc>
              <a:spcBef>
                <a:spcPts val="155"/>
              </a:spcBef>
            </a:pPr>
            <a:r>
              <a:rPr sz="1800">
                <a:latin typeface="Times New Roman"/>
                <a:cs typeface="Times New Roman"/>
              </a:rPr>
              <a:t>The client also </a:t>
            </a:r>
            <a:r>
              <a:rPr sz="1800" spc="-5">
                <a:latin typeface="Times New Roman"/>
                <a:cs typeface="Times New Roman"/>
              </a:rPr>
              <a:t>sends </a:t>
            </a:r>
            <a:r>
              <a:rPr sz="1800">
                <a:latin typeface="Times New Roman"/>
                <a:cs typeface="Times New Roman"/>
              </a:rPr>
              <a:t>a line consisting of a </a:t>
            </a:r>
            <a:r>
              <a:rPr sz="1800" spc="-5">
                <a:latin typeface="Times New Roman"/>
                <a:cs typeface="Times New Roman"/>
              </a:rPr>
              <a:t>single  </a:t>
            </a:r>
            <a:r>
              <a:rPr sz="1800">
                <a:latin typeface="Times New Roman"/>
                <a:cs typeface="Times New Roman"/>
              </a:rPr>
              <a:t>period, </a:t>
            </a:r>
            <a:r>
              <a:rPr sz="1800" spc="-5">
                <a:latin typeface="Times New Roman"/>
                <a:cs typeface="Times New Roman"/>
              </a:rPr>
              <a:t>which </a:t>
            </a:r>
            <a:r>
              <a:rPr sz="1800">
                <a:latin typeface="Times New Roman"/>
                <a:cs typeface="Times New Roman"/>
              </a:rPr>
              <a:t>indicates the end </a:t>
            </a:r>
            <a:r>
              <a:rPr sz="1800" spc="-5">
                <a:latin typeface="Times New Roman"/>
                <a:cs typeface="Times New Roman"/>
              </a:rPr>
              <a:t>of </a:t>
            </a:r>
            <a:r>
              <a:rPr sz="1800">
                <a:latin typeface="Times New Roman"/>
                <a:cs typeface="Times New Roman"/>
              </a:rPr>
              <a:t>the </a:t>
            </a:r>
            <a:r>
              <a:rPr sz="1800" spc="-5">
                <a:latin typeface="Times New Roman"/>
                <a:cs typeface="Times New Roman"/>
              </a:rPr>
              <a:t>message </a:t>
            </a:r>
            <a:r>
              <a:rPr sz="1800">
                <a:latin typeface="Times New Roman"/>
                <a:cs typeface="Times New Roman"/>
              </a:rPr>
              <a:t>to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the  </a:t>
            </a:r>
            <a:r>
              <a:rPr sz="1800" spc="-20">
                <a:latin typeface="Times New Roman"/>
                <a:cs typeface="Times New Roman"/>
              </a:rPr>
              <a:t>server. </a:t>
            </a:r>
            <a:r>
              <a:rPr sz="1800">
                <a:latin typeface="Times New Roman"/>
                <a:cs typeface="Times New Roman"/>
              </a:rPr>
              <a:t>In </a:t>
            </a:r>
            <a:r>
              <a:rPr sz="1800" spc="-5">
                <a:latin typeface="Times New Roman"/>
                <a:cs typeface="Times New Roman"/>
              </a:rPr>
              <a:t>ASCII jargon, </a:t>
            </a:r>
            <a:r>
              <a:rPr sz="1800">
                <a:latin typeface="Times New Roman"/>
                <a:cs typeface="Times New Roman"/>
              </a:rPr>
              <a:t>each </a:t>
            </a:r>
            <a:r>
              <a:rPr sz="1800" spc="-5">
                <a:latin typeface="Times New Roman"/>
                <a:cs typeface="Times New Roman"/>
              </a:rPr>
              <a:t>message </a:t>
            </a:r>
            <a:r>
              <a:rPr sz="1800">
                <a:latin typeface="Times New Roman"/>
                <a:cs typeface="Times New Roman"/>
              </a:rPr>
              <a:t>ends </a:t>
            </a:r>
            <a:r>
              <a:rPr sz="1800" spc="-5">
                <a:latin typeface="Times New Roman"/>
                <a:cs typeface="Times New Roman"/>
              </a:rPr>
              <a:t>with  </a:t>
            </a:r>
            <a:r>
              <a:rPr sz="1800" spc="-5">
                <a:latin typeface="Courier New"/>
                <a:cs typeface="Courier New"/>
              </a:rPr>
              <a:t>CRLF.CRLF</a:t>
            </a:r>
            <a:r>
              <a:rPr sz="1800" spc="-5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C3BA44-CC2A-079A-D506-E74B7CE5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b="0" spc="-10">
                <a:solidFill>
                  <a:srgbClr val="A3123E"/>
                </a:solidFill>
                <a:latin typeface="Georgia"/>
                <a:cs typeface="Georgia"/>
              </a:rPr>
              <a:t>Mail </a:t>
            </a:r>
            <a:r>
              <a:rPr lang="en-US" sz="4400" b="0" spc="-5">
                <a:solidFill>
                  <a:srgbClr val="A3123E"/>
                </a:solidFill>
                <a:latin typeface="Georgia"/>
                <a:cs typeface="Georgia"/>
              </a:rPr>
              <a:t>message</a:t>
            </a:r>
            <a:r>
              <a:rPr lang="en-US" sz="4400" b="0" spc="-15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lang="en-US" sz="4400" b="0" spc="-10">
                <a:solidFill>
                  <a:srgbClr val="A3123E"/>
                </a:solidFill>
                <a:latin typeface="Georgia"/>
                <a:cs typeface="Georgia"/>
              </a:rPr>
              <a:t>format</a:t>
            </a:r>
            <a:endParaRPr lang="en-US" sz="4400" b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0B9757-DCB0-D209-C3C8-0A3890165F95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15179-E848-429E-1675-E3CC0070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5DC61E-C72E-8125-E76E-3F4CAAD1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D71A5C3-6A4D-3B4F-6957-8255A130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52B7AD05-BECA-4458-8554-5A3B4F0BF0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F2D41DA5-8717-80F8-5540-F3C8B72D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65ECBDBB-F797-E65C-EC6D-B702D3BE66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B8DC4-8D9F-F9EB-B594-8BD52C8D132B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697FF74B-54ED-440E-20D6-B7E6810C149E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13CF4C-555D-AE36-57DD-1FB694736C54}"/>
              </a:ext>
            </a:extLst>
          </p:cNvPr>
          <p:cNvSpPr txBox="1">
            <a:spLocks/>
          </p:cNvSpPr>
          <p:nvPr/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894" y="313689"/>
            <a:ext cx="545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>
                <a:solidFill>
                  <a:srgbClr val="C00000"/>
                </a:solidFill>
                <a:latin typeface="Trebuchet MS"/>
                <a:cs typeface="Trebuchet MS"/>
              </a:rPr>
              <a:t>User-Server </a:t>
            </a:r>
            <a:r>
              <a:rPr sz="3200" spc="-210">
                <a:solidFill>
                  <a:srgbClr val="C00000"/>
                </a:solidFill>
                <a:latin typeface="Trebuchet MS"/>
                <a:cs typeface="Trebuchet MS"/>
              </a:rPr>
              <a:t>Interaction:</a:t>
            </a:r>
            <a:r>
              <a:rPr sz="3200" spc="-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180">
                <a:solidFill>
                  <a:srgbClr val="C00000"/>
                </a:solidFill>
                <a:latin typeface="Trebuchet MS"/>
                <a:cs typeface="Trebuchet MS"/>
              </a:rPr>
              <a:t>Cookies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272" y="1935479"/>
            <a:ext cx="9741535" cy="3048000"/>
          </a:xfrm>
          <a:custGeom>
            <a:avLst/>
            <a:gdLst/>
            <a:ahLst/>
            <a:cxnLst/>
            <a:rect l="l" t="t" r="r" b="b"/>
            <a:pathLst>
              <a:path w="9741535" h="3048000">
                <a:moveTo>
                  <a:pt x="9741408" y="0"/>
                </a:moveTo>
                <a:lnTo>
                  <a:pt x="0" y="0"/>
                </a:lnTo>
                <a:lnTo>
                  <a:pt x="0" y="3048000"/>
                </a:lnTo>
                <a:lnTo>
                  <a:pt x="9741408" y="3048000"/>
                </a:lnTo>
                <a:lnTo>
                  <a:pt x="974140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2621" y="1958721"/>
            <a:ext cx="9538335" cy="296812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lang="en-US" sz="2400" i="1" spc="-110">
                <a:latin typeface="Times New Roman"/>
                <a:cs typeface="Times New Roman"/>
              </a:rPr>
              <a:t>We </a:t>
            </a:r>
            <a:r>
              <a:rPr lang="en-US" sz="2400" i="1" spc="-5">
                <a:latin typeface="Times New Roman"/>
                <a:cs typeface="Times New Roman"/>
              </a:rPr>
              <a:t>mentioned </a:t>
            </a:r>
            <a:r>
              <a:rPr lang="en-US" sz="2400" i="1">
                <a:latin typeface="Times New Roman"/>
                <a:cs typeface="Times New Roman"/>
              </a:rPr>
              <a:t>above that an </a:t>
            </a:r>
            <a:r>
              <a:rPr lang="en-US" sz="2400" i="1" spc="-5">
                <a:latin typeface="Times New Roman"/>
                <a:cs typeface="Times New Roman"/>
              </a:rPr>
              <a:t>HTTP server </a:t>
            </a:r>
            <a:r>
              <a:rPr lang="en-US" sz="2400" i="1">
                <a:latin typeface="Times New Roman"/>
                <a:cs typeface="Times New Roman"/>
              </a:rPr>
              <a:t>is </a:t>
            </a:r>
            <a:r>
              <a:rPr lang="en-US" sz="2400" i="1" spc="-5">
                <a:latin typeface="Times New Roman"/>
                <a:cs typeface="Times New Roman"/>
              </a:rPr>
              <a:t>stateless. This </a:t>
            </a:r>
            <a:r>
              <a:rPr lang="en-US" sz="2400" i="1">
                <a:latin typeface="Times New Roman"/>
                <a:cs typeface="Times New Roman"/>
              </a:rPr>
              <a:t>simplifies </a:t>
            </a:r>
            <a:r>
              <a:rPr lang="en-US" sz="2400" i="1" spc="-5">
                <a:latin typeface="Times New Roman"/>
                <a:cs typeface="Times New Roman"/>
              </a:rPr>
              <a:t>server</a:t>
            </a:r>
            <a:r>
              <a:rPr lang="en-GB" sz="2400" i="1" spc="-5">
                <a:latin typeface="Times New Roman"/>
                <a:cs typeface="Times New Roman"/>
              </a:rPr>
              <a:t> </a:t>
            </a:r>
            <a:r>
              <a:rPr lang="en-US" sz="2400" i="1" spc="-5">
                <a:latin typeface="Times New Roman"/>
                <a:cs typeface="Times New Roman"/>
              </a:rPr>
              <a:t> </a:t>
            </a:r>
            <a:r>
              <a:rPr lang="en-US" sz="2400" i="1">
                <a:latin typeface="Times New Roman"/>
                <a:cs typeface="Times New Roman"/>
              </a:rPr>
              <a:t>design and has permitted engineers to develop high-performance </a:t>
            </a:r>
            <a:r>
              <a:rPr lang="en-US" sz="2400" i="1" spc="-75">
                <a:latin typeface="Times New Roman"/>
                <a:cs typeface="Times New Roman"/>
              </a:rPr>
              <a:t>Web </a:t>
            </a:r>
            <a:r>
              <a:rPr lang="en-US" sz="2400" i="1" spc="-5">
                <a:latin typeface="Times New Roman"/>
                <a:cs typeface="Times New Roman"/>
              </a:rPr>
              <a:t>servers</a:t>
            </a:r>
            <a:r>
              <a:rPr lang="en-GB" sz="2400" i="1" spc="-5">
                <a:latin typeface="Times New Roman"/>
                <a:cs typeface="Times New Roman"/>
              </a:rPr>
              <a:t> </a:t>
            </a:r>
            <a:r>
              <a:rPr lang="en-US" sz="2400" i="1" spc="-5">
                <a:latin typeface="Times New Roman"/>
                <a:cs typeface="Times New Roman"/>
              </a:rPr>
              <a:t> </a:t>
            </a:r>
            <a:r>
              <a:rPr lang="en-US" sz="2400" i="1">
                <a:latin typeface="Times New Roman"/>
                <a:cs typeface="Times New Roman"/>
              </a:rPr>
              <a:t>that can handle thousands of </a:t>
            </a:r>
            <a:r>
              <a:rPr lang="en-US" sz="2400" i="1" spc="-5">
                <a:latin typeface="Times New Roman"/>
                <a:cs typeface="Times New Roman"/>
              </a:rPr>
              <a:t>simultaneous TCP </a:t>
            </a:r>
            <a:r>
              <a:rPr lang="en-US" sz="2400" i="1">
                <a:latin typeface="Times New Roman"/>
                <a:cs typeface="Times New Roman"/>
              </a:rPr>
              <a:t>connections. </a:t>
            </a:r>
            <a:r>
              <a:rPr lang="en-US" sz="2400" i="1" spc="-35">
                <a:latin typeface="Times New Roman"/>
                <a:cs typeface="Times New Roman"/>
              </a:rPr>
              <a:t>However, </a:t>
            </a:r>
            <a:r>
              <a:rPr lang="en-US" sz="2400" i="1">
                <a:latin typeface="Times New Roman"/>
                <a:cs typeface="Times New Roman"/>
              </a:rPr>
              <a:t>it is</a:t>
            </a:r>
            <a:r>
              <a:rPr lang="en-GB" sz="2400" i="1">
                <a:latin typeface="Times New Roman"/>
                <a:cs typeface="Times New Roman"/>
              </a:rPr>
              <a:t> </a:t>
            </a:r>
            <a:r>
              <a:rPr lang="en-US" sz="2400" i="1">
                <a:latin typeface="Times New Roman"/>
                <a:cs typeface="Times New Roman"/>
              </a:rPr>
              <a:t> often </a:t>
            </a:r>
            <a:r>
              <a:rPr lang="en-US" sz="2400" i="1" spc="-5">
                <a:latin typeface="Times New Roman"/>
                <a:cs typeface="Times New Roman"/>
              </a:rPr>
              <a:t>desirable </a:t>
            </a:r>
            <a:r>
              <a:rPr lang="en-US" sz="2400" i="1">
                <a:latin typeface="Times New Roman"/>
                <a:cs typeface="Times New Roman"/>
              </a:rPr>
              <a:t>for a </a:t>
            </a:r>
            <a:r>
              <a:rPr lang="en-US" sz="2400" i="1" spc="-75">
                <a:latin typeface="Times New Roman"/>
                <a:cs typeface="Times New Roman"/>
              </a:rPr>
              <a:t>Web </a:t>
            </a:r>
            <a:r>
              <a:rPr lang="en-US" sz="2400" i="1" spc="-5">
                <a:latin typeface="Times New Roman"/>
                <a:cs typeface="Times New Roman"/>
              </a:rPr>
              <a:t>site </a:t>
            </a:r>
            <a:r>
              <a:rPr lang="en-US" sz="2400" i="1">
                <a:latin typeface="Times New Roman"/>
                <a:cs typeface="Times New Roman"/>
              </a:rPr>
              <a:t>to identify </a:t>
            </a:r>
            <a:r>
              <a:rPr lang="en-US" sz="2400" i="1" spc="-5">
                <a:latin typeface="Times New Roman"/>
                <a:cs typeface="Times New Roman"/>
              </a:rPr>
              <a:t>users, </a:t>
            </a:r>
            <a:r>
              <a:rPr lang="en-US" sz="2400" i="1">
                <a:latin typeface="Times New Roman"/>
                <a:cs typeface="Times New Roman"/>
              </a:rPr>
              <a:t>either because the </a:t>
            </a:r>
            <a:r>
              <a:rPr lang="en-US" sz="2400" i="1" spc="-5">
                <a:latin typeface="Times New Roman"/>
                <a:cs typeface="Times New Roman"/>
              </a:rPr>
              <a:t>server</a:t>
            </a:r>
            <a:r>
              <a:rPr lang="en-GB" sz="2400" i="1" spc="-5">
                <a:latin typeface="Times New Roman"/>
                <a:cs typeface="Times New Roman"/>
              </a:rPr>
              <a:t> </a:t>
            </a:r>
            <a:r>
              <a:rPr lang="en-US" sz="2400" i="1" spc="-5">
                <a:latin typeface="Times New Roman"/>
                <a:cs typeface="Times New Roman"/>
              </a:rPr>
              <a:t> </a:t>
            </a:r>
            <a:r>
              <a:rPr lang="en-US" sz="2400" i="1">
                <a:latin typeface="Times New Roman"/>
                <a:cs typeface="Times New Roman"/>
              </a:rPr>
              <a:t>wishes to </a:t>
            </a:r>
            <a:r>
              <a:rPr lang="en-US" sz="2400" i="1" spc="-10">
                <a:latin typeface="Times New Roman"/>
                <a:cs typeface="Times New Roman"/>
              </a:rPr>
              <a:t>restrict </a:t>
            </a:r>
            <a:r>
              <a:rPr lang="en-US" sz="2400" i="1">
                <a:latin typeface="Times New Roman"/>
                <a:cs typeface="Times New Roman"/>
              </a:rPr>
              <a:t>user access or because it wants to </a:t>
            </a:r>
            <a:r>
              <a:rPr lang="en-US" sz="2400" i="1" spc="-5">
                <a:latin typeface="Times New Roman"/>
                <a:cs typeface="Times New Roman"/>
              </a:rPr>
              <a:t>serve </a:t>
            </a:r>
            <a:r>
              <a:rPr lang="en-US" sz="2400" i="1">
                <a:latin typeface="Times New Roman"/>
                <a:cs typeface="Times New Roman"/>
              </a:rPr>
              <a:t>content as a</a:t>
            </a:r>
            <a:r>
              <a:rPr lang="en-GB" sz="2400" i="1">
                <a:latin typeface="Times New Roman"/>
                <a:cs typeface="Times New Roman"/>
              </a:rPr>
              <a:t> </a:t>
            </a:r>
            <a:r>
              <a:rPr lang="en-US" sz="2400" i="1">
                <a:latin typeface="Times New Roman"/>
                <a:cs typeface="Times New Roman"/>
              </a:rPr>
              <a:t> function of the user </a:t>
            </a:r>
            <a:r>
              <a:rPr lang="en-US" sz="2400" i="1" spc="-15">
                <a:latin typeface="Times New Roman"/>
                <a:cs typeface="Times New Roman"/>
              </a:rPr>
              <a:t>identity. </a:t>
            </a:r>
            <a:r>
              <a:rPr lang="en-US" sz="2400" i="1">
                <a:latin typeface="Times New Roman"/>
                <a:cs typeface="Times New Roman"/>
              </a:rPr>
              <a:t>For these purposes, </a:t>
            </a:r>
            <a:r>
              <a:rPr lang="en-US" sz="2400" i="1" spc="-5">
                <a:latin typeface="Times New Roman"/>
                <a:cs typeface="Times New Roman"/>
              </a:rPr>
              <a:t>HTTP </a:t>
            </a:r>
            <a:r>
              <a:rPr lang="en-US" sz="2400" i="1">
                <a:latin typeface="Times New Roman"/>
                <a:cs typeface="Times New Roman"/>
              </a:rPr>
              <a:t>uses cookies.</a:t>
            </a:r>
            <a:r>
              <a:rPr lang="en-US" sz="2400" i="1" spc="-210">
                <a:latin typeface="Times New Roman"/>
                <a:cs typeface="Times New Roman"/>
              </a:rPr>
              <a:t> </a:t>
            </a:r>
            <a:r>
              <a:rPr lang="en-US" sz="2400" i="1">
                <a:latin typeface="Times New Roman"/>
                <a:cs typeface="Times New Roman"/>
              </a:rPr>
              <a:t>Cookies,</a:t>
            </a:r>
            <a:r>
              <a:rPr lang="en-GB" sz="2400" i="1">
                <a:latin typeface="Times New Roman"/>
                <a:cs typeface="Times New Roman"/>
              </a:rPr>
              <a:t> </a:t>
            </a:r>
            <a:r>
              <a:rPr lang="en-US" sz="2400" i="1">
                <a:latin typeface="Times New Roman"/>
                <a:cs typeface="Times New Roman"/>
              </a:rPr>
              <a:t> defined in </a:t>
            </a:r>
            <a:r>
              <a:rPr lang="en-US" sz="2400" i="1" spc="-5">
                <a:latin typeface="Times New Roman"/>
                <a:cs typeface="Times New Roman"/>
              </a:rPr>
              <a:t>[RFC </a:t>
            </a:r>
            <a:r>
              <a:rPr lang="en-US" sz="2400" i="1" spc="5">
                <a:latin typeface="Times New Roman"/>
                <a:cs typeface="Times New Roman"/>
              </a:rPr>
              <a:t>6265], </a:t>
            </a:r>
            <a:r>
              <a:rPr lang="en-US" sz="2400" i="1">
                <a:latin typeface="Times New Roman"/>
                <a:cs typeface="Times New Roman"/>
              </a:rPr>
              <a:t>allow </a:t>
            </a:r>
            <a:r>
              <a:rPr lang="en-US" sz="2400" i="1" spc="-5">
                <a:latin typeface="Times New Roman"/>
                <a:cs typeface="Times New Roman"/>
              </a:rPr>
              <a:t>sites </a:t>
            </a:r>
            <a:r>
              <a:rPr lang="en-US" sz="2400" i="1">
                <a:latin typeface="Times New Roman"/>
                <a:cs typeface="Times New Roman"/>
              </a:rPr>
              <a:t>to keep </a:t>
            </a:r>
            <a:r>
              <a:rPr lang="en-GB" sz="2400" i="1">
                <a:latin typeface="Times New Roman"/>
                <a:cs typeface="Times New Roman"/>
              </a:rPr>
              <a:t>track </a:t>
            </a:r>
            <a:r>
              <a:rPr lang="en-US" sz="2400" i="1">
                <a:latin typeface="Times New Roman"/>
                <a:cs typeface="Times New Roman"/>
              </a:rPr>
              <a:t>of users. Most </a:t>
            </a:r>
            <a:r>
              <a:rPr lang="en-US" sz="2400" i="1" spc="-5">
                <a:latin typeface="Times New Roman"/>
                <a:cs typeface="Times New Roman"/>
              </a:rPr>
              <a:t>major</a:t>
            </a:r>
            <a:r>
              <a:rPr lang="en-GB" sz="2400" i="1" spc="-5">
                <a:latin typeface="Times New Roman"/>
                <a:cs typeface="Times New Roman"/>
              </a:rPr>
              <a:t> </a:t>
            </a:r>
            <a:r>
              <a:rPr lang="en-US" sz="2400" i="1" spc="-5">
                <a:latin typeface="Times New Roman"/>
                <a:cs typeface="Times New Roman"/>
              </a:rPr>
              <a:t> </a:t>
            </a:r>
            <a:r>
              <a:rPr lang="en-US" sz="2400" i="1" spc="-10">
                <a:latin typeface="Times New Roman"/>
                <a:cs typeface="Times New Roman"/>
              </a:rPr>
              <a:t>commercial </a:t>
            </a:r>
            <a:r>
              <a:rPr lang="en-US" sz="2400" i="1" spc="-75">
                <a:latin typeface="Times New Roman"/>
                <a:cs typeface="Times New Roman"/>
              </a:rPr>
              <a:t>Web </a:t>
            </a:r>
            <a:r>
              <a:rPr lang="en-US" sz="2400" i="1" spc="-5">
                <a:latin typeface="Times New Roman"/>
                <a:cs typeface="Times New Roman"/>
              </a:rPr>
              <a:t>sites </a:t>
            </a:r>
            <a:r>
              <a:rPr lang="en-US" sz="2400" i="1">
                <a:latin typeface="Times New Roman"/>
                <a:cs typeface="Times New Roman"/>
              </a:rPr>
              <a:t>use cookies</a:t>
            </a:r>
            <a:r>
              <a:rPr lang="en-US" sz="2400" i="1" spc="15">
                <a:latin typeface="Times New Roman"/>
                <a:cs typeface="Times New Roman"/>
              </a:rPr>
              <a:t> </a:t>
            </a:r>
            <a:r>
              <a:rPr lang="en-US" sz="2400" i="1">
                <a:latin typeface="Times New Roman"/>
                <a:cs typeface="Times New Roman"/>
              </a:rPr>
              <a:t>today.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380" y="3426967"/>
            <a:ext cx="9875520" cy="23602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solidFill>
                  <a:srgbClr val="CC0000"/>
                </a:solidFill>
                <a:latin typeface="Georgia"/>
                <a:cs typeface="Georgia"/>
              </a:rPr>
              <a:t>SMTP: </a:t>
            </a:r>
            <a:r>
              <a:rPr sz="2400" spc="-5">
                <a:latin typeface="Georgia"/>
                <a:cs typeface="Georgia"/>
              </a:rPr>
              <a:t>delivery/storage to </a:t>
            </a:r>
            <a:r>
              <a:rPr sz="2400" spc="10">
                <a:latin typeface="Georgia"/>
                <a:cs typeface="Georgia"/>
              </a:rPr>
              <a:t>receiver</a:t>
            </a:r>
            <a:r>
              <a:rPr sz="2400" spc="10">
                <a:latin typeface="Arial"/>
                <a:cs typeface="Arial"/>
              </a:rPr>
              <a:t>’</a:t>
            </a:r>
            <a:r>
              <a:rPr sz="2400" spc="10">
                <a:latin typeface="Georgia"/>
                <a:cs typeface="Georgia"/>
              </a:rPr>
              <a:t>s</a:t>
            </a:r>
            <a:r>
              <a:rPr sz="2400" spc="-2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>
                <a:latin typeface="Georgia"/>
                <a:cs typeface="Georgia"/>
              </a:rPr>
              <a:t>mail </a:t>
            </a:r>
            <a:r>
              <a:rPr sz="2400" spc="-5">
                <a:latin typeface="Georgia"/>
                <a:cs typeface="Georgia"/>
              </a:rPr>
              <a:t>access protocol: retrieval from</a:t>
            </a:r>
            <a:r>
              <a:rPr sz="2400" spc="-1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>
                <a:solidFill>
                  <a:srgbClr val="CC0000"/>
                </a:solidFill>
                <a:latin typeface="Georgia"/>
                <a:cs typeface="Georgia"/>
              </a:rPr>
              <a:t>POP: </a:t>
            </a:r>
            <a:r>
              <a:rPr sz="2200" spc="-5">
                <a:latin typeface="Georgia"/>
                <a:cs typeface="Georgia"/>
              </a:rPr>
              <a:t>Post Office Protocol [RFC </a:t>
            </a:r>
            <a:r>
              <a:rPr sz="2200">
                <a:latin typeface="Georgia"/>
                <a:cs typeface="Georgia"/>
              </a:rPr>
              <a:t>1939]: </a:t>
            </a:r>
            <a:r>
              <a:rPr sz="2200" spc="-10">
                <a:latin typeface="Georgia"/>
                <a:cs typeface="Georgia"/>
              </a:rPr>
              <a:t>authorization,</a:t>
            </a:r>
            <a:r>
              <a:rPr sz="2200" spc="15">
                <a:latin typeface="Georgia"/>
                <a:cs typeface="Georgia"/>
              </a:rPr>
              <a:t> </a:t>
            </a:r>
            <a:r>
              <a:rPr sz="2200" spc="-10">
                <a:latin typeface="Georgia"/>
                <a:cs typeface="Georgia"/>
              </a:rPr>
              <a:t>download</a:t>
            </a:r>
            <a:endParaRPr sz="2200">
              <a:latin typeface="Georgia"/>
              <a:cs typeface="Georgia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>
                <a:solidFill>
                  <a:srgbClr val="CC0000"/>
                </a:solidFill>
                <a:latin typeface="Georgia"/>
                <a:cs typeface="Georgia"/>
              </a:rPr>
              <a:t>IMAP: </a:t>
            </a:r>
            <a:r>
              <a:rPr sz="2200" spc="-5">
                <a:latin typeface="Georgia"/>
                <a:cs typeface="Georgia"/>
              </a:rPr>
              <a:t>Internet Mail Access Protocol [RFC 1730]: more features, including  manipulation of </a:t>
            </a:r>
            <a:r>
              <a:rPr sz="2200" spc="-10">
                <a:latin typeface="Georgia"/>
                <a:cs typeface="Georgia"/>
              </a:rPr>
              <a:t>stored messages </a:t>
            </a:r>
            <a:r>
              <a:rPr sz="2200" spc="-5">
                <a:latin typeface="Georgia"/>
                <a:cs typeface="Georgia"/>
              </a:rPr>
              <a:t>on</a:t>
            </a:r>
            <a:r>
              <a:rPr sz="2200" spc="85">
                <a:latin typeface="Georgia"/>
                <a:cs typeface="Georgia"/>
              </a:rPr>
              <a:t> </a:t>
            </a:r>
            <a:r>
              <a:rPr sz="2200" spc="-1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>
                <a:solidFill>
                  <a:srgbClr val="CC0000"/>
                </a:solidFill>
                <a:latin typeface="Georgia"/>
                <a:cs typeface="Georgia"/>
              </a:rPr>
              <a:t>HTTP: </a:t>
            </a:r>
            <a:r>
              <a:rPr sz="2200" spc="-10">
                <a:latin typeface="Georgia"/>
                <a:cs typeface="Georgia"/>
              </a:rPr>
              <a:t>gmail, </a:t>
            </a:r>
            <a:r>
              <a:rPr sz="2200" spc="-5">
                <a:latin typeface="Georgia"/>
                <a:cs typeface="Georgia"/>
              </a:rPr>
              <a:t>Hotmail, Yahoo! </a:t>
            </a:r>
            <a:r>
              <a:rPr sz="2200" spc="-10">
                <a:latin typeface="Georgia"/>
                <a:cs typeface="Georgia"/>
              </a:rPr>
              <a:t>Mail,</a:t>
            </a:r>
            <a:r>
              <a:rPr sz="2200" spc="20">
                <a:latin typeface="Georgia"/>
                <a:cs typeface="Georgia"/>
              </a:rPr>
              <a:t> </a:t>
            </a:r>
            <a:r>
              <a:rPr sz="2200" spc="-10">
                <a:latin typeface="Georgia"/>
                <a:cs typeface="Georgia"/>
              </a:rPr>
              <a:t>etc.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834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>
                <a:solidFill>
                  <a:srgbClr val="A3123E"/>
                </a:solidFill>
                <a:latin typeface="Georgia"/>
                <a:cs typeface="Georgia"/>
              </a:rPr>
              <a:t>Mail access</a:t>
            </a:r>
            <a:r>
              <a:rPr sz="3200" b="0" spc="-85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>
                <a:solidFill>
                  <a:srgbClr val="A3123E"/>
                </a:solidFill>
                <a:latin typeface="Georgia"/>
                <a:cs typeface="Georgia"/>
              </a:rPr>
              <a:t>protocols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1893" y="1572577"/>
            <a:ext cx="970915" cy="987425"/>
            <a:chOff x="4481893" y="1572577"/>
            <a:chExt cx="970915" cy="987425"/>
          </a:xfrm>
        </p:grpSpPr>
        <p:sp>
          <p:nvSpPr>
            <p:cNvPr id="5" name="object 5"/>
            <p:cNvSpPr/>
            <p:nvPr/>
          </p:nvSpPr>
          <p:spPr>
            <a:xfrm>
              <a:off x="4509515" y="1577339"/>
              <a:ext cx="483108" cy="662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39" y="1653539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1039" y="1653539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0" y="15239"/>
                  </a:moveTo>
                  <a:lnTo>
                    <a:pt x="214884" y="15239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4587" y="1647443"/>
              <a:ext cx="208915" cy="41275"/>
            </a:xfrm>
            <a:custGeom>
              <a:avLst/>
              <a:gdLst/>
              <a:ahLst/>
              <a:cxnLst/>
              <a:rect l="l" t="t" r="r" b="b"/>
              <a:pathLst>
                <a:path w="208914" h="41275">
                  <a:moveTo>
                    <a:pt x="188213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88213" y="41147"/>
                  </a:lnTo>
                  <a:lnTo>
                    <a:pt x="196197" y="39522"/>
                  </a:lnTo>
                  <a:lnTo>
                    <a:pt x="202739" y="35099"/>
                  </a:lnTo>
                  <a:lnTo>
                    <a:pt x="207162" y="28557"/>
                  </a:lnTo>
                  <a:lnTo>
                    <a:pt x="208787" y="20573"/>
                  </a:lnTo>
                  <a:lnTo>
                    <a:pt x="207162" y="12590"/>
                  </a:lnTo>
                  <a:lnTo>
                    <a:pt x="202739" y="6048"/>
                  </a:lnTo>
                  <a:lnTo>
                    <a:pt x="196197" y="1625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0683" y="1652015"/>
              <a:ext cx="198119" cy="32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03063" y="1741931"/>
              <a:ext cx="207645" cy="36830"/>
            </a:xfrm>
            <a:custGeom>
              <a:avLst/>
              <a:gdLst/>
              <a:ahLst/>
              <a:cxnLst/>
              <a:rect l="l" t="t" r="r" b="b"/>
              <a:pathLst>
                <a:path w="207645" h="36830">
                  <a:moveTo>
                    <a:pt x="18897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8975" y="36575"/>
                  </a:lnTo>
                  <a:lnTo>
                    <a:pt x="196119" y="35147"/>
                  </a:lnTo>
                  <a:lnTo>
                    <a:pt x="201929" y="31241"/>
                  </a:lnTo>
                  <a:lnTo>
                    <a:pt x="205835" y="25431"/>
                  </a:lnTo>
                  <a:lnTo>
                    <a:pt x="207263" y="18287"/>
                  </a:lnTo>
                  <a:lnTo>
                    <a:pt x="205835" y="11144"/>
                  </a:lnTo>
                  <a:lnTo>
                    <a:pt x="201929" y="5334"/>
                  </a:lnTo>
                  <a:lnTo>
                    <a:pt x="196119" y="14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9159" y="1746503"/>
              <a:ext cx="198119" cy="28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8491" y="1929383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5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3063" y="1930907"/>
              <a:ext cx="201168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8136" y="1845563"/>
              <a:ext cx="94487" cy="54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0015" y="1837943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5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3"/>
                  </a:lnTo>
                  <a:lnTo>
                    <a:pt x="190500" y="39623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1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6111" y="1577339"/>
              <a:ext cx="202692" cy="6629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4419" y="1577339"/>
              <a:ext cx="24765" cy="662940"/>
            </a:xfrm>
            <a:custGeom>
              <a:avLst/>
              <a:gdLst/>
              <a:ahLst/>
              <a:cxnLst/>
              <a:rect l="l" t="t" r="r" b="b"/>
              <a:pathLst>
                <a:path w="24764" h="662939">
                  <a:moveTo>
                    <a:pt x="0" y="662939"/>
                  </a:moveTo>
                  <a:lnTo>
                    <a:pt x="24384" y="662939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7279" y="1744979"/>
              <a:ext cx="83820" cy="624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7279" y="1650491"/>
              <a:ext cx="88392" cy="701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02708" y="2209799"/>
              <a:ext cx="94615" cy="59690"/>
            </a:xfrm>
            <a:custGeom>
              <a:avLst/>
              <a:gdLst/>
              <a:ahLst/>
              <a:cxnLst/>
              <a:rect l="l" t="t" r="r" b="b"/>
              <a:pathLst>
                <a:path w="94614" h="59689">
                  <a:moveTo>
                    <a:pt x="94488" y="6096"/>
                  </a:moveTo>
                  <a:lnTo>
                    <a:pt x="90678" y="0"/>
                  </a:lnTo>
                  <a:lnTo>
                    <a:pt x="81534" y="0"/>
                  </a:lnTo>
                  <a:lnTo>
                    <a:pt x="79209" y="3708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88392" y="28067"/>
                  </a:lnTo>
                  <a:lnTo>
                    <a:pt x="88341" y="27432"/>
                  </a:lnTo>
                  <a:lnTo>
                    <a:pt x="90678" y="27432"/>
                  </a:lnTo>
                  <a:lnTo>
                    <a:pt x="94488" y="21336"/>
                  </a:lnTo>
                  <a:lnTo>
                    <a:pt x="9448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6655" y="2229611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40843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2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8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6655" y="2229611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2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8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2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9515" y="2238755"/>
              <a:ext cx="384048" cy="22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9515" y="2238755"/>
              <a:ext cx="384175" cy="22860"/>
            </a:xfrm>
            <a:custGeom>
              <a:avLst/>
              <a:gdLst/>
              <a:ahLst/>
              <a:cxnLst/>
              <a:rect l="l" t="t" r="r" b="b"/>
              <a:pathLst>
                <a:path w="384175" h="22860">
                  <a:moveTo>
                    <a:pt x="0" y="11430"/>
                  </a:moveTo>
                  <a:lnTo>
                    <a:pt x="0" y="5080"/>
                  </a:lnTo>
                  <a:lnTo>
                    <a:pt x="5080" y="0"/>
                  </a:lnTo>
                  <a:lnTo>
                    <a:pt x="11430" y="0"/>
                  </a:lnTo>
                  <a:lnTo>
                    <a:pt x="372618" y="0"/>
                  </a:lnTo>
                  <a:lnTo>
                    <a:pt x="378968" y="0"/>
                  </a:lnTo>
                  <a:lnTo>
                    <a:pt x="384048" y="5080"/>
                  </a:lnTo>
                  <a:lnTo>
                    <a:pt x="384048" y="11430"/>
                  </a:lnTo>
                  <a:lnTo>
                    <a:pt x="384048" y="17780"/>
                  </a:lnTo>
                  <a:lnTo>
                    <a:pt x="378968" y="22860"/>
                  </a:lnTo>
                  <a:lnTo>
                    <a:pt x="372618" y="22860"/>
                  </a:lnTo>
                  <a:lnTo>
                    <a:pt x="11430" y="22860"/>
                  </a:lnTo>
                  <a:lnTo>
                    <a:pt x="5080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6091" y="2142743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6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3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6" y="41147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3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0099" y="2144267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74107" y="2142743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3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7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3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15839" y="1984247"/>
              <a:ext cx="32384" cy="3810"/>
            </a:xfrm>
            <a:custGeom>
              <a:avLst/>
              <a:gdLst/>
              <a:ahLst/>
              <a:cxnLst/>
              <a:rect l="l" t="t" r="r" b="b"/>
              <a:pathLst>
                <a:path w="32385" h="3810">
                  <a:moveTo>
                    <a:pt x="0" y="3809"/>
                  </a:moveTo>
                  <a:lnTo>
                    <a:pt x="32003" y="380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15839" y="1984247"/>
              <a:ext cx="32384" cy="220979"/>
            </a:xfrm>
            <a:custGeom>
              <a:avLst/>
              <a:gdLst/>
              <a:ahLst/>
              <a:cxnLst/>
              <a:rect l="l" t="t" r="r" b="b"/>
              <a:pathLst>
                <a:path w="32385" h="220980">
                  <a:moveTo>
                    <a:pt x="0" y="220979"/>
                  </a:moveTo>
                  <a:lnTo>
                    <a:pt x="32003" y="22097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3721" y="1988057"/>
              <a:ext cx="809625" cy="562610"/>
            </a:xfrm>
            <a:custGeom>
              <a:avLst/>
              <a:gdLst/>
              <a:ahLst/>
              <a:cxnLst/>
              <a:rect l="l" t="t" r="r" b="b"/>
              <a:pathLst>
                <a:path w="809625" h="562610">
                  <a:moveTo>
                    <a:pt x="809244" y="0"/>
                  </a:moveTo>
                  <a:lnTo>
                    <a:pt x="0" y="0"/>
                  </a:lnTo>
                  <a:lnTo>
                    <a:pt x="0" y="562356"/>
                  </a:lnTo>
                  <a:lnTo>
                    <a:pt x="809244" y="562356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3721" y="1988057"/>
              <a:ext cx="809625" cy="562610"/>
            </a:xfrm>
            <a:custGeom>
              <a:avLst/>
              <a:gdLst/>
              <a:ahLst/>
              <a:cxnLst/>
              <a:rect l="l" t="t" r="r" b="b"/>
              <a:pathLst>
                <a:path w="809625" h="562610">
                  <a:moveTo>
                    <a:pt x="0" y="562356"/>
                  </a:moveTo>
                  <a:lnTo>
                    <a:pt x="809244" y="562356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562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71821" y="2102357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1821" y="2102357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49545" y="2145029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2" y="0"/>
                  </a:moveTo>
                  <a:lnTo>
                    <a:pt x="172212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19" y="0"/>
                  </a:moveTo>
                  <a:lnTo>
                    <a:pt x="350519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19" y="1524"/>
                  </a:moveTo>
                  <a:lnTo>
                    <a:pt x="8381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3251" y="23667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3251" y="23667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20411" y="236677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5">
                  <a:moveTo>
                    <a:pt x="100584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4" y="147827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20411" y="236677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5">
                  <a:moveTo>
                    <a:pt x="0" y="147827"/>
                  </a:moveTo>
                  <a:lnTo>
                    <a:pt x="100584" y="147827"/>
                  </a:lnTo>
                  <a:lnTo>
                    <a:pt x="100584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56047" y="236524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56047" y="236524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99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099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23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623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167437" y="1583245"/>
            <a:ext cx="515620" cy="702945"/>
            <a:chOff x="6167437" y="1583245"/>
            <a:chExt cx="515620" cy="702945"/>
          </a:xfrm>
        </p:grpSpPr>
        <p:sp>
          <p:nvSpPr>
            <p:cNvPr id="46" name="object 46"/>
            <p:cNvSpPr/>
            <p:nvPr/>
          </p:nvSpPr>
          <p:spPr>
            <a:xfrm>
              <a:off x="6196584" y="1588008"/>
              <a:ext cx="481584" cy="6629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98107" y="16642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69">
                  <a:moveTo>
                    <a:pt x="2133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3360" y="1371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98107" y="16642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69">
                  <a:moveTo>
                    <a:pt x="0" y="13715"/>
                  </a:moveTo>
                  <a:lnTo>
                    <a:pt x="213360" y="137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91656" y="1656588"/>
              <a:ext cx="207645" cy="43180"/>
            </a:xfrm>
            <a:custGeom>
              <a:avLst/>
              <a:gdLst/>
              <a:ahLst/>
              <a:cxnLst/>
              <a:rect l="l" t="t" r="r" b="b"/>
              <a:pathLst>
                <a:path w="207645" h="43180">
                  <a:moveTo>
                    <a:pt x="185927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85927" y="42672"/>
                  </a:lnTo>
                  <a:lnTo>
                    <a:pt x="194244" y="40999"/>
                  </a:lnTo>
                  <a:lnTo>
                    <a:pt x="201025" y="36433"/>
                  </a:lnTo>
                  <a:lnTo>
                    <a:pt x="205591" y="29652"/>
                  </a:lnTo>
                  <a:lnTo>
                    <a:pt x="207264" y="21336"/>
                  </a:lnTo>
                  <a:lnTo>
                    <a:pt x="205591" y="13019"/>
                  </a:lnTo>
                  <a:lnTo>
                    <a:pt x="201025" y="6238"/>
                  </a:lnTo>
                  <a:lnTo>
                    <a:pt x="194244" y="1672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96227" y="1662684"/>
              <a:ext cx="198120" cy="304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90131" y="1751076"/>
              <a:ext cx="205740" cy="36830"/>
            </a:xfrm>
            <a:custGeom>
              <a:avLst/>
              <a:gdLst/>
              <a:ahLst/>
              <a:cxnLst/>
              <a:rect l="l" t="t" r="r" b="b"/>
              <a:pathLst>
                <a:path w="205740" h="36830">
                  <a:moveTo>
                    <a:pt x="187451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7451" y="36575"/>
                  </a:lnTo>
                  <a:lnTo>
                    <a:pt x="194595" y="35147"/>
                  </a:lnTo>
                  <a:lnTo>
                    <a:pt x="200406" y="31241"/>
                  </a:lnTo>
                  <a:lnTo>
                    <a:pt x="204311" y="25431"/>
                  </a:lnTo>
                  <a:lnTo>
                    <a:pt x="205739" y="18287"/>
                  </a:lnTo>
                  <a:lnTo>
                    <a:pt x="204311" y="11144"/>
                  </a:lnTo>
                  <a:lnTo>
                    <a:pt x="200405" y="5334"/>
                  </a:lnTo>
                  <a:lnTo>
                    <a:pt x="194595" y="14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4704" y="1755648"/>
              <a:ext cx="198120" cy="28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85559" y="193852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5" h="40005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0131" y="1940052"/>
              <a:ext cx="199643" cy="335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83680" y="1854708"/>
              <a:ext cx="94488" cy="548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87084" y="184708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5" h="40005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91656" y="1588008"/>
              <a:ext cx="202692" cy="6614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71488" y="1588008"/>
              <a:ext cx="22860" cy="661670"/>
            </a:xfrm>
            <a:custGeom>
              <a:avLst/>
              <a:gdLst/>
              <a:ahLst/>
              <a:cxnLst/>
              <a:rect l="l" t="t" r="r" b="b"/>
              <a:pathLst>
                <a:path w="22859" h="661669">
                  <a:moveTo>
                    <a:pt x="0" y="661415"/>
                  </a:moveTo>
                  <a:lnTo>
                    <a:pt x="22859" y="6614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92823" y="1754124"/>
              <a:ext cx="85344" cy="624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94348" y="1659636"/>
              <a:ext cx="86868" cy="701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89776" y="2218943"/>
              <a:ext cx="93345" cy="59690"/>
            </a:xfrm>
            <a:custGeom>
              <a:avLst/>
              <a:gdLst/>
              <a:ahLst/>
              <a:cxnLst/>
              <a:rect l="l" t="t" r="r" b="b"/>
              <a:pathLst>
                <a:path w="93345" h="59689">
                  <a:moveTo>
                    <a:pt x="92964" y="6096"/>
                  </a:moveTo>
                  <a:lnTo>
                    <a:pt x="89154" y="0"/>
                  </a:lnTo>
                  <a:lnTo>
                    <a:pt x="80010" y="0"/>
                  </a:lnTo>
                  <a:lnTo>
                    <a:pt x="77635" y="3797"/>
                  </a:lnTo>
                  <a:lnTo>
                    <a:pt x="0" y="27051"/>
                  </a:lnTo>
                  <a:lnTo>
                    <a:pt x="495" y="59436"/>
                  </a:lnTo>
                  <a:lnTo>
                    <a:pt x="86868" y="28067"/>
                  </a:lnTo>
                  <a:lnTo>
                    <a:pt x="86817" y="27432"/>
                  </a:lnTo>
                  <a:lnTo>
                    <a:pt x="89154" y="27432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72200" y="22387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408431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1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8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72200" y="22387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1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8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1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96584" y="2247900"/>
              <a:ext cx="384047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96584" y="2247900"/>
              <a:ext cx="384175" cy="24765"/>
            </a:xfrm>
            <a:custGeom>
              <a:avLst/>
              <a:gdLst/>
              <a:ahLst/>
              <a:cxnLst/>
              <a:rect l="l" t="t" r="r" b="b"/>
              <a:pathLst>
                <a:path w="384175" h="24764">
                  <a:moveTo>
                    <a:pt x="0" y="12191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1" y="0"/>
                  </a:lnTo>
                  <a:lnTo>
                    <a:pt x="371856" y="0"/>
                  </a:lnTo>
                  <a:lnTo>
                    <a:pt x="378587" y="0"/>
                  </a:lnTo>
                  <a:lnTo>
                    <a:pt x="384047" y="5461"/>
                  </a:lnTo>
                  <a:lnTo>
                    <a:pt x="384047" y="12191"/>
                  </a:lnTo>
                  <a:lnTo>
                    <a:pt x="384047" y="18923"/>
                  </a:lnTo>
                  <a:lnTo>
                    <a:pt x="378587" y="24384"/>
                  </a:lnTo>
                  <a:lnTo>
                    <a:pt x="371856" y="24384"/>
                  </a:lnTo>
                  <a:lnTo>
                    <a:pt x="12191" y="24384"/>
                  </a:lnTo>
                  <a:lnTo>
                    <a:pt x="5461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33160" y="21534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5644" y="2153412"/>
              <a:ext cx="58419" cy="43180"/>
            </a:xfrm>
            <a:custGeom>
              <a:avLst/>
              <a:gdLst/>
              <a:ahLst/>
              <a:cxnLst/>
              <a:rect l="l" t="t" r="r" b="b"/>
              <a:pathLst>
                <a:path w="58420" h="43180">
                  <a:moveTo>
                    <a:pt x="28955" y="0"/>
                  </a:moveTo>
                  <a:lnTo>
                    <a:pt x="17680" y="1672"/>
                  </a:lnTo>
                  <a:lnTo>
                    <a:pt x="8477" y="6238"/>
                  </a:lnTo>
                  <a:lnTo>
                    <a:pt x="2274" y="13019"/>
                  </a:lnTo>
                  <a:lnTo>
                    <a:pt x="0" y="21336"/>
                  </a:lnTo>
                  <a:lnTo>
                    <a:pt x="2274" y="29652"/>
                  </a:lnTo>
                  <a:lnTo>
                    <a:pt x="8477" y="36433"/>
                  </a:lnTo>
                  <a:lnTo>
                    <a:pt x="17680" y="40999"/>
                  </a:lnTo>
                  <a:lnTo>
                    <a:pt x="28955" y="42672"/>
                  </a:lnTo>
                  <a:lnTo>
                    <a:pt x="40231" y="40999"/>
                  </a:lnTo>
                  <a:lnTo>
                    <a:pt x="49434" y="36433"/>
                  </a:lnTo>
                  <a:lnTo>
                    <a:pt x="55637" y="29652"/>
                  </a:lnTo>
                  <a:lnTo>
                    <a:pt x="57911" y="21336"/>
                  </a:lnTo>
                  <a:lnTo>
                    <a:pt x="55637" y="13019"/>
                  </a:lnTo>
                  <a:lnTo>
                    <a:pt x="49434" y="6238"/>
                  </a:lnTo>
                  <a:lnTo>
                    <a:pt x="40231" y="1672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59652" y="21534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02908" y="1993391"/>
              <a:ext cx="30480" cy="8890"/>
            </a:xfrm>
            <a:custGeom>
              <a:avLst/>
              <a:gdLst/>
              <a:ahLst/>
              <a:cxnLst/>
              <a:rect l="l" t="t" r="r" b="b"/>
              <a:pathLst>
                <a:path w="30479" h="8889">
                  <a:moveTo>
                    <a:pt x="0" y="8381"/>
                  </a:moveTo>
                  <a:lnTo>
                    <a:pt x="30479" y="8381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838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02908" y="1993391"/>
              <a:ext cx="30480" cy="220979"/>
            </a:xfrm>
            <a:custGeom>
              <a:avLst/>
              <a:gdLst/>
              <a:ahLst/>
              <a:cxnLst/>
              <a:rect l="l" t="t" r="r" b="b"/>
              <a:pathLst>
                <a:path w="30479" h="220980">
                  <a:moveTo>
                    <a:pt x="0" y="220979"/>
                  </a:moveTo>
                  <a:lnTo>
                    <a:pt x="30479" y="220979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372102" y="2591765"/>
            <a:ext cx="127889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20"/>
              </a:lnSpc>
              <a:spcBef>
                <a:spcPts val="95"/>
              </a:spcBef>
            </a:pPr>
            <a:r>
              <a:rPr sz="1600" spc="-105">
                <a:latin typeface="Arial"/>
                <a:cs typeface="Arial"/>
              </a:rPr>
              <a:t>sender</a:t>
            </a:r>
            <a:r>
              <a:rPr sz="1600" spc="-105">
                <a:latin typeface="AoyagiKouzanFontT"/>
                <a:cs typeface="AoyagiKouzanFontT"/>
              </a:rPr>
              <a:t>’</a:t>
            </a:r>
            <a:r>
              <a:rPr sz="1600" spc="-105">
                <a:latin typeface="Arial"/>
                <a:cs typeface="Arial"/>
              </a:rPr>
              <a:t>s</a:t>
            </a:r>
            <a:r>
              <a:rPr sz="1600" spc="-70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57785" algn="ctr">
              <a:lnSpc>
                <a:spcPts val="1820"/>
              </a:lnSpc>
            </a:pPr>
            <a:r>
              <a:rPr sz="1600" spc="-5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24834" y="1492757"/>
            <a:ext cx="73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solidFill>
                  <a:srgbClr val="CC0000"/>
                </a:solidFill>
                <a:latin typeface="Arial"/>
                <a:cs typeface="Arial"/>
              </a:rPr>
              <a:t>SM</a:t>
            </a:r>
            <a:r>
              <a:rPr sz="2000" spc="-1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>
                <a:solidFill>
                  <a:srgbClr val="CC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99673" y="1492757"/>
            <a:ext cx="315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2260" algn="l"/>
              </a:tabLst>
            </a:pPr>
            <a:r>
              <a:rPr sz="2000" u="heavy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26811" y="1503680"/>
            <a:ext cx="1274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0915" algn="l"/>
                <a:tab pos="1261110" algn="l"/>
              </a:tabLst>
            </a:pPr>
            <a:r>
              <a:rPr sz="2000">
                <a:solidFill>
                  <a:srgbClr val="CC0000"/>
                </a:solidFill>
                <a:latin typeface="Arial"/>
                <a:cs typeface="Arial"/>
              </a:rPr>
              <a:t>SMTP	</a:t>
            </a:r>
            <a:r>
              <a:rPr sz="2000" u="heavy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89140" y="1288161"/>
            <a:ext cx="1353185" cy="5899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22885" marR="5080" indent="-210820">
              <a:lnSpc>
                <a:spcPts val="2039"/>
              </a:lnSpc>
              <a:spcBef>
                <a:spcPts val="470"/>
              </a:spcBef>
            </a:pPr>
            <a:r>
              <a:rPr sz="2000" i="1" spc="-5">
                <a:solidFill>
                  <a:srgbClr val="CC0000"/>
                </a:solidFill>
                <a:latin typeface="Arial"/>
                <a:cs typeface="Arial"/>
              </a:rPr>
              <a:t>mail</a:t>
            </a:r>
            <a:r>
              <a:rPr sz="2000" i="1" spc="-7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i="1">
                <a:solidFill>
                  <a:srgbClr val="CC0000"/>
                </a:solidFill>
                <a:latin typeface="Arial"/>
                <a:cs typeface="Arial"/>
              </a:rPr>
              <a:t>access  protocol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46394" y="2604897"/>
            <a:ext cx="1381125" cy="4870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36245" marR="5080" indent="-424180">
              <a:lnSpc>
                <a:spcPts val="1720"/>
              </a:lnSpc>
              <a:spcBef>
                <a:spcPts val="320"/>
              </a:spcBef>
            </a:pPr>
            <a:r>
              <a:rPr sz="1600" spc="-85">
                <a:latin typeface="Arial"/>
                <a:cs typeface="Arial"/>
              </a:rPr>
              <a:t>receiver</a:t>
            </a:r>
            <a:r>
              <a:rPr sz="1600" spc="-85">
                <a:latin typeface="AoyagiKouzanFontT"/>
                <a:cs typeface="AoyagiKouzanFontT"/>
              </a:rPr>
              <a:t>’</a:t>
            </a:r>
            <a:r>
              <a:rPr sz="1600" spc="-85">
                <a:latin typeface="Arial"/>
                <a:cs typeface="Arial"/>
              </a:rPr>
              <a:t>s </a:t>
            </a:r>
            <a:r>
              <a:rPr sz="1600" spc="-5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995093" y="1557527"/>
            <a:ext cx="534746" cy="6672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37192" y="1571244"/>
            <a:ext cx="676655" cy="6616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2780538" y="1676907"/>
            <a:ext cx="1651000" cy="742950"/>
            <a:chOff x="2780538" y="1676907"/>
            <a:chExt cx="1651000" cy="742950"/>
          </a:xfrm>
        </p:grpSpPr>
        <p:sp>
          <p:nvSpPr>
            <p:cNvPr id="80" name="object 80"/>
            <p:cNvSpPr/>
            <p:nvPr/>
          </p:nvSpPr>
          <p:spPr>
            <a:xfrm>
              <a:off x="3528822" y="1862835"/>
              <a:ext cx="902335" cy="85725"/>
            </a:xfrm>
            <a:custGeom>
              <a:avLst/>
              <a:gdLst/>
              <a:ahLst/>
              <a:cxnLst/>
              <a:rect l="l" t="t" r="r" b="b"/>
              <a:pathLst>
                <a:path w="902335" h="85725">
                  <a:moveTo>
                    <a:pt x="816482" y="28699"/>
                  </a:moveTo>
                  <a:lnTo>
                    <a:pt x="816482" y="85725"/>
                  </a:lnTo>
                  <a:lnTo>
                    <a:pt x="873717" y="57150"/>
                  </a:lnTo>
                  <a:lnTo>
                    <a:pt x="830706" y="57150"/>
                  </a:lnTo>
                  <a:lnTo>
                    <a:pt x="830706" y="28701"/>
                  </a:lnTo>
                  <a:lnTo>
                    <a:pt x="816482" y="28699"/>
                  </a:lnTo>
                  <a:close/>
                </a:path>
                <a:path w="902335" h="85725">
                  <a:moveTo>
                    <a:pt x="0" y="28575"/>
                  </a:moveTo>
                  <a:lnTo>
                    <a:pt x="0" y="57150"/>
                  </a:lnTo>
                  <a:lnTo>
                    <a:pt x="816482" y="57150"/>
                  </a:lnTo>
                  <a:lnTo>
                    <a:pt x="816482" y="28699"/>
                  </a:lnTo>
                  <a:lnTo>
                    <a:pt x="0" y="28575"/>
                  </a:lnTo>
                  <a:close/>
                </a:path>
                <a:path w="902335" h="85725">
                  <a:moveTo>
                    <a:pt x="816482" y="0"/>
                  </a:moveTo>
                  <a:lnTo>
                    <a:pt x="816482" y="28699"/>
                  </a:lnTo>
                  <a:lnTo>
                    <a:pt x="830706" y="28701"/>
                  </a:lnTo>
                  <a:lnTo>
                    <a:pt x="830706" y="57150"/>
                  </a:lnTo>
                  <a:lnTo>
                    <a:pt x="873717" y="57150"/>
                  </a:lnTo>
                  <a:lnTo>
                    <a:pt x="902207" y="42925"/>
                  </a:lnTo>
                  <a:lnTo>
                    <a:pt x="81648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80538" y="1676907"/>
              <a:ext cx="704596" cy="7423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93136" y="1723643"/>
              <a:ext cx="432815" cy="3794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157978" y="1859914"/>
            <a:ext cx="904240" cy="85725"/>
          </a:xfrm>
          <a:custGeom>
            <a:avLst/>
            <a:gdLst/>
            <a:ahLst/>
            <a:cxnLst/>
            <a:rect l="l" t="t" r="r" b="b"/>
            <a:pathLst>
              <a:path w="904239" h="85725">
                <a:moveTo>
                  <a:pt x="818007" y="57147"/>
                </a:moveTo>
                <a:lnTo>
                  <a:pt x="818007" y="85725"/>
                </a:lnTo>
                <a:lnTo>
                  <a:pt x="875072" y="57150"/>
                </a:lnTo>
                <a:lnTo>
                  <a:pt x="818007" y="57147"/>
                </a:lnTo>
                <a:close/>
              </a:path>
              <a:path w="904239" h="85725">
                <a:moveTo>
                  <a:pt x="818007" y="28572"/>
                </a:moveTo>
                <a:lnTo>
                  <a:pt x="818007" y="57147"/>
                </a:lnTo>
                <a:lnTo>
                  <a:pt x="832231" y="57150"/>
                </a:lnTo>
                <a:lnTo>
                  <a:pt x="832231" y="28575"/>
                </a:lnTo>
                <a:lnTo>
                  <a:pt x="818007" y="28572"/>
                </a:lnTo>
                <a:close/>
              </a:path>
              <a:path w="904239" h="85725">
                <a:moveTo>
                  <a:pt x="818007" y="0"/>
                </a:moveTo>
                <a:lnTo>
                  <a:pt x="818007" y="28572"/>
                </a:lnTo>
                <a:lnTo>
                  <a:pt x="832231" y="28575"/>
                </a:lnTo>
                <a:lnTo>
                  <a:pt x="832231" y="57150"/>
                </a:lnTo>
                <a:lnTo>
                  <a:pt x="875076" y="57147"/>
                </a:lnTo>
                <a:lnTo>
                  <a:pt x="903732" y="42799"/>
                </a:lnTo>
                <a:lnTo>
                  <a:pt x="818007" y="0"/>
                </a:lnTo>
                <a:close/>
              </a:path>
              <a:path w="904239" h="85725">
                <a:moveTo>
                  <a:pt x="0" y="28448"/>
                </a:moveTo>
                <a:lnTo>
                  <a:pt x="0" y="57023"/>
                </a:lnTo>
                <a:lnTo>
                  <a:pt x="818007" y="57147"/>
                </a:lnTo>
                <a:lnTo>
                  <a:pt x="818007" y="28572"/>
                </a:lnTo>
                <a:lnTo>
                  <a:pt x="0" y="2844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6315836" y="1858264"/>
            <a:ext cx="2158365" cy="714375"/>
            <a:chOff x="6315836" y="1858264"/>
            <a:chExt cx="2158365" cy="714375"/>
          </a:xfrm>
        </p:grpSpPr>
        <p:sp>
          <p:nvSpPr>
            <p:cNvPr id="85" name="object 85"/>
            <p:cNvSpPr/>
            <p:nvPr/>
          </p:nvSpPr>
          <p:spPr>
            <a:xfrm>
              <a:off x="6325361" y="2001774"/>
              <a:ext cx="809625" cy="561340"/>
            </a:xfrm>
            <a:custGeom>
              <a:avLst/>
              <a:gdLst/>
              <a:ahLst/>
              <a:cxnLst/>
              <a:rect l="l" t="t" r="r" b="b"/>
              <a:pathLst>
                <a:path w="809625" h="561339">
                  <a:moveTo>
                    <a:pt x="809243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809243" y="560831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25361" y="2001774"/>
              <a:ext cx="809625" cy="561340"/>
            </a:xfrm>
            <a:custGeom>
              <a:avLst/>
              <a:gdLst/>
              <a:ahLst/>
              <a:cxnLst/>
              <a:rect l="l" t="t" r="r" b="b"/>
              <a:pathLst>
                <a:path w="809625" h="561339">
                  <a:moveTo>
                    <a:pt x="0" y="560831"/>
                  </a:moveTo>
                  <a:lnTo>
                    <a:pt x="809243" y="560831"/>
                  </a:lnTo>
                  <a:lnTo>
                    <a:pt x="809243" y="0"/>
                  </a:lnTo>
                  <a:lnTo>
                    <a:pt x="0" y="0"/>
                  </a:lnTo>
                  <a:lnTo>
                    <a:pt x="0" y="56083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63461" y="2116074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6" y="190500"/>
                  </a:lnTo>
                  <a:lnTo>
                    <a:pt x="71475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63461" y="2116074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6" y="190500"/>
                  </a:lnTo>
                  <a:lnTo>
                    <a:pt x="714756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41185" y="2158746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4" y="3048"/>
                  </a:moveTo>
                  <a:lnTo>
                    <a:pt x="260604" y="117348"/>
                  </a:lnTo>
                </a:path>
                <a:path w="536575" h="117475">
                  <a:moveTo>
                    <a:pt x="350519" y="0"/>
                  </a:moveTo>
                  <a:lnTo>
                    <a:pt x="350519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7" y="0"/>
                  </a:moveTo>
                  <a:lnTo>
                    <a:pt x="536447" y="114300"/>
                  </a:lnTo>
                </a:path>
                <a:path w="536575" h="117475">
                  <a:moveTo>
                    <a:pt x="83819" y="1524"/>
                  </a:moveTo>
                  <a:lnTo>
                    <a:pt x="8381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7489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7489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1205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1205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649211" y="2377440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649211" y="2377440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031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031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55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555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77989" y="1858264"/>
              <a:ext cx="1696720" cy="85725"/>
            </a:xfrm>
            <a:custGeom>
              <a:avLst/>
              <a:gdLst/>
              <a:ahLst/>
              <a:cxnLst/>
              <a:rect l="l" t="t" r="r" b="b"/>
              <a:pathLst>
                <a:path w="1696720" h="85725">
                  <a:moveTo>
                    <a:pt x="1610486" y="57136"/>
                  </a:moveTo>
                  <a:lnTo>
                    <a:pt x="1610486" y="85725"/>
                  </a:lnTo>
                  <a:lnTo>
                    <a:pt x="1667721" y="57150"/>
                  </a:lnTo>
                  <a:lnTo>
                    <a:pt x="1610486" y="57136"/>
                  </a:lnTo>
                  <a:close/>
                </a:path>
                <a:path w="1696720" h="85725">
                  <a:moveTo>
                    <a:pt x="1610486" y="28561"/>
                  </a:moveTo>
                  <a:lnTo>
                    <a:pt x="1610486" y="57136"/>
                  </a:lnTo>
                  <a:lnTo>
                    <a:pt x="1624710" y="57150"/>
                  </a:lnTo>
                  <a:lnTo>
                    <a:pt x="1624837" y="28575"/>
                  </a:lnTo>
                  <a:lnTo>
                    <a:pt x="1610486" y="28561"/>
                  </a:lnTo>
                  <a:close/>
                </a:path>
                <a:path w="1696720" h="85725">
                  <a:moveTo>
                    <a:pt x="1610486" y="0"/>
                  </a:moveTo>
                  <a:lnTo>
                    <a:pt x="1610486" y="28561"/>
                  </a:lnTo>
                  <a:lnTo>
                    <a:pt x="1624837" y="28575"/>
                  </a:lnTo>
                  <a:lnTo>
                    <a:pt x="1624710" y="57150"/>
                  </a:lnTo>
                  <a:lnTo>
                    <a:pt x="1667721" y="57150"/>
                  </a:lnTo>
                  <a:lnTo>
                    <a:pt x="1696211" y="42925"/>
                  </a:lnTo>
                  <a:lnTo>
                    <a:pt x="1610486" y="0"/>
                  </a:lnTo>
                  <a:close/>
                </a:path>
                <a:path w="1696720" h="85725">
                  <a:moveTo>
                    <a:pt x="0" y="27050"/>
                  </a:moveTo>
                  <a:lnTo>
                    <a:pt x="0" y="55625"/>
                  </a:lnTo>
                  <a:lnTo>
                    <a:pt x="1610486" y="57136"/>
                  </a:lnTo>
                  <a:lnTo>
                    <a:pt x="1610486" y="28561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328407" y="1913635"/>
            <a:ext cx="111823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i="1" spc="-5">
                <a:solidFill>
                  <a:srgbClr val="CC0000"/>
                </a:solidFill>
                <a:latin typeface="Arial"/>
                <a:cs typeface="Arial"/>
              </a:rPr>
              <a:t>(e.g.,</a:t>
            </a:r>
            <a:r>
              <a:rPr sz="1800" i="1" spc="-4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5">
                <a:solidFill>
                  <a:srgbClr val="CC0000"/>
                </a:solidFill>
                <a:latin typeface="Arial"/>
                <a:cs typeface="Arial"/>
              </a:rPr>
              <a:t>POP,</a:t>
            </a:r>
            <a:endParaRPr sz="1600">
              <a:latin typeface="Arial"/>
              <a:cs typeface="Arial"/>
            </a:endParaRPr>
          </a:p>
          <a:p>
            <a:pPr marL="533400">
              <a:lnSpc>
                <a:spcPts val="2000"/>
              </a:lnSpc>
            </a:pPr>
            <a:r>
              <a:rPr sz="1600" i="1" spc="-5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i="1" spc="-15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1600" i="1" spc="-5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i="1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1800" i="1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469701" y="1547240"/>
            <a:ext cx="358140" cy="33083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  <a:tabLst>
                <a:tab pos="319405" algn="l"/>
              </a:tabLst>
            </a:pPr>
            <a:r>
              <a:rPr sz="2000" i="1" u="heavy" spc="-509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" baseline="-2604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baseline="-2604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 baseline="-26041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56769" y="1547240"/>
            <a:ext cx="356870" cy="33083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  <a:tabLst>
                <a:tab pos="318135" algn="l"/>
              </a:tabLst>
            </a:pPr>
            <a:r>
              <a:rPr sz="2000" i="1" u="heavy" spc="-525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" baseline="-2604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baseline="-2604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 baseline="-2604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50998" y="1460753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1750" marR="55880" indent="55880">
              <a:lnSpc>
                <a:spcPts val="1920"/>
              </a:lnSpc>
              <a:spcBef>
                <a:spcPts val="60"/>
              </a:spcBef>
            </a:pPr>
            <a:r>
              <a:rPr sz="1600" spc="-5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8680227" y="1679955"/>
            <a:ext cx="706120" cy="742950"/>
            <a:chOff x="8680227" y="1679955"/>
            <a:chExt cx="706120" cy="742950"/>
          </a:xfrm>
        </p:grpSpPr>
        <p:sp>
          <p:nvSpPr>
            <p:cNvPr id="106" name="object 106"/>
            <p:cNvSpPr/>
            <p:nvPr/>
          </p:nvSpPr>
          <p:spPr>
            <a:xfrm>
              <a:off x="8680227" y="1679955"/>
              <a:ext cx="705802" cy="7423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92539" y="1726691"/>
              <a:ext cx="434339" cy="379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8550402" y="1463802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4290" marR="55244" indent="55880">
              <a:lnSpc>
                <a:spcPts val="1920"/>
              </a:lnSpc>
              <a:spcBef>
                <a:spcPts val="60"/>
              </a:spcBef>
            </a:pPr>
            <a:r>
              <a:rPr sz="1600" spc="-5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626102" y="6479404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30</a:t>
            </a:fld>
            <a:endParaRPr spc="-5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574260"/>
            <a:ext cx="9090660" cy="48634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SMTP uses persistent</a:t>
            </a:r>
            <a:r>
              <a:rPr sz="2400" spc="-1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connections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SMTP </a:t>
            </a:r>
            <a:r>
              <a:rPr sz="2400">
                <a:latin typeface="Georgia"/>
                <a:cs typeface="Georgia"/>
              </a:rPr>
              <a:t>requires message (header &amp; </a:t>
            </a:r>
            <a:r>
              <a:rPr sz="2400" spc="-5">
                <a:latin typeface="Georgia"/>
                <a:cs typeface="Georgia"/>
              </a:rPr>
              <a:t>body) to be </a:t>
            </a:r>
            <a:r>
              <a:rPr sz="2400">
                <a:latin typeface="Georgia"/>
                <a:cs typeface="Georgia"/>
              </a:rPr>
              <a:t>in </a:t>
            </a:r>
            <a:r>
              <a:rPr sz="2400" spc="-5">
                <a:latin typeface="Georgia"/>
                <a:cs typeface="Georgia"/>
              </a:rPr>
              <a:t>7-bit</a:t>
            </a:r>
            <a:r>
              <a:rPr sz="2400" spc="-6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ASCII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SMTP server uses </a:t>
            </a:r>
            <a:r>
              <a:rPr sz="2400" spc="-5">
                <a:latin typeface="Courier New"/>
                <a:cs typeface="Courier New"/>
              </a:rPr>
              <a:t>CRLF.CRLF</a:t>
            </a:r>
            <a:r>
              <a:rPr sz="2400" spc="-910">
                <a:latin typeface="Courier New"/>
                <a:cs typeface="Courier New"/>
              </a:rPr>
              <a:t> </a:t>
            </a:r>
            <a:r>
              <a:rPr sz="2400" spc="-5">
                <a:latin typeface="Georgia"/>
                <a:cs typeface="Georgia"/>
              </a:rPr>
              <a:t>to determine end of message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50">
              <a:latin typeface="Georgia"/>
              <a:cs typeface="Georgia"/>
            </a:endParaRPr>
          </a:p>
          <a:p>
            <a:pPr marL="1274445">
              <a:lnSpc>
                <a:spcPct val="100000"/>
              </a:lnSpc>
            </a:pPr>
            <a:r>
              <a:rPr sz="2800" i="1" spc="-10">
                <a:solidFill>
                  <a:srgbClr val="CC0000"/>
                </a:solidFill>
                <a:latin typeface="Carlito"/>
                <a:cs typeface="Carlito"/>
              </a:rPr>
              <a:t>comparison </a:t>
            </a:r>
            <a:r>
              <a:rPr sz="2800" i="1" spc="-5">
                <a:solidFill>
                  <a:srgbClr val="CC0000"/>
                </a:solidFill>
                <a:latin typeface="Carlito"/>
                <a:cs typeface="Carlito"/>
              </a:rPr>
              <a:t>with</a:t>
            </a:r>
            <a:r>
              <a:rPr sz="2800" i="1">
                <a:solidFill>
                  <a:srgbClr val="CC0000"/>
                </a:solidFill>
                <a:latin typeface="Carlito"/>
                <a:cs typeface="Carlito"/>
              </a:rPr>
              <a:t> HTTP:</a:t>
            </a:r>
            <a:endParaRPr sz="28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1503680" algn="l"/>
              </a:tabLst>
            </a:pPr>
            <a:r>
              <a:rPr sz="2400">
                <a:latin typeface="Carlito"/>
                <a:cs typeface="Carlito"/>
              </a:rPr>
              <a:t>HTTP:</a:t>
            </a:r>
            <a:r>
              <a:rPr sz="2400" spc="5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pull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>
                <a:latin typeface="Carlito"/>
                <a:cs typeface="Carlito"/>
              </a:rPr>
              <a:t>SMTP:</a:t>
            </a:r>
            <a:r>
              <a:rPr sz="2400" spc="-15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push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>
                <a:latin typeface="Carlito"/>
                <a:cs typeface="Carlito"/>
              </a:rPr>
              <a:t>both </a:t>
            </a:r>
            <a:r>
              <a:rPr sz="2400" spc="-20">
                <a:latin typeface="Carlito"/>
                <a:cs typeface="Carlito"/>
              </a:rPr>
              <a:t>have </a:t>
            </a:r>
            <a:r>
              <a:rPr sz="2400">
                <a:latin typeface="Carlito"/>
                <a:cs typeface="Carlito"/>
              </a:rPr>
              <a:t>ASCII </a:t>
            </a:r>
            <a:r>
              <a:rPr sz="2400" spc="-10">
                <a:latin typeface="Carlito"/>
                <a:cs typeface="Carlito"/>
              </a:rPr>
              <a:t>command/response interaction, </a:t>
            </a:r>
            <a:r>
              <a:rPr sz="2400" spc="-15">
                <a:latin typeface="Carlito"/>
                <a:cs typeface="Carlito"/>
              </a:rPr>
              <a:t>status</a:t>
            </a:r>
            <a:r>
              <a:rPr sz="2400" spc="1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codes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1503680" algn="l"/>
              </a:tabLst>
            </a:pPr>
            <a:r>
              <a:rPr sz="2400">
                <a:latin typeface="Carlito"/>
                <a:cs typeface="Carlito"/>
              </a:rPr>
              <a:t>HTTP: each </a:t>
            </a:r>
            <a:r>
              <a:rPr sz="2400" spc="-5">
                <a:latin typeface="Carlito"/>
                <a:cs typeface="Carlito"/>
              </a:rPr>
              <a:t>object </a:t>
            </a:r>
            <a:r>
              <a:rPr sz="2400" spc="-10">
                <a:latin typeface="Carlito"/>
                <a:cs typeface="Carlito"/>
              </a:rPr>
              <a:t>encapsulated </a:t>
            </a:r>
            <a:r>
              <a:rPr sz="2400">
                <a:latin typeface="Carlito"/>
                <a:cs typeface="Carlito"/>
              </a:rPr>
              <a:t>in its </a:t>
            </a:r>
            <a:r>
              <a:rPr sz="2400" spc="-10">
                <a:latin typeface="Carlito"/>
                <a:cs typeface="Carlito"/>
              </a:rPr>
              <a:t>own </a:t>
            </a:r>
            <a:r>
              <a:rPr sz="2400" spc="-5">
                <a:latin typeface="Carlito"/>
                <a:cs typeface="Carlito"/>
              </a:rPr>
              <a:t>response</a:t>
            </a:r>
            <a:r>
              <a:rPr sz="2400" spc="-3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message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>
                <a:latin typeface="Carlito"/>
                <a:cs typeface="Carlito"/>
              </a:rPr>
              <a:t>SMTP: </a:t>
            </a:r>
            <a:r>
              <a:rPr sz="2400">
                <a:latin typeface="Carlito"/>
                <a:cs typeface="Carlito"/>
              </a:rPr>
              <a:t>multiple </a:t>
            </a:r>
            <a:r>
              <a:rPr sz="2400" spc="-5">
                <a:latin typeface="Carlito"/>
                <a:cs typeface="Carlito"/>
              </a:rPr>
              <a:t>objects </a:t>
            </a:r>
            <a:r>
              <a:rPr sz="2400" spc="-10">
                <a:latin typeface="Carlito"/>
                <a:cs typeface="Carlito"/>
              </a:rPr>
              <a:t>sent </a:t>
            </a:r>
            <a:r>
              <a:rPr sz="2400">
                <a:latin typeface="Carlito"/>
                <a:cs typeface="Carlito"/>
              </a:rPr>
              <a:t>in multipart</a:t>
            </a:r>
            <a:r>
              <a:rPr sz="2400" spc="-65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message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358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>
                <a:solidFill>
                  <a:srgbClr val="A3123E"/>
                </a:solidFill>
                <a:latin typeface="Georgia"/>
                <a:cs typeface="Georgia"/>
              </a:rPr>
              <a:t>SMTP: final</a:t>
            </a:r>
            <a:r>
              <a:rPr sz="3200" b="0" spc="-85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>
                <a:solidFill>
                  <a:srgbClr val="A3123E"/>
                </a:solidFill>
                <a:latin typeface="Georgia"/>
                <a:cs typeface="Georgia"/>
              </a:rPr>
              <a:t>words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31</a:t>
            </a:fld>
            <a:endParaRPr spc="-5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5150" y="1130300"/>
          <a:ext cx="11209020" cy="439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SMTP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is a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pull </a:t>
                      </a:r>
                      <a:r>
                        <a:rPr sz="1800" spc="-1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protocol,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i.e.,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client pulls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6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information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available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server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initiating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TCP</a:t>
                      </a:r>
                      <a:r>
                        <a:rPr sz="1800" spc="8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is a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push </a:t>
                      </a:r>
                      <a:r>
                        <a:rPr sz="1800" spc="-1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protocol,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i.e.,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sending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mail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server pushes 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onto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receiving mail server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initiating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2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TCP 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connection.​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8318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can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 both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persistent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non-persistent  connection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SMTP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a </a:t>
                      </a:r>
                      <a:r>
                        <a:rPr sz="1800" spc="-1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persistent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port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80.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SMTP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port</a:t>
                      </a:r>
                      <a:r>
                        <a:rPr sz="1800" spc="-1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25.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172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does not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require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binary multimedia </a:t>
                      </a:r>
                      <a:r>
                        <a:rPr sz="1800" spc="-1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be encoded  in 7-bit</a:t>
                      </a:r>
                      <a:r>
                        <a:rPr sz="1800" spc="1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ASCII.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050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requires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binary multimedia </a:t>
                      </a:r>
                      <a:r>
                        <a:rPr sz="1800" spc="-1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be encoded in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7-bit  ASCII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each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object in its own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r>
                        <a:rPr sz="1800" spc="6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message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06375" indent="-114935">
                        <a:lnSpc>
                          <a:spcPct val="100000"/>
                        </a:lnSpc>
                        <a:spcBef>
                          <a:spcPts val="250"/>
                        </a:spcBef>
                        <a:buSzPct val="94444"/>
                        <a:buChar char="•"/>
                        <a:tabLst>
                          <a:tab pos="207010" algn="l"/>
                        </a:tabLst>
                      </a:pP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all the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objects </a:t>
                      </a:r>
                      <a:r>
                        <a:rPr sz="1800" spc="-1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into </a:t>
                      </a:r>
                      <a:r>
                        <a:rPr sz="180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single</a:t>
                      </a:r>
                      <a:r>
                        <a:rPr sz="1800" spc="2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message.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808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5">
                <a:solidFill>
                  <a:srgbClr val="A3123E"/>
                </a:solidFill>
                <a:latin typeface="Trebuchet MS"/>
                <a:cs typeface="Trebuchet MS"/>
              </a:rPr>
              <a:t>Difference </a:t>
            </a:r>
            <a:r>
              <a:rPr sz="3200" spc="280">
                <a:solidFill>
                  <a:srgbClr val="A3123E"/>
                </a:solidFill>
                <a:latin typeface="Trebuchet MS"/>
                <a:cs typeface="Trebuchet MS"/>
              </a:rPr>
              <a:t>– </a:t>
            </a:r>
            <a:r>
              <a:rPr sz="3200" spc="-254">
                <a:solidFill>
                  <a:srgbClr val="A3123E"/>
                </a:solidFill>
                <a:latin typeface="Trebuchet MS"/>
                <a:cs typeface="Trebuchet MS"/>
              </a:rPr>
              <a:t>HTTP </a:t>
            </a:r>
            <a:r>
              <a:rPr sz="3200" spc="-20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spc="-59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10284"/>
            <a:ext cx="8698865" cy="238569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>
                <a:latin typeface="Courier New"/>
                <a:cs typeface="Courier New"/>
              </a:rPr>
              <a:t>telnet </a:t>
            </a:r>
            <a:r>
              <a:rPr sz="2400" b="1" spc="-10">
                <a:latin typeface="Courier New"/>
                <a:cs typeface="Courier New"/>
              </a:rPr>
              <a:t>servername</a:t>
            </a:r>
            <a:r>
              <a:rPr sz="2400" b="1" spc="-20">
                <a:latin typeface="Courier New"/>
                <a:cs typeface="Courier New"/>
              </a:rPr>
              <a:t> </a:t>
            </a:r>
            <a:r>
              <a:rPr sz="2400" b="1" spc="-5">
                <a:latin typeface="Courier New"/>
                <a:cs typeface="Courier New"/>
              </a:rPr>
              <a:t>25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see </a:t>
            </a:r>
            <a:r>
              <a:rPr sz="2400">
                <a:latin typeface="Georgia"/>
                <a:cs typeface="Georgia"/>
              </a:rPr>
              <a:t>220 reply </a:t>
            </a:r>
            <a:r>
              <a:rPr sz="2400" spc="-5">
                <a:latin typeface="Georgia"/>
                <a:cs typeface="Georgia"/>
              </a:rPr>
              <a:t>from</a:t>
            </a:r>
            <a:r>
              <a:rPr sz="2400" spc="-1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enter </a:t>
            </a:r>
            <a:r>
              <a:rPr sz="2400">
                <a:latin typeface="Georgia"/>
                <a:cs typeface="Georgia"/>
              </a:rPr>
              <a:t>HELO, </a:t>
            </a:r>
            <a:r>
              <a:rPr sz="2400" spc="-5">
                <a:latin typeface="Georgia"/>
                <a:cs typeface="Georgia"/>
              </a:rPr>
              <a:t>MAIL FROM, RCPT </a:t>
            </a:r>
            <a:r>
              <a:rPr sz="2400">
                <a:latin typeface="Georgia"/>
                <a:cs typeface="Georgia"/>
              </a:rPr>
              <a:t>TO, </a:t>
            </a:r>
            <a:r>
              <a:rPr sz="2400" spc="-5">
                <a:latin typeface="Georgia"/>
                <a:cs typeface="Georgia"/>
              </a:rPr>
              <a:t>DATA, QUIT</a:t>
            </a:r>
            <a:r>
              <a:rPr sz="2400" spc="-6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commands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>
                <a:latin typeface="Georgia"/>
                <a:cs typeface="Georgia"/>
              </a:rPr>
              <a:t>above </a:t>
            </a:r>
            <a:r>
              <a:rPr sz="2400" spc="-5">
                <a:latin typeface="Georgia"/>
                <a:cs typeface="Georgia"/>
              </a:rPr>
              <a:t>lets </a:t>
            </a:r>
            <a:r>
              <a:rPr sz="2400" spc="-10">
                <a:latin typeface="Georgia"/>
                <a:cs typeface="Georgia"/>
              </a:rPr>
              <a:t>you </a:t>
            </a:r>
            <a:r>
              <a:rPr sz="2400" spc="-5">
                <a:latin typeface="Georgia"/>
                <a:cs typeface="Georgia"/>
              </a:rPr>
              <a:t>send email without using email client</a:t>
            </a:r>
            <a:r>
              <a:rPr sz="2400" spc="-2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(reader)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6960870" cy="5740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>
                <a:solidFill>
                  <a:srgbClr val="A3123E"/>
                </a:solidFill>
                <a:latin typeface="Georgia"/>
                <a:cs typeface="Georgia"/>
              </a:rPr>
              <a:t>Try </a:t>
            </a:r>
            <a:r>
              <a:rPr b="0" spc="-10">
                <a:solidFill>
                  <a:srgbClr val="A3123E"/>
                </a:solidFill>
                <a:latin typeface="Georgia"/>
                <a:cs typeface="Georgia"/>
              </a:rPr>
              <a:t>SMTP </a:t>
            </a:r>
            <a:r>
              <a:rPr lang="en-GB" b="0">
                <a:solidFill>
                  <a:srgbClr val="A3123E"/>
                </a:solidFill>
                <a:latin typeface="Georgia"/>
                <a:cs typeface="Georgia"/>
              </a:rPr>
              <a:t>interaction</a:t>
            </a:r>
            <a:r>
              <a:rPr b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b="0" spc="-5">
                <a:solidFill>
                  <a:srgbClr val="A3123E"/>
                </a:solidFill>
                <a:latin typeface="Georgia"/>
                <a:cs typeface="Georgia"/>
              </a:rPr>
              <a:t>for</a:t>
            </a:r>
            <a:r>
              <a:rPr b="0" spc="-10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b="0" spc="-5">
                <a:solidFill>
                  <a:srgbClr val="A3123E"/>
                </a:solidFill>
                <a:latin typeface="Georgia"/>
                <a:cs typeface="Georgia"/>
              </a:rPr>
              <a:t>yourself:</a:t>
            </a:r>
          </a:p>
        </p:txBody>
      </p:sp>
      <p:sp>
        <p:nvSpPr>
          <p:cNvPr id="4" name="object 4"/>
          <p:cNvSpPr/>
          <p:nvPr/>
        </p:nvSpPr>
        <p:spPr>
          <a:xfrm>
            <a:off x="2007107" y="1051391"/>
            <a:ext cx="639927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5800" y="6500496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33</a:t>
            </a:fld>
            <a:endParaRPr spc="-5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77465"/>
            <a:ext cx="4232910" cy="485648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800" i="1" spc="-10">
                <a:solidFill>
                  <a:srgbClr val="CC0000"/>
                </a:solidFill>
                <a:latin typeface="Georgia"/>
                <a:cs typeface="Georgia"/>
              </a:rPr>
              <a:t>authorization</a:t>
            </a:r>
            <a:r>
              <a:rPr sz="2800" i="1" spc="2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10">
                <a:solidFill>
                  <a:srgbClr val="CC0000"/>
                </a:solidFill>
                <a:latin typeface="Georgia"/>
                <a:cs typeface="Georgia"/>
              </a:rPr>
              <a:t>phase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>
                <a:latin typeface="Georgia"/>
                <a:cs typeface="Georgia"/>
              </a:rPr>
              <a:t>client</a:t>
            </a:r>
            <a:r>
              <a:rPr sz="2000" spc="-15">
                <a:latin typeface="Georgia"/>
                <a:cs typeface="Georgia"/>
              </a:rPr>
              <a:t> </a:t>
            </a:r>
            <a:r>
              <a:rPr sz="2000" spc="-5">
                <a:latin typeface="Georgia"/>
                <a:cs typeface="Georgia"/>
              </a:rPr>
              <a:t>commands: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>
                <a:latin typeface="Courier New"/>
                <a:cs typeface="Courier New"/>
              </a:rPr>
              <a:t>user:</a:t>
            </a:r>
            <a:r>
              <a:rPr sz="2000" b="1" spc="-715">
                <a:latin typeface="Courier New"/>
                <a:cs typeface="Courier New"/>
              </a:rPr>
              <a:t> </a:t>
            </a:r>
            <a:r>
              <a:rPr sz="2000" spc="-5">
                <a:latin typeface="Georgia"/>
                <a:cs typeface="Georgia"/>
              </a:rPr>
              <a:t>declare username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>
                <a:latin typeface="Courier New"/>
                <a:cs typeface="Courier New"/>
              </a:rPr>
              <a:t>pass:</a:t>
            </a:r>
            <a:r>
              <a:rPr sz="2000" b="1" spc="-720">
                <a:latin typeface="Courier New"/>
                <a:cs typeface="Courier New"/>
              </a:rPr>
              <a:t> </a:t>
            </a:r>
            <a:r>
              <a:rPr sz="2000" spc="-5">
                <a:latin typeface="Georgia"/>
                <a:cs typeface="Georgia"/>
              </a:rPr>
              <a:t>password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>
                <a:latin typeface="Georgia"/>
                <a:cs typeface="Georgia"/>
              </a:rPr>
              <a:t>server</a:t>
            </a:r>
            <a:r>
              <a:rPr sz="2000" spc="-15">
                <a:latin typeface="Georgia"/>
                <a:cs typeface="Georgia"/>
              </a:rPr>
              <a:t> </a:t>
            </a:r>
            <a:r>
              <a:rPr sz="2000" spc="-5">
                <a:latin typeface="Georgia"/>
                <a:cs typeface="Georgia"/>
              </a:rPr>
              <a:t>responses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60"/>
              </a:spcBef>
              <a:tabLst>
                <a:tab pos="698500" algn="l"/>
              </a:tabLst>
            </a:pPr>
            <a:r>
              <a:rPr sz="2000">
                <a:latin typeface="Arial"/>
                <a:cs typeface="Arial"/>
              </a:rPr>
              <a:t>•	</a:t>
            </a:r>
            <a:r>
              <a:rPr sz="2000" b="1" spc="-5">
                <a:latin typeface="Courier New"/>
                <a:cs typeface="Courier New"/>
              </a:rPr>
              <a:t>+OK</a:t>
            </a:r>
            <a:endParaRPr sz="2000">
              <a:latin typeface="Courier New"/>
              <a:cs typeface="Courier New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>
                <a:latin typeface="Courier New"/>
                <a:cs typeface="Courier New"/>
              </a:rPr>
              <a:t>-ERR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i="1" spc="-10">
                <a:solidFill>
                  <a:srgbClr val="CC0000"/>
                </a:solidFill>
                <a:latin typeface="Georgia"/>
                <a:cs typeface="Georgia"/>
              </a:rPr>
              <a:t>transaction phase,</a:t>
            </a:r>
            <a:r>
              <a:rPr sz="2800" i="1" spc="-4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400" spc="-5">
                <a:solidFill>
                  <a:srgbClr val="44536A"/>
                </a:solidFill>
                <a:latin typeface="Georgia"/>
                <a:cs typeface="Georgia"/>
              </a:rPr>
              <a:t>client: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>
                <a:latin typeface="Courier New"/>
                <a:cs typeface="Courier New"/>
              </a:rPr>
              <a:t>list:</a:t>
            </a:r>
            <a:r>
              <a:rPr sz="2000" b="1" spc="-740">
                <a:latin typeface="Courier New"/>
                <a:cs typeface="Courier New"/>
              </a:rPr>
              <a:t> </a:t>
            </a:r>
            <a:r>
              <a:rPr sz="2000" spc="-5">
                <a:latin typeface="Georgia"/>
                <a:cs typeface="Georgia"/>
              </a:rPr>
              <a:t>list </a:t>
            </a:r>
            <a:r>
              <a:rPr sz="2000">
                <a:latin typeface="Georgia"/>
                <a:cs typeface="Georgia"/>
              </a:rPr>
              <a:t>message numbers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>
                <a:latin typeface="Courier New"/>
                <a:cs typeface="Courier New"/>
              </a:rPr>
              <a:t>retr:</a:t>
            </a:r>
            <a:r>
              <a:rPr sz="2000" b="1" spc="-780">
                <a:latin typeface="Courier New"/>
                <a:cs typeface="Courier New"/>
              </a:rPr>
              <a:t> </a:t>
            </a:r>
            <a:r>
              <a:rPr sz="2000">
                <a:latin typeface="Georgia"/>
                <a:cs typeface="Georgia"/>
              </a:rPr>
              <a:t>retrieve message </a:t>
            </a:r>
            <a:r>
              <a:rPr sz="2000" spc="-5">
                <a:latin typeface="Georgia"/>
                <a:cs typeface="Georgia"/>
              </a:rPr>
              <a:t>by </a:t>
            </a:r>
            <a:r>
              <a:rPr sz="2000">
                <a:latin typeface="Georgia"/>
                <a:cs typeface="Georgia"/>
              </a:rPr>
              <a:t>number</a:t>
            </a: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>
                <a:latin typeface="Courier New"/>
                <a:cs typeface="Courier New"/>
              </a:rPr>
              <a:t>dele:</a:t>
            </a:r>
            <a:r>
              <a:rPr sz="2000" b="1" spc="-715">
                <a:latin typeface="Courier New"/>
                <a:cs typeface="Courier New"/>
              </a:rPr>
              <a:t> </a:t>
            </a:r>
            <a:r>
              <a:rPr sz="2000">
                <a:latin typeface="Georgia"/>
                <a:cs typeface="Georgia"/>
              </a:rPr>
              <a:t>delete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>
                <a:latin typeface="Courier New"/>
                <a:cs typeface="Courier New"/>
              </a:rPr>
              <a:t>quit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3295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>
                <a:solidFill>
                  <a:srgbClr val="A3123E"/>
                </a:solidFill>
                <a:latin typeface="Georgia"/>
                <a:cs typeface="Georgia"/>
              </a:rPr>
              <a:t>POP3</a:t>
            </a:r>
            <a:r>
              <a:rPr sz="4000" b="0" spc="-85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4000" b="0" spc="-5">
                <a:solidFill>
                  <a:srgbClr val="A3123E"/>
                </a:solidFill>
                <a:latin typeface="Georgia"/>
                <a:cs typeface="Georgia"/>
              </a:rPr>
              <a:t>protocol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7227" y="881572"/>
            <a:ext cx="3266548" cy="11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2951" y="870280"/>
            <a:ext cx="3824604" cy="540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Courier New"/>
                <a:cs typeface="Courier New"/>
              </a:rPr>
              <a:t>S: </a:t>
            </a:r>
            <a:r>
              <a:rPr sz="1800" b="1" spc="-10">
                <a:latin typeface="Courier New"/>
                <a:cs typeface="Courier New"/>
              </a:rPr>
              <a:t>+OK POP3 server</a:t>
            </a:r>
            <a:r>
              <a:rPr sz="1800" b="1" spc="-20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ready</a:t>
            </a:r>
            <a:endParaRPr sz="1800">
              <a:latin typeface="Courier New"/>
              <a:cs typeface="Courier New"/>
            </a:endParaRPr>
          </a:p>
          <a:p>
            <a:pPr marL="12700" marR="2298700">
              <a:lnSpc>
                <a:spcPct val="100000"/>
              </a:lnSpc>
              <a:spcBef>
                <a:spcPts val="5"/>
              </a:spcBef>
            </a:pPr>
            <a:r>
              <a:rPr sz="1800" b="1" spc="-5">
                <a:latin typeface="Courier New"/>
                <a:cs typeface="Courier New"/>
              </a:rPr>
              <a:t>C: </a:t>
            </a:r>
            <a:r>
              <a:rPr sz="1800" b="1" spc="-10">
                <a:latin typeface="Courier New"/>
                <a:cs typeface="Courier New"/>
              </a:rPr>
              <a:t>user</a:t>
            </a:r>
            <a:r>
              <a:rPr sz="1800" b="1" spc="-75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bob  </a:t>
            </a:r>
            <a:r>
              <a:rPr sz="1800" b="1" spc="-5">
                <a:latin typeface="Courier New"/>
                <a:cs typeface="Courier New"/>
              </a:rPr>
              <a:t>S:</a:t>
            </a:r>
            <a:r>
              <a:rPr sz="1800" b="1" spc="-20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+OK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C: </a:t>
            </a:r>
            <a:r>
              <a:rPr sz="1800" b="1" spc="-10">
                <a:latin typeface="Courier New"/>
                <a:cs typeface="Courier New"/>
              </a:rPr>
              <a:t>pass</a:t>
            </a:r>
            <a:r>
              <a:rPr sz="1800" b="1" spc="-15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hungry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S: </a:t>
            </a:r>
            <a:r>
              <a:rPr sz="1800" b="1" spc="-10">
                <a:latin typeface="Courier New"/>
                <a:cs typeface="Courier New"/>
              </a:rPr>
              <a:t>+OK </a:t>
            </a:r>
            <a:r>
              <a:rPr sz="1400" b="1" spc="-5">
                <a:latin typeface="Courier New"/>
                <a:cs typeface="Courier New"/>
              </a:rPr>
              <a:t>user successfully logged</a:t>
            </a:r>
            <a:r>
              <a:rPr sz="1400" b="1" spc="-310">
                <a:latin typeface="Courier New"/>
                <a:cs typeface="Courier New"/>
              </a:rPr>
              <a:t> </a:t>
            </a:r>
            <a:r>
              <a:rPr sz="1400" b="1" spc="-1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1295"/>
              </a:spcBef>
            </a:pPr>
            <a:r>
              <a:rPr sz="1800" b="1" spc="-5">
                <a:latin typeface="Courier New"/>
                <a:cs typeface="Courier New"/>
              </a:rPr>
              <a:t>C:</a:t>
            </a:r>
            <a:r>
              <a:rPr sz="1800" b="1" spc="-20">
                <a:latin typeface="Courier New"/>
                <a:cs typeface="Courier New"/>
              </a:rPr>
              <a:t> </a:t>
            </a:r>
            <a:r>
              <a:rPr sz="1800" b="1" spc="-5"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S: </a:t>
            </a:r>
            <a:r>
              <a:rPr sz="1800" b="1">
                <a:latin typeface="Courier New"/>
                <a:cs typeface="Courier New"/>
              </a:rPr>
              <a:t>1</a:t>
            </a:r>
            <a:r>
              <a:rPr sz="1800" b="1" spc="-40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498</a:t>
            </a:r>
            <a:endParaRPr sz="1800">
              <a:latin typeface="Courier New"/>
              <a:cs typeface="Courier New"/>
            </a:endParaRPr>
          </a:p>
          <a:p>
            <a:pPr marL="45720" marR="2677795">
              <a:lnSpc>
                <a:spcPct val="100000"/>
              </a:lnSpc>
              <a:spcBef>
                <a:spcPts val="5"/>
              </a:spcBef>
            </a:pPr>
            <a:r>
              <a:rPr sz="1800" b="1" spc="-5">
                <a:latin typeface="Courier New"/>
                <a:cs typeface="Courier New"/>
              </a:rPr>
              <a:t>S: </a:t>
            </a:r>
            <a:r>
              <a:rPr sz="1800" b="1">
                <a:latin typeface="Courier New"/>
                <a:cs typeface="Courier New"/>
              </a:rPr>
              <a:t>2</a:t>
            </a:r>
            <a:r>
              <a:rPr sz="1800" b="1" spc="-114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912  </a:t>
            </a:r>
            <a:r>
              <a:rPr sz="1800" b="1" spc="-5">
                <a:latin typeface="Courier New"/>
                <a:cs typeface="Courier New"/>
              </a:rPr>
              <a:t>S: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C: </a:t>
            </a:r>
            <a:r>
              <a:rPr sz="1800" b="1" spc="-10">
                <a:latin typeface="Courier New"/>
                <a:cs typeface="Courier New"/>
              </a:rPr>
              <a:t>retr</a:t>
            </a:r>
            <a:r>
              <a:rPr sz="1800" b="1" spc="-2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S: </a:t>
            </a:r>
            <a:r>
              <a:rPr sz="1800" b="1" spc="-10">
                <a:latin typeface="Courier New"/>
                <a:cs typeface="Courier New"/>
              </a:rPr>
              <a:t>&lt;message </a:t>
            </a:r>
            <a:r>
              <a:rPr sz="1800" b="1">
                <a:latin typeface="Courier New"/>
                <a:cs typeface="Courier New"/>
              </a:rPr>
              <a:t>1</a:t>
            </a:r>
            <a:r>
              <a:rPr sz="1800" b="1" spc="-60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contents&gt;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S:</a:t>
            </a:r>
            <a:r>
              <a:rPr sz="1800" b="1" spc="-2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C: </a:t>
            </a:r>
            <a:r>
              <a:rPr sz="1800" b="1" spc="-10">
                <a:latin typeface="Courier New"/>
                <a:cs typeface="Courier New"/>
              </a:rPr>
              <a:t>dele</a:t>
            </a:r>
            <a:r>
              <a:rPr sz="1800" b="1" spc="-10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C: </a:t>
            </a:r>
            <a:r>
              <a:rPr sz="1800" b="1" spc="-10">
                <a:latin typeface="Courier New"/>
                <a:cs typeface="Courier New"/>
              </a:rPr>
              <a:t>retr</a:t>
            </a:r>
            <a:r>
              <a:rPr sz="1800" b="1" spc="-10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5720" marR="631825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S: </a:t>
            </a:r>
            <a:r>
              <a:rPr sz="1800" b="1" spc="-10">
                <a:latin typeface="Courier New"/>
                <a:cs typeface="Courier New"/>
              </a:rPr>
              <a:t>&lt;message </a:t>
            </a:r>
            <a:r>
              <a:rPr sz="1800" b="1">
                <a:latin typeface="Courier New"/>
                <a:cs typeface="Courier New"/>
              </a:rPr>
              <a:t>1</a:t>
            </a:r>
            <a:r>
              <a:rPr sz="1800" b="1" spc="-100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contents&gt;  </a:t>
            </a:r>
            <a:r>
              <a:rPr sz="1800" b="1" spc="-5">
                <a:latin typeface="Courier New"/>
                <a:cs typeface="Courier New"/>
              </a:rPr>
              <a:t>S:</a:t>
            </a:r>
            <a:r>
              <a:rPr sz="1800" b="1" spc="-2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C: </a:t>
            </a:r>
            <a:r>
              <a:rPr sz="1800" b="1" spc="-10">
                <a:latin typeface="Courier New"/>
                <a:cs typeface="Courier New"/>
              </a:rPr>
              <a:t>dele</a:t>
            </a:r>
            <a:r>
              <a:rPr sz="1800" b="1" spc="-2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800" b="1" spc="-5">
                <a:latin typeface="Courier New"/>
                <a:cs typeface="Courier New"/>
              </a:rPr>
              <a:t>C:</a:t>
            </a:r>
            <a:r>
              <a:rPr sz="1800" b="1" spc="-20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quit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>
                <a:latin typeface="Courier New"/>
                <a:cs typeface="Courier New"/>
              </a:rPr>
              <a:t>S: </a:t>
            </a:r>
            <a:r>
              <a:rPr sz="1800" b="1" spc="-10">
                <a:latin typeface="Courier New"/>
                <a:cs typeface="Courier New"/>
              </a:rPr>
              <a:t>+OK </a:t>
            </a:r>
            <a:r>
              <a:rPr sz="1400" b="1" spc="-5">
                <a:latin typeface="Courier New"/>
                <a:cs typeface="Courier New"/>
              </a:rPr>
              <a:t>POP3 server signing</a:t>
            </a:r>
            <a:r>
              <a:rPr sz="1400" b="1" spc="-75">
                <a:latin typeface="Courier New"/>
                <a:cs typeface="Courier New"/>
              </a:rPr>
              <a:t> </a:t>
            </a:r>
            <a:r>
              <a:rPr sz="1400" b="1" spc="-5">
                <a:latin typeface="Courier New"/>
                <a:cs typeface="Courier New"/>
              </a:rPr>
              <a:t>off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7573" y="848105"/>
            <a:ext cx="370840" cy="1458595"/>
          </a:xfrm>
          <a:custGeom>
            <a:avLst/>
            <a:gdLst/>
            <a:ahLst/>
            <a:cxnLst/>
            <a:rect l="l" t="t" r="r" b="b"/>
            <a:pathLst>
              <a:path w="370840" h="1458595">
                <a:moveTo>
                  <a:pt x="370331" y="0"/>
                </a:moveTo>
                <a:lnTo>
                  <a:pt x="0" y="0"/>
                </a:lnTo>
                <a:lnTo>
                  <a:pt x="0" y="1458468"/>
                </a:lnTo>
                <a:lnTo>
                  <a:pt x="360806" y="145846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0022" y="1425321"/>
            <a:ext cx="1400810" cy="272415"/>
          </a:xfrm>
          <a:custGeom>
            <a:avLst/>
            <a:gdLst/>
            <a:ahLst/>
            <a:cxnLst/>
            <a:rect l="l" t="t" r="r" b="b"/>
            <a:pathLst>
              <a:path w="1400810" h="272414">
                <a:moveTo>
                  <a:pt x="1323963" y="28173"/>
                </a:moveTo>
                <a:lnTo>
                  <a:pt x="0" y="253111"/>
                </a:lnTo>
                <a:lnTo>
                  <a:pt x="3301" y="271906"/>
                </a:lnTo>
                <a:lnTo>
                  <a:pt x="1327174" y="46963"/>
                </a:lnTo>
                <a:lnTo>
                  <a:pt x="1323963" y="28173"/>
                </a:lnTo>
                <a:close/>
              </a:path>
              <a:path w="1400810" h="272414">
                <a:moveTo>
                  <a:pt x="1398947" y="26034"/>
                </a:moveTo>
                <a:lnTo>
                  <a:pt x="1336548" y="26034"/>
                </a:lnTo>
                <a:lnTo>
                  <a:pt x="1339723" y="44830"/>
                </a:lnTo>
                <a:lnTo>
                  <a:pt x="1327174" y="46963"/>
                </a:lnTo>
                <a:lnTo>
                  <a:pt x="1331976" y="75056"/>
                </a:lnTo>
                <a:lnTo>
                  <a:pt x="1398947" y="26034"/>
                </a:lnTo>
                <a:close/>
              </a:path>
              <a:path w="1400810" h="272414">
                <a:moveTo>
                  <a:pt x="1336548" y="26034"/>
                </a:moveTo>
                <a:lnTo>
                  <a:pt x="1323963" y="28173"/>
                </a:lnTo>
                <a:lnTo>
                  <a:pt x="1327174" y="46963"/>
                </a:lnTo>
                <a:lnTo>
                  <a:pt x="1339723" y="44830"/>
                </a:lnTo>
                <a:lnTo>
                  <a:pt x="1336548" y="26034"/>
                </a:lnTo>
                <a:close/>
              </a:path>
              <a:path w="1400810" h="272414">
                <a:moveTo>
                  <a:pt x="1319149" y="0"/>
                </a:moveTo>
                <a:lnTo>
                  <a:pt x="1323963" y="28173"/>
                </a:lnTo>
                <a:lnTo>
                  <a:pt x="1336548" y="26034"/>
                </a:lnTo>
                <a:lnTo>
                  <a:pt x="1398947" y="26034"/>
                </a:lnTo>
                <a:lnTo>
                  <a:pt x="1400682" y="24764"/>
                </a:lnTo>
                <a:lnTo>
                  <a:pt x="131914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9097" y="2430017"/>
            <a:ext cx="370840" cy="3895725"/>
          </a:xfrm>
          <a:custGeom>
            <a:avLst/>
            <a:gdLst/>
            <a:ahLst/>
            <a:cxnLst/>
            <a:rect l="l" t="t" r="r" b="b"/>
            <a:pathLst>
              <a:path w="370840" h="3895725">
                <a:moveTo>
                  <a:pt x="370331" y="0"/>
                </a:moveTo>
                <a:lnTo>
                  <a:pt x="0" y="0"/>
                </a:lnTo>
                <a:lnTo>
                  <a:pt x="0" y="3895344"/>
                </a:lnTo>
                <a:lnTo>
                  <a:pt x="360806" y="3895344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6140" y="3918458"/>
            <a:ext cx="1734820" cy="357505"/>
          </a:xfrm>
          <a:custGeom>
            <a:avLst/>
            <a:gdLst/>
            <a:ahLst/>
            <a:cxnLst/>
            <a:rect l="l" t="t" r="r" b="b"/>
            <a:pathLst>
              <a:path w="1734820" h="357504">
                <a:moveTo>
                  <a:pt x="1657881" y="28005"/>
                </a:moveTo>
                <a:lnTo>
                  <a:pt x="0" y="338582"/>
                </a:lnTo>
                <a:lnTo>
                  <a:pt x="3556" y="357378"/>
                </a:lnTo>
                <a:lnTo>
                  <a:pt x="1661388" y="46786"/>
                </a:lnTo>
                <a:lnTo>
                  <a:pt x="1657881" y="28005"/>
                </a:lnTo>
                <a:close/>
              </a:path>
              <a:path w="1734820" h="357504">
                <a:moveTo>
                  <a:pt x="1731546" y="25654"/>
                </a:moveTo>
                <a:lnTo>
                  <a:pt x="1670431" y="25654"/>
                </a:lnTo>
                <a:lnTo>
                  <a:pt x="1673860" y="44450"/>
                </a:lnTo>
                <a:lnTo>
                  <a:pt x="1661388" y="46786"/>
                </a:lnTo>
                <a:lnTo>
                  <a:pt x="1666621" y="74803"/>
                </a:lnTo>
                <a:lnTo>
                  <a:pt x="1731546" y="25654"/>
                </a:lnTo>
                <a:close/>
              </a:path>
              <a:path w="1734820" h="357504">
                <a:moveTo>
                  <a:pt x="1670431" y="25654"/>
                </a:moveTo>
                <a:lnTo>
                  <a:pt x="1657881" y="28005"/>
                </a:lnTo>
                <a:lnTo>
                  <a:pt x="1661388" y="46786"/>
                </a:lnTo>
                <a:lnTo>
                  <a:pt x="1673860" y="44450"/>
                </a:lnTo>
                <a:lnTo>
                  <a:pt x="1670431" y="25654"/>
                </a:lnTo>
                <a:close/>
              </a:path>
              <a:path w="1734820" h="357504">
                <a:moveTo>
                  <a:pt x="1652651" y="0"/>
                </a:moveTo>
                <a:lnTo>
                  <a:pt x="1657881" y="28005"/>
                </a:lnTo>
                <a:lnTo>
                  <a:pt x="1670431" y="25654"/>
                </a:lnTo>
                <a:lnTo>
                  <a:pt x="1731546" y="25654"/>
                </a:lnTo>
                <a:lnTo>
                  <a:pt x="1734565" y="23368"/>
                </a:lnTo>
                <a:lnTo>
                  <a:pt x="165265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11468" y="6457632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34</a:t>
            </a:fld>
            <a:endParaRPr spc="-5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3575"/>
            <a:ext cx="7240270" cy="183768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i="1" spc="-5">
                <a:solidFill>
                  <a:srgbClr val="A3123E"/>
                </a:solidFill>
                <a:latin typeface="Georgia"/>
                <a:cs typeface="Georgia"/>
              </a:rPr>
              <a:t>more about</a:t>
            </a:r>
            <a:r>
              <a:rPr sz="2800" i="1" spc="1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2800" i="1" spc="-5">
                <a:solidFill>
                  <a:srgbClr val="A3123E"/>
                </a:solidFill>
                <a:latin typeface="Georgia"/>
                <a:cs typeface="Georgia"/>
              </a:rPr>
              <a:t>POP3</a:t>
            </a:r>
            <a:endParaRPr sz="2800">
              <a:solidFill>
                <a:srgbClr val="A3123E"/>
              </a:solidFill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Georgia"/>
              </a:rPr>
              <a:t>previous example uses </a:t>
            </a:r>
            <a:r>
              <a:rPr sz="2400">
                <a:latin typeface="Georgia"/>
                <a:cs typeface="Georgia"/>
              </a:rPr>
              <a:t>POP3 </a:t>
            </a:r>
            <a:endParaRPr lang="en-IN" sz="2400">
              <a:latin typeface="Georgia"/>
              <a:cs typeface="Georgia"/>
            </a:endParaRPr>
          </a:p>
          <a:p>
            <a:pPr marL="698500" lvl="1" indent="-228600"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5">
                <a:latin typeface="Arial"/>
                <a:cs typeface="Arial"/>
              </a:rPr>
              <a:t>“</a:t>
            </a:r>
            <a:r>
              <a:rPr sz="2400" spc="15">
                <a:latin typeface="Georgia"/>
                <a:cs typeface="Georgia"/>
              </a:rPr>
              <a:t>download </a:t>
            </a:r>
            <a:r>
              <a:rPr sz="2400">
                <a:latin typeface="Georgia"/>
                <a:cs typeface="Georgia"/>
              </a:rPr>
              <a:t>and</a:t>
            </a:r>
            <a:r>
              <a:rPr sz="2400" spc="-35">
                <a:latin typeface="Georgia"/>
                <a:cs typeface="Georgia"/>
              </a:rPr>
              <a:t> </a:t>
            </a:r>
            <a:r>
              <a:rPr sz="2400" spc="30">
                <a:latin typeface="Georgia"/>
                <a:cs typeface="Georgia"/>
              </a:rPr>
              <a:t>delete</a:t>
            </a:r>
            <a:r>
              <a:rPr sz="2400" spc="30">
                <a:latin typeface="Arial"/>
                <a:cs typeface="Arial"/>
              </a:rPr>
              <a:t>”</a:t>
            </a:r>
            <a:r>
              <a:rPr lang="en-IN" sz="2400" spc="30">
                <a:latin typeface="Arial"/>
                <a:cs typeface="Arial"/>
              </a:rPr>
              <a:t> mode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9135" algn="l"/>
              </a:tabLst>
            </a:pPr>
            <a:r>
              <a:rPr sz="2400">
                <a:latin typeface="Georgia"/>
                <a:cs typeface="Georgia"/>
              </a:rPr>
              <a:t>Bob </a:t>
            </a:r>
            <a:r>
              <a:rPr sz="2400" spc="-5">
                <a:latin typeface="Georgia"/>
                <a:cs typeface="Georgia"/>
              </a:rPr>
              <a:t>cannot </a:t>
            </a:r>
            <a:r>
              <a:rPr sz="2400">
                <a:latin typeface="Georgia"/>
                <a:cs typeface="Georgia"/>
              </a:rPr>
              <a:t>re-read e-mail if </a:t>
            </a:r>
            <a:r>
              <a:rPr sz="2400" spc="-5">
                <a:latin typeface="Georgia"/>
                <a:cs typeface="Georgia"/>
              </a:rPr>
              <a:t>he changes</a:t>
            </a:r>
            <a:r>
              <a:rPr sz="2400" spc="-6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client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109" y="3135577"/>
            <a:ext cx="93484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>
                <a:latin typeface="Georgia"/>
                <a:cs typeface="Georgia"/>
              </a:rPr>
              <a:t>POP3 </a:t>
            </a:r>
            <a:r>
              <a:rPr sz="2400" spc="15">
                <a:latin typeface="Arial"/>
                <a:cs typeface="Arial"/>
              </a:rPr>
              <a:t>“</a:t>
            </a:r>
            <a:r>
              <a:rPr sz="2400" spc="15">
                <a:latin typeface="Georgia"/>
                <a:cs typeface="Georgia"/>
              </a:rPr>
              <a:t>download-and-keep</a:t>
            </a:r>
            <a:r>
              <a:rPr sz="2400" spc="15">
                <a:latin typeface="Arial"/>
                <a:cs typeface="Arial"/>
              </a:rPr>
              <a:t>”</a:t>
            </a:r>
            <a:r>
              <a:rPr sz="2400" spc="15">
                <a:latin typeface="Georgia"/>
                <a:cs typeface="Georgia"/>
              </a:rPr>
              <a:t>: </a:t>
            </a:r>
            <a:r>
              <a:rPr sz="2400" spc="-5">
                <a:latin typeface="Georgia"/>
                <a:cs typeface="Georgia"/>
              </a:rPr>
              <a:t>copies of messages </a:t>
            </a:r>
            <a:endParaRPr lang="en-IN" sz="2400" spc="-5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IN" sz="2400" spc="-5">
                <a:latin typeface="Georgia"/>
                <a:cs typeface="Georgia"/>
              </a:rPr>
              <a:t>                                                          </a:t>
            </a:r>
            <a:r>
              <a:rPr sz="2400" spc="-5">
                <a:latin typeface="Georgia"/>
                <a:cs typeface="Georgia"/>
              </a:rPr>
              <a:t>on different</a:t>
            </a:r>
            <a:r>
              <a:rPr sz="2400" spc="25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clients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109" y="4147078"/>
            <a:ext cx="4627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>
                <a:latin typeface="Georgia"/>
                <a:cs typeface="Georgia"/>
              </a:rPr>
              <a:t>POP3 is </a:t>
            </a:r>
            <a:r>
              <a:rPr sz="2400" spc="-5">
                <a:latin typeface="Georgia"/>
                <a:cs typeface="Georgia"/>
              </a:rPr>
              <a:t>stateless </a:t>
            </a:r>
            <a:r>
              <a:rPr sz="2400">
                <a:latin typeface="Georgia"/>
                <a:cs typeface="Georgia"/>
              </a:rPr>
              <a:t>across</a:t>
            </a:r>
            <a:r>
              <a:rPr sz="2400" spc="-90">
                <a:latin typeface="Georgia"/>
                <a:cs typeface="Georgia"/>
              </a:rPr>
              <a:t> </a:t>
            </a:r>
            <a:r>
              <a:rPr sz="2400" spc="-5">
                <a:latin typeface="Georgia"/>
                <a:cs typeface="Georgia"/>
              </a:rPr>
              <a:t>sessions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324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>
                <a:solidFill>
                  <a:srgbClr val="A3123E"/>
                </a:solidFill>
                <a:latin typeface="Georgia"/>
                <a:cs typeface="Georgia"/>
              </a:rPr>
              <a:t>POP3 (more) and</a:t>
            </a:r>
            <a:r>
              <a:rPr sz="3200" b="0" spc="-85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>
                <a:solidFill>
                  <a:srgbClr val="A3123E"/>
                </a:solidFill>
                <a:latin typeface="Georgia"/>
                <a:cs typeface="Georgia"/>
              </a:rPr>
              <a:t>IMAP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1629" y="1392253"/>
            <a:ext cx="320873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>
                <a:solidFill>
                  <a:srgbClr val="A3123E"/>
                </a:solidFill>
                <a:latin typeface="Carlito"/>
                <a:cs typeface="Carlito"/>
              </a:rPr>
              <a:t>IMAP</a:t>
            </a:r>
            <a:endParaRPr sz="2800">
              <a:solidFill>
                <a:srgbClr val="A3123E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1629" y="1870328"/>
            <a:ext cx="3416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>
                <a:latin typeface="Carlito"/>
                <a:cs typeface="Carlito"/>
              </a:rPr>
              <a:t>keeps </a:t>
            </a:r>
            <a:r>
              <a:rPr sz="2400">
                <a:latin typeface="Carlito"/>
                <a:cs typeface="Carlito"/>
              </a:rPr>
              <a:t>all </a:t>
            </a:r>
            <a:r>
              <a:rPr sz="2400" spc="-5">
                <a:latin typeface="Carlito"/>
                <a:cs typeface="Carlito"/>
              </a:rPr>
              <a:t>messages </a:t>
            </a:r>
            <a:r>
              <a:rPr sz="2400">
                <a:latin typeface="Carlito"/>
                <a:cs typeface="Carlito"/>
              </a:rPr>
              <a:t>in</a:t>
            </a:r>
            <a:r>
              <a:rPr sz="2400" spc="-8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one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22571" y="2213890"/>
            <a:ext cx="255030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rlito"/>
                <a:cs typeface="Carlito"/>
              </a:rPr>
              <a:t>place: </a:t>
            </a:r>
            <a:r>
              <a:rPr sz="2400" spc="-15">
                <a:latin typeface="Carlito"/>
                <a:cs typeface="Carlito"/>
              </a:rPr>
              <a:t>at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server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1629" y="2654884"/>
            <a:ext cx="3573145" cy="288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>
                <a:latin typeface="Carlito"/>
                <a:cs typeface="Carlito"/>
              </a:rPr>
              <a:t>allows </a:t>
            </a:r>
            <a:r>
              <a:rPr sz="2400" spc="-5">
                <a:latin typeface="Carlito"/>
                <a:cs typeface="Carlito"/>
              </a:rPr>
              <a:t>user </a:t>
            </a:r>
            <a:r>
              <a:rPr sz="2400" spc="-15">
                <a:latin typeface="Carlito"/>
                <a:cs typeface="Carlito"/>
              </a:rPr>
              <a:t>to</a:t>
            </a:r>
            <a:r>
              <a:rPr sz="2400" spc="-40">
                <a:latin typeface="Carlito"/>
                <a:cs typeface="Carlito"/>
              </a:rPr>
              <a:t> </a:t>
            </a:r>
            <a:r>
              <a:rPr sz="2400" spc="-20">
                <a:latin typeface="Carlito"/>
                <a:cs typeface="Carlito"/>
              </a:rPr>
              <a:t>organize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735"/>
              </a:lnSpc>
            </a:pPr>
            <a:r>
              <a:rPr sz="2400" spc="-5">
                <a:latin typeface="Carlito"/>
                <a:cs typeface="Carlito"/>
              </a:rPr>
              <a:t>messages </a:t>
            </a:r>
            <a:r>
              <a:rPr sz="2400">
                <a:latin typeface="Carlito"/>
                <a:cs typeface="Carlito"/>
              </a:rPr>
              <a:t>in</a:t>
            </a:r>
            <a:r>
              <a:rPr sz="2400" spc="-20">
                <a:latin typeface="Carlito"/>
                <a:cs typeface="Carlito"/>
              </a:rPr>
              <a:t> folders</a:t>
            </a:r>
            <a:endParaRPr sz="2400">
              <a:latin typeface="Carlito"/>
              <a:cs typeface="Carlito"/>
            </a:endParaRPr>
          </a:p>
          <a:p>
            <a:pPr marL="241300" marR="486409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>
                <a:latin typeface="Carlito"/>
                <a:cs typeface="Carlito"/>
              </a:rPr>
              <a:t>keeps </a:t>
            </a:r>
            <a:r>
              <a:rPr sz="2400" spc="-5">
                <a:latin typeface="Carlito"/>
                <a:cs typeface="Carlito"/>
              </a:rPr>
              <a:t>user </a:t>
            </a:r>
            <a:r>
              <a:rPr sz="2400" spc="-20">
                <a:latin typeface="Carlito"/>
                <a:cs typeface="Carlito"/>
              </a:rPr>
              <a:t>state</a:t>
            </a:r>
            <a:r>
              <a:rPr sz="2400" spc="-7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across  sessions: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>
                <a:latin typeface="Carlito"/>
                <a:cs typeface="Carlito"/>
              </a:rPr>
              <a:t>names of </a:t>
            </a:r>
            <a:r>
              <a:rPr sz="2400" spc="-15">
                <a:latin typeface="Carlito"/>
                <a:cs typeface="Carlito"/>
              </a:rPr>
              <a:t>folders </a:t>
            </a:r>
            <a:r>
              <a:rPr sz="2400">
                <a:latin typeface="Carlito"/>
                <a:cs typeface="Carlito"/>
              </a:rPr>
              <a:t>and  mappings </a:t>
            </a:r>
            <a:r>
              <a:rPr sz="2400" spc="-5">
                <a:latin typeface="Carlito"/>
                <a:cs typeface="Carlito"/>
              </a:rPr>
              <a:t>between  message </a:t>
            </a:r>
            <a:r>
              <a:rPr sz="2400">
                <a:latin typeface="Carlito"/>
                <a:cs typeface="Carlito"/>
              </a:rPr>
              <a:t>IDs and</a:t>
            </a:r>
            <a:r>
              <a:rPr sz="2400" spc="-100">
                <a:latin typeface="Carlito"/>
                <a:cs typeface="Carlito"/>
              </a:rPr>
              <a:t> </a:t>
            </a:r>
            <a:r>
              <a:rPr sz="2400" spc="-15">
                <a:latin typeface="Carlito"/>
                <a:cs typeface="Carlito"/>
              </a:rPr>
              <a:t>folder  </a:t>
            </a:r>
            <a:r>
              <a:rPr sz="2400" spc="-5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9753" y="980549"/>
            <a:ext cx="5850377" cy="12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96000" y="6468518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35</a:t>
            </a:fld>
            <a:endParaRPr spc="-5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7608"/>
            <a:ext cx="5405120" cy="26727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43560" lvl="1" indent="-53149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544195" algn="l"/>
              </a:tabLst>
            </a:pPr>
            <a:r>
              <a:rPr sz="2800" spc="-145">
                <a:latin typeface="Trebuchet MS"/>
                <a:cs typeface="Trebuchet MS"/>
              </a:rPr>
              <a:t>principles </a:t>
            </a:r>
            <a:r>
              <a:rPr sz="2800" spc="-150">
                <a:latin typeface="Trebuchet MS"/>
                <a:cs typeface="Trebuchet MS"/>
              </a:rPr>
              <a:t>of </a:t>
            </a:r>
            <a:r>
              <a:rPr sz="2800" spc="-95">
                <a:latin typeface="Trebuchet MS"/>
                <a:cs typeface="Trebuchet MS"/>
              </a:rPr>
              <a:t>network</a:t>
            </a:r>
            <a:r>
              <a:rPr sz="2800" spc="110">
                <a:latin typeface="Trebuchet MS"/>
                <a:cs typeface="Trebuchet MS"/>
              </a:rPr>
              <a:t> </a:t>
            </a:r>
            <a:r>
              <a:rPr sz="2800" spc="-170">
                <a:latin typeface="Trebuchet MS"/>
                <a:cs typeface="Trebuchet MS"/>
              </a:rPr>
              <a:t>applications</a:t>
            </a:r>
            <a:endParaRPr sz="2800">
              <a:latin typeface="Trebuchet MS"/>
              <a:cs typeface="Trebuchet MS"/>
            </a:endParaRPr>
          </a:p>
          <a:p>
            <a:pPr marL="499745" lvl="1" indent="-48768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00380" algn="l"/>
              </a:tabLst>
            </a:pPr>
            <a:r>
              <a:rPr sz="2800" spc="-25">
                <a:latin typeface="Trebuchet MS"/>
                <a:cs typeface="Trebuchet MS"/>
              </a:rPr>
              <a:t>Web </a:t>
            </a:r>
            <a:r>
              <a:rPr sz="2800" spc="-185">
                <a:latin typeface="Trebuchet MS"/>
                <a:cs typeface="Trebuchet MS"/>
              </a:rPr>
              <a:t>and</a:t>
            </a:r>
            <a:r>
              <a:rPr sz="2800" spc="-135">
                <a:latin typeface="Trebuchet MS"/>
                <a:cs typeface="Trebuchet MS"/>
              </a:rPr>
              <a:t> </a:t>
            </a:r>
            <a:r>
              <a:rPr sz="2800" spc="50">
                <a:latin typeface="Trebuchet MS"/>
                <a:cs typeface="Trebuchet MS"/>
              </a:rPr>
              <a:t>HTTP</a:t>
            </a:r>
            <a:endParaRPr sz="28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44830" algn="l"/>
              </a:tabLst>
            </a:pPr>
            <a:r>
              <a:rPr sz="2800" spc="-145">
                <a:latin typeface="Trebuchet MS"/>
                <a:cs typeface="Trebuchet MS"/>
              </a:rPr>
              <a:t>electronic</a:t>
            </a:r>
            <a:r>
              <a:rPr sz="2800" spc="-75">
                <a:latin typeface="Trebuchet MS"/>
                <a:cs typeface="Trebuchet MS"/>
              </a:rPr>
              <a:t> </a:t>
            </a:r>
            <a:r>
              <a:rPr sz="2800" spc="-215">
                <a:latin typeface="Trebuchet MS"/>
                <a:cs typeface="Trebuchet MS"/>
              </a:rPr>
              <a:t>mail</a:t>
            </a:r>
            <a:endParaRPr sz="2800">
              <a:latin typeface="Trebuchet MS"/>
              <a:cs typeface="Trebuchet MS"/>
            </a:endParaRPr>
          </a:p>
          <a:p>
            <a:pPr marL="751840" lvl="2" indent="-28892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751840" algn="l"/>
                <a:tab pos="752475" algn="l"/>
              </a:tabLst>
            </a:pPr>
            <a:r>
              <a:rPr sz="2400" spc="-135">
                <a:latin typeface="Trebuchet MS"/>
                <a:cs typeface="Trebuchet MS"/>
              </a:rPr>
              <a:t>SMTP, </a:t>
            </a:r>
            <a:r>
              <a:rPr sz="2400" spc="-60">
                <a:latin typeface="Trebuchet MS"/>
                <a:cs typeface="Trebuchet MS"/>
              </a:rPr>
              <a:t>POP3,</a:t>
            </a:r>
            <a:r>
              <a:rPr sz="2400" spc="-475">
                <a:latin typeface="Trebuchet MS"/>
                <a:cs typeface="Trebuchet MS"/>
              </a:rPr>
              <a:t> </a:t>
            </a:r>
            <a:r>
              <a:rPr sz="2400" spc="40">
                <a:latin typeface="Trebuchet MS"/>
                <a:cs typeface="Trebuchet MS"/>
              </a:rPr>
              <a:t>IMAP</a:t>
            </a:r>
            <a:endParaRPr sz="24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544830" algn="l"/>
              </a:tabLst>
            </a:pPr>
            <a:r>
              <a:rPr sz="2800" spc="235">
                <a:solidFill>
                  <a:srgbClr val="CC0000"/>
                </a:solidFill>
                <a:latin typeface="Trebuchet MS"/>
                <a:cs typeface="Trebuchet MS"/>
              </a:rPr>
              <a:t>DNS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2-</a:t>
            </a:r>
            <a:fld id="{81D60167-4931-47E6-BA6A-407CBD079E47}" type="slidenum">
              <a:rPr spc="-5" dirty="0"/>
              <a:t>36</a:t>
            </a:fld>
            <a:endParaRPr spc="-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68173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>
                <a:solidFill>
                  <a:srgbClr val="A3123E"/>
                </a:solidFill>
                <a:latin typeface="Georgia"/>
                <a:cs typeface="Georgia"/>
              </a:rPr>
              <a:t>Chapter </a:t>
            </a:r>
            <a:r>
              <a:rPr sz="3200" b="0">
                <a:solidFill>
                  <a:srgbClr val="A3123E"/>
                </a:solidFill>
                <a:latin typeface="Georgia"/>
                <a:cs typeface="Georgia"/>
              </a:rPr>
              <a:t>2:</a:t>
            </a:r>
            <a:r>
              <a:rPr sz="3200" b="0" spc="-7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>
                <a:solidFill>
                  <a:srgbClr val="A3123E"/>
                </a:solidFill>
                <a:latin typeface="Georgia"/>
                <a:cs typeface="Georgia"/>
              </a:rPr>
              <a:t>outline</a:t>
            </a:r>
            <a:r>
              <a:rPr lang="en-IN" sz="3200" b="0" spc="-5">
                <a:solidFill>
                  <a:srgbClr val="A3123E"/>
                </a:solidFill>
                <a:latin typeface="Georgia"/>
                <a:cs typeface="Georgia"/>
              </a:rPr>
              <a:t> - upcoming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5207" y="1482369"/>
            <a:ext cx="3506470" cy="2968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545465" lvl="1" indent="-533400" algn="just">
              <a:lnSpc>
                <a:spcPct val="100000"/>
              </a:lnSpc>
              <a:spcBef>
                <a:spcPts val="1105"/>
              </a:spcBef>
              <a:buAutoNum type="arabicPeriod" startAt="5"/>
              <a:tabLst>
                <a:tab pos="546100" algn="l"/>
              </a:tabLst>
            </a:pPr>
            <a:r>
              <a:rPr sz="2800" spc="-5">
                <a:latin typeface="Carlito"/>
                <a:cs typeface="Carlito"/>
              </a:rPr>
              <a:t>P2P</a:t>
            </a:r>
            <a:r>
              <a:rPr sz="2800" spc="10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525780" marR="16510" lvl="1" indent="-513715" algn="just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546100" algn="l"/>
              </a:tabLst>
            </a:pPr>
            <a:r>
              <a:rPr sz="2800" spc="-10">
                <a:latin typeface="Carlito"/>
                <a:cs typeface="Carlito"/>
              </a:rPr>
              <a:t>video </a:t>
            </a:r>
            <a:r>
              <a:rPr sz="2800" spc="-15">
                <a:latin typeface="Carlito"/>
                <a:cs typeface="Carlito"/>
              </a:rPr>
              <a:t>streaming </a:t>
            </a:r>
            <a:r>
              <a:rPr sz="2800" spc="-5">
                <a:latin typeface="Carlito"/>
                <a:cs typeface="Carlito"/>
              </a:rPr>
              <a:t>and  </a:t>
            </a:r>
            <a:r>
              <a:rPr sz="2800" spc="-20">
                <a:latin typeface="Carlito"/>
                <a:cs typeface="Carlito"/>
              </a:rPr>
              <a:t>content </a:t>
            </a:r>
            <a:r>
              <a:rPr sz="2800" spc="-10">
                <a:latin typeface="Carlito"/>
                <a:cs typeface="Carlito"/>
              </a:rPr>
              <a:t>distribution  </a:t>
            </a:r>
            <a:r>
              <a:rPr sz="2800" spc="-15">
                <a:latin typeface="Carlito"/>
                <a:cs typeface="Carlito"/>
              </a:rPr>
              <a:t>networks</a:t>
            </a:r>
            <a:endParaRPr sz="2800">
              <a:latin typeface="Carlito"/>
              <a:cs typeface="Carlito"/>
            </a:endParaRPr>
          </a:p>
          <a:p>
            <a:pPr marL="525780" marR="5080" lvl="1" indent="-513715" algn="just">
              <a:lnSpc>
                <a:spcPct val="100000"/>
              </a:lnSpc>
              <a:spcBef>
                <a:spcPts val="1000"/>
              </a:spcBef>
              <a:buAutoNum type="arabicPeriod" startAt="5"/>
              <a:tabLst>
                <a:tab pos="546100" algn="l"/>
              </a:tabLst>
            </a:pPr>
            <a:r>
              <a:rPr sz="2800" spc="-20">
                <a:latin typeface="Carlito"/>
                <a:cs typeface="Carlito"/>
              </a:rPr>
              <a:t>socket programming  </a:t>
            </a:r>
            <a:r>
              <a:rPr sz="2800" spc="-5">
                <a:latin typeface="Carlito"/>
                <a:cs typeface="Carlito"/>
              </a:rPr>
              <a:t>with UDP and</a:t>
            </a:r>
            <a:r>
              <a:rPr sz="2800" spc="5">
                <a:latin typeface="Carlito"/>
                <a:cs typeface="Carlito"/>
              </a:rPr>
              <a:t> </a:t>
            </a:r>
            <a:r>
              <a:rPr sz="2800" spc="-25">
                <a:latin typeface="Carlito"/>
                <a:cs typeface="Carlito"/>
              </a:rPr>
              <a:t>TCP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7975" y="6389319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0609" y="6389319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9570"/>
            <a:ext cx="4402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>
                <a:solidFill>
                  <a:srgbClr val="A3123E"/>
                </a:solidFill>
                <a:latin typeface="Trebuchet MS"/>
                <a:cs typeface="Trebuchet MS"/>
              </a:rPr>
              <a:t>User-server </a:t>
            </a:r>
            <a:r>
              <a:rPr sz="3200" spc="-190">
                <a:solidFill>
                  <a:srgbClr val="A3123E"/>
                </a:solidFill>
                <a:latin typeface="Trebuchet MS"/>
                <a:cs typeface="Trebuchet MS"/>
              </a:rPr>
              <a:t>state:</a:t>
            </a:r>
            <a:r>
              <a:rPr sz="3200" spc="-254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175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0697" y="1139317"/>
            <a:ext cx="3470275" cy="48139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70">
                <a:latin typeface="Arial"/>
                <a:cs typeface="Arial"/>
              </a:rPr>
              <a:t>many </a:t>
            </a:r>
            <a:r>
              <a:rPr sz="2400" spc="-260">
                <a:latin typeface="Arial"/>
                <a:cs typeface="Arial"/>
              </a:rPr>
              <a:t>Web </a:t>
            </a:r>
            <a:r>
              <a:rPr sz="2400" spc="-105">
                <a:latin typeface="Arial"/>
                <a:cs typeface="Arial"/>
              </a:rPr>
              <a:t>sites </a:t>
            </a:r>
            <a:r>
              <a:rPr sz="2400" spc="-155">
                <a:latin typeface="Arial"/>
                <a:cs typeface="Arial"/>
              </a:rPr>
              <a:t>use</a:t>
            </a:r>
            <a:r>
              <a:rPr sz="2400" spc="65">
                <a:latin typeface="Arial"/>
                <a:cs typeface="Arial"/>
              </a:rPr>
              <a:t> </a:t>
            </a:r>
            <a:r>
              <a:rPr sz="2400" spc="-135">
                <a:latin typeface="Arial"/>
                <a:cs typeface="Arial"/>
              </a:rPr>
              <a:t>cookies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i="1" spc="-70">
                <a:solidFill>
                  <a:srgbClr val="A3123E"/>
                </a:solidFill>
                <a:latin typeface="Arial"/>
                <a:cs typeface="Arial"/>
              </a:rPr>
              <a:t>four</a:t>
            </a:r>
            <a:r>
              <a:rPr sz="2400" i="1" spc="-15">
                <a:solidFill>
                  <a:srgbClr val="A3123E"/>
                </a:solidFill>
                <a:latin typeface="Arial"/>
                <a:cs typeface="Arial"/>
              </a:rPr>
              <a:t> </a:t>
            </a:r>
            <a:r>
              <a:rPr sz="2400" i="1" spc="-130">
                <a:solidFill>
                  <a:srgbClr val="A3123E"/>
                </a:solidFill>
                <a:latin typeface="Arial"/>
                <a:cs typeface="Arial"/>
              </a:rPr>
              <a:t>components:</a:t>
            </a:r>
            <a:r>
              <a:rPr lang="en-IN" sz="2400" i="1" spc="-130">
                <a:solidFill>
                  <a:srgbClr val="A3123E"/>
                </a:solidFill>
                <a:latin typeface="Arial"/>
                <a:cs typeface="Arial"/>
              </a:rPr>
              <a:t>	</a:t>
            </a:r>
            <a:endParaRPr sz="2400">
              <a:solidFill>
                <a:srgbClr val="A3123E"/>
              </a:solidFill>
              <a:latin typeface="Arial"/>
              <a:cs typeface="Arial"/>
            </a:endParaRPr>
          </a:p>
          <a:p>
            <a:pPr marL="698500" marR="188595" indent="-228600">
              <a:lnSpc>
                <a:spcPts val="2590"/>
              </a:lnSpc>
              <a:spcBef>
                <a:spcPts val="545"/>
              </a:spcBef>
              <a:buSzPct val="83333"/>
              <a:buAutoNum type="arabicParenR"/>
              <a:tabLst>
                <a:tab pos="751205" algn="l"/>
              </a:tabLst>
            </a:pPr>
            <a:r>
              <a:rPr sz="2400" spc="-135">
                <a:latin typeface="Arial"/>
                <a:cs typeface="Arial"/>
              </a:rPr>
              <a:t>cookie </a:t>
            </a:r>
            <a:r>
              <a:rPr sz="2400" spc="-160">
                <a:latin typeface="Arial"/>
                <a:cs typeface="Arial"/>
              </a:rPr>
              <a:t>header </a:t>
            </a:r>
            <a:r>
              <a:rPr sz="2400" spc="-105">
                <a:latin typeface="Arial"/>
                <a:cs typeface="Arial"/>
              </a:rPr>
              <a:t>line </a:t>
            </a:r>
            <a:r>
              <a:rPr sz="2400" spc="-70">
                <a:latin typeface="Arial"/>
                <a:cs typeface="Arial"/>
              </a:rPr>
              <a:t>of  </a:t>
            </a:r>
            <a:r>
              <a:rPr sz="2400" spc="-275">
                <a:latin typeface="Arial"/>
                <a:cs typeface="Arial"/>
              </a:rPr>
              <a:t>HTTP </a:t>
            </a:r>
            <a:r>
              <a:rPr sz="2400" i="1" spc="-135">
                <a:latin typeface="Arial"/>
                <a:cs typeface="Arial"/>
              </a:rPr>
              <a:t>response  </a:t>
            </a:r>
            <a:r>
              <a:rPr sz="2400" spc="-175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698500" marR="151765" indent="-228600">
              <a:lnSpc>
                <a:spcPts val="2590"/>
              </a:lnSpc>
              <a:spcBef>
                <a:spcPts val="509"/>
              </a:spcBef>
              <a:buAutoNum type="arabicParenR"/>
              <a:tabLst>
                <a:tab pos="808990" algn="l"/>
              </a:tabLst>
            </a:pPr>
            <a:r>
              <a:rPr sz="2400" spc="-130">
                <a:latin typeface="Arial"/>
                <a:cs typeface="Arial"/>
              </a:rPr>
              <a:t>cookie </a:t>
            </a:r>
            <a:r>
              <a:rPr sz="2400" spc="-160">
                <a:latin typeface="Arial"/>
                <a:cs typeface="Arial"/>
              </a:rPr>
              <a:t>header </a:t>
            </a:r>
            <a:r>
              <a:rPr sz="2400" spc="-105">
                <a:latin typeface="Arial"/>
                <a:cs typeface="Arial"/>
              </a:rPr>
              <a:t>line </a:t>
            </a:r>
            <a:r>
              <a:rPr sz="2400" spc="-85">
                <a:latin typeface="Arial"/>
                <a:cs typeface="Arial"/>
              </a:rPr>
              <a:t>in  </a:t>
            </a:r>
            <a:r>
              <a:rPr sz="2400" spc="-120">
                <a:latin typeface="Arial"/>
                <a:cs typeface="Arial"/>
              </a:rPr>
              <a:t>next </a:t>
            </a:r>
            <a:r>
              <a:rPr sz="2400" spc="-275">
                <a:latin typeface="Arial"/>
                <a:cs typeface="Arial"/>
              </a:rPr>
              <a:t>HTTP </a:t>
            </a:r>
            <a:r>
              <a:rPr sz="2400" i="1" spc="-114">
                <a:latin typeface="Arial"/>
                <a:cs typeface="Arial"/>
              </a:rPr>
              <a:t>request  </a:t>
            </a:r>
            <a:r>
              <a:rPr sz="2400" spc="-175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698500" marR="136525" indent="-228600">
              <a:lnSpc>
                <a:spcPct val="88200"/>
              </a:lnSpc>
              <a:spcBef>
                <a:spcPts val="509"/>
              </a:spcBef>
              <a:buAutoNum type="arabicParenR"/>
              <a:tabLst>
                <a:tab pos="808990" algn="l"/>
              </a:tabLst>
            </a:pPr>
            <a:r>
              <a:rPr sz="2400" spc="-130">
                <a:latin typeface="Arial"/>
                <a:cs typeface="Arial"/>
              </a:rPr>
              <a:t>cookie </a:t>
            </a:r>
            <a:r>
              <a:rPr sz="2400" spc="-70">
                <a:latin typeface="Arial"/>
                <a:cs typeface="Arial"/>
              </a:rPr>
              <a:t>file </a:t>
            </a:r>
            <a:r>
              <a:rPr sz="2400" spc="-140">
                <a:latin typeface="Arial"/>
                <a:cs typeface="Arial"/>
              </a:rPr>
              <a:t>kept on  </a:t>
            </a:r>
            <a:r>
              <a:rPr sz="2400" spc="-85">
                <a:latin typeface="Arial"/>
                <a:cs typeface="Arial"/>
              </a:rPr>
              <a:t>user’s </a:t>
            </a:r>
            <a:r>
              <a:rPr sz="2400" spc="-100">
                <a:latin typeface="Arial"/>
                <a:cs typeface="Arial"/>
              </a:rPr>
              <a:t>host, </a:t>
            </a:r>
            <a:r>
              <a:rPr sz="2400" spc="-190">
                <a:latin typeface="Arial"/>
                <a:cs typeface="Arial"/>
              </a:rPr>
              <a:t>managed  </a:t>
            </a:r>
            <a:r>
              <a:rPr sz="2400" spc="-135">
                <a:latin typeface="Arial"/>
                <a:cs typeface="Arial"/>
              </a:rPr>
              <a:t>by </a:t>
            </a:r>
            <a:r>
              <a:rPr sz="2400" spc="-85">
                <a:latin typeface="Arial"/>
                <a:cs typeface="Arial"/>
              </a:rPr>
              <a:t>user’s</a:t>
            </a:r>
            <a:r>
              <a:rPr sz="2400" spc="95">
                <a:latin typeface="Arial"/>
                <a:cs typeface="Arial"/>
              </a:rPr>
              <a:t> </a:t>
            </a:r>
            <a:r>
              <a:rPr sz="2400" spc="-114"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  <a:p>
            <a:pPr marL="698500" marR="77470" indent="-228600">
              <a:lnSpc>
                <a:spcPts val="2590"/>
              </a:lnSpc>
              <a:spcBef>
                <a:spcPts val="655"/>
              </a:spcBef>
              <a:buAutoNum type="arabicParenR"/>
              <a:tabLst>
                <a:tab pos="808990" algn="l"/>
              </a:tabLst>
            </a:pPr>
            <a:r>
              <a:rPr sz="2400" spc="-145">
                <a:latin typeface="Arial"/>
                <a:cs typeface="Arial"/>
              </a:rPr>
              <a:t>back-end </a:t>
            </a:r>
            <a:r>
              <a:rPr sz="2400" spc="-175">
                <a:latin typeface="Arial"/>
                <a:cs typeface="Arial"/>
              </a:rPr>
              <a:t>database </a:t>
            </a:r>
            <a:r>
              <a:rPr sz="2400" spc="-135">
                <a:latin typeface="Arial"/>
                <a:cs typeface="Arial"/>
              </a:rPr>
              <a:t>at  </a:t>
            </a:r>
            <a:r>
              <a:rPr sz="2400" spc="-260">
                <a:latin typeface="Arial"/>
                <a:cs typeface="Arial"/>
              </a:rPr>
              <a:t>Web</a:t>
            </a:r>
            <a:r>
              <a:rPr sz="2400" spc="-20">
                <a:latin typeface="Arial"/>
                <a:cs typeface="Arial"/>
              </a:rPr>
              <a:t> </a:t>
            </a:r>
            <a:r>
              <a:rPr sz="2400" spc="-100">
                <a:latin typeface="Arial"/>
                <a:cs typeface="Arial"/>
              </a:rPr>
              <a:t>site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9325" y="1291984"/>
            <a:ext cx="3890010" cy="3952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60">
                <a:solidFill>
                  <a:srgbClr val="A3123E"/>
                </a:solidFill>
                <a:latin typeface="Arial"/>
                <a:cs typeface="Arial"/>
              </a:rPr>
              <a:t>example:</a:t>
            </a:r>
            <a:endParaRPr sz="2400">
              <a:solidFill>
                <a:srgbClr val="A3123E"/>
              </a:solidFill>
              <a:latin typeface="Arial"/>
              <a:cs typeface="Arial"/>
            </a:endParaRPr>
          </a:p>
          <a:p>
            <a:pPr marL="245745" indent="-233679">
              <a:lnSpc>
                <a:spcPts val="2735"/>
              </a:lnSpc>
              <a:spcBef>
                <a:spcPts val="705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190">
                <a:latin typeface="Arial"/>
                <a:cs typeface="Arial"/>
              </a:rPr>
              <a:t>Susan </a:t>
            </a:r>
            <a:r>
              <a:rPr sz="2400" spc="-165">
                <a:latin typeface="Arial"/>
                <a:cs typeface="Arial"/>
              </a:rPr>
              <a:t>always </a:t>
            </a:r>
            <a:r>
              <a:rPr sz="2400" spc="-160">
                <a:latin typeface="Arial"/>
                <a:cs typeface="Arial"/>
              </a:rPr>
              <a:t>access</a:t>
            </a:r>
            <a:r>
              <a:rPr sz="2400" spc="-215">
                <a:latin typeface="Arial"/>
                <a:cs typeface="Arial"/>
              </a:rPr>
              <a:t> </a:t>
            </a:r>
            <a:r>
              <a:rPr sz="2400" spc="-105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245745">
              <a:lnSpc>
                <a:spcPts val="2735"/>
              </a:lnSpc>
            </a:pPr>
            <a:r>
              <a:rPr sz="2400" spc="-75">
                <a:latin typeface="Arial"/>
                <a:cs typeface="Arial"/>
              </a:rPr>
              <a:t>from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345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  <a:p>
            <a:pPr marL="245745" marR="388620" indent="-233679">
              <a:lnSpc>
                <a:spcPts val="2590"/>
              </a:lnSpc>
              <a:spcBef>
                <a:spcPts val="1050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80">
                <a:latin typeface="Arial"/>
                <a:cs typeface="Arial"/>
              </a:rPr>
              <a:t>visits </a:t>
            </a:r>
            <a:r>
              <a:rPr sz="2400" spc="-100">
                <a:latin typeface="Arial"/>
                <a:cs typeface="Arial"/>
              </a:rPr>
              <a:t>specific </a:t>
            </a:r>
            <a:r>
              <a:rPr sz="2400" spc="-125">
                <a:latin typeface="Arial"/>
                <a:cs typeface="Arial"/>
              </a:rPr>
              <a:t>e-commerce  </a:t>
            </a:r>
            <a:r>
              <a:rPr sz="2400" spc="-95">
                <a:latin typeface="Arial"/>
                <a:cs typeface="Arial"/>
              </a:rPr>
              <a:t>site </a:t>
            </a:r>
            <a:r>
              <a:rPr sz="2400" spc="-45">
                <a:latin typeface="Arial"/>
                <a:cs typeface="Arial"/>
              </a:rPr>
              <a:t>for </a:t>
            </a:r>
            <a:r>
              <a:rPr sz="2400" spc="-35">
                <a:latin typeface="Arial"/>
                <a:cs typeface="Arial"/>
              </a:rPr>
              <a:t>first</a:t>
            </a:r>
            <a:r>
              <a:rPr sz="2400" spc="75">
                <a:latin typeface="Arial"/>
                <a:cs typeface="Arial"/>
              </a:rPr>
              <a:t> </a:t>
            </a:r>
            <a:r>
              <a:rPr sz="2400" spc="-10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245745" marR="386080" indent="-233679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160">
                <a:latin typeface="Arial"/>
                <a:cs typeface="Arial"/>
              </a:rPr>
              <a:t>when </a:t>
            </a:r>
            <a:r>
              <a:rPr sz="2400" spc="-80">
                <a:latin typeface="Arial"/>
                <a:cs typeface="Arial"/>
              </a:rPr>
              <a:t>initial </a:t>
            </a:r>
            <a:r>
              <a:rPr sz="2400" spc="-275">
                <a:latin typeface="Arial"/>
                <a:cs typeface="Arial"/>
              </a:rPr>
              <a:t>HTTP </a:t>
            </a:r>
            <a:r>
              <a:rPr sz="2400" spc="-125">
                <a:latin typeface="Arial"/>
                <a:cs typeface="Arial"/>
              </a:rPr>
              <a:t>requests  </a:t>
            </a:r>
            <a:r>
              <a:rPr sz="2400" spc="-110">
                <a:latin typeface="Arial"/>
                <a:cs typeface="Arial"/>
              </a:rPr>
              <a:t>arrives </a:t>
            </a:r>
            <a:r>
              <a:rPr sz="2400" spc="-135">
                <a:latin typeface="Arial"/>
                <a:cs typeface="Arial"/>
              </a:rPr>
              <a:t>at </a:t>
            </a:r>
            <a:r>
              <a:rPr sz="2400" spc="-105">
                <a:latin typeface="Arial"/>
                <a:cs typeface="Arial"/>
              </a:rPr>
              <a:t>site, </a:t>
            </a:r>
            <a:r>
              <a:rPr sz="2400" spc="-95">
                <a:latin typeface="Arial"/>
                <a:cs typeface="Arial"/>
              </a:rPr>
              <a:t>site</a:t>
            </a:r>
            <a:r>
              <a:rPr sz="2400" spc="245">
                <a:latin typeface="Arial"/>
                <a:cs typeface="Arial"/>
              </a:rPr>
              <a:t> </a:t>
            </a:r>
            <a:r>
              <a:rPr sz="2400" spc="-135">
                <a:latin typeface="Arial"/>
                <a:cs typeface="Arial"/>
              </a:rPr>
              <a:t>creates: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699135" algn="l"/>
              </a:tabLst>
            </a:pPr>
            <a:r>
              <a:rPr sz="2400" spc="-130">
                <a:latin typeface="Arial"/>
                <a:cs typeface="Arial"/>
              </a:rPr>
              <a:t>unique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175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ts val="2735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85">
                <a:latin typeface="Arial"/>
                <a:cs typeface="Arial"/>
              </a:rPr>
              <a:t>entry in </a:t>
            </a:r>
            <a:r>
              <a:rPr sz="2400" spc="-170">
                <a:latin typeface="Arial"/>
                <a:cs typeface="Arial"/>
              </a:rPr>
              <a:t>backend</a:t>
            </a:r>
            <a:r>
              <a:rPr sz="2400" spc="85">
                <a:latin typeface="Arial"/>
                <a:cs typeface="Arial"/>
              </a:rPr>
              <a:t> </a:t>
            </a:r>
            <a:r>
              <a:rPr sz="2400" spc="-175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sz="2400" spc="-45">
                <a:latin typeface="Arial"/>
                <a:cs typeface="Arial"/>
              </a:rPr>
              <a:t>for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175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24155"/>
            <a:ext cx="6306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>
                <a:solidFill>
                  <a:srgbClr val="A3123E"/>
                </a:solidFill>
                <a:latin typeface="Georgia"/>
                <a:cs typeface="Georgia"/>
              </a:rPr>
              <a:t>Cookies: </a:t>
            </a:r>
            <a:r>
              <a:rPr b="0">
                <a:solidFill>
                  <a:srgbClr val="A3123E"/>
                </a:solidFill>
                <a:latin typeface="Georgia"/>
                <a:cs typeface="Georgia"/>
              </a:rPr>
              <a:t>keeping </a:t>
            </a:r>
            <a:r>
              <a:rPr b="0" spc="25">
                <a:solidFill>
                  <a:srgbClr val="A3123E"/>
                </a:solidFill>
                <a:latin typeface="Arial"/>
                <a:cs typeface="Arial"/>
              </a:rPr>
              <a:t>“</a:t>
            </a:r>
            <a:r>
              <a:rPr b="0" spc="25">
                <a:solidFill>
                  <a:srgbClr val="A3123E"/>
                </a:solidFill>
                <a:latin typeface="Georgia"/>
                <a:cs typeface="Georgia"/>
              </a:rPr>
              <a:t>state</a:t>
            </a:r>
            <a:r>
              <a:rPr b="0" spc="25">
                <a:solidFill>
                  <a:srgbClr val="A3123E"/>
                </a:solidFill>
                <a:latin typeface="Arial"/>
                <a:cs typeface="Arial"/>
              </a:rPr>
              <a:t>”</a:t>
            </a:r>
            <a:r>
              <a:rPr b="0" spc="-270">
                <a:solidFill>
                  <a:srgbClr val="A3123E"/>
                </a:solidFill>
                <a:latin typeface="Arial"/>
                <a:cs typeface="Arial"/>
              </a:rPr>
              <a:t> </a:t>
            </a:r>
            <a:r>
              <a:rPr b="0">
                <a:solidFill>
                  <a:srgbClr val="A3123E"/>
                </a:solidFill>
                <a:latin typeface="Georgia"/>
                <a:cs typeface="Georgia"/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086043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5356" y="6086043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56077" y="904113"/>
            <a:ext cx="620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solidFill>
                  <a:srgbClr val="CC0000"/>
                </a:solidFill>
                <a:latin typeface="Arial"/>
                <a:cs typeface="Arial"/>
              </a:rPr>
              <a:t>clie</a:t>
            </a:r>
            <a:r>
              <a:rPr sz="2000" spc="5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>
                <a:solidFill>
                  <a:srgbClr val="CC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6566" y="950213"/>
            <a:ext cx="73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5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>
                <a:solidFill>
                  <a:srgbClr val="CC0000"/>
                </a:solidFill>
                <a:latin typeface="Arial"/>
                <a:cs typeface="Arial"/>
              </a:rPr>
              <a:t>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25417" y="3869816"/>
            <a:ext cx="3307079" cy="434340"/>
            <a:chOff x="3725417" y="3869816"/>
            <a:chExt cx="3307079" cy="434340"/>
          </a:xfrm>
        </p:grpSpPr>
        <p:sp>
          <p:nvSpPr>
            <p:cNvPr id="8" name="object 8"/>
            <p:cNvSpPr/>
            <p:nvPr/>
          </p:nvSpPr>
          <p:spPr>
            <a:xfrm>
              <a:off x="3725417" y="386981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15"/>
                  </a:moveTo>
                  <a:lnTo>
                    <a:pt x="0" y="390524"/>
                  </a:lnTo>
                  <a:lnTo>
                    <a:pt x="80010" y="419607"/>
                  </a:lnTo>
                  <a:lnTo>
                    <a:pt x="76938" y="392683"/>
                  </a:lnTo>
                  <a:lnTo>
                    <a:pt x="64135" y="392683"/>
                  </a:lnTo>
                  <a:lnTo>
                    <a:pt x="61976" y="373760"/>
                  </a:lnTo>
                  <a:lnTo>
                    <a:pt x="74612" y="372304"/>
                  </a:lnTo>
                  <a:lnTo>
                    <a:pt x="71374" y="343915"/>
                  </a:lnTo>
                  <a:close/>
                </a:path>
                <a:path w="3307079" h="419735">
                  <a:moveTo>
                    <a:pt x="74612" y="372304"/>
                  </a:moveTo>
                  <a:lnTo>
                    <a:pt x="61976" y="373760"/>
                  </a:lnTo>
                  <a:lnTo>
                    <a:pt x="64135" y="392683"/>
                  </a:lnTo>
                  <a:lnTo>
                    <a:pt x="76771" y="391227"/>
                  </a:lnTo>
                  <a:lnTo>
                    <a:pt x="74612" y="372304"/>
                  </a:lnTo>
                  <a:close/>
                </a:path>
                <a:path w="3307079" h="419735">
                  <a:moveTo>
                    <a:pt x="76771" y="391227"/>
                  </a:moveTo>
                  <a:lnTo>
                    <a:pt x="64135" y="392683"/>
                  </a:lnTo>
                  <a:lnTo>
                    <a:pt x="76938" y="392683"/>
                  </a:lnTo>
                  <a:lnTo>
                    <a:pt x="76771" y="391227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2" y="372304"/>
                  </a:lnTo>
                  <a:lnTo>
                    <a:pt x="76771" y="391227"/>
                  </a:lnTo>
                  <a:lnTo>
                    <a:pt x="3306699" y="18922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1167" y="3944111"/>
              <a:ext cx="2687320" cy="314325"/>
            </a:xfrm>
            <a:custGeom>
              <a:avLst/>
              <a:gdLst/>
              <a:ahLst/>
              <a:cxnLst/>
              <a:rect l="l" t="t" r="r" b="b"/>
              <a:pathLst>
                <a:path w="2687320" h="314325">
                  <a:moveTo>
                    <a:pt x="0" y="313944"/>
                  </a:moveTo>
                  <a:lnTo>
                    <a:pt x="2686812" y="313944"/>
                  </a:lnTo>
                  <a:lnTo>
                    <a:pt x="2686812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9831" y="3927347"/>
              <a:ext cx="2766060" cy="376555"/>
            </a:xfrm>
            <a:custGeom>
              <a:avLst/>
              <a:gdLst/>
              <a:ahLst/>
              <a:cxnLst/>
              <a:rect l="l" t="t" r="r" b="b"/>
              <a:pathLst>
                <a:path w="2766059" h="376554">
                  <a:moveTo>
                    <a:pt x="2766060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2766060" y="376427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89832" y="3927347"/>
            <a:ext cx="2766060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800" spc="-5">
                <a:latin typeface="Arial"/>
                <a:cs typeface="Arial"/>
              </a:rPr>
              <a:t>usual </a:t>
            </a:r>
            <a:r>
              <a:rPr sz="1800">
                <a:latin typeface="Arial"/>
                <a:cs typeface="Arial"/>
              </a:rPr>
              <a:t>http </a:t>
            </a:r>
            <a:r>
              <a:rPr sz="1800" spc="-5">
                <a:latin typeface="Arial"/>
                <a:cs typeface="Arial"/>
              </a:rPr>
              <a:t>response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msg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3734561" y="5788596"/>
            <a:ext cx="3307079" cy="419734"/>
            <a:chOff x="3734561" y="5788596"/>
            <a:chExt cx="3307079" cy="419734"/>
          </a:xfrm>
        </p:grpSpPr>
        <p:sp>
          <p:nvSpPr>
            <p:cNvPr id="13" name="object 13"/>
            <p:cNvSpPr/>
            <p:nvPr/>
          </p:nvSpPr>
          <p:spPr>
            <a:xfrm>
              <a:off x="3734561" y="578859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890"/>
                  </a:moveTo>
                  <a:lnTo>
                    <a:pt x="0" y="390461"/>
                  </a:lnTo>
                  <a:lnTo>
                    <a:pt x="80010" y="419582"/>
                  </a:lnTo>
                  <a:lnTo>
                    <a:pt x="76936" y="392645"/>
                  </a:lnTo>
                  <a:lnTo>
                    <a:pt x="64135" y="392645"/>
                  </a:lnTo>
                  <a:lnTo>
                    <a:pt x="61975" y="373722"/>
                  </a:lnTo>
                  <a:lnTo>
                    <a:pt x="74611" y="372266"/>
                  </a:lnTo>
                  <a:lnTo>
                    <a:pt x="71374" y="343890"/>
                  </a:lnTo>
                  <a:close/>
                </a:path>
                <a:path w="3307079" h="419735">
                  <a:moveTo>
                    <a:pt x="74611" y="372266"/>
                  </a:moveTo>
                  <a:lnTo>
                    <a:pt x="61975" y="373722"/>
                  </a:lnTo>
                  <a:lnTo>
                    <a:pt x="64135" y="392645"/>
                  </a:lnTo>
                  <a:lnTo>
                    <a:pt x="76770" y="391189"/>
                  </a:lnTo>
                  <a:lnTo>
                    <a:pt x="74611" y="372266"/>
                  </a:lnTo>
                  <a:close/>
                </a:path>
                <a:path w="3307079" h="419735">
                  <a:moveTo>
                    <a:pt x="76770" y="391189"/>
                  </a:moveTo>
                  <a:lnTo>
                    <a:pt x="64135" y="392645"/>
                  </a:lnTo>
                  <a:lnTo>
                    <a:pt x="76936" y="392645"/>
                  </a:lnTo>
                  <a:lnTo>
                    <a:pt x="76770" y="391189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1" y="372266"/>
                  </a:lnTo>
                  <a:lnTo>
                    <a:pt x="76770" y="391189"/>
                  </a:lnTo>
                  <a:lnTo>
                    <a:pt x="3306698" y="18922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9643" y="5844540"/>
              <a:ext cx="2687320" cy="314325"/>
            </a:xfrm>
            <a:custGeom>
              <a:avLst/>
              <a:gdLst/>
              <a:ahLst/>
              <a:cxnLst/>
              <a:rect l="l" t="t" r="r" b="b"/>
              <a:pathLst>
                <a:path w="2687320" h="314325">
                  <a:moveTo>
                    <a:pt x="0" y="313944"/>
                  </a:moveTo>
                  <a:lnTo>
                    <a:pt x="2686811" y="313944"/>
                  </a:lnTo>
                  <a:lnTo>
                    <a:pt x="2686811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88308" y="5827776"/>
            <a:ext cx="2766060" cy="3765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800" spc="-5">
                <a:latin typeface="Arial"/>
                <a:cs typeface="Arial"/>
              </a:rPr>
              <a:t>usual </a:t>
            </a:r>
            <a:r>
              <a:rPr sz="1800">
                <a:latin typeface="Arial"/>
                <a:cs typeface="Arial"/>
              </a:rPr>
              <a:t>http </a:t>
            </a:r>
            <a:r>
              <a:rPr sz="1800" spc="-5">
                <a:latin typeface="Arial"/>
                <a:cs typeface="Arial"/>
              </a:rPr>
              <a:t>response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msg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84195" y="2134616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Arial"/>
                <a:cs typeface="Arial"/>
              </a:rPr>
              <a:t>cookie</a:t>
            </a:r>
            <a:r>
              <a:rPr sz="1600" spc="-65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2994" y="4557776"/>
            <a:ext cx="157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one </a:t>
            </a:r>
            <a:r>
              <a:rPr sz="1800" spc="-15">
                <a:latin typeface="Arial"/>
                <a:cs typeface="Arial"/>
              </a:rPr>
              <a:t>week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later: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33419" y="3240023"/>
            <a:ext cx="3307079" cy="565785"/>
            <a:chOff x="3733419" y="3240023"/>
            <a:chExt cx="3307079" cy="565785"/>
          </a:xfrm>
        </p:grpSpPr>
        <p:sp>
          <p:nvSpPr>
            <p:cNvPr id="19" name="object 19"/>
            <p:cNvSpPr/>
            <p:nvPr/>
          </p:nvSpPr>
          <p:spPr>
            <a:xfrm>
              <a:off x="3733419" y="338366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8" y="419607"/>
                  </a:lnTo>
                  <a:lnTo>
                    <a:pt x="3300759" y="392683"/>
                  </a:lnTo>
                  <a:lnTo>
                    <a:pt x="3242563" y="392683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3" y="392683"/>
                  </a:lnTo>
                  <a:lnTo>
                    <a:pt x="3244723" y="373761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5" y="343915"/>
                  </a:moveTo>
                  <a:lnTo>
                    <a:pt x="3232086" y="372304"/>
                  </a:lnTo>
                  <a:lnTo>
                    <a:pt x="3244723" y="373761"/>
                  </a:lnTo>
                  <a:lnTo>
                    <a:pt x="3242563" y="392683"/>
                  </a:lnTo>
                  <a:lnTo>
                    <a:pt x="3300759" y="392683"/>
                  </a:lnTo>
                  <a:lnTo>
                    <a:pt x="3306699" y="390525"/>
                  </a:lnTo>
                  <a:lnTo>
                    <a:pt x="3235325" y="343915"/>
                  </a:lnTo>
                  <a:close/>
                </a:path>
                <a:path w="3307079" h="419735">
                  <a:moveTo>
                    <a:pt x="2285" y="0"/>
                  </a:moveTo>
                  <a:lnTo>
                    <a:pt x="0" y="18923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2212" y="3240023"/>
              <a:ext cx="2680970" cy="565785"/>
            </a:xfrm>
            <a:custGeom>
              <a:avLst/>
              <a:gdLst/>
              <a:ahLst/>
              <a:cxnLst/>
              <a:rect l="l" t="t" r="r" b="b"/>
              <a:pathLst>
                <a:path w="2680970" h="565785">
                  <a:moveTo>
                    <a:pt x="2680716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2680716" y="565403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82211" y="3240023"/>
            <a:ext cx="2680970" cy="565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z="1800" spc="-5">
                <a:latin typeface="Arial"/>
                <a:cs typeface="Arial"/>
              </a:rPr>
              <a:t>usual </a:t>
            </a:r>
            <a:r>
              <a:rPr sz="1800">
                <a:latin typeface="Arial"/>
                <a:cs typeface="Arial"/>
              </a:rPr>
              <a:t>http </a:t>
            </a:r>
            <a:r>
              <a:rPr sz="1800" spc="-5">
                <a:latin typeface="Arial"/>
                <a:cs typeface="Arial"/>
              </a:rPr>
              <a:t>request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msg</a:t>
            </a:r>
          </a:p>
          <a:p>
            <a:pPr algn="ctr">
              <a:lnSpc>
                <a:spcPts val="2155"/>
              </a:lnSpc>
            </a:pPr>
            <a:r>
              <a:rPr sz="2000" b="1">
                <a:latin typeface="Arial"/>
                <a:cs typeface="Arial"/>
              </a:rPr>
              <a:t>cookie:</a:t>
            </a:r>
            <a:r>
              <a:rPr sz="2000" b="1" spc="-3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46111" y="3381247"/>
            <a:ext cx="78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cooki</a:t>
            </a:r>
            <a:r>
              <a:rPr sz="1800" spc="-25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>
                <a:solidFill>
                  <a:srgbClr val="000099"/>
                </a:solidFill>
                <a:latin typeface="Arial"/>
                <a:cs typeface="Arial"/>
              </a:rPr>
              <a:t>-  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specific  action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73795" y="3401314"/>
            <a:ext cx="1099185" cy="442595"/>
            <a:chOff x="8273795" y="3401314"/>
            <a:chExt cx="1099185" cy="442595"/>
          </a:xfrm>
        </p:grpSpPr>
        <p:sp>
          <p:nvSpPr>
            <p:cNvPr id="24" name="object 24"/>
            <p:cNvSpPr/>
            <p:nvPr/>
          </p:nvSpPr>
          <p:spPr>
            <a:xfrm>
              <a:off x="8273795" y="3401314"/>
              <a:ext cx="1099185" cy="442595"/>
            </a:xfrm>
            <a:custGeom>
              <a:avLst/>
              <a:gdLst/>
              <a:ahLst/>
              <a:cxnLst/>
              <a:rect l="l" t="t" r="r" b="b"/>
              <a:pathLst>
                <a:path w="1099184" h="442595">
                  <a:moveTo>
                    <a:pt x="57276" y="371475"/>
                  </a:moveTo>
                  <a:lnTo>
                    <a:pt x="0" y="434594"/>
                  </a:lnTo>
                  <a:lnTo>
                    <a:pt x="84835" y="442468"/>
                  </a:lnTo>
                  <a:lnTo>
                    <a:pt x="75173" y="417575"/>
                  </a:lnTo>
                  <a:lnTo>
                    <a:pt x="61468" y="417575"/>
                  </a:lnTo>
                  <a:lnTo>
                    <a:pt x="56896" y="405638"/>
                  </a:lnTo>
                  <a:lnTo>
                    <a:pt x="68751" y="401033"/>
                  </a:lnTo>
                  <a:lnTo>
                    <a:pt x="57276" y="371475"/>
                  </a:lnTo>
                  <a:close/>
                </a:path>
                <a:path w="1099184" h="442595">
                  <a:moveTo>
                    <a:pt x="68751" y="401033"/>
                  </a:moveTo>
                  <a:lnTo>
                    <a:pt x="56896" y="405638"/>
                  </a:lnTo>
                  <a:lnTo>
                    <a:pt x="61468" y="417575"/>
                  </a:lnTo>
                  <a:lnTo>
                    <a:pt x="73377" y="412950"/>
                  </a:lnTo>
                  <a:lnTo>
                    <a:pt x="68751" y="401033"/>
                  </a:lnTo>
                  <a:close/>
                </a:path>
                <a:path w="1099184" h="442595">
                  <a:moveTo>
                    <a:pt x="73377" y="412950"/>
                  </a:moveTo>
                  <a:lnTo>
                    <a:pt x="61468" y="417575"/>
                  </a:lnTo>
                  <a:lnTo>
                    <a:pt x="75173" y="417575"/>
                  </a:lnTo>
                  <a:lnTo>
                    <a:pt x="73377" y="412950"/>
                  </a:lnTo>
                  <a:close/>
                </a:path>
                <a:path w="1099184" h="442595">
                  <a:moveTo>
                    <a:pt x="1025426" y="29517"/>
                  </a:moveTo>
                  <a:lnTo>
                    <a:pt x="68751" y="401033"/>
                  </a:lnTo>
                  <a:lnTo>
                    <a:pt x="73377" y="412950"/>
                  </a:lnTo>
                  <a:lnTo>
                    <a:pt x="1030052" y="41434"/>
                  </a:lnTo>
                  <a:lnTo>
                    <a:pt x="1025426" y="29517"/>
                  </a:lnTo>
                  <a:close/>
                </a:path>
                <a:path w="1099184" h="442595">
                  <a:moveTo>
                    <a:pt x="1083361" y="24891"/>
                  </a:moveTo>
                  <a:lnTo>
                    <a:pt x="1037335" y="24891"/>
                  </a:lnTo>
                  <a:lnTo>
                    <a:pt x="1041907" y="36830"/>
                  </a:lnTo>
                  <a:lnTo>
                    <a:pt x="1030052" y="41434"/>
                  </a:lnTo>
                  <a:lnTo>
                    <a:pt x="1041526" y="70993"/>
                  </a:lnTo>
                  <a:lnTo>
                    <a:pt x="1083361" y="24891"/>
                  </a:lnTo>
                  <a:close/>
                </a:path>
                <a:path w="1099184" h="442595">
                  <a:moveTo>
                    <a:pt x="1037335" y="24891"/>
                  </a:moveTo>
                  <a:lnTo>
                    <a:pt x="1025426" y="29517"/>
                  </a:lnTo>
                  <a:lnTo>
                    <a:pt x="1030052" y="41434"/>
                  </a:lnTo>
                  <a:lnTo>
                    <a:pt x="1041907" y="36830"/>
                  </a:lnTo>
                  <a:lnTo>
                    <a:pt x="1037335" y="24891"/>
                  </a:lnTo>
                  <a:close/>
                </a:path>
                <a:path w="1099184" h="442595">
                  <a:moveTo>
                    <a:pt x="1013968" y="0"/>
                  </a:moveTo>
                  <a:lnTo>
                    <a:pt x="1025426" y="29517"/>
                  </a:lnTo>
                  <a:lnTo>
                    <a:pt x="1037335" y="24891"/>
                  </a:lnTo>
                  <a:lnTo>
                    <a:pt x="1083361" y="24891"/>
                  </a:lnTo>
                  <a:lnTo>
                    <a:pt x="1098803" y="7874"/>
                  </a:lnTo>
                  <a:lnTo>
                    <a:pt x="1013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23731" y="3549396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609600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609600" y="1523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39657" y="3430270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acc</a:t>
            </a:r>
            <a:r>
              <a:rPr sz="1800" spc="-15">
                <a:latin typeface="Arial"/>
                <a:cs typeface="Arial"/>
              </a:rPr>
              <a:t>e</a:t>
            </a:r>
            <a:r>
              <a:rPr sz="1800">
                <a:latin typeface="Arial"/>
                <a:cs typeface="Arial"/>
              </a:rPr>
              <a:t>ss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2515933" y="1569529"/>
            <a:ext cx="1018540" cy="575310"/>
            <a:chOff x="2515933" y="1569529"/>
            <a:chExt cx="1018540" cy="575310"/>
          </a:xfrm>
        </p:grpSpPr>
        <p:sp>
          <p:nvSpPr>
            <p:cNvPr id="28" name="object 28"/>
            <p:cNvSpPr/>
            <p:nvPr/>
          </p:nvSpPr>
          <p:spPr>
            <a:xfrm>
              <a:off x="2520695" y="1644903"/>
              <a:ext cx="1009015" cy="495300"/>
            </a:xfrm>
            <a:custGeom>
              <a:avLst/>
              <a:gdLst/>
              <a:ahLst/>
              <a:cxnLst/>
              <a:rect l="l" t="t" r="r" b="b"/>
              <a:pathLst>
                <a:path w="1009014" h="495300">
                  <a:moveTo>
                    <a:pt x="1008888" y="0"/>
                  </a:moveTo>
                  <a:lnTo>
                    <a:pt x="962010" y="29842"/>
                  </a:lnTo>
                  <a:lnTo>
                    <a:pt x="885170" y="46429"/>
                  </a:lnTo>
                  <a:lnTo>
                    <a:pt x="835413" y="53404"/>
                  </a:lnTo>
                  <a:lnTo>
                    <a:pt x="779137" y="59354"/>
                  </a:lnTo>
                  <a:lnTo>
                    <a:pt x="717122" y="64172"/>
                  </a:lnTo>
                  <a:lnTo>
                    <a:pt x="650149" y="67747"/>
                  </a:lnTo>
                  <a:lnTo>
                    <a:pt x="578996" y="69973"/>
                  </a:lnTo>
                  <a:lnTo>
                    <a:pt x="504444" y="70738"/>
                  </a:lnTo>
                  <a:lnTo>
                    <a:pt x="429891" y="69973"/>
                  </a:lnTo>
                  <a:lnTo>
                    <a:pt x="358738" y="67747"/>
                  </a:lnTo>
                  <a:lnTo>
                    <a:pt x="291765" y="64172"/>
                  </a:lnTo>
                  <a:lnTo>
                    <a:pt x="229750" y="59354"/>
                  </a:lnTo>
                  <a:lnTo>
                    <a:pt x="173474" y="53404"/>
                  </a:lnTo>
                  <a:lnTo>
                    <a:pt x="123717" y="46429"/>
                  </a:lnTo>
                  <a:lnTo>
                    <a:pt x="81258" y="38539"/>
                  </a:lnTo>
                  <a:lnTo>
                    <a:pt x="21354" y="20447"/>
                  </a:lnTo>
                  <a:lnTo>
                    <a:pt x="0" y="0"/>
                  </a:lnTo>
                  <a:lnTo>
                    <a:pt x="0" y="424180"/>
                  </a:lnTo>
                  <a:lnTo>
                    <a:pt x="46877" y="453944"/>
                  </a:lnTo>
                  <a:lnTo>
                    <a:pt x="123717" y="470503"/>
                  </a:lnTo>
                  <a:lnTo>
                    <a:pt x="173474" y="477469"/>
                  </a:lnTo>
                  <a:lnTo>
                    <a:pt x="229750" y="483413"/>
                  </a:lnTo>
                  <a:lnTo>
                    <a:pt x="291765" y="488227"/>
                  </a:lnTo>
                  <a:lnTo>
                    <a:pt x="358738" y="491801"/>
                  </a:lnTo>
                  <a:lnTo>
                    <a:pt x="429891" y="494026"/>
                  </a:lnTo>
                  <a:lnTo>
                    <a:pt x="504444" y="494792"/>
                  </a:lnTo>
                  <a:lnTo>
                    <a:pt x="578996" y="494026"/>
                  </a:lnTo>
                  <a:lnTo>
                    <a:pt x="650149" y="491801"/>
                  </a:lnTo>
                  <a:lnTo>
                    <a:pt x="717122" y="488227"/>
                  </a:lnTo>
                  <a:lnTo>
                    <a:pt x="779137" y="483413"/>
                  </a:lnTo>
                  <a:lnTo>
                    <a:pt x="835413" y="477469"/>
                  </a:lnTo>
                  <a:lnTo>
                    <a:pt x="885170" y="470503"/>
                  </a:lnTo>
                  <a:lnTo>
                    <a:pt x="927629" y="462625"/>
                  </a:lnTo>
                  <a:lnTo>
                    <a:pt x="987533" y="444570"/>
                  </a:lnTo>
                  <a:lnTo>
                    <a:pt x="1008888" y="424180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0695" y="1574291"/>
              <a:ext cx="1009015" cy="141605"/>
            </a:xfrm>
            <a:custGeom>
              <a:avLst/>
              <a:gdLst/>
              <a:ahLst/>
              <a:cxnLst/>
              <a:rect l="l" t="t" r="r" b="b"/>
              <a:pathLst>
                <a:path w="1009014" h="141605">
                  <a:moveTo>
                    <a:pt x="504444" y="0"/>
                  </a:moveTo>
                  <a:lnTo>
                    <a:pt x="429891" y="765"/>
                  </a:lnTo>
                  <a:lnTo>
                    <a:pt x="358738" y="2990"/>
                  </a:lnTo>
                  <a:lnTo>
                    <a:pt x="291765" y="6564"/>
                  </a:lnTo>
                  <a:lnTo>
                    <a:pt x="229750" y="11378"/>
                  </a:lnTo>
                  <a:lnTo>
                    <a:pt x="173474" y="17322"/>
                  </a:lnTo>
                  <a:lnTo>
                    <a:pt x="123717" y="24288"/>
                  </a:lnTo>
                  <a:lnTo>
                    <a:pt x="81258" y="32166"/>
                  </a:lnTo>
                  <a:lnTo>
                    <a:pt x="21354" y="50221"/>
                  </a:lnTo>
                  <a:lnTo>
                    <a:pt x="0" y="70612"/>
                  </a:lnTo>
                  <a:lnTo>
                    <a:pt x="5468" y="81076"/>
                  </a:lnTo>
                  <a:lnTo>
                    <a:pt x="46877" y="100454"/>
                  </a:lnTo>
                  <a:lnTo>
                    <a:pt x="123717" y="117041"/>
                  </a:lnTo>
                  <a:lnTo>
                    <a:pt x="173474" y="124016"/>
                  </a:lnTo>
                  <a:lnTo>
                    <a:pt x="229750" y="129966"/>
                  </a:lnTo>
                  <a:lnTo>
                    <a:pt x="291765" y="134784"/>
                  </a:lnTo>
                  <a:lnTo>
                    <a:pt x="358738" y="138359"/>
                  </a:lnTo>
                  <a:lnTo>
                    <a:pt x="429891" y="140585"/>
                  </a:lnTo>
                  <a:lnTo>
                    <a:pt x="504444" y="141350"/>
                  </a:lnTo>
                  <a:lnTo>
                    <a:pt x="578996" y="140585"/>
                  </a:lnTo>
                  <a:lnTo>
                    <a:pt x="650149" y="138359"/>
                  </a:lnTo>
                  <a:lnTo>
                    <a:pt x="717122" y="134784"/>
                  </a:lnTo>
                  <a:lnTo>
                    <a:pt x="779137" y="129966"/>
                  </a:lnTo>
                  <a:lnTo>
                    <a:pt x="835413" y="124016"/>
                  </a:lnTo>
                  <a:lnTo>
                    <a:pt x="885170" y="117041"/>
                  </a:lnTo>
                  <a:lnTo>
                    <a:pt x="927629" y="109151"/>
                  </a:lnTo>
                  <a:lnTo>
                    <a:pt x="987533" y="91059"/>
                  </a:lnTo>
                  <a:lnTo>
                    <a:pt x="1008888" y="70612"/>
                  </a:lnTo>
                  <a:lnTo>
                    <a:pt x="1003419" y="60179"/>
                  </a:lnTo>
                  <a:lnTo>
                    <a:pt x="962010" y="40847"/>
                  </a:lnTo>
                  <a:lnTo>
                    <a:pt x="885170" y="24288"/>
                  </a:lnTo>
                  <a:lnTo>
                    <a:pt x="835413" y="17322"/>
                  </a:lnTo>
                  <a:lnTo>
                    <a:pt x="779137" y="11378"/>
                  </a:lnTo>
                  <a:lnTo>
                    <a:pt x="717122" y="6564"/>
                  </a:lnTo>
                  <a:lnTo>
                    <a:pt x="650149" y="2990"/>
                  </a:lnTo>
                  <a:lnTo>
                    <a:pt x="578996" y="765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20695" y="1574291"/>
              <a:ext cx="1009015" cy="565785"/>
            </a:xfrm>
            <a:custGeom>
              <a:avLst/>
              <a:gdLst/>
              <a:ahLst/>
              <a:cxnLst/>
              <a:rect l="l" t="t" r="r" b="b"/>
              <a:pathLst>
                <a:path w="1009014" h="565785">
                  <a:moveTo>
                    <a:pt x="1008888" y="70612"/>
                  </a:moveTo>
                  <a:lnTo>
                    <a:pt x="962010" y="100454"/>
                  </a:lnTo>
                  <a:lnTo>
                    <a:pt x="885170" y="117041"/>
                  </a:lnTo>
                  <a:lnTo>
                    <a:pt x="835413" y="124016"/>
                  </a:lnTo>
                  <a:lnTo>
                    <a:pt x="779137" y="129966"/>
                  </a:lnTo>
                  <a:lnTo>
                    <a:pt x="717122" y="134784"/>
                  </a:lnTo>
                  <a:lnTo>
                    <a:pt x="650149" y="138359"/>
                  </a:lnTo>
                  <a:lnTo>
                    <a:pt x="578996" y="140585"/>
                  </a:lnTo>
                  <a:lnTo>
                    <a:pt x="504444" y="141350"/>
                  </a:lnTo>
                  <a:lnTo>
                    <a:pt x="429891" y="140585"/>
                  </a:lnTo>
                  <a:lnTo>
                    <a:pt x="358738" y="138359"/>
                  </a:lnTo>
                  <a:lnTo>
                    <a:pt x="291765" y="134784"/>
                  </a:lnTo>
                  <a:lnTo>
                    <a:pt x="229750" y="129966"/>
                  </a:lnTo>
                  <a:lnTo>
                    <a:pt x="173474" y="124016"/>
                  </a:lnTo>
                  <a:lnTo>
                    <a:pt x="123717" y="117041"/>
                  </a:lnTo>
                  <a:lnTo>
                    <a:pt x="81258" y="109151"/>
                  </a:lnTo>
                  <a:lnTo>
                    <a:pt x="21354" y="91059"/>
                  </a:lnTo>
                  <a:lnTo>
                    <a:pt x="0" y="70612"/>
                  </a:lnTo>
                  <a:lnTo>
                    <a:pt x="5468" y="60179"/>
                  </a:lnTo>
                  <a:lnTo>
                    <a:pt x="46877" y="40847"/>
                  </a:lnTo>
                  <a:lnTo>
                    <a:pt x="123717" y="24288"/>
                  </a:lnTo>
                  <a:lnTo>
                    <a:pt x="173474" y="17322"/>
                  </a:lnTo>
                  <a:lnTo>
                    <a:pt x="229750" y="11378"/>
                  </a:lnTo>
                  <a:lnTo>
                    <a:pt x="291765" y="6564"/>
                  </a:lnTo>
                  <a:lnTo>
                    <a:pt x="358738" y="2990"/>
                  </a:lnTo>
                  <a:lnTo>
                    <a:pt x="429891" y="765"/>
                  </a:lnTo>
                  <a:lnTo>
                    <a:pt x="504444" y="0"/>
                  </a:lnTo>
                  <a:lnTo>
                    <a:pt x="578996" y="765"/>
                  </a:lnTo>
                  <a:lnTo>
                    <a:pt x="650149" y="2990"/>
                  </a:lnTo>
                  <a:lnTo>
                    <a:pt x="717122" y="6564"/>
                  </a:lnTo>
                  <a:lnTo>
                    <a:pt x="779137" y="11378"/>
                  </a:lnTo>
                  <a:lnTo>
                    <a:pt x="835413" y="17322"/>
                  </a:lnTo>
                  <a:lnTo>
                    <a:pt x="885170" y="24288"/>
                  </a:lnTo>
                  <a:lnTo>
                    <a:pt x="927629" y="32166"/>
                  </a:lnTo>
                  <a:lnTo>
                    <a:pt x="987533" y="50221"/>
                  </a:lnTo>
                  <a:lnTo>
                    <a:pt x="1008888" y="70612"/>
                  </a:lnTo>
                  <a:lnTo>
                    <a:pt x="1008888" y="494792"/>
                  </a:lnTo>
                  <a:lnTo>
                    <a:pt x="962010" y="524556"/>
                  </a:lnTo>
                  <a:lnTo>
                    <a:pt x="885170" y="541115"/>
                  </a:lnTo>
                  <a:lnTo>
                    <a:pt x="835413" y="548081"/>
                  </a:lnTo>
                  <a:lnTo>
                    <a:pt x="779137" y="554025"/>
                  </a:lnTo>
                  <a:lnTo>
                    <a:pt x="717122" y="558839"/>
                  </a:lnTo>
                  <a:lnTo>
                    <a:pt x="650149" y="562413"/>
                  </a:lnTo>
                  <a:lnTo>
                    <a:pt x="578996" y="564638"/>
                  </a:lnTo>
                  <a:lnTo>
                    <a:pt x="504444" y="565404"/>
                  </a:lnTo>
                  <a:lnTo>
                    <a:pt x="429891" y="564638"/>
                  </a:lnTo>
                  <a:lnTo>
                    <a:pt x="358738" y="562413"/>
                  </a:lnTo>
                  <a:lnTo>
                    <a:pt x="291765" y="558839"/>
                  </a:lnTo>
                  <a:lnTo>
                    <a:pt x="229750" y="554025"/>
                  </a:lnTo>
                  <a:lnTo>
                    <a:pt x="173474" y="548081"/>
                  </a:lnTo>
                  <a:lnTo>
                    <a:pt x="123717" y="541115"/>
                  </a:lnTo>
                  <a:lnTo>
                    <a:pt x="81258" y="533237"/>
                  </a:lnTo>
                  <a:lnTo>
                    <a:pt x="21354" y="515182"/>
                  </a:lnTo>
                  <a:lnTo>
                    <a:pt x="0" y="494792"/>
                  </a:lnTo>
                  <a:lnTo>
                    <a:pt x="0" y="706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39745" y="1702435"/>
            <a:ext cx="8743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24275" y="1758695"/>
            <a:ext cx="3307079" cy="455295"/>
            <a:chOff x="3724275" y="1758695"/>
            <a:chExt cx="3307079" cy="455295"/>
          </a:xfrm>
        </p:grpSpPr>
        <p:sp>
          <p:nvSpPr>
            <p:cNvPr id="33" name="object 33"/>
            <p:cNvSpPr/>
            <p:nvPr/>
          </p:nvSpPr>
          <p:spPr>
            <a:xfrm>
              <a:off x="3724275" y="1794128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9" y="419608"/>
                  </a:lnTo>
                  <a:lnTo>
                    <a:pt x="3300759" y="392684"/>
                  </a:lnTo>
                  <a:lnTo>
                    <a:pt x="3242564" y="392684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4" y="392684"/>
                  </a:lnTo>
                  <a:lnTo>
                    <a:pt x="3244723" y="373761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5" y="343916"/>
                  </a:moveTo>
                  <a:lnTo>
                    <a:pt x="3232086" y="372304"/>
                  </a:lnTo>
                  <a:lnTo>
                    <a:pt x="3244723" y="373761"/>
                  </a:lnTo>
                  <a:lnTo>
                    <a:pt x="3242564" y="392684"/>
                  </a:lnTo>
                  <a:lnTo>
                    <a:pt x="3300759" y="392684"/>
                  </a:lnTo>
                  <a:lnTo>
                    <a:pt x="3306699" y="390525"/>
                  </a:lnTo>
                  <a:lnTo>
                    <a:pt x="3235325" y="343916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9050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91356" y="1758695"/>
              <a:ext cx="2680970" cy="375285"/>
            </a:xfrm>
            <a:custGeom>
              <a:avLst/>
              <a:gdLst/>
              <a:ahLst/>
              <a:cxnLst/>
              <a:rect l="l" t="t" r="r" b="b"/>
              <a:pathLst>
                <a:path w="2680970" h="375285">
                  <a:moveTo>
                    <a:pt x="2680716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2680716" y="374903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91355" y="1758695"/>
            <a:ext cx="2680970" cy="3752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09"/>
              </a:spcBef>
            </a:pPr>
            <a:r>
              <a:rPr sz="1800" spc="-5">
                <a:latin typeface="Arial"/>
                <a:cs typeface="Arial"/>
              </a:rPr>
              <a:t>usual </a:t>
            </a:r>
            <a:r>
              <a:rPr sz="1800">
                <a:latin typeface="Arial"/>
                <a:cs typeface="Arial"/>
              </a:rPr>
              <a:t>http </a:t>
            </a:r>
            <a:r>
              <a:rPr sz="1800" spc="-5">
                <a:latin typeface="Arial"/>
                <a:cs typeface="Arial"/>
              </a:rPr>
              <a:t>request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msg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908038" y="1885315"/>
            <a:ext cx="1561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Amazon</a:t>
            </a:r>
            <a:r>
              <a:rPr sz="1800" spc="-6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server </a:t>
            </a:r>
            <a:r>
              <a:rPr sz="180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creates </a:t>
            </a:r>
            <a:r>
              <a:rPr sz="1800">
                <a:solidFill>
                  <a:srgbClr val="000099"/>
                </a:solidFill>
                <a:latin typeface="Arial"/>
                <a:cs typeface="Arial"/>
              </a:rPr>
              <a:t>ID  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1678 </a:t>
            </a:r>
            <a:r>
              <a:rPr sz="1800">
                <a:solidFill>
                  <a:srgbClr val="000099"/>
                </a:solidFill>
                <a:latin typeface="Arial"/>
                <a:cs typeface="Arial"/>
              </a:rPr>
              <a:t>for</a:t>
            </a:r>
            <a:r>
              <a:rPr sz="1800" spc="-4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468486" y="2391917"/>
            <a:ext cx="1106805" cy="664210"/>
            <a:chOff x="8468486" y="2391917"/>
            <a:chExt cx="1106805" cy="664210"/>
          </a:xfrm>
        </p:grpSpPr>
        <p:sp>
          <p:nvSpPr>
            <p:cNvPr id="38" name="object 38"/>
            <p:cNvSpPr/>
            <p:nvPr/>
          </p:nvSpPr>
          <p:spPr>
            <a:xfrm>
              <a:off x="8468486" y="2391917"/>
              <a:ext cx="1050925" cy="664210"/>
            </a:xfrm>
            <a:custGeom>
              <a:avLst/>
              <a:gdLst/>
              <a:ahLst/>
              <a:cxnLst/>
              <a:rect l="l" t="t" r="r" b="b"/>
              <a:pathLst>
                <a:path w="1050925" h="664210">
                  <a:moveTo>
                    <a:pt x="982547" y="628513"/>
                  </a:moveTo>
                  <a:lnTo>
                    <a:pt x="965581" y="655447"/>
                  </a:lnTo>
                  <a:lnTo>
                    <a:pt x="1050417" y="663702"/>
                  </a:lnTo>
                  <a:lnTo>
                    <a:pt x="1033139" y="635254"/>
                  </a:lnTo>
                  <a:lnTo>
                    <a:pt x="993267" y="635254"/>
                  </a:lnTo>
                  <a:lnTo>
                    <a:pt x="982547" y="628513"/>
                  </a:lnTo>
                  <a:close/>
                </a:path>
                <a:path w="1050925" h="664210">
                  <a:moveTo>
                    <a:pt x="989270" y="617839"/>
                  </a:moveTo>
                  <a:lnTo>
                    <a:pt x="982547" y="628513"/>
                  </a:lnTo>
                  <a:lnTo>
                    <a:pt x="993267" y="635254"/>
                  </a:lnTo>
                  <a:lnTo>
                    <a:pt x="999998" y="624586"/>
                  </a:lnTo>
                  <a:lnTo>
                    <a:pt x="989270" y="617839"/>
                  </a:lnTo>
                  <a:close/>
                </a:path>
                <a:path w="1050925" h="664210">
                  <a:moveTo>
                    <a:pt x="1006221" y="590931"/>
                  </a:moveTo>
                  <a:lnTo>
                    <a:pt x="989270" y="617839"/>
                  </a:lnTo>
                  <a:lnTo>
                    <a:pt x="999998" y="624586"/>
                  </a:lnTo>
                  <a:lnTo>
                    <a:pt x="993267" y="635254"/>
                  </a:lnTo>
                  <a:lnTo>
                    <a:pt x="1033139" y="635254"/>
                  </a:lnTo>
                  <a:lnTo>
                    <a:pt x="1006221" y="590931"/>
                  </a:lnTo>
                  <a:close/>
                </a:path>
                <a:path w="1050925" h="664210">
                  <a:moveTo>
                    <a:pt x="6858" y="0"/>
                  </a:moveTo>
                  <a:lnTo>
                    <a:pt x="0" y="10668"/>
                  </a:lnTo>
                  <a:lnTo>
                    <a:pt x="982547" y="628513"/>
                  </a:lnTo>
                  <a:lnTo>
                    <a:pt x="989270" y="617839"/>
                  </a:lnTo>
                  <a:lnTo>
                    <a:pt x="6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9743" y="2538983"/>
              <a:ext cx="955675" cy="386080"/>
            </a:xfrm>
            <a:custGeom>
              <a:avLst/>
              <a:gdLst/>
              <a:ahLst/>
              <a:cxnLst/>
              <a:rect l="l" t="t" r="r" b="b"/>
              <a:pathLst>
                <a:path w="955675" h="386080">
                  <a:moveTo>
                    <a:pt x="955548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955548" y="385572"/>
                  </a:lnTo>
                  <a:lnTo>
                    <a:pt x="955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558530" y="2454605"/>
            <a:ext cx="660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cr</a:t>
            </a:r>
            <a:r>
              <a:rPr sz="1800" spc="-10">
                <a:latin typeface="Arial"/>
                <a:cs typeface="Arial"/>
              </a:rPr>
              <a:t>ea</a:t>
            </a:r>
            <a:r>
              <a:rPr sz="1800">
                <a:latin typeface="Arial"/>
                <a:cs typeface="Arial"/>
              </a:rPr>
              <a:t>te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3815334" y="2318385"/>
            <a:ext cx="3021965" cy="600075"/>
            <a:chOff x="3815334" y="2318385"/>
            <a:chExt cx="3021965" cy="600075"/>
          </a:xfrm>
        </p:grpSpPr>
        <p:sp>
          <p:nvSpPr>
            <p:cNvPr id="42" name="object 42"/>
            <p:cNvSpPr/>
            <p:nvPr/>
          </p:nvSpPr>
          <p:spPr>
            <a:xfrm>
              <a:off x="3815334" y="2318385"/>
              <a:ext cx="3021965" cy="337185"/>
            </a:xfrm>
            <a:custGeom>
              <a:avLst/>
              <a:gdLst/>
              <a:ahLst/>
              <a:cxnLst/>
              <a:rect l="l" t="t" r="r" b="b"/>
              <a:pathLst>
                <a:path w="3021965" h="337185">
                  <a:moveTo>
                    <a:pt x="72136" y="261365"/>
                  </a:moveTo>
                  <a:lnTo>
                    <a:pt x="0" y="306704"/>
                  </a:lnTo>
                  <a:lnTo>
                    <a:pt x="79501" y="337185"/>
                  </a:lnTo>
                  <a:lnTo>
                    <a:pt x="76861" y="310006"/>
                  </a:lnTo>
                  <a:lnTo>
                    <a:pt x="64135" y="310006"/>
                  </a:lnTo>
                  <a:lnTo>
                    <a:pt x="62229" y="290956"/>
                  </a:lnTo>
                  <a:lnTo>
                    <a:pt x="74889" y="289711"/>
                  </a:lnTo>
                  <a:lnTo>
                    <a:pt x="72136" y="261365"/>
                  </a:lnTo>
                  <a:close/>
                </a:path>
                <a:path w="3021965" h="337185">
                  <a:moveTo>
                    <a:pt x="74889" y="289711"/>
                  </a:moveTo>
                  <a:lnTo>
                    <a:pt x="62229" y="290956"/>
                  </a:lnTo>
                  <a:lnTo>
                    <a:pt x="64135" y="310006"/>
                  </a:lnTo>
                  <a:lnTo>
                    <a:pt x="76741" y="308766"/>
                  </a:lnTo>
                  <a:lnTo>
                    <a:pt x="74889" y="289711"/>
                  </a:lnTo>
                  <a:close/>
                </a:path>
                <a:path w="3021965" h="337185">
                  <a:moveTo>
                    <a:pt x="76741" y="308766"/>
                  </a:moveTo>
                  <a:lnTo>
                    <a:pt x="64135" y="310006"/>
                  </a:lnTo>
                  <a:lnTo>
                    <a:pt x="76861" y="310006"/>
                  </a:lnTo>
                  <a:lnTo>
                    <a:pt x="76741" y="308766"/>
                  </a:lnTo>
                  <a:close/>
                </a:path>
                <a:path w="3021965" h="337185">
                  <a:moveTo>
                    <a:pt x="3019679" y="0"/>
                  </a:moveTo>
                  <a:lnTo>
                    <a:pt x="74889" y="289711"/>
                  </a:lnTo>
                  <a:lnTo>
                    <a:pt x="76741" y="308766"/>
                  </a:lnTo>
                  <a:lnTo>
                    <a:pt x="3021457" y="19050"/>
                  </a:lnTo>
                  <a:lnTo>
                    <a:pt x="3019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29456" y="2343912"/>
              <a:ext cx="2415540" cy="574675"/>
            </a:xfrm>
            <a:custGeom>
              <a:avLst/>
              <a:gdLst/>
              <a:ahLst/>
              <a:cxnLst/>
              <a:rect l="l" t="t" r="r" b="b"/>
              <a:pathLst>
                <a:path w="2415540" h="574675">
                  <a:moveTo>
                    <a:pt x="2415540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2415540" y="574548"/>
                  </a:lnTo>
                  <a:lnTo>
                    <a:pt x="2415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29455" y="2343911"/>
            <a:ext cx="2415540" cy="574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ts val="1789"/>
              </a:lnSpc>
            </a:pPr>
            <a:r>
              <a:rPr sz="1800" spc="-5">
                <a:latin typeface="Arial"/>
                <a:cs typeface="Arial"/>
              </a:rPr>
              <a:t>usual </a:t>
            </a:r>
            <a:r>
              <a:rPr sz="1800">
                <a:latin typeface="Arial"/>
                <a:cs typeface="Arial"/>
              </a:rPr>
              <a:t>http</a:t>
            </a:r>
            <a:r>
              <a:rPr sz="1800" spc="-6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220345">
              <a:lnSpc>
                <a:spcPts val="2145"/>
              </a:lnSpc>
            </a:pPr>
            <a:r>
              <a:rPr sz="2000" b="1">
                <a:latin typeface="Arial"/>
                <a:cs typeface="Arial"/>
              </a:rPr>
              <a:t>set-cookie:</a:t>
            </a:r>
            <a:r>
              <a:rPr sz="2000" b="1" spc="-12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12885" y="2569273"/>
            <a:ext cx="1212215" cy="611505"/>
            <a:chOff x="2512885" y="2569273"/>
            <a:chExt cx="1212215" cy="611505"/>
          </a:xfrm>
        </p:grpSpPr>
        <p:sp>
          <p:nvSpPr>
            <p:cNvPr id="46" name="object 46"/>
            <p:cNvSpPr/>
            <p:nvPr/>
          </p:nvSpPr>
          <p:spPr>
            <a:xfrm>
              <a:off x="2517648" y="2649219"/>
              <a:ext cx="1202690" cy="527050"/>
            </a:xfrm>
            <a:custGeom>
              <a:avLst/>
              <a:gdLst/>
              <a:ahLst/>
              <a:cxnLst/>
              <a:rect l="l" t="t" r="r" b="b"/>
              <a:pathLst>
                <a:path w="1202689" h="527050">
                  <a:moveTo>
                    <a:pt x="1202436" y="0"/>
                  </a:moveTo>
                  <a:lnTo>
                    <a:pt x="1161974" y="27245"/>
                  </a:lnTo>
                  <a:lnTo>
                    <a:pt x="1094734" y="43054"/>
                  </a:lnTo>
                  <a:lnTo>
                    <a:pt x="1050723" y="50042"/>
                  </a:lnTo>
                  <a:lnTo>
                    <a:pt x="1000535" y="56325"/>
                  </a:lnTo>
                  <a:lnTo>
                    <a:pt x="944733" y="61834"/>
                  </a:lnTo>
                  <a:lnTo>
                    <a:pt x="883880" y="66499"/>
                  </a:lnTo>
                  <a:lnTo>
                    <a:pt x="818539" y="70249"/>
                  </a:lnTo>
                  <a:lnTo>
                    <a:pt x="749273" y="73014"/>
                  </a:lnTo>
                  <a:lnTo>
                    <a:pt x="676645" y="74725"/>
                  </a:lnTo>
                  <a:lnTo>
                    <a:pt x="601218" y="75310"/>
                  </a:lnTo>
                  <a:lnTo>
                    <a:pt x="525790" y="74725"/>
                  </a:lnTo>
                  <a:lnTo>
                    <a:pt x="453162" y="73014"/>
                  </a:lnTo>
                  <a:lnTo>
                    <a:pt x="383896" y="70249"/>
                  </a:lnTo>
                  <a:lnTo>
                    <a:pt x="318555" y="66499"/>
                  </a:lnTo>
                  <a:lnTo>
                    <a:pt x="257702" y="61834"/>
                  </a:lnTo>
                  <a:lnTo>
                    <a:pt x="201900" y="56325"/>
                  </a:lnTo>
                  <a:lnTo>
                    <a:pt x="151712" y="50042"/>
                  </a:lnTo>
                  <a:lnTo>
                    <a:pt x="107701" y="43054"/>
                  </a:lnTo>
                  <a:lnTo>
                    <a:pt x="40461" y="27245"/>
                  </a:lnTo>
                  <a:lnTo>
                    <a:pt x="4683" y="9459"/>
                  </a:lnTo>
                  <a:lnTo>
                    <a:pt x="0" y="0"/>
                  </a:lnTo>
                  <a:lnTo>
                    <a:pt x="0" y="451612"/>
                  </a:lnTo>
                  <a:lnTo>
                    <a:pt x="40461" y="478788"/>
                  </a:lnTo>
                  <a:lnTo>
                    <a:pt x="107701" y="494568"/>
                  </a:lnTo>
                  <a:lnTo>
                    <a:pt x="151712" y="501547"/>
                  </a:lnTo>
                  <a:lnTo>
                    <a:pt x="201900" y="507823"/>
                  </a:lnTo>
                  <a:lnTo>
                    <a:pt x="257702" y="513327"/>
                  </a:lnTo>
                  <a:lnTo>
                    <a:pt x="318555" y="517988"/>
                  </a:lnTo>
                  <a:lnTo>
                    <a:pt x="383896" y="521736"/>
                  </a:lnTo>
                  <a:lnTo>
                    <a:pt x="453162" y="524500"/>
                  </a:lnTo>
                  <a:lnTo>
                    <a:pt x="525790" y="526210"/>
                  </a:lnTo>
                  <a:lnTo>
                    <a:pt x="601218" y="526795"/>
                  </a:lnTo>
                  <a:lnTo>
                    <a:pt x="676645" y="526210"/>
                  </a:lnTo>
                  <a:lnTo>
                    <a:pt x="749273" y="524500"/>
                  </a:lnTo>
                  <a:lnTo>
                    <a:pt x="818539" y="521736"/>
                  </a:lnTo>
                  <a:lnTo>
                    <a:pt x="883880" y="517988"/>
                  </a:lnTo>
                  <a:lnTo>
                    <a:pt x="944733" y="513327"/>
                  </a:lnTo>
                  <a:lnTo>
                    <a:pt x="1000535" y="507823"/>
                  </a:lnTo>
                  <a:lnTo>
                    <a:pt x="1050723" y="501547"/>
                  </a:lnTo>
                  <a:lnTo>
                    <a:pt x="1094734" y="494568"/>
                  </a:lnTo>
                  <a:lnTo>
                    <a:pt x="1161974" y="478788"/>
                  </a:lnTo>
                  <a:lnTo>
                    <a:pt x="1197752" y="461044"/>
                  </a:lnTo>
                  <a:lnTo>
                    <a:pt x="1202436" y="451612"/>
                  </a:lnTo>
                  <a:lnTo>
                    <a:pt x="120243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17648" y="2574035"/>
              <a:ext cx="1202690" cy="150495"/>
            </a:xfrm>
            <a:custGeom>
              <a:avLst/>
              <a:gdLst/>
              <a:ahLst/>
              <a:cxnLst/>
              <a:rect l="l" t="t" r="r" b="b"/>
              <a:pathLst>
                <a:path w="1202689" h="150494">
                  <a:moveTo>
                    <a:pt x="601218" y="0"/>
                  </a:moveTo>
                  <a:lnTo>
                    <a:pt x="525790" y="585"/>
                  </a:lnTo>
                  <a:lnTo>
                    <a:pt x="453162" y="2295"/>
                  </a:lnTo>
                  <a:lnTo>
                    <a:pt x="383896" y="5059"/>
                  </a:lnTo>
                  <a:lnTo>
                    <a:pt x="318555" y="8807"/>
                  </a:lnTo>
                  <a:lnTo>
                    <a:pt x="257702" y="13468"/>
                  </a:lnTo>
                  <a:lnTo>
                    <a:pt x="201900" y="18972"/>
                  </a:lnTo>
                  <a:lnTo>
                    <a:pt x="151712" y="25248"/>
                  </a:lnTo>
                  <a:lnTo>
                    <a:pt x="107701" y="32227"/>
                  </a:lnTo>
                  <a:lnTo>
                    <a:pt x="40461" y="48007"/>
                  </a:lnTo>
                  <a:lnTo>
                    <a:pt x="4683" y="65751"/>
                  </a:lnTo>
                  <a:lnTo>
                    <a:pt x="0" y="75184"/>
                  </a:lnTo>
                  <a:lnTo>
                    <a:pt x="4683" y="84643"/>
                  </a:lnTo>
                  <a:lnTo>
                    <a:pt x="40461" y="102429"/>
                  </a:lnTo>
                  <a:lnTo>
                    <a:pt x="107701" y="118238"/>
                  </a:lnTo>
                  <a:lnTo>
                    <a:pt x="151712" y="125226"/>
                  </a:lnTo>
                  <a:lnTo>
                    <a:pt x="201900" y="131509"/>
                  </a:lnTo>
                  <a:lnTo>
                    <a:pt x="257702" y="137018"/>
                  </a:lnTo>
                  <a:lnTo>
                    <a:pt x="318555" y="141683"/>
                  </a:lnTo>
                  <a:lnTo>
                    <a:pt x="383896" y="145433"/>
                  </a:lnTo>
                  <a:lnTo>
                    <a:pt x="453162" y="148198"/>
                  </a:lnTo>
                  <a:lnTo>
                    <a:pt x="525790" y="149909"/>
                  </a:lnTo>
                  <a:lnTo>
                    <a:pt x="601218" y="150494"/>
                  </a:lnTo>
                  <a:lnTo>
                    <a:pt x="676645" y="149909"/>
                  </a:lnTo>
                  <a:lnTo>
                    <a:pt x="749273" y="148198"/>
                  </a:lnTo>
                  <a:lnTo>
                    <a:pt x="818539" y="145433"/>
                  </a:lnTo>
                  <a:lnTo>
                    <a:pt x="883880" y="141683"/>
                  </a:lnTo>
                  <a:lnTo>
                    <a:pt x="944733" y="137018"/>
                  </a:lnTo>
                  <a:lnTo>
                    <a:pt x="1000535" y="131509"/>
                  </a:lnTo>
                  <a:lnTo>
                    <a:pt x="1050723" y="125226"/>
                  </a:lnTo>
                  <a:lnTo>
                    <a:pt x="1094734" y="118238"/>
                  </a:lnTo>
                  <a:lnTo>
                    <a:pt x="1161974" y="102429"/>
                  </a:lnTo>
                  <a:lnTo>
                    <a:pt x="1197752" y="84643"/>
                  </a:lnTo>
                  <a:lnTo>
                    <a:pt x="1202436" y="75184"/>
                  </a:lnTo>
                  <a:lnTo>
                    <a:pt x="1197752" y="65751"/>
                  </a:lnTo>
                  <a:lnTo>
                    <a:pt x="1161974" y="48007"/>
                  </a:lnTo>
                  <a:lnTo>
                    <a:pt x="1094734" y="32227"/>
                  </a:lnTo>
                  <a:lnTo>
                    <a:pt x="1050723" y="25248"/>
                  </a:lnTo>
                  <a:lnTo>
                    <a:pt x="1000535" y="18972"/>
                  </a:lnTo>
                  <a:lnTo>
                    <a:pt x="944733" y="13468"/>
                  </a:lnTo>
                  <a:lnTo>
                    <a:pt x="883880" y="8807"/>
                  </a:lnTo>
                  <a:lnTo>
                    <a:pt x="818539" y="5059"/>
                  </a:lnTo>
                  <a:lnTo>
                    <a:pt x="749273" y="2295"/>
                  </a:lnTo>
                  <a:lnTo>
                    <a:pt x="676645" y="585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7648" y="2574035"/>
              <a:ext cx="1202690" cy="601980"/>
            </a:xfrm>
            <a:custGeom>
              <a:avLst/>
              <a:gdLst/>
              <a:ahLst/>
              <a:cxnLst/>
              <a:rect l="l" t="t" r="r" b="b"/>
              <a:pathLst>
                <a:path w="1202689" h="601980">
                  <a:moveTo>
                    <a:pt x="1202436" y="75184"/>
                  </a:moveTo>
                  <a:lnTo>
                    <a:pt x="1161974" y="102429"/>
                  </a:lnTo>
                  <a:lnTo>
                    <a:pt x="1094734" y="118238"/>
                  </a:lnTo>
                  <a:lnTo>
                    <a:pt x="1050723" y="125226"/>
                  </a:lnTo>
                  <a:lnTo>
                    <a:pt x="1000535" y="131509"/>
                  </a:lnTo>
                  <a:lnTo>
                    <a:pt x="944733" y="137018"/>
                  </a:lnTo>
                  <a:lnTo>
                    <a:pt x="883880" y="141683"/>
                  </a:lnTo>
                  <a:lnTo>
                    <a:pt x="818539" y="145433"/>
                  </a:lnTo>
                  <a:lnTo>
                    <a:pt x="749273" y="148198"/>
                  </a:lnTo>
                  <a:lnTo>
                    <a:pt x="676645" y="149909"/>
                  </a:lnTo>
                  <a:lnTo>
                    <a:pt x="601218" y="150494"/>
                  </a:lnTo>
                  <a:lnTo>
                    <a:pt x="525790" y="149909"/>
                  </a:lnTo>
                  <a:lnTo>
                    <a:pt x="453162" y="148198"/>
                  </a:lnTo>
                  <a:lnTo>
                    <a:pt x="383896" y="145433"/>
                  </a:lnTo>
                  <a:lnTo>
                    <a:pt x="318555" y="141683"/>
                  </a:lnTo>
                  <a:lnTo>
                    <a:pt x="257702" y="137018"/>
                  </a:lnTo>
                  <a:lnTo>
                    <a:pt x="201900" y="131509"/>
                  </a:lnTo>
                  <a:lnTo>
                    <a:pt x="151712" y="125226"/>
                  </a:lnTo>
                  <a:lnTo>
                    <a:pt x="107701" y="118238"/>
                  </a:lnTo>
                  <a:lnTo>
                    <a:pt x="40461" y="102429"/>
                  </a:lnTo>
                  <a:lnTo>
                    <a:pt x="4683" y="84643"/>
                  </a:lnTo>
                  <a:lnTo>
                    <a:pt x="0" y="75184"/>
                  </a:lnTo>
                  <a:lnTo>
                    <a:pt x="4683" y="65751"/>
                  </a:lnTo>
                  <a:lnTo>
                    <a:pt x="40461" y="48007"/>
                  </a:lnTo>
                  <a:lnTo>
                    <a:pt x="107701" y="32227"/>
                  </a:lnTo>
                  <a:lnTo>
                    <a:pt x="151712" y="25248"/>
                  </a:lnTo>
                  <a:lnTo>
                    <a:pt x="201900" y="18972"/>
                  </a:lnTo>
                  <a:lnTo>
                    <a:pt x="257702" y="13468"/>
                  </a:lnTo>
                  <a:lnTo>
                    <a:pt x="318555" y="8807"/>
                  </a:lnTo>
                  <a:lnTo>
                    <a:pt x="383896" y="5059"/>
                  </a:lnTo>
                  <a:lnTo>
                    <a:pt x="453162" y="2295"/>
                  </a:lnTo>
                  <a:lnTo>
                    <a:pt x="525790" y="585"/>
                  </a:lnTo>
                  <a:lnTo>
                    <a:pt x="601218" y="0"/>
                  </a:lnTo>
                  <a:lnTo>
                    <a:pt x="676645" y="585"/>
                  </a:lnTo>
                  <a:lnTo>
                    <a:pt x="749273" y="2295"/>
                  </a:lnTo>
                  <a:lnTo>
                    <a:pt x="818539" y="5059"/>
                  </a:lnTo>
                  <a:lnTo>
                    <a:pt x="883880" y="8807"/>
                  </a:lnTo>
                  <a:lnTo>
                    <a:pt x="944733" y="13468"/>
                  </a:lnTo>
                  <a:lnTo>
                    <a:pt x="1000535" y="18972"/>
                  </a:lnTo>
                  <a:lnTo>
                    <a:pt x="1050723" y="25248"/>
                  </a:lnTo>
                  <a:lnTo>
                    <a:pt x="1094734" y="32227"/>
                  </a:lnTo>
                  <a:lnTo>
                    <a:pt x="1161974" y="48007"/>
                  </a:lnTo>
                  <a:lnTo>
                    <a:pt x="1197752" y="65751"/>
                  </a:lnTo>
                  <a:lnTo>
                    <a:pt x="1202436" y="75184"/>
                  </a:lnTo>
                  <a:lnTo>
                    <a:pt x="1202436" y="526796"/>
                  </a:lnTo>
                  <a:lnTo>
                    <a:pt x="1161974" y="553972"/>
                  </a:lnTo>
                  <a:lnTo>
                    <a:pt x="1094734" y="569752"/>
                  </a:lnTo>
                  <a:lnTo>
                    <a:pt x="1050723" y="576731"/>
                  </a:lnTo>
                  <a:lnTo>
                    <a:pt x="1000535" y="583007"/>
                  </a:lnTo>
                  <a:lnTo>
                    <a:pt x="944733" y="588511"/>
                  </a:lnTo>
                  <a:lnTo>
                    <a:pt x="883880" y="593172"/>
                  </a:lnTo>
                  <a:lnTo>
                    <a:pt x="818539" y="596920"/>
                  </a:lnTo>
                  <a:lnTo>
                    <a:pt x="749273" y="599684"/>
                  </a:lnTo>
                  <a:lnTo>
                    <a:pt x="676645" y="601394"/>
                  </a:lnTo>
                  <a:lnTo>
                    <a:pt x="601218" y="601979"/>
                  </a:lnTo>
                  <a:lnTo>
                    <a:pt x="525790" y="601394"/>
                  </a:lnTo>
                  <a:lnTo>
                    <a:pt x="453162" y="599684"/>
                  </a:lnTo>
                  <a:lnTo>
                    <a:pt x="383896" y="596920"/>
                  </a:lnTo>
                  <a:lnTo>
                    <a:pt x="318555" y="593172"/>
                  </a:lnTo>
                  <a:lnTo>
                    <a:pt x="257702" y="588511"/>
                  </a:lnTo>
                  <a:lnTo>
                    <a:pt x="201900" y="583007"/>
                  </a:lnTo>
                  <a:lnTo>
                    <a:pt x="151712" y="576731"/>
                  </a:lnTo>
                  <a:lnTo>
                    <a:pt x="107701" y="569752"/>
                  </a:lnTo>
                  <a:lnTo>
                    <a:pt x="40461" y="553972"/>
                  </a:lnTo>
                  <a:lnTo>
                    <a:pt x="4683" y="536228"/>
                  </a:lnTo>
                  <a:lnTo>
                    <a:pt x="0" y="526796"/>
                  </a:lnTo>
                  <a:lnTo>
                    <a:pt x="0" y="7518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522347" y="2709418"/>
            <a:ext cx="1132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b="1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04463" y="5096255"/>
            <a:ext cx="3307079" cy="604520"/>
            <a:chOff x="3704463" y="5096255"/>
            <a:chExt cx="3307079" cy="604520"/>
          </a:xfrm>
        </p:grpSpPr>
        <p:sp>
          <p:nvSpPr>
            <p:cNvPr id="51" name="object 51"/>
            <p:cNvSpPr/>
            <p:nvPr/>
          </p:nvSpPr>
          <p:spPr>
            <a:xfrm>
              <a:off x="3704463" y="528104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8" y="391252"/>
                  </a:moveTo>
                  <a:lnTo>
                    <a:pt x="3226689" y="419646"/>
                  </a:lnTo>
                  <a:lnTo>
                    <a:pt x="3300697" y="392709"/>
                  </a:lnTo>
                  <a:lnTo>
                    <a:pt x="3242564" y="392709"/>
                  </a:lnTo>
                  <a:lnTo>
                    <a:pt x="3229928" y="391252"/>
                  </a:lnTo>
                  <a:close/>
                </a:path>
                <a:path w="3307079" h="419735">
                  <a:moveTo>
                    <a:pt x="3232087" y="372329"/>
                  </a:moveTo>
                  <a:lnTo>
                    <a:pt x="3229928" y="391252"/>
                  </a:lnTo>
                  <a:lnTo>
                    <a:pt x="3242564" y="392709"/>
                  </a:lnTo>
                  <a:lnTo>
                    <a:pt x="3244722" y="373786"/>
                  </a:lnTo>
                  <a:lnTo>
                    <a:pt x="3232087" y="372329"/>
                  </a:lnTo>
                  <a:close/>
                </a:path>
                <a:path w="3307079" h="419735">
                  <a:moveTo>
                    <a:pt x="3235325" y="343954"/>
                  </a:moveTo>
                  <a:lnTo>
                    <a:pt x="3232087" y="372329"/>
                  </a:lnTo>
                  <a:lnTo>
                    <a:pt x="3244722" y="373786"/>
                  </a:lnTo>
                  <a:lnTo>
                    <a:pt x="3242564" y="392709"/>
                  </a:lnTo>
                  <a:lnTo>
                    <a:pt x="3300697" y="392709"/>
                  </a:lnTo>
                  <a:lnTo>
                    <a:pt x="3306698" y="390525"/>
                  </a:lnTo>
                  <a:lnTo>
                    <a:pt x="3235325" y="343954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8923"/>
                  </a:lnTo>
                  <a:lnTo>
                    <a:pt x="3229928" y="391252"/>
                  </a:lnTo>
                  <a:lnTo>
                    <a:pt x="3232087" y="372329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02024" y="5096255"/>
              <a:ext cx="2680970" cy="565785"/>
            </a:xfrm>
            <a:custGeom>
              <a:avLst/>
              <a:gdLst/>
              <a:ahLst/>
              <a:cxnLst/>
              <a:rect l="l" t="t" r="r" b="b"/>
              <a:pathLst>
                <a:path w="2680970" h="565785">
                  <a:moveTo>
                    <a:pt x="2680716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680716" y="565404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02023" y="5096255"/>
            <a:ext cx="2680970" cy="565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5">
                <a:latin typeface="Arial"/>
                <a:cs typeface="Arial"/>
              </a:rPr>
              <a:t>usual </a:t>
            </a:r>
            <a:r>
              <a:rPr sz="1800">
                <a:latin typeface="Arial"/>
                <a:cs typeface="Arial"/>
              </a:rPr>
              <a:t>http </a:t>
            </a:r>
            <a:r>
              <a:rPr sz="1800" spc="-5">
                <a:latin typeface="Arial"/>
                <a:cs typeface="Arial"/>
              </a:rPr>
              <a:t>request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msg</a:t>
            </a:r>
          </a:p>
          <a:p>
            <a:pPr marL="1270" algn="ctr">
              <a:lnSpc>
                <a:spcPts val="2155"/>
              </a:lnSpc>
            </a:pPr>
            <a:r>
              <a:rPr sz="2000" b="1">
                <a:latin typeface="Arial"/>
                <a:cs typeface="Arial"/>
              </a:rPr>
              <a:t>cookie:</a:t>
            </a:r>
            <a:r>
              <a:rPr sz="2000" b="1" spc="-3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3991" y="5269229"/>
            <a:ext cx="786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co</a:t>
            </a:r>
            <a:r>
              <a:rPr sz="1800" spc="-15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ki</a:t>
            </a:r>
            <a:r>
              <a:rPr sz="1800" spc="-15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>
                <a:solidFill>
                  <a:srgbClr val="000099"/>
                </a:solidFill>
                <a:latin typeface="Arial"/>
                <a:cs typeface="Arial"/>
              </a:rPr>
              <a:t>-  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sp</a:t>
            </a:r>
            <a:r>
              <a:rPr sz="1800" spc="-15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spc="-5">
                <a:solidFill>
                  <a:srgbClr val="000099"/>
                </a:solidFill>
                <a:latin typeface="Arial"/>
                <a:cs typeface="Arial"/>
              </a:rPr>
              <a:t>cific  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61019" y="4255008"/>
            <a:ext cx="1249680" cy="1367155"/>
          </a:xfrm>
          <a:custGeom>
            <a:avLst/>
            <a:gdLst/>
            <a:ahLst/>
            <a:cxnLst/>
            <a:rect l="l" t="t" r="r" b="b"/>
            <a:pathLst>
              <a:path w="1249679" h="1367154">
                <a:moveTo>
                  <a:pt x="23240" y="1285113"/>
                </a:moveTo>
                <a:lnTo>
                  <a:pt x="0" y="1367028"/>
                </a:lnTo>
                <a:lnTo>
                  <a:pt x="79501" y="1336497"/>
                </a:lnTo>
                <a:lnTo>
                  <a:pt x="66347" y="1324483"/>
                </a:lnTo>
                <a:lnTo>
                  <a:pt x="47498" y="1324483"/>
                </a:lnTo>
                <a:lnTo>
                  <a:pt x="38100" y="1315847"/>
                </a:lnTo>
                <a:lnTo>
                  <a:pt x="46650" y="1306493"/>
                </a:lnTo>
                <a:lnTo>
                  <a:pt x="23240" y="1285113"/>
                </a:lnTo>
                <a:close/>
              </a:path>
              <a:path w="1249679" h="1367154">
                <a:moveTo>
                  <a:pt x="46650" y="1306493"/>
                </a:moveTo>
                <a:lnTo>
                  <a:pt x="38100" y="1315847"/>
                </a:lnTo>
                <a:lnTo>
                  <a:pt x="47498" y="1324483"/>
                </a:lnTo>
                <a:lnTo>
                  <a:pt x="56075" y="1315101"/>
                </a:lnTo>
                <a:lnTo>
                  <a:pt x="46650" y="1306493"/>
                </a:lnTo>
                <a:close/>
              </a:path>
              <a:path w="1249679" h="1367154">
                <a:moveTo>
                  <a:pt x="56075" y="1315101"/>
                </a:moveTo>
                <a:lnTo>
                  <a:pt x="47498" y="1324483"/>
                </a:lnTo>
                <a:lnTo>
                  <a:pt x="66347" y="1324483"/>
                </a:lnTo>
                <a:lnTo>
                  <a:pt x="56075" y="1315101"/>
                </a:lnTo>
                <a:close/>
              </a:path>
              <a:path w="1249679" h="1367154">
                <a:moveTo>
                  <a:pt x="1193619" y="51910"/>
                </a:moveTo>
                <a:lnTo>
                  <a:pt x="46650" y="1306493"/>
                </a:lnTo>
                <a:lnTo>
                  <a:pt x="56075" y="1315101"/>
                </a:lnTo>
                <a:lnTo>
                  <a:pt x="1203039" y="60522"/>
                </a:lnTo>
                <a:lnTo>
                  <a:pt x="1193619" y="51910"/>
                </a:lnTo>
                <a:close/>
              </a:path>
              <a:path w="1249679" h="1367154">
                <a:moveTo>
                  <a:pt x="1237609" y="42545"/>
                </a:moveTo>
                <a:lnTo>
                  <a:pt x="1202181" y="42545"/>
                </a:lnTo>
                <a:lnTo>
                  <a:pt x="1211579" y="51181"/>
                </a:lnTo>
                <a:lnTo>
                  <a:pt x="1203039" y="60522"/>
                </a:lnTo>
                <a:lnTo>
                  <a:pt x="1226438" y="81915"/>
                </a:lnTo>
                <a:lnTo>
                  <a:pt x="1237609" y="42545"/>
                </a:lnTo>
                <a:close/>
              </a:path>
              <a:path w="1249679" h="1367154">
                <a:moveTo>
                  <a:pt x="1202181" y="42545"/>
                </a:moveTo>
                <a:lnTo>
                  <a:pt x="1193619" y="51910"/>
                </a:lnTo>
                <a:lnTo>
                  <a:pt x="1203039" y="60522"/>
                </a:lnTo>
                <a:lnTo>
                  <a:pt x="1211579" y="51181"/>
                </a:lnTo>
                <a:lnTo>
                  <a:pt x="1202181" y="42545"/>
                </a:lnTo>
                <a:close/>
              </a:path>
              <a:path w="1249679" h="1367154">
                <a:moveTo>
                  <a:pt x="1249679" y="0"/>
                </a:moveTo>
                <a:lnTo>
                  <a:pt x="1170177" y="30480"/>
                </a:lnTo>
                <a:lnTo>
                  <a:pt x="1193619" y="51910"/>
                </a:lnTo>
                <a:lnTo>
                  <a:pt x="1202181" y="42545"/>
                </a:lnTo>
                <a:lnTo>
                  <a:pt x="1237609" y="42545"/>
                </a:lnTo>
                <a:lnTo>
                  <a:pt x="1249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30183" y="4727447"/>
            <a:ext cx="894715" cy="3676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spc="-5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454973" y="4998529"/>
            <a:ext cx="1157605" cy="643890"/>
            <a:chOff x="2454973" y="4998529"/>
            <a:chExt cx="1157605" cy="643890"/>
          </a:xfrm>
        </p:grpSpPr>
        <p:sp>
          <p:nvSpPr>
            <p:cNvPr id="58" name="object 58"/>
            <p:cNvSpPr/>
            <p:nvPr/>
          </p:nvSpPr>
          <p:spPr>
            <a:xfrm>
              <a:off x="2459735" y="5082539"/>
              <a:ext cx="1148080" cy="554990"/>
            </a:xfrm>
            <a:custGeom>
              <a:avLst/>
              <a:gdLst/>
              <a:ahLst/>
              <a:cxnLst/>
              <a:rect l="l" t="t" r="r" b="b"/>
              <a:pathLst>
                <a:path w="1148079" h="554989">
                  <a:moveTo>
                    <a:pt x="1147572" y="0"/>
                  </a:moveTo>
                  <a:lnTo>
                    <a:pt x="1102477" y="30866"/>
                  </a:lnTo>
                  <a:lnTo>
                    <a:pt x="1028007" y="48446"/>
                  </a:lnTo>
                  <a:lnTo>
                    <a:pt x="979503" y="56054"/>
                  </a:lnTo>
                  <a:lnTo>
                    <a:pt x="924397" y="62750"/>
                  </a:lnTo>
                  <a:lnTo>
                    <a:pt x="863374" y="68438"/>
                  </a:lnTo>
                  <a:lnTo>
                    <a:pt x="797117" y="73026"/>
                  </a:lnTo>
                  <a:lnTo>
                    <a:pt x="726311" y="76420"/>
                  </a:lnTo>
                  <a:lnTo>
                    <a:pt x="651639" y="78525"/>
                  </a:lnTo>
                  <a:lnTo>
                    <a:pt x="573786" y="79248"/>
                  </a:lnTo>
                  <a:lnTo>
                    <a:pt x="495932" y="78525"/>
                  </a:lnTo>
                  <a:lnTo>
                    <a:pt x="421260" y="76420"/>
                  </a:lnTo>
                  <a:lnTo>
                    <a:pt x="350454" y="73026"/>
                  </a:lnTo>
                  <a:lnTo>
                    <a:pt x="284197" y="68438"/>
                  </a:lnTo>
                  <a:lnTo>
                    <a:pt x="223174" y="62750"/>
                  </a:lnTo>
                  <a:lnTo>
                    <a:pt x="168068" y="56054"/>
                  </a:lnTo>
                  <a:lnTo>
                    <a:pt x="119564" y="48446"/>
                  </a:lnTo>
                  <a:lnTo>
                    <a:pt x="78344" y="40019"/>
                  </a:lnTo>
                  <a:lnTo>
                    <a:pt x="20498" y="21083"/>
                  </a:lnTo>
                  <a:lnTo>
                    <a:pt x="0" y="0"/>
                  </a:lnTo>
                  <a:lnTo>
                    <a:pt x="0" y="475488"/>
                  </a:lnTo>
                  <a:lnTo>
                    <a:pt x="45094" y="506333"/>
                  </a:lnTo>
                  <a:lnTo>
                    <a:pt x="119564" y="523912"/>
                  </a:lnTo>
                  <a:lnTo>
                    <a:pt x="168068" y="531523"/>
                  </a:lnTo>
                  <a:lnTo>
                    <a:pt x="223174" y="538222"/>
                  </a:lnTo>
                  <a:lnTo>
                    <a:pt x="284197" y="543915"/>
                  </a:lnTo>
                  <a:lnTo>
                    <a:pt x="350454" y="548507"/>
                  </a:lnTo>
                  <a:lnTo>
                    <a:pt x="421260" y="551904"/>
                  </a:lnTo>
                  <a:lnTo>
                    <a:pt x="495932" y="554012"/>
                  </a:lnTo>
                  <a:lnTo>
                    <a:pt x="573786" y="554736"/>
                  </a:lnTo>
                  <a:lnTo>
                    <a:pt x="651639" y="554012"/>
                  </a:lnTo>
                  <a:lnTo>
                    <a:pt x="726311" y="551904"/>
                  </a:lnTo>
                  <a:lnTo>
                    <a:pt x="797117" y="548507"/>
                  </a:lnTo>
                  <a:lnTo>
                    <a:pt x="863374" y="543915"/>
                  </a:lnTo>
                  <a:lnTo>
                    <a:pt x="924397" y="538222"/>
                  </a:lnTo>
                  <a:lnTo>
                    <a:pt x="979503" y="531523"/>
                  </a:lnTo>
                  <a:lnTo>
                    <a:pt x="1028007" y="523912"/>
                  </a:lnTo>
                  <a:lnTo>
                    <a:pt x="1069227" y="515484"/>
                  </a:lnTo>
                  <a:lnTo>
                    <a:pt x="1127073" y="496554"/>
                  </a:lnTo>
                  <a:lnTo>
                    <a:pt x="1147572" y="475488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9735" y="5003291"/>
              <a:ext cx="1148080" cy="158750"/>
            </a:xfrm>
            <a:custGeom>
              <a:avLst/>
              <a:gdLst/>
              <a:ahLst/>
              <a:cxnLst/>
              <a:rect l="l" t="t" r="r" b="b"/>
              <a:pathLst>
                <a:path w="1148079" h="158750">
                  <a:moveTo>
                    <a:pt x="573786" y="0"/>
                  </a:moveTo>
                  <a:lnTo>
                    <a:pt x="495932" y="722"/>
                  </a:lnTo>
                  <a:lnTo>
                    <a:pt x="421260" y="2827"/>
                  </a:lnTo>
                  <a:lnTo>
                    <a:pt x="350454" y="6221"/>
                  </a:lnTo>
                  <a:lnTo>
                    <a:pt x="284197" y="10809"/>
                  </a:lnTo>
                  <a:lnTo>
                    <a:pt x="223174" y="16497"/>
                  </a:lnTo>
                  <a:lnTo>
                    <a:pt x="168068" y="23193"/>
                  </a:lnTo>
                  <a:lnTo>
                    <a:pt x="119564" y="30801"/>
                  </a:lnTo>
                  <a:lnTo>
                    <a:pt x="78344" y="39228"/>
                  </a:lnTo>
                  <a:lnTo>
                    <a:pt x="20498" y="58164"/>
                  </a:lnTo>
                  <a:lnTo>
                    <a:pt x="0" y="79247"/>
                  </a:lnTo>
                  <a:lnTo>
                    <a:pt x="5238" y="90011"/>
                  </a:lnTo>
                  <a:lnTo>
                    <a:pt x="45094" y="110114"/>
                  </a:lnTo>
                  <a:lnTo>
                    <a:pt x="119564" y="127694"/>
                  </a:lnTo>
                  <a:lnTo>
                    <a:pt x="168068" y="135302"/>
                  </a:lnTo>
                  <a:lnTo>
                    <a:pt x="223174" y="141998"/>
                  </a:lnTo>
                  <a:lnTo>
                    <a:pt x="284197" y="147686"/>
                  </a:lnTo>
                  <a:lnTo>
                    <a:pt x="350454" y="152274"/>
                  </a:lnTo>
                  <a:lnTo>
                    <a:pt x="421260" y="155668"/>
                  </a:lnTo>
                  <a:lnTo>
                    <a:pt x="495932" y="157773"/>
                  </a:lnTo>
                  <a:lnTo>
                    <a:pt x="573786" y="158495"/>
                  </a:lnTo>
                  <a:lnTo>
                    <a:pt x="651639" y="157773"/>
                  </a:lnTo>
                  <a:lnTo>
                    <a:pt x="726311" y="155668"/>
                  </a:lnTo>
                  <a:lnTo>
                    <a:pt x="797117" y="152274"/>
                  </a:lnTo>
                  <a:lnTo>
                    <a:pt x="863374" y="147686"/>
                  </a:lnTo>
                  <a:lnTo>
                    <a:pt x="924397" y="141998"/>
                  </a:lnTo>
                  <a:lnTo>
                    <a:pt x="979503" y="135302"/>
                  </a:lnTo>
                  <a:lnTo>
                    <a:pt x="1028007" y="127694"/>
                  </a:lnTo>
                  <a:lnTo>
                    <a:pt x="1069227" y="119267"/>
                  </a:lnTo>
                  <a:lnTo>
                    <a:pt x="1127073" y="100331"/>
                  </a:lnTo>
                  <a:lnTo>
                    <a:pt x="1147572" y="79247"/>
                  </a:lnTo>
                  <a:lnTo>
                    <a:pt x="1142333" y="68484"/>
                  </a:lnTo>
                  <a:lnTo>
                    <a:pt x="1102477" y="48381"/>
                  </a:lnTo>
                  <a:lnTo>
                    <a:pt x="1028007" y="30801"/>
                  </a:lnTo>
                  <a:lnTo>
                    <a:pt x="979503" y="23193"/>
                  </a:lnTo>
                  <a:lnTo>
                    <a:pt x="924397" y="16497"/>
                  </a:lnTo>
                  <a:lnTo>
                    <a:pt x="863374" y="10809"/>
                  </a:lnTo>
                  <a:lnTo>
                    <a:pt x="797117" y="6221"/>
                  </a:lnTo>
                  <a:lnTo>
                    <a:pt x="726311" y="2827"/>
                  </a:lnTo>
                  <a:lnTo>
                    <a:pt x="651639" y="722"/>
                  </a:lnTo>
                  <a:lnTo>
                    <a:pt x="57378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59735" y="5003291"/>
              <a:ext cx="1148080" cy="634365"/>
            </a:xfrm>
            <a:custGeom>
              <a:avLst/>
              <a:gdLst/>
              <a:ahLst/>
              <a:cxnLst/>
              <a:rect l="l" t="t" r="r" b="b"/>
              <a:pathLst>
                <a:path w="1148079" h="634364">
                  <a:moveTo>
                    <a:pt x="1147572" y="79247"/>
                  </a:moveTo>
                  <a:lnTo>
                    <a:pt x="1102477" y="110114"/>
                  </a:lnTo>
                  <a:lnTo>
                    <a:pt x="1028007" y="127694"/>
                  </a:lnTo>
                  <a:lnTo>
                    <a:pt x="979503" y="135302"/>
                  </a:lnTo>
                  <a:lnTo>
                    <a:pt x="924397" y="141998"/>
                  </a:lnTo>
                  <a:lnTo>
                    <a:pt x="863374" y="147686"/>
                  </a:lnTo>
                  <a:lnTo>
                    <a:pt x="797117" y="152274"/>
                  </a:lnTo>
                  <a:lnTo>
                    <a:pt x="726311" y="155668"/>
                  </a:lnTo>
                  <a:lnTo>
                    <a:pt x="651639" y="157773"/>
                  </a:lnTo>
                  <a:lnTo>
                    <a:pt x="573786" y="158495"/>
                  </a:lnTo>
                  <a:lnTo>
                    <a:pt x="495932" y="157773"/>
                  </a:lnTo>
                  <a:lnTo>
                    <a:pt x="421260" y="155668"/>
                  </a:lnTo>
                  <a:lnTo>
                    <a:pt x="350454" y="152274"/>
                  </a:lnTo>
                  <a:lnTo>
                    <a:pt x="284197" y="147686"/>
                  </a:lnTo>
                  <a:lnTo>
                    <a:pt x="223174" y="141998"/>
                  </a:lnTo>
                  <a:lnTo>
                    <a:pt x="168068" y="135302"/>
                  </a:lnTo>
                  <a:lnTo>
                    <a:pt x="119564" y="127694"/>
                  </a:lnTo>
                  <a:lnTo>
                    <a:pt x="78344" y="119267"/>
                  </a:lnTo>
                  <a:lnTo>
                    <a:pt x="20498" y="100331"/>
                  </a:lnTo>
                  <a:lnTo>
                    <a:pt x="0" y="79247"/>
                  </a:lnTo>
                  <a:lnTo>
                    <a:pt x="5238" y="68484"/>
                  </a:lnTo>
                  <a:lnTo>
                    <a:pt x="45094" y="48381"/>
                  </a:lnTo>
                  <a:lnTo>
                    <a:pt x="119564" y="30801"/>
                  </a:lnTo>
                  <a:lnTo>
                    <a:pt x="168068" y="23193"/>
                  </a:lnTo>
                  <a:lnTo>
                    <a:pt x="223174" y="16497"/>
                  </a:lnTo>
                  <a:lnTo>
                    <a:pt x="284197" y="10809"/>
                  </a:lnTo>
                  <a:lnTo>
                    <a:pt x="350454" y="6221"/>
                  </a:lnTo>
                  <a:lnTo>
                    <a:pt x="421260" y="2827"/>
                  </a:lnTo>
                  <a:lnTo>
                    <a:pt x="495932" y="722"/>
                  </a:lnTo>
                  <a:lnTo>
                    <a:pt x="573786" y="0"/>
                  </a:lnTo>
                  <a:lnTo>
                    <a:pt x="651639" y="722"/>
                  </a:lnTo>
                  <a:lnTo>
                    <a:pt x="726311" y="2827"/>
                  </a:lnTo>
                  <a:lnTo>
                    <a:pt x="797117" y="6221"/>
                  </a:lnTo>
                  <a:lnTo>
                    <a:pt x="863374" y="10809"/>
                  </a:lnTo>
                  <a:lnTo>
                    <a:pt x="924397" y="16497"/>
                  </a:lnTo>
                  <a:lnTo>
                    <a:pt x="979503" y="23193"/>
                  </a:lnTo>
                  <a:lnTo>
                    <a:pt x="1028007" y="30801"/>
                  </a:lnTo>
                  <a:lnTo>
                    <a:pt x="1069227" y="39228"/>
                  </a:lnTo>
                  <a:lnTo>
                    <a:pt x="1127073" y="58164"/>
                  </a:lnTo>
                  <a:lnTo>
                    <a:pt x="1147572" y="79247"/>
                  </a:lnTo>
                  <a:lnTo>
                    <a:pt x="1147572" y="554735"/>
                  </a:lnTo>
                  <a:lnTo>
                    <a:pt x="1102477" y="585581"/>
                  </a:lnTo>
                  <a:lnTo>
                    <a:pt x="1028007" y="603160"/>
                  </a:lnTo>
                  <a:lnTo>
                    <a:pt x="979503" y="610771"/>
                  </a:lnTo>
                  <a:lnTo>
                    <a:pt x="924397" y="617470"/>
                  </a:lnTo>
                  <a:lnTo>
                    <a:pt x="863374" y="623163"/>
                  </a:lnTo>
                  <a:lnTo>
                    <a:pt x="797117" y="627755"/>
                  </a:lnTo>
                  <a:lnTo>
                    <a:pt x="726311" y="631152"/>
                  </a:lnTo>
                  <a:lnTo>
                    <a:pt x="651639" y="633260"/>
                  </a:lnTo>
                  <a:lnTo>
                    <a:pt x="573786" y="633983"/>
                  </a:lnTo>
                  <a:lnTo>
                    <a:pt x="495932" y="633260"/>
                  </a:lnTo>
                  <a:lnTo>
                    <a:pt x="421260" y="631152"/>
                  </a:lnTo>
                  <a:lnTo>
                    <a:pt x="350454" y="627755"/>
                  </a:lnTo>
                  <a:lnTo>
                    <a:pt x="284197" y="623163"/>
                  </a:lnTo>
                  <a:lnTo>
                    <a:pt x="223174" y="617470"/>
                  </a:lnTo>
                  <a:lnTo>
                    <a:pt x="168068" y="610771"/>
                  </a:lnTo>
                  <a:lnTo>
                    <a:pt x="119564" y="603160"/>
                  </a:lnTo>
                  <a:lnTo>
                    <a:pt x="78344" y="594732"/>
                  </a:lnTo>
                  <a:lnTo>
                    <a:pt x="20498" y="575802"/>
                  </a:lnTo>
                  <a:lnTo>
                    <a:pt x="0" y="554735"/>
                  </a:lnTo>
                  <a:lnTo>
                    <a:pt x="0" y="792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468372" y="5144516"/>
            <a:ext cx="1132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b="1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446131" y="2370785"/>
            <a:ext cx="11578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CC0000"/>
                </a:solidFill>
                <a:latin typeface="Arial"/>
                <a:cs typeface="Arial"/>
              </a:rPr>
              <a:t>ba</a:t>
            </a:r>
            <a:r>
              <a:rPr sz="1800">
                <a:solidFill>
                  <a:srgbClr val="CC0000"/>
                </a:solidFill>
                <a:latin typeface="Arial"/>
                <a:cs typeface="Arial"/>
              </a:rPr>
              <a:t>ck</a:t>
            </a:r>
            <a:r>
              <a:rPr sz="1800" spc="-10">
                <a:solidFill>
                  <a:srgbClr val="CC0000"/>
                </a:solidFill>
                <a:latin typeface="Arial"/>
                <a:cs typeface="Arial"/>
              </a:rPr>
              <a:t>en</a:t>
            </a:r>
            <a:r>
              <a:rPr sz="1800">
                <a:solidFill>
                  <a:srgbClr val="CC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13038" y="2645790"/>
            <a:ext cx="159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-3086">
                <a:latin typeface="Arial"/>
                <a:cs typeface="Arial"/>
              </a:rPr>
              <a:t>entry</a:t>
            </a:r>
            <a:r>
              <a:rPr sz="2700" spc="644" baseline="-3086">
                <a:latin typeface="Arial"/>
                <a:cs typeface="Arial"/>
              </a:rPr>
              <a:t> </a:t>
            </a:r>
            <a:r>
              <a:rPr sz="1800" spc="-5">
                <a:solidFill>
                  <a:srgbClr val="CC0000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631489" y="2959417"/>
            <a:ext cx="601345" cy="918210"/>
            <a:chOff x="9631489" y="2959417"/>
            <a:chExt cx="601345" cy="918210"/>
          </a:xfrm>
        </p:grpSpPr>
        <p:sp>
          <p:nvSpPr>
            <p:cNvPr id="65" name="object 65"/>
            <p:cNvSpPr/>
            <p:nvPr/>
          </p:nvSpPr>
          <p:spPr>
            <a:xfrm>
              <a:off x="9636252" y="2964179"/>
              <a:ext cx="591312" cy="908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36252" y="2964179"/>
              <a:ext cx="591820" cy="908685"/>
            </a:xfrm>
            <a:custGeom>
              <a:avLst/>
              <a:gdLst/>
              <a:ahLst/>
              <a:cxnLst/>
              <a:rect l="l" t="t" r="r" b="b"/>
              <a:pathLst>
                <a:path w="591820" h="908685">
                  <a:moveTo>
                    <a:pt x="591312" y="91694"/>
                  </a:moveTo>
                  <a:lnTo>
                    <a:pt x="561267" y="131977"/>
                  </a:lnTo>
                  <a:lnTo>
                    <a:pt x="526370" y="149003"/>
                  </a:lnTo>
                  <a:lnTo>
                    <a:pt x="480588" y="163213"/>
                  </a:lnTo>
                  <a:lnTo>
                    <a:pt x="425693" y="174051"/>
                  </a:lnTo>
                  <a:lnTo>
                    <a:pt x="363458" y="180961"/>
                  </a:lnTo>
                  <a:lnTo>
                    <a:pt x="295655" y="183387"/>
                  </a:lnTo>
                  <a:lnTo>
                    <a:pt x="227853" y="180961"/>
                  </a:lnTo>
                  <a:lnTo>
                    <a:pt x="165618" y="174051"/>
                  </a:lnTo>
                  <a:lnTo>
                    <a:pt x="110723" y="163213"/>
                  </a:lnTo>
                  <a:lnTo>
                    <a:pt x="64941" y="149003"/>
                  </a:lnTo>
                  <a:lnTo>
                    <a:pt x="30044" y="131977"/>
                  </a:lnTo>
                  <a:lnTo>
                    <a:pt x="0" y="91694"/>
                  </a:lnTo>
                  <a:lnTo>
                    <a:pt x="7806" y="70659"/>
                  </a:lnTo>
                  <a:lnTo>
                    <a:pt x="64941" y="34330"/>
                  </a:lnTo>
                  <a:lnTo>
                    <a:pt x="110723" y="20134"/>
                  </a:lnTo>
                  <a:lnTo>
                    <a:pt x="165618" y="9314"/>
                  </a:lnTo>
                  <a:lnTo>
                    <a:pt x="227853" y="2420"/>
                  </a:lnTo>
                  <a:lnTo>
                    <a:pt x="295655" y="0"/>
                  </a:lnTo>
                  <a:lnTo>
                    <a:pt x="363458" y="2420"/>
                  </a:lnTo>
                  <a:lnTo>
                    <a:pt x="425693" y="9314"/>
                  </a:lnTo>
                  <a:lnTo>
                    <a:pt x="480588" y="20134"/>
                  </a:lnTo>
                  <a:lnTo>
                    <a:pt x="526370" y="34330"/>
                  </a:lnTo>
                  <a:lnTo>
                    <a:pt x="561267" y="51355"/>
                  </a:lnTo>
                  <a:lnTo>
                    <a:pt x="591312" y="91694"/>
                  </a:lnTo>
                  <a:lnTo>
                    <a:pt x="591312" y="816610"/>
                  </a:lnTo>
                  <a:lnTo>
                    <a:pt x="561267" y="856948"/>
                  </a:lnTo>
                  <a:lnTo>
                    <a:pt x="526370" y="873973"/>
                  </a:lnTo>
                  <a:lnTo>
                    <a:pt x="480588" y="888169"/>
                  </a:lnTo>
                  <a:lnTo>
                    <a:pt x="425693" y="898989"/>
                  </a:lnTo>
                  <a:lnTo>
                    <a:pt x="363458" y="905883"/>
                  </a:lnTo>
                  <a:lnTo>
                    <a:pt x="295655" y="908304"/>
                  </a:lnTo>
                  <a:lnTo>
                    <a:pt x="227853" y="905883"/>
                  </a:lnTo>
                  <a:lnTo>
                    <a:pt x="165618" y="898989"/>
                  </a:lnTo>
                  <a:lnTo>
                    <a:pt x="110723" y="888169"/>
                  </a:lnTo>
                  <a:lnTo>
                    <a:pt x="64941" y="873973"/>
                  </a:lnTo>
                  <a:lnTo>
                    <a:pt x="30044" y="856948"/>
                  </a:lnTo>
                  <a:lnTo>
                    <a:pt x="0" y="816610"/>
                  </a:lnTo>
                  <a:lnTo>
                    <a:pt x="0" y="9169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994969" y="766381"/>
            <a:ext cx="416559" cy="781050"/>
            <a:chOff x="6994969" y="766381"/>
            <a:chExt cx="416559" cy="781050"/>
          </a:xfrm>
        </p:grpSpPr>
        <p:sp>
          <p:nvSpPr>
            <p:cNvPr id="68" name="object 68"/>
            <p:cNvSpPr/>
            <p:nvPr/>
          </p:nvSpPr>
          <p:spPr>
            <a:xfrm>
              <a:off x="7018019" y="771144"/>
              <a:ext cx="388620" cy="736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19543" y="856488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17221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2211" y="1371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19543" y="856488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0" y="13715"/>
                  </a:moveTo>
                  <a:lnTo>
                    <a:pt x="172211" y="13715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74991" y="847344"/>
              <a:ext cx="167640" cy="47625"/>
            </a:xfrm>
            <a:custGeom>
              <a:avLst/>
              <a:gdLst/>
              <a:ahLst/>
              <a:cxnLst/>
              <a:rect l="l" t="t" r="r" b="b"/>
              <a:pathLst>
                <a:path w="167640" h="47625">
                  <a:moveTo>
                    <a:pt x="144017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144017" y="47243"/>
                  </a:lnTo>
                  <a:lnTo>
                    <a:pt x="153227" y="45392"/>
                  </a:lnTo>
                  <a:lnTo>
                    <a:pt x="160734" y="40338"/>
                  </a:lnTo>
                  <a:lnTo>
                    <a:pt x="165788" y="32831"/>
                  </a:lnTo>
                  <a:lnTo>
                    <a:pt x="167639" y="23621"/>
                  </a:lnTo>
                  <a:lnTo>
                    <a:pt x="165788" y="14412"/>
                  </a:lnTo>
                  <a:lnTo>
                    <a:pt x="160734" y="6905"/>
                  </a:lnTo>
                  <a:lnTo>
                    <a:pt x="153227" y="1851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78039" y="851916"/>
              <a:ext cx="160019" cy="36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22591" y="961644"/>
              <a:ext cx="173990" cy="13970"/>
            </a:xfrm>
            <a:custGeom>
              <a:avLst/>
              <a:gdLst/>
              <a:ahLst/>
              <a:cxnLst/>
              <a:rect l="l" t="t" r="r" b="b"/>
              <a:pathLst>
                <a:path w="173990" h="13969">
                  <a:moveTo>
                    <a:pt x="173735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3735" y="13715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22591" y="961644"/>
              <a:ext cx="173990" cy="13970"/>
            </a:xfrm>
            <a:custGeom>
              <a:avLst/>
              <a:gdLst/>
              <a:ahLst/>
              <a:cxnLst/>
              <a:rect l="l" t="t" r="r" b="b"/>
              <a:pathLst>
                <a:path w="173990" h="13969">
                  <a:moveTo>
                    <a:pt x="0" y="13715"/>
                  </a:moveTo>
                  <a:lnTo>
                    <a:pt x="173735" y="13715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73467" y="952500"/>
              <a:ext cx="169545" cy="43180"/>
            </a:xfrm>
            <a:custGeom>
              <a:avLst/>
              <a:gdLst/>
              <a:ahLst/>
              <a:cxnLst/>
              <a:rect l="l" t="t" r="r" b="b"/>
              <a:pathLst>
                <a:path w="169545" h="43180">
                  <a:moveTo>
                    <a:pt x="147827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47827" y="42672"/>
                  </a:lnTo>
                  <a:lnTo>
                    <a:pt x="156144" y="40999"/>
                  </a:lnTo>
                  <a:lnTo>
                    <a:pt x="162925" y="36433"/>
                  </a:lnTo>
                  <a:lnTo>
                    <a:pt x="167491" y="29652"/>
                  </a:lnTo>
                  <a:lnTo>
                    <a:pt x="169163" y="21336"/>
                  </a:lnTo>
                  <a:lnTo>
                    <a:pt x="167491" y="13019"/>
                  </a:lnTo>
                  <a:lnTo>
                    <a:pt x="162925" y="6238"/>
                  </a:lnTo>
                  <a:lnTo>
                    <a:pt x="156144" y="1672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76515" y="957072"/>
              <a:ext cx="160019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21067" y="1068324"/>
              <a:ext cx="172720" cy="17145"/>
            </a:xfrm>
            <a:custGeom>
              <a:avLst/>
              <a:gdLst/>
              <a:ahLst/>
              <a:cxnLst/>
              <a:rect l="l" t="t" r="r" b="b"/>
              <a:pathLst>
                <a:path w="172720" h="17144">
                  <a:moveTo>
                    <a:pt x="172211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72211" y="1676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21067" y="1068324"/>
              <a:ext cx="172720" cy="17145"/>
            </a:xfrm>
            <a:custGeom>
              <a:avLst/>
              <a:gdLst/>
              <a:ahLst/>
              <a:cxnLst/>
              <a:rect l="l" t="t" r="r" b="b"/>
              <a:pathLst>
                <a:path w="172720" h="17144">
                  <a:moveTo>
                    <a:pt x="0" y="16763"/>
                  </a:moveTo>
                  <a:lnTo>
                    <a:pt x="172211" y="16763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24115" y="1165860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17221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2211" y="1371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24115" y="1165860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0" y="13715"/>
                  </a:moveTo>
                  <a:lnTo>
                    <a:pt x="172211" y="13715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70419" y="1156716"/>
              <a:ext cx="169545" cy="48895"/>
            </a:xfrm>
            <a:custGeom>
              <a:avLst/>
              <a:gdLst/>
              <a:ahLst/>
              <a:cxnLst/>
              <a:rect l="l" t="t" r="r" b="b"/>
              <a:pathLst>
                <a:path w="169545" h="48894">
                  <a:moveTo>
                    <a:pt x="144779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4"/>
                  </a:lnTo>
                  <a:lnTo>
                    <a:pt x="1916" y="33873"/>
                  </a:lnTo>
                  <a:lnTo>
                    <a:pt x="7143" y="41624"/>
                  </a:lnTo>
                  <a:lnTo>
                    <a:pt x="14894" y="46851"/>
                  </a:lnTo>
                  <a:lnTo>
                    <a:pt x="24383" y="48768"/>
                  </a:lnTo>
                  <a:lnTo>
                    <a:pt x="144779" y="48768"/>
                  </a:lnTo>
                  <a:lnTo>
                    <a:pt x="154269" y="46851"/>
                  </a:lnTo>
                  <a:lnTo>
                    <a:pt x="162020" y="41624"/>
                  </a:lnTo>
                  <a:lnTo>
                    <a:pt x="167247" y="33873"/>
                  </a:lnTo>
                  <a:lnTo>
                    <a:pt x="169163" y="24384"/>
                  </a:lnTo>
                  <a:lnTo>
                    <a:pt x="167247" y="14894"/>
                  </a:lnTo>
                  <a:lnTo>
                    <a:pt x="162020" y="7143"/>
                  </a:lnTo>
                  <a:lnTo>
                    <a:pt x="154269" y="191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173467" y="1162812"/>
              <a:ext cx="161543" cy="36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30439" y="1068324"/>
              <a:ext cx="76200" cy="60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71943" y="1059180"/>
              <a:ext cx="169545" cy="44450"/>
            </a:xfrm>
            <a:custGeom>
              <a:avLst/>
              <a:gdLst/>
              <a:ahLst/>
              <a:cxnLst/>
              <a:rect l="l" t="t" r="r" b="b"/>
              <a:pathLst>
                <a:path w="169545" h="44450">
                  <a:moveTo>
                    <a:pt x="14706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47065" y="44196"/>
                  </a:lnTo>
                  <a:lnTo>
                    <a:pt x="155662" y="42457"/>
                  </a:lnTo>
                  <a:lnTo>
                    <a:pt x="162686" y="37719"/>
                  </a:lnTo>
                  <a:lnTo>
                    <a:pt x="167425" y="30694"/>
                  </a:lnTo>
                  <a:lnTo>
                    <a:pt x="169163" y="22098"/>
                  </a:lnTo>
                  <a:lnTo>
                    <a:pt x="167425" y="13501"/>
                  </a:lnTo>
                  <a:lnTo>
                    <a:pt x="162686" y="6477"/>
                  </a:lnTo>
                  <a:lnTo>
                    <a:pt x="155662" y="1738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74991" y="771144"/>
              <a:ext cx="164591" cy="7360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9771" y="771144"/>
              <a:ext cx="20320" cy="736600"/>
            </a:xfrm>
            <a:custGeom>
              <a:avLst/>
              <a:gdLst/>
              <a:ahLst/>
              <a:cxnLst/>
              <a:rect l="l" t="t" r="r" b="b"/>
              <a:pathLst>
                <a:path w="20320" h="736600">
                  <a:moveTo>
                    <a:pt x="0" y="736091"/>
                  </a:moveTo>
                  <a:lnTo>
                    <a:pt x="19811" y="736091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38059" y="851916"/>
              <a:ext cx="70104" cy="76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38059" y="957072"/>
              <a:ext cx="67056" cy="685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35012" y="1473707"/>
              <a:ext cx="76200" cy="66040"/>
            </a:xfrm>
            <a:custGeom>
              <a:avLst/>
              <a:gdLst/>
              <a:ahLst/>
              <a:cxnLst/>
              <a:rect l="l" t="t" r="r" b="b"/>
              <a:pathLst>
                <a:path w="76200" h="66040">
                  <a:moveTo>
                    <a:pt x="76200" y="6858"/>
                  </a:moveTo>
                  <a:lnTo>
                    <a:pt x="72771" y="0"/>
                  </a:lnTo>
                  <a:lnTo>
                    <a:pt x="68707" y="0"/>
                  </a:lnTo>
                  <a:lnTo>
                    <a:pt x="64389" y="0"/>
                  </a:lnTo>
                  <a:lnTo>
                    <a:pt x="63233" y="2311"/>
                  </a:lnTo>
                  <a:lnTo>
                    <a:pt x="0" y="28956"/>
                  </a:lnTo>
                  <a:lnTo>
                    <a:pt x="508" y="65532"/>
                  </a:lnTo>
                  <a:lnTo>
                    <a:pt x="69100" y="30480"/>
                  </a:lnTo>
                  <a:lnTo>
                    <a:pt x="72771" y="30480"/>
                  </a:lnTo>
                  <a:lnTo>
                    <a:pt x="76200" y="23622"/>
                  </a:lnTo>
                  <a:lnTo>
                    <a:pt x="76200" y="6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99731" y="1495044"/>
              <a:ext cx="346075" cy="47625"/>
            </a:xfrm>
            <a:custGeom>
              <a:avLst/>
              <a:gdLst/>
              <a:ahLst/>
              <a:cxnLst/>
              <a:rect l="l" t="t" r="r" b="b"/>
              <a:pathLst>
                <a:path w="346075" h="47625">
                  <a:moveTo>
                    <a:pt x="322325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322325" y="47243"/>
                  </a:lnTo>
                  <a:lnTo>
                    <a:pt x="331535" y="45392"/>
                  </a:lnTo>
                  <a:lnTo>
                    <a:pt x="339042" y="40338"/>
                  </a:lnTo>
                  <a:lnTo>
                    <a:pt x="344096" y="32831"/>
                  </a:lnTo>
                  <a:lnTo>
                    <a:pt x="345948" y="23621"/>
                  </a:lnTo>
                  <a:lnTo>
                    <a:pt x="344096" y="14412"/>
                  </a:lnTo>
                  <a:lnTo>
                    <a:pt x="339042" y="6905"/>
                  </a:lnTo>
                  <a:lnTo>
                    <a:pt x="331535" y="1851"/>
                  </a:lnTo>
                  <a:lnTo>
                    <a:pt x="3223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99731" y="1495044"/>
              <a:ext cx="346075" cy="47625"/>
            </a:xfrm>
            <a:custGeom>
              <a:avLst/>
              <a:gdLst/>
              <a:ahLst/>
              <a:cxnLst/>
              <a:rect l="l" t="t" r="r" b="b"/>
              <a:pathLst>
                <a:path w="346075" h="47625">
                  <a:moveTo>
                    <a:pt x="0" y="23621"/>
                  </a:moveTo>
                  <a:lnTo>
                    <a:pt x="1851" y="14412"/>
                  </a:lnTo>
                  <a:lnTo>
                    <a:pt x="6905" y="6905"/>
                  </a:lnTo>
                  <a:lnTo>
                    <a:pt x="14412" y="1851"/>
                  </a:lnTo>
                  <a:lnTo>
                    <a:pt x="23622" y="0"/>
                  </a:lnTo>
                  <a:lnTo>
                    <a:pt x="322325" y="0"/>
                  </a:lnTo>
                  <a:lnTo>
                    <a:pt x="331535" y="1851"/>
                  </a:lnTo>
                  <a:lnTo>
                    <a:pt x="339042" y="6905"/>
                  </a:lnTo>
                  <a:lnTo>
                    <a:pt x="344096" y="14412"/>
                  </a:lnTo>
                  <a:lnTo>
                    <a:pt x="345948" y="23621"/>
                  </a:lnTo>
                  <a:lnTo>
                    <a:pt x="344096" y="32831"/>
                  </a:lnTo>
                  <a:lnTo>
                    <a:pt x="339042" y="40338"/>
                  </a:lnTo>
                  <a:lnTo>
                    <a:pt x="331535" y="45392"/>
                  </a:lnTo>
                  <a:lnTo>
                    <a:pt x="322325" y="47243"/>
                  </a:lnTo>
                  <a:lnTo>
                    <a:pt x="23622" y="47243"/>
                  </a:lnTo>
                  <a:lnTo>
                    <a:pt x="14412" y="45392"/>
                  </a:lnTo>
                  <a:lnTo>
                    <a:pt x="6905" y="40338"/>
                  </a:lnTo>
                  <a:lnTo>
                    <a:pt x="1851" y="32831"/>
                  </a:lnTo>
                  <a:lnTo>
                    <a:pt x="0" y="236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18019" y="1505712"/>
              <a:ext cx="307848" cy="274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18019" y="1505712"/>
              <a:ext cx="307975" cy="27940"/>
            </a:xfrm>
            <a:custGeom>
              <a:avLst/>
              <a:gdLst/>
              <a:ahLst/>
              <a:cxnLst/>
              <a:rect l="l" t="t" r="r" b="b"/>
              <a:pathLst>
                <a:path w="307975" h="27940">
                  <a:moveTo>
                    <a:pt x="0" y="13715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94131" y="0"/>
                  </a:lnTo>
                  <a:lnTo>
                    <a:pt x="301751" y="0"/>
                  </a:lnTo>
                  <a:lnTo>
                    <a:pt x="307848" y="6096"/>
                  </a:lnTo>
                  <a:lnTo>
                    <a:pt x="307848" y="13715"/>
                  </a:lnTo>
                  <a:lnTo>
                    <a:pt x="307848" y="21336"/>
                  </a:lnTo>
                  <a:lnTo>
                    <a:pt x="301751" y="27432"/>
                  </a:lnTo>
                  <a:lnTo>
                    <a:pt x="294131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48499" y="1399031"/>
              <a:ext cx="44450" cy="45720"/>
            </a:xfrm>
            <a:custGeom>
              <a:avLst/>
              <a:gdLst/>
              <a:ahLst/>
              <a:cxnLst/>
              <a:rect l="l" t="t" r="r" b="b"/>
              <a:pathLst>
                <a:path w="44450" h="45719">
                  <a:moveTo>
                    <a:pt x="22098" y="0"/>
                  </a:moveTo>
                  <a:lnTo>
                    <a:pt x="13501" y="1803"/>
                  </a:lnTo>
                  <a:lnTo>
                    <a:pt x="6476" y="6715"/>
                  </a:lnTo>
                  <a:lnTo>
                    <a:pt x="1738" y="13983"/>
                  </a:lnTo>
                  <a:lnTo>
                    <a:pt x="0" y="22859"/>
                  </a:lnTo>
                  <a:lnTo>
                    <a:pt x="1738" y="31736"/>
                  </a:lnTo>
                  <a:lnTo>
                    <a:pt x="6476" y="39004"/>
                  </a:lnTo>
                  <a:lnTo>
                    <a:pt x="13501" y="43916"/>
                  </a:lnTo>
                  <a:lnTo>
                    <a:pt x="22098" y="45719"/>
                  </a:lnTo>
                  <a:lnTo>
                    <a:pt x="30694" y="43916"/>
                  </a:lnTo>
                  <a:lnTo>
                    <a:pt x="37719" y="39004"/>
                  </a:lnTo>
                  <a:lnTo>
                    <a:pt x="42457" y="31736"/>
                  </a:lnTo>
                  <a:lnTo>
                    <a:pt x="44196" y="22859"/>
                  </a:lnTo>
                  <a:lnTo>
                    <a:pt x="42457" y="13983"/>
                  </a:lnTo>
                  <a:lnTo>
                    <a:pt x="37719" y="6715"/>
                  </a:lnTo>
                  <a:lnTo>
                    <a:pt x="30694" y="1803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98791" y="1400556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23622" y="0"/>
                  </a:moveTo>
                  <a:lnTo>
                    <a:pt x="14412" y="1803"/>
                  </a:lnTo>
                  <a:lnTo>
                    <a:pt x="6905" y="6715"/>
                  </a:lnTo>
                  <a:lnTo>
                    <a:pt x="1851" y="13983"/>
                  </a:lnTo>
                  <a:lnTo>
                    <a:pt x="0" y="22860"/>
                  </a:lnTo>
                  <a:lnTo>
                    <a:pt x="1851" y="31736"/>
                  </a:lnTo>
                  <a:lnTo>
                    <a:pt x="6905" y="39004"/>
                  </a:lnTo>
                  <a:lnTo>
                    <a:pt x="14412" y="43916"/>
                  </a:lnTo>
                  <a:lnTo>
                    <a:pt x="23622" y="45720"/>
                  </a:lnTo>
                  <a:lnTo>
                    <a:pt x="32831" y="43916"/>
                  </a:lnTo>
                  <a:lnTo>
                    <a:pt x="40338" y="39004"/>
                  </a:lnTo>
                  <a:lnTo>
                    <a:pt x="45392" y="31736"/>
                  </a:lnTo>
                  <a:lnTo>
                    <a:pt x="47243" y="22860"/>
                  </a:lnTo>
                  <a:lnTo>
                    <a:pt x="45392" y="13983"/>
                  </a:lnTo>
                  <a:lnTo>
                    <a:pt x="40338" y="6715"/>
                  </a:lnTo>
                  <a:lnTo>
                    <a:pt x="32831" y="1803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50607" y="13990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60" y="0"/>
                  </a:move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59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31736" y="43916"/>
                  </a:lnTo>
                  <a:lnTo>
                    <a:pt x="39004" y="39004"/>
                  </a:lnTo>
                  <a:lnTo>
                    <a:pt x="43916" y="31736"/>
                  </a:lnTo>
                  <a:lnTo>
                    <a:pt x="45720" y="22859"/>
                  </a:lnTo>
                  <a:lnTo>
                    <a:pt x="43916" y="13983"/>
                  </a:lnTo>
                  <a:lnTo>
                    <a:pt x="39004" y="6715"/>
                  </a:lnTo>
                  <a:lnTo>
                    <a:pt x="31736" y="1803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66431" y="1222248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5">
                  <a:moveTo>
                    <a:pt x="2285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22859" y="246887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66431" y="1222248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5">
                  <a:moveTo>
                    <a:pt x="0" y="246887"/>
                  </a:moveTo>
                  <a:lnTo>
                    <a:pt x="22859" y="246887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3458813" y="798307"/>
            <a:ext cx="544195" cy="655320"/>
            <a:chOff x="3458813" y="798307"/>
            <a:chExt cx="544195" cy="655320"/>
          </a:xfrm>
        </p:grpSpPr>
        <p:sp>
          <p:nvSpPr>
            <p:cNvPr id="100" name="object 100"/>
            <p:cNvSpPr/>
            <p:nvPr/>
          </p:nvSpPr>
          <p:spPr>
            <a:xfrm>
              <a:off x="3458813" y="798307"/>
              <a:ext cx="544131" cy="6550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24072" y="839723"/>
              <a:ext cx="333755" cy="3352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991" y="119888"/>
            <a:ext cx="3350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r>
              <a:rPr sz="3200" spc="-254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10">
                <a:solidFill>
                  <a:srgbClr val="A3123E"/>
                </a:solidFill>
                <a:latin typeface="Trebuchet MS"/>
                <a:cs typeface="Trebuchet MS"/>
              </a:rPr>
              <a:t>(continued)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0991" y="675589"/>
            <a:ext cx="5484495" cy="591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i="1" spc="-5">
                <a:solidFill>
                  <a:srgbClr val="A3123E"/>
                </a:solidFill>
                <a:latin typeface="Georgia"/>
                <a:cs typeface="Georgia"/>
              </a:rPr>
              <a:t>what cookies can be used</a:t>
            </a:r>
            <a:r>
              <a:rPr sz="2800" i="1" spc="2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2800" i="1" spc="-5">
                <a:solidFill>
                  <a:srgbClr val="A3123E"/>
                </a:solidFill>
                <a:latin typeface="Georgia"/>
                <a:cs typeface="Georgia"/>
              </a:rPr>
              <a:t>for:</a:t>
            </a:r>
            <a:endParaRPr sz="2800">
              <a:solidFill>
                <a:srgbClr val="A3123E"/>
              </a:solidFill>
              <a:latin typeface="Georgia"/>
              <a:cs typeface="Georgia"/>
            </a:endParaRPr>
          </a:p>
          <a:p>
            <a:pPr marL="320040" indent="-229235">
              <a:lnSpc>
                <a:spcPct val="100000"/>
              </a:lnSpc>
              <a:spcBef>
                <a:spcPts val="10"/>
              </a:spcBef>
              <a:buChar char="•"/>
              <a:tabLst>
                <a:tab pos="320675" algn="l"/>
              </a:tabLst>
            </a:pPr>
            <a:r>
              <a:rPr sz="2400" spc="-125">
                <a:latin typeface="Arial"/>
                <a:cs typeface="Arial"/>
              </a:rPr>
              <a:t>authorization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25">
                <a:latin typeface="Arial"/>
                <a:cs typeface="Arial"/>
              </a:rPr>
              <a:t>shopping</a:t>
            </a:r>
            <a:r>
              <a:rPr sz="2400" spc="-30">
                <a:latin typeface="Arial"/>
                <a:cs typeface="Arial"/>
              </a:rPr>
              <a:t> </a:t>
            </a:r>
            <a:r>
              <a:rPr sz="2400" spc="-90">
                <a:latin typeface="Arial"/>
                <a:cs typeface="Arial"/>
              </a:rPr>
              <a:t>carts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30"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14">
                <a:latin typeface="Arial"/>
                <a:cs typeface="Arial"/>
              </a:rPr>
              <a:t>user </a:t>
            </a:r>
            <a:r>
              <a:rPr sz="2400" spc="-130">
                <a:latin typeface="Arial"/>
                <a:cs typeface="Arial"/>
              </a:rPr>
              <a:t>session </a:t>
            </a:r>
            <a:r>
              <a:rPr sz="2400" spc="-125">
                <a:latin typeface="Arial"/>
                <a:cs typeface="Arial"/>
              </a:rPr>
              <a:t>state </a:t>
            </a:r>
            <a:r>
              <a:rPr sz="2400" spc="-180">
                <a:latin typeface="Arial"/>
                <a:cs typeface="Arial"/>
              </a:rPr>
              <a:t>(Web</a:t>
            </a:r>
            <a:r>
              <a:rPr sz="2400" spc="280">
                <a:latin typeface="Arial"/>
                <a:cs typeface="Arial"/>
              </a:rPr>
              <a:t> </a:t>
            </a:r>
            <a:r>
              <a:rPr sz="2400" spc="-85">
                <a:latin typeface="Arial"/>
                <a:cs typeface="Arial"/>
              </a:rPr>
              <a:t>e-mail)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ts val="2675"/>
              </a:lnSpc>
              <a:buChar char="•"/>
              <a:tabLst>
                <a:tab pos="320675" algn="l"/>
              </a:tabLst>
            </a:pPr>
            <a:r>
              <a:rPr sz="2400" spc="-80">
                <a:latin typeface="Arial"/>
                <a:cs typeface="Arial"/>
              </a:rPr>
              <a:t>“one-click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135">
                <a:latin typeface="Arial"/>
                <a:cs typeface="Arial"/>
              </a:rPr>
              <a:t>shopping”—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165"/>
              </a:lnSpc>
            </a:pPr>
            <a:r>
              <a:rPr sz="2800" i="1" spc="-315">
                <a:solidFill>
                  <a:srgbClr val="A3123E"/>
                </a:solidFill>
                <a:latin typeface="Trebuchet MS"/>
                <a:cs typeface="Trebuchet MS"/>
              </a:rPr>
              <a:t>how </a:t>
            </a:r>
            <a:r>
              <a:rPr sz="2800" i="1" spc="-320">
                <a:solidFill>
                  <a:srgbClr val="A3123E"/>
                </a:solidFill>
                <a:latin typeface="Trebuchet MS"/>
                <a:cs typeface="Trebuchet MS"/>
              </a:rPr>
              <a:t>to </a:t>
            </a:r>
            <a:r>
              <a:rPr sz="2800" i="1" spc="-254">
                <a:solidFill>
                  <a:srgbClr val="A3123E"/>
                </a:solidFill>
                <a:latin typeface="Trebuchet MS"/>
                <a:cs typeface="Trebuchet MS"/>
              </a:rPr>
              <a:t>keep </a:t>
            </a:r>
            <a:r>
              <a:rPr sz="2800" i="1" spc="-21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2950" i="1" spc="-130">
                <a:solidFill>
                  <a:srgbClr val="A3123E"/>
                </a:solidFill>
                <a:latin typeface="Arial"/>
                <a:cs typeface="Arial"/>
              </a:rPr>
              <a:t>“</a:t>
            </a:r>
            <a:r>
              <a:rPr sz="2800" i="1" spc="-130">
                <a:solidFill>
                  <a:srgbClr val="A3123E"/>
                </a:solidFill>
                <a:latin typeface="Trebuchet MS"/>
                <a:cs typeface="Trebuchet MS"/>
              </a:rPr>
              <a:t>state</a:t>
            </a:r>
            <a:r>
              <a:rPr sz="2950" i="1" spc="-130">
                <a:solidFill>
                  <a:srgbClr val="A3123E"/>
                </a:solidFill>
                <a:latin typeface="Arial"/>
                <a:cs typeface="Arial"/>
              </a:rPr>
              <a:t>”</a:t>
            </a:r>
            <a:r>
              <a:rPr sz="2800" i="1" spc="-130">
                <a:solidFill>
                  <a:srgbClr val="A3123E"/>
                </a:solidFill>
                <a:latin typeface="Trebuchet MS"/>
                <a:cs typeface="Trebuchet MS"/>
              </a:rPr>
              <a:t>:</a:t>
            </a:r>
            <a:endParaRPr sz="2800">
              <a:solidFill>
                <a:srgbClr val="A3123E"/>
              </a:solidFill>
              <a:latin typeface="Trebuchet MS"/>
              <a:cs typeface="Trebuchet MS"/>
            </a:endParaRPr>
          </a:p>
          <a:p>
            <a:pPr marL="354965" marR="599440" indent="-342900">
              <a:lnSpc>
                <a:spcPct val="90000"/>
              </a:lnSpc>
              <a:spcBef>
                <a:spcPts val="12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>
                <a:latin typeface="Trebuchet MS"/>
                <a:cs typeface="Trebuchet MS"/>
              </a:rPr>
              <a:t>protocol </a:t>
            </a:r>
            <a:r>
              <a:rPr sz="2400" spc="-130">
                <a:latin typeface="Trebuchet MS"/>
                <a:cs typeface="Trebuchet MS"/>
              </a:rPr>
              <a:t>endpoints: </a:t>
            </a:r>
            <a:r>
              <a:rPr sz="2400" spc="-170">
                <a:latin typeface="Trebuchet MS"/>
                <a:cs typeface="Trebuchet MS"/>
              </a:rPr>
              <a:t>maintain </a:t>
            </a:r>
            <a:r>
              <a:rPr sz="2400" spc="-150">
                <a:latin typeface="Trebuchet MS"/>
                <a:cs typeface="Trebuchet MS"/>
              </a:rPr>
              <a:t>state </a:t>
            </a:r>
            <a:r>
              <a:rPr sz="2400" spc="-200">
                <a:latin typeface="Trebuchet MS"/>
                <a:cs typeface="Trebuchet MS"/>
              </a:rPr>
              <a:t>at  </a:t>
            </a:r>
            <a:r>
              <a:rPr sz="2400" spc="-145">
                <a:latin typeface="Trebuchet MS"/>
                <a:cs typeface="Trebuchet MS"/>
              </a:rPr>
              <a:t>sender/receiver </a:t>
            </a:r>
            <a:r>
              <a:rPr sz="2400" spc="-80">
                <a:latin typeface="Trebuchet MS"/>
                <a:cs typeface="Trebuchet MS"/>
              </a:rPr>
              <a:t>over </a:t>
            </a:r>
            <a:r>
              <a:rPr sz="2400" spc="-160">
                <a:latin typeface="Trebuchet MS"/>
                <a:cs typeface="Trebuchet MS"/>
              </a:rPr>
              <a:t>multiple  </a:t>
            </a:r>
            <a:r>
              <a:rPr sz="2400" spc="-114">
                <a:latin typeface="Trebuchet MS"/>
                <a:cs typeface="Trebuchet MS"/>
              </a:rPr>
              <a:t>transactions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ts val="2590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>
                <a:latin typeface="Trebuchet MS"/>
                <a:cs typeface="Trebuchet MS"/>
              </a:rPr>
              <a:t>cookies: </a:t>
            </a:r>
            <a:r>
              <a:rPr sz="2400" spc="-140">
                <a:latin typeface="Trebuchet MS"/>
                <a:cs typeface="Trebuchet MS"/>
              </a:rPr>
              <a:t>http </a:t>
            </a:r>
            <a:r>
              <a:rPr sz="2400" spc="-130">
                <a:latin typeface="Trebuchet MS"/>
                <a:cs typeface="Trebuchet MS"/>
              </a:rPr>
              <a:t>messages </a:t>
            </a:r>
            <a:r>
              <a:rPr sz="2400" spc="-90">
                <a:latin typeface="Trebuchet MS"/>
                <a:cs typeface="Trebuchet MS"/>
              </a:rPr>
              <a:t>carry</a:t>
            </a:r>
            <a:r>
              <a:rPr sz="2400" spc="-120">
                <a:latin typeface="Trebuchet MS"/>
                <a:cs typeface="Trebuchet MS"/>
              </a:rPr>
              <a:t> </a:t>
            </a:r>
            <a:r>
              <a:rPr sz="2400" spc="-150">
                <a:latin typeface="Trebuchet MS"/>
                <a:cs typeface="Trebuchet MS"/>
              </a:rPr>
              <a:t>state</a:t>
            </a:r>
            <a:endParaRPr sz="2400">
              <a:latin typeface="Trebuchet MS"/>
              <a:cs typeface="Trebuchet MS"/>
            </a:endParaRPr>
          </a:p>
          <a:p>
            <a:pPr marL="354965" marR="5080">
              <a:lnSpc>
                <a:spcPct val="100099"/>
              </a:lnSpc>
              <a:spcBef>
                <a:spcPts val="35"/>
              </a:spcBef>
            </a:pPr>
            <a:r>
              <a:rPr sz="1800" spc="-130">
                <a:latin typeface="Arial"/>
                <a:cs typeface="Arial"/>
              </a:rPr>
              <a:t>Cookies </a:t>
            </a:r>
            <a:r>
              <a:rPr sz="1800" spc="-125">
                <a:latin typeface="Arial"/>
                <a:cs typeface="Arial"/>
              </a:rPr>
              <a:t>can </a:t>
            </a:r>
            <a:r>
              <a:rPr sz="1800" spc="-80">
                <a:latin typeface="Arial"/>
                <a:cs typeface="Arial"/>
              </a:rPr>
              <a:t>thus </a:t>
            </a:r>
            <a:r>
              <a:rPr sz="1800" spc="-130">
                <a:latin typeface="Arial"/>
                <a:cs typeface="Arial"/>
              </a:rPr>
              <a:t>be </a:t>
            </a:r>
            <a:r>
              <a:rPr sz="1800" spc="-114">
                <a:latin typeface="Arial"/>
                <a:cs typeface="Arial"/>
              </a:rPr>
              <a:t>used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105">
                <a:latin typeface="Arial"/>
                <a:cs typeface="Arial"/>
              </a:rPr>
              <a:t>create </a:t>
            </a:r>
            <a:r>
              <a:rPr sz="1800" spc="-195">
                <a:latin typeface="Arial"/>
                <a:cs typeface="Arial"/>
              </a:rPr>
              <a:t>a </a:t>
            </a:r>
            <a:r>
              <a:rPr sz="1800" spc="-85">
                <a:latin typeface="Arial"/>
                <a:cs typeface="Arial"/>
              </a:rPr>
              <a:t>user </a:t>
            </a:r>
            <a:r>
              <a:rPr sz="1800" spc="-100">
                <a:latin typeface="Arial"/>
                <a:cs typeface="Arial"/>
              </a:rPr>
              <a:t>session </a:t>
            </a:r>
            <a:r>
              <a:rPr sz="1800" spc="-105">
                <a:latin typeface="Arial"/>
                <a:cs typeface="Arial"/>
              </a:rPr>
              <a:t>layer  on </a:t>
            </a:r>
            <a:r>
              <a:rPr sz="1800" spc="-75">
                <a:latin typeface="Arial"/>
                <a:cs typeface="Arial"/>
              </a:rPr>
              <a:t>top </a:t>
            </a:r>
            <a:r>
              <a:rPr sz="1800" spc="-50">
                <a:latin typeface="Arial"/>
                <a:cs typeface="Arial"/>
              </a:rPr>
              <a:t>of </a:t>
            </a:r>
            <a:r>
              <a:rPr sz="1800" spc="-95">
                <a:latin typeface="Arial"/>
                <a:cs typeface="Arial"/>
              </a:rPr>
              <a:t>stateless </a:t>
            </a:r>
            <a:r>
              <a:rPr sz="1800" spc="-240">
                <a:latin typeface="Arial"/>
                <a:cs typeface="Arial"/>
              </a:rPr>
              <a:t>HTTP. </a:t>
            </a:r>
            <a:r>
              <a:rPr sz="1800" spc="-145">
                <a:latin typeface="Arial"/>
                <a:cs typeface="Arial"/>
              </a:rPr>
              <a:t>For </a:t>
            </a:r>
            <a:r>
              <a:rPr sz="1800" spc="-120">
                <a:latin typeface="Arial"/>
                <a:cs typeface="Arial"/>
              </a:rPr>
              <a:t>example, when </a:t>
            </a:r>
            <a:r>
              <a:rPr sz="1800" spc="-200">
                <a:latin typeface="Arial"/>
                <a:cs typeface="Arial"/>
              </a:rPr>
              <a:t>a </a:t>
            </a:r>
            <a:r>
              <a:rPr sz="1800" spc="-90">
                <a:latin typeface="Arial"/>
                <a:cs typeface="Arial"/>
              </a:rPr>
              <a:t>user </a:t>
            </a:r>
            <a:r>
              <a:rPr sz="1800" spc="-80">
                <a:latin typeface="Arial"/>
                <a:cs typeface="Arial"/>
              </a:rPr>
              <a:t>logs  </a:t>
            </a:r>
            <a:r>
              <a:rPr sz="1800" spc="-65">
                <a:latin typeface="Arial"/>
                <a:cs typeface="Arial"/>
              </a:rPr>
              <a:t>in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200">
                <a:latin typeface="Arial"/>
                <a:cs typeface="Arial"/>
              </a:rPr>
              <a:t>a </a:t>
            </a:r>
            <a:r>
              <a:rPr sz="1800" spc="-140">
                <a:latin typeface="Arial"/>
                <a:cs typeface="Arial"/>
              </a:rPr>
              <a:t>Web-based </a:t>
            </a:r>
            <a:r>
              <a:rPr sz="1800" spc="-80">
                <a:latin typeface="Arial"/>
                <a:cs typeface="Arial"/>
              </a:rPr>
              <a:t>e-mail </a:t>
            </a:r>
            <a:r>
              <a:rPr sz="1800" spc="-90">
                <a:latin typeface="Arial"/>
                <a:cs typeface="Arial"/>
              </a:rPr>
              <a:t>application </a:t>
            </a:r>
            <a:r>
              <a:rPr sz="1800" spc="-80">
                <a:latin typeface="Arial"/>
                <a:cs typeface="Arial"/>
              </a:rPr>
              <a:t>(such </a:t>
            </a:r>
            <a:r>
              <a:rPr sz="1800" spc="-155">
                <a:latin typeface="Arial"/>
                <a:cs typeface="Arial"/>
              </a:rPr>
              <a:t>as </a:t>
            </a:r>
            <a:r>
              <a:rPr sz="1800" spc="-85">
                <a:latin typeface="Arial"/>
                <a:cs typeface="Arial"/>
              </a:rPr>
              <a:t>Hotmail), 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85">
                <a:latin typeface="Arial"/>
                <a:cs typeface="Arial"/>
              </a:rPr>
              <a:t>browser </a:t>
            </a:r>
            <a:r>
              <a:rPr sz="1800" spc="-114">
                <a:latin typeface="Arial"/>
                <a:cs typeface="Arial"/>
              </a:rPr>
              <a:t>sends </a:t>
            </a:r>
            <a:r>
              <a:rPr sz="1800" spc="-100">
                <a:latin typeface="Arial"/>
                <a:cs typeface="Arial"/>
              </a:rPr>
              <a:t>cookie </a:t>
            </a:r>
            <a:r>
              <a:rPr sz="1800" spc="-75">
                <a:latin typeface="Arial"/>
                <a:cs typeface="Arial"/>
              </a:rPr>
              <a:t>information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95">
                <a:latin typeface="Arial"/>
                <a:cs typeface="Arial"/>
              </a:rPr>
              <a:t>server,  </a:t>
            </a:r>
            <a:r>
              <a:rPr sz="1800" spc="-65">
                <a:latin typeface="Arial"/>
                <a:cs typeface="Arial"/>
              </a:rPr>
              <a:t>permitting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80">
                <a:latin typeface="Arial"/>
                <a:cs typeface="Arial"/>
              </a:rPr>
              <a:t>server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65">
                <a:latin typeface="Arial"/>
                <a:cs typeface="Arial"/>
              </a:rPr>
              <a:t>identify </a:t>
            </a:r>
            <a:r>
              <a:rPr sz="1800" spc="-90">
                <a:latin typeface="Arial"/>
                <a:cs typeface="Arial"/>
              </a:rPr>
              <a:t>the user </a:t>
            </a:r>
            <a:r>
              <a:rPr sz="1800" spc="-80">
                <a:latin typeface="Arial"/>
                <a:cs typeface="Arial"/>
              </a:rPr>
              <a:t>throughout </a:t>
            </a:r>
            <a:r>
              <a:rPr sz="1800" spc="-95">
                <a:latin typeface="Arial"/>
                <a:cs typeface="Arial"/>
              </a:rPr>
              <a:t>the  </a:t>
            </a:r>
            <a:r>
              <a:rPr sz="1800" spc="-85">
                <a:latin typeface="Arial"/>
                <a:cs typeface="Arial"/>
              </a:rPr>
              <a:t>user’s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100"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65">
                <a:latin typeface="Arial"/>
                <a:cs typeface="Arial"/>
              </a:rPr>
              <a:t>with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 spc="70">
                <a:latin typeface="Arial"/>
                <a:cs typeface="Arial"/>
              </a:rPr>
              <a:t> </a:t>
            </a:r>
            <a:r>
              <a:rPr sz="1800" spc="-85"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6666" y="1280150"/>
            <a:ext cx="66294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00" spc="-180">
                <a:latin typeface="Trebuchet MS"/>
                <a:cs typeface="Trebuchet MS"/>
              </a:rPr>
              <a:t>n</a:t>
            </a:r>
            <a:r>
              <a:rPr sz="2400" spc="-185">
                <a:latin typeface="Trebuchet MS"/>
                <a:cs typeface="Trebuchet MS"/>
              </a:rPr>
              <a:t>a</a:t>
            </a:r>
            <a:r>
              <a:rPr sz="2400" spc="-155">
                <a:latin typeface="Trebuchet MS"/>
                <a:cs typeface="Trebuchet MS"/>
              </a:rPr>
              <a:t>me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5295" y="1178052"/>
            <a:ext cx="800100" cy="457200"/>
          </a:xfrm>
          <a:custGeom>
            <a:avLst/>
            <a:gdLst/>
            <a:ahLst/>
            <a:cxnLst/>
            <a:rect l="l" t="t" r="r" b="b"/>
            <a:pathLst>
              <a:path w="800100" h="457200">
                <a:moveTo>
                  <a:pt x="800100" y="0"/>
                </a:moveTo>
                <a:lnTo>
                  <a:pt x="0" y="0"/>
                </a:lnTo>
                <a:lnTo>
                  <a:pt x="0" y="457200"/>
                </a:lnTo>
                <a:lnTo>
                  <a:pt x="800100" y="457200"/>
                </a:lnTo>
                <a:lnTo>
                  <a:pt x="80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3293" y="236981"/>
            <a:ext cx="5317490" cy="3098925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ts val="2735"/>
              </a:lnSpc>
              <a:spcBef>
                <a:spcPts val="265"/>
              </a:spcBef>
            </a:pPr>
            <a:r>
              <a:rPr sz="2400" i="1" spc="-195">
                <a:solidFill>
                  <a:srgbClr val="A3123E"/>
                </a:solidFill>
                <a:latin typeface="Trebuchet MS"/>
                <a:cs typeface="Trebuchet MS"/>
              </a:rPr>
              <a:t>cookies </a:t>
            </a:r>
            <a:r>
              <a:rPr sz="2400" i="1" spc="-185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2400" i="1" spc="4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2400" i="1" spc="-235">
                <a:solidFill>
                  <a:srgbClr val="A3123E"/>
                </a:solidFill>
                <a:latin typeface="Trebuchet MS"/>
                <a:cs typeface="Trebuchet MS"/>
              </a:rPr>
              <a:t>privacy:</a:t>
            </a:r>
            <a:endParaRPr sz="2400">
              <a:solidFill>
                <a:srgbClr val="A3123E"/>
              </a:solidFill>
              <a:latin typeface="Trebuchet MS"/>
              <a:cs typeface="Trebuchet MS"/>
            </a:endParaRPr>
          </a:p>
          <a:p>
            <a:pPr marL="433705" marR="701675" indent="-342900">
              <a:lnSpc>
                <a:spcPts val="2590"/>
              </a:lnSpc>
              <a:spcBef>
                <a:spcPts val="185"/>
              </a:spcBef>
              <a:buClr>
                <a:srgbClr val="000099"/>
              </a:buClr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sz="2400" spc="-75">
                <a:latin typeface="Trebuchet MS"/>
                <a:cs typeface="Trebuchet MS"/>
              </a:rPr>
              <a:t>cookies </a:t>
            </a:r>
            <a:r>
              <a:rPr sz="2400" spc="-125">
                <a:latin typeface="Trebuchet MS"/>
                <a:cs typeface="Trebuchet MS"/>
              </a:rPr>
              <a:t>permit </a:t>
            </a:r>
            <a:r>
              <a:rPr sz="2400" spc="-120">
                <a:latin typeface="Trebuchet MS"/>
                <a:cs typeface="Trebuchet MS"/>
              </a:rPr>
              <a:t>sites </a:t>
            </a:r>
            <a:r>
              <a:rPr sz="2400" spc="-60">
                <a:latin typeface="Trebuchet MS"/>
                <a:cs typeface="Trebuchet MS"/>
              </a:rPr>
              <a:t>to </a:t>
            </a:r>
            <a:r>
              <a:rPr sz="2400" spc="-135">
                <a:latin typeface="Trebuchet MS"/>
                <a:cs typeface="Trebuchet MS"/>
              </a:rPr>
              <a:t>learn </a:t>
            </a:r>
            <a:r>
              <a:rPr sz="2400" spc="-240">
                <a:latin typeface="Trebuchet MS"/>
                <a:cs typeface="Trebuchet MS"/>
              </a:rPr>
              <a:t>a </a:t>
            </a:r>
            <a:r>
              <a:rPr sz="2400" spc="-105">
                <a:latin typeface="Trebuchet MS"/>
                <a:cs typeface="Trebuchet MS"/>
              </a:rPr>
              <a:t>lot  </a:t>
            </a:r>
            <a:r>
              <a:rPr sz="2400" spc="-125">
                <a:latin typeface="Trebuchet MS"/>
                <a:cs typeface="Trebuchet MS"/>
              </a:rPr>
              <a:t>about</a:t>
            </a:r>
            <a:r>
              <a:rPr sz="2400" spc="-65">
                <a:latin typeface="Trebuchet MS"/>
                <a:cs typeface="Trebuchet MS"/>
              </a:rPr>
              <a:t> </a:t>
            </a:r>
            <a:r>
              <a:rPr sz="2400" spc="-85">
                <a:latin typeface="Trebuchet MS"/>
                <a:cs typeface="Trebuchet MS"/>
              </a:rPr>
              <a:t>you</a:t>
            </a:r>
            <a:endParaRPr lang="en-US" sz="2400" spc="-85">
              <a:latin typeface="Trebuchet MS"/>
              <a:cs typeface="Trebuchet MS"/>
            </a:endParaRPr>
          </a:p>
          <a:p>
            <a:pPr marL="90805" marR="701675">
              <a:lnSpc>
                <a:spcPts val="2590"/>
              </a:lnSpc>
              <a:spcBef>
                <a:spcPts val="185"/>
              </a:spcBef>
              <a:buClr>
                <a:srgbClr val="000099"/>
              </a:buClr>
              <a:tabLst>
                <a:tab pos="433705" algn="l"/>
                <a:tab pos="434340" algn="l"/>
              </a:tabLst>
            </a:pPr>
            <a:endParaRPr sz="2400">
              <a:latin typeface="Trebuchet MS"/>
              <a:cs typeface="Trebuchet MS"/>
            </a:endParaRPr>
          </a:p>
          <a:p>
            <a:pPr marL="433705" marR="427355" indent="-342900">
              <a:lnSpc>
                <a:spcPts val="259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sz="2400" spc="-75">
                <a:latin typeface="Trebuchet MS"/>
                <a:cs typeface="Trebuchet MS"/>
              </a:rPr>
              <a:t>Using </a:t>
            </a:r>
            <a:r>
              <a:rPr sz="2400" spc="-240">
                <a:latin typeface="Trebuchet MS"/>
                <a:cs typeface="Trebuchet MS"/>
              </a:rPr>
              <a:t>a </a:t>
            </a:r>
            <a:r>
              <a:rPr sz="2400" spc="-120">
                <a:latin typeface="Trebuchet MS"/>
                <a:cs typeface="Trebuchet MS"/>
              </a:rPr>
              <a:t>combination </a:t>
            </a:r>
            <a:r>
              <a:rPr sz="2400" spc="-130">
                <a:latin typeface="Trebuchet MS"/>
                <a:cs typeface="Trebuchet MS"/>
              </a:rPr>
              <a:t>of </a:t>
            </a:r>
            <a:r>
              <a:rPr sz="2400" spc="-75">
                <a:latin typeface="Trebuchet MS"/>
                <a:cs typeface="Trebuchet MS"/>
              </a:rPr>
              <a:t>cookies </a:t>
            </a:r>
            <a:r>
              <a:rPr sz="2400" spc="-160">
                <a:latin typeface="Trebuchet MS"/>
                <a:cs typeface="Trebuchet MS"/>
              </a:rPr>
              <a:t>and  </a:t>
            </a:r>
            <a:r>
              <a:rPr sz="2400" spc="-130">
                <a:latin typeface="Trebuchet MS"/>
                <a:cs typeface="Trebuchet MS"/>
              </a:rPr>
              <a:t>user-supplied </a:t>
            </a:r>
            <a:r>
              <a:rPr sz="2400" spc="-125">
                <a:latin typeface="Trebuchet MS"/>
                <a:cs typeface="Trebuchet MS"/>
              </a:rPr>
              <a:t>account </a:t>
            </a:r>
            <a:r>
              <a:rPr sz="2400" spc="-140">
                <a:latin typeface="Trebuchet MS"/>
                <a:cs typeface="Trebuchet MS"/>
              </a:rPr>
              <a:t>information,</a:t>
            </a:r>
            <a:r>
              <a:rPr sz="2400" spc="-190">
                <a:latin typeface="Trebuchet MS"/>
                <a:cs typeface="Trebuchet MS"/>
              </a:rPr>
              <a:t> </a:t>
            </a:r>
            <a:r>
              <a:rPr sz="2400" spc="-24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433705" marR="192405">
              <a:lnSpc>
                <a:spcPts val="2590"/>
              </a:lnSpc>
              <a:spcBef>
                <a:spcPts val="5"/>
              </a:spcBef>
            </a:pPr>
            <a:r>
              <a:rPr sz="2400" spc="-25">
                <a:latin typeface="Trebuchet MS"/>
                <a:cs typeface="Trebuchet MS"/>
              </a:rPr>
              <a:t>Web </a:t>
            </a:r>
            <a:r>
              <a:rPr sz="2400" spc="-130">
                <a:latin typeface="Trebuchet MS"/>
                <a:cs typeface="Trebuchet MS"/>
              </a:rPr>
              <a:t>site </a:t>
            </a:r>
            <a:r>
              <a:rPr sz="2400" spc="-165">
                <a:latin typeface="Trebuchet MS"/>
                <a:cs typeface="Trebuchet MS"/>
              </a:rPr>
              <a:t>can </a:t>
            </a:r>
            <a:r>
              <a:rPr sz="2400" spc="-140">
                <a:latin typeface="Trebuchet MS"/>
                <a:cs typeface="Trebuchet MS"/>
              </a:rPr>
              <a:t>learn </a:t>
            </a:r>
            <a:r>
              <a:rPr sz="2400" spc="-240">
                <a:latin typeface="Trebuchet MS"/>
                <a:cs typeface="Trebuchet MS"/>
              </a:rPr>
              <a:t>a </a:t>
            </a:r>
            <a:r>
              <a:rPr sz="2400" spc="-105">
                <a:latin typeface="Trebuchet MS"/>
                <a:cs typeface="Trebuchet MS"/>
              </a:rPr>
              <a:t>lot </a:t>
            </a:r>
            <a:r>
              <a:rPr sz="2400" spc="-125">
                <a:latin typeface="Trebuchet MS"/>
                <a:cs typeface="Trebuchet MS"/>
              </a:rPr>
              <a:t>about </a:t>
            </a:r>
            <a:r>
              <a:rPr sz="2400" spc="-240">
                <a:latin typeface="Trebuchet MS"/>
                <a:cs typeface="Trebuchet MS"/>
              </a:rPr>
              <a:t>a </a:t>
            </a:r>
            <a:r>
              <a:rPr sz="2400" spc="-80">
                <a:latin typeface="Trebuchet MS"/>
                <a:cs typeface="Trebuchet MS"/>
              </a:rPr>
              <a:t>user  </a:t>
            </a:r>
            <a:r>
              <a:rPr sz="2400" spc="-155">
                <a:latin typeface="Trebuchet MS"/>
                <a:cs typeface="Trebuchet MS"/>
              </a:rPr>
              <a:t>and </a:t>
            </a:r>
            <a:r>
              <a:rPr sz="2400" spc="-145">
                <a:latin typeface="Trebuchet MS"/>
                <a:cs typeface="Trebuchet MS"/>
              </a:rPr>
              <a:t>potentially sell </a:t>
            </a:r>
            <a:r>
              <a:rPr sz="2400" spc="-120">
                <a:latin typeface="Trebuchet MS"/>
                <a:cs typeface="Trebuchet MS"/>
              </a:rPr>
              <a:t>this information </a:t>
            </a:r>
            <a:r>
              <a:rPr sz="2400" spc="-60">
                <a:latin typeface="Trebuchet MS"/>
                <a:cs typeface="Trebuchet MS"/>
              </a:rPr>
              <a:t>to  </a:t>
            </a:r>
            <a:r>
              <a:rPr sz="2400" spc="-240">
                <a:latin typeface="Trebuchet MS"/>
                <a:cs typeface="Trebuchet MS"/>
              </a:rPr>
              <a:t>a </a:t>
            </a:r>
            <a:r>
              <a:rPr sz="2400" spc="-114">
                <a:latin typeface="Trebuchet MS"/>
                <a:cs typeface="Trebuchet MS"/>
              </a:rPr>
              <a:t>third </a:t>
            </a:r>
            <a:r>
              <a:rPr sz="2400" spc="-180">
                <a:latin typeface="Trebuchet MS"/>
                <a:cs typeface="Trebuchet MS"/>
              </a:rPr>
              <a:t>party.- </a:t>
            </a:r>
            <a:r>
              <a:rPr sz="2400" spc="-75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r>
              <a:rPr sz="2400" spc="-204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2400" spc="-85">
                <a:solidFill>
                  <a:srgbClr val="A3123E"/>
                </a:solidFill>
                <a:latin typeface="Trebuchet MS"/>
                <a:cs typeface="Trebuchet MS"/>
              </a:rPr>
              <a:t>controversy</a:t>
            </a:r>
            <a:endParaRPr sz="2400">
              <a:solidFill>
                <a:srgbClr val="A3123E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4818" y="4138929"/>
            <a:ext cx="52768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0">
                <a:latin typeface="Arial"/>
                <a:cs typeface="Arial"/>
              </a:rPr>
              <a:t>As </a:t>
            </a:r>
            <a:r>
              <a:rPr sz="1800" spc="-65">
                <a:latin typeface="Arial"/>
                <a:cs typeface="Arial"/>
              </a:rPr>
              <a:t>in </a:t>
            </a:r>
            <a:r>
              <a:rPr sz="1800" spc="-90">
                <a:latin typeface="Arial"/>
                <a:cs typeface="Arial"/>
              </a:rPr>
              <a:t>previous </a:t>
            </a:r>
            <a:r>
              <a:rPr sz="1800" spc="-85">
                <a:latin typeface="Arial"/>
                <a:cs typeface="Arial"/>
              </a:rPr>
              <a:t>slide, </a:t>
            </a:r>
            <a:r>
              <a:rPr sz="1800" spc="-70">
                <a:latin typeface="Arial"/>
                <a:cs typeface="Arial"/>
              </a:rPr>
              <a:t>in </a:t>
            </a:r>
            <a:r>
              <a:rPr sz="1800" spc="-85">
                <a:latin typeface="Arial"/>
                <a:cs typeface="Arial"/>
              </a:rPr>
              <a:t>that </a:t>
            </a:r>
            <a:r>
              <a:rPr sz="1800" spc="-125">
                <a:latin typeface="Arial"/>
                <a:cs typeface="Arial"/>
              </a:rPr>
              <a:t>manner,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155">
                <a:latin typeface="Arial"/>
                <a:cs typeface="Arial"/>
              </a:rPr>
              <a:t>Amazon </a:t>
            </a:r>
            <a:r>
              <a:rPr sz="1800" spc="-80">
                <a:latin typeface="Arial"/>
                <a:cs typeface="Arial"/>
              </a:rPr>
              <a:t>server </a:t>
            </a:r>
            <a:r>
              <a:rPr sz="1800" spc="-60">
                <a:latin typeface="Arial"/>
                <a:cs typeface="Arial"/>
              </a:rPr>
              <a:t>is  </a:t>
            </a:r>
            <a:r>
              <a:rPr sz="1800" spc="-120">
                <a:latin typeface="Arial"/>
                <a:cs typeface="Arial"/>
              </a:rPr>
              <a:t>able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90">
                <a:latin typeface="Arial"/>
                <a:cs typeface="Arial"/>
              </a:rPr>
              <a:t>track </a:t>
            </a:r>
            <a:r>
              <a:rPr sz="1800" spc="-135">
                <a:latin typeface="Arial"/>
                <a:cs typeface="Arial"/>
              </a:rPr>
              <a:t>Susan’s </a:t>
            </a:r>
            <a:r>
              <a:rPr sz="1800" spc="-70">
                <a:latin typeface="Arial"/>
                <a:cs typeface="Arial"/>
              </a:rPr>
              <a:t>activity </a:t>
            </a:r>
            <a:r>
              <a:rPr sz="1800" spc="-100">
                <a:latin typeface="Arial"/>
                <a:cs typeface="Arial"/>
              </a:rPr>
              <a:t>at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155">
                <a:latin typeface="Arial"/>
                <a:cs typeface="Arial"/>
              </a:rPr>
              <a:t>Amazon </a:t>
            </a:r>
            <a:r>
              <a:rPr sz="1800" spc="-80">
                <a:latin typeface="Arial"/>
                <a:cs typeface="Arial"/>
              </a:rPr>
              <a:t>site. </a:t>
            </a:r>
            <a:r>
              <a:rPr sz="1800" spc="-95">
                <a:latin typeface="Arial"/>
                <a:cs typeface="Arial"/>
              </a:rPr>
              <a:t>Although 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155">
                <a:latin typeface="Arial"/>
                <a:cs typeface="Arial"/>
              </a:rPr>
              <a:t>Amazon </a:t>
            </a:r>
            <a:r>
              <a:rPr sz="1800" spc="-195">
                <a:latin typeface="Arial"/>
                <a:cs typeface="Arial"/>
              </a:rPr>
              <a:t>Web </a:t>
            </a:r>
            <a:r>
              <a:rPr sz="1800" spc="-75">
                <a:latin typeface="Arial"/>
                <a:cs typeface="Arial"/>
              </a:rPr>
              <a:t>site </a:t>
            </a:r>
            <a:r>
              <a:rPr sz="1800" spc="-114">
                <a:latin typeface="Arial"/>
                <a:cs typeface="Arial"/>
              </a:rPr>
              <a:t>does </a:t>
            </a:r>
            <a:r>
              <a:rPr sz="1800" spc="-70">
                <a:latin typeface="Arial"/>
                <a:cs typeface="Arial"/>
              </a:rPr>
              <a:t>not </a:t>
            </a:r>
            <a:r>
              <a:rPr sz="1800" spc="-100">
                <a:latin typeface="Arial"/>
                <a:cs typeface="Arial"/>
              </a:rPr>
              <a:t>necessarily </a:t>
            </a:r>
            <a:r>
              <a:rPr sz="1800" spc="-105">
                <a:latin typeface="Arial"/>
                <a:cs typeface="Arial"/>
              </a:rPr>
              <a:t>know </a:t>
            </a:r>
            <a:r>
              <a:rPr sz="1800" spc="-135">
                <a:latin typeface="Arial"/>
                <a:cs typeface="Arial"/>
              </a:rPr>
              <a:t>Susan’s  name, </a:t>
            </a:r>
            <a:r>
              <a:rPr sz="1800" spc="-20">
                <a:latin typeface="Arial"/>
                <a:cs typeface="Arial"/>
              </a:rPr>
              <a:t>it </a:t>
            </a:r>
            <a:r>
              <a:rPr sz="1800" spc="-105">
                <a:latin typeface="Arial"/>
                <a:cs typeface="Arial"/>
              </a:rPr>
              <a:t>knows </a:t>
            </a:r>
            <a:r>
              <a:rPr sz="1800" spc="-100">
                <a:latin typeface="Arial"/>
                <a:cs typeface="Arial"/>
              </a:rPr>
              <a:t>exactly </a:t>
            </a:r>
            <a:r>
              <a:rPr sz="1800" spc="-90">
                <a:latin typeface="Arial"/>
                <a:cs typeface="Arial"/>
              </a:rPr>
              <a:t>which </a:t>
            </a:r>
            <a:r>
              <a:rPr sz="1800" spc="-130">
                <a:latin typeface="Arial"/>
                <a:cs typeface="Arial"/>
              </a:rPr>
              <a:t>pages </a:t>
            </a:r>
            <a:r>
              <a:rPr sz="1800" spc="-90">
                <a:latin typeface="Arial"/>
                <a:cs typeface="Arial"/>
              </a:rPr>
              <a:t>user </a:t>
            </a:r>
            <a:r>
              <a:rPr sz="1800" spc="-105">
                <a:latin typeface="Arial"/>
                <a:cs typeface="Arial"/>
              </a:rPr>
              <a:t>1678 </a:t>
            </a:r>
            <a:r>
              <a:rPr sz="1800" spc="-75">
                <a:latin typeface="Arial"/>
                <a:cs typeface="Arial"/>
              </a:rPr>
              <a:t>visited, </a:t>
            </a:r>
            <a:r>
              <a:rPr sz="1800" spc="-65">
                <a:latin typeface="Arial"/>
                <a:cs typeface="Arial"/>
              </a:rPr>
              <a:t>in  </a:t>
            </a:r>
            <a:r>
              <a:rPr sz="1800" spc="-90">
                <a:latin typeface="Arial"/>
                <a:cs typeface="Arial"/>
              </a:rPr>
              <a:t>which order, </a:t>
            </a:r>
            <a:r>
              <a:rPr sz="1800" spc="-135">
                <a:latin typeface="Arial"/>
                <a:cs typeface="Arial"/>
              </a:rPr>
              <a:t>and </a:t>
            </a:r>
            <a:r>
              <a:rPr sz="1800" spc="-100">
                <a:latin typeface="Arial"/>
                <a:cs typeface="Arial"/>
              </a:rPr>
              <a:t>at </a:t>
            </a:r>
            <a:r>
              <a:rPr sz="1800" spc="-105">
                <a:latin typeface="Arial"/>
                <a:cs typeface="Arial"/>
              </a:rPr>
              <a:t>what</a:t>
            </a:r>
            <a:r>
              <a:rPr sz="1800" spc="-3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times!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5635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>
                <a:solidFill>
                  <a:srgbClr val="A3123E"/>
                </a:solidFill>
                <a:latin typeface="Trebuchet MS"/>
                <a:cs typeface="Trebuchet MS"/>
              </a:rPr>
              <a:t>Web </a:t>
            </a:r>
            <a:r>
              <a:rPr sz="4000" spc="-200">
                <a:solidFill>
                  <a:srgbClr val="A3123E"/>
                </a:solidFill>
                <a:latin typeface="Trebuchet MS"/>
                <a:cs typeface="Trebuchet MS"/>
              </a:rPr>
              <a:t>caches </a:t>
            </a:r>
            <a:r>
              <a:rPr sz="4000" spc="-310">
                <a:solidFill>
                  <a:srgbClr val="A3123E"/>
                </a:solidFill>
                <a:latin typeface="Trebuchet MS"/>
                <a:cs typeface="Trebuchet MS"/>
              </a:rPr>
              <a:t>(proxy</a:t>
            </a:r>
            <a:r>
              <a:rPr sz="4000" spc="-17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15">
                <a:solidFill>
                  <a:srgbClr val="A3123E"/>
                </a:solidFill>
                <a:latin typeface="Trebuchet MS"/>
                <a:cs typeface="Trebuchet MS"/>
              </a:rPr>
              <a:t>server</a:t>
            </a:r>
            <a:r>
              <a:rPr sz="4000" spc="-215">
                <a:solidFill>
                  <a:srgbClr val="A3123E"/>
                </a:solidFill>
                <a:latin typeface="Georgia"/>
                <a:cs typeface="Georgia"/>
              </a:rPr>
              <a:t>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313" y="852175"/>
            <a:ext cx="6941820" cy="55238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400" spc="-280">
                <a:latin typeface="Arial"/>
                <a:cs typeface="Arial"/>
              </a:rPr>
              <a:t>A </a:t>
            </a:r>
            <a:r>
              <a:rPr sz="2400" spc="-260">
                <a:latin typeface="Arial"/>
                <a:cs typeface="Arial"/>
              </a:rPr>
              <a:t>Web </a:t>
            </a:r>
            <a:r>
              <a:rPr sz="2400" spc="-170">
                <a:latin typeface="Arial"/>
                <a:cs typeface="Arial"/>
              </a:rPr>
              <a:t>cache—also </a:t>
            </a:r>
            <a:r>
              <a:rPr sz="2400" spc="-130">
                <a:latin typeface="Arial"/>
                <a:cs typeface="Arial"/>
              </a:rPr>
              <a:t>called </a:t>
            </a:r>
            <a:r>
              <a:rPr sz="2400" spc="-265">
                <a:latin typeface="Arial"/>
                <a:cs typeface="Arial"/>
              </a:rPr>
              <a:t>a </a:t>
            </a:r>
            <a:r>
              <a:rPr sz="2400" spc="-110">
                <a:latin typeface="Arial"/>
                <a:cs typeface="Arial"/>
              </a:rPr>
              <a:t>proxy </a:t>
            </a:r>
            <a:r>
              <a:rPr sz="2400" spc="-140">
                <a:latin typeface="Arial"/>
                <a:cs typeface="Arial"/>
              </a:rPr>
              <a:t>server—is </a:t>
            </a:r>
            <a:r>
              <a:rPr sz="2400" spc="-265">
                <a:latin typeface="Arial"/>
                <a:cs typeface="Arial"/>
              </a:rPr>
              <a:t>a </a:t>
            </a:r>
            <a:r>
              <a:rPr sz="2400" spc="-110">
                <a:latin typeface="Arial"/>
                <a:cs typeface="Arial"/>
              </a:rPr>
              <a:t>network  </a:t>
            </a:r>
            <a:r>
              <a:rPr sz="2400" spc="-85">
                <a:latin typeface="Arial"/>
                <a:cs typeface="Arial"/>
              </a:rPr>
              <a:t>entity </a:t>
            </a:r>
            <a:r>
              <a:rPr sz="2400" spc="-110">
                <a:latin typeface="Arial"/>
                <a:cs typeface="Arial"/>
              </a:rPr>
              <a:t>that </a:t>
            </a:r>
            <a:r>
              <a:rPr sz="2400" spc="-105">
                <a:latin typeface="Arial"/>
                <a:cs typeface="Arial"/>
              </a:rPr>
              <a:t>satisfies </a:t>
            </a:r>
            <a:r>
              <a:rPr sz="2400" spc="-275">
                <a:latin typeface="Arial"/>
                <a:cs typeface="Arial"/>
              </a:rPr>
              <a:t>HTTP </a:t>
            </a:r>
            <a:r>
              <a:rPr sz="2400" spc="-125">
                <a:latin typeface="Arial"/>
                <a:cs typeface="Arial"/>
              </a:rPr>
              <a:t>requests </a:t>
            </a:r>
            <a:r>
              <a:rPr sz="2400" spc="-140">
                <a:latin typeface="Arial"/>
                <a:cs typeface="Arial"/>
              </a:rPr>
              <a:t>on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30">
                <a:latin typeface="Arial"/>
                <a:cs typeface="Arial"/>
              </a:rPr>
              <a:t>behalf </a:t>
            </a:r>
            <a:r>
              <a:rPr sz="2400" spc="-70">
                <a:latin typeface="Arial"/>
                <a:cs typeface="Arial"/>
              </a:rPr>
              <a:t>of </a:t>
            </a:r>
            <a:r>
              <a:rPr sz="2400" spc="-200">
                <a:latin typeface="Arial"/>
                <a:cs typeface="Arial"/>
              </a:rPr>
              <a:t>an  </a:t>
            </a:r>
            <a:r>
              <a:rPr sz="2400" spc="-85">
                <a:latin typeface="Arial"/>
                <a:cs typeface="Arial"/>
              </a:rPr>
              <a:t>origin </a:t>
            </a:r>
            <a:r>
              <a:rPr sz="2400" spc="-260">
                <a:latin typeface="Arial"/>
                <a:cs typeface="Arial"/>
              </a:rPr>
              <a:t>Web </a:t>
            </a:r>
            <a:r>
              <a:rPr sz="2400" spc="-125">
                <a:latin typeface="Arial"/>
                <a:cs typeface="Arial"/>
              </a:rPr>
              <a:t>server. </a:t>
            </a:r>
            <a:r>
              <a:rPr sz="2400" spc="-215">
                <a:latin typeface="Arial"/>
                <a:cs typeface="Arial"/>
              </a:rPr>
              <a:t>The </a:t>
            </a:r>
            <a:r>
              <a:rPr sz="2400" spc="-260">
                <a:latin typeface="Arial"/>
                <a:cs typeface="Arial"/>
              </a:rPr>
              <a:t>Web </a:t>
            </a:r>
            <a:r>
              <a:rPr sz="2400" spc="-165">
                <a:latin typeface="Arial"/>
                <a:cs typeface="Arial"/>
              </a:rPr>
              <a:t>cache </a:t>
            </a:r>
            <a:r>
              <a:rPr sz="2400" spc="-180">
                <a:latin typeface="Arial"/>
                <a:cs typeface="Arial"/>
              </a:rPr>
              <a:t>has </a:t>
            </a:r>
            <a:r>
              <a:rPr sz="2400" spc="-55">
                <a:latin typeface="Arial"/>
                <a:cs typeface="Arial"/>
              </a:rPr>
              <a:t>its </a:t>
            </a:r>
            <a:r>
              <a:rPr sz="2400" spc="-135">
                <a:latin typeface="Arial"/>
                <a:cs typeface="Arial"/>
              </a:rPr>
              <a:t>own </a:t>
            </a:r>
            <a:r>
              <a:rPr sz="2400" spc="-105">
                <a:latin typeface="Arial"/>
                <a:cs typeface="Arial"/>
              </a:rPr>
              <a:t>disk  </a:t>
            </a:r>
            <a:r>
              <a:rPr sz="2400" spc="-130">
                <a:latin typeface="Arial"/>
                <a:cs typeface="Arial"/>
              </a:rPr>
              <a:t>storage </a:t>
            </a:r>
            <a:r>
              <a:rPr sz="2400" spc="-180">
                <a:latin typeface="Arial"/>
                <a:cs typeface="Arial"/>
              </a:rPr>
              <a:t>and keeps </a:t>
            </a:r>
            <a:r>
              <a:rPr sz="2400" spc="-130">
                <a:latin typeface="Arial"/>
                <a:cs typeface="Arial"/>
              </a:rPr>
              <a:t>copies </a:t>
            </a:r>
            <a:r>
              <a:rPr sz="2400" spc="-70">
                <a:latin typeface="Arial"/>
                <a:cs typeface="Arial"/>
              </a:rPr>
              <a:t>of </a:t>
            </a:r>
            <a:r>
              <a:rPr sz="2400" spc="-110">
                <a:latin typeface="Arial"/>
                <a:cs typeface="Arial"/>
              </a:rPr>
              <a:t>recently </a:t>
            </a:r>
            <a:r>
              <a:rPr sz="2400" spc="-135">
                <a:latin typeface="Arial"/>
                <a:cs typeface="Arial"/>
              </a:rPr>
              <a:t>requested </a:t>
            </a:r>
            <a:r>
              <a:rPr sz="2400" spc="-114">
                <a:latin typeface="Arial"/>
                <a:cs typeface="Arial"/>
              </a:rPr>
              <a:t>objects  </a:t>
            </a:r>
            <a:r>
              <a:rPr sz="2400" spc="-85">
                <a:latin typeface="Arial"/>
                <a:cs typeface="Arial"/>
              </a:rPr>
              <a:t>in </a:t>
            </a:r>
            <a:r>
              <a:rPr sz="2400" spc="-80">
                <a:latin typeface="Arial"/>
                <a:cs typeface="Arial"/>
              </a:rPr>
              <a:t>this</a:t>
            </a:r>
            <a:r>
              <a:rPr sz="2400" spc="70">
                <a:latin typeface="Arial"/>
                <a:cs typeface="Arial"/>
              </a:rPr>
              <a:t> </a:t>
            </a:r>
            <a:r>
              <a:rPr sz="2400" spc="-13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710"/>
              </a:spcBef>
              <a:buChar char="•"/>
              <a:tabLst>
                <a:tab pos="246379" algn="l"/>
                <a:tab pos="4903470" algn="l"/>
              </a:tabLst>
            </a:pPr>
            <a:r>
              <a:rPr sz="2400" spc="-114">
                <a:latin typeface="Arial"/>
                <a:cs typeface="Arial"/>
              </a:rPr>
              <a:t>user </a:t>
            </a:r>
            <a:r>
              <a:rPr sz="2400" spc="-120">
                <a:latin typeface="Arial"/>
                <a:cs typeface="Arial"/>
              </a:rPr>
              <a:t>sets </a:t>
            </a:r>
            <a:r>
              <a:rPr sz="2400" spc="-105">
                <a:latin typeface="Arial"/>
                <a:cs typeface="Arial"/>
              </a:rPr>
              <a:t>browser: </a:t>
            </a:r>
            <a:r>
              <a:rPr sz="2400" spc="-260">
                <a:latin typeface="Arial"/>
                <a:cs typeface="Arial"/>
              </a:rPr>
              <a:t>Web </a:t>
            </a:r>
            <a:r>
              <a:rPr sz="2400" spc="-90">
                <a:latin typeface="Arial"/>
                <a:cs typeface="Arial"/>
              </a:rPr>
              <a:t> </a:t>
            </a:r>
            <a:r>
              <a:rPr sz="2400" spc="-160">
                <a:latin typeface="Arial"/>
                <a:cs typeface="Arial"/>
              </a:rPr>
              <a:t>accesses</a:t>
            </a:r>
            <a:r>
              <a:rPr sz="2400" spc="-25">
                <a:latin typeface="Arial"/>
                <a:cs typeface="Arial"/>
              </a:rPr>
              <a:t> </a:t>
            </a:r>
            <a:r>
              <a:rPr sz="2400" spc="-150">
                <a:latin typeface="Arial"/>
                <a:cs typeface="Arial"/>
              </a:rPr>
              <a:t>via	</a:t>
            </a:r>
            <a:r>
              <a:rPr sz="2400" spc="-170">
                <a:latin typeface="Arial"/>
                <a:cs typeface="Arial"/>
              </a:rPr>
              <a:t>cache</a:t>
            </a:r>
            <a:endParaRPr sz="240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725"/>
              </a:spcBef>
              <a:buChar char="•"/>
              <a:tabLst>
                <a:tab pos="246379" algn="l"/>
              </a:tabLst>
            </a:pPr>
            <a:r>
              <a:rPr sz="2400" spc="-110">
                <a:latin typeface="Arial"/>
                <a:cs typeface="Arial"/>
              </a:rPr>
              <a:t>browser </a:t>
            </a:r>
            <a:r>
              <a:rPr sz="2400" spc="-150">
                <a:latin typeface="Arial"/>
                <a:cs typeface="Arial"/>
              </a:rPr>
              <a:t>sends </a:t>
            </a:r>
            <a:r>
              <a:rPr sz="2400" spc="-110">
                <a:latin typeface="Arial"/>
                <a:cs typeface="Arial"/>
              </a:rPr>
              <a:t>all </a:t>
            </a:r>
            <a:r>
              <a:rPr sz="2400" spc="-275">
                <a:latin typeface="Arial"/>
                <a:cs typeface="Arial"/>
              </a:rPr>
              <a:t>HTTP </a:t>
            </a:r>
            <a:r>
              <a:rPr sz="2400" spc="-125">
                <a:latin typeface="Arial"/>
                <a:cs typeface="Arial"/>
              </a:rPr>
              <a:t>requests </a:t>
            </a:r>
            <a:r>
              <a:rPr sz="2400" spc="-75">
                <a:latin typeface="Arial"/>
                <a:cs typeface="Arial"/>
              </a:rPr>
              <a:t>to</a:t>
            </a:r>
            <a:r>
              <a:rPr sz="2400" spc="275">
                <a:latin typeface="Arial"/>
                <a:cs typeface="Arial"/>
              </a:rPr>
              <a:t> </a:t>
            </a:r>
            <a:r>
              <a:rPr sz="2400" spc="-170">
                <a:latin typeface="Arial"/>
                <a:cs typeface="Arial"/>
              </a:rPr>
              <a:t>cache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699135" algn="l"/>
              </a:tabLst>
            </a:pPr>
            <a:r>
              <a:rPr sz="2400" spc="-110">
                <a:latin typeface="Arial"/>
                <a:cs typeface="Arial"/>
              </a:rPr>
              <a:t>object </a:t>
            </a:r>
            <a:r>
              <a:rPr sz="2400" spc="-85">
                <a:latin typeface="Arial"/>
                <a:cs typeface="Arial"/>
              </a:rPr>
              <a:t>in </a:t>
            </a:r>
            <a:r>
              <a:rPr sz="2400" spc="-160">
                <a:latin typeface="Arial"/>
                <a:cs typeface="Arial"/>
              </a:rPr>
              <a:t>cache: </a:t>
            </a:r>
            <a:r>
              <a:rPr sz="2400" spc="-170">
                <a:latin typeface="Arial"/>
                <a:cs typeface="Arial"/>
              </a:rPr>
              <a:t>cache </a:t>
            </a:r>
            <a:r>
              <a:rPr sz="2400" spc="-95">
                <a:latin typeface="Arial"/>
                <a:cs typeface="Arial"/>
              </a:rPr>
              <a:t>returns</a:t>
            </a:r>
            <a:r>
              <a:rPr sz="2400" spc="425">
                <a:latin typeface="Arial"/>
                <a:cs typeface="Arial"/>
              </a:rPr>
              <a:t> </a:t>
            </a:r>
            <a:r>
              <a:rPr sz="2400" spc="-11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698500" marR="65405" lvl="1" indent="-229235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sz="2400" spc="-145">
                <a:latin typeface="Arial"/>
                <a:cs typeface="Arial"/>
              </a:rPr>
              <a:t>else </a:t>
            </a:r>
            <a:r>
              <a:rPr sz="2400" spc="-170">
                <a:latin typeface="Arial"/>
                <a:cs typeface="Arial"/>
              </a:rPr>
              <a:t>cache </a:t>
            </a:r>
            <a:r>
              <a:rPr sz="2400" spc="-125">
                <a:latin typeface="Arial"/>
                <a:cs typeface="Arial"/>
              </a:rPr>
              <a:t>requests </a:t>
            </a:r>
            <a:r>
              <a:rPr sz="2400" spc="-110">
                <a:latin typeface="Arial"/>
                <a:cs typeface="Arial"/>
              </a:rPr>
              <a:t>object </a:t>
            </a:r>
            <a:r>
              <a:rPr sz="2400" spc="-75">
                <a:latin typeface="Arial"/>
                <a:cs typeface="Arial"/>
              </a:rPr>
              <a:t>from </a:t>
            </a:r>
            <a:r>
              <a:rPr sz="2400" spc="-85">
                <a:latin typeface="Arial"/>
                <a:cs typeface="Arial"/>
              </a:rPr>
              <a:t>origin </a:t>
            </a:r>
            <a:r>
              <a:rPr sz="2400" spc="-125">
                <a:latin typeface="Arial"/>
                <a:cs typeface="Arial"/>
              </a:rPr>
              <a:t>server, then  </a:t>
            </a:r>
            <a:r>
              <a:rPr sz="2400" spc="-90">
                <a:latin typeface="Arial"/>
                <a:cs typeface="Arial"/>
              </a:rPr>
              <a:t>returns </a:t>
            </a:r>
            <a:r>
              <a:rPr sz="2400" spc="-110">
                <a:latin typeface="Arial"/>
                <a:cs typeface="Arial"/>
              </a:rPr>
              <a:t>object </a:t>
            </a:r>
            <a:r>
              <a:rPr sz="2400" spc="-75">
                <a:latin typeface="Arial"/>
                <a:cs typeface="Arial"/>
              </a:rPr>
              <a:t>to</a:t>
            </a:r>
            <a:r>
              <a:rPr sz="2400" spc="140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355600" marR="3231515" indent="-342900" algn="just">
              <a:lnSpc>
                <a:spcPct val="100000"/>
              </a:lnSpc>
              <a:spcBef>
                <a:spcPts val="980"/>
              </a:spcBef>
            </a:pPr>
            <a:r>
              <a:rPr sz="2800" i="1" spc="-165">
                <a:solidFill>
                  <a:srgbClr val="CC0000"/>
                </a:solidFill>
                <a:latin typeface="Arial"/>
                <a:cs typeface="Arial"/>
              </a:rPr>
              <a:t>goal: </a:t>
            </a:r>
            <a:r>
              <a:rPr sz="2800" spc="-114">
                <a:latin typeface="Arial"/>
                <a:cs typeface="Arial"/>
              </a:rPr>
              <a:t>satisfy </a:t>
            </a:r>
            <a:r>
              <a:rPr sz="2800" spc="-110">
                <a:latin typeface="Arial"/>
                <a:cs typeface="Arial"/>
              </a:rPr>
              <a:t>client </a:t>
            </a:r>
            <a:r>
              <a:rPr sz="2800" spc="-145">
                <a:latin typeface="Arial"/>
                <a:cs typeface="Arial"/>
              </a:rPr>
              <a:t>request  </a:t>
            </a:r>
            <a:r>
              <a:rPr sz="2800" spc="-100">
                <a:latin typeface="Arial"/>
                <a:cs typeface="Arial"/>
              </a:rPr>
              <a:t>without </a:t>
            </a:r>
            <a:r>
              <a:rPr sz="2800" spc="-125">
                <a:latin typeface="Arial"/>
                <a:cs typeface="Arial"/>
              </a:rPr>
              <a:t>involving </a:t>
            </a:r>
            <a:r>
              <a:rPr sz="2800" spc="-100">
                <a:latin typeface="Arial"/>
                <a:cs typeface="Arial"/>
              </a:rPr>
              <a:t>origin  </a:t>
            </a:r>
            <a:r>
              <a:rPr sz="2800" spc="-125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833119">
              <a:lnSpc>
                <a:spcPct val="100000"/>
              </a:lnSpc>
              <a:spcBef>
                <a:spcPts val="1545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15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CD185-77C0-4828-93B7-4B3ABD4A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58" y="1600200"/>
            <a:ext cx="43053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077" y="1848357"/>
            <a:ext cx="10988040" cy="37103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8636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browser </a:t>
            </a:r>
            <a:r>
              <a:rPr sz="2000" spc="-105">
                <a:latin typeface="Arial"/>
                <a:cs typeface="Arial"/>
              </a:rPr>
              <a:t>establishes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spc="-290">
                <a:latin typeface="Arial"/>
                <a:cs typeface="Arial"/>
              </a:rPr>
              <a:t>TCP </a:t>
            </a:r>
            <a:r>
              <a:rPr sz="2000" spc="-100">
                <a:latin typeface="Arial"/>
                <a:cs typeface="Arial"/>
              </a:rPr>
              <a:t>connection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215">
                <a:latin typeface="Arial"/>
                <a:cs typeface="Arial"/>
              </a:rPr>
              <a:t>Web </a:t>
            </a:r>
            <a:r>
              <a:rPr sz="2000" spc="-140">
                <a:latin typeface="Arial"/>
                <a:cs typeface="Arial"/>
              </a:rPr>
              <a:t>cache </a:t>
            </a:r>
            <a:r>
              <a:rPr sz="2000" spc="-145">
                <a:latin typeface="Arial"/>
                <a:cs typeface="Arial"/>
              </a:rPr>
              <a:t>and </a:t>
            </a:r>
            <a:r>
              <a:rPr sz="2000" spc="-120">
                <a:latin typeface="Arial"/>
                <a:cs typeface="Arial"/>
              </a:rPr>
              <a:t>sends </a:t>
            </a:r>
            <a:r>
              <a:rPr sz="2000" spc="-165">
                <a:latin typeface="Arial"/>
                <a:cs typeface="Arial"/>
              </a:rPr>
              <a:t>an </a:t>
            </a:r>
            <a:r>
              <a:rPr sz="2000" spc="-225">
                <a:latin typeface="Arial"/>
                <a:cs typeface="Arial"/>
              </a:rPr>
              <a:t>HTTP </a:t>
            </a:r>
            <a:r>
              <a:rPr sz="2000" spc="-100">
                <a:latin typeface="Arial"/>
                <a:cs typeface="Arial"/>
              </a:rPr>
              <a:t>request </a:t>
            </a:r>
            <a:r>
              <a:rPr sz="2000" spc="-35">
                <a:latin typeface="Arial"/>
                <a:cs typeface="Arial"/>
              </a:rPr>
              <a:t>for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0">
                <a:latin typeface="Arial"/>
                <a:cs typeface="Arial"/>
              </a:rPr>
              <a:t>object </a:t>
            </a:r>
            <a:r>
              <a:rPr sz="2000" spc="-65">
                <a:latin typeface="Arial"/>
                <a:cs typeface="Arial"/>
              </a:rPr>
              <a:t>to 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215">
                <a:latin typeface="Arial"/>
                <a:cs typeface="Arial"/>
              </a:rPr>
              <a:t>Web</a:t>
            </a:r>
            <a:r>
              <a:rPr sz="2000" spc="50">
                <a:latin typeface="Arial"/>
                <a:cs typeface="Arial"/>
              </a:rPr>
              <a:t> </a:t>
            </a:r>
            <a:r>
              <a:rPr sz="2000" spc="-135">
                <a:latin typeface="Arial"/>
                <a:cs typeface="Arial"/>
              </a:rPr>
              <a:t>cache.</a:t>
            </a:r>
            <a:endParaRPr sz="2000">
              <a:latin typeface="Arial"/>
              <a:cs typeface="Arial"/>
            </a:endParaRPr>
          </a:p>
          <a:p>
            <a:pPr marL="241300" marR="39370" indent="-228600">
              <a:lnSpc>
                <a:spcPts val="2160"/>
              </a:lnSpc>
              <a:spcBef>
                <a:spcPts val="10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>
                <a:latin typeface="Arial"/>
                <a:cs typeface="Arial"/>
              </a:rPr>
              <a:t>The </a:t>
            </a:r>
            <a:r>
              <a:rPr sz="2000" spc="-215">
                <a:latin typeface="Arial"/>
                <a:cs typeface="Arial"/>
              </a:rPr>
              <a:t>Web </a:t>
            </a:r>
            <a:r>
              <a:rPr sz="2000" spc="-140">
                <a:latin typeface="Arial"/>
                <a:cs typeface="Arial"/>
              </a:rPr>
              <a:t>cache </a:t>
            </a:r>
            <a:r>
              <a:rPr sz="2000" spc="-120">
                <a:latin typeface="Arial"/>
                <a:cs typeface="Arial"/>
              </a:rPr>
              <a:t>checks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50">
                <a:latin typeface="Arial"/>
                <a:cs typeface="Arial"/>
              </a:rPr>
              <a:t>see </a:t>
            </a:r>
            <a:r>
              <a:rPr sz="2000" spc="-15">
                <a:latin typeface="Arial"/>
                <a:cs typeface="Arial"/>
              </a:rPr>
              <a:t>if it </a:t>
            </a:r>
            <a:r>
              <a:rPr sz="2000" spc="-145">
                <a:latin typeface="Arial"/>
                <a:cs typeface="Arial"/>
              </a:rPr>
              <a:t>has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spc="-110">
                <a:latin typeface="Arial"/>
                <a:cs typeface="Arial"/>
              </a:rPr>
              <a:t>copy </a:t>
            </a:r>
            <a:r>
              <a:rPr sz="2000" spc="-55">
                <a:latin typeface="Arial"/>
                <a:cs typeface="Arial"/>
              </a:rPr>
              <a:t>of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0">
                <a:latin typeface="Arial"/>
                <a:cs typeface="Arial"/>
              </a:rPr>
              <a:t>object stored </a:t>
            </a:r>
            <a:r>
              <a:rPr sz="2000" spc="-100">
                <a:latin typeface="Arial"/>
                <a:cs typeface="Arial"/>
              </a:rPr>
              <a:t>locally. </a:t>
            </a:r>
            <a:r>
              <a:rPr sz="2000" spc="-30">
                <a:latin typeface="Arial"/>
                <a:cs typeface="Arial"/>
              </a:rPr>
              <a:t>If </a:t>
            </a:r>
            <a:r>
              <a:rPr sz="2000" spc="-20">
                <a:latin typeface="Arial"/>
                <a:cs typeface="Arial"/>
              </a:rPr>
              <a:t>it </a:t>
            </a:r>
            <a:r>
              <a:rPr sz="2000" spc="-110">
                <a:latin typeface="Arial"/>
                <a:cs typeface="Arial"/>
              </a:rPr>
              <a:t>does,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215">
                <a:latin typeface="Arial"/>
                <a:cs typeface="Arial"/>
              </a:rPr>
              <a:t>Web </a:t>
            </a:r>
            <a:r>
              <a:rPr sz="2000" spc="-140">
                <a:latin typeface="Arial"/>
                <a:cs typeface="Arial"/>
              </a:rPr>
              <a:t>cache </a:t>
            </a:r>
            <a:r>
              <a:rPr sz="2000" spc="-75">
                <a:latin typeface="Arial"/>
                <a:cs typeface="Arial"/>
              </a:rPr>
              <a:t>returns 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0">
                <a:latin typeface="Arial"/>
                <a:cs typeface="Arial"/>
              </a:rPr>
              <a:t>object </a:t>
            </a:r>
            <a:r>
              <a:rPr sz="2000" spc="-70">
                <a:latin typeface="Arial"/>
                <a:cs typeface="Arial"/>
              </a:rPr>
              <a:t>within </a:t>
            </a:r>
            <a:r>
              <a:rPr sz="2000" spc="-165">
                <a:latin typeface="Arial"/>
                <a:cs typeface="Arial"/>
              </a:rPr>
              <a:t>an </a:t>
            </a:r>
            <a:r>
              <a:rPr sz="2000" spc="-225">
                <a:latin typeface="Arial"/>
                <a:cs typeface="Arial"/>
              </a:rPr>
              <a:t>HTTP </a:t>
            </a:r>
            <a:r>
              <a:rPr sz="2000" spc="-114">
                <a:latin typeface="Arial"/>
                <a:cs typeface="Arial"/>
              </a:rPr>
              <a:t>response </a:t>
            </a:r>
            <a:r>
              <a:rPr sz="2000" spc="-145">
                <a:latin typeface="Arial"/>
                <a:cs typeface="Arial"/>
              </a:rPr>
              <a:t>message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75">
                <a:latin typeface="Arial"/>
                <a:cs typeface="Arial"/>
              </a:rPr>
              <a:t>client</a:t>
            </a:r>
            <a:r>
              <a:rPr sz="2000" spc="114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browser.</a:t>
            </a:r>
            <a:endParaRPr sz="2000">
              <a:latin typeface="Arial"/>
              <a:cs typeface="Arial"/>
            </a:endParaRPr>
          </a:p>
          <a:p>
            <a:pPr marL="241300" marR="313055" indent="-228600">
              <a:lnSpc>
                <a:spcPts val="216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30">
                <a:latin typeface="Arial"/>
                <a:cs typeface="Arial"/>
              </a:rPr>
              <a:t>If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215">
                <a:latin typeface="Arial"/>
                <a:cs typeface="Arial"/>
              </a:rPr>
              <a:t>Web </a:t>
            </a:r>
            <a:r>
              <a:rPr sz="2000" spc="-140">
                <a:latin typeface="Arial"/>
                <a:cs typeface="Arial"/>
              </a:rPr>
              <a:t>cache </a:t>
            </a:r>
            <a:r>
              <a:rPr sz="2000" spc="-125">
                <a:latin typeface="Arial"/>
                <a:cs typeface="Arial"/>
              </a:rPr>
              <a:t>does </a:t>
            </a:r>
            <a:r>
              <a:rPr sz="2000" spc="-75">
                <a:latin typeface="Arial"/>
                <a:cs typeface="Arial"/>
              </a:rPr>
              <a:t>not </a:t>
            </a:r>
            <a:r>
              <a:rPr sz="2000" spc="-155">
                <a:latin typeface="Arial"/>
                <a:cs typeface="Arial"/>
              </a:rPr>
              <a:t>have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85">
                <a:latin typeface="Arial"/>
                <a:cs typeface="Arial"/>
              </a:rPr>
              <a:t>object,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215">
                <a:latin typeface="Arial"/>
                <a:cs typeface="Arial"/>
              </a:rPr>
              <a:t>Web </a:t>
            </a:r>
            <a:r>
              <a:rPr sz="2000" spc="-140">
                <a:latin typeface="Arial"/>
                <a:cs typeface="Arial"/>
              </a:rPr>
              <a:t>cache </a:t>
            </a:r>
            <a:r>
              <a:rPr sz="2000" spc="-120">
                <a:latin typeface="Arial"/>
                <a:cs typeface="Arial"/>
              </a:rPr>
              <a:t>opens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spc="-290">
                <a:latin typeface="Arial"/>
                <a:cs typeface="Arial"/>
              </a:rPr>
              <a:t>TCP </a:t>
            </a:r>
            <a:r>
              <a:rPr sz="2000" spc="-100">
                <a:latin typeface="Arial"/>
                <a:cs typeface="Arial"/>
              </a:rPr>
              <a:t>connection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65">
                <a:latin typeface="Arial"/>
                <a:cs typeface="Arial"/>
              </a:rPr>
              <a:t>origin </a:t>
            </a:r>
            <a:r>
              <a:rPr sz="2000" spc="-105">
                <a:latin typeface="Arial"/>
                <a:cs typeface="Arial"/>
              </a:rPr>
              <a:t>server,  </a:t>
            </a:r>
            <a:r>
              <a:rPr sz="2000" spc="-85">
                <a:latin typeface="Arial"/>
                <a:cs typeface="Arial"/>
              </a:rPr>
              <a:t>that </a:t>
            </a:r>
            <a:r>
              <a:rPr sz="2000" spc="-65">
                <a:latin typeface="Arial"/>
                <a:cs typeface="Arial"/>
              </a:rPr>
              <a:t>is, </a:t>
            </a:r>
            <a:r>
              <a:rPr sz="2000" spc="-60">
                <a:latin typeface="Arial"/>
                <a:cs typeface="Arial"/>
              </a:rPr>
              <a:t>to</a:t>
            </a:r>
            <a:r>
              <a:rPr sz="2000" spc="105">
                <a:latin typeface="Arial"/>
                <a:cs typeface="Arial"/>
              </a:rPr>
              <a:t> </a:t>
            </a:r>
            <a:r>
              <a:rPr sz="2000" spc="-114">
                <a:latin typeface="Arial"/>
                <a:cs typeface="Arial"/>
                <a:hlinkClick r:id="rId2"/>
              </a:rPr>
              <a:t>www.someschool.edu.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>
                <a:latin typeface="Arial"/>
                <a:cs typeface="Arial"/>
              </a:rPr>
              <a:t>The </a:t>
            </a:r>
            <a:r>
              <a:rPr sz="2000" spc="-215">
                <a:latin typeface="Arial"/>
                <a:cs typeface="Arial"/>
              </a:rPr>
              <a:t>Web </a:t>
            </a:r>
            <a:r>
              <a:rPr sz="2000" spc="-140">
                <a:latin typeface="Arial"/>
                <a:cs typeface="Arial"/>
              </a:rPr>
              <a:t>cache </a:t>
            </a:r>
            <a:r>
              <a:rPr sz="2000" spc="-100">
                <a:latin typeface="Arial"/>
                <a:cs typeface="Arial"/>
              </a:rPr>
              <a:t>then </a:t>
            </a:r>
            <a:r>
              <a:rPr sz="2000" spc="-120">
                <a:latin typeface="Arial"/>
                <a:cs typeface="Arial"/>
              </a:rPr>
              <a:t>sends </a:t>
            </a:r>
            <a:r>
              <a:rPr sz="2000" spc="-165">
                <a:latin typeface="Arial"/>
                <a:cs typeface="Arial"/>
              </a:rPr>
              <a:t>an </a:t>
            </a:r>
            <a:r>
              <a:rPr sz="2000" spc="-225">
                <a:latin typeface="Arial"/>
                <a:cs typeface="Arial"/>
              </a:rPr>
              <a:t>HTTP </a:t>
            </a:r>
            <a:r>
              <a:rPr sz="2000" spc="-100">
                <a:latin typeface="Arial"/>
                <a:cs typeface="Arial"/>
              </a:rPr>
              <a:t>request </a:t>
            </a:r>
            <a:r>
              <a:rPr sz="2000" spc="-35">
                <a:latin typeface="Arial"/>
                <a:cs typeface="Arial"/>
              </a:rPr>
              <a:t>for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0">
                <a:latin typeface="Arial"/>
                <a:cs typeface="Arial"/>
              </a:rPr>
              <a:t>object </a:t>
            </a:r>
            <a:r>
              <a:rPr sz="2000" spc="-65">
                <a:latin typeface="Arial"/>
                <a:cs typeface="Arial"/>
              </a:rPr>
              <a:t>into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80">
                <a:latin typeface="Arial"/>
                <a:cs typeface="Arial"/>
              </a:rPr>
              <a:t>cache-to-server </a:t>
            </a:r>
            <a:r>
              <a:rPr sz="2000" spc="-290">
                <a:latin typeface="Arial"/>
                <a:cs typeface="Arial"/>
              </a:rPr>
              <a:t>TCP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connection.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80">
                <a:latin typeface="Arial"/>
                <a:cs typeface="Arial"/>
              </a:rPr>
              <a:t>After </a:t>
            </a:r>
            <a:r>
              <a:rPr sz="2000" spc="-100">
                <a:latin typeface="Arial"/>
                <a:cs typeface="Arial"/>
              </a:rPr>
              <a:t>receiving </a:t>
            </a:r>
            <a:r>
              <a:rPr sz="2000" spc="-65">
                <a:latin typeface="Arial"/>
                <a:cs typeface="Arial"/>
              </a:rPr>
              <a:t>this </a:t>
            </a:r>
            <a:r>
              <a:rPr sz="2000" spc="-95">
                <a:latin typeface="Arial"/>
                <a:cs typeface="Arial"/>
              </a:rPr>
              <a:t>request,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65">
                <a:latin typeface="Arial"/>
                <a:cs typeface="Arial"/>
              </a:rPr>
              <a:t>origin </a:t>
            </a:r>
            <a:r>
              <a:rPr sz="2000" spc="-90">
                <a:latin typeface="Arial"/>
                <a:cs typeface="Arial"/>
              </a:rPr>
              <a:t>server </a:t>
            </a:r>
            <a:r>
              <a:rPr sz="2000" spc="-120">
                <a:latin typeface="Arial"/>
                <a:cs typeface="Arial"/>
              </a:rPr>
              <a:t>sends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0">
                <a:latin typeface="Arial"/>
                <a:cs typeface="Arial"/>
              </a:rPr>
              <a:t>object </a:t>
            </a:r>
            <a:r>
              <a:rPr sz="2000" spc="-65">
                <a:latin typeface="Arial"/>
                <a:cs typeface="Arial"/>
              </a:rPr>
              <a:t>within </a:t>
            </a:r>
            <a:r>
              <a:rPr sz="2000" spc="-165">
                <a:latin typeface="Arial"/>
                <a:cs typeface="Arial"/>
              </a:rPr>
              <a:t>an </a:t>
            </a:r>
            <a:r>
              <a:rPr sz="2000" spc="-225">
                <a:latin typeface="Arial"/>
                <a:cs typeface="Arial"/>
              </a:rPr>
              <a:t>HTTP </a:t>
            </a:r>
            <a:r>
              <a:rPr sz="2000" spc="-114">
                <a:latin typeface="Arial"/>
                <a:cs typeface="Arial"/>
              </a:rPr>
              <a:t>response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215">
                <a:latin typeface="Arial"/>
                <a:cs typeface="Arial"/>
              </a:rPr>
              <a:t>Web</a:t>
            </a:r>
            <a:r>
              <a:rPr sz="2000" spc="-165">
                <a:latin typeface="Arial"/>
                <a:cs typeface="Arial"/>
              </a:rPr>
              <a:t> </a:t>
            </a:r>
            <a:r>
              <a:rPr sz="2000" spc="-130">
                <a:latin typeface="Arial"/>
                <a:cs typeface="Arial"/>
              </a:rPr>
              <a:t>cache.</a:t>
            </a:r>
            <a:endParaRPr sz="2000">
              <a:latin typeface="Arial"/>
              <a:cs typeface="Arial"/>
            </a:endParaRPr>
          </a:p>
          <a:p>
            <a:pPr marL="241300" marR="10287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t>	</a:t>
            </a:r>
            <a:r>
              <a:rPr sz="2000" spc="-180">
                <a:latin typeface="Arial"/>
                <a:cs typeface="Arial"/>
              </a:rPr>
              <a:t>When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215">
                <a:latin typeface="Arial"/>
                <a:cs typeface="Arial"/>
              </a:rPr>
              <a:t>Web </a:t>
            </a:r>
            <a:r>
              <a:rPr sz="2000" spc="-140">
                <a:latin typeface="Arial"/>
                <a:cs typeface="Arial"/>
              </a:rPr>
              <a:t>cache </a:t>
            </a:r>
            <a:r>
              <a:rPr sz="2000" spc="-110">
                <a:latin typeface="Arial"/>
                <a:cs typeface="Arial"/>
              </a:rPr>
              <a:t>receives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85">
                <a:latin typeface="Arial"/>
                <a:cs typeface="Arial"/>
              </a:rPr>
              <a:t>object, </a:t>
            </a:r>
            <a:r>
              <a:rPr sz="2000" spc="-20">
                <a:latin typeface="Arial"/>
                <a:cs typeface="Arial"/>
              </a:rPr>
              <a:t>it </a:t>
            </a:r>
            <a:r>
              <a:rPr sz="2000" spc="-90">
                <a:latin typeface="Arial"/>
                <a:cs typeface="Arial"/>
              </a:rPr>
              <a:t>stores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spc="-110">
                <a:latin typeface="Arial"/>
                <a:cs typeface="Arial"/>
              </a:rPr>
              <a:t>copy </a:t>
            </a:r>
            <a:r>
              <a:rPr sz="2000" spc="-70">
                <a:latin typeface="Arial"/>
                <a:cs typeface="Arial"/>
              </a:rPr>
              <a:t>in </a:t>
            </a:r>
            <a:r>
              <a:rPr sz="2000" spc="-45">
                <a:latin typeface="Arial"/>
                <a:cs typeface="Arial"/>
              </a:rPr>
              <a:t>its </a:t>
            </a:r>
            <a:r>
              <a:rPr sz="2000" spc="-95">
                <a:latin typeface="Arial"/>
                <a:cs typeface="Arial"/>
              </a:rPr>
              <a:t>local </a:t>
            </a:r>
            <a:r>
              <a:rPr sz="2000" spc="-110">
                <a:latin typeface="Arial"/>
                <a:cs typeface="Arial"/>
              </a:rPr>
              <a:t>storage </a:t>
            </a:r>
            <a:r>
              <a:rPr sz="2000" spc="-145">
                <a:latin typeface="Arial"/>
                <a:cs typeface="Arial"/>
              </a:rPr>
              <a:t>and </a:t>
            </a:r>
            <a:r>
              <a:rPr sz="2000" spc="-120">
                <a:latin typeface="Arial"/>
                <a:cs typeface="Arial"/>
              </a:rPr>
              <a:t>sends </a:t>
            </a:r>
            <a:r>
              <a:rPr sz="2000" spc="-215">
                <a:latin typeface="Arial"/>
                <a:cs typeface="Arial"/>
              </a:rPr>
              <a:t>a </a:t>
            </a:r>
            <a:r>
              <a:rPr sz="2000" spc="-120">
                <a:latin typeface="Arial"/>
                <a:cs typeface="Arial"/>
              </a:rPr>
              <a:t>copy, </a:t>
            </a:r>
            <a:r>
              <a:rPr sz="2000" spc="-70">
                <a:latin typeface="Arial"/>
                <a:cs typeface="Arial"/>
              </a:rPr>
              <a:t>within </a:t>
            </a:r>
            <a:r>
              <a:rPr sz="2000" spc="-165">
                <a:latin typeface="Arial"/>
                <a:cs typeface="Arial"/>
              </a:rPr>
              <a:t>an  </a:t>
            </a:r>
            <a:r>
              <a:rPr sz="2000" spc="-225">
                <a:latin typeface="Arial"/>
                <a:cs typeface="Arial"/>
              </a:rPr>
              <a:t>HTTP </a:t>
            </a:r>
            <a:r>
              <a:rPr sz="2000" spc="-114">
                <a:latin typeface="Arial"/>
                <a:cs typeface="Arial"/>
              </a:rPr>
              <a:t>response </a:t>
            </a:r>
            <a:r>
              <a:rPr sz="2000" spc="-140">
                <a:latin typeface="Arial"/>
                <a:cs typeface="Arial"/>
              </a:rPr>
              <a:t>message,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75">
                <a:latin typeface="Arial"/>
                <a:cs typeface="Arial"/>
              </a:rPr>
              <a:t>client </a:t>
            </a:r>
            <a:r>
              <a:rPr sz="2000" spc="-95">
                <a:latin typeface="Arial"/>
                <a:cs typeface="Arial"/>
              </a:rPr>
              <a:t>browser </a:t>
            </a:r>
            <a:r>
              <a:rPr sz="2000" spc="-80">
                <a:latin typeface="Arial"/>
                <a:cs typeface="Arial"/>
              </a:rPr>
              <a:t>(over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85">
                <a:latin typeface="Arial"/>
                <a:cs typeface="Arial"/>
              </a:rPr>
              <a:t>existing </a:t>
            </a:r>
            <a:r>
              <a:rPr sz="2000" spc="-290">
                <a:latin typeface="Arial"/>
                <a:cs typeface="Arial"/>
              </a:rPr>
              <a:t>TCP </a:t>
            </a:r>
            <a:r>
              <a:rPr sz="2000" spc="-100">
                <a:latin typeface="Arial"/>
                <a:cs typeface="Arial"/>
              </a:rPr>
              <a:t>connection </a:t>
            </a:r>
            <a:r>
              <a:rPr sz="2000" spc="-120">
                <a:latin typeface="Arial"/>
                <a:cs typeface="Arial"/>
              </a:rPr>
              <a:t>between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75">
                <a:latin typeface="Arial"/>
                <a:cs typeface="Arial"/>
              </a:rPr>
              <a:t>client  </a:t>
            </a:r>
            <a:r>
              <a:rPr sz="2000" spc="-95">
                <a:latin typeface="Arial"/>
                <a:cs typeface="Arial"/>
              </a:rPr>
              <a:t>browser </a:t>
            </a:r>
            <a:r>
              <a:rPr sz="2000" spc="-145">
                <a:latin typeface="Arial"/>
                <a:cs typeface="Arial"/>
              </a:rPr>
              <a:t>and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215">
                <a:latin typeface="Arial"/>
                <a:cs typeface="Arial"/>
              </a:rPr>
              <a:t>Web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120">
                <a:latin typeface="Arial"/>
                <a:cs typeface="Arial"/>
              </a:rPr>
              <a:t>cache).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8520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>
                <a:solidFill>
                  <a:srgbClr val="A3123E"/>
                </a:solidFill>
                <a:latin typeface="Trebuchet MS"/>
                <a:cs typeface="Trebuchet MS"/>
              </a:rPr>
              <a:t>What </a:t>
            </a:r>
            <a:r>
              <a:rPr sz="3200" spc="-180">
                <a:solidFill>
                  <a:srgbClr val="A3123E"/>
                </a:solidFill>
                <a:latin typeface="Trebuchet MS"/>
                <a:cs typeface="Trebuchet MS"/>
              </a:rPr>
              <a:t>happens </a:t>
            </a:r>
            <a:r>
              <a:rPr sz="3200" spc="-280">
                <a:solidFill>
                  <a:srgbClr val="A3123E"/>
                </a:solidFill>
                <a:latin typeface="Trebuchet MS"/>
                <a:cs typeface="Trebuchet MS"/>
              </a:rPr>
              <a:t>when </a:t>
            </a:r>
            <a:r>
              <a:rPr sz="3200" spc="-155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spc="-229">
                <a:solidFill>
                  <a:srgbClr val="A3123E"/>
                </a:solidFill>
                <a:latin typeface="Trebuchet MS"/>
                <a:cs typeface="Trebuchet MS"/>
              </a:rPr>
              <a:t>browser </a:t>
            </a:r>
            <a:r>
              <a:rPr sz="3200" spc="-180">
                <a:solidFill>
                  <a:srgbClr val="A3123E"/>
                </a:solidFill>
                <a:latin typeface="Trebuchet MS"/>
                <a:cs typeface="Trebuchet MS"/>
              </a:rPr>
              <a:t>requests </a:t>
            </a:r>
            <a:r>
              <a:rPr sz="3200" spc="-204">
                <a:solidFill>
                  <a:srgbClr val="A3123E"/>
                </a:solidFill>
                <a:latin typeface="Trebuchet MS"/>
                <a:cs typeface="Trebuchet MS"/>
              </a:rPr>
              <a:t>an</a:t>
            </a:r>
            <a:r>
              <a:rPr sz="3200" spc="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195">
                <a:solidFill>
                  <a:srgbClr val="A3123E"/>
                </a:solidFill>
                <a:latin typeface="Trebuchet MS"/>
                <a:cs typeface="Trebuchet MS"/>
              </a:rPr>
              <a:t>object?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027" y="1034796"/>
            <a:ext cx="9629140" cy="70739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ts val="2335"/>
              </a:lnSpc>
              <a:spcBef>
                <a:spcPts val="290"/>
              </a:spcBef>
            </a:pPr>
            <a:r>
              <a:rPr sz="2000" spc="-5">
                <a:latin typeface="Times New Roman"/>
                <a:cs typeface="Times New Roman"/>
              </a:rPr>
              <a:t>As </a:t>
            </a:r>
            <a:r>
              <a:rPr sz="2000">
                <a:latin typeface="Times New Roman"/>
                <a:cs typeface="Times New Roman"/>
              </a:rPr>
              <a:t>an </a:t>
            </a:r>
            <a:r>
              <a:rPr sz="2000" spc="-5">
                <a:latin typeface="Times New Roman"/>
                <a:cs typeface="Times New Roman"/>
              </a:rPr>
              <a:t>example, </a:t>
            </a:r>
            <a:r>
              <a:rPr sz="2000">
                <a:latin typeface="Times New Roman"/>
                <a:cs typeface="Times New Roman"/>
              </a:rPr>
              <a:t>suppose a browser is requesting</a:t>
            </a:r>
            <a:r>
              <a:rPr sz="2000" spc="-14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</a:p>
          <a:p>
            <a:pPr marL="91440">
              <a:lnSpc>
                <a:spcPts val="2335"/>
              </a:lnSpc>
            </a:pPr>
            <a:r>
              <a:rPr sz="2000">
                <a:latin typeface="Times New Roman"/>
                <a:cs typeface="Times New Roman"/>
              </a:rPr>
              <a:t>object </a:t>
            </a:r>
            <a:r>
              <a:rPr sz="2000" spc="-5">
                <a:latin typeface="Courier New"/>
                <a:cs typeface="Courier New"/>
                <a:hlinkClick r:id="rId3"/>
              </a:rPr>
              <a:t>http://www.someschool.edu/campus.gif</a:t>
            </a:r>
            <a:r>
              <a:rPr sz="2000" spc="-5">
                <a:latin typeface="Times New Roman"/>
                <a:cs typeface="Times New Roman"/>
                <a:hlinkClick r:id="rId3"/>
              </a:rPr>
              <a:t>. </a:t>
            </a:r>
            <a:r>
              <a:rPr sz="2000" spc="-5">
                <a:latin typeface="Times New Roman"/>
                <a:cs typeface="Times New Roman"/>
              </a:rPr>
              <a:t>Here </a:t>
            </a:r>
            <a:r>
              <a:rPr sz="2000">
                <a:latin typeface="Times New Roman"/>
                <a:cs typeface="Times New Roman"/>
              </a:rPr>
              <a:t>is what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happens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68369"/>
            <a:ext cx="5499100" cy="20739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spc="-195">
                <a:latin typeface="Arial"/>
                <a:cs typeface="Arial"/>
              </a:rPr>
              <a:t>cache </a:t>
            </a:r>
            <a:r>
              <a:rPr sz="2800" spc="-150">
                <a:latin typeface="Arial"/>
                <a:cs typeface="Arial"/>
              </a:rPr>
              <a:t>acts </a:t>
            </a:r>
            <a:r>
              <a:rPr sz="2800" spc="-235">
                <a:latin typeface="Arial"/>
                <a:cs typeface="Arial"/>
              </a:rPr>
              <a:t>as </a:t>
            </a:r>
            <a:r>
              <a:rPr sz="2800" spc="-120">
                <a:latin typeface="Arial"/>
                <a:cs typeface="Arial"/>
              </a:rPr>
              <a:t>both </a:t>
            </a:r>
            <a:r>
              <a:rPr sz="2800" spc="-110">
                <a:latin typeface="Arial"/>
                <a:cs typeface="Arial"/>
              </a:rPr>
              <a:t>client </a:t>
            </a:r>
            <a:r>
              <a:rPr sz="2800" spc="-210">
                <a:latin typeface="Arial"/>
                <a:cs typeface="Arial"/>
              </a:rPr>
              <a:t>and</a:t>
            </a:r>
            <a:r>
              <a:rPr sz="2800" spc="-350">
                <a:latin typeface="Arial"/>
                <a:cs typeface="Arial"/>
              </a:rPr>
              <a:t> </a:t>
            </a:r>
            <a:r>
              <a:rPr sz="2800" spc="-125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0">
                <a:latin typeface="Arial"/>
                <a:cs typeface="Arial"/>
              </a:rPr>
              <a:t>server </a:t>
            </a:r>
            <a:r>
              <a:rPr sz="2000" spc="-35">
                <a:latin typeface="Arial"/>
                <a:cs typeface="Arial"/>
              </a:rPr>
              <a:t>for </a:t>
            </a:r>
            <a:r>
              <a:rPr sz="2000" spc="-80">
                <a:latin typeface="Arial"/>
                <a:cs typeface="Arial"/>
              </a:rPr>
              <a:t>original </a:t>
            </a:r>
            <a:r>
              <a:rPr sz="2000" spc="-95">
                <a:latin typeface="Arial"/>
                <a:cs typeface="Arial"/>
              </a:rPr>
              <a:t>requesting</a:t>
            </a:r>
            <a:r>
              <a:rPr sz="2000" spc="30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75">
                <a:latin typeface="Arial"/>
                <a:cs typeface="Arial"/>
              </a:rPr>
              <a:t>client </a:t>
            </a:r>
            <a:r>
              <a:rPr sz="2000" spc="-60">
                <a:latin typeface="Arial"/>
                <a:cs typeface="Arial"/>
              </a:rPr>
              <a:t>to </a:t>
            </a:r>
            <a:r>
              <a:rPr sz="2000" spc="-65">
                <a:latin typeface="Arial"/>
                <a:cs typeface="Arial"/>
              </a:rPr>
              <a:t>origin</a:t>
            </a:r>
            <a:r>
              <a:rPr sz="2000" spc="4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2800" spc="-114">
                <a:latin typeface="Arial"/>
                <a:cs typeface="Arial"/>
              </a:rPr>
              <a:t>typically </a:t>
            </a:r>
            <a:r>
              <a:rPr sz="2800" spc="-200">
                <a:latin typeface="Arial"/>
                <a:cs typeface="Arial"/>
              </a:rPr>
              <a:t>cache </a:t>
            </a:r>
            <a:r>
              <a:rPr sz="2800" spc="-95">
                <a:latin typeface="Arial"/>
                <a:cs typeface="Arial"/>
              </a:rPr>
              <a:t>is </a:t>
            </a:r>
            <a:r>
              <a:rPr sz="2800" spc="-130">
                <a:latin typeface="Arial"/>
                <a:cs typeface="Arial"/>
              </a:rPr>
              <a:t>installed </a:t>
            </a:r>
            <a:r>
              <a:rPr sz="2800" spc="-155">
                <a:latin typeface="Arial"/>
                <a:cs typeface="Arial"/>
              </a:rPr>
              <a:t>by </a:t>
            </a:r>
            <a:r>
              <a:rPr sz="2800" spc="-254">
                <a:latin typeface="Arial"/>
                <a:cs typeface="Arial"/>
              </a:rPr>
              <a:t>ISP  </a:t>
            </a:r>
            <a:r>
              <a:rPr sz="2800" spc="-114">
                <a:latin typeface="Arial"/>
                <a:cs typeface="Arial"/>
              </a:rPr>
              <a:t>(university, </a:t>
            </a:r>
            <a:r>
              <a:rPr sz="2800" spc="-190">
                <a:latin typeface="Arial"/>
                <a:cs typeface="Arial"/>
              </a:rPr>
              <a:t>company, </a:t>
            </a:r>
            <a:r>
              <a:rPr sz="2800" spc="-135">
                <a:latin typeface="Arial"/>
                <a:cs typeface="Arial"/>
              </a:rPr>
              <a:t>residential</a:t>
            </a:r>
            <a:r>
              <a:rPr sz="2800" spc="340">
                <a:latin typeface="Arial"/>
                <a:cs typeface="Arial"/>
              </a:rPr>
              <a:t> </a:t>
            </a:r>
            <a:r>
              <a:rPr sz="2800" spc="-195">
                <a:latin typeface="Arial"/>
                <a:cs typeface="Arial"/>
              </a:rPr>
              <a:t>ISP)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8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>
                <a:solidFill>
                  <a:srgbClr val="A3123E"/>
                </a:solidFill>
                <a:latin typeface="Trebuchet MS"/>
                <a:cs typeface="Trebuchet MS"/>
              </a:rPr>
              <a:t>More </a:t>
            </a:r>
            <a:r>
              <a:rPr spc="-260">
                <a:solidFill>
                  <a:srgbClr val="A3123E"/>
                </a:solidFill>
                <a:latin typeface="Trebuchet MS"/>
                <a:cs typeface="Trebuchet MS"/>
              </a:rPr>
              <a:t>about Web</a:t>
            </a:r>
            <a:r>
              <a:rPr spc="-180">
                <a:solidFill>
                  <a:srgbClr val="A3123E"/>
                </a:solidFill>
                <a:latin typeface="Trebuchet MS"/>
                <a:cs typeface="Trebuchet MS"/>
              </a:rPr>
              <a:t> caching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041" y="6096711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Tahoma"/>
                <a:cs typeface="Tahoma"/>
              </a:rPr>
              <a:t>Application</a:t>
            </a:r>
            <a:r>
              <a:rPr sz="1200" spc="-20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2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43166" y="724026"/>
            <a:ext cx="3665804" cy="412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5">
                <a:solidFill>
                  <a:srgbClr val="A3123E"/>
                </a:solidFill>
                <a:latin typeface="Carlito"/>
                <a:cs typeface="Carlito"/>
              </a:rPr>
              <a:t>why </a:t>
            </a:r>
            <a:r>
              <a:rPr sz="2600" i="1" spc="-35">
                <a:solidFill>
                  <a:srgbClr val="A3123E"/>
                </a:solidFill>
                <a:latin typeface="Carlito"/>
                <a:cs typeface="Carlito"/>
              </a:rPr>
              <a:t>Web</a:t>
            </a:r>
            <a:r>
              <a:rPr sz="2600" i="1" spc="-65">
                <a:solidFill>
                  <a:srgbClr val="A3123E"/>
                </a:solidFill>
                <a:latin typeface="Carlito"/>
                <a:cs typeface="Carlito"/>
              </a:rPr>
              <a:t> </a:t>
            </a:r>
            <a:r>
              <a:rPr sz="2600" i="1" spc="-5">
                <a:solidFill>
                  <a:srgbClr val="A3123E"/>
                </a:solidFill>
                <a:latin typeface="Carlito"/>
                <a:cs typeface="Carlito"/>
              </a:rPr>
              <a:t>caching?</a:t>
            </a:r>
            <a:endParaRPr sz="2600">
              <a:solidFill>
                <a:srgbClr val="A3123E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3166" y="1127582"/>
            <a:ext cx="43535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55">
                <a:latin typeface="Arial"/>
                <a:cs typeface="Arial"/>
              </a:rPr>
              <a:t>reduce </a:t>
            </a:r>
            <a:r>
              <a:rPr sz="2600" spc="-150">
                <a:latin typeface="Arial"/>
                <a:cs typeface="Arial"/>
              </a:rPr>
              <a:t>response </a:t>
            </a:r>
            <a:r>
              <a:rPr sz="2600" spc="-105">
                <a:latin typeface="Arial"/>
                <a:cs typeface="Arial"/>
              </a:rPr>
              <a:t>time </a:t>
            </a:r>
            <a:r>
              <a:rPr sz="2600" spc="-50">
                <a:latin typeface="Arial"/>
                <a:cs typeface="Arial"/>
              </a:rPr>
              <a:t>for</a:t>
            </a:r>
            <a:r>
              <a:rPr sz="2600" spc="260">
                <a:latin typeface="Arial"/>
                <a:cs typeface="Arial"/>
              </a:rPr>
              <a:t> </a:t>
            </a:r>
            <a:r>
              <a:rPr sz="2600" spc="-100">
                <a:latin typeface="Arial"/>
                <a:cs typeface="Arial"/>
              </a:rPr>
              <a:t>client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1766" y="1405508"/>
            <a:ext cx="1014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5">
                <a:latin typeface="Arial"/>
                <a:cs typeface="Arial"/>
              </a:rPr>
              <a:t>request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3166" y="1809369"/>
            <a:ext cx="4420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55">
                <a:latin typeface="Arial"/>
                <a:cs typeface="Arial"/>
              </a:rPr>
              <a:t>reduce </a:t>
            </a:r>
            <a:r>
              <a:rPr sz="2600" spc="-80">
                <a:latin typeface="Arial"/>
                <a:cs typeface="Arial"/>
              </a:rPr>
              <a:t>traffic </a:t>
            </a:r>
            <a:r>
              <a:rPr sz="2600" spc="-140">
                <a:latin typeface="Arial"/>
                <a:cs typeface="Arial"/>
              </a:rPr>
              <a:t>on </a:t>
            </a:r>
            <a:r>
              <a:rPr sz="2600" spc="-215">
                <a:latin typeface="Arial"/>
                <a:cs typeface="Arial"/>
              </a:rPr>
              <a:t>an</a:t>
            </a:r>
            <a:r>
              <a:rPr sz="2600" spc="280">
                <a:latin typeface="Arial"/>
                <a:cs typeface="Arial"/>
              </a:rPr>
              <a:t> </a:t>
            </a:r>
            <a:r>
              <a:rPr sz="2600" spc="-70">
                <a:latin typeface="Arial"/>
                <a:cs typeface="Arial"/>
              </a:rPr>
              <a:t>institution’s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1766" y="2086737"/>
            <a:ext cx="3589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70">
                <a:latin typeface="Arial"/>
                <a:cs typeface="Arial"/>
              </a:rPr>
              <a:t>access </a:t>
            </a:r>
            <a:r>
              <a:rPr sz="2600" spc="-75">
                <a:latin typeface="Arial"/>
                <a:cs typeface="Arial"/>
              </a:rPr>
              <a:t>link- </a:t>
            </a:r>
            <a:r>
              <a:rPr sz="2600" spc="-95">
                <a:latin typeface="Arial"/>
                <a:cs typeface="Arial"/>
              </a:rPr>
              <a:t>not </a:t>
            </a:r>
            <a:r>
              <a:rPr sz="2600" spc="-80">
                <a:latin typeface="Arial"/>
                <a:cs typeface="Arial"/>
              </a:rPr>
              <a:t>to</a:t>
            </a:r>
            <a:r>
              <a:rPr sz="2600" spc="175">
                <a:latin typeface="Arial"/>
                <a:cs typeface="Arial"/>
              </a:rPr>
              <a:t> </a:t>
            </a:r>
            <a:r>
              <a:rPr sz="2600" spc="-165">
                <a:latin typeface="Arial"/>
                <a:cs typeface="Arial"/>
              </a:rPr>
              <a:t>upgrade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1766" y="2363800"/>
            <a:ext cx="13830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5">
                <a:latin typeface="Arial"/>
                <a:cs typeface="Arial"/>
              </a:rPr>
              <a:t>bandwidth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3166" y="2769870"/>
            <a:ext cx="41008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280">
                <a:latin typeface="Arial"/>
                <a:cs typeface="Arial"/>
              </a:rPr>
              <a:t>Web </a:t>
            </a:r>
            <a:r>
              <a:rPr sz="2600" spc="-170">
                <a:latin typeface="Arial"/>
                <a:cs typeface="Arial"/>
              </a:rPr>
              <a:t>caches </a:t>
            </a:r>
            <a:r>
              <a:rPr sz="2600" spc="-180">
                <a:latin typeface="Arial"/>
                <a:cs typeface="Arial"/>
              </a:rPr>
              <a:t>can</a:t>
            </a:r>
            <a:r>
              <a:rPr sz="2600" spc="-90">
                <a:latin typeface="Arial"/>
                <a:cs typeface="Arial"/>
              </a:rPr>
              <a:t> </a:t>
            </a:r>
            <a:r>
              <a:rPr sz="2600" spc="-125">
                <a:latin typeface="Arial"/>
                <a:cs typeface="Arial"/>
              </a:rPr>
              <a:t>substantially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1766" y="3047238"/>
            <a:ext cx="4350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5">
                <a:latin typeface="Arial"/>
                <a:cs typeface="Arial"/>
              </a:rPr>
              <a:t>reduce </a:t>
            </a:r>
            <a:r>
              <a:rPr sz="2600" spc="-280">
                <a:latin typeface="Arial"/>
                <a:cs typeface="Arial"/>
              </a:rPr>
              <a:t>Web </a:t>
            </a:r>
            <a:r>
              <a:rPr sz="2600" spc="-80">
                <a:latin typeface="Arial"/>
                <a:cs typeface="Arial"/>
              </a:rPr>
              <a:t>traffic </a:t>
            </a:r>
            <a:r>
              <a:rPr sz="2600" spc="-90">
                <a:latin typeface="Arial"/>
                <a:cs typeface="Arial"/>
              </a:rPr>
              <a:t>in </a:t>
            </a:r>
            <a:r>
              <a:rPr sz="2600" spc="-130">
                <a:latin typeface="Arial"/>
                <a:cs typeface="Arial"/>
              </a:rPr>
              <a:t>the</a:t>
            </a:r>
            <a:r>
              <a:rPr sz="2600" spc="75">
                <a:latin typeface="Arial"/>
                <a:cs typeface="Arial"/>
              </a:rPr>
              <a:t> </a:t>
            </a:r>
            <a:r>
              <a:rPr sz="2600" spc="-110"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1766" y="3324605"/>
            <a:ext cx="397065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15">
                <a:latin typeface="Arial"/>
                <a:cs typeface="Arial"/>
              </a:rPr>
              <a:t>as </a:t>
            </a:r>
            <a:r>
              <a:rPr sz="2600" spc="-280">
                <a:latin typeface="Arial"/>
                <a:cs typeface="Arial"/>
              </a:rPr>
              <a:t>a </a:t>
            </a:r>
            <a:r>
              <a:rPr sz="2600" spc="-140">
                <a:latin typeface="Arial"/>
                <a:cs typeface="Arial"/>
              </a:rPr>
              <a:t>whole, </a:t>
            </a:r>
            <a:r>
              <a:rPr sz="2600" spc="-135">
                <a:latin typeface="Arial"/>
                <a:cs typeface="Arial"/>
              </a:rPr>
              <a:t>thereby</a:t>
            </a:r>
            <a:r>
              <a:rPr sz="2600" spc="-470">
                <a:latin typeface="Arial"/>
                <a:cs typeface="Arial"/>
              </a:rPr>
              <a:t> </a:t>
            </a:r>
            <a:r>
              <a:rPr sz="2600" spc="-110">
                <a:latin typeface="Arial"/>
                <a:cs typeface="Arial"/>
              </a:rPr>
              <a:t>improving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1766" y="3601973"/>
            <a:ext cx="4265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0">
                <a:latin typeface="Arial"/>
                <a:cs typeface="Arial"/>
              </a:rPr>
              <a:t>performance </a:t>
            </a:r>
            <a:r>
              <a:rPr sz="2600" spc="-50">
                <a:latin typeface="Arial"/>
                <a:cs typeface="Arial"/>
              </a:rPr>
              <a:t>for </a:t>
            </a:r>
            <a:r>
              <a:rPr sz="2600" spc="-120">
                <a:latin typeface="Arial"/>
                <a:cs typeface="Arial"/>
              </a:rPr>
              <a:t>all</a:t>
            </a:r>
            <a:r>
              <a:rPr sz="2600" spc="110">
                <a:latin typeface="Arial"/>
                <a:cs typeface="Arial"/>
              </a:rPr>
              <a:t> </a:t>
            </a:r>
            <a:r>
              <a:rPr sz="2600" spc="-125">
                <a:latin typeface="Arial"/>
                <a:cs typeface="Arial"/>
              </a:rPr>
              <a:t>applications.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3166" y="4005529"/>
            <a:ext cx="38696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05">
                <a:latin typeface="Arial"/>
                <a:cs typeface="Arial"/>
              </a:rPr>
              <a:t>Internet </a:t>
            </a:r>
            <a:r>
              <a:rPr sz="2600" spc="-170">
                <a:latin typeface="Arial"/>
                <a:cs typeface="Arial"/>
              </a:rPr>
              <a:t>dense </a:t>
            </a:r>
            <a:r>
              <a:rPr sz="2600" spc="-85">
                <a:latin typeface="Arial"/>
                <a:cs typeface="Arial"/>
              </a:rPr>
              <a:t>with</a:t>
            </a:r>
            <a:r>
              <a:rPr sz="2600" spc="95">
                <a:latin typeface="Arial"/>
                <a:cs typeface="Arial"/>
              </a:rPr>
              <a:t> </a:t>
            </a:r>
            <a:r>
              <a:rPr sz="2600" spc="-160">
                <a:latin typeface="Arial"/>
                <a:cs typeface="Arial"/>
              </a:rPr>
              <a:t>caches: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1766" y="4283455"/>
            <a:ext cx="43986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75">
                <a:latin typeface="Arial"/>
                <a:cs typeface="Arial"/>
              </a:rPr>
              <a:t>enables </a:t>
            </a:r>
            <a:r>
              <a:rPr sz="2600" spc="5">
                <a:latin typeface="Arial"/>
                <a:cs typeface="Arial"/>
              </a:rPr>
              <a:t>“poor” </a:t>
            </a:r>
            <a:r>
              <a:rPr sz="2600" spc="-114">
                <a:latin typeface="Arial"/>
                <a:cs typeface="Arial"/>
              </a:rPr>
              <a:t>content</a:t>
            </a:r>
            <a:r>
              <a:rPr sz="2600" spc="35">
                <a:latin typeface="Arial"/>
                <a:cs typeface="Arial"/>
              </a:rPr>
              <a:t> </a:t>
            </a:r>
            <a:r>
              <a:rPr sz="2600" spc="-114">
                <a:latin typeface="Arial"/>
                <a:cs typeface="Arial"/>
              </a:rPr>
              <a:t>providers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1766" y="4560823"/>
            <a:ext cx="42329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>
                <a:latin typeface="Arial"/>
                <a:cs typeface="Arial"/>
              </a:rPr>
              <a:t>to </a:t>
            </a:r>
            <a:r>
              <a:rPr sz="2600" spc="-114">
                <a:latin typeface="Arial"/>
                <a:cs typeface="Arial"/>
              </a:rPr>
              <a:t>effectively deliver content</a:t>
            </a:r>
            <a:r>
              <a:rPr sz="2600" spc="180">
                <a:latin typeface="Arial"/>
                <a:cs typeface="Arial"/>
              </a:rPr>
              <a:t> </a:t>
            </a:r>
            <a:r>
              <a:rPr sz="2600" spc="-100">
                <a:latin typeface="Arial"/>
                <a:cs typeface="Arial"/>
              </a:rPr>
              <a:t>(so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1766" y="4838191"/>
            <a:ext cx="34347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0">
                <a:latin typeface="Arial"/>
                <a:cs typeface="Arial"/>
              </a:rPr>
              <a:t>too </a:t>
            </a:r>
            <a:r>
              <a:rPr sz="2600" spc="-160">
                <a:latin typeface="Arial"/>
                <a:cs typeface="Arial"/>
              </a:rPr>
              <a:t>does </a:t>
            </a:r>
            <a:r>
              <a:rPr sz="2600" spc="-254">
                <a:latin typeface="Arial"/>
                <a:cs typeface="Arial"/>
              </a:rPr>
              <a:t>P2P </a:t>
            </a:r>
            <a:r>
              <a:rPr sz="2600" spc="-75">
                <a:latin typeface="Arial"/>
                <a:cs typeface="Arial"/>
              </a:rPr>
              <a:t>file</a:t>
            </a:r>
            <a:r>
              <a:rPr sz="2600" spc="-110">
                <a:latin typeface="Arial"/>
                <a:cs typeface="Arial"/>
              </a:rPr>
              <a:t> </a:t>
            </a:r>
            <a:r>
              <a:rPr sz="2600" spc="-114">
                <a:latin typeface="Arial"/>
                <a:cs typeface="Arial"/>
              </a:rPr>
              <a:t>sharing)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39DA019447F45B8D15D995072C27D" ma:contentTypeVersion="6" ma:contentTypeDescription="Create a new document." ma:contentTypeScope="" ma:versionID="6789f27620b530c2fa2f5f38d60d257e">
  <xsd:schema xmlns:xsd="http://www.w3.org/2001/XMLSchema" xmlns:xs="http://www.w3.org/2001/XMLSchema" xmlns:p="http://schemas.microsoft.com/office/2006/metadata/properties" xmlns:ns2="5ccd1f3a-c0a7-4b07-9092-256045411fa1" xmlns:ns3="9074044f-9884-4d8b-b8c5-c3db34b480a2" targetNamespace="http://schemas.microsoft.com/office/2006/metadata/properties" ma:root="true" ma:fieldsID="d3b4c0f87d9ff995cf03bd4fa64d1168" ns2:_="" ns3:_="">
    <xsd:import namespace="5ccd1f3a-c0a7-4b07-9092-256045411fa1"/>
    <xsd:import namespace="9074044f-9884-4d8b-b8c5-c3db34b48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d1f3a-c0a7-4b07-9092-256045411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4044f-9884-4d8b-b8c5-c3db34b48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5AC84A-7CC3-47CC-BB97-AD93CBDA82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AA2284-4085-4857-A55C-BE3888645F07}">
  <ds:schemaRefs>
    <ds:schemaRef ds:uri="5ccd1f3a-c0a7-4b07-9092-256045411fa1"/>
    <ds:schemaRef ds:uri="9074044f-9884-4d8b-b8c5-c3db34b480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671814-FC4E-49F2-8D8D-01C83AD14E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21AIE211 Introduction to COMPUTER NETWORKS 2-0-3-3</vt:lpstr>
      <vt:lpstr>APPLICATION LAYER</vt:lpstr>
      <vt:lpstr>User-Server Interaction: Cookies</vt:lpstr>
      <vt:lpstr>User-server state: cookies</vt:lpstr>
      <vt:lpstr>Cookies: keeping “state” (cont.)</vt:lpstr>
      <vt:lpstr>Cookies (continued)</vt:lpstr>
      <vt:lpstr>Web caches (proxy server)</vt:lpstr>
      <vt:lpstr>What happens when a browser requests an object?</vt:lpstr>
      <vt:lpstr>More about Web caching</vt:lpstr>
      <vt:lpstr>Caching example: faster access link</vt:lpstr>
      <vt:lpstr>Caching example:</vt:lpstr>
      <vt:lpstr>Caching example: install local cache</vt:lpstr>
      <vt:lpstr>Conditional GET</vt:lpstr>
      <vt:lpstr>Conditional GET</vt:lpstr>
      <vt:lpstr>File Transfer Protocol: FTP</vt:lpstr>
      <vt:lpstr>PowerPoint Presentation</vt:lpstr>
      <vt:lpstr>FTP: the file transfer protocol</vt:lpstr>
      <vt:lpstr>FTP: separate control, data connections</vt:lpstr>
      <vt:lpstr>FTP: separate control, data connections</vt:lpstr>
      <vt:lpstr>FTP commands, responses</vt:lpstr>
      <vt:lpstr>APPLICATION LAYER</vt:lpstr>
      <vt:lpstr>Electronic Mail in the Internet</vt:lpstr>
      <vt:lpstr>Electronic mail</vt:lpstr>
      <vt:lpstr>Electronic mail: mail servers</vt:lpstr>
      <vt:lpstr>Scenario: Alice sends message to Bob</vt:lpstr>
      <vt:lpstr>Electronic Mail: SMTP [RFC 2821]</vt:lpstr>
      <vt:lpstr>Scenario: Alice sends message to Bob</vt:lpstr>
      <vt:lpstr>Sample SMTP interaction</vt:lpstr>
      <vt:lpstr>Mail message format</vt:lpstr>
      <vt:lpstr>Mail access protocols</vt:lpstr>
      <vt:lpstr>SMTP: final words</vt:lpstr>
      <vt:lpstr>Difference – HTTP and SMTP</vt:lpstr>
      <vt:lpstr>Try SMTP interaction for yourself:</vt:lpstr>
      <vt:lpstr>POP3 protocol</vt:lpstr>
      <vt:lpstr>POP3 (more) and IMAP</vt:lpstr>
      <vt:lpstr>Chapter 2: outline - upcoming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revision>1</cp:revision>
  <dcterms:created xsi:type="dcterms:W3CDTF">2021-08-11T02:05:41Z</dcterms:created>
  <dcterms:modified xsi:type="dcterms:W3CDTF">2024-01-12T06:02:29Z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2021-08-11T00:00:00Z</vt:filetime>
  </property>
  <property fmtid="{D5CDD505-2E9C-101B-9397-08002B2CF9AE}" pid="5" name="ContentTypeId">
    <vt:lpwstr>0x0101008DD39DA019447F45B8D15D995072C27D</vt:lpwstr>
  </property>
</Properties>
</file>