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5"/>
  </p:notesMasterIdLst>
  <p:sldIdLst>
    <p:sldId id="256" r:id="rId5"/>
    <p:sldId id="257" r:id="rId6"/>
    <p:sldId id="258" r:id="rId7"/>
    <p:sldId id="956" r:id="rId8"/>
    <p:sldId id="1047" r:id="rId9"/>
    <p:sldId id="1217" r:id="rId10"/>
    <p:sldId id="1154" r:id="rId11"/>
    <p:sldId id="1086" r:id="rId12"/>
    <p:sldId id="261" r:id="rId13"/>
    <p:sldId id="1049" r:id="rId14"/>
    <p:sldId id="262" r:id="rId15"/>
    <p:sldId id="263" r:id="rId16"/>
    <p:sldId id="265" r:id="rId17"/>
    <p:sldId id="266" r:id="rId18"/>
    <p:sldId id="267" r:id="rId19"/>
    <p:sldId id="268" r:id="rId20"/>
    <p:sldId id="1218" r:id="rId21"/>
    <p:sldId id="1155" r:id="rId22"/>
    <p:sldId id="1221" r:id="rId23"/>
    <p:sldId id="1223" r:id="rId24"/>
    <p:sldId id="1224" r:id="rId25"/>
    <p:sldId id="1228" r:id="rId26"/>
    <p:sldId id="1229" r:id="rId27"/>
    <p:sldId id="1230" r:id="rId28"/>
    <p:sldId id="1225" r:id="rId29"/>
    <p:sldId id="1226" r:id="rId30"/>
    <p:sldId id="1227" r:id="rId31"/>
    <p:sldId id="1051" r:id="rId32"/>
    <p:sldId id="1052" r:id="rId33"/>
    <p:sldId id="1216" r:id="rId34"/>
    <p:sldId id="1054" r:id="rId35"/>
    <p:sldId id="1055" r:id="rId36"/>
    <p:sldId id="1160" r:id="rId37"/>
    <p:sldId id="276" r:id="rId38"/>
    <p:sldId id="278" r:id="rId39"/>
    <p:sldId id="279" r:id="rId40"/>
    <p:sldId id="277" r:id="rId41"/>
    <p:sldId id="1161" r:id="rId42"/>
    <p:sldId id="1162" r:id="rId43"/>
    <p:sldId id="1163" r:id="rId44"/>
    <p:sldId id="1164" r:id="rId45"/>
    <p:sldId id="1165" r:id="rId46"/>
    <p:sldId id="1166" r:id="rId47"/>
    <p:sldId id="1167" r:id="rId48"/>
    <p:sldId id="1058" r:id="rId49"/>
    <p:sldId id="1168" r:id="rId50"/>
    <p:sldId id="1169" r:id="rId51"/>
    <p:sldId id="1170" r:id="rId52"/>
    <p:sldId id="1171" r:id="rId53"/>
    <p:sldId id="283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0854E-DE1A-DA60-19B5-31DDB2408E1F}" v="15" dt="2024-01-19T09:00:27.442"/>
    <p1510:client id="{1CD65B71-9252-2519-93CF-988D5C3E3CD5}" v="3" dt="2024-01-19T06:15:20.8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 A DAS-[AM.EN.U4AIE22131]" userId="S::am.en.u4aie22131@am.students.amrita.edu::10fa6eac-6ee2-412c-9330-0fe679e0a875" providerId="AD" clId="Web-{16F0854E-DE1A-DA60-19B5-31DDB2408E1F}"/>
    <pc:docChg chg="modSld">
      <pc:chgData name="MADHAV A DAS-[AM.EN.U4AIE22131]" userId="S::am.en.u4aie22131@am.students.amrita.edu::10fa6eac-6ee2-412c-9330-0fe679e0a875" providerId="AD" clId="Web-{16F0854E-DE1A-DA60-19B5-31DDB2408E1F}" dt="2024-01-19T09:00:26.254" v="18" actId="20577"/>
      <pc:docMkLst>
        <pc:docMk/>
      </pc:docMkLst>
      <pc:sldChg chg="modSp">
        <pc:chgData name="MADHAV A DAS-[AM.EN.U4AIE22131]" userId="S::am.en.u4aie22131@am.students.amrita.edu::10fa6eac-6ee2-412c-9330-0fe679e0a875" providerId="AD" clId="Web-{16F0854E-DE1A-DA60-19B5-31DDB2408E1F}" dt="2024-01-19T09:00:26.254" v="18" actId="20577"/>
        <pc:sldMkLst>
          <pc:docMk/>
          <pc:sldMk cId="1538930336" sldId="1052"/>
        </pc:sldMkLst>
        <pc:spChg chg="mod">
          <ac:chgData name="MADHAV A DAS-[AM.EN.U4AIE22131]" userId="S::am.en.u4aie22131@am.students.amrita.edu::10fa6eac-6ee2-412c-9330-0fe679e0a875" providerId="AD" clId="Web-{16F0854E-DE1A-DA60-19B5-31DDB2408E1F}" dt="2024-01-19T09:00:26.254" v="18" actId="20577"/>
          <ac:spMkLst>
            <pc:docMk/>
            <pc:sldMk cId="1538930336" sldId="1052"/>
            <ac:spMk id="18" creationId="{5E258CE6-39AA-994E-A005-93DEFB62A33E}"/>
          </ac:spMkLst>
        </pc:spChg>
      </pc:sldChg>
    </pc:docChg>
  </pc:docChgLst>
  <pc:docChgLst>
    <pc:chgData name="Sonam Gupta-[AM.EN.U4AIE22157]" userId="S::am.en.u4aie22157@am.students.amrita.edu::8d8b06c3-1961-44e4-af38-c750fd341e11" providerId="AD" clId="Web-{1CD65B71-9252-2519-93CF-988D5C3E3CD5}"/>
    <pc:docChg chg="sldOrd">
      <pc:chgData name="Sonam Gupta-[AM.EN.U4AIE22157]" userId="S::am.en.u4aie22157@am.students.amrita.edu::8d8b06c3-1961-44e4-af38-c750fd341e11" providerId="AD" clId="Web-{1CD65B71-9252-2519-93CF-988D5C3E3CD5}" dt="2024-01-19T06:15:20.834" v="2"/>
      <pc:docMkLst>
        <pc:docMk/>
      </pc:docMkLst>
      <pc:sldChg chg="ord">
        <pc:chgData name="Sonam Gupta-[AM.EN.U4AIE22157]" userId="S::am.en.u4aie22157@am.students.amrita.edu::8d8b06c3-1961-44e4-af38-c750fd341e11" providerId="AD" clId="Web-{1CD65B71-9252-2519-93CF-988D5C3E3CD5}" dt="2024-01-19T06:14:55.974" v="0"/>
        <pc:sldMkLst>
          <pc:docMk/>
          <pc:sldMk cId="0" sldId="257"/>
        </pc:sldMkLst>
      </pc:sldChg>
      <pc:sldChg chg="ord">
        <pc:chgData name="Sonam Gupta-[AM.EN.U4AIE22157]" userId="S::am.en.u4aie22157@am.students.amrita.edu::8d8b06c3-1961-44e4-af38-c750fd341e11" providerId="AD" clId="Web-{1CD65B71-9252-2519-93CF-988D5C3E3CD5}" dt="2024-01-19T06:15:01.709" v="1"/>
        <pc:sldMkLst>
          <pc:docMk/>
          <pc:sldMk cId="0" sldId="258"/>
        </pc:sldMkLst>
      </pc:sldChg>
      <pc:sldChg chg="ord">
        <pc:chgData name="Sonam Gupta-[AM.EN.U4AIE22157]" userId="S::am.en.u4aie22157@am.students.amrita.edu::8d8b06c3-1961-44e4-af38-c750fd341e11" providerId="AD" clId="Web-{1CD65B71-9252-2519-93CF-988D5C3E3CD5}" dt="2024-01-19T06:15:20.834" v="2"/>
        <pc:sldMkLst>
          <pc:docMk/>
          <pc:sldMk cId="2570528648" sldId="10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D676-292A-4F8D-A723-EC14EFC39AB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28C26-7C35-4A5E-A6D1-3CC86399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9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5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77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1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06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/>
          </a:p>
          <a:p>
            <a:r>
              <a:rPr lang="en-US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8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4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054" y="1462278"/>
            <a:ext cx="4287520" cy="434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06223" y="944850"/>
            <a:ext cx="7173493" cy="5117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953" y="-33147"/>
            <a:ext cx="1064209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299" y="1075766"/>
            <a:ext cx="11201400" cy="454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0.png"/><Relationship Id="rId117" Type="http://schemas.openxmlformats.org/officeDocument/2006/relationships/image" Target="../media/image232.png"/><Relationship Id="rId21" Type="http://schemas.openxmlformats.org/officeDocument/2006/relationships/image" Target="../media/image155.png"/><Relationship Id="rId42" Type="http://schemas.openxmlformats.org/officeDocument/2006/relationships/image" Target="../media/image172.png"/><Relationship Id="rId47" Type="http://schemas.openxmlformats.org/officeDocument/2006/relationships/image" Target="../media/image177.png"/><Relationship Id="rId63" Type="http://schemas.openxmlformats.org/officeDocument/2006/relationships/image" Target="../media/image185.png"/><Relationship Id="rId68" Type="http://schemas.openxmlformats.org/officeDocument/2006/relationships/image" Target="../media/image190.png"/><Relationship Id="rId84" Type="http://schemas.openxmlformats.org/officeDocument/2006/relationships/image" Target="../media/image204.png"/><Relationship Id="rId89" Type="http://schemas.openxmlformats.org/officeDocument/2006/relationships/image" Target="../media/image207.png"/><Relationship Id="rId112" Type="http://schemas.openxmlformats.org/officeDocument/2006/relationships/image" Target="../media/image227.png"/><Relationship Id="rId16" Type="http://schemas.openxmlformats.org/officeDocument/2006/relationships/image" Target="../media/image153.png"/><Relationship Id="rId107" Type="http://schemas.openxmlformats.org/officeDocument/2006/relationships/image" Target="../media/image222.png"/><Relationship Id="rId11" Type="http://schemas.openxmlformats.org/officeDocument/2006/relationships/image" Target="../media/image51.png"/><Relationship Id="rId32" Type="http://schemas.openxmlformats.org/officeDocument/2006/relationships/image" Target="../media/image164.png"/><Relationship Id="rId37" Type="http://schemas.openxmlformats.org/officeDocument/2006/relationships/image" Target="../media/image169.png"/><Relationship Id="rId53" Type="http://schemas.openxmlformats.org/officeDocument/2006/relationships/image" Target="../media/image180.png"/><Relationship Id="rId58" Type="http://schemas.openxmlformats.org/officeDocument/2006/relationships/image" Target="../media/image92.png"/><Relationship Id="rId74" Type="http://schemas.openxmlformats.org/officeDocument/2006/relationships/image" Target="../media/image196.png"/><Relationship Id="rId79" Type="http://schemas.openxmlformats.org/officeDocument/2006/relationships/image" Target="../media/image113.png"/><Relationship Id="rId102" Type="http://schemas.openxmlformats.org/officeDocument/2006/relationships/image" Target="../media/image217.png"/><Relationship Id="rId123" Type="http://schemas.openxmlformats.org/officeDocument/2006/relationships/image" Target="../media/image238.png"/><Relationship Id="rId5" Type="http://schemas.openxmlformats.org/officeDocument/2006/relationships/image" Target="../media/image37.png"/><Relationship Id="rId90" Type="http://schemas.openxmlformats.org/officeDocument/2006/relationships/image" Target="../media/image208.png"/><Relationship Id="rId95" Type="http://schemas.openxmlformats.org/officeDocument/2006/relationships/image" Target="../media/image210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Relationship Id="rId43" Type="http://schemas.openxmlformats.org/officeDocument/2006/relationships/image" Target="../media/image173.png"/><Relationship Id="rId48" Type="http://schemas.openxmlformats.org/officeDocument/2006/relationships/image" Target="../media/image82.png"/><Relationship Id="rId64" Type="http://schemas.openxmlformats.org/officeDocument/2006/relationships/image" Target="../media/image186.png"/><Relationship Id="rId69" Type="http://schemas.openxmlformats.org/officeDocument/2006/relationships/image" Target="../media/image191.png"/><Relationship Id="rId113" Type="http://schemas.openxmlformats.org/officeDocument/2006/relationships/image" Target="../media/image228.png"/><Relationship Id="rId118" Type="http://schemas.openxmlformats.org/officeDocument/2006/relationships/image" Target="../media/image233.png"/><Relationship Id="rId80" Type="http://schemas.openxmlformats.org/officeDocument/2006/relationships/image" Target="../media/image114.png"/><Relationship Id="rId85" Type="http://schemas.openxmlformats.org/officeDocument/2006/relationships/image" Target="../media/image205.png"/><Relationship Id="rId12" Type="http://schemas.openxmlformats.org/officeDocument/2006/relationships/image" Target="../media/image149.png"/><Relationship Id="rId17" Type="http://schemas.openxmlformats.org/officeDocument/2006/relationships/image" Target="../media/image45.png"/><Relationship Id="rId33" Type="http://schemas.openxmlformats.org/officeDocument/2006/relationships/image" Target="../media/image165.png"/><Relationship Id="rId38" Type="http://schemas.openxmlformats.org/officeDocument/2006/relationships/image" Target="../media/image170.png"/><Relationship Id="rId59" Type="http://schemas.openxmlformats.org/officeDocument/2006/relationships/image" Target="../media/image93.png"/><Relationship Id="rId103" Type="http://schemas.openxmlformats.org/officeDocument/2006/relationships/image" Target="../media/image218.png"/><Relationship Id="rId108" Type="http://schemas.openxmlformats.org/officeDocument/2006/relationships/image" Target="../media/image223.png"/><Relationship Id="rId124" Type="http://schemas.openxmlformats.org/officeDocument/2006/relationships/image" Target="../media/image239.png"/><Relationship Id="rId54" Type="http://schemas.openxmlformats.org/officeDocument/2006/relationships/image" Target="../media/image88.png"/><Relationship Id="rId70" Type="http://schemas.openxmlformats.org/officeDocument/2006/relationships/image" Target="../media/image192.png"/><Relationship Id="rId75" Type="http://schemas.openxmlformats.org/officeDocument/2006/relationships/image" Target="../media/image197.png"/><Relationship Id="rId91" Type="http://schemas.openxmlformats.org/officeDocument/2006/relationships/image" Target="../media/image209.png"/><Relationship Id="rId96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23" Type="http://schemas.openxmlformats.org/officeDocument/2006/relationships/image" Target="../media/image157.png"/><Relationship Id="rId28" Type="http://schemas.openxmlformats.org/officeDocument/2006/relationships/image" Target="../media/image60.png"/><Relationship Id="rId49" Type="http://schemas.openxmlformats.org/officeDocument/2006/relationships/image" Target="../media/image178.png"/><Relationship Id="rId114" Type="http://schemas.openxmlformats.org/officeDocument/2006/relationships/image" Target="../media/image229.png"/><Relationship Id="rId119" Type="http://schemas.openxmlformats.org/officeDocument/2006/relationships/image" Target="../media/image234.png"/><Relationship Id="rId44" Type="http://schemas.openxmlformats.org/officeDocument/2006/relationships/image" Target="../media/image174.png"/><Relationship Id="rId60" Type="http://schemas.openxmlformats.org/officeDocument/2006/relationships/image" Target="../media/image94.png"/><Relationship Id="rId65" Type="http://schemas.openxmlformats.org/officeDocument/2006/relationships/image" Target="../media/image187.png"/><Relationship Id="rId81" Type="http://schemas.openxmlformats.org/officeDocument/2006/relationships/image" Target="../media/image201.png"/><Relationship Id="rId86" Type="http://schemas.openxmlformats.org/officeDocument/2006/relationships/image" Target="../media/image120.png"/><Relationship Id="rId4" Type="http://schemas.openxmlformats.org/officeDocument/2006/relationships/image" Target="../media/image145.png"/><Relationship Id="rId9" Type="http://schemas.openxmlformats.org/officeDocument/2006/relationships/image" Target="../media/image49.png"/><Relationship Id="rId13" Type="http://schemas.openxmlformats.org/officeDocument/2006/relationships/image" Target="../media/image150.png"/><Relationship Id="rId18" Type="http://schemas.openxmlformats.org/officeDocument/2006/relationships/image" Target="../media/image46.png"/><Relationship Id="rId39" Type="http://schemas.openxmlformats.org/officeDocument/2006/relationships/image" Target="../media/image76.png"/><Relationship Id="rId109" Type="http://schemas.openxmlformats.org/officeDocument/2006/relationships/image" Target="../media/image224.png"/><Relationship Id="rId34" Type="http://schemas.openxmlformats.org/officeDocument/2006/relationships/image" Target="../media/image166.png"/><Relationship Id="rId50" Type="http://schemas.openxmlformats.org/officeDocument/2006/relationships/image" Target="../media/image84.png"/><Relationship Id="rId55" Type="http://schemas.openxmlformats.org/officeDocument/2006/relationships/image" Target="../media/image181.png"/><Relationship Id="rId76" Type="http://schemas.openxmlformats.org/officeDocument/2006/relationships/image" Target="../media/image198.png"/><Relationship Id="rId97" Type="http://schemas.openxmlformats.org/officeDocument/2006/relationships/image" Target="../media/image212.png"/><Relationship Id="rId104" Type="http://schemas.openxmlformats.org/officeDocument/2006/relationships/image" Target="../media/image219.png"/><Relationship Id="rId120" Type="http://schemas.openxmlformats.org/officeDocument/2006/relationships/image" Target="../media/image235.png"/><Relationship Id="rId7" Type="http://schemas.openxmlformats.org/officeDocument/2006/relationships/image" Target="../media/image147.png"/><Relationship Id="rId71" Type="http://schemas.openxmlformats.org/officeDocument/2006/relationships/image" Target="../media/image193.png"/><Relationship Id="rId92" Type="http://schemas.openxmlformats.org/officeDocument/2006/relationships/image" Target="../media/image140.png"/><Relationship Id="rId2" Type="http://schemas.openxmlformats.org/officeDocument/2006/relationships/image" Target="../media/image144.png"/><Relationship Id="rId29" Type="http://schemas.openxmlformats.org/officeDocument/2006/relationships/image" Target="../media/image61.png"/><Relationship Id="rId24" Type="http://schemas.openxmlformats.org/officeDocument/2006/relationships/image" Target="../media/image158.png"/><Relationship Id="rId40" Type="http://schemas.openxmlformats.org/officeDocument/2006/relationships/image" Target="../media/image77.png"/><Relationship Id="rId45" Type="http://schemas.openxmlformats.org/officeDocument/2006/relationships/image" Target="../media/image175.png"/><Relationship Id="rId66" Type="http://schemas.openxmlformats.org/officeDocument/2006/relationships/image" Target="../media/image188.png"/><Relationship Id="rId87" Type="http://schemas.openxmlformats.org/officeDocument/2006/relationships/image" Target="../media/image121.png"/><Relationship Id="rId110" Type="http://schemas.openxmlformats.org/officeDocument/2006/relationships/image" Target="../media/image225.png"/><Relationship Id="rId115" Type="http://schemas.openxmlformats.org/officeDocument/2006/relationships/image" Target="../media/image230.png"/><Relationship Id="rId61" Type="http://schemas.openxmlformats.org/officeDocument/2006/relationships/image" Target="../media/image183.png"/><Relationship Id="rId82" Type="http://schemas.openxmlformats.org/officeDocument/2006/relationships/image" Target="../media/image202.png"/><Relationship Id="rId19" Type="http://schemas.openxmlformats.org/officeDocument/2006/relationships/image" Target="../media/image47.png"/><Relationship Id="rId14" Type="http://schemas.openxmlformats.org/officeDocument/2006/relationships/image" Target="../media/image151.png"/><Relationship Id="rId30" Type="http://schemas.openxmlformats.org/officeDocument/2006/relationships/image" Target="../media/image162.png"/><Relationship Id="rId35" Type="http://schemas.openxmlformats.org/officeDocument/2006/relationships/image" Target="../media/image167.png"/><Relationship Id="rId56" Type="http://schemas.openxmlformats.org/officeDocument/2006/relationships/image" Target="../media/image90.png"/><Relationship Id="rId77" Type="http://schemas.openxmlformats.org/officeDocument/2006/relationships/image" Target="../media/image199.png"/><Relationship Id="rId100" Type="http://schemas.openxmlformats.org/officeDocument/2006/relationships/image" Target="../media/image215.png"/><Relationship Id="rId105" Type="http://schemas.openxmlformats.org/officeDocument/2006/relationships/image" Target="../media/image220.png"/><Relationship Id="rId8" Type="http://schemas.openxmlformats.org/officeDocument/2006/relationships/image" Target="../media/image48.png"/><Relationship Id="rId51" Type="http://schemas.openxmlformats.org/officeDocument/2006/relationships/image" Target="../media/image179.png"/><Relationship Id="rId72" Type="http://schemas.openxmlformats.org/officeDocument/2006/relationships/image" Target="../media/image194.png"/><Relationship Id="rId93" Type="http://schemas.openxmlformats.org/officeDocument/2006/relationships/image" Target="../media/image127.png"/><Relationship Id="rId98" Type="http://schemas.openxmlformats.org/officeDocument/2006/relationships/image" Target="../media/image213.png"/><Relationship Id="rId121" Type="http://schemas.openxmlformats.org/officeDocument/2006/relationships/image" Target="../media/image236.png"/><Relationship Id="rId3" Type="http://schemas.openxmlformats.org/officeDocument/2006/relationships/image" Target="../media/image35.png"/><Relationship Id="rId25" Type="http://schemas.openxmlformats.org/officeDocument/2006/relationships/image" Target="../media/image159.png"/><Relationship Id="rId46" Type="http://schemas.openxmlformats.org/officeDocument/2006/relationships/image" Target="../media/image176.png"/><Relationship Id="rId67" Type="http://schemas.openxmlformats.org/officeDocument/2006/relationships/image" Target="../media/image189.png"/><Relationship Id="rId116" Type="http://schemas.openxmlformats.org/officeDocument/2006/relationships/image" Target="../media/image231.png"/><Relationship Id="rId20" Type="http://schemas.openxmlformats.org/officeDocument/2006/relationships/image" Target="../media/image154.png"/><Relationship Id="rId41" Type="http://schemas.openxmlformats.org/officeDocument/2006/relationships/image" Target="../media/image171.png"/><Relationship Id="rId62" Type="http://schemas.openxmlformats.org/officeDocument/2006/relationships/image" Target="../media/image184.png"/><Relationship Id="rId83" Type="http://schemas.openxmlformats.org/officeDocument/2006/relationships/image" Target="../media/image203.png"/><Relationship Id="rId88" Type="http://schemas.openxmlformats.org/officeDocument/2006/relationships/image" Target="../media/image206.png"/><Relationship Id="rId111" Type="http://schemas.openxmlformats.org/officeDocument/2006/relationships/image" Target="../media/image226.png"/><Relationship Id="rId15" Type="http://schemas.openxmlformats.org/officeDocument/2006/relationships/image" Target="../media/image152.png"/><Relationship Id="rId36" Type="http://schemas.openxmlformats.org/officeDocument/2006/relationships/image" Target="../media/image168.png"/><Relationship Id="rId57" Type="http://schemas.openxmlformats.org/officeDocument/2006/relationships/image" Target="../media/image182.png"/><Relationship Id="rId106" Type="http://schemas.openxmlformats.org/officeDocument/2006/relationships/image" Target="../media/image221.png"/><Relationship Id="rId10" Type="http://schemas.openxmlformats.org/officeDocument/2006/relationships/image" Target="../media/image148.png"/><Relationship Id="rId31" Type="http://schemas.openxmlformats.org/officeDocument/2006/relationships/image" Target="../media/image163.png"/><Relationship Id="rId52" Type="http://schemas.openxmlformats.org/officeDocument/2006/relationships/image" Target="../media/image86.png"/><Relationship Id="rId73" Type="http://schemas.openxmlformats.org/officeDocument/2006/relationships/image" Target="../media/image195.png"/><Relationship Id="rId78" Type="http://schemas.openxmlformats.org/officeDocument/2006/relationships/image" Target="../media/image200.png"/><Relationship Id="rId94" Type="http://schemas.openxmlformats.org/officeDocument/2006/relationships/image" Target="../media/image128.png"/><Relationship Id="rId99" Type="http://schemas.openxmlformats.org/officeDocument/2006/relationships/image" Target="../media/image214.png"/><Relationship Id="rId101" Type="http://schemas.openxmlformats.org/officeDocument/2006/relationships/image" Target="../media/image216.png"/><Relationship Id="rId122" Type="http://schemas.openxmlformats.org/officeDocument/2006/relationships/image" Target="../media/image2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4.png"/><Relationship Id="rId5" Type="http://schemas.openxmlformats.org/officeDocument/2006/relationships/image" Target="../media/image243.jpeg"/><Relationship Id="rId4" Type="http://schemas.openxmlformats.org/officeDocument/2006/relationships/image" Target="../media/image2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4.png"/><Relationship Id="rId5" Type="http://schemas.openxmlformats.org/officeDocument/2006/relationships/image" Target="../media/image243.jpeg"/><Relationship Id="rId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84" Type="http://schemas.openxmlformats.org/officeDocument/2006/relationships/image" Target="../media/image116.png"/><Relationship Id="rId89" Type="http://schemas.openxmlformats.org/officeDocument/2006/relationships/image" Target="../media/image121.png"/><Relationship Id="rId16" Type="http://schemas.openxmlformats.org/officeDocument/2006/relationships/image" Target="../media/image48.png"/><Relationship Id="rId107" Type="http://schemas.openxmlformats.org/officeDocument/2006/relationships/image" Target="../media/image139.png"/><Relationship Id="rId11" Type="http://schemas.openxmlformats.org/officeDocument/2006/relationships/image" Target="../media/image43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74" Type="http://schemas.openxmlformats.org/officeDocument/2006/relationships/image" Target="../media/image106.png"/><Relationship Id="rId79" Type="http://schemas.openxmlformats.org/officeDocument/2006/relationships/image" Target="../media/image111.png"/><Relationship Id="rId102" Type="http://schemas.openxmlformats.org/officeDocument/2006/relationships/image" Target="../media/image134.png"/><Relationship Id="rId5" Type="http://schemas.openxmlformats.org/officeDocument/2006/relationships/image" Target="../media/image37.png"/><Relationship Id="rId90" Type="http://schemas.openxmlformats.org/officeDocument/2006/relationships/image" Target="../media/image122.png"/><Relationship Id="rId95" Type="http://schemas.openxmlformats.org/officeDocument/2006/relationships/image" Target="../media/image12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80" Type="http://schemas.openxmlformats.org/officeDocument/2006/relationships/image" Target="../media/image112.png"/><Relationship Id="rId85" Type="http://schemas.openxmlformats.org/officeDocument/2006/relationships/image" Target="../media/image117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59" Type="http://schemas.openxmlformats.org/officeDocument/2006/relationships/image" Target="../media/image91.png"/><Relationship Id="rId103" Type="http://schemas.openxmlformats.org/officeDocument/2006/relationships/image" Target="../media/image135.png"/><Relationship Id="rId108" Type="http://schemas.openxmlformats.org/officeDocument/2006/relationships/image" Target="../media/image140.png"/><Relationship Id="rId54" Type="http://schemas.openxmlformats.org/officeDocument/2006/relationships/image" Target="../media/image86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91" Type="http://schemas.openxmlformats.org/officeDocument/2006/relationships/image" Target="../media/image123.png"/><Relationship Id="rId9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6" Type="http://schemas.openxmlformats.org/officeDocument/2006/relationships/image" Target="../media/image138.png"/><Relationship Id="rId10" Type="http://schemas.openxmlformats.org/officeDocument/2006/relationships/image" Target="../media/image42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78" Type="http://schemas.openxmlformats.org/officeDocument/2006/relationships/image" Target="../media/image110.png"/><Relationship Id="rId81" Type="http://schemas.openxmlformats.org/officeDocument/2006/relationships/image" Target="../media/image113.png"/><Relationship Id="rId86" Type="http://schemas.openxmlformats.org/officeDocument/2006/relationships/image" Target="../media/image118.png"/><Relationship Id="rId94" Type="http://schemas.openxmlformats.org/officeDocument/2006/relationships/image" Target="../media/image126.png"/><Relationship Id="rId99" Type="http://schemas.openxmlformats.org/officeDocument/2006/relationships/image" Target="../media/image131.png"/><Relationship Id="rId101" Type="http://schemas.openxmlformats.org/officeDocument/2006/relationships/image" Target="../media/image13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109" Type="http://schemas.openxmlformats.org/officeDocument/2006/relationships/image" Target="../media/image14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97" Type="http://schemas.openxmlformats.org/officeDocument/2006/relationships/image" Target="../media/image129.png"/><Relationship Id="rId104" Type="http://schemas.openxmlformats.org/officeDocument/2006/relationships/image" Target="../media/image136.png"/><Relationship Id="rId7" Type="http://schemas.openxmlformats.org/officeDocument/2006/relationships/image" Target="../media/image39.png"/><Relationship Id="rId71" Type="http://schemas.openxmlformats.org/officeDocument/2006/relationships/image" Target="../media/image103.png"/><Relationship Id="rId92" Type="http://schemas.openxmlformats.org/officeDocument/2006/relationships/image" Target="../media/image124.png"/><Relationship Id="rId2" Type="http://schemas.openxmlformats.org/officeDocument/2006/relationships/image" Target="../media/image34.png"/><Relationship Id="rId29" Type="http://schemas.openxmlformats.org/officeDocument/2006/relationships/image" Target="../media/image61.png"/><Relationship Id="rId24" Type="http://schemas.openxmlformats.org/officeDocument/2006/relationships/image" Target="../media/image56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66" Type="http://schemas.openxmlformats.org/officeDocument/2006/relationships/image" Target="../media/image98.png"/><Relationship Id="rId87" Type="http://schemas.openxmlformats.org/officeDocument/2006/relationships/image" Target="../media/image119.png"/><Relationship Id="rId110" Type="http://schemas.openxmlformats.org/officeDocument/2006/relationships/image" Target="../media/image142.png"/><Relationship Id="rId61" Type="http://schemas.openxmlformats.org/officeDocument/2006/relationships/image" Target="../media/image93.png"/><Relationship Id="rId82" Type="http://schemas.openxmlformats.org/officeDocument/2006/relationships/image" Target="../media/image114.png"/><Relationship Id="rId19" Type="http://schemas.openxmlformats.org/officeDocument/2006/relationships/image" Target="../media/image51.png"/><Relationship Id="rId14" Type="http://schemas.openxmlformats.org/officeDocument/2006/relationships/image" Target="../media/image46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56" Type="http://schemas.openxmlformats.org/officeDocument/2006/relationships/image" Target="../media/image88.png"/><Relationship Id="rId77" Type="http://schemas.openxmlformats.org/officeDocument/2006/relationships/image" Target="../media/image109.png"/><Relationship Id="rId100" Type="http://schemas.openxmlformats.org/officeDocument/2006/relationships/image" Target="../media/image132.png"/><Relationship Id="rId105" Type="http://schemas.openxmlformats.org/officeDocument/2006/relationships/image" Target="../media/image137.png"/><Relationship Id="rId8" Type="http://schemas.openxmlformats.org/officeDocument/2006/relationships/image" Target="../media/image40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93" Type="http://schemas.openxmlformats.org/officeDocument/2006/relationships/image" Target="../media/image125.png"/><Relationship Id="rId98" Type="http://schemas.openxmlformats.org/officeDocument/2006/relationships/image" Target="../media/image130.png"/><Relationship Id="rId3" Type="http://schemas.openxmlformats.org/officeDocument/2006/relationships/image" Target="../media/image35.png"/><Relationship Id="rId25" Type="http://schemas.openxmlformats.org/officeDocument/2006/relationships/image" Target="../media/image57.png"/><Relationship Id="rId46" Type="http://schemas.openxmlformats.org/officeDocument/2006/relationships/image" Target="../media/image78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62" Type="http://schemas.openxmlformats.org/officeDocument/2006/relationships/image" Target="../media/image94.png"/><Relationship Id="rId83" Type="http://schemas.openxmlformats.org/officeDocument/2006/relationships/image" Target="../media/image115.png"/><Relationship Id="rId88" Type="http://schemas.openxmlformats.org/officeDocument/2006/relationships/image" Target="../media/image120.png"/><Relationship Id="rId111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lang="en-IN" sz="3600" b="1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CSE</a:t>
            </a:r>
            <a:r>
              <a:rPr lang="en-IN" sz="3600" b="1">
                <a:solidFill>
                  <a:srgbClr val="FFFFFF"/>
                </a:solidFill>
                <a:latin typeface="Carlito"/>
                <a:cs typeface="Carlito"/>
              </a:rPr>
              <a:t>211</a:t>
            </a:r>
            <a:r>
              <a:rPr sz="3600" b="1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>
                <a:cs typeface="Calibri" panose="020F0502020204030204" pitchFamily="34" charset="0"/>
              </a:rPr>
              <a:t>Two principal Internet transport protocols</a:t>
            </a:r>
            <a:endParaRPr lang="en-US" sz="48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9377"/>
            <a:ext cx="3728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3200" i="1" spc="-165">
                <a:solidFill>
                  <a:srgbClr val="000099"/>
                </a:solidFill>
                <a:latin typeface="Arial"/>
                <a:cs typeface="Arial"/>
              </a:rPr>
              <a:t>Network </a:t>
            </a:r>
            <a:r>
              <a:rPr sz="3200" i="1" spc="-160">
                <a:solidFill>
                  <a:srgbClr val="000099"/>
                </a:solidFill>
                <a:latin typeface="Arial"/>
                <a:cs typeface="Arial"/>
              </a:rPr>
              <a:t>layer:</a:t>
            </a:r>
            <a:r>
              <a:rPr sz="3200" i="1" spc="10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spc="-145">
                <a:latin typeface="Arial"/>
                <a:cs typeface="Arial"/>
              </a:rPr>
              <a:t>logical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361313"/>
            <a:ext cx="4985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5">
                <a:latin typeface="Arial"/>
                <a:cs typeface="Arial"/>
              </a:rPr>
              <a:t>communication </a:t>
            </a:r>
            <a:r>
              <a:rPr sz="3200" spc="-195">
                <a:latin typeface="Arial"/>
                <a:cs typeface="Arial"/>
              </a:rPr>
              <a:t>between</a:t>
            </a:r>
            <a:r>
              <a:rPr sz="3200" spc="90">
                <a:latin typeface="Arial"/>
                <a:cs typeface="Arial"/>
              </a:rPr>
              <a:t> </a:t>
            </a:r>
            <a:r>
              <a:rPr sz="3200" spc="-140">
                <a:latin typeface="Arial"/>
                <a:cs typeface="Arial"/>
              </a:rPr>
              <a:t>hosts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829181"/>
            <a:ext cx="3924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3200" i="1" spc="-175">
                <a:solidFill>
                  <a:srgbClr val="000099"/>
                </a:solidFill>
                <a:latin typeface="Arial"/>
                <a:cs typeface="Arial"/>
              </a:rPr>
              <a:t>Transport </a:t>
            </a:r>
            <a:r>
              <a:rPr sz="3200" i="1" spc="-160">
                <a:solidFill>
                  <a:srgbClr val="000099"/>
                </a:solidFill>
                <a:latin typeface="Arial"/>
                <a:cs typeface="Arial"/>
              </a:rPr>
              <a:t>layer:</a:t>
            </a:r>
            <a:r>
              <a:rPr sz="3200" i="1" spc="8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3200" spc="-140">
                <a:latin typeface="Arial"/>
                <a:cs typeface="Arial"/>
              </a:rPr>
              <a:t>logical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170557"/>
            <a:ext cx="3987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5">
                <a:latin typeface="Arial"/>
                <a:cs typeface="Arial"/>
              </a:rPr>
              <a:t>communication</a:t>
            </a:r>
            <a:r>
              <a:rPr sz="3200" spc="-70">
                <a:latin typeface="Arial"/>
                <a:cs typeface="Arial"/>
              </a:rPr>
              <a:t> </a:t>
            </a:r>
            <a:r>
              <a:rPr sz="3200" spc="-195">
                <a:latin typeface="Arial"/>
                <a:cs typeface="Arial"/>
              </a:rPr>
              <a:t>between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511628"/>
            <a:ext cx="16789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>
                <a:latin typeface="Arial"/>
                <a:cs typeface="Arial"/>
              </a:rPr>
              <a:t>processes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39" y="2937510"/>
            <a:ext cx="4325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30">
                <a:latin typeface="Arial"/>
                <a:cs typeface="Arial"/>
              </a:rPr>
              <a:t>relies on, </a:t>
            </a:r>
            <a:r>
              <a:rPr sz="2800" spc="-185">
                <a:latin typeface="Arial"/>
                <a:cs typeface="Arial"/>
              </a:rPr>
              <a:t>enhances,</a:t>
            </a:r>
            <a:r>
              <a:rPr sz="2800" spc="250">
                <a:latin typeface="Arial"/>
                <a:cs typeface="Arial"/>
              </a:rPr>
              <a:t> </a:t>
            </a:r>
            <a:r>
              <a:rPr sz="2800" spc="-13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3236213"/>
            <a:ext cx="4464050" cy="288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z="2800" spc="-165">
                <a:latin typeface="Arial"/>
                <a:cs typeface="Arial"/>
              </a:rPr>
              <a:t>layer</a:t>
            </a:r>
            <a:r>
              <a:rPr sz="2800" spc="-5">
                <a:latin typeface="Arial"/>
                <a:cs typeface="Arial"/>
              </a:rPr>
              <a:t> </a:t>
            </a:r>
            <a:r>
              <a:rPr sz="2800" spc="-135"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390"/>
              </a:spcBef>
            </a:pPr>
            <a:r>
              <a:rPr sz="2000" spc="-30">
                <a:latin typeface="Arial"/>
                <a:cs typeface="Arial"/>
              </a:rPr>
              <a:t>If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95">
                <a:latin typeface="Arial"/>
                <a:cs typeface="Arial"/>
              </a:rPr>
              <a:t>network-layer </a:t>
            </a:r>
            <a:r>
              <a:rPr sz="2000" spc="-75">
                <a:latin typeface="Arial"/>
                <a:cs typeface="Arial"/>
              </a:rPr>
              <a:t>protocol </a:t>
            </a:r>
            <a:r>
              <a:rPr sz="2000" spc="-110">
                <a:latin typeface="Arial"/>
                <a:cs typeface="Arial"/>
              </a:rPr>
              <a:t>cannot </a:t>
            </a:r>
            <a:r>
              <a:rPr sz="2000" spc="-95">
                <a:latin typeface="Arial"/>
                <a:cs typeface="Arial"/>
              </a:rPr>
              <a:t>provide  </a:t>
            </a:r>
            <a:r>
              <a:rPr sz="2000" spc="-135">
                <a:latin typeface="Arial"/>
                <a:cs typeface="Arial"/>
              </a:rPr>
              <a:t>delay </a:t>
            </a:r>
            <a:r>
              <a:rPr sz="2000" spc="-55">
                <a:latin typeface="Arial"/>
                <a:cs typeface="Arial"/>
              </a:rPr>
              <a:t>or </a:t>
            </a:r>
            <a:r>
              <a:rPr sz="2000" spc="-105">
                <a:latin typeface="Arial"/>
                <a:cs typeface="Arial"/>
              </a:rPr>
              <a:t>bandwidth </a:t>
            </a:r>
            <a:r>
              <a:rPr sz="2000" spc="-125">
                <a:latin typeface="Arial"/>
                <a:cs typeface="Arial"/>
              </a:rPr>
              <a:t>guarantees </a:t>
            </a:r>
            <a:r>
              <a:rPr sz="2000" spc="-40">
                <a:latin typeface="Arial"/>
                <a:cs typeface="Arial"/>
              </a:rPr>
              <a:t>for </a:t>
            </a:r>
            <a:r>
              <a:rPr sz="2000" spc="-75">
                <a:latin typeface="Arial"/>
                <a:cs typeface="Arial"/>
              </a:rPr>
              <a:t>transport  </a:t>
            </a:r>
            <a:r>
              <a:rPr sz="2000" spc="-114">
                <a:latin typeface="Arial"/>
                <a:cs typeface="Arial"/>
              </a:rPr>
              <a:t>layer segments </a:t>
            </a:r>
            <a:r>
              <a:rPr sz="2000" spc="-100">
                <a:latin typeface="Arial"/>
                <a:cs typeface="Arial"/>
              </a:rPr>
              <a:t>sent </a:t>
            </a:r>
            <a:r>
              <a:rPr sz="2000" spc="-120">
                <a:latin typeface="Arial"/>
                <a:cs typeface="Arial"/>
              </a:rPr>
              <a:t>between </a:t>
            </a:r>
            <a:r>
              <a:rPr sz="2000" spc="-85">
                <a:latin typeface="Arial"/>
                <a:cs typeface="Arial"/>
              </a:rPr>
              <a:t>hosts, </a:t>
            </a:r>
            <a:r>
              <a:rPr sz="2000" spc="-105">
                <a:latin typeface="Arial"/>
                <a:cs typeface="Arial"/>
              </a:rPr>
              <a:t>then  </a:t>
            </a:r>
            <a:r>
              <a:rPr sz="2000" spc="-100">
                <a:latin typeface="Arial"/>
                <a:cs typeface="Arial"/>
              </a:rPr>
              <a:t>the </a:t>
            </a:r>
            <a:r>
              <a:rPr sz="2000" spc="-85">
                <a:latin typeface="Arial"/>
                <a:cs typeface="Arial"/>
              </a:rPr>
              <a:t>transport-layer </a:t>
            </a:r>
            <a:r>
              <a:rPr sz="2000" spc="-75">
                <a:latin typeface="Arial"/>
                <a:cs typeface="Arial"/>
              </a:rPr>
              <a:t>protocol </a:t>
            </a:r>
            <a:r>
              <a:rPr sz="2000" spc="-110">
                <a:latin typeface="Arial"/>
                <a:cs typeface="Arial"/>
              </a:rPr>
              <a:t>cannot </a:t>
            </a:r>
            <a:r>
              <a:rPr sz="2000" spc="-95">
                <a:latin typeface="Arial"/>
                <a:cs typeface="Arial"/>
              </a:rPr>
              <a:t>provide  </a:t>
            </a:r>
            <a:r>
              <a:rPr sz="2000" spc="-135">
                <a:latin typeface="Arial"/>
                <a:cs typeface="Arial"/>
              </a:rPr>
              <a:t>delay </a:t>
            </a:r>
            <a:r>
              <a:rPr sz="2000" spc="-60">
                <a:latin typeface="Arial"/>
                <a:cs typeface="Arial"/>
              </a:rPr>
              <a:t>or </a:t>
            </a:r>
            <a:r>
              <a:rPr sz="2000" spc="-105">
                <a:latin typeface="Arial"/>
                <a:cs typeface="Arial"/>
              </a:rPr>
              <a:t>bandwidth </a:t>
            </a:r>
            <a:r>
              <a:rPr sz="2000" spc="-130">
                <a:latin typeface="Arial"/>
                <a:cs typeface="Arial"/>
              </a:rPr>
              <a:t>guarantees </a:t>
            </a:r>
            <a:r>
              <a:rPr sz="2000" spc="-35">
                <a:latin typeface="Arial"/>
                <a:cs typeface="Arial"/>
              </a:rPr>
              <a:t>for  </a:t>
            </a:r>
            <a:r>
              <a:rPr sz="2000" spc="-95">
                <a:latin typeface="Arial"/>
                <a:cs typeface="Arial"/>
              </a:rPr>
              <a:t>application </a:t>
            </a:r>
            <a:r>
              <a:rPr sz="2000" spc="-140">
                <a:latin typeface="Arial"/>
                <a:cs typeface="Arial"/>
              </a:rPr>
              <a:t>messages </a:t>
            </a:r>
            <a:r>
              <a:rPr sz="2000" spc="-100">
                <a:latin typeface="Arial"/>
                <a:cs typeface="Arial"/>
              </a:rPr>
              <a:t>sent </a:t>
            </a:r>
            <a:r>
              <a:rPr sz="2000" spc="-125">
                <a:latin typeface="Arial"/>
                <a:cs typeface="Arial"/>
              </a:rPr>
              <a:t>between  </a:t>
            </a:r>
            <a:r>
              <a:rPr sz="2000" spc="-110">
                <a:latin typeface="Arial"/>
                <a:cs typeface="Arial"/>
              </a:rPr>
              <a:t>processes.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536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4">
                <a:solidFill>
                  <a:srgbClr val="A3123E"/>
                </a:solidFill>
                <a:latin typeface="Trebuchet MS"/>
                <a:cs typeface="Trebuchet MS"/>
              </a:rPr>
              <a:t>Transport </a:t>
            </a:r>
            <a:r>
              <a:rPr sz="3200" b="1" spc="-100">
                <a:solidFill>
                  <a:srgbClr val="A3123E"/>
                </a:solidFill>
                <a:latin typeface="Trebuchet MS"/>
                <a:cs typeface="Trebuchet MS"/>
              </a:rPr>
              <a:t>vs. </a:t>
            </a:r>
            <a:r>
              <a:rPr sz="3200" b="1" spc="-285">
                <a:solidFill>
                  <a:srgbClr val="A3123E"/>
                </a:solidFill>
                <a:latin typeface="Trebuchet MS"/>
                <a:cs typeface="Trebuchet MS"/>
              </a:rPr>
              <a:t>network</a:t>
            </a:r>
            <a:r>
              <a:rPr sz="3200" b="1" spc="-25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35">
                <a:solidFill>
                  <a:srgbClr val="A3123E"/>
                </a:solidFill>
                <a:latin typeface="Trebuchet MS"/>
                <a:cs typeface="Trebuchet MS"/>
              </a:rPr>
              <a:t>layer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6761" y="6445402"/>
            <a:ext cx="1080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Tahoma"/>
                <a:cs typeface="Tahoma"/>
              </a:rPr>
              <a:t>Transport</a:t>
            </a:r>
            <a:r>
              <a:rPr sz="1200" spc="3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3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35446" y="564641"/>
            <a:ext cx="4328160" cy="4249420"/>
          </a:xfrm>
          <a:prstGeom prst="rect">
            <a:avLst/>
          </a:prstGeom>
          <a:ln w="19050">
            <a:solidFill>
              <a:srgbClr val="CC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421005" marR="379730" indent="-228600">
              <a:lnSpc>
                <a:spcPct val="68400"/>
              </a:lnSpc>
              <a:spcBef>
                <a:spcPts val="1685"/>
              </a:spcBef>
            </a:pPr>
            <a:r>
              <a:rPr sz="2400" i="1">
                <a:latin typeface="Carlito"/>
                <a:cs typeface="Carlito"/>
              </a:rPr>
              <a:t>12 kids in </a:t>
            </a:r>
            <a:r>
              <a:rPr sz="2400" i="1" spc="10">
                <a:latin typeface="Carlito"/>
                <a:cs typeface="Carlito"/>
              </a:rPr>
              <a:t>Ann</a:t>
            </a:r>
            <a:r>
              <a:rPr sz="2500" i="1" spc="10">
                <a:latin typeface="Arial"/>
                <a:cs typeface="Arial"/>
              </a:rPr>
              <a:t>’</a:t>
            </a:r>
            <a:r>
              <a:rPr sz="2400" i="1" spc="10">
                <a:latin typeface="Carlito"/>
                <a:cs typeface="Carlito"/>
              </a:rPr>
              <a:t>s </a:t>
            </a:r>
            <a:r>
              <a:rPr sz="2400" i="1" spc="-5">
                <a:latin typeface="Carlito"/>
                <a:cs typeface="Carlito"/>
              </a:rPr>
              <a:t>house</a:t>
            </a:r>
            <a:r>
              <a:rPr sz="2400" i="1" spc="-105">
                <a:latin typeface="Carlito"/>
                <a:cs typeface="Carlito"/>
              </a:rPr>
              <a:t> </a:t>
            </a:r>
            <a:r>
              <a:rPr sz="2400" i="1" spc="-5">
                <a:latin typeface="Carlito"/>
                <a:cs typeface="Carlito"/>
              </a:rPr>
              <a:t>sending  </a:t>
            </a:r>
            <a:r>
              <a:rPr sz="2400" i="1" spc="-10">
                <a:latin typeface="Carlito"/>
                <a:cs typeface="Carlito"/>
              </a:rPr>
              <a:t>letters </a:t>
            </a:r>
            <a:r>
              <a:rPr sz="2400" i="1" spc="-15">
                <a:latin typeface="Carlito"/>
                <a:cs typeface="Carlito"/>
              </a:rPr>
              <a:t>to </a:t>
            </a:r>
            <a:r>
              <a:rPr sz="2400" i="1">
                <a:latin typeface="Carlito"/>
                <a:cs typeface="Carlito"/>
              </a:rPr>
              <a:t>12 kids in </a:t>
            </a:r>
            <a:r>
              <a:rPr sz="2400" i="1" spc="10">
                <a:latin typeface="Carlito"/>
                <a:cs typeface="Carlito"/>
              </a:rPr>
              <a:t>Bill</a:t>
            </a:r>
            <a:r>
              <a:rPr sz="2500" i="1" spc="10">
                <a:latin typeface="Arial"/>
                <a:cs typeface="Arial"/>
              </a:rPr>
              <a:t>’</a:t>
            </a:r>
            <a:r>
              <a:rPr sz="2400" i="1" spc="10">
                <a:latin typeface="Carlito"/>
                <a:cs typeface="Carlito"/>
              </a:rPr>
              <a:t>s  </a:t>
            </a:r>
            <a:r>
              <a:rPr sz="2400" i="1" spc="-5">
                <a:latin typeface="Carlito"/>
                <a:cs typeface="Carlito"/>
              </a:rPr>
              <a:t>house:</a:t>
            </a:r>
            <a:endParaRPr sz="2400">
              <a:latin typeface="Carlito"/>
              <a:cs typeface="Carlito"/>
            </a:endParaRPr>
          </a:p>
          <a:p>
            <a:pPr marL="421640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421640" algn="l"/>
              </a:tabLst>
            </a:pPr>
            <a:r>
              <a:rPr sz="2400" spc="-10">
                <a:latin typeface="Carlito"/>
                <a:cs typeface="Carlito"/>
              </a:rPr>
              <a:t>hosts </a:t>
            </a:r>
            <a:r>
              <a:rPr sz="2400">
                <a:latin typeface="Carlito"/>
                <a:cs typeface="Carlito"/>
              </a:rPr>
              <a:t>= </a:t>
            </a:r>
            <a:r>
              <a:rPr sz="2400" spc="-10">
                <a:latin typeface="Carlito"/>
                <a:cs typeface="Carlito"/>
              </a:rPr>
              <a:t>houses</a:t>
            </a:r>
            <a:endParaRPr sz="2400">
              <a:latin typeface="Carlito"/>
              <a:cs typeface="Carlito"/>
            </a:endParaRPr>
          </a:p>
          <a:p>
            <a:pPr marL="421640" indent="-22923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421640" algn="l"/>
              </a:tabLst>
            </a:pPr>
            <a:r>
              <a:rPr sz="2400" spc="-10">
                <a:latin typeface="Carlito"/>
                <a:cs typeface="Carlito"/>
              </a:rPr>
              <a:t>processes </a:t>
            </a:r>
            <a:r>
              <a:rPr sz="2400">
                <a:latin typeface="Carlito"/>
                <a:cs typeface="Carlito"/>
              </a:rPr>
              <a:t>=</a:t>
            </a:r>
            <a:r>
              <a:rPr sz="2400" spc="-9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kids</a:t>
            </a:r>
          </a:p>
          <a:p>
            <a:pPr marL="421005" marR="79502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421640" algn="l"/>
              </a:tabLst>
            </a:pPr>
            <a:r>
              <a:rPr sz="2400">
                <a:latin typeface="Carlito"/>
                <a:cs typeface="Carlito"/>
              </a:rPr>
              <a:t>app </a:t>
            </a:r>
            <a:r>
              <a:rPr sz="2400" spc="-5">
                <a:latin typeface="Carlito"/>
                <a:cs typeface="Carlito"/>
              </a:rPr>
              <a:t>messages </a:t>
            </a:r>
            <a:r>
              <a:rPr sz="2400">
                <a:latin typeface="Carlito"/>
                <a:cs typeface="Carlito"/>
              </a:rPr>
              <a:t>= </a:t>
            </a:r>
            <a:r>
              <a:rPr sz="2400" spc="-15">
                <a:latin typeface="Carlito"/>
                <a:cs typeface="Carlito"/>
              </a:rPr>
              <a:t>letters</a:t>
            </a:r>
            <a:r>
              <a:rPr sz="2400" spc="-12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in  </a:t>
            </a:r>
            <a:r>
              <a:rPr sz="2400" spc="-10">
                <a:latin typeface="Carlito"/>
                <a:cs typeface="Carlito"/>
              </a:rPr>
              <a:t>envelopes</a:t>
            </a:r>
            <a:endParaRPr sz="2400">
              <a:latin typeface="Carlito"/>
              <a:cs typeface="Carlito"/>
            </a:endParaRPr>
          </a:p>
          <a:p>
            <a:pPr marL="421005" marR="74739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421640" algn="l"/>
              </a:tabLst>
            </a:pPr>
            <a:r>
              <a:rPr sz="2400" spc="-10">
                <a:latin typeface="Carlito"/>
                <a:cs typeface="Carlito"/>
              </a:rPr>
              <a:t>transport </a:t>
            </a:r>
            <a:r>
              <a:rPr sz="2400" spc="-15">
                <a:latin typeface="Carlito"/>
                <a:cs typeface="Carlito"/>
              </a:rPr>
              <a:t>protocol </a:t>
            </a:r>
            <a:r>
              <a:rPr sz="2400">
                <a:latin typeface="Carlito"/>
                <a:cs typeface="Carlito"/>
              </a:rPr>
              <a:t>= Ann  and Bill who </a:t>
            </a:r>
            <a:r>
              <a:rPr sz="2400" spc="-5">
                <a:latin typeface="Carlito"/>
                <a:cs typeface="Carlito"/>
              </a:rPr>
              <a:t>demux </a:t>
            </a:r>
            <a:r>
              <a:rPr sz="2400" spc="-15">
                <a:latin typeface="Carlito"/>
                <a:cs typeface="Carlito"/>
              </a:rPr>
              <a:t>to</a:t>
            </a:r>
            <a:r>
              <a:rPr sz="2400" spc="-125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in-  house</a:t>
            </a:r>
            <a:r>
              <a:rPr sz="2400" spc="5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siblings</a:t>
            </a:r>
            <a:endParaRPr sz="2400">
              <a:latin typeface="Carlito"/>
              <a:cs typeface="Carlito"/>
            </a:endParaRPr>
          </a:p>
          <a:p>
            <a:pPr marL="421005" marR="84455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421640" algn="l"/>
              </a:tabLst>
            </a:pPr>
            <a:r>
              <a:rPr sz="2400" spc="-10">
                <a:latin typeface="Carlito"/>
                <a:cs typeface="Carlito"/>
              </a:rPr>
              <a:t>network-layer </a:t>
            </a:r>
            <a:r>
              <a:rPr sz="2400" spc="-15">
                <a:latin typeface="Carlito"/>
                <a:cs typeface="Carlito"/>
              </a:rPr>
              <a:t>protocol</a:t>
            </a:r>
            <a:r>
              <a:rPr sz="2400" spc="-10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=  </a:t>
            </a:r>
            <a:r>
              <a:rPr sz="2400" spc="-15">
                <a:latin typeface="Carlito"/>
                <a:cs typeface="Carlito"/>
              </a:rPr>
              <a:t>postal</a:t>
            </a:r>
            <a:r>
              <a:rPr sz="2400" spc="-2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service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66434" y="0"/>
            <a:ext cx="2531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60">
                <a:solidFill>
                  <a:srgbClr val="000099"/>
                </a:solidFill>
                <a:latin typeface="Trebuchet MS"/>
                <a:cs typeface="Trebuchet MS"/>
              </a:rPr>
              <a:t>household</a:t>
            </a:r>
            <a:r>
              <a:rPr sz="2800" i="1" spc="-95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2800" i="1" spc="-285">
                <a:solidFill>
                  <a:srgbClr val="000099"/>
                </a:solidFill>
                <a:latin typeface="Trebuchet MS"/>
                <a:cs typeface="Trebuchet MS"/>
              </a:rPr>
              <a:t>analogy: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8533" y="4871720"/>
            <a:ext cx="62172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10">
                <a:latin typeface="Arial"/>
                <a:cs typeface="Arial"/>
              </a:rPr>
              <a:t>A </a:t>
            </a:r>
            <a:r>
              <a:rPr sz="1800" spc="-70">
                <a:latin typeface="Arial"/>
                <a:cs typeface="Arial"/>
              </a:rPr>
              <a:t>transport protocol </a:t>
            </a:r>
            <a:r>
              <a:rPr sz="1800" spc="-125">
                <a:latin typeface="Arial"/>
                <a:cs typeface="Arial"/>
              </a:rPr>
              <a:t>can </a:t>
            </a:r>
            <a:r>
              <a:rPr sz="1800" spc="-55">
                <a:latin typeface="Arial"/>
                <a:cs typeface="Arial"/>
              </a:rPr>
              <a:t>offer </a:t>
            </a:r>
            <a:r>
              <a:rPr sz="1800" spc="-95">
                <a:latin typeface="Arial"/>
                <a:cs typeface="Arial"/>
              </a:rPr>
              <a:t>reliable </a:t>
            </a:r>
            <a:r>
              <a:rPr sz="1800" spc="-130">
                <a:latin typeface="Arial"/>
                <a:cs typeface="Arial"/>
              </a:rPr>
              <a:t>data </a:t>
            </a:r>
            <a:r>
              <a:rPr sz="1800" spc="-80">
                <a:latin typeface="Arial"/>
                <a:cs typeface="Arial"/>
              </a:rPr>
              <a:t>transfer </a:t>
            </a:r>
            <a:r>
              <a:rPr sz="1800" spc="-90">
                <a:latin typeface="Arial"/>
                <a:cs typeface="Arial"/>
              </a:rPr>
              <a:t>service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150">
                <a:latin typeface="Arial"/>
                <a:cs typeface="Arial"/>
              </a:rPr>
              <a:t>an  </a:t>
            </a:r>
            <a:r>
              <a:rPr sz="1800" spc="-90">
                <a:latin typeface="Arial"/>
                <a:cs typeface="Arial"/>
              </a:rPr>
              <a:t>application </a:t>
            </a:r>
            <a:r>
              <a:rPr sz="1800" spc="-130">
                <a:latin typeface="Arial"/>
                <a:cs typeface="Arial"/>
              </a:rPr>
              <a:t>even </a:t>
            </a:r>
            <a:r>
              <a:rPr sz="1800" spc="-120">
                <a:latin typeface="Arial"/>
                <a:cs typeface="Arial"/>
              </a:rPr>
              <a:t>when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85">
                <a:latin typeface="Arial"/>
                <a:cs typeface="Arial"/>
              </a:rPr>
              <a:t>underlying network </a:t>
            </a:r>
            <a:r>
              <a:rPr sz="1800" spc="-70">
                <a:latin typeface="Arial"/>
                <a:cs typeface="Arial"/>
              </a:rPr>
              <a:t>protocol </a:t>
            </a:r>
            <a:r>
              <a:rPr sz="1800" spc="-60">
                <a:latin typeface="Arial"/>
                <a:cs typeface="Arial"/>
              </a:rPr>
              <a:t>is </a:t>
            </a:r>
            <a:r>
              <a:rPr sz="1800" spc="-95">
                <a:latin typeface="Arial"/>
                <a:cs typeface="Arial"/>
              </a:rPr>
              <a:t>unreliable,  </a:t>
            </a:r>
            <a:r>
              <a:rPr sz="1800" spc="-80">
                <a:latin typeface="Arial"/>
                <a:cs typeface="Arial"/>
              </a:rPr>
              <a:t>eg:transport </a:t>
            </a:r>
            <a:r>
              <a:rPr sz="1800" spc="-70">
                <a:latin typeface="Arial"/>
                <a:cs typeface="Arial"/>
              </a:rPr>
              <a:t>protocol </a:t>
            </a:r>
            <a:r>
              <a:rPr sz="1800" spc="-125">
                <a:latin typeface="Arial"/>
                <a:cs typeface="Arial"/>
              </a:rPr>
              <a:t>can </a:t>
            </a:r>
            <a:r>
              <a:rPr sz="1800" spc="-120">
                <a:latin typeface="Arial"/>
                <a:cs typeface="Arial"/>
              </a:rPr>
              <a:t>use </a:t>
            </a:r>
            <a:r>
              <a:rPr sz="1800" spc="-75">
                <a:latin typeface="Arial"/>
                <a:cs typeface="Arial"/>
              </a:rPr>
              <a:t>encryption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120">
                <a:latin typeface="Arial"/>
                <a:cs typeface="Arial"/>
              </a:rPr>
              <a:t>guarantee </a:t>
            </a:r>
            <a:r>
              <a:rPr sz="1800" spc="-85">
                <a:latin typeface="Arial"/>
                <a:cs typeface="Arial"/>
              </a:rPr>
              <a:t>that  </a:t>
            </a:r>
            <a:r>
              <a:rPr sz="1800" spc="-90">
                <a:latin typeface="Arial"/>
                <a:cs typeface="Arial"/>
              </a:rPr>
              <a:t>application </a:t>
            </a:r>
            <a:r>
              <a:rPr sz="1800" spc="-130">
                <a:latin typeface="Arial"/>
                <a:cs typeface="Arial"/>
              </a:rPr>
              <a:t>messages </a:t>
            </a:r>
            <a:r>
              <a:rPr sz="1800" spc="-125">
                <a:latin typeface="Arial"/>
                <a:cs typeface="Arial"/>
              </a:rPr>
              <a:t>are </a:t>
            </a:r>
            <a:r>
              <a:rPr sz="1800" spc="-75">
                <a:latin typeface="Arial"/>
                <a:cs typeface="Arial"/>
              </a:rPr>
              <a:t>not </a:t>
            </a:r>
            <a:r>
              <a:rPr sz="1800" spc="-120">
                <a:latin typeface="Arial"/>
                <a:cs typeface="Arial"/>
              </a:rPr>
              <a:t>read </a:t>
            </a:r>
            <a:r>
              <a:rPr sz="1800" spc="-100">
                <a:latin typeface="Arial"/>
                <a:cs typeface="Arial"/>
              </a:rPr>
              <a:t>by </a:t>
            </a:r>
            <a:r>
              <a:rPr sz="1800" spc="-65">
                <a:latin typeface="Arial"/>
                <a:cs typeface="Arial"/>
              </a:rPr>
              <a:t>intruders, </a:t>
            </a:r>
            <a:r>
              <a:rPr sz="1800" spc="-130">
                <a:latin typeface="Arial"/>
                <a:cs typeface="Arial"/>
              </a:rPr>
              <a:t>even </a:t>
            </a:r>
            <a:r>
              <a:rPr sz="1800" spc="-120">
                <a:latin typeface="Arial"/>
                <a:cs typeface="Arial"/>
              </a:rPr>
              <a:t>when </a:t>
            </a:r>
            <a:r>
              <a:rPr sz="1800" spc="-90">
                <a:latin typeface="Arial"/>
                <a:cs typeface="Arial"/>
              </a:rPr>
              <a:t>the  </a:t>
            </a:r>
            <a:r>
              <a:rPr sz="1800" spc="-80">
                <a:latin typeface="Arial"/>
                <a:cs typeface="Arial"/>
              </a:rPr>
              <a:t>network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05">
                <a:latin typeface="Arial"/>
                <a:cs typeface="Arial"/>
              </a:rPr>
              <a:t>layer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00">
                <a:latin typeface="Arial"/>
                <a:cs typeface="Arial"/>
              </a:rPr>
              <a:t>cannot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120">
                <a:latin typeface="Arial"/>
                <a:cs typeface="Arial"/>
              </a:rPr>
              <a:t>guarantee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confidentiality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 spc="-50">
                <a:latin typeface="Arial"/>
                <a:cs typeface="Arial"/>
              </a:rPr>
              <a:t>of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transport-layer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533" y="6243624"/>
            <a:ext cx="97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>
                <a:latin typeface="Arial"/>
                <a:cs typeface="Arial"/>
              </a:rPr>
              <a:t>segment</a:t>
            </a:r>
            <a:r>
              <a:rPr sz="1800" spc="-105">
                <a:latin typeface="Arial"/>
                <a:cs typeface="Arial"/>
              </a:rPr>
              <a:t>s</a:t>
            </a:r>
            <a:r>
              <a:rPr sz="1800" spc="-5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3739"/>
            <a:ext cx="5313680" cy="38684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241300" algn="l"/>
              </a:tabLst>
            </a:pPr>
            <a:r>
              <a:rPr sz="2800" spc="-190">
                <a:latin typeface="Arial"/>
                <a:cs typeface="Arial"/>
              </a:rPr>
              <a:t>Reliable, </a:t>
            </a:r>
            <a:r>
              <a:rPr sz="2800" spc="-100">
                <a:latin typeface="Arial"/>
                <a:cs typeface="Arial"/>
              </a:rPr>
              <a:t>in-order </a:t>
            </a:r>
            <a:r>
              <a:rPr sz="2800" spc="-125">
                <a:latin typeface="Arial"/>
                <a:cs typeface="Arial"/>
              </a:rPr>
              <a:t>delivery</a:t>
            </a:r>
            <a:r>
              <a:rPr sz="2800" spc="-295">
                <a:latin typeface="Arial"/>
                <a:cs typeface="Arial"/>
              </a:rPr>
              <a:t> </a:t>
            </a:r>
            <a:r>
              <a:rPr sz="2800" spc="-235">
                <a:latin typeface="Arial"/>
                <a:cs typeface="Arial"/>
              </a:rPr>
              <a:t>(TCP)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120">
                <a:latin typeface="Arial"/>
                <a:cs typeface="Arial"/>
              </a:rPr>
              <a:t>congestion</a:t>
            </a:r>
            <a:r>
              <a:rPr sz="2400" spc="-25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0">
                <a:latin typeface="Arial"/>
                <a:cs typeface="Arial"/>
              </a:rPr>
              <a:t>flow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9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20">
                <a:latin typeface="Arial"/>
                <a:cs typeface="Arial"/>
              </a:rPr>
              <a:t>connection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125">
                <a:latin typeface="Arial"/>
                <a:cs typeface="Arial"/>
              </a:rPr>
              <a:t>setup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60">
                <a:latin typeface="Arial"/>
                <a:cs typeface="Arial"/>
              </a:rPr>
              <a:t>Unreliable, </a:t>
            </a:r>
            <a:r>
              <a:rPr sz="2800" spc="-150">
                <a:latin typeface="Arial"/>
                <a:cs typeface="Arial"/>
              </a:rPr>
              <a:t>unordered </a:t>
            </a:r>
            <a:r>
              <a:rPr sz="2800" spc="-120">
                <a:latin typeface="Arial"/>
                <a:cs typeface="Arial"/>
              </a:rPr>
              <a:t>delivery:</a:t>
            </a:r>
            <a:r>
              <a:rPr sz="2800" spc="305">
                <a:latin typeface="Arial"/>
                <a:cs typeface="Arial"/>
              </a:rPr>
              <a:t> </a:t>
            </a:r>
            <a:r>
              <a:rPr sz="2800" spc="-320">
                <a:latin typeface="Arial"/>
                <a:cs typeface="Arial"/>
              </a:rPr>
              <a:t>UDP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10"/>
              </a:spcBef>
              <a:buChar char="•"/>
              <a:tabLst>
                <a:tab pos="699135" algn="l"/>
              </a:tabLst>
            </a:pPr>
            <a:r>
              <a:rPr sz="2400" spc="-60">
                <a:latin typeface="Arial"/>
                <a:cs typeface="Arial"/>
              </a:rPr>
              <a:t>no-frills </a:t>
            </a:r>
            <a:r>
              <a:rPr sz="2400" spc="-125">
                <a:latin typeface="Arial"/>
                <a:cs typeface="Arial"/>
              </a:rPr>
              <a:t>extension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30">
                <a:latin typeface="Arial"/>
                <a:cs typeface="Arial"/>
              </a:rPr>
              <a:t>“best-effort”</a:t>
            </a:r>
            <a:r>
              <a:rPr sz="2400" spc="200">
                <a:latin typeface="Arial"/>
                <a:cs typeface="Arial"/>
              </a:rPr>
              <a:t> </a:t>
            </a:r>
            <a:r>
              <a:rPr sz="2400" spc="-190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</a:tabLst>
            </a:pPr>
            <a:r>
              <a:rPr sz="2800" spc="-135">
                <a:latin typeface="Arial"/>
                <a:cs typeface="Arial"/>
              </a:rPr>
              <a:t>services </a:t>
            </a:r>
            <a:r>
              <a:rPr sz="2800" spc="-110">
                <a:latin typeface="Arial"/>
                <a:cs typeface="Arial"/>
              </a:rPr>
              <a:t>not</a:t>
            </a:r>
            <a:r>
              <a:rPr sz="2800" spc="130">
                <a:latin typeface="Arial"/>
                <a:cs typeface="Arial"/>
              </a:rPr>
              <a:t> </a:t>
            </a:r>
            <a:r>
              <a:rPr sz="2800" spc="-180">
                <a:latin typeface="Arial"/>
                <a:cs typeface="Arial"/>
              </a:rPr>
              <a:t>available: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65">
                <a:latin typeface="Arial"/>
                <a:cs typeface="Arial"/>
              </a:rPr>
              <a:t>delay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155">
                <a:latin typeface="Arial"/>
                <a:cs typeface="Arial"/>
              </a:rPr>
              <a:t>guarantees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25">
                <a:latin typeface="Arial"/>
                <a:cs typeface="Arial"/>
              </a:rPr>
              <a:t>bandwidth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155">
                <a:latin typeface="Arial"/>
                <a:cs typeface="Arial"/>
              </a:rPr>
              <a:t>guarantees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551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0">
                <a:solidFill>
                  <a:srgbClr val="A3123E"/>
                </a:solidFill>
                <a:latin typeface="Trebuchet MS"/>
                <a:cs typeface="Trebuchet MS"/>
              </a:rPr>
              <a:t>Internet </a:t>
            </a:r>
            <a:r>
              <a:rPr sz="3200" b="1" spc="-220">
                <a:solidFill>
                  <a:srgbClr val="A3123E"/>
                </a:solidFill>
                <a:latin typeface="Trebuchet MS"/>
                <a:cs typeface="Trebuchet MS"/>
              </a:rPr>
              <a:t>transport-layer</a:t>
            </a:r>
            <a:r>
              <a:rPr sz="3200" b="1" spc="-18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95">
                <a:solidFill>
                  <a:srgbClr val="A3123E"/>
                </a:solidFill>
                <a:latin typeface="Trebuchet MS"/>
                <a:cs typeface="Trebuchet MS"/>
              </a:rPr>
              <a:t>protocols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761" y="6445402"/>
            <a:ext cx="1080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Tahoma"/>
                <a:cs typeface="Tahoma"/>
              </a:rPr>
              <a:t>Transport</a:t>
            </a:r>
            <a:r>
              <a:rPr sz="1200" spc="3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3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81870" y="1335024"/>
            <a:ext cx="3519170" cy="4718685"/>
            <a:chOff x="6581870" y="1335024"/>
            <a:chExt cx="3519170" cy="4718685"/>
          </a:xfrm>
        </p:grpSpPr>
        <p:sp>
          <p:nvSpPr>
            <p:cNvPr id="7" name="object 7"/>
            <p:cNvSpPr/>
            <p:nvPr/>
          </p:nvSpPr>
          <p:spPr>
            <a:xfrm>
              <a:off x="6581870" y="1694443"/>
              <a:ext cx="1714500" cy="1059815"/>
            </a:xfrm>
            <a:custGeom>
              <a:avLst/>
              <a:gdLst/>
              <a:ahLst/>
              <a:cxnLst/>
              <a:rect l="l" t="t" r="r" b="b"/>
              <a:pathLst>
                <a:path w="1714500" h="1059814">
                  <a:moveTo>
                    <a:pt x="1239009" y="0"/>
                  </a:moveTo>
                  <a:lnTo>
                    <a:pt x="1194164" y="1466"/>
                  </a:lnTo>
                  <a:lnTo>
                    <a:pt x="1144295" y="5623"/>
                  </a:lnTo>
                  <a:lnTo>
                    <a:pt x="1076864" y="13198"/>
                  </a:lnTo>
                  <a:lnTo>
                    <a:pt x="993376" y="23075"/>
                  </a:lnTo>
                  <a:lnTo>
                    <a:pt x="944718" y="29073"/>
                  </a:lnTo>
                  <a:lnTo>
                    <a:pt x="893326" y="35775"/>
                  </a:lnTo>
                  <a:lnTo>
                    <a:pt x="840606" y="43184"/>
                  </a:lnTo>
                  <a:lnTo>
                    <a:pt x="787963" y="51298"/>
                  </a:lnTo>
                  <a:lnTo>
                    <a:pt x="736803" y="60117"/>
                  </a:lnTo>
                  <a:lnTo>
                    <a:pt x="688532" y="69642"/>
                  </a:lnTo>
                  <a:lnTo>
                    <a:pt x="644556" y="79873"/>
                  </a:lnTo>
                  <a:lnTo>
                    <a:pt x="591966" y="94188"/>
                  </a:lnTo>
                  <a:lnTo>
                    <a:pt x="540951" y="109718"/>
                  </a:lnTo>
                  <a:lnTo>
                    <a:pt x="492277" y="126326"/>
                  </a:lnTo>
                  <a:lnTo>
                    <a:pt x="446711" y="143873"/>
                  </a:lnTo>
                  <a:lnTo>
                    <a:pt x="405020" y="162223"/>
                  </a:lnTo>
                  <a:lnTo>
                    <a:pt x="367970" y="181236"/>
                  </a:lnTo>
                  <a:lnTo>
                    <a:pt x="301194" y="238746"/>
                  </a:lnTo>
                  <a:lnTo>
                    <a:pt x="285384" y="280787"/>
                  </a:lnTo>
                  <a:lnTo>
                    <a:pt x="272408" y="322542"/>
                  </a:lnTo>
                  <a:lnTo>
                    <a:pt x="245776" y="359654"/>
                  </a:lnTo>
                  <a:lnTo>
                    <a:pt x="206714" y="382171"/>
                  </a:lnTo>
                  <a:lnTo>
                    <a:pt x="157276" y="399525"/>
                  </a:lnTo>
                  <a:lnTo>
                    <a:pt x="105589" y="416429"/>
                  </a:lnTo>
                  <a:lnTo>
                    <a:pt x="59779" y="437593"/>
                  </a:lnTo>
                  <a:lnTo>
                    <a:pt x="27971" y="467731"/>
                  </a:lnTo>
                  <a:lnTo>
                    <a:pt x="10239" y="512841"/>
                  </a:lnTo>
                  <a:lnTo>
                    <a:pt x="1023" y="569839"/>
                  </a:lnTo>
                  <a:lnTo>
                    <a:pt x="0" y="630037"/>
                  </a:lnTo>
                  <a:lnTo>
                    <a:pt x="6846" y="684748"/>
                  </a:lnTo>
                  <a:lnTo>
                    <a:pt x="21240" y="725287"/>
                  </a:lnTo>
                  <a:lnTo>
                    <a:pt x="82216" y="765196"/>
                  </a:lnTo>
                  <a:lnTo>
                    <a:pt x="135058" y="769292"/>
                  </a:lnTo>
                  <a:lnTo>
                    <a:pt x="212248" y="772912"/>
                  </a:lnTo>
                  <a:lnTo>
                    <a:pt x="293952" y="774411"/>
                  </a:lnTo>
                  <a:lnTo>
                    <a:pt x="343746" y="773530"/>
                  </a:lnTo>
                  <a:lnTo>
                    <a:pt x="510874" y="768506"/>
                  </a:lnTo>
                  <a:lnTo>
                    <a:pt x="567493" y="767189"/>
                  </a:lnTo>
                  <a:lnTo>
                    <a:pt x="622065" y="766626"/>
                  </a:lnTo>
                  <a:lnTo>
                    <a:pt x="673087" y="767161"/>
                  </a:lnTo>
                  <a:lnTo>
                    <a:pt x="719057" y="769142"/>
                  </a:lnTo>
                  <a:lnTo>
                    <a:pt x="758475" y="772912"/>
                  </a:lnTo>
                  <a:lnTo>
                    <a:pt x="825176" y="786284"/>
                  </a:lnTo>
                  <a:lnTo>
                    <a:pt x="873870" y="804607"/>
                  </a:lnTo>
                  <a:lnTo>
                    <a:pt x="912670" y="826733"/>
                  </a:lnTo>
                  <a:lnTo>
                    <a:pt x="949690" y="851517"/>
                  </a:lnTo>
                  <a:lnTo>
                    <a:pt x="1035452" y="903312"/>
                  </a:lnTo>
                  <a:lnTo>
                    <a:pt x="1079705" y="933294"/>
                  </a:lnTo>
                  <a:lnTo>
                    <a:pt x="1124600" y="964856"/>
                  </a:lnTo>
                  <a:lnTo>
                    <a:pt x="1168934" y="995096"/>
                  </a:lnTo>
                  <a:lnTo>
                    <a:pt x="1211505" y="1021109"/>
                  </a:lnTo>
                  <a:lnTo>
                    <a:pt x="1251108" y="1039993"/>
                  </a:lnTo>
                  <a:lnTo>
                    <a:pt x="1306061" y="1055040"/>
                  </a:lnTo>
                  <a:lnTo>
                    <a:pt x="1357550" y="1059217"/>
                  </a:lnTo>
                  <a:lnTo>
                    <a:pt x="1405252" y="1055370"/>
                  </a:lnTo>
                  <a:lnTo>
                    <a:pt x="1448847" y="1046343"/>
                  </a:lnTo>
                  <a:lnTo>
                    <a:pt x="1488910" y="1033918"/>
                  </a:lnTo>
                  <a:lnTo>
                    <a:pt x="1525698" y="1016291"/>
                  </a:lnTo>
                  <a:lnTo>
                    <a:pt x="1558414" y="990639"/>
                  </a:lnTo>
                  <a:lnTo>
                    <a:pt x="1586261" y="954141"/>
                  </a:lnTo>
                  <a:lnTo>
                    <a:pt x="1604330" y="913958"/>
                  </a:lnTo>
                  <a:lnTo>
                    <a:pt x="1619009" y="864783"/>
                  </a:lnTo>
                  <a:lnTo>
                    <a:pt x="1631359" y="810580"/>
                  </a:lnTo>
                  <a:lnTo>
                    <a:pt x="1642442" y="755309"/>
                  </a:lnTo>
                  <a:lnTo>
                    <a:pt x="1653317" y="702935"/>
                  </a:lnTo>
                  <a:lnTo>
                    <a:pt x="1664114" y="654330"/>
                  </a:lnTo>
                  <a:lnTo>
                    <a:pt x="1674192" y="606768"/>
                  </a:lnTo>
                  <a:lnTo>
                    <a:pt x="1683227" y="559035"/>
                  </a:lnTo>
                  <a:lnTo>
                    <a:pt x="1690897" y="509919"/>
                  </a:lnTo>
                  <a:lnTo>
                    <a:pt x="1696878" y="458206"/>
                  </a:lnTo>
                  <a:lnTo>
                    <a:pt x="1707480" y="359066"/>
                  </a:lnTo>
                  <a:lnTo>
                    <a:pt x="1712086" y="306012"/>
                  </a:lnTo>
                  <a:lnTo>
                    <a:pt x="1714047" y="254281"/>
                  </a:lnTo>
                  <a:lnTo>
                    <a:pt x="1711724" y="206607"/>
                  </a:lnTo>
                  <a:lnTo>
                    <a:pt x="1703482" y="165725"/>
                  </a:lnTo>
                  <a:lnTo>
                    <a:pt x="1680247" y="116324"/>
                  </a:lnTo>
                  <a:lnTo>
                    <a:pt x="1646761" y="76936"/>
                  </a:lnTo>
                  <a:lnTo>
                    <a:pt x="1604773" y="46192"/>
                  </a:lnTo>
                  <a:lnTo>
                    <a:pt x="1556035" y="22723"/>
                  </a:lnTo>
                  <a:lnTo>
                    <a:pt x="1509844" y="10170"/>
                  </a:lnTo>
                  <a:lnTo>
                    <a:pt x="1456343" y="3652"/>
                  </a:lnTo>
                  <a:lnTo>
                    <a:pt x="1399471" y="1188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8739" y="1997823"/>
              <a:ext cx="1691713" cy="10829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2439" y="2567940"/>
              <a:ext cx="510540" cy="5080"/>
            </a:xfrm>
            <a:custGeom>
              <a:avLst/>
              <a:gdLst/>
              <a:ahLst/>
              <a:cxnLst/>
              <a:rect l="l" t="t" r="r" b="b"/>
              <a:pathLst>
                <a:path w="510540" h="5080">
                  <a:moveTo>
                    <a:pt x="0" y="0"/>
                  </a:moveTo>
                  <a:lnTo>
                    <a:pt x="510539" y="4572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7403" y="2473452"/>
              <a:ext cx="123825" cy="86995"/>
            </a:xfrm>
            <a:custGeom>
              <a:avLst/>
              <a:gdLst/>
              <a:ahLst/>
              <a:cxnLst/>
              <a:rect l="l" t="t" r="r" b="b"/>
              <a:pathLst>
                <a:path w="123825" h="86994">
                  <a:moveTo>
                    <a:pt x="0" y="86868"/>
                  </a:moveTo>
                  <a:lnTo>
                    <a:pt x="123444" y="0"/>
                  </a:lnTo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5191" y="2645663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47403" y="2542032"/>
              <a:ext cx="751840" cy="306705"/>
            </a:xfrm>
            <a:custGeom>
              <a:avLst/>
              <a:gdLst/>
              <a:ahLst/>
              <a:cxnLst/>
              <a:rect l="l" t="t" r="r" b="b"/>
              <a:pathLst>
                <a:path w="751840" h="306705">
                  <a:moveTo>
                    <a:pt x="0" y="289559"/>
                  </a:moveTo>
                  <a:lnTo>
                    <a:pt x="263651" y="1523"/>
                  </a:lnTo>
                </a:path>
                <a:path w="751840" h="306705">
                  <a:moveTo>
                    <a:pt x="364236" y="0"/>
                  </a:moveTo>
                  <a:lnTo>
                    <a:pt x="364236" y="196595"/>
                  </a:lnTo>
                </a:path>
                <a:path w="751840" h="306705">
                  <a:moveTo>
                    <a:pt x="18288" y="306323"/>
                  </a:moveTo>
                  <a:lnTo>
                    <a:pt x="207264" y="306323"/>
                  </a:lnTo>
                </a:path>
                <a:path w="751840" h="306705">
                  <a:moveTo>
                    <a:pt x="573024" y="297179"/>
                  </a:moveTo>
                  <a:lnTo>
                    <a:pt x="751331" y="297179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94572" y="3532193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1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8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2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4" y="500310"/>
                  </a:lnTo>
                  <a:lnTo>
                    <a:pt x="1128113" y="464481"/>
                  </a:lnTo>
                  <a:lnTo>
                    <a:pt x="1153192" y="423442"/>
                  </a:lnTo>
                  <a:lnTo>
                    <a:pt x="1174829" y="379136"/>
                  </a:lnTo>
                  <a:lnTo>
                    <a:pt x="1193428" y="333507"/>
                  </a:lnTo>
                  <a:lnTo>
                    <a:pt x="1209395" y="288499"/>
                  </a:lnTo>
                  <a:lnTo>
                    <a:pt x="1223136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2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0" y="23679"/>
                  </a:lnTo>
                  <a:lnTo>
                    <a:pt x="578230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2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6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0" y="23679"/>
                  </a:lnTo>
                  <a:lnTo>
                    <a:pt x="597280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6047" y="3715512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8"/>
                  </a:moveTo>
                  <a:lnTo>
                    <a:pt x="163068" y="199644"/>
                  </a:lnTo>
                </a:path>
                <a:path w="467995" h="200025">
                  <a:moveTo>
                    <a:pt x="97535" y="0"/>
                  </a:moveTo>
                  <a:lnTo>
                    <a:pt x="376427" y="0"/>
                  </a:lnTo>
                </a:path>
                <a:path w="467995" h="200025">
                  <a:moveTo>
                    <a:pt x="333755" y="190500"/>
                  </a:moveTo>
                  <a:lnTo>
                    <a:pt x="467868" y="85343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5463" y="2915412"/>
              <a:ext cx="99060" cy="704215"/>
            </a:xfrm>
            <a:custGeom>
              <a:avLst/>
              <a:gdLst/>
              <a:ahLst/>
              <a:cxnLst/>
              <a:rect l="l" t="t" r="r" b="b"/>
              <a:pathLst>
                <a:path w="99059" h="704214">
                  <a:moveTo>
                    <a:pt x="99059" y="0"/>
                  </a:moveTo>
                  <a:lnTo>
                    <a:pt x="0" y="704088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58299" y="2915412"/>
              <a:ext cx="111760" cy="727075"/>
            </a:xfrm>
            <a:custGeom>
              <a:avLst/>
              <a:gdLst/>
              <a:ahLst/>
              <a:cxnLst/>
              <a:rect l="l" t="t" r="r" b="b"/>
              <a:pathLst>
                <a:path w="111759" h="727075">
                  <a:moveTo>
                    <a:pt x="111251" y="0"/>
                  </a:moveTo>
                  <a:lnTo>
                    <a:pt x="0" y="7269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7632" y="4415789"/>
              <a:ext cx="3171190" cy="1637664"/>
            </a:xfrm>
            <a:custGeom>
              <a:avLst/>
              <a:gdLst/>
              <a:ahLst/>
              <a:cxnLst/>
              <a:rect l="l" t="t" r="r" b="b"/>
              <a:pathLst>
                <a:path w="3171190" h="1637664">
                  <a:moveTo>
                    <a:pt x="1912514" y="0"/>
                  </a:moveTo>
                  <a:lnTo>
                    <a:pt x="1860429" y="1461"/>
                  </a:lnTo>
                  <a:lnTo>
                    <a:pt x="1809152" y="4492"/>
                  </a:lnTo>
                  <a:lnTo>
                    <a:pt x="1759265" y="8970"/>
                  </a:lnTo>
                  <a:lnTo>
                    <a:pt x="1711350" y="14770"/>
                  </a:lnTo>
                  <a:lnTo>
                    <a:pt x="1665989" y="21770"/>
                  </a:lnTo>
                  <a:lnTo>
                    <a:pt x="1623765" y="29846"/>
                  </a:lnTo>
                  <a:lnTo>
                    <a:pt x="1576617" y="44779"/>
                  </a:lnTo>
                  <a:lnTo>
                    <a:pt x="1535190" y="65517"/>
                  </a:lnTo>
                  <a:lnTo>
                    <a:pt x="1497776" y="89826"/>
                  </a:lnTo>
                  <a:lnTo>
                    <a:pt x="1462665" y="115475"/>
                  </a:lnTo>
                  <a:lnTo>
                    <a:pt x="1428150" y="140231"/>
                  </a:lnTo>
                  <a:lnTo>
                    <a:pt x="1392521" y="161862"/>
                  </a:lnTo>
                  <a:lnTo>
                    <a:pt x="1354071" y="178135"/>
                  </a:lnTo>
                  <a:lnTo>
                    <a:pt x="1311091" y="186818"/>
                  </a:lnTo>
                  <a:lnTo>
                    <a:pt x="1270497" y="186296"/>
                  </a:lnTo>
                  <a:lnTo>
                    <a:pt x="1229746" y="178640"/>
                  </a:lnTo>
                  <a:lnTo>
                    <a:pt x="1188211" y="165886"/>
                  </a:lnTo>
                  <a:lnTo>
                    <a:pt x="1100281" y="133234"/>
                  </a:lnTo>
                  <a:lnTo>
                    <a:pt x="1052631" y="117410"/>
                  </a:lnTo>
                  <a:lnTo>
                    <a:pt x="1001689" y="104637"/>
                  </a:lnTo>
                  <a:lnTo>
                    <a:pt x="946827" y="96952"/>
                  </a:lnTo>
                  <a:lnTo>
                    <a:pt x="887419" y="96394"/>
                  </a:lnTo>
                  <a:lnTo>
                    <a:pt x="845009" y="99669"/>
                  </a:lnTo>
                  <a:lnTo>
                    <a:pt x="797949" y="104637"/>
                  </a:lnTo>
                  <a:lnTo>
                    <a:pt x="747125" y="111192"/>
                  </a:lnTo>
                  <a:lnTo>
                    <a:pt x="693428" y="119231"/>
                  </a:lnTo>
                  <a:lnTo>
                    <a:pt x="637745" y="128650"/>
                  </a:lnTo>
                  <a:lnTo>
                    <a:pt x="580965" y="139344"/>
                  </a:lnTo>
                  <a:lnTo>
                    <a:pt x="523976" y="151210"/>
                  </a:lnTo>
                  <a:lnTo>
                    <a:pt x="467668" y="164143"/>
                  </a:lnTo>
                  <a:lnTo>
                    <a:pt x="412929" y="178038"/>
                  </a:lnTo>
                  <a:lnTo>
                    <a:pt x="360648" y="192793"/>
                  </a:lnTo>
                  <a:lnTo>
                    <a:pt x="311713" y="208303"/>
                  </a:lnTo>
                  <a:lnTo>
                    <a:pt x="267013" y="224463"/>
                  </a:lnTo>
                  <a:lnTo>
                    <a:pt x="227436" y="241169"/>
                  </a:lnTo>
                  <a:lnTo>
                    <a:pt x="147952" y="289918"/>
                  </a:lnTo>
                  <a:lnTo>
                    <a:pt x="114524" y="324043"/>
                  </a:lnTo>
                  <a:lnTo>
                    <a:pt x="91211" y="360695"/>
                  </a:lnTo>
                  <a:lnTo>
                    <a:pt x="75635" y="399876"/>
                  </a:lnTo>
                  <a:lnTo>
                    <a:pt x="65416" y="441587"/>
                  </a:lnTo>
                  <a:lnTo>
                    <a:pt x="58176" y="485829"/>
                  </a:lnTo>
                  <a:lnTo>
                    <a:pt x="51538" y="532605"/>
                  </a:lnTo>
                  <a:lnTo>
                    <a:pt x="43123" y="581915"/>
                  </a:lnTo>
                  <a:lnTo>
                    <a:pt x="34481" y="625626"/>
                  </a:lnTo>
                  <a:lnTo>
                    <a:pt x="25330" y="674750"/>
                  </a:lnTo>
                  <a:lnTo>
                    <a:pt x="16490" y="727661"/>
                  </a:lnTo>
                  <a:lnTo>
                    <a:pt x="8776" y="782729"/>
                  </a:lnTo>
                  <a:lnTo>
                    <a:pt x="3006" y="838328"/>
                  </a:lnTo>
                  <a:lnTo>
                    <a:pt x="0" y="892829"/>
                  </a:lnTo>
                  <a:lnTo>
                    <a:pt x="572" y="944605"/>
                  </a:lnTo>
                  <a:lnTo>
                    <a:pt x="5543" y="992029"/>
                  </a:lnTo>
                  <a:lnTo>
                    <a:pt x="15728" y="1033473"/>
                  </a:lnTo>
                  <a:lnTo>
                    <a:pt x="57496" y="1094888"/>
                  </a:lnTo>
                  <a:lnTo>
                    <a:pt x="128692" y="1125061"/>
                  </a:lnTo>
                  <a:lnTo>
                    <a:pt x="172408" y="1131910"/>
                  </a:lnTo>
                  <a:lnTo>
                    <a:pt x="220246" y="1136105"/>
                  </a:lnTo>
                  <a:lnTo>
                    <a:pt x="271243" y="1139774"/>
                  </a:lnTo>
                  <a:lnTo>
                    <a:pt x="324431" y="1145045"/>
                  </a:lnTo>
                  <a:lnTo>
                    <a:pt x="378846" y="1154048"/>
                  </a:lnTo>
                  <a:lnTo>
                    <a:pt x="433521" y="1168909"/>
                  </a:lnTo>
                  <a:lnTo>
                    <a:pt x="475253" y="1183890"/>
                  </a:lnTo>
                  <a:lnTo>
                    <a:pt x="518636" y="1200850"/>
                  </a:lnTo>
                  <a:lnTo>
                    <a:pt x="563539" y="1219451"/>
                  </a:lnTo>
                  <a:lnTo>
                    <a:pt x="609830" y="1239357"/>
                  </a:lnTo>
                  <a:lnTo>
                    <a:pt x="755710" y="1303551"/>
                  </a:lnTo>
                  <a:lnTo>
                    <a:pt x="806233" y="1325320"/>
                  </a:lnTo>
                  <a:lnTo>
                    <a:pt x="857484" y="1346715"/>
                  </a:lnTo>
                  <a:lnTo>
                    <a:pt x="909333" y="1367399"/>
                  </a:lnTo>
                  <a:lnTo>
                    <a:pt x="961646" y="1387038"/>
                  </a:lnTo>
                  <a:lnTo>
                    <a:pt x="1014292" y="1405294"/>
                  </a:lnTo>
                  <a:lnTo>
                    <a:pt x="1153528" y="1452341"/>
                  </a:lnTo>
                  <a:lnTo>
                    <a:pt x="1201286" y="1468186"/>
                  </a:lnTo>
                  <a:lnTo>
                    <a:pt x="1249572" y="1483892"/>
                  </a:lnTo>
                  <a:lnTo>
                    <a:pt x="1298299" y="1499328"/>
                  </a:lnTo>
                  <a:lnTo>
                    <a:pt x="1347381" y="1514361"/>
                  </a:lnTo>
                  <a:lnTo>
                    <a:pt x="1396731" y="1528860"/>
                  </a:lnTo>
                  <a:lnTo>
                    <a:pt x="1446263" y="1542694"/>
                  </a:lnTo>
                  <a:lnTo>
                    <a:pt x="1495890" y="1555729"/>
                  </a:lnTo>
                  <a:lnTo>
                    <a:pt x="1545525" y="1567834"/>
                  </a:lnTo>
                  <a:lnTo>
                    <a:pt x="1595082" y="1578878"/>
                  </a:lnTo>
                  <a:lnTo>
                    <a:pt x="1644474" y="1588729"/>
                  </a:lnTo>
                  <a:lnTo>
                    <a:pt x="1693615" y="1597254"/>
                  </a:lnTo>
                  <a:lnTo>
                    <a:pt x="1743141" y="1604501"/>
                  </a:lnTo>
                  <a:lnTo>
                    <a:pt x="1793641" y="1611235"/>
                  </a:lnTo>
                  <a:lnTo>
                    <a:pt x="1844871" y="1617380"/>
                  </a:lnTo>
                  <a:lnTo>
                    <a:pt x="1896589" y="1622858"/>
                  </a:lnTo>
                  <a:lnTo>
                    <a:pt x="1948550" y="1627594"/>
                  </a:lnTo>
                  <a:lnTo>
                    <a:pt x="2000512" y="1631511"/>
                  </a:lnTo>
                  <a:lnTo>
                    <a:pt x="2052231" y="1634533"/>
                  </a:lnTo>
                  <a:lnTo>
                    <a:pt x="2103464" y="1636584"/>
                  </a:lnTo>
                  <a:lnTo>
                    <a:pt x="2153968" y="1637587"/>
                  </a:lnTo>
                  <a:lnTo>
                    <a:pt x="2203499" y="1637467"/>
                  </a:lnTo>
                  <a:lnTo>
                    <a:pt x="2251815" y="1636145"/>
                  </a:lnTo>
                  <a:lnTo>
                    <a:pt x="2298671" y="1633548"/>
                  </a:lnTo>
                  <a:lnTo>
                    <a:pt x="2343826" y="1629597"/>
                  </a:lnTo>
                  <a:lnTo>
                    <a:pt x="2387035" y="1624216"/>
                  </a:lnTo>
                  <a:lnTo>
                    <a:pt x="2444956" y="1613655"/>
                  </a:lnTo>
                  <a:lnTo>
                    <a:pt x="2500648" y="1600257"/>
                  </a:lnTo>
                  <a:lnTo>
                    <a:pt x="2554166" y="1584326"/>
                  </a:lnTo>
                  <a:lnTo>
                    <a:pt x="2605568" y="1566167"/>
                  </a:lnTo>
                  <a:lnTo>
                    <a:pt x="2654909" y="1546086"/>
                  </a:lnTo>
                  <a:lnTo>
                    <a:pt x="2702247" y="1524386"/>
                  </a:lnTo>
                  <a:lnTo>
                    <a:pt x="2747636" y="1501372"/>
                  </a:lnTo>
                  <a:lnTo>
                    <a:pt x="2791134" y="1477349"/>
                  </a:lnTo>
                  <a:lnTo>
                    <a:pt x="2832798" y="1452621"/>
                  </a:lnTo>
                  <a:lnTo>
                    <a:pt x="2872683" y="1427493"/>
                  </a:lnTo>
                  <a:lnTo>
                    <a:pt x="2916094" y="1401013"/>
                  </a:lnTo>
                  <a:lnTo>
                    <a:pt x="2958927" y="1375694"/>
                  </a:lnTo>
                  <a:lnTo>
                    <a:pt x="3000256" y="1350231"/>
                  </a:lnTo>
                  <a:lnTo>
                    <a:pt x="3039155" y="1323316"/>
                  </a:lnTo>
                  <a:lnTo>
                    <a:pt x="3074698" y="1293645"/>
                  </a:lnTo>
                  <a:lnTo>
                    <a:pt x="3105958" y="1259912"/>
                  </a:lnTo>
                  <a:lnTo>
                    <a:pt x="3132010" y="1220812"/>
                  </a:lnTo>
                  <a:lnTo>
                    <a:pt x="3151927" y="1175037"/>
                  </a:lnTo>
                  <a:lnTo>
                    <a:pt x="3164783" y="1121284"/>
                  </a:lnTo>
                  <a:lnTo>
                    <a:pt x="3170718" y="1040423"/>
                  </a:lnTo>
                  <a:lnTo>
                    <a:pt x="3170239" y="992963"/>
                  </a:lnTo>
                  <a:lnTo>
                    <a:pt x="3167618" y="941939"/>
                  </a:lnTo>
                  <a:lnTo>
                    <a:pt x="3162976" y="888196"/>
                  </a:lnTo>
                  <a:lnTo>
                    <a:pt x="3156431" y="832577"/>
                  </a:lnTo>
                  <a:lnTo>
                    <a:pt x="3148101" y="775925"/>
                  </a:lnTo>
                  <a:lnTo>
                    <a:pt x="3138105" y="719083"/>
                  </a:lnTo>
                  <a:lnTo>
                    <a:pt x="3126561" y="662895"/>
                  </a:lnTo>
                  <a:lnTo>
                    <a:pt x="3113587" y="608204"/>
                  </a:lnTo>
                  <a:lnTo>
                    <a:pt x="3099304" y="555852"/>
                  </a:lnTo>
                  <a:lnTo>
                    <a:pt x="3083828" y="506685"/>
                  </a:lnTo>
                  <a:lnTo>
                    <a:pt x="3067278" y="461544"/>
                  </a:lnTo>
                  <a:lnTo>
                    <a:pt x="3049774" y="421273"/>
                  </a:lnTo>
                  <a:lnTo>
                    <a:pt x="3031433" y="386716"/>
                  </a:lnTo>
                  <a:lnTo>
                    <a:pt x="3003678" y="347296"/>
                  </a:lnTo>
                  <a:lnTo>
                    <a:pt x="2971857" y="314877"/>
                  </a:lnTo>
                  <a:lnTo>
                    <a:pt x="2936547" y="288436"/>
                  </a:lnTo>
                  <a:lnTo>
                    <a:pt x="2898330" y="266950"/>
                  </a:lnTo>
                  <a:lnTo>
                    <a:pt x="2857785" y="249398"/>
                  </a:lnTo>
                  <a:lnTo>
                    <a:pt x="2815492" y="234756"/>
                  </a:lnTo>
                  <a:lnTo>
                    <a:pt x="2772032" y="222002"/>
                  </a:lnTo>
                  <a:lnTo>
                    <a:pt x="2683926" y="198069"/>
                  </a:lnTo>
                  <a:lnTo>
                    <a:pt x="2640441" y="184845"/>
                  </a:lnTo>
                  <a:lnTo>
                    <a:pt x="2598109" y="169419"/>
                  </a:lnTo>
                  <a:lnTo>
                    <a:pt x="2457702" y="113394"/>
                  </a:lnTo>
                  <a:lnTo>
                    <a:pt x="2409712" y="94936"/>
                  </a:lnTo>
                  <a:lnTo>
                    <a:pt x="2361317" y="77201"/>
                  </a:lnTo>
                  <a:lnTo>
                    <a:pt x="2312633" y="60559"/>
                  </a:lnTo>
                  <a:lnTo>
                    <a:pt x="2263773" y="45381"/>
                  </a:lnTo>
                  <a:lnTo>
                    <a:pt x="2214853" y="32035"/>
                  </a:lnTo>
                  <a:lnTo>
                    <a:pt x="2165986" y="20891"/>
                  </a:lnTo>
                  <a:lnTo>
                    <a:pt x="2117287" y="12320"/>
                  </a:lnTo>
                  <a:lnTo>
                    <a:pt x="2067793" y="6268"/>
                  </a:lnTo>
                  <a:lnTo>
                    <a:pt x="2016778" y="2279"/>
                  </a:lnTo>
                  <a:lnTo>
                    <a:pt x="1964824" y="231"/>
                  </a:lnTo>
                  <a:lnTo>
                    <a:pt x="19125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07651" y="4948427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4" h="524510">
                  <a:moveTo>
                    <a:pt x="0" y="524256"/>
                  </a:moveTo>
                  <a:lnTo>
                    <a:pt x="140207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4433" y="545566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1567" y="4703064"/>
              <a:ext cx="862965" cy="471170"/>
            </a:xfrm>
            <a:custGeom>
              <a:avLst/>
              <a:gdLst/>
              <a:ahLst/>
              <a:cxnLst/>
              <a:rect l="l" t="t" r="r" b="b"/>
              <a:pathLst>
                <a:path w="862965" h="471170">
                  <a:moveTo>
                    <a:pt x="487679" y="0"/>
                  </a:moveTo>
                  <a:lnTo>
                    <a:pt x="233172" y="470916"/>
                  </a:lnTo>
                </a:path>
                <a:path w="862965" h="471170">
                  <a:moveTo>
                    <a:pt x="259079" y="51816"/>
                  </a:moveTo>
                  <a:lnTo>
                    <a:pt x="455675" y="51816"/>
                  </a:lnTo>
                </a:path>
                <a:path w="862965" h="471170">
                  <a:moveTo>
                    <a:pt x="0" y="388619"/>
                  </a:moveTo>
                  <a:lnTo>
                    <a:pt x="272796" y="388619"/>
                  </a:lnTo>
                </a:path>
                <a:path w="862965" h="471170">
                  <a:moveTo>
                    <a:pt x="371855" y="467868"/>
                  </a:moveTo>
                  <a:lnTo>
                    <a:pt x="862583" y="467868"/>
                  </a:lnTo>
                </a:path>
                <a:path w="862965" h="471170">
                  <a:moveTo>
                    <a:pt x="665987" y="374904"/>
                  </a:moveTo>
                  <a:lnTo>
                    <a:pt x="611124" y="46177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35239" y="5167883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761" y="-4762"/>
                  </a:moveTo>
                  <a:lnTo>
                    <a:pt x="761" y="87058"/>
                  </a:lnTo>
                </a:path>
              </a:pathLst>
            </a:custGeom>
            <a:ln w="110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3611" y="4055363"/>
              <a:ext cx="1557655" cy="1248410"/>
            </a:xfrm>
            <a:custGeom>
              <a:avLst/>
              <a:gdLst/>
              <a:ahLst/>
              <a:cxnLst/>
              <a:rect l="l" t="t" r="r" b="b"/>
              <a:pathLst>
                <a:path w="1557654" h="1248410">
                  <a:moveTo>
                    <a:pt x="469392" y="1196340"/>
                  </a:moveTo>
                  <a:lnTo>
                    <a:pt x="469392" y="1120140"/>
                  </a:lnTo>
                </a:path>
                <a:path w="1557654" h="1248410">
                  <a:moveTo>
                    <a:pt x="550164" y="978408"/>
                  </a:moveTo>
                  <a:lnTo>
                    <a:pt x="1053084" y="1248156"/>
                  </a:lnTo>
                </a:path>
                <a:path w="1557654" h="1248410">
                  <a:moveTo>
                    <a:pt x="0" y="912876"/>
                  </a:moveTo>
                  <a:lnTo>
                    <a:pt x="80772" y="912876"/>
                  </a:lnTo>
                </a:path>
                <a:path w="1557654" h="1248410">
                  <a:moveTo>
                    <a:pt x="1164336" y="623316"/>
                  </a:moveTo>
                  <a:lnTo>
                    <a:pt x="1554480" y="807719"/>
                  </a:lnTo>
                </a:path>
                <a:path w="1557654" h="1248410">
                  <a:moveTo>
                    <a:pt x="544068" y="809244"/>
                  </a:moveTo>
                  <a:lnTo>
                    <a:pt x="865632" y="609600"/>
                  </a:lnTo>
                </a:path>
                <a:path w="1557654" h="1248410">
                  <a:moveTo>
                    <a:pt x="586740" y="902208"/>
                  </a:moveTo>
                  <a:lnTo>
                    <a:pt x="1557528" y="902208"/>
                  </a:lnTo>
                </a:path>
                <a:path w="1557654" h="1248410">
                  <a:moveTo>
                    <a:pt x="1078992" y="437388"/>
                  </a:moveTo>
                  <a:lnTo>
                    <a:pt x="1306068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15499" y="283616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09509" y="2004822"/>
              <a:ext cx="281940" cy="440690"/>
            </a:xfrm>
            <a:custGeom>
              <a:avLst/>
              <a:gdLst/>
              <a:ahLst/>
              <a:cxnLst/>
              <a:rect l="l" t="t" r="r" b="b"/>
              <a:pathLst>
                <a:path w="281940" h="440689">
                  <a:moveTo>
                    <a:pt x="141732" y="0"/>
                  </a:moveTo>
                  <a:lnTo>
                    <a:pt x="0" y="399288"/>
                  </a:lnTo>
                </a:path>
                <a:path w="281940" h="440689">
                  <a:moveTo>
                    <a:pt x="141732" y="0"/>
                  </a:moveTo>
                  <a:lnTo>
                    <a:pt x="281940" y="397763"/>
                  </a:lnTo>
                </a:path>
                <a:path w="281940" h="440689">
                  <a:moveTo>
                    <a:pt x="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141732" y="9143"/>
                  </a:moveTo>
                  <a:lnTo>
                    <a:pt x="141732" y="440436"/>
                  </a:lnTo>
                </a:path>
                <a:path w="281940" h="440689">
                  <a:moveTo>
                    <a:pt x="0" y="399288"/>
                  </a:moveTo>
                  <a:lnTo>
                    <a:pt x="141732" y="356615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356615"/>
                  </a:lnTo>
                </a:path>
                <a:path w="281940" h="440689">
                  <a:moveTo>
                    <a:pt x="59436" y="225551"/>
                  </a:moveTo>
                  <a:lnTo>
                    <a:pt x="141732" y="257555"/>
                  </a:lnTo>
                </a:path>
                <a:path w="281940" h="440689">
                  <a:moveTo>
                    <a:pt x="141732" y="257555"/>
                  </a:moveTo>
                  <a:lnTo>
                    <a:pt x="227075" y="225551"/>
                  </a:lnTo>
                </a:path>
                <a:path w="281940" h="440689">
                  <a:moveTo>
                    <a:pt x="32004" y="283463"/>
                  </a:moveTo>
                  <a:lnTo>
                    <a:pt x="137160" y="327660"/>
                  </a:lnTo>
                </a:path>
                <a:path w="281940" h="440689">
                  <a:moveTo>
                    <a:pt x="141732" y="332231"/>
                  </a:moveTo>
                  <a:lnTo>
                    <a:pt x="246888" y="292607"/>
                  </a:lnTo>
                </a:path>
                <a:path w="281940" h="440689">
                  <a:moveTo>
                    <a:pt x="141732" y="181355"/>
                  </a:moveTo>
                  <a:lnTo>
                    <a:pt x="195072" y="166115"/>
                  </a:lnTo>
                </a:path>
                <a:path w="281940" h="440689">
                  <a:moveTo>
                    <a:pt x="141732" y="94487"/>
                  </a:moveTo>
                  <a:lnTo>
                    <a:pt x="175260" y="82295"/>
                  </a:lnTo>
                </a:path>
                <a:path w="281940" h="440689">
                  <a:moveTo>
                    <a:pt x="80772" y="160019"/>
                  </a:moveTo>
                  <a:lnTo>
                    <a:pt x="146304" y="181355"/>
                  </a:lnTo>
                </a:path>
                <a:path w="281940" h="440689">
                  <a:moveTo>
                    <a:pt x="109728" y="79248"/>
                  </a:moveTo>
                  <a:lnTo>
                    <a:pt x="146304" y="100583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4571" y="1967484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19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4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4571" y="1967484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0" y="22860"/>
                  </a:moveTo>
                  <a:lnTo>
                    <a:pt x="1851" y="13983"/>
                  </a:lnTo>
                  <a:lnTo>
                    <a:pt x="6905" y="6715"/>
                  </a:lnTo>
                  <a:lnTo>
                    <a:pt x="14412" y="1803"/>
                  </a:lnTo>
                  <a:lnTo>
                    <a:pt x="23622" y="0"/>
                  </a:lnTo>
                  <a:lnTo>
                    <a:pt x="32831" y="1803"/>
                  </a:lnTo>
                  <a:lnTo>
                    <a:pt x="40338" y="6715"/>
                  </a:lnTo>
                  <a:lnTo>
                    <a:pt x="45392" y="13983"/>
                  </a:lnTo>
                  <a:lnTo>
                    <a:pt x="47244" y="22860"/>
                  </a:lnTo>
                  <a:lnTo>
                    <a:pt x="45392" y="31736"/>
                  </a:lnTo>
                  <a:lnTo>
                    <a:pt x="40338" y="39004"/>
                  </a:lnTo>
                  <a:lnTo>
                    <a:pt x="32831" y="43916"/>
                  </a:lnTo>
                  <a:lnTo>
                    <a:pt x="23622" y="45719"/>
                  </a:lnTo>
                  <a:lnTo>
                    <a:pt x="14412" y="43916"/>
                  </a:lnTo>
                  <a:lnTo>
                    <a:pt x="6905" y="39004"/>
                  </a:lnTo>
                  <a:lnTo>
                    <a:pt x="1851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23403" y="1824228"/>
              <a:ext cx="467868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59623" y="2385060"/>
              <a:ext cx="152400" cy="94615"/>
            </a:xfrm>
            <a:custGeom>
              <a:avLst/>
              <a:gdLst/>
              <a:ahLst/>
              <a:cxnLst/>
              <a:rect l="l" t="t" r="r" b="b"/>
              <a:pathLst>
                <a:path w="152400" h="94614">
                  <a:moveTo>
                    <a:pt x="0" y="0"/>
                  </a:moveTo>
                  <a:lnTo>
                    <a:pt x="152400" y="94487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5155" y="2543556"/>
              <a:ext cx="387096" cy="94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5155" y="2543556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8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23631" y="2468880"/>
              <a:ext cx="390144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23631" y="2468880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2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01355" y="2497836"/>
              <a:ext cx="219455" cy="51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01355" y="2497836"/>
              <a:ext cx="219710" cy="52069"/>
            </a:xfrm>
            <a:custGeom>
              <a:avLst/>
              <a:gdLst/>
              <a:ahLst/>
              <a:cxnLst/>
              <a:rect l="l" t="t" r="r" b="b"/>
              <a:pathLst>
                <a:path w="219709" h="52069">
                  <a:moveTo>
                    <a:pt x="0" y="51815"/>
                  </a:moveTo>
                  <a:lnTo>
                    <a:pt x="67945" y="51815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0499" y="2497836"/>
              <a:ext cx="199644" cy="51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10499" y="2497836"/>
              <a:ext cx="200025" cy="52069"/>
            </a:xfrm>
            <a:custGeom>
              <a:avLst/>
              <a:gdLst/>
              <a:ahLst/>
              <a:cxnLst/>
              <a:rect l="l" t="t" r="r" b="b"/>
              <a:pathLst>
                <a:path w="200025" h="52069">
                  <a:moveTo>
                    <a:pt x="0" y="0"/>
                  </a:moveTo>
                  <a:lnTo>
                    <a:pt x="67945" y="0"/>
                  </a:lnTo>
                  <a:lnTo>
                    <a:pt x="135890" y="51815"/>
                  </a:lnTo>
                  <a:lnTo>
                    <a:pt x="199644" y="51815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74023" y="2548127"/>
              <a:ext cx="38709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74023" y="254812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72499" y="2471927"/>
              <a:ext cx="390144" cy="1264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72499" y="2471927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50223" y="2500884"/>
              <a:ext cx="219455" cy="53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0223" y="250088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60891" y="2500884"/>
              <a:ext cx="198119" cy="533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60891" y="2500884"/>
              <a:ext cx="198120" cy="53340"/>
            </a:xfrm>
            <a:custGeom>
              <a:avLst/>
              <a:gdLst/>
              <a:ahLst/>
              <a:cxnLst/>
              <a:rect l="l" t="t" r="r" b="b"/>
              <a:pathLst>
                <a:path w="198120" h="53339">
                  <a:moveTo>
                    <a:pt x="0" y="0"/>
                  </a:moveTo>
                  <a:lnTo>
                    <a:pt x="67436" y="0"/>
                  </a:lnTo>
                  <a:lnTo>
                    <a:pt x="134874" y="53339"/>
                  </a:lnTo>
                  <a:lnTo>
                    <a:pt x="198119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74023" y="2525268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84691" y="2811780"/>
              <a:ext cx="388619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4691" y="2811780"/>
              <a:ext cx="388620" cy="97790"/>
            </a:xfrm>
            <a:custGeom>
              <a:avLst/>
              <a:gdLst/>
              <a:ahLst/>
              <a:cxnLst/>
              <a:rect l="l" t="t" r="r" b="b"/>
              <a:pathLst>
                <a:path w="388620" h="97789">
                  <a:moveTo>
                    <a:pt x="0" y="48768"/>
                  </a:moveTo>
                  <a:lnTo>
                    <a:pt x="15269" y="29789"/>
                  </a:lnTo>
                  <a:lnTo>
                    <a:pt x="56911" y="14287"/>
                  </a:lnTo>
                  <a:lnTo>
                    <a:pt x="118675" y="3833"/>
                  </a:lnTo>
                  <a:lnTo>
                    <a:pt x="194309" y="0"/>
                  </a:lnTo>
                  <a:lnTo>
                    <a:pt x="269944" y="3833"/>
                  </a:lnTo>
                  <a:lnTo>
                    <a:pt x="331708" y="14287"/>
                  </a:lnTo>
                  <a:lnTo>
                    <a:pt x="373350" y="29789"/>
                  </a:lnTo>
                  <a:lnTo>
                    <a:pt x="388619" y="48768"/>
                  </a:lnTo>
                  <a:lnTo>
                    <a:pt x="373350" y="67746"/>
                  </a:lnTo>
                  <a:lnTo>
                    <a:pt x="331708" y="83248"/>
                  </a:lnTo>
                  <a:lnTo>
                    <a:pt x="269944" y="93702"/>
                  </a:lnTo>
                  <a:lnTo>
                    <a:pt x="194309" y="97536"/>
                  </a:lnTo>
                  <a:lnTo>
                    <a:pt x="118675" y="93702"/>
                  </a:lnTo>
                  <a:lnTo>
                    <a:pt x="56911" y="83248"/>
                  </a:lnTo>
                  <a:lnTo>
                    <a:pt x="15269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83167" y="2735580"/>
              <a:ext cx="391668" cy="126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83167" y="2735580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60891" y="2764536"/>
              <a:ext cx="219455" cy="53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60891" y="2764536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4" y="53339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71559" y="2764536"/>
              <a:ext cx="199644" cy="533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71559" y="2764536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84691" y="2788920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6200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34855" y="2813304"/>
              <a:ext cx="387096" cy="975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34855" y="2813304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133331" y="2737104"/>
              <a:ext cx="390144" cy="126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33331" y="2737104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1055" y="2766060"/>
              <a:ext cx="219455" cy="533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11055" y="2766060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20199" y="2766060"/>
              <a:ext cx="199644" cy="533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20199" y="2766060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34855" y="2790444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3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61703" y="2449068"/>
              <a:ext cx="387096" cy="975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61703" y="2449068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060179" y="2371344"/>
              <a:ext cx="390144" cy="1280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060179" y="2371344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37903" y="2401824"/>
              <a:ext cx="219455" cy="533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37903" y="240182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147047" y="2401824"/>
              <a:ext cx="199644" cy="533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147047" y="240182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061703" y="242620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3047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08947" y="3713988"/>
              <a:ext cx="489203" cy="115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08947" y="37139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07423" y="3622547"/>
              <a:ext cx="492251" cy="150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07423" y="3622547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8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40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8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40" y="135635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04959" y="3657600"/>
              <a:ext cx="277368" cy="6400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04959" y="36576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7"/>
                  </a:moveTo>
                  <a:lnTo>
                    <a:pt x="85851" y="64007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18675" y="3657600"/>
              <a:ext cx="249935" cy="6400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18675" y="36576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7"/>
                  </a:lnTo>
                  <a:lnTo>
                    <a:pt x="249935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08947" y="3686556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40652" y="3025139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61859" y="3560063"/>
              <a:ext cx="390525" cy="158750"/>
            </a:xfrm>
            <a:custGeom>
              <a:avLst/>
              <a:gdLst/>
              <a:ahLst/>
              <a:cxnLst/>
              <a:rect l="l" t="t" r="r" b="b"/>
              <a:pathLst>
                <a:path w="390525" h="158750">
                  <a:moveTo>
                    <a:pt x="155448" y="0"/>
                  </a:moveTo>
                  <a:lnTo>
                    <a:pt x="390144" y="74675"/>
                  </a:lnTo>
                </a:path>
                <a:path w="390525" h="158750">
                  <a:moveTo>
                    <a:pt x="0" y="158496"/>
                  </a:moveTo>
                  <a:lnTo>
                    <a:pt x="167640" y="1554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10399" y="3526536"/>
              <a:ext cx="370331" cy="3078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81443" y="3480816"/>
              <a:ext cx="507492" cy="1066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798307" y="3721608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03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58199" y="3700272"/>
              <a:ext cx="489203" cy="11582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58199" y="3700272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1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1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3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1"/>
                  </a:lnTo>
                  <a:close/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56675" y="3610356"/>
              <a:ext cx="492251" cy="14935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56675" y="3610356"/>
              <a:ext cx="487680" cy="134620"/>
            </a:xfrm>
            <a:custGeom>
              <a:avLst/>
              <a:gdLst/>
              <a:ahLst/>
              <a:cxnLst/>
              <a:rect l="l" t="t" r="r" b="b"/>
              <a:pathLst>
                <a:path w="487679" h="134620">
                  <a:moveTo>
                    <a:pt x="0" y="67056"/>
                  </a:moveTo>
                  <a:lnTo>
                    <a:pt x="33302" y="33189"/>
                  </a:lnTo>
                  <a:lnTo>
                    <a:pt x="71437" y="19621"/>
                  </a:lnTo>
                  <a:lnTo>
                    <a:pt x="120791" y="9144"/>
                  </a:lnTo>
                  <a:lnTo>
                    <a:pt x="179034" y="2391"/>
                  </a:lnTo>
                  <a:lnTo>
                    <a:pt x="243840" y="0"/>
                  </a:lnTo>
                  <a:lnTo>
                    <a:pt x="308645" y="2391"/>
                  </a:lnTo>
                  <a:lnTo>
                    <a:pt x="366888" y="9144"/>
                  </a:lnTo>
                  <a:lnTo>
                    <a:pt x="416242" y="19621"/>
                  </a:lnTo>
                  <a:lnTo>
                    <a:pt x="454377" y="33189"/>
                  </a:lnTo>
                  <a:lnTo>
                    <a:pt x="487679" y="67056"/>
                  </a:lnTo>
                  <a:lnTo>
                    <a:pt x="478966" y="84899"/>
                  </a:lnTo>
                  <a:lnTo>
                    <a:pt x="416242" y="114490"/>
                  </a:lnTo>
                  <a:lnTo>
                    <a:pt x="366888" y="124968"/>
                  </a:lnTo>
                  <a:lnTo>
                    <a:pt x="308645" y="131720"/>
                  </a:lnTo>
                  <a:lnTo>
                    <a:pt x="243840" y="134112"/>
                  </a:lnTo>
                  <a:lnTo>
                    <a:pt x="179034" y="131720"/>
                  </a:lnTo>
                  <a:lnTo>
                    <a:pt x="120791" y="124968"/>
                  </a:lnTo>
                  <a:lnTo>
                    <a:pt x="71437" y="114490"/>
                  </a:lnTo>
                  <a:lnTo>
                    <a:pt x="33302" y="100922"/>
                  </a:lnTo>
                  <a:lnTo>
                    <a:pt x="0" y="67056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54211" y="3645408"/>
              <a:ext cx="275844" cy="624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554211" y="3645408"/>
              <a:ext cx="276225" cy="62865"/>
            </a:xfrm>
            <a:custGeom>
              <a:avLst/>
              <a:gdLst/>
              <a:ahLst/>
              <a:cxnLst/>
              <a:rect l="l" t="t" r="r" b="b"/>
              <a:pathLst>
                <a:path w="276225" h="62864">
                  <a:moveTo>
                    <a:pt x="0" y="62484"/>
                  </a:moveTo>
                  <a:lnTo>
                    <a:pt x="85471" y="62484"/>
                  </a:lnTo>
                  <a:lnTo>
                    <a:pt x="170815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566403" y="3645408"/>
              <a:ext cx="251460" cy="6248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566403" y="3645408"/>
              <a:ext cx="251460" cy="62865"/>
            </a:xfrm>
            <a:custGeom>
              <a:avLst/>
              <a:gdLst/>
              <a:ahLst/>
              <a:cxnLst/>
              <a:rect l="l" t="t" r="r" b="b"/>
              <a:pathLst>
                <a:path w="251459" h="62864">
                  <a:moveTo>
                    <a:pt x="0" y="0"/>
                  </a:moveTo>
                  <a:lnTo>
                    <a:pt x="85598" y="0"/>
                  </a:lnTo>
                  <a:lnTo>
                    <a:pt x="171196" y="62484"/>
                  </a:lnTo>
                  <a:lnTo>
                    <a:pt x="251460" y="62484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58199" y="3674363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769095" y="3980688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69095" y="39806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67571" y="3889247"/>
              <a:ext cx="492251" cy="1508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7571" y="3889247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8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39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8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39" y="135635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65107" y="3924300"/>
              <a:ext cx="277368" cy="6400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865107" y="39243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7"/>
                  </a:moveTo>
                  <a:lnTo>
                    <a:pt x="85851" y="64007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78823" y="3924300"/>
              <a:ext cx="249935" cy="640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878823" y="39243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7"/>
                  </a:lnTo>
                  <a:lnTo>
                    <a:pt x="249935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69095" y="3953256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964167" y="4892039"/>
              <a:ext cx="617220" cy="137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64167" y="4892039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09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09" y="137160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961119" y="4785359"/>
              <a:ext cx="623316" cy="17830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61119" y="4785359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09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09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09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09" y="160019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09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086087" y="4826508"/>
              <a:ext cx="348995" cy="746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86087" y="4826508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101327" y="4826508"/>
              <a:ext cx="316992" cy="746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101327" y="4826508"/>
              <a:ext cx="317500" cy="74930"/>
            </a:xfrm>
            <a:custGeom>
              <a:avLst/>
              <a:gdLst/>
              <a:ahLst/>
              <a:cxnLst/>
              <a:rect l="l" t="t" r="r" b="b"/>
              <a:pathLst>
                <a:path w="317500" h="74929">
                  <a:moveTo>
                    <a:pt x="0" y="0"/>
                  </a:moveTo>
                  <a:lnTo>
                    <a:pt x="107950" y="0"/>
                  </a:lnTo>
                  <a:lnTo>
                    <a:pt x="215773" y="74676"/>
                  </a:lnTo>
                  <a:lnTo>
                    <a:pt x="316992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64167" y="4860036"/>
              <a:ext cx="614680" cy="113030"/>
            </a:xfrm>
            <a:custGeom>
              <a:avLst/>
              <a:gdLst/>
              <a:ahLst/>
              <a:cxnLst/>
              <a:rect l="l" t="t" r="r" b="b"/>
              <a:pathLst>
                <a:path w="614679" h="113029">
                  <a:moveTo>
                    <a:pt x="0" y="0"/>
                  </a:moveTo>
                  <a:lnTo>
                    <a:pt x="0" y="108203"/>
                  </a:lnTo>
                </a:path>
                <a:path w="614679" h="113029">
                  <a:moveTo>
                    <a:pt x="614172" y="4571"/>
                  </a:moveTo>
                  <a:lnTo>
                    <a:pt x="614172" y="11277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37803" y="4593336"/>
              <a:ext cx="617220" cy="13715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37803" y="4593336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36279" y="4486656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336279" y="4486656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59723" y="4527803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459723" y="4527803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74963" y="4527803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74963" y="4527803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37803" y="4561331"/>
              <a:ext cx="615950" cy="113030"/>
            </a:xfrm>
            <a:custGeom>
              <a:avLst/>
              <a:gdLst/>
              <a:ahLst/>
              <a:cxnLst/>
              <a:rect l="l" t="t" r="r" b="b"/>
              <a:pathLst>
                <a:path w="615950" h="113029">
                  <a:moveTo>
                    <a:pt x="0" y="0"/>
                  </a:moveTo>
                  <a:lnTo>
                    <a:pt x="0" y="108204"/>
                  </a:lnTo>
                </a:path>
                <a:path w="615950" h="113029">
                  <a:moveTo>
                    <a:pt x="615696" y="4572"/>
                  </a:moveTo>
                  <a:lnTo>
                    <a:pt x="615696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13903" y="4936236"/>
              <a:ext cx="617220" cy="13715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13903" y="4936236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12379" y="4829556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12379" y="4829556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735823" y="4870703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35823" y="4870703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751063" y="4870703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751063" y="4870703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13903" y="4904232"/>
              <a:ext cx="615950" cy="113030"/>
            </a:xfrm>
            <a:custGeom>
              <a:avLst/>
              <a:gdLst/>
              <a:ahLst/>
              <a:cxnLst/>
              <a:rect l="l" t="t" r="r" b="b"/>
              <a:pathLst>
                <a:path w="615950" h="113029">
                  <a:moveTo>
                    <a:pt x="0" y="0"/>
                  </a:moveTo>
                  <a:lnTo>
                    <a:pt x="0" y="108204"/>
                  </a:lnTo>
                </a:path>
                <a:path w="615950" h="113029">
                  <a:moveTo>
                    <a:pt x="615696" y="4572"/>
                  </a:moveTo>
                  <a:lnTo>
                    <a:pt x="615696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23403" y="3698747"/>
              <a:ext cx="387096" cy="9601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423403" y="3698747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06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6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6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21879" y="3622547"/>
              <a:ext cx="390144" cy="1249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21879" y="3622547"/>
              <a:ext cx="387350" cy="113030"/>
            </a:xfrm>
            <a:custGeom>
              <a:avLst/>
              <a:gdLst/>
              <a:ahLst/>
              <a:cxnLst/>
              <a:rect l="l" t="t" r="r" b="b"/>
              <a:pathLst>
                <a:path w="387350" h="113029">
                  <a:moveTo>
                    <a:pt x="0" y="56387"/>
                  </a:moveTo>
                  <a:lnTo>
                    <a:pt x="15204" y="34450"/>
                  </a:lnTo>
                  <a:lnTo>
                    <a:pt x="56673" y="16525"/>
                  </a:lnTo>
                  <a:lnTo>
                    <a:pt x="118193" y="4435"/>
                  </a:lnTo>
                  <a:lnTo>
                    <a:pt x="193548" y="0"/>
                  </a:lnTo>
                  <a:lnTo>
                    <a:pt x="268902" y="4435"/>
                  </a:lnTo>
                  <a:lnTo>
                    <a:pt x="330422" y="16525"/>
                  </a:lnTo>
                  <a:lnTo>
                    <a:pt x="371891" y="34450"/>
                  </a:lnTo>
                  <a:lnTo>
                    <a:pt x="387096" y="56387"/>
                  </a:lnTo>
                  <a:lnTo>
                    <a:pt x="371891" y="78325"/>
                  </a:lnTo>
                  <a:lnTo>
                    <a:pt x="330422" y="96250"/>
                  </a:lnTo>
                  <a:lnTo>
                    <a:pt x="268902" y="108340"/>
                  </a:lnTo>
                  <a:lnTo>
                    <a:pt x="193548" y="112775"/>
                  </a:lnTo>
                  <a:lnTo>
                    <a:pt x="118193" y="108340"/>
                  </a:lnTo>
                  <a:lnTo>
                    <a:pt x="56673" y="96250"/>
                  </a:lnTo>
                  <a:lnTo>
                    <a:pt x="15204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99603" y="3651503"/>
              <a:ext cx="219455" cy="53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99603" y="3651503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40"/>
                  </a:moveTo>
                  <a:lnTo>
                    <a:pt x="67945" y="53340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08747" y="3651503"/>
              <a:ext cx="199644" cy="5333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08747" y="3651503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40"/>
                  </a:lnTo>
                  <a:lnTo>
                    <a:pt x="199644" y="5334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23403" y="3675888"/>
              <a:ext cx="386080" cy="90170"/>
            </a:xfrm>
            <a:custGeom>
              <a:avLst/>
              <a:gdLst/>
              <a:ahLst/>
              <a:cxnLst/>
              <a:rect l="l" t="t" r="r" b="b"/>
              <a:pathLst>
                <a:path w="386079" h="90170">
                  <a:moveTo>
                    <a:pt x="0" y="0"/>
                  </a:moveTo>
                  <a:lnTo>
                    <a:pt x="0" y="86868"/>
                  </a:lnTo>
                </a:path>
                <a:path w="386079" h="90170">
                  <a:moveTo>
                    <a:pt x="385572" y="3048"/>
                  </a:moveTo>
                  <a:lnTo>
                    <a:pt x="385572" y="8991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96693" y="4983289"/>
              <a:ext cx="381190" cy="11468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31351" y="5017008"/>
              <a:ext cx="417575" cy="38862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66597" y="3486721"/>
              <a:ext cx="340042" cy="9944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08875" y="3517391"/>
              <a:ext cx="373379" cy="32918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314433" y="5452618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7"/>
                  </a:moveTo>
                  <a:lnTo>
                    <a:pt x="98044" y="15747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7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146035" y="4511040"/>
              <a:ext cx="413003" cy="37338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321295" y="4547616"/>
              <a:ext cx="196596" cy="17068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827519" y="4931664"/>
              <a:ext cx="483107" cy="40690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033259" y="4971288"/>
              <a:ext cx="228600" cy="18592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06055" y="5233415"/>
              <a:ext cx="426720" cy="35051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487411" y="5266944"/>
              <a:ext cx="201168" cy="16001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20227" y="5216652"/>
              <a:ext cx="426720" cy="35052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62899" y="5250180"/>
              <a:ext cx="202692" cy="160019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11439" y="1699260"/>
              <a:ext cx="850392" cy="16763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142987" y="1581912"/>
              <a:ext cx="137159" cy="32766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82967" y="1524000"/>
              <a:ext cx="416051" cy="88391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22535" y="4980432"/>
              <a:ext cx="213360" cy="45872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22535" y="50322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22535" y="50322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707879" y="5027676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1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1" y="30480"/>
                  </a:lnTo>
                  <a:lnTo>
                    <a:pt x="91440" y="23622"/>
                  </a:lnTo>
                  <a:lnTo>
                    <a:pt x="91440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709403" y="5030724"/>
              <a:ext cx="88392" cy="2438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624059" y="50993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8" y="9144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624059" y="50993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4"/>
                  </a:moveTo>
                  <a:lnTo>
                    <a:pt x="94488" y="9144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707879" y="5093208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40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40" y="20066"/>
                  </a:lnTo>
                  <a:lnTo>
                    <a:pt x="91440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09403" y="5096256"/>
              <a:ext cx="88392" cy="1981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24059" y="51663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24059" y="51663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25583" y="522579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625583" y="5225795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706355" y="5224271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40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40" y="21335"/>
                  </a:lnTo>
                  <a:lnTo>
                    <a:pt x="9144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707879" y="5224271"/>
              <a:ext cx="88392" cy="2438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793223" y="5166359"/>
              <a:ext cx="42672" cy="3657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706355" y="5160264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707879" y="4980432"/>
              <a:ext cx="91440" cy="45872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787127" y="4980432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8" y="458724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797795" y="5096256"/>
              <a:ext cx="38100" cy="42671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797795" y="5030724"/>
              <a:ext cx="39624" cy="4724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796272" y="5417819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4036" y="3073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7871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610343" y="5431536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5"/>
                  </a:lnTo>
                  <a:lnTo>
                    <a:pt x="184023" y="28955"/>
                  </a:lnTo>
                  <a:lnTo>
                    <a:pt x="190500" y="22478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10343" y="5431536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8"/>
                  </a:lnTo>
                  <a:lnTo>
                    <a:pt x="184023" y="28955"/>
                  </a:lnTo>
                  <a:lnTo>
                    <a:pt x="176022" y="28955"/>
                  </a:lnTo>
                  <a:lnTo>
                    <a:pt x="14477" y="28955"/>
                  </a:lnTo>
                  <a:lnTo>
                    <a:pt x="6476" y="28955"/>
                  </a:lnTo>
                  <a:lnTo>
                    <a:pt x="0" y="22478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22535" y="5439156"/>
              <a:ext cx="169164" cy="1524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22535" y="5439156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29"/>
                  </a:lnTo>
                  <a:lnTo>
                    <a:pt x="169164" y="7620"/>
                  </a:lnTo>
                  <a:lnTo>
                    <a:pt x="169164" y="11811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637775" y="53721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7"/>
                  </a:lnTo>
                  <a:lnTo>
                    <a:pt x="0" y="22478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8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666731" y="5372100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8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8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692639" y="53721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8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8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758171" y="52623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6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3716" y="1523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758171" y="52623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399"/>
                  </a:moveTo>
                  <a:lnTo>
                    <a:pt x="13716" y="152399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05543" y="5282183"/>
              <a:ext cx="213359" cy="45872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05543" y="53340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05543" y="53340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392411" y="5329427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40" y="23622"/>
                  </a:lnTo>
                  <a:lnTo>
                    <a:pt x="9144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393935" y="5332476"/>
              <a:ext cx="88392" cy="2438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307067" y="540105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1" y="9144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07067" y="5401056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1" y="9144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390887" y="5394959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1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1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393935" y="5398008"/>
              <a:ext cx="88392" cy="19811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07067" y="54665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1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1" y="10668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07067" y="54665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1" y="10668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08591" y="55275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08591" y="55275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389363" y="5526024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390887" y="5526024"/>
              <a:ext cx="89915" cy="2438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477755" y="5466588"/>
              <a:ext cx="41148" cy="381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389363" y="5462015"/>
              <a:ext cx="94615" cy="27940"/>
            </a:xfrm>
            <a:custGeom>
              <a:avLst/>
              <a:gdLst/>
              <a:ahLst/>
              <a:cxnLst/>
              <a:rect l="l" t="t" r="r" b="b"/>
              <a:pathLst>
                <a:path w="94615" h="27939">
                  <a:moveTo>
                    <a:pt x="88391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5" y="27432"/>
                  </a:lnTo>
                  <a:lnTo>
                    <a:pt x="88391" y="27432"/>
                  </a:lnTo>
                  <a:lnTo>
                    <a:pt x="94487" y="21336"/>
                  </a:lnTo>
                  <a:lnTo>
                    <a:pt x="9448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390887" y="5282183"/>
              <a:ext cx="92963" cy="458723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471659" y="5282183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8" y="458723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480803" y="5398008"/>
              <a:ext cx="38100" cy="4267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482327" y="5332476"/>
              <a:ext cx="38100" cy="47243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479280" y="5719571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32"/>
                  </a:moveTo>
                  <a:lnTo>
                    <a:pt x="41021" y="0"/>
                  </a:lnTo>
                  <a:lnTo>
                    <a:pt x="38862" y="0"/>
                  </a:lnTo>
                  <a:lnTo>
                    <a:pt x="36703" y="0"/>
                  </a:lnTo>
                  <a:lnTo>
                    <a:pt x="36245" y="1231"/>
                  </a:lnTo>
                  <a:lnTo>
                    <a:pt x="0" y="18173"/>
                  </a:lnTo>
                  <a:lnTo>
                    <a:pt x="254" y="41148"/>
                  </a:lnTo>
                  <a:lnTo>
                    <a:pt x="37934" y="19812"/>
                  </a:lnTo>
                  <a:lnTo>
                    <a:pt x="41021" y="19812"/>
                  </a:lnTo>
                  <a:lnTo>
                    <a:pt x="42672" y="15379"/>
                  </a:lnTo>
                  <a:lnTo>
                    <a:pt x="42672" y="4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294875" y="57317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7" y="0"/>
                  </a:lnTo>
                  <a:lnTo>
                    <a:pt x="0" y="6819"/>
                  </a:lnTo>
                  <a:lnTo>
                    <a:pt x="0" y="23660"/>
                  </a:lnTo>
                  <a:lnTo>
                    <a:pt x="6857" y="30480"/>
                  </a:lnTo>
                  <a:lnTo>
                    <a:pt x="183642" y="30480"/>
                  </a:lnTo>
                  <a:lnTo>
                    <a:pt x="190500" y="23660"/>
                  </a:lnTo>
                  <a:lnTo>
                    <a:pt x="190500" y="681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294875" y="57317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19"/>
                  </a:lnTo>
                  <a:lnTo>
                    <a:pt x="6857" y="0"/>
                  </a:lnTo>
                  <a:lnTo>
                    <a:pt x="15240" y="0"/>
                  </a:lnTo>
                  <a:lnTo>
                    <a:pt x="175259" y="0"/>
                  </a:lnTo>
                  <a:lnTo>
                    <a:pt x="183642" y="0"/>
                  </a:lnTo>
                  <a:lnTo>
                    <a:pt x="190500" y="6819"/>
                  </a:lnTo>
                  <a:lnTo>
                    <a:pt x="190500" y="15240"/>
                  </a:lnTo>
                  <a:lnTo>
                    <a:pt x="190500" y="23660"/>
                  </a:lnTo>
                  <a:lnTo>
                    <a:pt x="183642" y="30480"/>
                  </a:lnTo>
                  <a:lnTo>
                    <a:pt x="175259" y="30480"/>
                  </a:lnTo>
                  <a:lnTo>
                    <a:pt x="15240" y="30480"/>
                  </a:lnTo>
                  <a:lnTo>
                    <a:pt x="6857" y="30480"/>
                  </a:lnTo>
                  <a:lnTo>
                    <a:pt x="0" y="23660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305543" y="5740908"/>
              <a:ext cx="170687" cy="1523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305543" y="5740908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5" h="15239">
                  <a:moveTo>
                    <a:pt x="0" y="7619"/>
                  </a:moveTo>
                  <a:lnTo>
                    <a:pt x="0" y="3416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3067" y="0"/>
                  </a:lnTo>
                  <a:lnTo>
                    <a:pt x="167258" y="0"/>
                  </a:lnTo>
                  <a:lnTo>
                    <a:pt x="170687" y="3416"/>
                  </a:lnTo>
                  <a:lnTo>
                    <a:pt x="170687" y="7619"/>
                  </a:lnTo>
                  <a:lnTo>
                    <a:pt x="170687" y="11823"/>
                  </a:lnTo>
                  <a:lnTo>
                    <a:pt x="167258" y="15239"/>
                  </a:lnTo>
                  <a:lnTo>
                    <a:pt x="163067" y="15239"/>
                  </a:lnTo>
                  <a:lnTo>
                    <a:pt x="7620" y="15239"/>
                  </a:lnTo>
                  <a:lnTo>
                    <a:pt x="3428" y="15239"/>
                  </a:lnTo>
                  <a:lnTo>
                    <a:pt x="0" y="11823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322307" y="5673852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349739" y="56738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377171" y="56738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442703" y="5564124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442703" y="5564124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2" y="15240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672071" y="2020824"/>
              <a:ext cx="530351" cy="22402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695566" y="2262505"/>
              <a:ext cx="442067" cy="173228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837997" y="2110549"/>
              <a:ext cx="361569" cy="216788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906767" y="2107692"/>
              <a:ext cx="298703" cy="39624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839711" y="2107692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67818" y="0"/>
                  </a:moveTo>
                  <a:lnTo>
                    <a:pt x="0" y="159512"/>
                  </a:lnTo>
                  <a:lnTo>
                    <a:pt x="13335" y="161544"/>
                  </a:lnTo>
                  <a:lnTo>
                    <a:pt x="82296" y="4318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838187" y="2136648"/>
              <a:ext cx="364235" cy="187451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123175" y="2138172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20" h="187960">
                  <a:moveTo>
                    <a:pt x="83820" y="0"/>
                  </a:moveTo>
                  <a:lnTo>
                    <a:pt x="80899" y="0"/>
                  </a:lnTo>
                  <a:lnTo>
                    <a:pt x="0" y="186054"/>
                  </a:lnTo>
                  <a:lnTo>
                    <a:pt x="8890" y="187451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839711" y="2269236"/>
              <a:ext cx="291084" cy="62484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833615" y="2336291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59" h="36830">
                  <a:moveTo>
                    <a:pt x="38607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59" y="13843"/>
                  </a:lnTo>
                  <a:lnTo>
                    <a:pt x="3860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836663" y="2336291"/>
              <a:ext cx="94487" cy="35052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842759" y="2350008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1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842759" y="2356104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5" h="6350">
                  <a:moveTo>
                    <a:pt x="1524" y="0"/>
                  </a:moveTo>
                  <a:lnTo>
                    <a:pt x="0" y="888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871715" y="2357627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4" h="10794">
                  <a:moveTo>
                    <a:pt x="9270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7" y="5461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697980" y="2273807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3048" y="61849"/>
                  </a:moveTo>
                  <a:lnTo>
                    <a:pt x="381" y="60960"/>
                  </a:lnTo>
                  <a:lnTo>
                    <a:pt x="0" y="74422"/>
                  </a:lnTo>
                  <a:lnTo>
                    <a:pt x="2667" y="74676"/>
                  </a:lnTo>
                  <a:lnTo>
                    <a:pt x="3048" y="61849"/>
                  </a:lnTo>
                  <a:close/>
                </a:path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0" y="60071"/>
                  </a:lnTo>
                  <a:lnTo>
                    <a:pt x="3683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417576" y="62611"/>
                  </a:moveTo>
                  <a:lnTo>
                    <a:pt x="417449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7576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5181" y="142367"/>
                  </a:lnTo>
                  <a:lnTo>
                    <a:pt x="305130" y="142989"/>
                  </a:lnTo>
                  <a:lnTo>
                    <a:pt x="4318" y="74676"/>
                  </a:lnTo>
                  <a:lnTo>
                    <a:pt x="2667" y="74676"/>
                  </a:lnTo>
                  <a:lnTo>
                    <a:pt x="762" y="74676"/>
                  </a:lnTo>
                  <a:lnTo>
                    <a:pt x="0" y="77089"/>
                  </a:lnTo>
                  <a:lnTo>
                    <a:pt x="304812" y="147574"/>
                  </a:lnTo>
                  <a:lnTo>
                    <a:pt x="304800" y="147828"/>
                  </a:lnTo>
                  <a:lnTo>
                    <a:pt x="305104" y="147637"/>
                  </a:lnTo>
                  <a:lnTo>
                    <a:pt x="305943" y="147828"/>
                  </a:lnTo>
                  <a:lnTo>
                    <a:pt x="305993" y="14707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241791" y="5463539"/>
              <a:ext cx="470916" cy="224028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262619" y="5706541"/>
              <a:ext cx="392791" cy="171729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389429" y="5553265"/>
              <a:ext cx="321944" cy="216788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450579" y="5551932"/>
              <a:ext cx="265175" cy="3810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391143" y="5551932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59" h="160020">
                  <a:moveTo>
                    <a:pt x="60325" y="0"/>
                  </a:moveTo>
                  <a:lnTo>
                    <a:pt x="0" y="157988"/>
                  </a:lnTo>
                  <a:lnTo>
                    <a:pt x="11937" y="160020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389619" y="5580888"/>
              <a:ext cx="323087" cy="185928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642603" y="5582412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8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391143" y="5713476"/>
              <a:ext cx="257555" cy="6096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386571" y="5779008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781" y="0"/>
                  </a:moveTo>
                  <a:lnTo>
                    <a:pt x="0" y="20472"/>
                  </a:lnTo>
                  <a:lnTo>
                    <a:pt x="54228" y="36575"/>
                  </a:lnTo>
                  <a:lnTo>
                    <a:pt x="86868" y="13868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388095" y="5780532"/>
              <a:ext cx="83820" cy="35052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394191" y="5794247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89" y="0"/>
                  </a:moveTo>
                  <a:lnTo>
                    <a:pt x="0" y="4698"/>
                  </a:lnTo>
                  <a:lnTo>
                    <a:pt x="21589" y="10667"/>
                  </a:lnTo>
                  <a:lnTo>
                    <a:pt x="30479" y="533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392667" y="5798820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7" y="0"/>
                  </a:moveTo>
                  <a:lnTo>
                    <a:pt x="0" y="1092"/>
                  </a:lnTo>
                  <a:lnTo>
                    <a:pt x="21208" y="7619"/>
                  </a:lnTo>
                  <a:lnTo>
                    <a:pt x="22859" y="6413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18575" y="5800344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99"/>
                  </a:lnTo>
                  <a:lnTo>
                    <a:pt x="21590" y="12191"/>
                  </a:lnTo>
                  <a:lnTo>
                    <a:pt x="30479" y="6210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264652" y="5716524"/>
              <a:ext cx="378460" cy="149860"/>
            </a:xfrm>
            <a:custGeom>
              <a:avLst/>
              <a:gdLst/>
              <a:ahLst/>
              <a:cxnLst/>
              <a:rect l="l" t="t" r="r" b="b"/>
              <a:pathLst>
                <a:path w="378459" h="149860">
                  <a:moveTo>
                    <a:pt x="175260" y="95046"/>
                  </a:moveTo>
                  <a:lnTo>
                    <a:pt x="153797" y="89916"/>
                  </a:lnTo>
                  <a:lnTo>
                    <a:pt x="152400" y="90792"/>
                  </a:lnTo>
                  <a:lnTo>
                    <a:pt x="173609" y="96012"/>
                  </a:lnTo>
                  <a:lnTo>
                    <a:pt x="175260" y="95046"/>
                  </a:lnTo>
                  <a:close/>
                </a:path>
                <a:path w="378459" h="149860">
                  <a:moveTo>
                    <a:pt x="266700" y="131178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700" y="131178"/>
                  </a:lnTo>
                  <a:close/>
                </a:path>
                <a:path w="378459" h="149860">
                  <a:moveTo>
                    <a:pt x="371856" y="63982"/>
                  </a:moveTo>
                  <a:lnTo>
                    <a:pt x="371729" y="59436"/>
                  </a:lnTo>
                  <a:lnTo>
                    <a:pt x="266700" y="130162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3982"/>
                  </a:lnTo>
                  <a:close/>
                </a:path>
                <a:path w="378459" h="149860">
                  <a:moveTo>
                    <a:pt x="377952" y="68580"/>
                  </a:moveTo>
                  <a:lnTo>
                    <a:pt x="272542" y="143217"/>
                  </a:lnTo>
                  <a:lnTo>
                    <a:pt x="3937" y="74676"/>
                  </a:lnTo>
                  <a:lnTo>
                    <a:pt x="2933" y="74676"/>
                  </a:lnTo>
                  <a:lnTo>
                    <a:pt x="3035" y="62014"/>
                  </a:lnTo>
                  <a:lnTo>
                    <a:pt x="4699" y="62484"/>
                  </a:lnTo>
                  <a:lnTo>
                    <a:pt x="126492" y="1854"/>
                  </a:lnTo>
                  <a:lnTo>
                    <a:pt x="125857" y="0"/>
                  </a:lnTo>
                  <a:lnTo>
                    <a:pt x="2070" y="61290"/>
                  </a:lnTo>
                  <a:lnTo>
                    <a:pt x="1651" y="60960"/>
                  </a:lnTo>
                  <a:lnTo>
                    <a:pt x="1638" y="61506"/>
                  </a:lnTo>
                  <a:lnTo>
                    <a:pt x="1524" y="74676"/>
                  </a:lnTo>
                  <a:lnTo>
                    <a:pt x="635" y="74676"/>
                  </a:lnTo>
                  <a:lnTo>
                    <a:pt x="0" y="77101"/>
                  </a:lnTo>
                  <a:lnTo>
                    <a:pt x="271386" y="147574"/>
                  </a:lnTo>
                  <a:lnTo>
                    <a:pt x="271272" y="149352"/>
                  </a:lnTo>
                  <a:lnTo>
                    <a:pt x="377571" y="74701"/>
                  </a:lnTo>
                  <a:lnTo>
                    <a:pt x="37795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931151" y="3019044"/>
              <a:ext cx="440435" cy="224027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949947" y="3262231"/>
              <a:ext cx="368153" cy="170959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68121" y="3108769"/>
              <a:ext cx="302133" cy="216788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26223" y="3107436"/>
              <a:ext cx="246887" cy="3810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069835" y="3105912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79" h="161925">
                  <a:moveTo>
                    <a:pt x="56515" y="0"/>
                  </a:moveTo>
                  <a:lnTo>
                    <a:pt x="0" y="159512"/>
                  </a:lnTo>
                  <a:lnTo>
                    <a:pt x="11175" y="161543"/>
                  </a:lnTo>
                  <a:lnTo>
                    <a:pt x="68580" y="4317"/>
                  </a:lnTo>
                  <a:lnTo>
                    <a:pt x="5651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069835" y="3134868"/>
              <a:ext cx="301752" cy="187452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306055" y="3136391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4" h="187960">
                  <a:moveTo>
                    <a:pt x="70103" y="0"/>
                  </a:moveTo>
                  <a:lnTo>
                    <a:pt x="67691" y="0"/>
                  </a:lnTo>
                  <a:lnTo>
                    <a:pt x="0" y="186055"/>
                  </a:lnTo>
                  <a:lnTo>
                    <a:pt x="7493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069835" y="3267456"/>
              <a:ext cx="242316" cy="62484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065263" y="3334512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29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066787" y="3334512"/>
              <a:ext cx="79247" cy="35051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072883" y="3348228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382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071359" y="3354324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1270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095743" y="3355847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000" y="0"/>
                  </a:moveTo>
                  <a:lnTo>
                    <a:pt x="0" y="5461"/>
                  </a:lnTo>
                  <a:lnTo>
                    <a:pt x="20574" y="12191"/>
                  </a:lnTo>
                  <a:lnTo>
                    <a:pt x="28955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952488" y="3340607"/>
              <a:ext cx="353695" cy="81280"/>
            </a:xfrm>
            <a:custGeom>
              <a:avLst/>
              <a:gdLst/>
              <a:ahLst/>
              <a:cxnLst/>
              <a:rect l="l" t="t" r="r" b="b"/>
              <a:pathLst>
                <a:path w="353695" h="81279">
                  <a:moveTo>
                    <a:pt x="164592" y="26416"/>
                  </a:moveTo>
                  <a:lnTo>
                    <a:pt x="144526" y="21336"/>
                  </a:lnTo>
                  <a:lnTo>
                    <a:pt x="143256" y="22225"/>
                  </a:lnTo>
                  <a:lnTo>
                    <a:pt x="163068" y="27432"/>
                  </a:lnTo>
                  <a:lnTo>
                    <a:pt x="164592" y="26416"/>
                  </a:lnTo>
                  <a:close/>
                </a:path>
                <a:path w="353695" h="81279">
                  <a:moveTo>
                    <a:pt x="353568" y="0"/>
                  </a:moveTo>
                  <a:lnTo>
                    <a:pt x="254190" y="74599"/>
                  </a:lnTo>
                  <a:lnTo>
                    <a:pt x="3556" y="6096"/>
                  </a:lnTo>
                  <a:lnTo>
                    <a:pt x="635" y="6096"/>
                  </a:lnTo>
                  <a:lnTo>
                    <a:pt x="0" y="8509"/>
                  </a:lnTo>
                  <a:lnTo>
                    <a:pt x="253060" y="78930"/>
                  </a:lnTo>
                  <a:lnTo>
                    <a:pt x="252984" y="80772"/>
                  </a:lnTo>
                  <a:lnTo>
                    <a:pt x="353314" y="6096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952487" y="3272028"/>
              <a:ext cx="347471" cy="135636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310627" y="3200400"/>
              <a:ext cx="414527" cy="37337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487411" y="3235452"/>
              <a:ext cx="195072" cy="172212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8677655" y="5401056"/>
              <a:ext cx="470916" cy="224028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697594" y="5643041"/>
              <a:ext cx="392791" cy="171729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823769" y="5489257"/>
              <a:ext cx="321945" cy="218313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884919" y="5487924"/>
              <a:ext cx="265175" cy="39623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825483" y="5487924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59" h="161925">
                  <a:moveTo>
                    <a:pt x="60325" y="0"/>
                  </a:moveTo>
                  <a:lnTo>
                    <a:pt x="0" y="159499"/>
                  </a:lnTo>
                  <a:lnTo>
                    <a:pt x="11938" y="161544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8825483" y="5516880"/>
              <a:ext cx="323088" cy="187451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9078467" y="5518403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59" h="187960">
                  <a:moveTo>
                    <a:pt x="73151" y="0"/>
                  </a:moveTo>
                  <a:lnTo>
                    <a:pt x="70611" y="0"/>
                  </a:lnTo>
                  <a:lnTo>
                    <a:pt x="0" y="186093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825483" y="5649468"/>
              <a:ext cx="257556" cy="62484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820911" y="5715000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7" y="0"/>
                  </a:moveTo>
                  <a:lnTo>
                    <a:pt x="0" y="21323"/>
                  </a:lnTo>
                  <a:lnTo>
                    <a:pt x="55245" y="38100"/>
                  </a:lnTo>
                  <a:lnTo>
                    <a:pt x="88392" y="14452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822435" y="5716524"/>
              <a:ext cx="85344" cy="35051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828531" y="5730239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79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828531" y="5734812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90" h="7620">
                  <a:moveTo>
                    <a:pt x="1270" y="0"/>
                  </a:moveTo>
                  <a:lnTo>
                    <a:pt x="0" y="1092"/>
                  </a:lnTo>
                  <a:lnTo>
                    <a:pt x="19812" y="7619"/>
                  </a:lnTo>
                  <a:lnTo>
                    <a:pt x="21336" y="6413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852915" y="5737859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1" y="0"/>
                  </a:moveTo>
                  <a:lnTo>
                    <a:pt x="0" y="4813"/>
                  </a:lnTo>
                  <a:lnTo>
                    <a:pt x="21589" y="10667"/>
                  </a:lnTo>
                  <a:lnTo>
                    <a:pt x="30479" y="5435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700516" y="5652515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329"/>
                  </a:moveTo>
                  <a:lnTo>
                    <a:pt x="153797" y="89916"/>
                  </a:lnTo>
                  <a:lnTo>
                    <a:pt x="152400" y="91008"/>
                  </a:lnTo>
                  <a:lnTo>
                    <a:pt x="173609" y="97536"/>
                  </a:lnTo>
                  <a:lnTo>
                    <a:pt x="175260" y="96329"/>
                  </a:lnTo>
                  <a:close/>
                </a:path>
                <a:path w="376554" h="149860">
                  <a:moveTo>
                    <a:pt x="370332" y="63982"/>
                  </a:moveTo>
                  <a:lnTo>
                    <a:pt x="370205" y="59436"/>
                  </a:lnTo>
                  <a:lnTo>
                    <a:pt x="265176" y="130162"/>
                  </a:lnTo>
                  <a:lnTo>
                    <a:pt x="265239" y="130797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3982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0129" y="143840"/>
                  </a:lnTo>
                  <a:lnTo>
                    <a:pt x="270078" y="144399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854"/>
                  </a:lnTo>
                  <a:lnTo>
                    <a:pt x="125857" y="0"/>
                  </a:lnTo>
                  <a:lnTo>
                    <a:pt x="838" y="61150"/>
                  </a:lnTo>
                  <a:lnTo>
                    <a:pt x="381" y="60960"/>
                  </a:lnTo>
                  <a:lnTo>
                    <a:pt x="368" y="61379"/>
                  </a:lnTo>
                  <a:lnTo>
                    <a:pt x="0" y="61556"/>
                  </a:lnTo>
                  <a:lnTo>
                    <a:pt x="355" y="61671"/>
                  </a:lnTo>
                  <a:lnTo>
                    <a:pt x="0" y="75882"/>
                  </a:lnTo>
                  <a:lnTo>
                    <a:pt x="304" y="75920"/>
                  </a:lnTo>
                  <a:lnTo>
                    <a:pt x="0" y="77152"/>
                  </a:lnTo>
                  <a:lnTo>
                    <a:pt x="269760" y="149059"/>
                  </a:lnTo>
                  <a:lnTo>
                    <a:pt x="269748" y="149352"/>
                  </a:lnTo>
                  <a:lnTo>
                    <a:pt x="270052" y="149136"/>
                  </a:lnTo>
                  <a:lnTo>
                    <a:pt x="270891" y="149352"/>
                  </a:lnTo>
                  <a:lnTo>
                    <a:pt x="270954" y="148501"/>
                  </a:lnTo>
                  <a:lnTo>
                    <a:pt x="376047" y="74701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8217407" y="2491740"/>
              <a:ext cx="278130" cy="0"/>
            </a:xfrm>
            <a:custGeom>
              <a:avLst/>
              <a:gdLst/>
              <a:ahLst/>
              <a:cxnLst/>
              <a:rect l="l" t="t" r="r" b="b"/>
              <a:pathLst>
                <a:path w="278129">
                  <a:moveTo>
                    <a:pt x="0" y="0"/>
                  </a:moveTo>
                  <a:lnTo>
                    <a:pt x="277558" y="0"/>
                  </a:lnTo>
                </a:path>
              </a:pathLst>
            </a:custGeom>
            <a:ln w="12573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994903" y="2836163"/>
              <a:ext cx="1010919" cy="1950720"/>
            </a:xfrm>
            <a:custGeom>
              <a:avLst/>
              <a:gdLst/>
              <a:ahLst/>
              <a:cxnLst/>
              <a:rect l="l" t="t" r="r" b="b"/>
              <a:pathLst>
                <a:path w="1010920" h="1950720">
                  <a:moveTo>
                    <a:pt x="620268" y="1764792"/>
                  </a:moveTo>
                  <a:lnTo>
                    <a:pt x="1010412" y="1949196"/>
                  </a:lnTo>
                </a:path>
                <a:path w="1010920" h="1950720">
                  <a:moveTo>
                    <a:pt x="0" y="1950720"/>
                  </a:moveTo>
                  <a:lnTo>
                    <a:pt x="321564" y="1751076"/>
                  </a:lnTo>
                </a:path>
                <a:path w="1010920" h="1950720">
                  <a:moveTo>
                    <a:pt x="656844" y="0"/>
                  </a:moveTo>
                  <a:lnTo>
                    <a:pt x="559307" y="70561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8468867" y="2490216"/>
              <a:ext cx="381000" cy="97536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8468867" y="2490216"/>
              <a:ext cx="381000" cy="97790"/>
            </a:xfrm>
            <a:custGeom>
              <a:avLst/>
              <a:gdLst/>
              <a:ahLst/>
              <a:cxnLst/>
              <a:rect l="l" t="t" r="r" b="b"/>
              <a:pathLst>
                <a:path w="381000" h="97789">
                  <a:moveTo>
                    <a:pt x="0" y="48768"/>
                  </a:moveTo>
                  <a:lnTo>
                    <a:pt x="14978" y="29789"/>
                  </a:lnTo>
                  <a:lnTo>
                    <a:pt x="55816" y="14287"/>
                  </a:lnTo>
                  <a:lnTo>
                    <a:pt x="116371" y="3833"/>
                  </a:lnTo>
                  <a:lnTo>
                    <a:pt x="190500" y="0"/>
                  </a:lnTo>
                  <a:lnTo>
                    <a:pt x="264628" y="3833"/>
                  </a:lnTo>
                  <a:lnTo>
                    <a:pt x="325183" y="14287"/>
                  </a:lnTo>
                  <a:lnTo>
                    <a:pt x="366021" y="29789"/>
                  </a:lnTo>
                  <a:lnTo>
                    <a:pt x="381000" y="48768"/>
                  </a:lnTo>
                  <a:lnTo>
                    <a:pt x="366021" y="67746"/>
                  </a:lnTo>
                  <a:lnTo>
                    <a:pt x="325183" y="83248"/>
                  </a:lnTo>
                  <a:lnTo>
                    <a:pt x="264628" y="93702"/>
                  </a:lnTo>
                  <a:lnTo>
                    <a:pt x="190500" y="97536"/>
                  </a:lnTo>
                  <a:lnTo>
                    <a:pt x="116371" y="93702"/>
                  </a:lnTo>
                  <a:lnTo>
                    <a:pt x="55816" y="83248"/>
                  </a:lnTo>
                  <a:lnTo>
                    <a:pt x="14978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8467343" y="2415540"/>
              <a:ext cx="382524" cy="124968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8468867" y="2415540"/>
              <a:ext cx="381000" cy="113030"/>
            </a:xfrm>
            <a:custGeom>
              <a:avLst/>
              <a:gdLst/>
              <a:ahLst/>
              <a:cxnLst/>
              <a:rect l="l" t="t" r="r" b="b"/>
              <a:pathLst>
                <a:path w="381000" h="113030">
                  <a:moveTo>
                    <a:pt x="0" y="56387"/>
                  </a:moveTo>
                  <a:lnTo>
                    <a:pt x="14978" y="34450"/>
                  </a:lnTo>
                  <a:lnTo>
                    <a:pt x="55816" y="16525"/>
                  </a:lnTo>
                  <a:lnTo>
                    <a:pt x="116371" y="4435"/>
                  </a:lnTo>
                  <a:lnTo>
                    <a:pt x="190500" y="0"/>
                  </a:lnTo>
                  <a:lnTo>
                    <a:pt x="264628" y="4435"/>
                  </a:lnTo>
                  <a:lnTo>
                    <a:pt x="325183" y="16525"/>
                  </a:lnTo>
                  <a:lnTo>
                    <a:pt x="366021" y="34450"/>
                  </a:lnTo>
                  <a:lnTo>
                    <a:pt x="381000" y="56387"/>
                  </a:lnTo>
                  <a:lnTo>
                    <a:pt x="366021" y="78325"/>
                  </a:lnTo>
                  <a:lnTo>
                    <a:pt x="325183" y="96250"/>
                  </a:lnTo>
                  <a:lnTo>
                    <a:pt x="264628" y="108340"/>
                  </a:lnTo>
                  <a:lnTo>
                    <a:pt x="190500" y="112775"/>
                  </a:lnTo>
                  <a:lnTo>
                    <a:pt x="116371" y="108340"/>
                  </a:lnTo>
                  <a:lnTo>
                    <a:pt x="55816" y="96250"/>
                  </a:lnTo>
                  <a:lnTo>
                    <a:pt x="14978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8540241" y="2438146"/>
              <a:ext cx="226059" cy="66039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8494775" y="2735580"/>
              <a:ext cx="381000" cy="96012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8494775" y="2735580"/>
              <a:ext cx="381000" cy="96520"/>
            </a:xfrm>
            <a:custGeom>
              <a:avLst/>
              <a:gdLst/>
              <a:ahLst/>
              <a:cxnLst/>
              <a:rect l="l" t="t" r="r" b="b"/>
              <a:pathLst>
                <a:path w="381000" h="96519">
                  <a:moveTo>
                    <a:pt x="0" y="48006"/>
                  </a:moveTo>
                  <a:lnTo>
                    <a:pt x="14978" y="29307"/>
                  </a:lnTo>
                  <a:lnTo>
                    <a:pt x="55816" y="14049"/>
                  </a:lnTo>
                  <a:lnTo>
                    <a:pt x="116371" y="3768"/>
                  </a:lnTo>
                  <a:lnTo>
                    <a:pt x="190500" y="0"/>
                  </a:lnTo>
                  <a:lnTo>
                    <a:pt x="264628" y="3768"/>
                  </a:lnTo>
                  <a:lnTo>
                    <a:pt x="325183" y="14049"/>
                  </a:lnTo>
                  <a:lnTo>
                    <a:pt x="366021" y="29307"/>
                  </a:lnTo>
                  <a:lnTo>
                    <a:pt x="381000" y="48006"/>
                  </a:lnTo>
                  <a:lnTo>
                    <a:pt x="366021" y="66704"/>
                  </a:lnTo>
                  <a:lnTo>
                    <a:pt x="325183" y="81962"/>
                  </a:lnTo>
                  <a:lnTo>
                    <a:pt x="264628" y="92243"/>
                  </a:lnTo>
                  <a:lnTo>
                    <a:pt x="190500" y="96012"/>
                  </a:lnTo>
                  <a:lnTo>
                    <a:pt x="116371" y="92243"/>
                  </a:lnTo>
                  <a:lnTo>
                    <a:pt x="55816" y="81962"/>
                  </a:lnTo>
                  <a:lnTo>
                    <a:pt x="14978" y="66704"/>
                  </a:lnTo>
                  <a:lnTo>
                    <a:pt x="0" y="48006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8493251" y="2660904"/>
              <a:ext cx="382524" cy="123444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494775" y="2660904"/>
              <a:ext cx="381000" cy="113030"/>
            </a:xfrm>
            <a:custGeom>
              <a:avLst/>
              <a:gdLst/>
              <a:ahLst/>
              <a:cxnLst/>
              <a:rect l="l" t="t" r="r" b="b"/>
              <a:pathLst>
                <a:path w="381000" h="113030">
                  <a:moveTo>
                    <a:pt x="0" y="56387"/>
                  </a:moveTo>
                  <a:lnTo>
                    <a:pt x="14978" y="34450"/>
                  </a:lnTo>
                  <a:lnTo>
                    <a:pt x="55816" y="16525"/>
                  </a:lnTo>
                  <a:lnTo>
                    <a:pt x="116371" y="4435"/>
                  </a:lnTo>
                  <a:lnTo>
                    <a:pt x="190500" y="0"/>
                  </a:lnTo>
                  <a:lnTo>
                    <a:pt x="264628" y="4435"/>
                  </a:lnTo>
                  <a:lnTo>
                    <a:pt x="325183" y="16525"/>
                  </a:lnTo>
                  <a:lnTo>
                    <a:pt x="366021" y="34450"/>
                  </a:lnTo>
                  <a:lnTo>
                    <a:pt x="381000" y="56387"/>
                  </a:lnTo>
                  <a:lnTo>
                    <a:pt x="366021" y="78325"/>
                  </a:lnTo>
                  <a:lnTo>
                    <a:pt x="325183" y="96250"/>
                  </a:lnTo>
                  <a:lnTo>
                    <a:pt x="264628" y="108340"/>
                  </a:lnTo>
                  <a:lnTo>
                    <a:pt x="190500" y="112775"/>
                  </a:lnTo>
                  <a:lnTo>
                    <a:pt x="116371" y="108340"/>
                  </a:lnTo>
                  <a:lnTo>
                    <a:pt x="55816" y="96250"/>
                  </a:lnTo>
                  <a:lnTo>
                    <a:pt x="14978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66149" y="2683510"/>
              <a:ext cx="226059" cy="64515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349995" y="3634740"/>
              <a:ext cx="425196" cy="100584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8349995" y="3634740"/>
              <a:ext cx="425450" cy="100965"/>
            </a:xfrm>
            <a:custGeom>
              <a:avLst/>
              <a:gdLst/>
              <a:ahLst/>
              <a:cxnLst/>
              <a:rect l="l" t="t" r="r" b="b"/>
              <a:pathLst>
                <a:path w="425450" h="100964">
                  <a:moveTo>
                    <a:pt x="0" y="50292"/>
                  </a:moveTo>
                  <a:lnTo>
                    <a:pt x="41001" y="20574"/>
                  </a:lnTo>
                  <a:lnTo>
                    <a:pt x="87014" y="9692"/>
                  </a:lnTo>
                  <a:lnTo>
                    <a:pt x="145377" y="2560"/>
                  </a:lnTo>
                  <a:lnTo>
                    <a:pt x="212598" y="0"/>
                  </a:lnTo>
                  <a:lnTo>
                    <a:pt x="279818" y="2560"/>
                  </a:lnTo>
                  <a:lnTo>
                    <a:pt x="338181" y="9692"/>
                  </a:lnTo>
                  <a:lnTo>
                    <a:pt x="384194" y="20574"/>
                  </a:lnTo>
                  <a:lnTo>
                    <a:pt x="414363" y="34381"/>
                  </a:lnTo>
                  <a:lnTo>
                    <a:pt x="425196" y="50292"/>
                  </a:lnTo>
                  <a:lnTo>
                    <a:pt x="414363" y="66202"/>
                  </a:lnTo>
                  <a:lnTo>
                    <a:pt x="384194" y="80010"/>
                  </a:lnTo>
                  <a:lnTo>
                    <a:pt x="338181" y="90891"/>
                  </a:lnTo>
                  <a:lnTo>
                    <a:pt x="279818" y="98023"/>
                  </a:lnTo>
                  <a:lnTo>
                    <a:pt x="212598" y="100584"/>
                  </a:lnTo>
                  <a:lnTo>
                    <a:pt x="145377" y="98023"/>
                  </a:lnTo>
                  <a:lnTo>
                    <a:pt x="87014" y="90891"/>
                  </a:lnTo>
                  <a:lnTo>
                    <a:pt x="41001" y="80010"/>
                  </a:lnTo>
                  <a:lnTo>
                    <a:pt x="10832" y="66202"/>
                  </a:lnTo>
                  <a:lnTo>
                    <a:pt x="0" y="50292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8348471" y="3557016"/>
              <a:ext cx="426720" cy="129540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8349995" y="3557016"/>
              <a:ext cx="425450" cy="117475"/>
            </a:xfrm>
            <a:custGeom>
              <a:avLst/>
              <a:gdLst/>
              <a:ahLst/>
              <a:cxnLst/>
              <a:rect l="l" t="t" r="r" b="b"/>
              <a:pathLst>
                <a:path w="425450" h="117475">
                  <a:moveTo>
                    <a:pt x="0" y="58674"/>
                  </a:moveTo>
                  <a:lnTo>
                    <a:pt x="41001" y="24030"/>
                  </a:lnTo>
                  <a:lnTo>
                    <a:pt x="87014" y="11326"/>
                  </a:lnTo>
                  <a:lnTo>
                    <a:pt x="145377" y="2993"/>
                  </a:lnTo>
                  <a:lnTo>
                    <a:pt x="212598" y="0"/>
                  </a:lnTo>
                  <a:lnTo>
                    <a:pt x="279818" y="2993"/>
                  </a:lnTo>
                  <a:lnTo>
                    <a:pt x="338181" y="11326"/>
                  </a:lnTo>
                  <a:lnTo>
                    <a:pt x="384194" y="24030"/>
                  </a:lnTo>
                  <a:lnTo>
                    <a:pt x="414363" y="40136"/>
                  </a:lnTo>
                  <a:lnTo>
                    <a:pt x="425196" y="58674"/>
                  </a:lnTo>
                  <a:lnTo>
                    <a:pt x="414363" y="77211"/>
                  </a:lnTo>
                  <a:lnTo>
                    <a:pt x="384194" y="93317"/>
                  </a:lnTo>
                  <a:lnTo>
                    <a:pt x="338181" y="106021"/>
                  </a:lnTo>
                  <a:lnTo>
                    <a:pt x="279818" y="114354"/>
                  </a:lnTo>
                  <a:lnTo>
                    <a:pt x="212598" y="117348"/>
                  </a:lnTo>
                  <a:lnTo>
                    <a:pt x="145377" y="114354"/>
                  </a:lnTo>
                  <a:lnTo>
                    <a:pt x="87014" y="106021"/>
                  </a:lnTo>
                  <a:lnTo>
                    <a:pt x="41001" y="93317"/>
                  </a:lnTo>
                  <a:lnTo>
                    <a:pt x="10832" y="77211"/>
                  </a:lnTo>
                  <a:lnTo>
                    <a:pt x="0" y="58674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8430513" y="3581146"/>
              <a:ext cx="250443" cy="66039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8674607" y="3890772"/>
              <a:ext cx="481584" cy="111251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8674607" y="3890772"/>
              <a:ext cx="481965" cy="111760"/>
            </a:xfrm>
            <a:custGeom>
              <a:avLst/>
              <a:gdLst/>
              <a:ahLst/>
              <a:cxnLst/>
              <a:rect l="l" t="t" r="r" b="b"/>
              <a:pathLst>
                <a:path w="481965" h="111760">
                  <a:moveTo>
                    <a:pt x="0" y="55625"/>
                  </a:moveTo>
                  <a:lnTo>
                    <a:pt x="46463" y="22768"/>
                  </a:lnTo>
                  <a:lnTo>
                    <a:pt x="98590" y="10728"/>
                  </a:lnTo>
                  <a:lnTo>
                    <a:pt x="164689" y="2834"/>
                  </a:lnTo>
                  <a:lnTo>
                    <a:pt x="240792" y="0"/>
                  </a:lnTo>
                  <a:lnTo>
                    <a:pt x="316894" y="2834"/>
                  </a:lnTo>
                  <a:lnTo>
                    <a:pt x="382993" y="10728"/>
                  </a:lnTo>
                  <a:lnTo>
                    <a:pt x="435120" y="22768"/>
                  </a:lnTo>
                  <a:lnTo>
                    <a:pt x="469306" y="38039"/>
                  </a:lnTo>
                  <a:lnTo>
                    <a:pt x="481584" y="55625"/>
                  </a:lnTo>
                  <a:lnTo>
                    <a:pt x="469306" y="73212"/>
                  </a:lnTo>
                  <a:lnTo>
                    <a:pt x="435120" y="88483"/>
                  </a:lnTo>
                  <a:lnTo>
                    <a:pt x="382993" y="100523"/>
                  </a:lnTo>
                  <a:lnTo>
                    <a:pt x="316894" y="108417"/>
                  </a:lnTo>
                  <a:lnTo>
                    <a:pt x="240792" y="111251"/>
                  </a:lnTo>
                  <a:lnTo>
                    <a:pt x="164689" y="108417"/>
                  </a:lnTo>
                  <a:lnTo>
                    <a:pt x="98590" y="100523"/>
                  </a:lnTo>
                  <a:lnTo>
                    <a:pt x="46463" y="88483"/>
                  </a:lnTo>
                  <a:lnTo>
                    <a:pt x="12277" y="73212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673083" y="3805428"/>
              <a:ext cx="483108" cy="141732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8674607" y="3805428"/>
              <a:ext cx="481965" cy="129539"/>
            </a:xfrm>
            <a:custGeom>
              <a:avLst/>
              <a:gdLst/>
              <a:ahLst/>
              <a:cxnLst/>
              <a:rect l="l" t="t" r="r" b="b"/>
              <a:pathLst>
                <a:path w="481965" h="129539">
                  <a:moveTo>
                    <a:pt x="0" y="64770"/>
                  </a:moveTo>
                  <a:lnTo>
                    <a:pt x="32878" y="32060"/>
                  </a:lnTo>
                  <a:lnTo>
                    <a:pt x="70532" y="18954"/>
                  </a:lnTo>
                  <a:lnTo>
                    <a:pt x="119267" y="8833"/>
                  </a:lnTo>
                  <a:lnTo>
                    <a:pt x="176785" y="2310"/>
                  </a:lnTo>
                  <a:lnTo>
                    <a:pt x="240792" y="0"/>
                  </a:lnTo>
                  <a:lnTo>
                    <a:pt x="304798" y="2310"/>
                  </a:lnTo>
                  <a:lnTo>
                    <a:pt x="362316" y="8833"/>
                  </a:lnTo>
                  <a:lnTo>
                    <a:pt x="411051" y="18954"/>
                  </a:lnTo>
                  <a:lnTo>
                    <a:pt x="448705" y="32060"/>
                  </a:lnTo>
                  <a:lnTo>
                    <a:pt x="481584" y="64770"/>
                  </a:lnTo>
                  <a:lnTo>
                    <a:pt x="472981" y="82003"/>
                  </a:lnTo>
                  <a:lnTo>
                    <a:pt x="411051" y="110585"/>
                  </a:lnTo>
                  <a:lnTo>
                    <a:pt x="362316" y="120706"/>
                  </a:lnTo>
                  <a:lnTo>
                    <a:pt x="304798" y="127229"/>
                  </a:lnTo>
                  <a:lnTo>
                    <a:pt x="240792" y="129540"/>
                  </a:lnTo>
                  <a:lnTo>
                    <a:pt x="176785" y="127229"/>
                  </a:lnTo>
                  <a:lnTo>
                    <a:pt x="119267" y="120706"/>
                  </a:lnTo>
                  <a:lnTo>
                    <a:pt x="70532" y="110585"/>
                  </a:lnTo>
                  <a:lnTo>
                    <a:pt x="32878" y="97479"/>
                  </a:lnTo>
                  <a:lnTo>
                    <a:pt x="0" y="6477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773667" y="3837431"/>
              <a:ext cx="268605" cy="60960"/>
            </a:xfrm>
            <a:custGeom>
              <a:avLst/>
              <a:gdLst/>
              <a:ahLst/>
              <a:cxnLst/>
              <a:rect l="l" t="t" r="r" b="b"/>
              <a:pathLst>
                <a:path w="268604" h="60960">
                  <a:moveTo>
                    <a:pt x="0" y="60960"/>
                  </a:moveTo>
                  <a:lnTo>
                    <a:pt x="83057" y="60960"/>
                  </a:lnTo>
                  <a:lnTo>
                    <a:pt x="166115" y="0"/>
                  </a:lnTo>
                  <a:lnTo>
                    <a:pt x="268224" y="0"/>
                  </a:lnTo>
                </a:path>
                <a:path w="268604" h="60960">
                  <a:moveTo>
                    <a:pt x="12191" y="0"/>
                  </a:moveTo>
                  <a:lnTo>
                    <a:pt x="95250" y="0"/>
                  </a:lnTo>
                  <a:lnTo>
                    <a:pt x="178180" y="60960"/>
                  </a:lnTo>
                  <a:lnTo>
                    <a:pt x="256031" y="60960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8674607" y="3867912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0"/>
                  </a:moveTo>
                  <a:lnTo>
                    <a:pt x="0" y="85343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8529827" y="3977640"/>
              <a:ext cx="227329" cy="437515"/>
            </a:xfrm>
            <a:custGeom>
              <a:avLst/>
              <a:gdLst/>
              <a:ahLst/>
              <a:cxnLst/>
              <a:rect l="l" t="t" r="r" b="b"/>
              <a:pathLst>
                <a:path w="227329" h="437514">
                  <a:moveTo>
                    <a:pt x="0" y="437388"/>
                  </a:moveTo>
                  <a:lnTo>
                    <a:pt x="227075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8179307" y="4520184"/>
              <a:ext cx="615696" cy="135636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8179307" y="4520184"/>
              <a:ext cx="615950" cy="135890"/>
            </a:xfrm>
            <a:custGeom>
              <a:avLst/>
              <a:gdLst/>
              <a:ahLst/>
              <a:cxnLst/>
              <a:rect l="l" t="t" r="r" b="b"/>
              <a:pathLst>
                <a:path w="615950" h="135889">
                  <a:moveTo>
                    <a:pt x="0" y="67818"/>
                  </a:moveTo>
                  <a:lnTo>
                    <a:pt x="31284" y="37988"/>
                  </a:lnTo>
                  <a:lnTo>
                    <a:pt x="67620" y="25397"/>
                  </a:lnTo>
                  <a:lnTo>
                    <a:pt x="115290" y="14895"/>
                  </a:lnTo>
                  <a:lnTo>
                    <a:pt x="172449" y="6891"/>
                  </a:lnTo>
                  <a:lnTo>
                    <a:pt x="237250" y="1790"/>
                  </a:lnTo>
                  <a:lnTo>
                    <a:pt x="307848" y="0"/>
                  </a:lnTo>
                  <a:lnTo>
                    <a:pt x="378445" y="1790"/>
                  </a:lnTo>
                  <a:lnTo>
                    <a:pt x="443246" y="6891"/>
                  </a:lnTo>
                  <a:lnTo>
                    <a:pt x="500405" y="14895"/>
                  </a:lnTo>
                  <a:lnTo>
                    <a:pt x="548075" y="25397"/>
                  </a:lnTo>
                  <a:lnTo>
                    <a:pt x="584411" y="37988"/>
                  </a:lnTo>
                  <a:lnTo>
                    <a:pt x="615696" y="67818"/>
                  </a:lnTo>
                  <a:lnTo>
                    <a:pt x="607567" y="83371"/>
                  </a:lnTo>
                  <a:lnTo>
                    <a:pt x="548075" y="110238"/>
                  </a:lnTo>
                  <a:lnTo>
                    <a:pt x="500405" y="120740"/>
                  </a:lnTo>
                  <a:lnTo>
                    <a:pt x="443246" y="128744"/>
                  </a:lnTo>
                  <a:lnTo>
                    <a:pt x="378445" y="133845"/>
                  </a:lnTo>
                  <a:lnTo>
                    <a:pt x="307848" y="135636"/>
                  </a:lnTo>
                  <a:lnTo>
                    <a:pt x="237250" y="133845"/>
                  </a:lnTo>
                  <a:lnTo>
                    <a:pt x="172449" y="128744"/>
                  </a:lnTo>
                  <a:lnTo>
                    <a:pt x="115290" y="120740"/>
                  </a:lnTo>
                  <a:lnTo>
                    <a:pt x="67620" y="110238"/>
                  </a:lnTo>
                  <a:lnTo>
                    <a:pt x="31284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8177783" y="4415028"/>
              <a:ext cx="617220" cy="173736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8179307" y="4415028"/>
              <a:ext cx="615950" cy="158750"/>
            </a:xfrm>
            <a:custGeom>
              <a:avLst/>
              <a:gdLst/>
              <a:ahLst/>
              <a:cxnLst/>
              <a:rect l="l" t="t" r="r" b="b"/>
              <a:pathLst>
                <a:path w="615950" h="158750">
                  <a:moveTo>
                    <a:pt x="0" y="79248"/>
                  </a:moveTo>
                  <a:lnTo>
                    <a:pt x="31284" y="44375"/>
                  </a:lnTo>
                  <a:lnTo>
                    <a:pt x="67620" y="29662"/>
                  </a:lnTo>
                  <a:lnTo>
                    <a:pt x="115290" y="17394"/>
                  </a:lnTo>
                  <a:lnTo>
                    <a:pt x="172449" y="8046"/>
                  </a:lnTo>
                  <a:lnTo>
                    <a:pt x="237250" y="2090"/>
                  </a:lnTo>
                  <a:lnTo>
                    <a:pt x="307848" y="0"/>
                  </a:lnTo>
                  <a:lnTo>
                    <a:pt x="378445" y="2090"/>
                  </a:lnTo>
                  <a:lnTo>
                    <a:pt x="443246" y="8046"/>
                  </a:lnTo>
                  <a:lnTo>
                    <a:pt x="500405" y="17394"/>
                  </a:lnTo>
                  <a:lnTo>
                    <a:pt x="548075" y="29662"/>
                  </a:lnTo>
                  <a:lnTo>
                    <a:pt x="584411" y="44375"/>
                  </a:lnTo>
                  <a:lnTo>
                    <a:pt x="615696" y="79248"/>
                  </a:lnTo>
                  <a:lnTo>
                    <a:pt x="607567" y="97433"/>
                  </a:lnTo>
                  <a:lnTo>
                    <a:pt x="548075" y="128833"/>
                  </a:lnTo>
                  <a:lnTo>
                    <a:pt x="500405" y="141101"/>
                  </a:lnTo>
                  <a:lnTo>
                    <a:pt x="443246" y="150449"/>
                  </a:lnTo>
                  <a:lnTo>
                    <a:pt x="378445" y="156405"/>
                  </a:lnTo>
                  <a:lnTo>
                    <a:pt x="307848" y="158496"/>
                  </a:lnTo>
                  <a:lnTo>
                    <a:pt x="237250" y="156405"/>
                  </a:lnTo>
                  <a:lnTo>
                    <a:pt x="172449" y="150449"/>
                  </a:lnTo>
                  <a:lnTo>
                    <a:pt x="115290" y="141101"/>
                  </a:lnTo>
                  <a:lnTo>
                    <a:pt x="67620" y="128833"/>
                  </a:lnTo>
                  <a:lnTo>
                    <a:pt x="31284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8305799" y="4454652"/>
              <a:ext cx="342900" cy="74930"/>
            </a:xfrm>
            <a:custGeom>
              <a:avLst/>
              <a:gdLst/>
              <a:ahLst/>
              <a:cxnLst/>
              <a:rect l="l" t="t" r="r" b="b"/>
              <a:pathLst>
                <a:path w="342900" h="74929">
                  <a:moveTo>
                    <a:pt x="0" y="74675"/>
                  </a:moveTo>
                  <a:lnTo>
                    <a:pt x="106172" y="74675"/>
                  </a:lnTo>
                  <a:lnTo>
                    <a:pt x="212344" y="0"/>
                  </a:lnTo>
                  <a:lnTo>
                    <a:pt x="342900" y="0"/>
                  </a:lnTo>
                </a:path>
                <a:path w="342900" h="74929">
                  <a:moveTo>
                    <a:pt x="15240" y="0"/>
                  </a:moveTo>
                  <a:lnTo>
                    <a:pt x="121539" y="0"/>
                  </a:lnTo>
                  <a:lnTo>
                    <a:pt x="227965" y="74675"/>
                  </a:lnTo>
                  <a:lnTo>
                    <a:pt x="327659" y="74675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8174640" y="4491228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5156"/>
                  </a:lnTo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8833103" y="4856988"/>
              <a:ext cx="615696" cy="135636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8833103" y="4856988"/>
              <a:ext cx="615950" cy="135890"/>
            </a:xfrm>
            <a:custGeom>
              <a:avLst/>
              <a:gdLst/>
              <a:ahLst/>
              <a:cxnLst/>
              <a:rect l="l" t="t" r="r" b="b"/>
              <a:pathLst>
                <a:path w="615950" h="135889">
                  <a:moveTo>
                    <a:pt x="0" y="67818"/>
                  </a:moveTo>
                  <a:lnTo>
                    <a:pt x="31284" y="37988"/>
                  </a:lnTo>
                  <a:lnTo>
                    <a:pt x="67620" y="25397"/>
                  </a:lnTo>
                  <a:lnTo>
                    <a:pt x="115290" y="14895"/>
                  </a:lnTo>
                  <a:lnTo>
                    <a:pt x="172449" y="6891"/>
                  </a:lnTo>
                  <a:lnTo>
                    <a:pt x="237250" y="1790"/>
                  </a:lnTo>
                  <a:lnTo>
                    <a:pt x="307848" y="0"/>
                  </a:lnTo>
                  <a:lnTo>
                    <a:pt x="378445" y="1790"/>
                  </a:lnTo>
                  <a:lnTo>
                    <a:pt x="443246" y="6891"/>
                  </a:lnTo>
                  <a:lnTo>
                    <a:pt x="500405" y="14895"/>
                  </a:lnTo>
                  <a:lnTo>
                    <a:pt x="548075" y="25397"/>
                  </a:lnTo>
                  <a:lnTo>
                    <a:pt x="584411" y="37988"/>
                  </a:lnTo>
                  <a:lnTo>
                    <a:pt x="615696" y="67818"/>
                  </a:lnTo>
                  <a:lnTo>
                    <a:pt x="607567" y="83371"/>
                  </a:lnTo>
                  <a:lnTo>
                    <a:pt x="548075" y="110238"/>
                  </a:lnTo>
                  <a:lnTo>
                    <a:pt x="500405" y="120740"/>
                  </a:lnTo>
                  <a:lnTo>
                    <a:pt x="443246" y="128744"/>
                  </a:lnTo>
                  <a:lnTo>
                    <a:pt x="378445" y="133845"/>
                  </a:lnTo>
                  <a:lnTo>
                    <a:pt x="307848" y="135636"/>
                  </a:lnTo>
                  <a:lnTo>
                    <a:pt x="237250" y="133845"/>
                  </a:lnTo>
                  <a:lnTo>
                    <a:pt x="172449" y="128744"/>
                  </a:lnTo>
                  <a:lnTo>
                    <a:pt x="115290" y="120740"/>
                  </a:lnTo>
                  <a:lnTo>
                    <a:pt x="67620" y="110238"/>
                  </a:lnTo>
                  <a:lnTo>
                    <a:pt x="31284" y="97647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8831579" y="4751832"/>
              <a:ext cx="617220" cy="173736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8833103" y="4751832"/>
              <a:ext cx="615950" cy="158750"/>
            </a:xfrm>
            <a:custGeom>
              <a:avLst/>
              <a:gdLst/>
              <a:ahLst/>
              <a:cxnLst/>
              <a:rect l="l" t="t" r="r" b="b"/>
              <a:pathLst>
                <a:path w="615950" h="158750">
                  <a:moveTo>
                    <a:pt x="0" y="79248"/>
                  </a:moveTo>
                  <a:lnTo>
                    <a:pt x="31284" y="44375"/>
                  </a:lnTo>
                  <a:lnTo>
                    <a:pt x="67620" y="29662"/>
                  </a:lnTo>
                  <a:lnTo>
                    <a:pt x="115290" y="17394"/>
                  </a:lnTo>
                  <a:lnTo>
                    <a:pt x="172449" y="8046"/>
                  </a:lnTo>
                  <a:lnTo>
                    <a:pt x="237250" y="2090"/>
                  </a:lnTo>
                  <a:lnTo>
                    <a:pt x="307848" y="0"/>
                  </a:lnTo>
                  <a:lnTo>
                    <a:pt x="378445" y="2090"/>
                  </a:lnTo>
                  <a:lnTo>
                    <a:pt x="443246" y="8046"/>
                  </a:lnTo>
                  <a:lnTo>
                    <a:pt x="500405" y="17394"/>
                  </a:lnTo>
                  <a:lnTo>
                    <a:pt x="548075" y="29662"/>
                  </a:lnTo>
                  <a:lnTo>
                    <a:pt x="584411" y="44375"/>
                  </a:lnTo>
                  <a:lnTo>
                    <a:pt x="615696" y="79248"/>
                  </a:lnTo>
                  <a:lnTo>
                    <a:pt x="607567" y="97433"/>
                  </a:lnTo>
                  <a:lnTo>
                    <a:pt x="548075" y="128833"/>
                  </a:lnTo>
                  <a:lnTo>
                    <a:pt x="500405" y="141101"/>
                  </a:lnTo>
                  <a:lnTo>
                    <a:pt x="443246" y="150449"/>
                  </a:lnTo>
                  <a:lnTo>
                    <a:pt x="378445" y="156405"/>
                  </a:lnTo>
                  <a:lnTo>
                    <a:pt x="307848" y="158496"/>
                  </a:lnTo>
                  <a:lnTo>
                    <a:pt x="237250" y="156405"/>
                  </a:lnTo>
                  <a:lnTo>
                    <a:pt x="172449" y="150449"/>
                  </a:lnTo>
                  <a:lnTo>
                    <a:pt x="115290" y="141101"/>
                  </a:lnTo>
                  <a:lnTo>
                    <a:pt x="67620" y="128833"/>
                  </a:lnTo>
                  <a:lnTo>
                    <a:pt x="31284" y="11412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8959595" y="4791456"/>
              <a:ext cx="342900" cy="73660"/>
            </a:xfrm>
            <a:custGeom>
              <a:avLst/>
              <a:gdLst/>
              <a:ahLst/>
              <a:cxnLst/>
              <a:rect l="l" t="t" r="r" b="b"/>
              <a:pathLst>
                <a:path w="342900" h="73660">
                  <a:moveTo>
                    <a:pt x="0" y="73152"/>
                  </a:moveTo>
                  <a:lnTo>
                    <a:pt x="106172" y="73152"/>
                  </a:lnTo>
                  <a:lnTo>
                    <a:pt x="212344" y="0"/>
                  </a:lnTo>
                  <a:lnTo>
                    <a:pt x="342900" y="0"/>
                  </a:lnTo>
                </a:path>
                <a:path w="342900" h="73660">
                  <a:moveTo>
                    <a:pt x="15239" y="0"/>
                  </a:moveTo>
                  <a:lnTo>
                    <a:pt x="121538" y="0"/>
                  </a:lnTo>
                  <a:lnTo>
                    <a:pt x="227964" y="73152"/>
                  </a:lnTo>
                  <a:lnTo>
                    <a:pt x="327659" y="73152"/>
                  </a:lnTo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8833103" y="4828032"/>
              <a:ext cx="615950" cy="106680"/>
            </a:xfrm>
            <a:custGeom>
              <a:avLst/>
              <a:gdLst/>
              <a:ahLst/>
              <a:cxnLst/>
              <a:rect l="l" t="t" r="r" b="b"/>
              <a:pathLst>
                <a:path w="615950" h="106679">
                  <a:moveTo>
                    <a:pt x="0" y="0"/>
                  </a:moveTo>
                  <a:lnTo>
                    <a:pt x="0" y="103632"/>
                  </a:lnTo>
                </a:path>
                <a:path w="615950" h="106679">
                  <a:moveTo>
                    <a:pt x="615696" y="1524"/>
                  </a:moveTo>
                  <a:lnTo>
                    <a:pt x="615696" y="10668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225284" y="1335023"/>
              <a:ext cx="675640" cy="775970"/>
            </a:xfrm>
            <a:custGeom>
              <a:avLst/>
              <a:gdLst/>
              <a:ahLst/>
              <a:cxnLst/>
              <a:rect l="l" t="t" r="r" b="b"/>
              <a:pathLst>
                <a:path w="675640" h="775969">
                  <a:moveTo>
                    <a:pt x="675119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775716"/>
                  </a:lnTo>
                  <a:lnTo>
                    <a:pt x="675119" y="775716"/>
                  </a:lnTo>
                  <a:lnTo>
                    <a:pt x="675119" y="24384"/>
                  </a:lnTo>
                  <a:lnTo>
                    <a:pt x="6751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191755" y="1359408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0372" y="800100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191755" y="1359408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800100"/>
                  </a:moveTo>
                  <a:lnTo>
                    <a:pt x="690372" y="8001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196327" y="1534668"/>
              <a:ext cx="676910" cy="172720"/>
            </a:xfrm>
            <a:custGeom>
              <a:avLst/>
              <a:gdLst/>
              <a:ahLst/>
              <a:cxnLst/>
              <a:rect l="l" t="t" r="r" b="b"/>
              <a:pathLst>
                <a:path w="676909" h="172719">
                  <a:moveTo>
                    <a:pt x="676655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676655" y="172212"/>
                  </a:lnTo>
                  <a:lnTo>
                    <a:pt x="6766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8" name="object 318"/>
          <p:cNvSpPr txBox="1"/>
          <p:nvPr/>
        </p:nvSpPr>
        <p:spPr>
          <a:xfrm>
            <a:off x="7198106" y="1363725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7198106" y="1516125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7198106" y="1668525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7198106" y="1820925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2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2" name="object 322"/>
          <p:cNvGrpSpPr/>
          <p:nvPr/>
        </p:nvGrpSpPr>
        <p:grpSpPr>
          <a:xfrm>
            <a:off x="6879145" y="1339405"/>
            <a:ext cx="3531870" cy="3839845"/>
            <a:chOff x="6879145" y="1339405"/>
            <a:chExt cx="3531870" cy="3839845"/>
          </a:xfrm>
        </p:grpSpPr>
        <p:sp>
          <p:nvSpPr>
            <p:cNvPr id="323" name="object 323"/>
            <p:cNvSpPr/>
            <p:nvPr/>
          </p:nvSpPr>
          <p:spPr>
            <a:xfrm>
              <a:off x="7191755" y="1702307"/>
              <a:ext cx="699770" cy="280670"/>
            </a:xfrm>
            <a:custGeom>
              <a:avLst/>
              <a:gdLst/>
              <a:ahLst/>
              <a:cxnLst/>
              <a:rect l="l" t="t" r="r" b="b"/>
              <a:pathLst>
                <a:path w="699770" h="280669">
                  <a:moveTo>
                    <a:pt x="0" y="0"/>
                  </a:moveTo>
                  <a:lnTo>
                    <a:pt x="690372" y="4571"/>
                  </a:lnTo>
                </a:path>
                <a:path w="699770" h="280669">
                  <a:moveTo>
                    <a:pt x="9144" y="137159"/>
                  </a:moveTo>
                  <a:lnTo>
                    <a:pt x="699516" y="141731"/>
                  </a:lnTo>
                </a:path>
                <a:path w="699770" h="280669">
                  <a:moveTo>
                    <a:pt x="9144" y="275843"/>
                  </a:moveTo>
                  <a:lnTo>
                    <a:pt x="699516" y="2804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883907" y="1344167"/>
              <a:ext cx="304800" cy="943356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883907" y="1344167"/>
              <a:ext cx="304800" cy="943610"/>
            </a:xfrm>
            <a:custGeom>
              <a:avLst/>
              <a:gdLst/>
              <a:ahLst/>
              <a:cxnLst/>
              <a:rect l="l" t="t" r="r" b="b"/>
              <a:pathLst>
                <a:path w="304800" h="943610">
                  <a:moveTo>
                    <a:pt x="0" y="943356"/>
                  </a:moveTo>
                  <a:lnTo>
                    <a:pt x="304800" y="0"/>
                  </a:lnTo>
                  <a:lnTo>
                    <a:pt x="304800" y="817880"/>
                  </a:lnTo>
                  <a:lnTo>
                    <a:pt x="0" y="94335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9735312" y="4347971"/>
              <a:ext cx="675640" cy="777240"/>
            </a:xfrm>
            <a:custGeom>
              <a:avLst/>
              <a:gdLst/>
              <a:ahLst/>
              <a:cxnLst/>
              <a:rect l="l" t="t" r="r" b="b"/>
              <a:pathLst>
                <a:path w="675640" h="777239">
                  <a:moveTo>
                    <a:pt x="675119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777240"/>
                  </a:lnTo>
                  <a:lnTo>
                    <a:pt x="675119" y="777240"/>
                  </a:lnTo>
                  <a:lnTo>
                    <a:pt x="675119" y="24384"/>
                  </a:lnTo>
                  <a:lnTo>
                    <a:pt x="6751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9701783" y="4372355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2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0372" y="800100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9701783" y="4372355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800100"/>
                  </a:moveTo>
                  <a:lnTo>
                    <a:pt x="690372" y="8001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9706355" y="4547616"/>
              <a:ext cx="676910" cy="172720"/>
            </a:xfrm>
            <a:custGeom>
              <a:avLst/>
              <a:gdLst/>
              <a:ahLst/>
              <a:cxnLst/>
              <a:rect l="l" t="t" r="r" b="b"/>
              <a:pathLst>
                <a:path w="676909" h="172720">
                  <a:moveTo>
                    <a:pt x="676655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676655" y="172212"/>
                  </a:lnTo>
                  <a:lnTo>
                    <a:pt x="6766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0" name="object 330"/>
          <p:cNvSpPr txBox="1"/>
          <p:nvPr/>
        </p:nvSpPr>
        <p:spPr>
          <a:xfrm>
            <a:off x="9708133" y="4377004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9708133" y="4530090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9708133" y="4682490"/>
            <a:ext cx="678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9477247" y="4834890"/>
            <a:ext cx="9086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3355" algn="r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90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  <a:p>
            <a:pPr marR="207010" algn="r">
              <a:lnSpc>
                <a:spcPct val="100000"/>
              </a:lnSpc>
            </a:pPr>
            <a:r>
              <a:rPr sz="1000" u="sng" spc="-5">
                <a:uFill>
                  <a:solidFill>
                    <a:srgbClr val="E7E6E6"/>
                  </a:solidFill>
                </a:uFill>
                <a:latin typeface="Tahoma"/>
                <a:cs typeface="Tahoma"/>
              </a:rPr>
              <a:t>   </a:t>
            </a:r>
            <a:r>
              <a:rPr sz="1000" u="sng" spc="-70">
                <a:uFill>
                  <a:solidFill>
                    <a:srgbClr val="E7E6E6"/>
                  </a:solidFill>
                </a:uFill>
                <a:latin typeface="Tahoma"/>
                <a:cs typeface="Tahoma"/>
              </a:rPr>
              <a:t> </a:t>
            </a:r>
            <a:r>
              <a:rPr sz="1000">
                <a:latin typeface="Tahoma"/>
                <a:cs typeface="Tahoma"/>
              </a:rPr>
              <a:t> </a:t>
            </a:r>
            <a:r>
              <a:rPr sz="1000" spc="7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4" name="object 334"/>
          <p:cNvGrpSpPr/>
          <p:nvPr/>
        </p:nvGrpSpPr>
        <p:grpSpPr>
          <a:xfrm>
            <a:off x="7491730" y="2214372"/>
            <a:ext cx="2915920" cy="3091180"/>
            <a:chOff x="7491730" y="2214372"/>
            <a:chExt cx="2915920" cy="3091180"/>
          </a:xfrm>
        </p:grpSpPr>
        <p:sp>
          <p:nvSpPr>
            <p:cNvPr id="335" name="object 335"/>
            <p:cNvSpPr/>
            <p:nvPr/>
          </p:nvSpPr>
          <p:spPr>
            <a:xfrm>
              <a:off x="9701784" y="4715255"/>
              <a:ext cx="699770" cy="280670"/>
            </a:xfrm>
            <a:custGeom>
              <a:avLst/>
              <a:gdLst/>
              <a:ahLst/>
              <a:cxnLst/>
              <a:rect l="l" t="t" r="r" b="b"/>
              <a:pathLst>
                <a:path w="699770" h="280670">
                  <a:moveTo>
                    <a:pt x="0" y="0"/>
                  </a:moveTo>
                  <a:lnTo>
                    <a:pt x="690372" y="4572"/>
                  </a:lnTo>
                </a:path>
                <a:path w="699770" h="280670">
                  <a:moveTo>
                    <a:pt x="9144" y="137160"/>
                  </a:moveTo>
                  <a:lnTo>
                    <a:pt x="699516" y="143256"/>
                  </a:lnTo>
                </a:path>
                <a:path w="699770" h="280670">
                  <a:moveTo>
                    <a:pt x="9144" y="275844"/>
                  </a:moveTo>
                  <a:lnTo>
                    <a:pt x="699516" y="2804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9393936" y="4357116"/>
              <a:ext cx="304800" cy="943355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9393936" y="4357116"/>
              <a:ext cx="304800" cy="943610"/>
            </a:xfrm>
            <a:custGeom>
              <a:avLst/>
              <a:gdLst/>
              <a:ahLst/>
              <a:cxnLst/>
              <a:rect l="l" t="t" r="r" b="b"/>
              <a:pathLst>
                <a:path w="304800" h="943610">
                  <a:moveTo>
                    <a:pt x="0" y="943355"/>
                  </a:moveTo>
                  <a:lnTo>
                    <a:pt x="304800" y="0"/>
                  </a:lnTo>
                  <a:lnTo>
                    <a:pt x="304800" y="817879"/>
                  </a:lnTo>
                  <a:lnTo>
                    <a:pt x="0" y="94335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540752" y="2214371"/>
              <a:ext cx="676910" cy="486409"/>
            </a:xfrm>
            <a:custGeom>
              <a:avLst/>
              <a:gdLst/>
              <a:ahLst/>
              <a:cxnLst/>
              <a:rect l="l" t="t" r="r" b="b"/>
              <a:pathLst>
                <a:path w="676909" h="486410">
                  <a:moveTo>
                    <a:pt x="676656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486156"/>
                  </a:lnTo>
                  <a:lnTo>
                    <a:pt x="676656" y="486156"/>
                  </a:lnTo>
                  <a:lnTo>
                    <a:pt x="676656" y="33528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498080" y="22479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372" y="495300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98080" y="2247900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495300"/>
                  </a:moveTo>
                  <a:lnTo>
                    <a:pt x="690372" y="4953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7198106" y="1973325"/>
            <a:ext cx="1019810" cy="600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  <a:p>
            <a:pPr marL="331470" marR="203835">
              <a:lnSpc>
                <a:spcPct val="100000"/>
              </a:lnSpc>
              <a:spcBef>
                <a:spcPts val="925"/>
              </a:spcBef>
            </a:pPr>
            <a:r>
              <a:rPr sz="1000" spc="-5">
                <a:latin typeface="Tahoma"/>
                <a:cs typeface="Tahoma"/>
              </a:rPr>
              <a:t>network  data</a:t>
            </a:r>
            <a:r>
              <a:rPr sz="1000" spc="-80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504430" y="2548254"/>
            <a:ext cx="71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43" name="object 343"/>
          <p:cNvGrpSpPr/>
          <p:nvPr/>
        </p:nvGrpSpPr>
        <p:grpSpPr>
          <a:xfrm>
            <a:off x="7487157" y="2393950"/>
            <a:ext cx="1545590" cy="777875"/>
            <a:chOff x="7487157" y="2393950"/>
            <a:chExt cx="1545590" cy="777875"/>
          </a:xfrm>
        </p:grpSpPr>
        <p:sp>
          <p:nvSpPr>
            <p:cNvPr id="344" name="object 344"/>
            <p:cNvSpPr/>
            <p:nvPr/>
          </p:nvSpPr>
          <p:spPr>
            <a:xfrm>
              <a:off x="7493507" y="2400300"/>
              <a:ext cx="699770" cy="157480"/>
            </a:xfrm>
            <a:custGeom>
              <a:avLst/>
              <a:gdLst/>
              <a:ahLst/>
              <a:cxnLst/>
              <a:rect l="l" t="t" r="r" b="b"/>
              <a:pathLst>
                <a:path w="699770" h="157480">
                  <a:moveTo>
                    <a:pt x="0" y="152400"/>
                  </a:moveTo>
                  <a:lnTo>
                    <a:pt x="690372" y="156972"/>
                  </a:lnTo>
                </a:path>
                <a:path w="699770" h="157480">
                  <a:moveTo>
                    <a:pt x="9144" y="0"/>
                  </a:moveTo>
                  <a:lnTo>
                    <a:pt x="699516" y="45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356092" y="2636519"/>
              <a:ext cx="676910" cy="486409"/>
            </a:xfrm>
            <a:custGeom>
              <a:avLst/>
              <a:gdLst/>
              <a:ahLst/>
              <a:cxnLst/>
              <a:rect l="l" t="t" r="r" b="b"/>
              <a:pathLst>
                <a:path w="676909" h="486410">
                  <a:moveTo>
                    <a:pt x="676656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486156"/>
                  </a:lnTo>
                  <a:lnTo>
                    <a:pt x="676656" y="486156"/>
                  </a:lnTo>
                  <a:lnTo>
                    <a:pt x="676656" y="33528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313419" y="2670047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372" y="495300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313419" y="2670047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495300"/>
                  </a:moveTo>
                  <a:lnTo>
                    <a:pt x="690372" y="4953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8333358" y="2665856"/>
            <a:ext cx="4768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>
                <a:latin typeface="Tahoma"/>
                <a:cs typeface="Tahoma"/>
              </a:rPr>
              <a:t>n</a:t>
            </a:r>
            <a:r>
              <a:rPr sz="1000" spc="-5">
                <a:latin typeface="Tahoma"/>
                <a:cs typeface="Tahoma"/>
              </a:rPr>
              <a:t>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8333358" y="2818256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70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8333358" y="2970656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51" name="object 351"/>
          <p:cNvGrpSpPr/>
          <p:nvPr/>
        </p:nvGrpSpPr>
        <p:grpSpPr>
          <a:xfrm>
            <a:off x="8302497" y="2086101"/>
            <a:ext cx="739775" cy="899794"/>
            <a:chOff x="8302497" y="2086101"/>
            <a:chExt cx="739775" cy="899794"/>
          </a:xfrm>
        </p:grpSpPr>
        <p:sp>
          <p:nvSpPr>
            <p:cNvPr id="352" name="object 352"/>
            <p:cNvSpPr/>
            <p:nvPr/>
          </p:nvSpPr>
          <p:spPr>
            <a:xfrm>
              <a:off x="8308847" y="2822447"/>
              <a:ext cx="699770" cy="157480"/>
            </a:xfrm>
            <a:custGeom>
              <a:avLst/>
              <a:gdLst/>
              <a:ahLst/>
              <a:cxnLst/>
              <a:rect l="l" t="t" r="r" b="b"/>
              <a:pathLst>
                <a:path w="699770" h="157480">
                  <a:moveTo>
                    <a:pt x="0" y="152400"/>
                  </a:moveTo>
                  <a:lnTo>
                    <a:pt x="690372" y="156972"/>
                  </a:lnTo>
                </a:path>
                <a:path w="699770" h="157480">
                  <a:moveTo>
                    <a:pt x="9144" y="0"/>
                  </a:moveTo>
                  <a:lnTo>
                    <a:pt x="699516" y="45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366759" y="2092451"/>
              <a:ext cx="675640" cy="452755"/>
            </a:xfrm>
            <a:custGeom>
              <a:avLst/>
              <a:gdLst/>
              <a:ahLst/>
              <a:cxnLst/>
              <a:rect l="l" t="t" r="r" b="b"/>
              <a:pathLst>
                <a:path w="675640" h="452755">
                  <a:moveTo>
                    <a:pt x="0" y="452627"/>
                  </a:moveTo>
                  <a:lnTo>
                    <a:pt x="675131" y="452627"/>
                  </a:lnTo>
                  <a:lnTo>
                    <a:pt x="675131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322563" y="2092451"/>
              <a:ext cx="692150" cy="495300"/>
            </a:xfrm>
            <a:custGeom>
              <a:avLst/>
              <a:gdLst/>
              <a:ahLst/>
              <a:cxnLst/>
              <a:rect l="l" t="t" r="r" b="b"/>
              <a:pathLst>
                <a:path w="692150" h="495300">
                  <a:moveTo>
                    <a:pt x="691896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1896" y="495300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322563" y="2092451"/>
              <a:ext cx="692150" cy="495300"/>
            </a:xfrm>
            <a:custGeom>
              <a:avLst/>
              <a:gdLst/>
              <a:ahLst/>
              <a:cxnLst/>
              <a:rect l="l" t="t" r="r" b="b"/>
              <a:pathLst>
                <a:path w="692150" h="495300">
                  <a:moveTo>
                    <a:pt x="0" y="495300"/>
                  </a:moveTo>
                  <a:lnTo>
                    <a:pt x="691896" y="495300"/>
                  </a:lnTo>
                  <a:lnTo>
                    <a:pt x="691896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6" name="object 356"/>
          <p:cNvSpPr txBox="1"/>
          <p:nvPr/>
        </p:nvSpPr>
        <p:spPr>
          <a:xfrm>
            <a:off x="8366759" y="2058923"/>
            <a:ext cx="675640" cy="4864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202565" algn="just">
              <a:lnSpc>
                <a:spcPct val="100000"/>
              </a:lnSpc>
              <a:spcBef>
                <a:spcPts val="320"/>
              </a:spcBef>
            </a:pPr>
            <a:r>
              <a:rPr sz="1000" spc="-5">
                <a:latin typeface="Tahoma"/>
                <a:cs typeface="Tahoma"/>
              </a:rPr>
              <a:t>network  data</a:t>
            </a:r>
            <a:r>
              <a:rPr sz="1000" spc="-8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  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57" name="object 357"/>
          <p:cNvGrpSpPr/>
          <p:nvPr/>
        </p:nvGrpSpPr>
        <p:grpSpPr>
          <a:xfrm>
            <a:off x="8092185" y="2238501"/>
            <a:ext cx="933450" cy="1543050"/>
            <a:chOff x="8092185" y="2238501"/>
            <a:chExt cx="933450" cy="1543050"/>
          </a:xfrm>
        </p:grpSpPr>
        <p:sp>
          <p:nvSpPr>
            <p:cNvPr id="358" name="object 358"/>
            <p:cNvSpPr/>
            <p:nvPr/>
          </p:nvSpPr>
          <p:spPr>
            <a:xfrm>
              <a:off x="8317991" y="2244851"/>
              <a:ext cx="701040" cy="157480"/>
            </a:xfrm>
            <a:custGeom>
              <a:avLst/>
              <a:gdLst/>
              <a:ahLst/>
              <a:cxnLst/>
              <a:rect l="l" t="t" r="r" b="b"/>
              <a:pathLst>
                <a:path w="701040" h="157480">
                  <a:moveTo>
                    <a:pt x="0" y="152400"/>
                  </a:moveTo>
                  <a:lnTo>
                    <a:pt x="690372" y="156972"/>
                  </a:lnTo>
                </a:path>
                <a:path w="701040" h="157480">
                  <a:moveTo>
                    <a:pt x="10667" y="0"/>
                  </a:moveTo>
                  <a:lnTo>
                    <a:pt x="701039" y="45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141208" y="3246119"/>
              <a:ext cx="675640" cy="486409"/>
            </a:xfrm>
            <a:custGeom>
              <a:avLst/>
              <a:gdLst/>
              <a:ahLst/>
              <a:cxnLst/>
              <a:rect l="l" t="t" r="r" b="b"/>
              <a:pathLst>
                <a:path w="675640" h="486410">
                  <a:moveTo>
                    <a:pt x="675119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486156"/>
                  </a:lnTo>
                  <a:lnTo>
                    <a:pt x="675119" y="486156"/>
                  </a:lnTo>
                  <a:lnTo>
                    <a:pt x="675119" y="33528"/>
                  </a:lnTo>
                  <a:lnTo>
                    <a:pt x="6751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098536" y="3279647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0" y="495300"/>
                  </a:lnTo>
                  <a:lnTo>
                    <a:pt x="690372" y="495300"/>
                  </a:lnTo>
                  <a:lnTo>
                    <a:pt x="690372" y="470916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098535" y="3279647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495300"/>
                  </a:moveTo>
                  <a:lnTo>
                    <a:pt x="690372" y="4953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2" name="object 362"/>
          <p:cNvSpPr txBox="1"/>
          <p:nvPr/>
        </p:nvSpPr>
        <p:spPr>
          <a:xfrm>
            <a:off x="8117205" y="3275457"/>
            <a:ext cx="4768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>
                <a:latin typeface="Tahoma"/>
                <a:cs typeface="Tahoma"/>
              </a:rPr>
              <a:t>n</a:t>
            </a:r>
            <a:r>
              <a:rPr sz="1000" spc="-5">
                <a:latin typeface="Tahoma"/>
                <a:cs typeface="Tahoma"/>
              </a:rPr>
              <a:t>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8117205" y="3427857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70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8117205" y="3580257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5" name="object 365"/>
          <p:cNvGrpSpPr/>
          <p:nvPr/>
        </p:nvGrpSpPr>
        <p:grpSpPr>
          <a:xfrm>
            <a:off x="8086090" y="3425697"/>
            <a:ext cx="1318895" cy="860425"/>
            <a:chOff x="8086090" y="3425697"/>
            <a:chExt cx="1318895" cy="860425"/>
          </a:xfrm>
        </p:grpSpPr>
        <p:sp>
          <p:nvSpPr>
            <p:cNvPr id="366" name="object 366"/>
            <p:cNvSpPr/>
            <p:nvPr/>
          </p:nvSpPr>
          <p:spPr>
            <a:xfrm>
              <a:off x="8092440" y="3432047"/>
              <a:ext cx="701040" cy="157480"/>
            </a:xfrm>
            <a:custGeom>
              <a:avLst/>
              <a:gdLst/>
              <a:ahLst/>
              <a:cxnLst/>
              <a:rect l="l" t="t" r="r" b="b"/>
              <a:pathLst>
                <a:path w="701040" h="157479">
                  <a:moveTo>
                    <a:pt x="0" y="152400"/>
                  </a:moveTo>
                  <a:lnTo>
                    <a:pt x="691895" y="156972"/>
                  </a:lnTo>
                </a:path>
                <a:path w="701040" h="157479">
                  <a:moveTo>
                    <a:pt x="10667" y="0"/>
                  </a:moveTo>
                  <a:lnTo>
                    <a:pt x="701039" y="45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727948" y="3750563"/>
              <a:ext cx="676910" cy="486409"/>
            </a:xfrm>
            <a:custGeom>
              <a:avLst/>
              <a:gdLst/>
              <a:ahLst/>
              <a:cxnLst/>
              <a:rect l="l" t="t" r="r" b="b"/>
              <a:pathLst>
                <a:path w="676909" h="486410">
                  <a:moveTo>
                    <a:pt x="676656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443484"/>
                  </a:lnTo>
                  <a:lnTo>
                    <a:pt x="0" y="486156"/>
                  </a:lnTo>
                  <a:lnTo>
                    <a:pt x="676656" y="486156"/>
                  </a:lnTo>
                  <a:lnTo>
                    <a:pt x="676656" y="443484"/>
                  </a:lnTo>
                  <a:lnTo>
                    <a:pt x="676656" y="33528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685276" y="3784091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0" y="495300"/>
                  </a:lnTo>
                  <a:lnTo>
                    <a:pt x="690372" y="495300"/>
                  </a:lnTo>
                  <a:lnTo>
                    <a:pt x="690372" y="37642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685276" y="3784091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495299"/>
                  </a:moveTo>
                  <a:lnTo>
                    <a:pt x="690372" y="495299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4952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0" name="object 370"/>
          <p:cNvSpPr txBox="1"/>
          <p:nvPr/>
        </p:nvSpPr>
        <p:spPr>
          <a:xfrm>
            <a:off x="8704580" y="3780535"/>
            <a:ext cx="4768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>
                <a:latin typeface="Tahoma"/>
                <a:cs typeface="Tahoma"/>
              </a:rPr>
              <a:t>n</a:t>
            </a:r>
            <a:r>
              <a:rPr sz="1000" spc="-5">
                <a:latin typeface="Tahoma"/>
                <a:cs typeface="Tahoma"/>
              </a:rPr>
              <a:t>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8704580" y="3932935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70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8704580" y="4085335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8168385" y="3930141"/>
            <a:ext cx="1218565" cy="765810"/>
            <a:chOff x="8168385" y="3930141"/>
            <a:chExt cx="1218565" cy="765810"/>
          </a:xfrm>
        </p:grpSpPr>
        <p:sp>
          <p:nvSpPr>
            <p:cNvPr id="374" name="object 374"/>
            <p:cNvSpPr/>
            <p:nvPr/>
          </p:nvSpPr>
          <p:spPr>
            <a:xfrm>
              <a:off x="8680703" y="3936491"/>
              <a:ext cx="699770" cy="157480"/>
            </a:xfrm>
            <a:custGeom>
              <a:avLst/>
              <a:gdLst/>
              <a:ahLst/>
              <a:cxnLst/>
              <a:rect l="l" t="t" r="r" b="b"/>
              <a:pathLst>
                <a:path w="699770" h="157479">
                  <a:moveTo>
                    <a:pt x="0" y="152399"/>
                  </a:moveTo>
                  <a:lnTo>
                    <a:pt x="690372" y="156971"/>
                  </a:lnTo>
                </a:path>
                <a:path w="699770" h="157479">
                  <a:moveTo>
                    <a:pt x="9144" y="0"/>
                  </a:moveTo>
                  <a:lnTo>
                    <a:pt x="699516" y="45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8217408" y="4160519"/>
              <a:ext cx="675640" cy="486409"/>
            </a:xfrm>
            <a:custGeom>
              <a:avLst/>
              <a:gdLst/>
              <a:ahLst/>
              <a:cxnLst/>
              <a:rect l="l" t="t" r="r" b="b"/>
              <a:pathLst>
                <a:path w="675640" h="486410">
                  <a:moveTo>
                    <a:pt x="675119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0" y="431292"/>
                  </a:lnTo>
                  <a:lnTo>
                    <a:pt x="0" y="486156"/>
                  </a:lnTo>
                  <a:lnTo>
                    <a:pt x="675119" y="486156"/>
                  </a:lnTo>
                  <a:lnTo>
                    <a:pt x="675119" y="431292"/>
                  </a:lnTo>
                  <a:lnTo>
                    <a:pt x="675119" y="33528"/>
                  </a:lnTo>
                  <a:lnTo>
                    <a:pt x="6751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8174735" y="4194047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372" y="495300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8174735" y="4194047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495300"/>
                  </a:moveTo>
                  <a:lnTo>
                    <a:pt x="690372" y="4953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8" name="object 378"/>
          <p:cNvSpPr txBox="1"/>
          <p:nvPr/>
        </p:nvSpPr>
        <p:spPr>
          <a:xfrm>
            <a:off x="8193405" y="4190238"/>
            <a:ext cx="4768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>
                <a:latin typeface="Tahoma"/>
                <a:cs typeface="Tahoma"/>
              </a:rPr>
              <a:t>n</a:t>
            </a:r>
            <a:r>
              <a:rPr sz="1000" spc="-5">
                <a:latin typeface="Tahoma"/>
                <a:cs typeface="Tahoma"/>
              </a:rPr>
              <a:t>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8193405" y="4342638"/>
            <a:ext cx="501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70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8193405" y="4495038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1" name="object 381"/>
          <p:cNvGrpSpPr/>
          <p:nvPr/>
        </p:nvGrpSpPr>
        <p:grpSpPr>
          <a:xfrm>
            <a:off x="8162290" y="4340097"/>
            <a:ext cx="1377950" cy="753745"/>
            <a:chOff x="8162290" y="4340097"/>
            <a:chExt cx="1377950" cy="753745"/>
          </a:xfrm>
        </p:grpSpPr>
        <p:sp>
          <p:nvSpPr>
            <p:cNvPr id="382" name="object 382"/>
            <p:cNvSpPr/>
            <p:nvPr/>
          </p:nvSpPr>
          <p:spPr>
            <a:xfrm>
              <a:off x="8168640" y="4346447"/>
              <a:ext cx="701040" cy="157480"/>
            </a:xfrm>
            <a:custGeom>
              <a:avLst/>
              <a:gdLst/>
              <a:ahLst/>
              <a:cxnLst/>
              <a:rect l="l" t="t" r="r" b="b"/>
              <a:pathLst>
                <a:path w="701040" h="157479">
                  <a:moveTo>
                    <a:pt x="0" y="152400"/>
                  </a:moveTo>
                  <a:lnTo>
                    <a:pt x="691895" y="156971"/>
                  </a:lnTo>
                </a:path>
                <a:path w="701040" h="157479">
                  <a:moveTo>
                    <a:pt x="10667" y="0"/>
                  </a:moveTo>
                  <a:lnTo>
                    <a:pt x="701039" y="45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8865108" y="4558296"/>
              <a:ext cx="675640" cy="485140"/>
            </a:xfrm>
            <a:custGeom>
              <a:avLst/>
              <a:gdLst/>
              <a:ahLst/>
              <a:cxnLst/>
              <a:rect l="l" t="t" r="r" b="b"/>
              <a:pathLst>
                <a:path w="675640" h="485139">
                  <a:moveTo>
                    <a:pt x="675119" y="0"/>
                  </a:moveTo>
                  <a:lnTo>
                    <a:pt x="0" y="0"/>
                  </a:lnTo>
                  <a:lnTo>
                    <a:pt x="0" y="33515"/>
                  </a:lnTo>
                  <a:lnTo>
                    <a:pt x="0" y="484619"/>
                  </a:lnTo>
                  <a:lnTo>
                    <a:pt x="675119" y="484619"/>
                  </a:lnTo>
                  <a:lnTo>
                    <a:pt x="675119" y="33515"/>
                  </a:lnTo>
                  <a:lnTo>
                    <a:pt x="6751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8822436" y="4591811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69037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690372" y="495300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8822436" y="4591811"/>
              <a:ext cx="690880" cy="495300"/>
            </a:xfrm>
            <a:custGeom>
              <a:avLst/>
              <a:gdLst/>
              <a:ahLst/>
              <a:cxnLst/>
              <a:rect l="l" t="t" r="r" b="b"/>
              <a:pathLst>
                <a:path w="690879" h="495300">
                  <a:moveTo>
                    <a:pt x="0" y="495300"/>
                  </a:moveTo>
                  <a:lnTo>
                    <a:pt x="690372" y="495300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6" name="object 386"/>
          <p:cNvSpPr txBox="1"/>
          <p:nvPr/>
        </p:nvSpPr>
        <p:spPr>
          <a:xfrm>
            <a:off x="8841105" y="4586985"/>
            <a:ext cx="665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891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network  data</a:t>
            </a:r>
            <a:r>
              <a:rPr sz="1000" spc="-8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8841105" y="4891785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8" name="object 388"/>
          <p:cNvGrpSpPr/>
          <p:nvPr/>
        </p:nvGrpSpPr>
        <p:grpSpPr>
          <a:xfrm>
            <a:off x="8035163" y="2271902"/>
            <a:ext cx="1544320" cy="2635885"/>
            <a:chOff x="8035163" y="2271902"/>
            <a:chExt cx="1544320" cy="2635885"/>
          </a:xfrm>
        </p:grpSpPr>
        <p:sp>
          <p:nvSpPr>
            <p:cNvPr id="389" name="object 389"/>
            <p:cNvSpPr/>
            <p:nvPr/>
          </p:nvSpPr>
          <p:spPr>
            <a:xfrm>
              <a:off x="8816340" y="4744211"/>
              <a:ext cx="701040" cy="157480"/>
            </a:xfrm>
            <a:custGeom>
              <a:avLst/>
              <a:gdLst/>
              <a:ahLst/>
              <a:cxnLst/>
              <a:rect l="l" t="t" r="r" b="b"/>
              <a:pathLst>
                <a:path w="701040" h="157479">
                  <a:moveTo>
                    <a:pt x="0" y="152400"/>
                  </a:moveTo>
                  <a:lnTo>
                    <a:pt x="691895" y="156971"/>
                  </a:lnTo>
                </a:path>
                <a:path w="701040" h="157479">
                  <a:moveTo>
                    <a:pt x="10667" y="0"/>
                  </a:moveTo>
                  <a:lnTo>
                    <a:pt x="701039" y="45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8035163" y="2271902"/>
              <a:ext cx="1543811" cy="1775968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1" name="object 391"/>
          <p:cNvSpPr/>
          <p:nvPr/>
        </p:nvSpPr>
        <p:spPr>
          <a:xfrm>
            <a:off x="7569289" y="1693303"/>
            <a:ext cx="2476500" cy="2865755"/>
          </a:xfrm>
          <a:custGeom>
            <a:avLst/>
            <a:gdLst/>
            <a:ahLst/>
            <a:cxnLst/>
            <a:rect l="l" t="t" r="r" b="b"/>
            <a:pathLst>
              <a:path w="2476500" h="2865754">
                <a:moveTo>
                  <a:pt x="2476398" y="2854045"/>
                </a:moveTo>
                <a:lnTo>
                  <a:pt x="2471318" y="2836468"/>
                </a:lnTo>
                <a:lnTo>
                  <a:pt x="2460129" y="2811602"/>
                </a:lnTo>
                <a:lnTo>
                  <a:pt x="2425585" y="2741371"/>
                </a:lnTo>
                <a:lnTo>
                  <a:pt x="2405278" y="2696705"/>
                </a:lnTo>
                <a:lnTo>
                  <a:pt x="2384971" y="2646134"/>
                </a:lnTo>
                <a:lnTo>
                  <a:pt x="2366213" y="2590012"/>
                </a:lnTo>
                <a:lnTo>
                  <a:pt x="2350516" y="2528671"/>
                </a:lnTo>
                <a:lnTo>
                  <a:pt x="2339403" y="2462492"/>
                </a:lnTo>
                <a:lnTo>
                  <a:pt x="2334425" y="2391778"/>
                </a:lnTo>
                <a:lnTo>
                  <a:pt x="2284158" y="2435542"/>
                </a:lnTo>
                <a:lnTo>
                  <a:pt x="389394" y="258533"/>
                </a:lnTo>
                <a:lnTo>
                  <a:pt x="451650" y="204330"/>
                </a:lnTo>
                <a:lnTo>
                  <a:pt x="382308" y="189661"/>
                </a:lnTo>
                <a:lnTo>
                  <a:pt x="318287" y="169557"/>
                </a:lnTo>
                <a:lnTo>
                  <a:pt x="259702" y="145554"/>
                </a:lnTo>
                <a:lnTo>
                  <a:pt x="206692" y="119240"/>
                </a:lnTo>
                <a:lnTo>
                  <a:pt x="159397" y="92163"/>
                </a:lnTo>
                <a:lnTo>
                  <a:pt x="117957" y="65887"/>
                </a:lnTo>
                <a:lnTo>
                  <a:pt x="53149" y="21983"/>
                </a:lnTo>
                <a:lnTo>
                  <a:pt x="30073" y="7467"/>
                </a:lnTo>
                <a:lnTo>
                  <a:pt x="13373" y="0"/>
                </a:lnTo>
                <a:lnTo>
                  <a:pt x="3213" y="1130"/>
                </a:lnTo>
                <a:lnTo>
                  <a:pt x="0" y="11925"/>
                </a:lnTo>
                <a:lnTo>
                  <a:pt x="4927" y="30378"/>
                </a:lnTo>
                <a:lnTo>
                  <a:pt x="16281" y="56134"/>
                </a:lnTo>
                <a:lnTo>
                  <a:pt x="51523" y="128003"/>
                </a:lnTo>
                <a:lnTo>
                  <a:pt x="72021" y="173380"/>
                </a:lnTo>
                <a:lnTo>
                  <a:pt x="92176" y="224548"/>
                </a:lnTo>
                <a:lnTo>
                  <a:pt x="110299" y="281127"/>
                </a:lnTo>
                <a:lnTo>
                  <a:pt x="124688" y="342734"/>
                </a:lnTo>
                <a:lnTo>
                  <a:pt x="128638" y="371894"/>
                </a:lnTo>
                <a:lnTo>
                  <a:pt x="124752" y="375272"/>
                </a:lnTo>
                <a:lnTo>
                  <a:pt x="129895" y="381190"/>
                </a:lnTo>
                <a:lnTo>
                  <a:pt x="133667" y="409003"/>
                </a:lnTo>
                <a:lnTo>
                  <a:pt x="135547" y="479539"/>
                </a:lnTo>
                <a:lnTo>
                  <a:pt x="181025" y="439940"/>
                </a:lnTo>
                <a:lnTo>
                  <a:pt x="2075789" y="2616949"/>
                </a:lnTo>
                <a:lnTo>
                  <a:pt x="2018322" y="2666987"/>
                </a:lnTo>
                <a:lnTo>
                  <a:pt x="2087930" y="2678557"/>
                </a:lnTo>
                <a:lnTo>
                  <a:pt x="2152332" y="2696578"/>
                </a:lnTo>
                <a:lnTo>
                  <a:pt x="2211362" y="2719324"/>
                </a:lnTo>
                <a:lnTo>
                  <a:pt x="2264892" y="2745079"/>
                </a:lnTo>
                <a:lnTo>
                  <a:pt x="2312784" y="2772092"/>
                </a:lnTo>
                <a:lnTo>
                  <a:pt x="2354897" y="2798648"/>
                </a:lnTo>
                <a:lnTo>
                  <a:pt x="2421229" y="2843453"/>
                </a:lnTo>
                <a:lnTo>
                  <a:pt x="2445156" y="2858249"/>
                </a:lnTo>
                <a:lnTo>
                  <a:pt x="2462746" y="2865666"/>
                </a:lnTo>
                <a:lnTo>
                  <a:pt x="2473871" y="2863964"/>
                </a:lnTo>
                <a:lnTo>
                  <a:pt x="2476398" y="28540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7412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1770" algn="l"/>
              </a:tabLst>
            </a:pPr>
            <a:r>
              <a:rPr sz="3200" b="1" spc="-240">
                <a:solidFill>
                  <a:srgbClr val="A3123E"/>
                </a:solidFill>
                <a:latin typeface="Trebuchet MS"/>
                <a:cs typeface="Trebuchet MS"/>
              </a:rPr>
              <a:t>Transport-layer	</a:t>
            </a:r>
            <a:r>
              <a:rPr sz="3200" b="1" spc="-195">
                <a:solidFill>
                  <a:srgbClr val="A3123E"/>
                </a:solidFill>
                <a:latin typeface="Trebuchet MS"/>
                <a:cs typeface="Trebuchet MS"/>
              </a:rPr>
              <a:t>Multiplexing/demultiplexing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455" y="1136903"/>
            <a:ext cx="9866630" cy="1569720"/>
          </a:xfrm>
          <a:prstGeom prst="rect">
            <a:avLst/>
          </a:prstGeom>
          <a:solidFill>
            <a:srgbClr val="F9D7FD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79705">
              <a:lnSpc>
                <a:spcPct val="100000"/>
              </a:lnSpc>
              <a:spcBef>
                <a:spcPts val="305"/>
              </a:spcBef>
            </a:pPr>
            <a:r>
              <a:rPr sz="2400" spc="-215">
                <a:latin typeface="Arial"/>
                <a:cs typeface="Arial"/>
              </a:rPr>
              <a:t>The </a:t>
            </a:r>
            <a:r>
              <a:rPr sz="2400" spc="-105">
                <a:latin typeface="Arial"/>
                <a:cs typeface="Arial"/>
              </a:rPr>
              <a:t>most </a:t>
            </a:r>
            <a:r>
              <a:rPr sz="2400" spc="-135">
                <a:latin typeface="Arial"/>
                <a:cs typeface="Arial"/>
              </a:rPr>
              <a:t>fundamental </a:t>
            </a:r>
            <a:r>
              <a:rPr sz="2400" spc="-95">
                <a:latin typeface="Arial"/>
                <a:cs typeface="Arial"/>
              </a:rPr>
              <a:t>responsibility </a:t>
            </a:r>
            <a:r>
              <a:rPr sz="2400" spc="-65">
                <a:latin typeface="Arial"/>
                <a:cs typeface="Arial"/>
              </a:rPr>
              <a:t>of </a:t>
            </a:r>
            <a:r>
              <a:rPr sz="2400" spc="-270">
                <a:latin typeface="Arial"/>
                <a:cs typeface="Arial"/>
              </a:rPr>
              <a:t>UDP </a:t>
            </a:r>
            <a:r>
              <a:rPr sz="2400" spc="-175">
                <a:latin typeface="Arial"/>
                <a:cs typeface="Arial"/>
              </a:rPr>
              <a:t>and </a:t>
            </a:r>
            <a:r>
              <a:rPr sz="2400" spc="-355">
                <a:latin typeface="Arial"/>
                <a:cs typeface="Arial"/>
              </a:rPr>
              <a:t>TCP </a:t>
            </a:r>
            <a:r>
              <a:rPr sz="2400" spc="-80">
                <a:latin typeface="Arial"/>
                <a:cs typeface="Arial"/>
              </a:rPr>
              <a:t>is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40">
                <a:latin typeface="Arial"/>
                <a:cs typeface="Arial"/>
              </a:rPr>
              <a:t>extend </a:t>
            </a:r>
            <a:r>
              <a:rPr sz="2400" spc="-155">
                <a:latin typeface="Arial"/>
                <a:cs typeface="Arial"/>
              </a:rPr>
              <a:t>IP’s </a:t>
            </a:r>
            <a:r>
              <a:rPr sz="2400" spc="-100">
                <a:latin typeface="Arial"/>
                <a:cs typeface="Arial"/>
              </a:rPr>
              <a:t>delivery  </a:t>
            </a:r>
            <a:r>
              <a:rPr sz="2400" spc="-114">
                <a:latin typeface="Arial"/>
                <a:cs typeface="Arial"/>
              </a:rPr>
              <a:t>service </a:t>
            </a:r>
            <a:r>
              <a:rPr sz="2400" spc="-150">
                <a:latin typeface="Arial"/>
                <a:cs typeface="Arial"/>
              </a:rPr>
              <a:t>between </a:t>
            </a:r>
            <a:r>
              <a:rPr sz="2400" spc="-95">
                <a:latin typeface="Arial"/>
                <a:cs typeface="Arial"/>
              </a:rPr>
              <a:t>two </a:t>
            </a:r>
            <a:r>
              <a:rPr sz="2400" spc="-165">
                <a:latin typeface="Arial"/>
                <a:cs typeface="Arial"/>
              </a:rPr>
              <a:t>end </a:t>
            </a:r>
            <a:r>
              <a:rPr sz="2400" spc="-125">
                <a:latin typeface="Arial"/>
                <a:cs typeface="Arial"/>
              </a:rPr>
              <a:t>systems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265">
                <a:latin typeface="Arial"/>
                <a:cs typeface="Arial"/>
              </a:rPr>
              <a:t>a </a:t>
            </a:r>
            <a:r>
              <a:rPr sz="2400" spc="-105">
                <a:latin typeface="Arial"/>
                <a:cs typeface="Arial"/>
              </a:rPr>
              <a:t>delivery </a:t>
            </a:r>
            <a:r>
              <a:rPr sz="2400" spc="-114">
                <a:latin typeface="Arial"/>
                <a:cs typeface="Arial"/>
              </a:rPr>
              <a:t>service </a:t>
            </a:r>
            <a:r>
              <a:rPr sz="2400" spc="-150">
                <a:latin typeface="Arial"/>
                <a:cs typeface="Arial"/>
              </a:rPr>
              <a:t>between </a:t>
            </a:r>
            <a:r>
              <a:rPr sz="2400" spc="-95">
                <a:latin typeface="Arial"/>
                <a:cs typeface="Arial"/>
              </a:rPr>
              <a:t>two </a:t>
            </a:r>
            <a:r>
              <a:rPr sz="2400" spc="-135">
                <a:latin typeface="Arial"/>
                <a:cs typeface="Arial"/>
              </a:rPr>
              <a:t>processes  </a:t>
            </a:r>
            <a:r>
              <a:rPr sz="2400" spc="-100">
                <a:latin typeface="Arial"/>
                <a:cs typeface="Arial"/>
              </a:rPr>
              <a:t>running </a:t>
            </a:r>
            <a:r>
              <a:rPr sz="2400" spc="-140">
                <a:latin typeface="Arial"/>
                <a:cs typeface="Arial"/>
              </a:rPr>
              <a:t>on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65">
                <a:latin typeface="Arial"/>
                <a:cs typeface="Arial"/>
              </a:rPr>
              <a:t>end </a:t>
            </a:r>
            <a:r>
              <a:rPr sz="2400" spc="-120">
                <a:latin typeface="Arial"/>
                <a:cs typeface="Arial"/>
              </a:rPr>
              <a:t>systems. </a:t>
            </a:r>
            <a:r>
              <a:rPr sz="2400" spc="-150">
                <a:latin typeface="Arial"/>
                <a:cs typeface="Arial"/>
              </a:rPr>
              <a:t>Extending </a:t>
            </a:r>
            <a:r>
              <a:rPr sz="2400" spc="-80">
                <a:latin typeface="Arial"/>
                <a:cs typeface="Arial"/>
              </a:rPr>
              <a:t>host-to-host </a:t>
            </a:r>
            <a:r>
              <a:rPr sz="2400" spc="-105">
                <a:latin typeface="Arial"/>
                <a:cs typeface="Arial"/>
              </a:rPr>
              <a:t>delivery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85">
                <a:latin typeface="Arial"/>
                <a:cs typeface="Arial"/>
              </a:rPr>
              <a:t>process-to-  </a:t>
            </a:r>
            <a:r>
              <a:rPr sz="2400" spc="-130">
                <a:latin typeface="Arial"/>
                <a:cs typeface="Arial"/>
              </a:rPr>
              <a:t>process </a:t>
            </a:r>
            <a:r>
              <a:rPr sz="2400" spc="-105">
                <a:latin typeface="Arial"/>
                <a:cs typeface="Arial"/>
              </a:rPr>
              <a:t>delivery </a:t>
            </a:r>
            <a:r>
              <a:rPr sz="2400" spc="-80">
                <a:latin typeface="Arial"/>
                <a:cs typeface="Arial"/>
              </a:rPr>
              <a:t>is </a:t>
            </a:r>
            <a:r>
              <a:rPr sz="2400" spc="-130">
                <a:latin typeface="Arial"/>
                <a:cs typeface="Arial"/>
              </a:rPr>
              <a:t>called </a:t>
            </a:r>
            <a:r>
              <a:rPr sz="2400" spc="-100">
                <a:latin typeface="Arial"/>
                <a:cs typeface="Arial"/>
              </a:rPr>
              <a:t>transport-layer multiplexing </a:t>
            </a:r>
            <a:r>
              <a:rPr sz="2400" spc="-180">
                <a:latin typeface="Arial"/>
                <a:cs typeface="Arial"/>
              </a:rPr>
              <a:t>and</a:t>
            </a:r>
            <a:r>
              <a:rPr sz="2400" spc="60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demultiplexing.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455" y="3031235"/>
            <a:ext cx="9866630" cy="3048000"/>
          </a:xfrm>
          <a:custGeom>
            <a:avLst/>
            <a:gdLst/>
            <a:ahLst/>
            <a:cxnLst/>
            <a:rect l="l" t="t" r="r" b="b"/>
            <a:pathLst>
              <a:path w="9866630" h="3048000">
                <a:moveTo>
                  <a:pt x="9866376" y="0"/>
                </a:moveTo>
                <a:lnTo>
                  <a:pt x="0" y="0"/>
                </a:lnTo>
                <a:lnTo>
                  <a:pt x="0" y="3048000"/>
                </a:lnTo>
                <a:lnTo>
                  <a:pt x="9866376" y="3048000"/>
                </a:lnTo>
                <a:lnTo>
                  <a:pt x="986637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0500" y="3057220"/>
            <a:ext cx="961517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60">
                <a:latin typeface="Arial"/>
                <a:cs typeface="Arial"/>
              </a:rPr>
              <a:t>At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14">
                <a:latin typeface="Arial"/>
                <a:cs typeface="Arial"/>
              </a:rPr>
              <a:t>receiving </a:t>
            </a:r>
            <a:r>
              <a:rPr sz="2400" spc="-145">
                <a:latin typeface="Arial"/>
                <a:cs typeface="Arial"/>
              </a:rPr>
              <a:t>end,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90">
                <a:latin typeface="Arial"/>
                <a:cs typeface="Arial"/>
              </a:rPr>
              <a:t>transport </a:t>
            </a:r>
            <a:r>
              <a:rPr sz="2400" spc="-135">
                <a:latin typeface="Arial"/>
                <a:cs typeface="Arial"/>
              </a:rPr>
              <a:t>layer </a:t>
            </a:r>
            <a:r>
              <a:rPr sz="2400" spc="-160">
                <a:latin typeface="Arial"/>
                <a:cs typeface="Arial"/>
              </a:rPr>
              <a:t>examines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95">
                <a:latin typeface="Arial"/>
                <a:cs typeface="Arial"/>
              </a:rPr>
              <a:t>fields </a:t>
            </a:r>
            <a:r>
              <a:rPr sz="2400" spc="-85">
                <a:latin typeface="Arial"/>
                <a:cs typeface="Arial"/>
              </a:rPr>
              <a:t>in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40">
                <a:latin typeface="Arial"/>
                <a:cs typeface="Arial"/>
              </a:rPr>
              <a:t>segment  </a:t>
            </a:r>
            <a:r>
              <a:rPr sz="2400" spc="-114">
                <a:latin typeface="Arial"/>
                <a:cs typeface="Arial"/>
              </a:rPr>
              <a:t>corresponding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25">
                <a:latin typeface="Arial"/>
                <a:cs typeface="Arial"/>
              </a:rPr>
              <a:t>appropriate </a:t>
            </a:r>
            <a:r>
              <a:rPr sz="2400" spc="-135">
                <a:latin typeface="Arial"/>
                <a:cs typeface="Arial"/>
              </a:rPr>
              <a:t>sockets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85">
                <a:latin typeface="Arial"/>
                <a:cs typeface="Arial"/>
              </a:rPr>
              <a:t>identify </a:t>
            </a:r>
            <a:r>
              <a:rPr sz="2400" spc="-120">
                <a:latin typeface="Arial"/>
                <a:cs typeface="Arial"/>
              </a:rPr>
              <a:t>the receiving </a:t>
            </a:r>
            <a:r>
              <a:rPr sz="2400" spc="-135">
                <a:latin typeface="Arial"/>
                <a:cs typeface="Arial"/>
              </a:rPr>
              <a:t>socket </a:t>
            </a:r>
            <a:r>
              <a:rPr sz="2400" spc="-180">
                <a:latin typeface="Arial"/>
                <a:cs typeface="Arial"/>
              </a:rPr>
              <a:t>and </a:t>
            </a:r>
            <a:r>
              <a:rPr sz="2400" spc="-125">
                <a:latin typeface="Arial"/>
                <a:cs typeface="Arial"/>
              </a:rPr>
              <a:t>then  </a:t>
            </a:r>
            <a:r>
              <a:rPr sz="2400" spc="-95">
                <a:latin typeface="Arial"/>
                <a:cs typeface="Arial"/>
              </a:rPr>
              <a:t>directs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40">
                <a:latin typeface="Arial"/>
                <a:cs typeface="Arial"/>
              </a:rPr>
              <a:t>segment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10">
                <a:latin typeface="Arial"/>
                <a:cs typeface="Arial"/>
              </a:rPr>
              <a:t>that </a:t>
            </a:r>
            <a:r>
              <a:rPr sz="2400" spc="-125">
                <a:latin typeface="Arial"/>
                <a:cs typeface="Arial"/>
              </a:rPr>
              <a:t>socket. </a:t>
            </a:r>
            <a:r>
              <a:rPr sz="2400" spc="-155">
                <a:latin typeface="Arial"/>
                <a:cs typeface="Arial"/>
              </a:rPr>
              <a:t>This </a:t>
            </a:r>
            <a:r>
              <a:rPr sz="2400" spc="-100">
                <a:latin typeface="Arial"/>
                <a:cs typeface="Arial"/>
              </a:rPr>
              <a:t>job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110">
                <a:latin typeface="Arial"/>
                <a:cs typeface="Arial"/>
              </a:rPr>
              <a:t>delivering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70">
                <a:latin typeface="Arial"/>
                <a:cs typeface="Arial"/>
              </a:rPr>
              <a:t>data </a:t>
            </a:r>
            <a:r>
              <a:rPr sz="2400" spc="-85">
                <a:latin typeface="Arial"/>
                <a:cs typeface="Arial"/>
              </a:rPr>
              <a:t>in </a:t>
            </a:r>
            <a:r>
              <a:rPr sz="2400" spc="-265">
                <a:latin typeface="Arial"/>
                <a:cs typeface="Arial"/>
              </a:rPr>
              <a:t>a  </a:t>
            </a:r>
            <a:r>
              <a:rPr sz="2400" spc="-100">
                <a:latin typeface="Arial"/>
                <a:cs typeface="Arial"/>
              </a:rPr>
              <a:t>transport-layer </a:t>
            </a:r>
            <a:r>
              <a:rPr sz="2400" spc="-140">
                <a:latin typeface="Arial"/>
                <a:cs typeface="Arial"/>
              </a:rPr>
              <a:t>segment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90">
                <a:latin typeface="Arial"/>
                <a:cs typeface="Arial"/>
              </a:rPr>
              <a:t>correct </a:t>
            </a:r>
            <a:r>
              <a:rPr sz="2400" spc="-135">
                <a:latin typeface="Arial"/>
                <a:cs typeface="Arial"/>
              </a:rPr>
              <a:t>socket </a:t>
            </a:r>
            <a:r>
              <a:rPr sz="2400" spc="-80">
                <a:latin typeface="Arial"/>
                <a:cs typeface="Arial"/>
              </a:rPr>
              <a:t>is </a:t>
            </a:r>
            <a:r>
              <a:rPr sz="2400" spc="-130">
                <a:latin typeface="Arial"/>
                <a:cs typeface="Arial"/>
              </a:rPr>
              <a:t>called </a:t>
            </a:r>
            <a:r>
              <a:rPr sz="2400" b="1" spc="-155">
                <a:latin typeface="Trebuchet MS"/>
                <a:cs typeface="Trebuchet MS"/>
              </a:rPr>
              <a:t>demultiplexing. </a:t>
            </a:r>
            <a:r>
              <a:rPr sz="2400" spc="-215">
                <a:latin typeface="Arial"/>
                <a:cs typeface="Arial"/>
              </a:rPr>
              <a:t>The </a:t>
            </a:r>
            <a:r>
              <a:rPr sz="2400" spc="-105">
                <a:latin typeface="Arial"/>
                <a:cs typeface="Arial"/>
              </a:rPr>
              <a:t>job  </a:t>
            </a:r>
            <a:r>
              <a:rPr sz="2400" spc="-70">
                <a:latin typeface="Arial"/>
                <a:cs typeface="Arial"/>
              </a:rPr>
              <a:t>of </a:t>
            </a:r>
            <a:r>
              <a:rPr sz="2400" spc="-120">
                <a:latin typeface="Arial"/>
                <a:cs typeface="Arial"/>
              </a:rPr>
              <a:t>gathering </a:t>
            </a:r>
            <a:r>
              <a:rPr sz="2400" spc="-170">
                <a:latin typeface="Arial"/>
                <a:cs typeface="Arial"/>
              </a:rPr>
              <a:t>data </a:t>
            </a:r>
            <a:r>
              <a:rPr sz="2400" spc="-135">
                <a:latin typeface="Arial"/>
                <a:cs typeface="Arial"/>
              </a:rPr>
              <a:t>chunks at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30">
                <a:latin typeface="Arial"/>
                <a:cs typeface="Arial"/>
              </a:rPr>
              <a:t>source </a:t>
            </a:r>
            <a:r>
              <a:rPr sz="2400" spc="-105">
                <a:latin typeface="Arial"/>
                <a:cs typeface="Arial"/>
              </a:rPr>
              <a:t>host </a:t>
            </a:r>
            <a:r>
              <a:rPr sz="2400" spc="-75">
                <a:latin typeface="Arial"/>
                <a:cs typeface="Arial"/>
              </a:rPr>
              <a:t>from </a:t>
            </a:r>
            <a:r>
              <a:rPr sz="2400" spc="-85">
                <a:latin typeface="Arial"/>
                <a:cs typeface="Arial"/>
              </a:rPr>
              <a:t>different </a:t>
            </a:r>
            <a:r>
              <a:rPr sz="2400" spc="-125">
                <a:latin typeface="Arial"/>
                <a:cs typeface="Arial"/>
              </a:rPr>
              <a:t>sockets,  </a:t>
            </a:r>
            <a:r>
              <a:rPr sz="2400" spc="-135">
                <a:latin typeface="Arial"/>
                <a:cs typeface="Arial"/>
              </a:rPr>
              <a:t>encapsulating </a:t>
            </a:r>
            <a:r>
              <a:rPr sz="2400" spc="-185">
                <a:latin typeface="Arial"/>
                <a:cs typeface="Arial"/>
              </a:rPr>
              <a:t>each </a:t>
            </a:r>
            <a:r>
              <a:rPr sz="2400" spc="-170">
                <a:latin typeface="Arial"/>
                <a:cs typeface="Arial"/>
              </a:rPr>
              <a:t>data </a:t>
            </a:r>
            <a:r>
              <a:rPr sz="2400" spc="-135">
                <a:latin typeface="Arial"/>
                <a:cs typeface="Arial"/>
              </a:rPr>
              <a:t>chunk </a:t>
            </a:r>
            <a:r>
              <a:rPr sz="2400" spc="-80">
                <a:latin typeface="Arial"/>
                <a:cs typeface="Arial"/>
              </a:rPr>
              <a:t>with </a:t>
            </a:r>
            <a:r>
              <a:rPr sz="2400" spc="-160">
                <a:latin typeface="Arial"/>
                <a:cs typeface="Arial"/>
              </a:rPr>
              <a:t>header </a:t>
            </a:r>
            <a:r>
              <a:rPr sz="2400" spc="-95">
                <a:latin typeface="Arial"/>
                <a:cs typeface="Arial"/>
              </a:rPr>
              <a:t>information </a:t>
            </a:r>
            <a:r>
              <a:rPr sz="2400" spc="-85">
                <a:latin typeface="Arial"/>
                <a:cs typeface="Arial"/>
              </a:rPr>
              <a:t>(that </a:t>
            </a:r>
            <a:r>
              <a:rPr sz="2400" spc="-65">
                <a:latin typeface="Arial"/>
                <a:cs typeface="Arial"/>
              </a:rPr>
              <a:t>will </a:t>
            </a:r>
            <a:r>
              <a:rPr sz="2400" spc="-105">
                <a:latin typeface="Arial"/>
                <a:cs typeface="Arial"/>
              </a:rPr>
              <a:t>later </a:t>
            </a:r>
            <a:r>
              <a:rPr sz="2400" spc="-170">
                <a:latin typeface="Arial"/>
                <a:cs typeface="Arial"/>
              </a:rPr>
              <a:t>be </a:t>
            </a:r>
            <a:r>
              <a:rPr sz="2400" spc="-155">
                <a:latin typeface="Arial"/>
                <a:cs typeface="Arial"/>
              </a:rPr>
              <a:t>used  </a:t>
            </a:r>
            <a:r>
              <a:rPr sz="2400" spc="-85">
                <a:latin typeface="Arial"/>
                <a:cs typeface="Arial"/>
              </a:rPr>
              <a:t>in </a:t>
            </a:r>
            <a:r>
              <a:rPr sz="2400" spc="-105">
                <a:latin typeface="Arial"/>
                <a:cs typeface="Arial"/>
              </a:rPr>
              <a:t>demultiplexing)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40">
                <a:latin typeface="Arial"/>
                <a:cs typeface="Arial"/>
              </a:rPr>
              <a:t>create </a:t>
            </a:r>
            <a:r>
              <a:rPr sz="2400" spc="-130">
                <a:latin typeface="Arial"/>
                <a:cs typeface="Arial"/>
              </a:rPr>
              <a:t>segments, </a:t>
            </a:r>
            <a:r>
              <a:rPr sz="2400" spc="-180">
                <a:latin typeface="Arial"/>
                <a:cs typeface="Arial"/>
              </a:rPr>
              <a:t>and </a:t>
            </a:r>
            <a:r>
              <a:rPr sz="2400" spc="-140">
                <a:latin typeface="Arial"/>
                <a:cs typeface="Arial"/>
              </a:rPr>
              <a:t>passing </a:t>
            </a:r>
            <a:r>
              <a:rPr sz="2400" spc="-120">
                <a:latin typeface="Arial"/>
                <a:cs typeface="Arial"/>
              </a:rPr>
              <a:t>the </a:t>
            </a:r>
            <a:r>
              <a:rPr sz="2400" spc="-140">
                <a:latin typeface="Arial"/>
                <a:cs typeface="Arial"/>
              </a:rPr>
              <a:t>segments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20">
                <a:latin typeface="Arial"/>
                <a:cs typeface="Arial"/>
              </a:rPr>
              <a:t>the  </a:t>
            </a:r>
            <a:r>
              <a:rPr sz="2400" spc="-110">
                <a:latin typeface="Arial"/>
                <a:cs typeface="Arial"/>
              </a:rPr>
              <a:t>network </a:t>
            </a:r>
            <a:r>
              <a:rPr sz="2400" spc="-135">
                <a:latin typeface="Arial"/>
                <a:cs typeface="Arial"/>
              </a:rPr>
              <a:t>layer </a:t>
            </a:r>
            <a:r>
              <a:rPr sz="2400" spc="-80">
                <a:latin typeface="Arial"/>
                <a:cs typeface="Arial"/>
              </a:rPr>
              <a:t>is </a:t>
            </a:r>
            <a:r>
              <a:rPr sz="2400" spc="-130">
                <a:latin typeface="Arial"/>
                <a:cs typeface="Arial"/>
              </a:rPr>
              <a:t>called</a:t>
            </a:r>
            <a:r>
              <a:rPr sz="2400" spc="250">
                <a:latin typeface="Arial"/>
                <a:cs typeface="Arial"/>
              </a:rPr>
              <a:t> </a:t>
            </a:r>
            <a:r>
              <a:rPr sz="2400" b="1" spc="-160">
                <a:latin typeface="Trebuchet MS"/>
                <a:cs typeface="Trebuchet MS"/>
              </a:rPr>
              <a:t>multiplexing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7"/>
            <a:ext cx="10734040" cy="3224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250">
                <a:latin typeface="Arial"/>
                <a:cs typeface="Arial"/>
              </a:rPr>
              <a:t>The </a:t>
            </a:r>
            <a:r>
              <a:rPr sz="2800" spc="-220">
                <a:latin typeface="Arial"/>
                <a:cs typeface="Arial"/>
              </a:rPr>
              <a:t>IP </a:t>
            </a:r>
            <a:r>
              <a:rPr sz="2800" spc="-170">
                <a:latin typeface="Arial"/>
                <a:cs typeface="Arial"/>
              </a:rPr>
              <a:t>address </a:t>
            </a:r>
            <a:r>
              <a:rPr sz="2800" spc="-110">
                <a:latin typeface="Arial"/>
                <a:cs typeface="Arial"/>
              </a:rPr>
              <a:t>identifies </a:t>
            </a:r>
            <a:r>
              <a:rPr sz="2800" spc="-140">
                <a:latin typeface="Arial"/>
                <a:cs typeface="Arial"/>
              </a:rPr>
              <a:t>the </a:t>
            </a:r>
            <a:r>
              <a:rPr sz="2800" spc="-165">
                <a:latin typeface="Arial"/>
                <a:cs typeface="Arial"/>
              </a:rPr>
              <a:t>device e.g.</a:t>
            </a:r>
            <a:r>
              <a:rPr sz="2800" spc="-45">
                <a:latin typeface="Arial"/>
                <a:cs typeface="Arial"/>
              </a:rPr>
              <a:t> </a:t>
            </a:r>
            <a:r>
              <a:rPr sz="2800" spc="-145">
                <a:latin typeface="Arial"/>
                <a:cs typeface="Arial"/>
              </a:rPr>
              <a:t>computer.</a:t>
            </a:r>
            <a:endParaRPr sz="2800">
              <a:latin typeface="Arial"/>
              <a:cs typeface="Arial"/>
            </a:endParaRPr>
          </a:p>
          <a:p>
            <a:pPr marL="241300" marR="90805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spc="-185">
                <a:latin typeface="Arial"/>
                <a:cs typeface="Arial"/>
              </a:rPr>
              <a:t>However </a:t>
            </a:r>
            <a:r>
              <a:rPr sz="2800" spc="-235">
                <a:latin typeface="Arial"/>
                <a:cs typeface="Arial"/>
              </a:rPr>
              <a:t>an </a:t>
            </a:r>
            <a:r>
              <a:rPr sz="2800" spc="-220">
                <a:latin typeface="Arial"/>
                <a:cs typeface="Arial"/>
              </a:rPr>
              <a:t>IP </a:t>
            </a:r>
            <a:r>
              <a:rPr sz="2800" spc="-170">
                <a:latin typeface="Arial"/>
                <a:cs typeface="Arial"/>
              </a:rPr>
              <a:t>address </a:t>
            </a:r>
            <a:r>
              <a:rPr sz="2800" spc="-185">
                <a:latin typeface="Arial"/>
                <a:cs typeface="Arial"/>
              </a:rPr>
              <a:t>alone </a:t>
            </a:r>
            <a:r>
              <a:rPr sz="2800" spc="-100">
                <a:latin typeface="Arial"/>
                <a:cs typeface="Arial"/>
              </a:rPr>
              <a:t>is </a:t>
            </a:r>
            <a:r>
              <a:rPr sz="2800" spc="-110">
                <a:latin typeface="Arial"/>
                <a:cs typeface="Arial"/>
              </a:rPr>
              <a:t>not </a:t>
            </a:r>
            <a:r>
              <a:rPr sz="2800" spc="-95">
                <a:latin typeface="Arial"/>
                <a:cs typeface="Arial"/>
              </a:rPr>
              <a:t>sufficient </a:t>
            </a:r>
            <a:r>
              <a:rPr sz="2800" spc="-50">
                <a:latin typeface="Arial"/>
                <a:cs typeface="Arial"/>
              </a:rPr>
              <a:t>for </a:t>
            </a:r>
            <a:r>
              <a:rPr sz="2800" spc="-120">
                <a:latin typeface="Arial"/>
                <a:cs typeface="Arial"/>
              </a:rPr>
              <a:t>running </a:t>
            </a:r>
            <a:r>
              <a:rPr sz="2800" spc="-130">
                <a:latin typeface="Arial"/>
                <a:cs typeface="Arial"/>
              </a:rPr>
              <a:t>network  </a:t>
            </a:r>
            <a:r>
              <a:rPr sz="2800" spc="-140">
                <a:latin typeface="Arial"/>
                <a:cs typeface="Arial"/>
              </a:rPr>
              <a:t>applications, </a:t>
            </a:r>
            <a:r>
              <a:rPr sz="2800" spc="-235">
                <a:latin typeface="Arial"/>
                <a:cs typeface="Arial"/>
              </a:rPr>
              <a:t>as </a:t>
            </a:r>
            <a:r>
              <a:rPr sz="2800" spc="-310">
                <a:latin typeface="Arial"/>
                <a:cs typeface="Arial"/>
              </a:rPr>
              <a:t>a </a:t>
            </a:r>
            <a:r>
              <a:rPr sz="2800" spc="-130">
                <a:latin typeface="Arial"/>
                <a:cs typeface="Arial"/>
              </a:rPr>
              <a:t>computer </a:t>
            </a:r>
            <a:r>
              <a:rPr sz="2800" spc="-200">
                <a:latin typeface="Arial"/>
                <a:cs typeface="Arial"/>
              </a:rPr>
              <a:t>can </a:t>
            </a:r>
            <a:r>
              <a:rPr sz="2800" spc="-105">
                <a:latin typeface="Arial"/>
                <a:cs typeface="Arial"/>
              </a:rPr>
              <a:t>run </a:t>
            </a:r>
            <a:r>
              <a:rPr sz="2800" spc="-110">
                <a:latin typeface="Arial"/>
                <a:cs typeface="Arial"/>
              </a:rPr>
              <a:t>multiple </a:t>
            </a:r>
            <a:r>
              <a:rPr sz="2800" spc="-140">
                <a:latin typeface="Arial"/>
                <a:cs typeface="Arial"/>
              </a:rPr>
              <a:t>applications </a:t>
            </a:r>
            <a:r>
              <a:rPr sz="2800" spc="-145">
                <a:latin typeface="Arial"/>
                <a:cs typeface="Arial"/>
              </a:rPr>
              <a:t>and/or</a:t>
            </a:r>
            <a:r>
              <a:rPr sz="2800" spc="-195">
                <a:latin typeface="Arial"/>
                <a:cs typeface="Arial"/>
              </a:rPr>
              <a:t> </a:t>
            </a:r>
            <a:r>
              <a:rPr sz="2800" spc="-130">
                <a:latin typeface="Arial"/>
                <a:cs typeface="Arial"/>
              </a:rPr>
              <a:t>services.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14">
                <a:latin typeface="Arial"/>
                <a:cs typeface="Arial"/>
              </a:rPr>
              <a:t>Just </a:t>
            </a:r>
            <a:r>
              <a:rPr sz="2800" spc="-235">
                <a:latin typeface="Arial"/>
                <a:cs typeface="Arial"/>
              </a:rPr>
              <a:t>as </a:t>
            </a:r>
            <a:r>
              <a:rPr sz="2800" spc="-140">
                <a:latin typeface="Arial"/>
                <a:cs typeface="Arial"/>
              </a:rPr>
              <a:t>the </a:t>
            </a:r>
            <a:r>
              <a:rPr sz="2800" spc="-220">
                <a:latin typeface="Arial"/>
                <a:cs typeface="Arial"/>
              </a:rPr>
              <a:t>IP </a:t>
            </a:r>
            <a:r>
              <a:rPr sz="2800" spc="-170">
                <a:latin typeface="Arial"/>
                <a:cs typeface="Arial"/>
              </a:rPr>
              <a:t>address </a:t>
            </a:r>
            <a:r>
              <a:rPr sz="2800" spc="-110">
                <a:latin typeface="Arial"/>
                <a:cs typeface="Arial"/>
              </a:rPr>
              <a:t>identifies </a:t>
            </a:r>
            <a:r>
              <a:rPr sz="2800" spc="-140">
                <a:latin typeface="Arial"/>
                <a:cs typeface="Arial"/>
              </a:rPr>
              <a:t>the </a:t>
            </a:r>
            <a:r>
              <a:rPr sz="2800" spc="-145">
                <a:latin typeface="Arial"/>
                <a:cs typeface="Arial"/>
              </a:rPr>
              <a:t>computer, </a:t>
            </a:r>
            <a:r>
              <a:rPr sz="2800" spc="-250">
                <a:latin typeface="Arial"/>
                <a:cs typeface="Arial"/>
              </a:rPr>
              <a:t>The </a:t>
            </a:r>
            <a:r>
              <a:rPr sz="2800" spc="-125">
                <a:latin typeface="Arial"/>
                <a:cs typeface="Arial"/>
              </a:rPr>
              <a:t>network </a:t>
            </a:r>
            <a:r>
              <a:rPr sz="2800" spc="-65">
                <a:latin typeface="Arial"/>
                <a:cs typeface="Arial"/>
              </a:rPr>
              <a:t>port </a:t>
            </a:r>
            <a:r>
              <a:rPr sz="2800" spc="-110">
                <a:latin typeface="Arial"/>
                <a:cs typeface="Arial"/>
              </a:rPr>
              <a:t>identifies  </a:t>
            </a:r>
            <a:r>
              <a:rPr sz="2800" spc="-140">
                <a:latin typeface="Arial"/>
                <a:cs typeface="Arial"/>
              </a:rPr>
              <a:t>the application </a:t>
            </a:r>
            <a:r>
              <a:rPr sz="2800" spc="-80">
                <a:latin typeface="Arial"/>
                <a:cs typeface="Arial"/>
              </a:rPr>
              <a:t>or </a:t>
            </a:r>
            <a:r>
              <a:rPr sz="2800" spc="-135">
                <a:latin typeface="Arial"/>
                <a:cs typeface="Arial"/>
              </a:rPr>
              <a:t>service </a:t>
            </a:r>
            <a:r>
              <a:rPr sz="2800" spc="-120">
                <a:latin typeface="Arial"/>
                <a:cs typeface="Arial"/>
              </a:rPr>
              <a:t>running </a:t>
            </a:r>
            <a:r>
              <a:rPr sz="2800" spc="-160">
                <a:latin typeface="Arial"/>
                <a:cs typeface="Arial"/>
              </a:rPr>
              <a:t>on </a:t>
            </a:r>
            <a:r>
              <a:rPr sz="2800" spc="-140">
                <a:latin typeface="Arial"/>
                <a:cs typeface="Arial"/>
              </a:rPr>
              <a:t>the</a:t>
            </a:r>
            <a:r>
              <a:rPr sz="2800" spc="110">
                <a:latin typeface="Arial"/>
                <a:cs typeface="Arial"/>
              </a:rPr>
              <a:t> </a:t>
            </a:r>
            <a:r>
              <a:rPr sz="2800" spc="-145">
                <a:latin typeface="Arial"/>
                <a:cs typeface="Arial"/>
              </a:rPr>
              <a:t>computer.</a:t>
            </a:r>
            <a:endParaRPr sz="2800">
              <a:latin typeface="Arial"/>
              <a:cs typeface="Arial"/>
            </a:endParaRPr>
          </a:p>
          <a:p>
            <a:pPr marL="241300" marR="2394585" indent="-228600">
              <a:lnSpc>
                <a:spcPts val="302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250">
                <a:latin typeface="Arial"/>
                <a:cs typeface="Arial"/>
              </a:rPr>
              <a:t>The </a:t>
            </a:r>
            <a:r>
              <a:rPr sz="2800" spc="-185">
                <a:latin typeface="Arial"/>
                <a:cs typeface="Arial"/>
              </a:rPr>
              <a:t>use </a:t>
            </a:r>
            <a:r>
              <a:rPr sz="2800" spc="-80">
                <a:latin typeface="Arial"/>
                <a:cs typeface="Arial"/>
              </a:rPr>
              <a:t>of ports </a:t>
            </a:r>
            <a:r>
              <a:rPr sz="2800" spc="-145">
                <a:latin typeface="Arial"/>
                <a:cs typeface="Arial"/>
              </a:rPr>
              <a:t>allow </a:t>
            </a:r>
            <a:r>
              <a:rPr sz="2800" spc="-140">
                <a:latin typeface="Arial"/>
                <a:cs typeface="Arial"/>
              </a:rPr>
              <a:t>computers/devices </a:t>
            </a:r>
            <a:r>
              <a:rPr sz="2800" spc="-90">
                <a:latin typeface="Arial"/>
                <a:cs typeface="Arial"/>
              </a:rPr>
              <a:t>to </a:t>
            </a:r>
            <a:r>
              <a:rPr sz="2800" spc="-105">
                <a:latin typeface="Arial"/>
                <a:cs typeface="Arial"/>
              </a:rPr>
              <a:t>run </a:t>
            </a:r>
            <a:r>
              <a:rPr sz="2800" spc="-114">
                <a:latin typeface="Arial"/>
                <a:cs typeface="Arial"/>
              </a:rPr>
              <a:t>multiple  </a:t>
            </a:r>
            <a:r>
              <a:rPr sz="2800" spc="-135">
                <a:latin typeface="Arial"/>
                <a:cs typeface="Arial"/>
              </a:rPr>
              <a:t>services/applications.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2350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A3123E"/>
                </a:solidFill>
                <a:latin typeface="Georgia"/>
                <a:cs typeface="Georgia"/>
              </a:rPr>
              <a:t>Port</a:t>
            </a:r>
            <a:r>
              <a:rPr sz="3200" spc="-5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10">
                <a:solidFill>
                  <a:srgbClr val="A3123E"/>
                </a:solidFill>
                <a:latin typeface="Georgia"/>
                <a:cs typeface="Georgia"/>
              </a:rPr>
              <a:t>Address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581" y="4822063"/>
            <a:ext cx="876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>
                <a:solidFill>
                  <a:srgbClr val="C00000"/>
                </a:solidFill>
                <a:latin typeface="Trebuchet MS"/>
                <a:cs typeface="Trebuchet MS"/>
              </a:rPr>
              <a:t>Client </a:t>
            </a:r>
            <a:r>
              <a:rPr sz="1800" b="1" spc="-140">
                <a:solidFill>
                  <a:srgbClr val="C00000"/>
                </a:solidFill>
                <a:latin typeface="Trebuchet MS"/>
                <a:cs typeface="Trebuchet MS"/>
              </a:rPr>
              <a:t>port </a:t>
            </a:r>
            <a:r>
              <a:rPr sz="1800" b="1" spc="-125">
                <a:solidFill>
                  <a:srgbClr val="C00000"/>
                </a:solidFill>
                <a:latin typeface="Trebuchet MS"/>
                <a:cs typeface="Trebuchet MS"/>
              </a:rPr>
              <a:t>numbers </a:t>
            </a:r>
            <a:r>
              <a:rPr sz="1800" b="1" spc="-135">
                <a:solidFill>
                  <a:srgbClr val="C00000"/>
                </a:solidFill>
                <a:latin typeface="Trebuchet MS"/>
                <a:cs typeface="Trebuchet MS"/>
              </a:rPr>
              <a:t>are </a:t>
            </a:r>
            <a:r>
              <a:rPr sz="1800" b="1" spc="-120">
                <a:solidFill>
                  <a:srgbClr val="C00000"/>
                </a:solidFill>
                <a:latin typeface="Trebuchet MS"/>
                <a:cs typeface="Trebuchet MS"/>
              </a:rPr>
              <a:t>dynamically </a:t>
            </a:r>
            <a:r>
              <a:rPr sz="1800" b="1" spc="-60">
                <a:solidFill>
                  <a:srgbClr val="C00000"/>
                </a:solidFill>
                <a:latin typeface="Trebuchet MS"/>
                <a:cs typeface="Trebuchet MS"/>
              </a:rPr>
              <a:t>assigned, </a:t>
            </a:r>
            <a:r>
              <a:rPr sz="1800" b="1" spc="-114">
                <a:solidFill>
                  <a:srgbClr val="C00000"/>
                </a:solidFill>
                <a:latin typeface="Trebuchet MS"/>
                <a:cs typeface="Trebuchet MS"/>
              </a:rPr>
              <a:t>and </a:t>
            </a:r>
            <a:r>
              <a:rPr sz="1800" b="1" spc="-110">
                <a:solidFill>
                  <a:srgbClr val="C00000"/>
                </a:solidFill>
                <a:latin typeface="Trebuchet MS"/>
                <a:cs typeface="Trebuchet MS"/>
              </a:rPr>
              <a:t>can </a:t>
            </a:r>
            <a:r>
              <a:rPr sz="1800" b="1" spc="-130">
                <a:solidFill>
                  <a:srgbClr val="C00000"/>
                </a:solidFill>
                <a:latin typeface="Trebuchet MS"/>
                <a:cs typeface="Trebuchet MS"/>
              </a:rPr>
              <a:t>be </a:t>
            </a:r>
            <a:r>
              <a:rPr sz="1800" b="1" spc="-114">
                <a:solidFill>
                  <a:srgbClr val="C00000"/>
                </a:solidFill>
                <a:latin typeface="Trebuchet MS"/>
                <a:cs typeface="Trebuchet MS"/>
              </a:rPr>
              <a:t>reused </a:t>
            </a:r>
            <a:r>
              <a:rPr sz="1800" b="1" spc="-130">
                <a:solidFill>
                  <a:srgbClr val="C00000"/>
                </a:solidFill>
                <a:latin typeface="Trebuchet MS"/>
                <a:cs typeface="Trebuchet MS"/>
              </a:rPr>
              <a:t>once </a:t>
            </a:r>
            <a:r>
              <a:rPr sz="1800" b="1" spc="-16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1800" b="1" spc="-55">
                <a:solidFill>
                  <a:srgbClr val="C00000"/>
                </a:solidFill>
                <a:latin typeface="Trebuchet MS"/>
                <a:cs typeface="Trebuchet MS"/>
              </a:rPr>
              <a:t>session </a:t>
            </a:r>
            <a:r>
              <a:rPr sz="1800" b="1" spc="-25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800" b="1" spc="2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90">
                <a:solidFill>
                  <a:srgbClr val="C00000"/>
                </a:solidFill>
                <a:latin typeface="Trebuchet MS"/>
                <a:cs typeface="Trebuchet MS"/>
              </a:rPr>
              <a:t>closed.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213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A3123E"/>
                </a:solidFill>
                <a:latin typeface="Georgia"/>
                <a:cs typeface="Georgia"/>
              </a:rPr>
              <a:t>Ports and</a:t>
            </a:r>
            <a:r>
              <a:rPr sz="3200" spc="-8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>
                <a:solidFill>
                  <a:srgbClr val="A3123E"/>
                </a:solidFill>
                <a:latin typeface="Georgia"/>
                <a:cs typeface="Georgia"/>
              </a:rPr>
              <a:t>Sockets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32447" y="1279764"/>
            <a:ext cx="4429866" cy="3523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132458"/>
            <a:ext cx="8845550" cy="51396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808729" indent="-228600" algn="just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45">
                <a:solidFill>
                  <a:srgbClr val="2F2F2F"/>
                </a:solidFill>
                <a:latin typeface="Trebuchet MS"/>
                <a:cs typeface="Trebuchet MS"/>
              </a:rPr>
              <a:t>Port </a:t>
            </a:r>
            <a:r>
              <a:rPr sz="2000" b="1" spc="-160">
                <a:solidFill>
                  <a:srgbClr val="2F2F2F"/>
                </a:solidFill>
                <a:latin typeface="Trebuchet MS"/>
                <a:cs typeface="Trebuchet MS"/>
              </a:rPr>
              <a:t>Number </a:t>
            </a:r>
            <a:r>
              <a:rPr sz="2000" b="1" spc="-65">
                <a:solidFill>
                  <a:srgbClr val="2F2F2F"/>
                </a:solidFill>
                <a:latin typeface="Trebuchet MS"/>
                <a:cs typeface="Trebuchet MS"/>
              </a:rPr>
              <a:t>Ranges </a:t>
            </a:r>
            <a:r>
              <a:rPr sz="2000" b="1" spc="-125">
                <a:solidFill>
                  <a:srgbClr val="2F2F2F"/>
                </a:solidFill>
                <a:latin typeface="Trebuchet MS"/>
                <a:cs typeface="Trebuchet MS"/>
              </a:rPr>
              <a:t>and </a:t>
            </a:r>
            <a:r>
              <a:rPr sz="2000" b="1" spc="-120">
                <a:solidFill>
                  <a:srgbClr val="2F2F2F"/>
                </a:solidFill>
                <a:latin typeface="Trebuchet MS"/>
                <a:cs typeface="Trebuchet MS"/>
              </a:rPr>
              <a:t>Well </a:t>
            </a:r>
            <a:r>
              <a:rPr sz="2000" b="1" spc="-160">
                <a:solidFill>
                  <a:srgbClr val="2F2F2F"/>
                </a:solidFill>
                <a:latin typeface="Trebuchet MS"/>
                <a:cs typeface="Trebuchet MS"/>
              </a:rPr>
              <a:t>Known </a:t>
            </a:r>
            <a:r>
              <a:rPr sz="2000" b="1" spc="-105">
                <a:solidFill>
                  <a:srgbClr val="2F2F2F"/>
                </a:solidFill>
                <a:latin typeface="Trebuchet MS"/>
                <a:cs typeface="Trebuchet MS"/>
              </a:rPr>
              <a:t>Ports: </a:t>
            </a:r>
            <a:r>
              <a:rPr sz="2000" spc="-229">
                <a:solidFill>
                  <a:srgbClr val="2F2F2F"/>
                </a:solidFill>
                <a:latin typeface="Arial"/>
                <a:cs typeface="Arial"/>
              </a:rPr>
              <a:t>A  </a:t>
            </a:r>
            <a:r>
              <a:rPr sz="2000" spc="-45">
                <a:solidFill>
                  <a:srgbClr val="2F2F2F"/>
                </a:solidFill>
                <a:latin typeface="Arial"/>
                <a:cs typeface="Arial"/>
              </a:rPr>
              <a:t>port </a:t>
            </a:r>
            <a:r>
              <a:rPr sz="2000" spc="-105">
                <a:solidFill>
                  <a:srgbClr val="2F2F2F"/>
                </a:solidFill>
                <a:latin typeface="Arial"/>
                <a:cs typeface="Arial"/>
              </a:rPr>
              <a:t>number </a:t>
            </a:r>
            <a:r>
              <a:rPr sz="2000" spc="-120">
                <a:solidFill>
                  <a:srgbClr val="2F2F2F"/>
                </a:solidFill>
                <a:latin typeface="Arial"/>
                <a:cs typeface="Arial"/>
              </a:rPr>
              <a:t>uses </a:t>
            </a:r>
            <a:r>
              <a:rPr sz="2000" spc="-110">
                <a:solidFill>
                  <a:srgbClr val="2F2F2F"/>
                </a:solidFill>
                <a:latin typeface="Arial"/>
                <a:cs typeface="Arial"/>
              </a:rPr>
              <a:t>16 </a:t>
            </a:r>
            <a:r>
              <a:rPr sz="2000" spc="-65">
                <a:solidFill>
                  <a:srgbClr val="2F2F2F"/>
                </a:solidFill>
                <a:latin typeface="Arial"/>
                <a:cs typeface="Arial"/>
              </a:rPr>
              <a:t>bits </a:t>
            </a:r>
            <a:r>
              <a:rPr sz="2000" spc="-145">
                <a:solidFill>
                  <a:srgbClr val="2F2F2F"/>
                </a:solidFill>
                <a:latin typeface="Arial"/>
                <a:cs typeface="Arial"/>
              </a:rPr>
              <a:t>and </a:t>
            </a:r>
            <a:r>
              <a:rPr sz="2000" spc="-110">
                <a:solidFill>
                  <a:srgbClr val="2F2F2F"/>
                </a:solidFill>
                <a:latin typeface="Arial"/>
                <a:cs typeface="Arial"/>
              </a:rPr>
              <a:t>so </a:t>
            </a:r>
            <a:r>
              <a:rPr sz="2000" spc="-140">
                <a:solidFill>
                  <a:srgbClr val="2F2F2F"/>
                </a:solidFill>
                <a:latin typeface="Arial"/>
                <a:cs typeface="Arial"/>
              </a:rPr>
              <a:t>can </a:t>
            </a:r>
            <a:r>
              <a:rPr sz="2000" spc="-90">
                <a:solidFill>
                  <a:srgbClr val="2F2F2F"/>
                </a:solidFill>
                <a:latin typeface="Arial"/>
                <a:cs typeface="Arial"/>
              </a:rPr>
              <a:t>therefore  </a:t>
            </a:r>
            <a:r>
              <a:rPr sz="2000" spc="-155">
                <a:solidFill>
                  <a:srgbClr val="2F2F2F"/>
                </a:solidFill>
                <a:latin typeface="Arial"/>
                <a:cs typeface="Arial"/>
              </a:rPr>
              <a:t>have </a:t>
            </a:r>
            <a:r>
              <a:rPr sz="2000" spc="-215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2000" spc="-130">
                <a:solidFill>
                  <a:srgbClr val="2F2F2F"/>
                </a:solidFill>
                <a:latin typeface="Arial"/>
                <a:cs typeface="Arial"/>
              </a:rPr>
              <a:t>value </a:t>
            </a:r>
            <a:r>
              <a:rPr sz="2000" spc="-65">
                <a:solidFill>
                  <a:srgbClr val="2F2F2F"/>
                </a:solidFill>
                <a:latin typeface="Arial"/>
                <a:cs typeface="Arial"/>
              </a:rPr>
              <a:t>from </a:t>
            </a:r>
            <a:r>
              <a:rPr sz="2000" b="1" spc="-170">
                <a:solidFill>
                  <a:srgbClr val="2F2F2F"/>
                </a:solidFill>
                <a:latin typeface="Trebuchet MS"/>
                <a:cs typeface="Trebuchet MS"/>
              </a:rPr>
              <a:t>0 </a:t>
            </a:r>
            <a:r>
              <a:rPr sz="2000" spc="-60">
                <a:solidFill>
                  <a:srgbClr val="2F2F2F"/>
                </a:solidFill>
                <a:latin typeface="Arial"/>
                <a:cs typeface="Arial"/>
              </a:rPr>
              <a:t>to </a:t>
            </a:r>
            <a:r>
              <a:rPr sz="2000" b="1" spc="-170">
                <a:solidFill>
                  <a:srgbClr val="2F2F2F"/>
                </a:solidFill>
                <a:latin typeface="Trebuchet MS"/>
                <a:cs typeface="Trebuchet MS"/>
              </a:rPr>
              <a:t>65535</a:t>
            </a:r>
            <a:r>
              <a:rPr sz="2000" b="1" spc="165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2000" spc="-114">
                <a:solidFill>
                  <a:srgbClr val="2F2F2F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F2F2F"/>
              </a:buClr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0">
                <a:solidFill>
                  <a:srgbClr val="2F2F2F"/>
                </a:solidFill>
                <a:latin typeface="Trebuchet MS"/>
                <a:cs typeface="Trebuchet MS"/>
              </a:rPr>
              <a:t>Sockets </a:t>
            </a:r>
            <a:r>
              <a:rPr sz="2000" b="1" spc="-145">
                <a:solidFill>
                  <a:srgbClr val="2F2F2F"/>
                </a:solidFill>
                <a:latin typeface="Trebuchet MS"/>
                <a:cs typeface="Trebuchet MS"/>
              </a:rPr>
              <a:t>:</a:t>
            </a:r>
            <a:r>
              <a:rPr sz="2000" spc="-145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2000" spc="-100">
                <a:solidFill>
                  <a:srgbClr val="2F2F2F"/>
                </a:solidFill>
                <a:latin typeface="Arial"/>
                <a:cs typeface="Arial"/>
              </a:rPr>
              <a:t>connection </a:t>
            </a:r>
            <a:r>
              <a:rPr sz="2000" spc="-120">
                <a:solidFill>
                  <a:srgbClr val="2F2F2F"/>
                </a:solidFill>
                <a:latin typeface="Arial"/>
                <a:cs typeface="Arial"/>
              </a:rPr>
              <a:t>between </a:t>
            </a:r>
            <a:r>
              <a:rPr sz="2000" spc="-80">
                <a:solidFill>
                  <a:srgbClr val="2F2F2F"/>
                </a:solidFill>
                <a:latin typeface="Arial"/>
                <a:cs typeface="Arial"/>
              </a:rPr>
              <a:t>two</a:t>
            </a:r>
            <a:r>
              <a:rPr sz="2000" spc="22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spc="-95">
                <a:solidFill>
                  <a:srgbClr val="2F2F2F"/>
                </a:solidFill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20">
                <a:solidFill>
                  <a:srgbClr val="2F2F2F"/>
                </a:solidFill>
                <a:latin typeface="Arial"/>
                <a:cs typeface="Arial"/>
              </a:rPr>
              <a:t>uses </a:t>
            </a:r>
            <a:r>
              <a:rPr sz="2000" spc="-215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2000" spc="8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spc="-105">
                <a:solidFill>
                  <a:srgbClr val="2F2F2F"/>
                </a:solidFill>
                <a:latin typeface="Arial"/>
                <a:cs typeface="Arial"/>
              </a:rPr>
              <a:t>socket.</a:t>
            </a:r>
            <a:endParaRPr sz="2000">
              <a:latin typeface="Arial"/>
              <a:cs typeface="Arial"/>
            </a:endParaRPr>
          </a:p>
          <a:p>
            <a:pPr marL="698500" marR="3769995" lvl="1" indent="-229235">
              <a:lnSpc>
                <a:spcPts val="1939"/>
              </a:lnSpc>
              <a:spcBef>
                <a:spcPts val="53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21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spc="-105">
                <a:solidFill>
                  <a:srgbClr val="1F2023"/>
                </a:solidFill>
                <a:latin typeface="Arial"/>
                <a:cs typeface="Arial"/>
              </a:rPr>
              <a:t>socket </a:t>
            </a:r>
            <a:r>
              <a:rPr sz="1800" spc="-6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spc="-20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b="1" spc="-135">
                <a:solidFill>
                  <a:srgbClr val="1F2023"/>
                </a:solidFill>
                <a:latin typeface="Trebuchet MS"/>
                <a:cs typeface="Trebuchet MS"/>
              </a:rPr>
              <a:t>software interface </a:t>
            </a:r>
            <a:r>
              <a:rPr sz="1800" spc="-110">
                <a:solidFill>
                  <a:srgbClr val="1F2023"/>
                </a:solidFill>
                <a:latin typeface="Arial"/>
                <a:cs typeface="Arial"/>
              </a:rPr>
              <a:t>between </a:t>
            </a:r>
            <a:r>
              <a:rPr sz="1800" spc="-95">
                <a:solidFill>
                  <a:srgbClr val="1F2023"/>
                </a:solidFill>
                <a:latin typeface="Arial"/>
                <a:cs typeface="Arial"/>
              </a:rPr>
              <a:t>the  </a:t>
            </a:r>
            <a:r>
              <a:rPr sz="1800" spc="-90">
                <a:solidFill>
                  <a:srgbClr val="1F2023"/>
                </a:solidFill>
                <a:latin typeface="Arial"/>
                <a:cs typeface="Arial"/>
              </a:rPr>
              <a:t>application </a:t>
            </a:r>
            <a:r>
              <a:rPr sz="1800" spc="-105">
                <a:solidFill>
                  <a:srgbClr val="1F2023"/>
                </a:solidFill>
                <a:latin typeface="Arial"/>
                <a:cs typeface="Arial"/>
              </a:rPr>
              <a:t>layer </a:t>
            </a:r>
            <a:r>
              <a:rPr sz="1800" spc="-140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800" spc="-9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70">
                <a:solidFill>
                  <a:srgbClr val="1F2023"/>
                </a:solidFill>
                <a:latin typeface="Arial"/>
                <a:cs typeface="Arial"/>
              </a:rPr>
              <a:t>transport </a:t>
            </a:r>
            <a:r>
              <a:rPr sz="1800" spc="-100">
                <a:solidFill>
                  <a:srgbClr val="1F2023"/>
                </a:solidFill>
                <a:latin typeface="Arial"/>
                <a:cs typeface="Arial"/>
              </a:rPr>
              <a:t>layer</a:t>
            </a:r>
            <a:r>
              <a:rPr sz="1400" spc="-100">
                <a:solidFill>
                  <a:srgbClr val="454545"/>
                </a:solidFill>
                <a:latin typeface="Arial"/>
                <a:cs typeface="Arial"/>
              </a:rPr>
              <a:t>, </a:t>
            </a:r>
            <a:r>
              <a:rPr sz="1800" spc="-105">
                <a:solidFill>
                  <a:srgbClr val="1F2023"/>
                </a:solidFill>
                <a:latin typeface="Arial"/>
                <a:cs typeface="Arial"/>
              </a:rPr>
              <a:t>Using </a:t>
            </a:r>
            <a:r>
              <a:rPr sz="1800" spc="-200">
                <a:solidFill>
                  <a:srgbClr val="1F2023"/>
                </a:solidFill>
                <a:latin typeface="Arial"/>
                <a:cs typeface="Arial"/>
              </a:rPr>
              <a:t>a  </a:t>
            </a:r>
            <a:r>
              <a:rPr sz="1800" spc="-110">
                <a:solidFill>
                  <a:srgbClr val="1F2023"/>
                </a:solidFill>
                <a:latin typeface="Arial"/>
                <a:cs typeface="Arial"/>
              </a:rPr>
              <a:t>metaphor, </a:t>
            </a:r>
            <a:r>
              <a:rPr sz="1800" spc="-9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95">
                <a:solidFill>
                  <a:srgbClr val="1F2023"/>
                </a:solidFill>
                <a:latin typeface="Arial"/>
                <a:cs typeface="Arial"/>
              </a:rPr>
              <a:t>process </a:t>
            </a:r>
            <a:r>
              <a:rPr sz="1800" spc="-6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spc="-114">
                <a:solidFill>
                  <a:srgbClr val="1F2023"/>
                </a:solidFill>
                <a:latin typeface="Arial"/>
                <a:cs typeface="Arial"/>
              </a:rPr>
              <a:t>analogous </a:t>
            </a:r>
            <a:r>
              <a:rPr sz="1800" spc="-55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800" spc="-20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spc="-114">
                <a:solidFill>
                  <a:srgbClr val="1F2023"/>
                </a:solidFill>
                <a:latin typeface="Arial"/>
                <a:cs typeface="Arial"/>
              </a:rPr>
              <a:t>house  </a:t>
            </a:r>
            <a:r>
              <a:rPr sz="1800" spc="-135">
                <a:solidFill>
                  <a:srgbClr val="1F2023"/>
                </a:solidFill>
                <a:latin typeface="Arial"/>
                <a:cs typeface="Arial"/>
              </a:rPr>
              <a:t>and </a:t>
            </a:r>
            <a:r>
              <a:rPr sz="1800" spc="-20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b="1" spc="-114">
                <a:solidFill>
                  <a:srgbClr val="1F2023"/>
                </a:solidFill>
                <a:latin typeface="Trebuchet MS"/>
                <a:cs typeface="Trebuchet MS"/>
              </a:rPr>
              <a:t>socket </a:t>
            </a:r>
            <a:r>
              <a:rPr sz="1800" spc="-55">
                <a:solidFill>
                  <a:srgbClr val="1F2023"/>
                </a:solidFill>
                <a:latin typeface="Arial"/>
                <a:cs typeface="Arial"/>
              </a:rPr>
              <a:t>to </a:t>
            </a:r>
            <a:r>
              <a:rPr sz="1800" spc="-45">
                <a:solidFill>
                  <a:srgbClr val="1F2023"/>
                </a:solidFill>
                <a:latin typeface="Arial"/>
                <a:cs typeface="Arial"/>
              </a:rPr>
              <a:t>its</a:t>
            </a:r>
            <a:r>
              <a:rPr sz="1800" spc="105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b="1" spc="-120">
                <a:solidFill>
                  <a:srgbClr val="1F2023"/>
                </a:solidFill>
                <a:latin typeface="Trebuchet MS"/>
                <a:cs typeface="Trebuchet MS"/>
              </a:rPr>
              <a:t>door</a:t>
            </a:r>
            <a:r>
              <a:rPr sz="1800" spc="-120">
                <a:solidFill>
                  <a:srgbClr val="1F202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ts val="2055"/>
              </a:lnSpc>
              <a:spcBef>
                <a:spcPts val="2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spc="-210">
                <a:solidFill>
                  <a:srgbClr val="1F2023"/>
                </a:solidFill>
                <a:latin typeface="Arial"/>
                <a:cs typeface="Arial"/>
              </a:rPr>
              <a:t>A </a:t>
            </a:r>
            <a:r>
              <a:rPr sz="1800" spc="-105">
                <a:solidFill>
                  <a:srgbClr val="1F2023"/>
                </a:solidFill>
                <a:latin typeface="Arial"/>
                <a:cs typeface="Arial"/>
              </a:rPr>
              <a:t>socket </a:t>
            </a:r>
            <a:r>
              <a:rPr sz="1800" spc="-60">
                <a:solidFill>
                  <a:srgbClr val="1F2023"/>
                </a:solidFill>
                <a:latin typeface="Arial"/>
                <a:cs typeface="Arial"/>
              </a:rPr>
              <a:t>is </a:t>
            </a:r>
            <a:r>
              <a:rPr sz="1800" spc="-90">
                <a:solidFill>
                  <a:srgbClr val="1F2023"/>
                </a:solidFill>
                <a:latin typeface="Arial"/>
                <a:cs typeface="Arial"/>
              </a:rPr>
              <a:t>the combination </a:t>
            </a:r>
            <a:r>
              <a:rPr sz="1800" spc="-50">
                <a:solidFill>
                  <a:srgbClr val="1F2023"/>
                </a:solidFill>
                <a:latin typeface="Arial"/>
                <a:cs typeface="Arial"/>
              </a:rPr>
              <a:t>of </a:t>
            </a:r>
            <a:r>
              <a:rPr sz="1800" spc="-140">
                <a:solidFill>
                  <a:srgbClr val="1F2023"/>
                </a:solidFill>
                <a:latin typeface="Arial"/>
                <a:cs typeface="Arial"/>
              </a:rPr>
              <a:t>IP </a:t>
            </a:r>
            <a:r>
              <a:rPr sz="1800" spc="-110">
                <a:solidFill>
                  <a:srgbClr val="1F2023"/>
                </a:solidFill>
                <a:latin typeface="Arial"/>
                <a:cs typeface="Arial"/>
              </a:rPr>
              <a:t>address</a:t>
            </a:r>
            <a:r>
              <a:rPr sz="1800" spc="7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85">
                <a:solidFill>
                  <a:srgbClr val="1F2023"/>
                </a:solidFill>
                <a:latin typeface="Arial"/>
                <a:cs typeface="Arial"/>
              </a:rPr>
              <a:t>plus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ts val="2055"/>
              </a:lnSpc>
            </a:pPr>
            <a:r>
              <a:rPr sz="1800" spc="-40">
                <a:solidFill>
                  <a:srgbClr val="1F2023"/>
                </a:solidFill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0">
                <a:latin typeface="Trebuchet MS"/>
                <a:cs typeface="Trebuchet MS"/>
              </a:rPr>
              <a:t>Analogy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30">
                <a:latin typeface="Arial"/>
                <a:cs typeface="Arial"/>
              </a:rPr>
              <a:t>If </a:t>
            </a:r>
            <a:r>
              <a:rPr sz="1800" spc="-100">
                <a:latin typeface="Arial"/>
                <a:cs typeface="Arial"/>
              </a:rPr>
              <a:t>you </a:t>
            </a:r>
            <a:r>
              <a:rPr sz="1800" spc="-120">
                <a:latin typeface="Arial"/>
                <a:cs typeface="Arial"/>
              </a:rPr>
              <a:t>use </a:t>
            </a:r>
            <a:r>
              <a:rPr sz="1800" spc="-200">
                <a:latin typeface="Arial"/>
                <a:cs typeface="Arial"/>
              </a:rPr>
              <a:t>a </a:t>
            </a:r>
            <a:r>
              <a:rPr sz="1800" spc="-114">
                <a:latin typeface="Arial"/>
                <a:cs typeface="Arial"/>
              </a:rPr>
              <a:t>house </a:t>
            </a:r>
            <a:r>
              <a:rPr sz="1800" spc="-55">
                <a:latin typeface="Arial"/>
                <a:cs typeface="Arial"/>
              </a:rPr>
              <a:t>or </a:t>
            </a:r>
            <a:r>
              <a:rPr sz="1800" spc="-95">
                <a:latin typeface="Arial"/>
                <a:cs typeface="Arial"/>
              </a:rPr>
              <a:t>apartment </a:t>
            </a:r>
            <a:r>
              <a:rPr sz="1800" spc="-85">
                <a:latin typeface="Arial"/>
                <a:cs typeface="Arial"/>
              </a:rPr>
              <a:t>block </a:t>
            </a:r>
            <a:r>
              <a:rPr sz="1800" spc="-120">
                <a:latin typeface="Arial"/>
                <a:cs typeface="Arial"/>
              </a:rPr>
              <a:t>analogy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40">
                <a:latin typeface="Arial"/>
                <a:cs typeface="Arial"/>
              </a:rPr>
              <a:t>IP </a:t>
            </a:r>
            <a:r>
              <a:rPr sz="1800" spc="-110">
                <a:latin typeface="Arial"/>
                <a:cs typeface="Arial"/>
              </a:rPr>
              <a:t>address </a:t>
            </a:r>
            <a:r>
              <a:rPr sz="1800" spc="-90">
                <a:latin typeface="Arial"/>
                <a:cs typeface="Arial"/>
              </a:rPr>
              <a:t>corresponds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75">
                <a:latin typeface="Arial"/>
                <a:cs typeface="Arial"/>
              </a:rPr>
              <a:t>street </a:t>
            </a:r>
            <a:r>
              <a:rPr sz="1800" spc="-105">
                <a:latin typeface="Arial"/>
                <a:cs typeface="Arial"/>
              </a:rPr>
              <a:t>address.  </a:t>
            </a:r>
            <a:r>
              <a:rPr sz="1800" spc="-90">
                <a:latin typeface="Arial"/>
                <a:cs typeface="Arial"/>
              </a:rPr>
              <a:t>All </a:t>
            </a:r>
            <a:r>
              <a:rPr sz="1800" spc="-50">
                <a:latin typeface="Arial"/>
                <a:cs typeface="Arial"/>
              </a:rPr>
              <a:t>of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95">
                <a:latin typeface="Arial"/>
                <a:cs typeface="Arial"/>
              </a:rPr>
              <a:t>apartments </a:t>
            </a:r>
            <a:r>
              <a:rPr sz="1800" spc="-114">
                <a:latin typeface="Arial"/>
                <a:cs typeface="Arial"/>
              </a:rPr>
              <a:t>share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45">
                <a:latin typeface="Arial"/>
                <a:cs typeface="Arial"/>
              </a:rPr>
              <a:t>same </a:t>
            </a:r>
            <a:r>
              <a:rPr sz="1800" spc="-75">
                <a:latin typeface="Arial"/>
                <a:cs typeface="Arial"/>
              </a:rPr>
              <a:t>street</a:t>
            </a:r>
            <a:r>
              <a:rPr sz="1800" spc="335">
                <a:latin typeface="Arial"/>
                <a:cs typeface="Arial"/>
              </a:rPr>
              <a:t> </a:t>
            </a:r>
            <a:r>
              <a:rPr sz="1800" spc="-105">
                <a:latin typeface="Arial"/>
                <a:cs typeface="Arial"/>
              </a:rPr>
              <a:t>address.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20">
                <a:latin typeface="Arial"/>
                <a:cs typeface="Arial"/>
              </a:rPr>
              <a:t>However </a:t>
            </a:r>
            <a:r>
              <a:rPr sz="1800" spc="-140">
                <a:latin typeface="Arial"/>
                <a:cs typeface="Arial"/>
              </a:rPr>
              <a:t>each </a:t>
            </a:r>
            <a:r>
              <a:rPr sz="1800" spc="-95">
                <a:latin typeface="Arial"/>
                <a:cs typeface="Arial"/>
              </a:rPr>
              <a:t>apartment </a:t>
            </a:r>
            <a:r>
              <a:rPr sz="1800" spc="-105">
                <a:latin typeface="Arial"/>
                <a:cs typeface="Arial"/>
              </a:rPr>
              <a:t>also </a:t>
            </a:r>
            <a:r>
              <a:rPr sz="1800" spc="-140">
                <a:latin typeface="Arial"/>
                <a:cs typeface="Arial"/>
              </a:rPr>
              <a:t>has </a:t>
            </a:r>
            <a:r>
              <a:rPr sz="1800" spc="-150">
                <a:latin typeface="Arial"/>
                <a:cs typeface="Arial"/>
              </a:rPr>
              <a:t>an </a:t>
            </a:r>
            <a:r>
              <a:rPr sz="1800" spc="-95">
                <a:latin typeface="Arial"/>
                <a:cs typeface="Arial"/>
              </a:rPr>
              <a:t>apartment </a:t>
            </a:r>
            <a:r>
              <a:rPr sz="1800" spc="-100">
                <a:latin typeface="Arial"/>
                <a:cs typeface="Arial"/>
              </a:rPr>
              <a:t>number </a:t>
            </a:r>
            <a:r>
              <a:rPr sz="1800" spc="-90">
                <a:latin typeface="Arial"/>
                <a:cs typeface="Arial"/>
              </a:rPr>
              <a:t>which corresponds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85">
                <a:latin typeface="Arial"/>
                <a:cs typeface="Arial"/>
              </a:rPr>
              <a:t>Port</a:t>
            </a:r>
            <a:r>
              <a:rPr sz="1800" spc="-120">
                <a:latin typeface="Arial"/>
                <a:cs typeface="Arial"/>
              </a:rPr>
              <a:t> </a:t>
            </a:r>
            <a:r>
              <a:rPr sz="1800" spc="-110">
                <a:latin typeface="Arial"/>
                <a:cs typeface="Arial"/>
              </a:rPr>
              <a:t>number.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0882"/>
            <a:ext cx="11041380" cy="4917371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44"/>
              </a:spcBef>
              <a:buChar char="•"/>
              <a:tabLst>
                <a:tab pos="241300" algn="l"/>
              </a:tabLst>
            </a:pPr>
            <a:r>
              <a:rPr sz="2800" spc="-130">
                <a:solidFill>
                  <a:srgbClr val="2F2F2F"/>
                </a:solidFill>
                <a:latin typeface="Arial"/>
                <a:cs typeface="Arial"/>
              </a:rPr>
              <a:t>Port </a:t>
            </a:r>
            <a:r>
              <a:rPr sz="2800" spc="-145">
                <a:solidFill>
                  <a:srgbClr val="2F2F2F"/>
                </a:solidFill>
                <a:latin typeface="Arial"/>
                <a:cs typeface="Arial"/>
              </a:rPr>
              <a:t>numbers </a:t>
            </a:r>
            <a:r>
              <a:rPr sz="2800" spc="-195">
                <a:solidFill>
                  <a:srgbClr val="2F2F2F"/>
                </a:solidFill>
                <a:latin typeface="Arial"/>
                <a:cs typeface="Arial"/>
              </a:rPr>
              <a:t>are </a:t>
            </a:r>
            <a:r>
              <a:rPr sz="2800" spc="-140">
                <a:solidFill>
                  <a:srgbClr val="2F2F2F"/>
                </a:solidFill>
                <a:latin typeface="Arial"/>
                <a:cs typeface="Arial"/>
              </a:rPr>
              <a:t>divided </a:t>
            </a:r>
            <a:r>
              <a:rPr sz="2800" spc="-95">
                <a:solidFill>
                  <a:srgbClr val="2F2F2F"/>
                </a:solidFill>
                <a:latin typeface="Arial"/>
                <a:cs typeface="Arial"/>
              </a:rPr>
              <a:t>into </a:t>
            </a:r>
            <a:r>
              <a:rPr sz="2800" spc="-180">
                <a:solidFill>
                  <a:srgbClr val="2F2F2F"/>
                </a:solidFill>
                <a:latin typeface="Arial"/>
                <a:cs typeface="Arial"/>
              </a:rPr>
              <a:t>ranges</a:t>
            </a:r>
            <a:r>
              <a:rPr sz="2800" spc="409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800" spc="-235">
                <a:solidFill>
                  <a:srgbClr val="2F2F2F"/>
                </a:solidFill>
                <a:latin typeface="Arial"/>
                <a:cs typeface="Arial"/>
              </a:rPr>
              <a:t>as </a:t>
            </a:r>
            <a:r>
              <a:rPr sz="2800" spc="-105">
                <a:solidFill>
                  <a:srgbClr val="2F2F2F"/>
                </a:solidFill>
                <a:latin typeface="Arial"/>
                <a:cs typeface="Arial"/>
              </a:rPr>
              <a:t>follows:</a:t>
            </a:r>
            <a:endParaRPr sz="2800">
              <a:latin typeface="Arial"/>
              <a:cs typeface="Arial"/>
            </a:endParaRPr>
          </a:p>
          <a:p>
            <a:pPr marL="241300" marR="481965" indent="-228600" algn="just">
              <a:lnSpc>
                <a:spcPts val="259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75">
                <a:solidFill>
                  <a:srgbClr val="2F2F2F"/>
                </a:solidFill>
                <a:latin typeface="Trebuchet MS"/>
                <a:cs typeface="Trebuchet MS"/>
              </a:rPr>
              <a:t>Port </a:t>
            </a:r>
            <a:r>
              <a:rPr sz="2400" b="1" spc="-170">
                <a:solidFill>
                  <a:srgbClr val="2F2F2F"/>
                </a:solidFill>
                <a:latin typeface="Trebuchet MS"/>
                <a:cs typeface="Trebuchet MS"/>
              </a:rPr>
              <a:t>numbers </a:t>
            </a:r>
            <a:r>
              <a:rPr sz="2400" b="1" spc="-185">
                <a:solidFill>
                  <a:srgbClr val="2F2F2F"/>
                </a:solidFill>
                <a:latin typeface="Trebuchet MS"/>
                <a:cs typeface="Trebuchet MS"/>
              </a:rPr>
              <a:t>0-1023 </a:t>
            </a:r>
            <a:r>
              <a:rPr sz="2400" b="1" spc="204">
                <a:solidFill>
                  <a:srgbClr val="2F2F2F"/>
                </a:solidFill>
                <a:latin typeface="Trebuchet MS"/>
                <a:cs typeface="Trebuchet MS"/>
              </a:rPr>
              <a:t>– </a:t>
            </a:r>
            <a:r>
              <a:rPr sz="2400" b="1" spc="-140">
                <a:solidFill>
                  <a:srgbClr val="2F2F2F"/>
                </a:solidFill>
                <a:latin typeface="Trebuchet MS"/>
                <a:cs typeface="Trebuchet MS"/>
              </a:rPr>
              <a:t>Well </a:t>
            </a:r>
            <a:r>
              <a:rPr sz="2400" b="1" spc="-210">
                <a:solidFill>
                  <a:srgbClr val="2F2F2F"/>
                </a:solidFill>
                <a:latin typeface="Trebuchet MS"/>
                <a:cs typeface="Trebuchet MS"/>
              </a:rPr>
              <a:t>known </a:t>
            </a:r>
            <a:r>
              <a:rPr sz="2400" b="1" spc="-130">
                <a:solidFill>
                  <a:srgbClr val="2F2F2F"/>
                </a:solidFill>
                <a:latin typeface="Trebuchet MS"/>
                <a:cs typeface="Trebuchet MS"/>
              </a:rPr>
              <a:t>ports. </a:t>
            </a:r>
            <a:r>
              <a:rPr sz="2400" spc="-195">
                <a:solidFill>
                  <a:srgbClr val="2F2F2F"/>
                </a:solidFill>
                <a:latin typeface="Arial"/>
                <a:cs typeface="Arial"/>
              </a:rPr>
              <a:t>These </a:t>
            </a:r>
            <a:r>
              <a:rPr sz="2400" spc="-160">
                <a:solidFill>
                  <a:srgbClr val="2F2F2F"/>
                </a:solidFill>
                <a:latin typeface="Arial"/>
                <a:cs typeface="Arial"/>
              </a:rPr>
              <a:t>are </a:t>
            </a:r>
            <a:r>
              <a:rPr sz="2400" spc="-130">
                <a:solidFill>
                  <a:srgbClr val="2F2F2F"/>
                </a:solidFill>
                <a:latin typeface="Arial"/>
                <a:cs typeface="Arial"/>
              </a:rPr>
              <a:t>allocated </a:t>
            </a:r>
            <a:r>
              <a:rPr sz="2400" spc="-75">
                <a:solidFill>
                  <a:srgbClr val="2F2F2F"/>
                </a:solidFill>
                <a:latin typeface="Arial"/>
                <a:cs typeface="Arial"/>
              </a:rPr>
              <a:t>to </a:t>
            </a:r>
            <a:r>
              <a:rPr sz="2400" b="1" spc="-150">
                <a:solidFill>
                  <a:srgbClr val="2F2F2F"/>
                </a:solidFill>
                <a:latin typeface="Trebuchet MS"/>
                <a:cs typeface="Trebuchet MS"/>
              </a:rPr>
              <a:t>server </a:t>
            </a:r>
            <a:r>
              <a:rPr sz="2400" b="1" spc="-110">
                <a:solidFill>
                  <a:srgbClr val="2F2F2F"/>
                </a:solidFill>
                <a:latin typeface="Trebuchet MS"/>
                <a:cs typeface="Trebuchet MS"/>
              </a:rPr>
              <a:t>services </a:t>
            </a:r>
            <a:r>
              <a:rPr sz="2400" spc="-135">
                <a:solidFill>
                  <a:srgbClr val="2F2F2F"/>
                </a:solidFill>
                <a:latin typeface="Arial"/>
                <a:cs typeface="Arial"/>
              </a:rPr>
              <a:t>by  </a:t>
            </a:r>
            <a:r>
              <a:rPr sz="2400" spc="-120">
                <a:solidFill>
                  <a:srgbClr val="2F2F2F"/>
                </a:solidFill>
                <a:latin typeface="Arial"/>
                <a:cs typeface="Arial"/>
              </a:rPr>
              <a:t>the </a:t>
            </a:r>
            <a:r>
              <a:rPr sz="2400" b="1" spc="-190">
                <a:solidFill>
                  <a:srgbClr val="2F2F2F"/>
                </a:solidFill>
                <a:latin typeface="Trebuchet MS"/>
                <a:cs typeface="Trebuchet MS"/>
              </a:rPr>
              <a:t>Internet </a:t>
            </a:r>
            <a:r>
              <a:rPr sz="2400" b="1" spc="-85">
                <a:solidFill>
                  <a:srgbClr val="2F2F2F"/>
                </a:solidFill>
                <a:latin typeface="Trebuchet MS"/>
                <a:cs typeface="Trebuchet MS"/>
              </a:rPr>
              <a:t>Assigned </a:t>
            </a:r>
            <a:r>
              <a:rPr sz="2400" b="1" spc="-155">
                <a:solidFill>
                  <a:srgbClr val="2F2F2F"/>
                </a:solidFill>
                <a:latin typeface="Trebuchet MS"/>
                <a:cs typeface="Trebuchet MS"/>
              </a:rPr>
              <a:t>Numbers </a:t>
            </a:r>
            <a:r>
              <a:rPr sz="2400" b="1" spc="-200">
                <a:solidFill>
                  <a:srgbClr val="2F2F2F"/>
                </a:solidFill>
                <a:latin typeface="Trebuchet MS"/>
                <a:cs typeface="Trebuchet MS"/>
              </a:rPr>
              <a:t>Authority </a:t>
            </a:r>
            <a:r>
              <a:rPr sz="2400" spc="-145">
                <a:solidFill>
                  <a:srgbClr val="2F2F2F"/>
                </a:solidFill>
                <a:latin typeface="Arial"/>
                <a:cs typeface="Arial"/>
              </a:rPr>
              <a:t>(IANA). </a:t>
            </a:r>
            <a:r>
              <a:rPr sz="2400" spc="-160">
                <a:solidFill>
                  <a:srgbClr val="2F2F2F"/>
                </a:solidFill>
                <a:latin typeface="Arial"/>
                <a:cs typeface="Arial"/>
              </a:rPr>
              <a:t>e.g </a:t>
            </a:r>
            <a:r>
              <a:rPr sz="2400" spc="-260">
                <a:solidFill>
                  <a:srgbClr val="2F2F2F"/>
                </a:solidFill>
                <a:latin typeface="Arial"/>
                <a:cs typeface="Arial"/>
              </a:rPr>
              <a:t>Web </a:t>
            </a:r>
            <a:r>
              <a:rPr sz="2400" spc="-110">
                <a:solidFill>
                  <a:srgbClr val="2F2F2F"/>
                </a:solidFill>
                <a:latin typeface="Arial"/>
                <a:cs typeface="Arial"/>
              </a:rPr>
              <a:t>servers normally </a:t>
            </a:r>
            <a:r>
              <a:rPr sz="2400" spc="-155">
                <a:solidFill>
                  <a:srgbClr val="2F2F2F"/>
                </a:solidFill>
                <a:latin typeface="Arial"/>
                <a:cs typeface="Arial"/>
              </a:rPr>
              <a:t>use </a:t>
            </a:r>
            <a:r>
              <a:rPr sz="2400" b="1" spc="-180">
                <a:solidFill>
                  <a:srgbClr val="2F2F2F"/>
                </a:solidFill>
                <a:latin typeface="Trebuchet MS"/>
                <a:cs typeface="Trebuchet MS"/>
              </a:rPr>
              <a:t>port  </a:t>
            </a:r>
            <a:r>
              <a:rPr sz="2400" b="1" spc="-210">
                <a:solidFill>
                  <a:srgbClr val="2F2F2F"/>
                </a:solidFill>
                <a:latin typeface="Trebuchet MS"/>
                <a:cs typeface="Trebuchet MS"/>
              </a:rPr>
              <a:t>80 </a:t>
            </a:r>
            <a:r>
              <a:rPr sz="2400" spc="-180">
                <a:solidFill>
                  <a:srgbClr val="2F2F2F"/>
                </a:solidFill>
                <a:latin typeface="Arial"/>
                <a:cs typeface="Arial"/>
              </a:rPr>
              <a:t>and </a:t>
            </a:r>
            <a:r>
              <a:rPr sz="2400" spc="-245">
                <a:solidFill>
                  <a:srgbClr val="2F2F2F"/>
                </a:solidFill>
                <a:latin typeface="Arial"/>
                <a:cs typeface="Arial"/>
              </a:rPr>
              <a:t>SMTP </a:t>
            </a:r>
            <a:r>
              <a:rPr sz="2400" spc="-110">
                <a:solidFill>
                  <a:srgbClr val="2F2F2F"/>
                </a:solidFill>
                <a:latin typeface="Arial"/>
                <a:cs typeface="Arial"/>
              </a:rPr>
              <a:t>servers </a:t>
            </a:r>
            <a:r>
              <a:rPr sz="2400" spc="-155">
                <a:solidFill>
                  <a:srgbClr val="2F2F2F"/>
                </a:solidFill>
                <a:latin typeface="Arial"/>
                <a:cs typeface="Arial"/>
              </a:rPr>
              <a:t>use </a:t>
            </a:r>
            <a:r>
              <a:rPr sz="2400" b="1" spc="-180">
                <a:solidFill>
                  <a:srgbClr val="2F2F2F"/>
                </a:solidFill>
                <a:latin typeface="Trebuchet MS"/>
                <a:cs typeface="Trebuchet MS"/>
              </a:rPr>
              <a:t>port </a:t>
            </a:r>
            <a:r>
              <a:rPr sz="2400" b="1" spc="-210">
                <a:solidFill>
                  <a:srgbClr val="2F2F2F"/>
                </a:solidFill>
                <a:latin typeface="Trebuchet MS"/>
                <a:cs typeface="Trebuchet MS"/>
              </a:rPr>
              <a:t>25 </a:t>
            </a:r>
            <a:r>
              <a:rPr sz="2400" spc="-135">
                <a:solidFill>
                  <a:srgbClr val="2F2F2F"/>
                </a:solidFill>
                <a:latin typeface="Arial"/>
                <a:cs typeface="Arial"/>
              </a:rPr>
              <a:t>(see </a:t>
            </a:r>
            <a:r>
              <a:rPr sz="2400" spc="-145">
                <a:solidFill>
                  <a:srgbClr val="2F2F2F"/>
                </a:solidFill>
                <a:latin typeface="Arial"/>
                <a:cs typeface="Arial"/>
              </a:rPr>
              <a:t>diagram</a:t>
            </a:r>
            <a:r>
              <a:rPr sz="2400" spc="16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50">
                <a:solidFill>
                  <a:srgbClr val="2F2F2F"/>
                </a:solidFill>
                <a:latin typeface="Arial"/>
                <a:cs typeface="Arial"/>
              </a:rPr>
              <a:t>above).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 algn="just">
              <a:lnSpc>
                <a:spcPts val="2735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130">
                <a:solidFill>
                  <a:srgbClr val="2F2F2F"/>
                </a:solidFill>
                <a:latin typeface="Trebuchet MS"/>
                <a:cs typeface="Trebuchet MS"/>
              </a:rPr>
              <a:t>Ports </a:t>
            </a:r>
            <a:r>
              <a:rPr sz="2400" b="1" spc="-185">
                <a:solidFill>
                  <a:srgbClr val="2F2F2F"/>
                </a:solidFill>
                <a:latin typeface="Trebuchet MS"/>
                <a:cs typeface="Trebuchet MS"/>
              </a:rPr>
              <a:t>1024-49151- </a:t>
            </a:r>
            <a:r>
              <a:rPr sz="2400" b="1" spc="-125">
                <a:solidFill>
                  <a:srgbClr val="2F2F2F"/>
                </a:solidFill>
                <a:latin typeface="Trebuchet MS"/>
                <a:cs typeface="Trebuchet MS"/>
              </a:rPr>
              <a:t>Registered </a:t>
            </a:r>
            <a:r>
              <a:rPr sz="2400" b="1" spc="-175">
                <a:solidFill>
                  <a:srgbClr val="2F2F2F"/>
                </a:solidFill>
                <a:latin typeface="Trebuchet MS"/>
                <a:cs typeface="Trebuchet MS"/>
              </a:rPr>
              <a:t>Port </a:t>
            </a:r>
            <a:r>
              <a:rPr sz="2400" spc="-180">
                <a:solidFill>
                  <a:srgbClr val="2F2F2F"/>
                </a:solidFill>
                <a:latin typeface="Arial"/>
                <a:cs typeface="Arial"/>
              </a:rPr>
              <a:t>-These </a:t>
            </a:r>
            <a:r>
              <a:rPr sz="2400" spc="-170">
                <a:solidFill>
                  <a:srgbClr val="2F2F2F"/>
                </a:solidFill>
                <a:latin typeface="Arial"/>
                <a:cs typeface="Arial"/>
              </a:rPr>
              <a:t>can be</a:t>
            </a:r>
            <a:r>
              <a:rPr sz="2400" spc="9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14">
                <a:solidFill>
                  <a:srgbClr val="2F2F2F"/>
                </a:solidFill>
                <a:latin typeface="Arial"/>
                <a:cs typeface="Arial"/>
              </a:rPr>
              <a:t>registered </a:t>
            </a:r>
            <a:r>
              <a:rPr sz="2400" spc="-45">
                <a:solidFill>
                  <a:srgbClr val="2F2F2F"/>
                </a:solidFill>
                <a:latin typeface="Arial"/>
                <a:cs typeface="Arial"/>
              </a:rPr>
              <a:t>for </a:t>
            </a:r>
            <a:r>
              <a:rPr sz="2400" spc="-114">
                <a:solidFill>
                  <a:srgbClr val="2F2F2F"/>
                </a:solidFill>
                <a:latin typeface="Arial"/>
                <a:cs typeface="Arial"/>
              </a:rPr>
              <a:t>services </a:t>
            </a:r>
            <a:r>
              <a:rPr sz="2400" spc="-85">
                <a:solidFill>
                  <a:srgbClr val="2F2F2F"/>
                </a:solidFill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241300" marR="404495">
              <a:lnSpc>
                <a:spcPts val="2590"/>
              </a:lnSpc>
              <a:spcBef>
                <a:spcPts val="185"/>
              </a:spcBef>
            </a:pPr>
            <a:r>
              <a:rPr sz="2400" spc="-120">
                <a:solidFill>
                  <a:srgbClr val="2F2F2F"/>
                </a:solidFill>
                <a:latin typeface="Arial"/>
                <a:cs typeface="Arial"/>
              </a:rPr>
              <a:t>the </a:t>
            </a:r>
            <a:r>
              <a:rPr sz="2400" b="1" spc="-130">
                <a:solidFill>
                  <a:srgbClr val="2F2F2F"/>
                </a:solidFill>
                <a:latin typeface="Trebuchet MS"/>
                <a:cs typeface="Trebuchet MS"/>
              </a:rPr>
              <a:t>IANA </a:t>
            </a:r>
            <a:r>
              <a:rPr sz="2400" spc="-180">
                <a:solidFill>
                  <a:srgbClr val="2F2F2F"/>
                </a:solidFill>
                <a:latin typeface="Arial"/>
                <a:cs typeface="Arial"/>
              </a:rPr>
              <a:t>and </a:t>
            </a:r>
            <a:r>
              <a:rPr sz="2400" spc="-120">
                <a:solidFill>
                  <a:srgbClr val="2F2F2F"/>
                </a:solidFill>
                <a:latin typeface="Arial"/>
                <a:cs typeface="Arial"/>
              </a:rPr>
              <a:t>should </a:t>
            </a:r>
            <a:r>
              <a:rPr sz="2400" spc="-170">
                <a:solidFill>
                  <a:srgbClr val="2F2F2F"/>
                </a:solidFill>
                <a:latin typeface="Arial"/>
                <a:cs typeface="Arial"/>
              </a:rPr>
              <a:t>be </a:t>
            </a:r>
            <a:r>
              <a:rPr sz="2400" spc="-125">
                <a:solidFill>
                  <a:srgbClr val="2F2F2F"/>
                </a:solidFill>
                <a:latin typeface="Arial"/>
                <a:cs typeface="Arial"/>
              </a:rPr>
              <a:t>treated </a:t>
            </a:r>
            <a:r>
              <a:rPr sz="2400" spc="-200">
                <a:solidFill>
                  <a:srgbClr val="2F2F2F"/>
                </a:solidFill>
                <a:latin typeface="Arial"/>
                <a:cs typeface="Arial"/>
              </a:rPr>
              <a:t>as </a:t>
            </a:r>
            <a:r>
              <a:rPr sz="2400" b="1" spc="-140">
                <a:solidFill>
                  <a:srgbClr val="2F2F2F"/>
                </a:solidFill>
                <a:latin typeface="Trebuchet MS"/>
                <a:cs typeface="Trebuchet MS"/>
              </a:rPr>
              <a:t>semi-reserved. </a:t>
            </a:r>
            <a:r>
              <a:rPr sz="2400" spc="-150">
                <a:solidFill>
                  <a:srgbClr val="2F2F2F"/>
                </a:solidFill>
                <a:latin typeface="Arial"/>
                <a:cs typeface="Arial"/>
              </a:rPr>
              <a:t>Registered </a:t>
            </a:r>
            <a:r>
              <a:rPr sz="2400" spc="-55">
                <a:solidFill>
                  <a:srgbClr val="2F2F2F"/>
                </a:solidFill>
                <a:latin typeface="Arial"/>
                <a:cs typeface="Arial"/>
              </a:rPr>
              <a:t>port </a:t>
            </a:r>
            <a:r>
              <a:rPr sz="2400" spc="-125">
                <a:solidFill>
                  <a:srgbClr val="2F2F2F"/>
                </a:solidFill>
                <a:latin typeface="Arial"/>
                <a:cs typeface="Arial"/>
              </a:rPr>
              <a:t>numbers </a:t>
            </a:r>
            <a:r>
              <a:rPr sz="2400" spc="-165">
                <a:solidFill>
                  <a:srgbClr val="2F2F2F"/>
                </a:solidFill>
                <a:latin typeface="Arial"/>
                <a:cs typeface="Arial"/>
              </a:rPr>
              <a:t>are </a:t>
            </a:r>
            <a:r>
              <a:rPr sz="2400" spc="-160">
                <a:solidFill>
                  <a:srgbClr val="2F2F2F"/>
                </a:solidFill>
                <a:latin typeface="Arial"/>
                <a:cs typeface="Arial"/>
              </a:rPr>
              <a:t>non–  </a:t>
            </a:r>
            <a:r>
              <a:rPr sz="2400" spc="-110">
                <a:solidFill>
                  <a:srgbClr val="2F2F2F"/>
                </a:solidFill>
                <a:latin typeface="Arial"/>
                <a:cs typeface="Arial"/>
              </a:rPr>
              <a:t>well-known</a:t>
            </a:r>
            <a:r>
              <a:rPr sz="2400" spc="-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75">
                <a:solidFill>
                  <a:srgbClr val="2F2F2F"/>
                </a:solidFill>
                <a:latin typeface="Arial"/>
                <a:cs typeface="Arial"/>
              </a:rPr>
              <a:t>ports</a:t>
            </a:r>
            <a:r>
              <a:rPr sz="2400" spc="-1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05">
                <a:solidFill>
                  <a:srgbClr val="2F2F2F"/>
                </a:solidFill>
                <a:latin typeface="Arial"/>
                <a:cs typeface="Arial"/>
              </a:rPr>
              <a:t>that</a:t>
            </a:r>
            <a:r>
              <a:rPr sz="2400" spc="-1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65">
                <a:solidFill>
                  <a:srgbClr val="2F2F2F"/>
                </a:solidFill>
                <a:latin typeface="Arial"/>
                <a:cs typeface="Arial"/>
              </a:rPr>
              <a:t>are</a:t>
            </a:r>
            <a:r>
              <a:rPr sz="2400" spc="-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55">
                <a:solidFill>
                  <a:srgbClr val="2F2F2F"/>
                </a:solidFill>
                <a:latin typeface="Arial"/>
                <a:cs typeface="Arial"/>
              </a:rPr>
              <a:t>used</a:t>
            </a:r>
            <a:r>
              <a:rPr sz="2400" spc="-2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30">
                <a:solidFill>
                  <a:srgbClr val="2F2F2F"/>
                </a:solidFill>
                <a:latin typeface="Arial"/>
                <a:cs typeface="Arial"/>
              </a:rPr>
              <a:t>by</a:t>
            </a:r>
            <a:r>
              <a:rPr sz="2400" spc="-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30">
                <a:solidFill>
                  <a:srgbClr val="2F2F2F"/>
                </a:solidFill>
                <a:latin typeface="Arial"/>
                <a:cs typeface="Arial"/>
              </a:rPr>
              <a:t>vendors</a:t>
            </a:r>
            <a:r>
              <a:rPr sz="2400" spc="-2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45">
                <a:solidFill>
                  <a:srgbClr val="2F2F2F"/>
                </a:solidFill>
                <a:latin typeface="Arial"/>
                <a:cs typeface="Arial"/>
              </a:rPr>
              <a:t>for</a:t>
            </a:r>
            <a:r>
              <a:rPr sz="2400" spc="-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80">
                <a:solidFill>
                  <a:srgbClr val="2F2F2F"/>
                </a:solidFill>
                <a:latin typeface="Arial"/>
                <a:cs typeface="Arial"/>
              </a:rPr>
              <a:t>their</a:t>
            </a:r>
            <a:r>
              <a:rPr sz="2400" spc="-1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40">
                <a:solidFill>
                  <a:srgbClr val="2F2F2F"/>
                </a:solidFill>
                <a:latin typeface="Arial"/>
                <a:cs typeface="Arial"/>
              </a:rPr>
              <a:t>own</a:t>
            </a:r>
            <a:r>
              <a:rPr sz="2400" spc="2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05">
                <a:solidFill>
                  <a:srgbClr val="2F2F2F"/>
                </a:solidFill>
                <a:latin typeface="Arial"/>
                <a:cs typeface="Arial"/>
              </a:rPr>
              <a:t>server</a:t>
            </a:r>
            <a:r>
              <a:rPr sz="2400" spc="-3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14">
                <a:solidFill>
                  <a:srgbClr val="2F2F2F"/>
                </a:solidFill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130">
                <a:solidFill>
                  <a:srgbClr val="2F2F2F"/>
                </a:solidFill>
                <a:latin typeface="Trebuchet MS"/>
                <a:cs typeface="Trebuchet MS"/>
              </a:rPr>
              <a:t>Ports </a:t>
            </a:r>
            <a:r>
              <a:rPr sz="2400" b="1" spc="-200">
                <a:solidFill>
                  <a:srgbClr val="2F2F2F"/>
                </a:solidFill>
                <a:latin typeface="Trebuchet MS"/>
                <a:cs typeface="Trebuchet MS"/>
              </a:rPr>
              <a:t>49152-65535</a:t>
            </a:r>
            <a:r>
              <a:rPr sz="2400" spc="-200">
                <a:solidFill>
                  <a:srgbClr val="2F2F2F"/>
                </a:solidFill>
                <a:latin typeface="Arial"/>
                <a:cs typeface="Arial"/>
              </a:rPr>
              <a:t>– These </a:t>
            </a:r>
            <a:r>
              <a:rPr sz="2400" spc="-165">
                <a:solidFill>
                  <a:srgbClr val="2F2F2F"/>
                </a:solidFill>
                <a:latin typeface="Arial"/>
                <a:cs typeface="Arial"/>
              </a:rPr>
              <a:t>are </a:t>
            </a:r>
            <a:r>
              <a:rPr sz="2400" spc="-150">
                <a:solidFill>
                  <a:srgbClr val="2F2F2F"/>
                </a:solidFill>
                <a:latin typeface="Arial"/>
                <a:cs typeface="Arial"/>
              </a:rPr>
              <a:t>used </a:t>
            </a:r>
            <a:r>
              <a:rPr sz="2400" spc="-135">
                <a:solidFill>
                  <a:srgbClr val="2F2F2F"/>
                </a:solidFill>
                <a:latin typeface="Arial"/>
                <a:cs typeface="Arial"/>
              </a:rPr>
              <a:t>by </a:t>
            </a:r>
            <a:r>
              <a:rPr sz="2400" b="1" spc="-165">
                <a:solidFill>
                  <a:srgbClr val="2F2F2F"/>
                </a:solidFill>
                <a:latin typeface="Trebuchet MS"/>
                <a:cs typeface="Trebuchet MS"/>
              </a:rPr>
              <a:t>client </a:t>
            </a:r>
            <a:r>
              <a:rPr sz="2400" b="1" spc="-135">
                <a:solidFill>
                  <a:srgbClr val="2F2F2F"/>
                </a:solidFill>
                <a:latin typeface="Trebuchet MS"/>
                <a:cs typeface="Trebuchet MS"/>
              </a:rPr>
              <a:t>programs </a:t>
            </a:r>
            <a:r>
              <a:rPr sz="2400" spc="-180">
                <a:solidFill>
                  <a:srgbClr val="2F2F2F"/>
                </a:solidFill>
                <a:latin typeface="Arial"/>
                <a:cs typeface="Arial"/>
              </a:rPr>
              <a:t>and </a:t>
            </a:r>
            <a:r>
              <a:rPr sz="2400" spc="-135">
                <a:solidFill>
                  <a:srgbClr val="2F2F2F"/>
                </a:solidFill>
                <a:latin typeface="Arial"/>
                <a:cs typeface="Arial"/>
              </a:rPr>
              <a:t>you </a:t>
            </a:r>
            <a:r>
              <a:rPr sz="2400" spc="-165">
                <a:solidFill>
                  <a:srgbClr val="2F2F2F"/>
                </a:solidFill>
                <a:latin typeface="Arial"/>
                <a:cs typeface="Arial"/>
              </a:rPr>
              <a:t>are </a:t>
            </a:r>
            <a:r>
              <a:rPr sz="2400" spc="-110">
                <a:solidFill>
                  <a:srgbClr val="2F2F2F"/>
                </a:solidFill>
                <a:latin typeface="Arial"/>
                <a:cs typeface="Arial"/>
              </a:rPr>
              <a:t>free </a:t>
            </a:r>
            <a:r>
              <a:rPr sz="2400" spc="-75">
                <a:solidFill>
                  <a:srgbClr val="2F2F2F"/>
                </a:solidFill>
                <a:latin typeface="Arial"/>
                <a:cs typeface="Arial"/>
              </a:rPr>
              <a:t>to </a:t>
            </a:r>
            <a:r>
              <a:rPr sz="2400" spc="-155">
                <a:solidFill>
                  <a:srgbClr val="2F2F2F"/>
                </a:solidFill>
                <a:latin typeface="Arial"/>
                <a:cs typeface="Arial"/>
              </a:rPr>
              <a:t>use </a:t>
            </a:r>
            <a:r>
              <a:rPr sz="2400" spc="-140">
                <a:solidFill>
                  <a:srgbClr val="2F2F2F"/>
                </a:solidFill>
                <a:latin typeface="Arial"/>
                <a:cs typeface="Arial"/>
              </a:rPr>
              <a:t>these </a:t>
            </a:r>
            <a:r>
              <a:rPr sz="2400" spc="-85">
                <a:solidFill>
                  <a:srgbClr val="2F2F2F"/>
                </a:solidFill>
                <a:latin typeface="Arial"/>
                <a:cs typeface="Arial"/>
              </a:rPr>
              <a:t>in</a:t>
            </a:r>
            <a:r>
              <a:rPr lang="en-IN" sz="2400" spc="-85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95">
                <a:solidFill>
                  <a:srgbClr val="2F2F2F"/>
                </a:solidFill>
                <a:latin typeface="Arial"/>
                <a:cs typeface="Arial"/>
              </a:rPr>
              <a:t>client </a:t>
            </a:r>
            <a:r>
              <a:rPr sz="2400" spc="-120">
                <a:solidFill>
                  <a:srgbClr val="2F2F2F"/>
                </a:solidFill>
                <a:latin typeface="Arial"/>
                <a:cs typeface="Arial"/>
              </a:rPr>
              <a:t>programs. </a:t>
            </a:r>
            <a:r>
              <a:rPr sz="2400" spc="-220">
                <a:solidFill>
                  <a:srgbClr val="2F2F2F"/>
                </a:solidFill>
                <a:latin typeface="Arial"/>
                <a:cs typeface="Arial"/>
              </a:rPr>
              <a:t>When </a:t>
            </a:r>
            <a:r>
              <a:rPr sz="2400" spc="-265">
                <a:solidFill>
                  <a:srgbClr val="2F2F2F"/>
                </a:solidFill>
                <a:latin typeface="Arial"/>
                <a:cs typeface="Arial"/>
              </a:rPr>
              <a:t>a Web </a:t>
            </a:r>
            <a:r>
              <a:rPr sz="2400" spc="-114">
                <a:solidFill>
                  <a:srgbClr val="2F2F2F"/>
                </a:solidFill>
                <a:latin typeface="Arial"/>
                <a:cs typeface="Arial"/>
              </a:rPr>
              <a:t>browser </a:t>
            </a:r>
            <a:r>
              <a:rPr sz="2400" spc="-130">
                <a:solidFill>
                  <a:srgbClr val="2F2F2F"/>
                </a:solidFill>
                <a:latin typeface="Arial"/>
                <a:cs typeface="Arial"/>
              </a:rPr>
              <a:t>connects </a:t>
            </a:r>
            <a:r>
              <a:rPr sz="2400" spc="-75">
                <a:solidFill>
                  <a:srgbClr val="2F2F2F"/>
                </a:solidFill>
                <a:latin typeface="Arial"/>
                <a:cs typeface="Arial"/>
              </a:rPr>
              <a:t>to </a:t>
            </a:r>
            <a:r>
              <a:rPr sz="2400" spc="-265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sz="2400" spc="-165">
                <a:solidFill>
                  <a:srgbClr val="2F2F2F"/>
                </a:solidFill>
                <a:latin typeface="Arial"/>
                <a:cs typeface="Arial"/>
              </a:rPr>
              <a:t>web </a:t>
            </a:r>
            <a:r>
              <a:rPr sz="2400" spc="-110">
                <a:solidFill>
                  <a:srgbClr val="2F2F2F"/>
                </a:solidFill>
                <a:latin typeface="Arial"/>
                <a:cs typeface="Arial"/>
              </a:rPr>
              <a:t>server </a:t>
            </a:r>
            <a:r>
              <a:rPr sz="2400" spc="-120">
                <a:solidFill>
                  <a:srgbClr val="2F2F2F"/>
                </a:solidFill>
                <a:latin typeface="Arial"/>
                <a:cs typeface="Arial"/>
              </a:rPr>
              <a:t>the </a:t>
            </a:r>
            <a:r>
              <a:rPr sz="2400" spc="-114">
                <a:solidFill>
                  <a:srgbClr val="2F2F2F"/>
                </a:solidFill>
                <a:latin typeface="Arial"/>
                <a:cs typeface="Arial"/>
              </a:rPr>
              <a:t>browser </a:t>
            </a:r>
            <a:r>
              <a:rPr sz="2400" spc="-65">
                <a:solidFill>
                  <a:srgbClr val="2F2F2F"/>
                </a:solidFill>
                <a:latin typeface="Arial"/>
                <a:cs typeface="Arial"/>
              </a:rPr>
              <a:t>will </a:t>
            </a:r>
            <a:r>
              <a:rPr lang="en-IN" sz="2400" spc="-65">
                <a:solidFill>
                  <a:srgbClr val="2F2F2F"/>
                </a:solidFill>
                <a:latin typeface="Arial"/>
                <a:cs typeface="Arial"/>
              </a:rPr>
              <a:t>a</a:t>
            </a:r>
            <a:r>
              <a:rPr sz="2400" spc="-130" err="1">
                <a:solidFill>
                  <a:srgbClr val="2F2F2F"/>
                </a:solidFill>
                <a:latin typeface="Arial"/>
                <a:cs typeface="Arial"/>
              </a:rPr>
              <a:t>llocate</a:t>
            </a:r>
            <a:r>
              <a:rPr sz="2400" spc="-13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65">
                <a:solidFill>
                  <a:srgbClr val="2F2F2F"/>
                </a:solidFill>
                <a:latin typeface="Arial"/>
                <a:cs typeface="Arial"/>
              </a:rPr>
              <a:t>itself </a:t>
            </a:r>
            <a:r>
              <a:rPr sz="2400" spc="-260">
                <a:solidFill>
                  <a:srgbClr val="2F2F2F"/>
                </a:solidFill>
                <a:latin typeface="Arial"/>
                <a:cs typeface="Arial"/>
              </a:rPr>
              <a:t>a </a:t>
            </a:r>
            <a:r>
              <a:rPr lang="en-IN" sz="2400" spc="-26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55">
                <a:solidFill>
                  <a:srgbClr val="2F2F2F"/>
                </a:solidFill>
                <a:latin typeface="Arial"/>
                <a:cs typeface="Arial"/>
              </a:rPr>
              <a:t>port </a:t>
            </a:r>
            <a:r>
              <a:rPr sz="2400" spc="-85">
                <a:solidFill>
                  <a:srgbClr val="2F2F2F"/>
                </a:solidFill>
                <a:latin typeface="Arial"/>
                <a:cs typeface="Arial"/>
              </a:rPr>
              <a:t>in </a:t>
            </a:r>
            <a:r>
              <a:rPr sz="2400" spc="-80">
                <a:solidFill>
                  <a:srgbClr val="2F2F2F"/>
                </a:solidFill>
                <a:latin typeface="Arial"/>
                <a:cs typeface="Arial"/>
              </a:rPr>
              <a:t>this </a:t>
            </a:r>
            <a:r>
              <a:rPr sz="2400" spc="-150">
                <a:solidFill>
                  <a:srgbClr val="2F2F2F"/>
                </a:solidFill>
                <a:latin typeface="Arial"/>
                <a:cs typeface="Arial"/>
              </a:rPr>
              <a:t>range. </a:t>
            </a:r>
            <a:r>
              <a:rPr sz="2400" spc="-145">
                <a:solidFill>
                  <a:srgbClr val="2F2F2F"/>
                </a:solidFill>
                <a:latin typeface="Arial"/>
                <a:cs typeface="Arial"/>
              </a:rPr>
              <a:t>Also</a:t>
            </a:r>
            <a:r>
              <a:rPr sz="2400" spc="13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spc="-140">
                <a:solidFill>
                  <a:srgbClr val="2F2F2F"/>
                </a:solidFill>
                <a:latin typeface="Arial"/>
                <a:cs typeface="Arial"/>
              </a:rPr>
              <a:t>known </a:t>
            </a:r>
            <a:r>
              <a:rPr sz="2400" spc="-190">
                <a:solidFill>
                  <a:srgbClr val="2F2F2F"/>
                </a:solidFill>
                <a:latin typeface="Arial"/>
                <a:cs typeface="Arial"/>
              </a:rPr>
              <a:t>as </a:t>
            </a:r>
            <a:r>
              <a:rPr sz="2400" b="1" spc="-180">
                <a:solidFill>
                  <a:srgbClr val="2F2F2F"/>
                </a:solidFill>
                <a:latin typeface="Trebuchet MS"/>
                <a:cs typeface="Trebuchet MS"/>
              </a:rPr>
              <a:t>ephemeral </a:t>
            </a:r>
            <a:r>
              <a:rPr sz="2400" b="1" spc="-125">
                <a:solidFill>
                  <a:srgbClr val="2F2F2F"/>
                </a:solidFill>
                <a:latin typeface="Trebuchet MS"/>
                <a:cs typeface="Trebuchet MS"/>
              </a:rPr>
              <a:t>ports</a:t>
            </a:r>
            <a:r>
              <a:rPr sz="2400" spc="-125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7388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0">
                <a:solidFill>
                  <a:srgbClr val="A3123E"/>
                </a:solidFill>
                <a:latin typeface="Trebuchet MS"/>
                <a:cs typeface="Trebuchet MS"/>
              </a:rPr>
              <a:t>Types </a:t>
            </a:r>
            <a:r>
              <a:rPr sz="3200" b="1" spc="-250">
                <a:solidFill>
                  <a:srgbClr val="A3123E"/>
                </a:solidFill>
                <a:latin typeface="Trebuchet MS"/>
                <a:cs typeface="Trebuchet MS"/>
              </a:rPr>
              <a:t>of </a:t>
            </a:r>
            <a:r>
              <a:rPr sz="3200" b="1" spc="-235">
                <a:solidFill>
                  <a:srgbClr val="A3123E"/>
                </a:solidFill>
                <a:latin typeface="Trebuchet MS"/>
                <a:cs typeface="Trebuchet MS"/>
              </a:rPr>
              <a:t>Port</a:t>
            </a:r>
            <a:r>
              <a:rPr sz="3200" b="1" spc="-5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20">
                <a:solidFill>
                  <a:srgbClr val="A3123E"/>
                </a:solidFill>
                <a:latin typeface="Trebuchet MS"/>
                <a:cs typeface="Trebuchet MS"/>
              </a:rPr>
              <a:t>numbers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76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897" y="286257"/>
            <a:ext cx="40087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00000"/>
                </a:solidFill>
                <a:latin typeface="Arial"/>
                <a:cs typeface="Arial"/>
              </a:rPr>
              <a:t>TRANSPORT</a:t>
            </a:r>
            <a:r>
              <a:rPr sz="3200" b="1" spc="-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1891283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1891283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 marR="726440" algn="ctr">
              <a:lnSpc>
                <a:spcPct val="100000"/>
              </a:lnSpc>
              <a:spcBef>
                <a:spcPts val="2935"/>
              </a:spcBef>
            </a:pPr>
            <a:r>
              <a:rPr sz="3600" b="1" spc="-275">
                <a:latin typeface="Trebuchet MS"/>
                <a:cs typeface="Trebuchet MS"/>
              </a:rPr>
              <a:t>Chapter </a:t>
            </a:r>
            <a:r>
              <a:rPr sz="3600" b="1" spc="-220">
                <a:latin typeface="Trebuchet MS"/>
                <a:cs typeface="Trebuchet MS"/>
              </a:rPr>
              <a:t>3: </a:t>
            </a:r>
            <a:r>
              <a:rPr sz="3600" b="1" spc="-285">
                <a:latin typeface="Trebuchet MS"/>
                <a:cs typeface="Trebuchet MS"/>
              </a:rPr>
              <a:t>Transport</a:t>
            </a:r>
            <a:r>
              <a:rPr sz="3600" b="1" spc="-95">
                <a:latin typeface="Trebuchet MS"/>
                <a:cs typeface="Trebuchet MS"/>
              </a:rPr>
              <a:t> </a:t>
            </a:r>
            <a:r>
              <a:rPr sz="3600" b="1" spc="-280">
                <a:latin typeface="Trebuchet MS"/>
                <a:cs typeface="Trebuchet MS"/>
              </a:rPr>
              <a:t>Layer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48" y="5753506"/>
            <a:ext cx="4578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Arial"/>
                <a:cs typeface="Arial"/>
              </a:rPr>
              <a:t>All </a:t>
            </a:r>
            <a:r>
              <a:rPr sz="1600" spc="-5">
                <a:latin typeface="Arial"/>
                <a:cs typeface="Arial"/>
              </a:rPr>
              <a:t>material copyright</a:t>
            </a:r>
            <a:r>
              <a:rPr sz="1600" spc="2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1996-2016</a:t>
            </a:r>
            <a:endParaRPr sz="16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</a:pPr>
            <a:r>
              <a:rPr sz="1600" spc="-5">
                <a:latin typeface="Arial"/>
                <a:cs typeface="Arial"/>
              </a:rPr>
              <a:t>J.F Kurose and </a:t>
            </a:r>
            <a:r>
              <a:rPr sz="1600" spc="-25">
                <a:latin typeface="Arial"/>
                <a:cs typeface="Arial"/>
              </a:rPr>
              <a:t>K.W. </a:t>
            </a:r>
            <a:r>
              <a:rPr sz="1600" spc="-5">
                <a:latin typeface="Arial"/>
                <a:cs typeface="Arial"/>
              </a:rPr>
              <a:t>Ross, </a:t>
            </a:r>
            <a:r>
              <a:rPr sz="1600">
                <a:latin typeface="Arial"/>
                <a:cs typeface="Arial"/>
              </a:rPr>
              <a:t>All </a:t>
            </a:r>
            <a:r>
              <a:rPr sz="1600" spc="-5">
                <a:latin typeface="Arial"/>
                <a:cs typeface="Arial"/>
              </a:rPr>
              <a:t>Rights</a:t>
            </a:r>
            <a:r>
              <a:rPr sz="1600" spc="-30">
                <a:latin typeface="Arial"/>
                <a:cs typeface="Arial"/>
              </a:rPr>
              <a:t> </a:t>
            </a:r>
            <a:r>
              <a:rPr sz="1600" spc="-5">
                <a:latin typeface="Arial"/>
                <a:cs typeface="Arial"/>
              </a:rPr>
              <a:t>Reserved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6816" y="1873503"/>
            <a:ext cx="2790948" cy="3309399"/>
            <a:chOff x="5478735" y="1883160"/>
            <a:chExt cx="2790948" cy="3309399"/>
          </a:xfrm>
        </p:grpSpPr>
        <p:grpSp>
          <p:nvGrpSpPr>
            <p:cNvPr id="10" name="Group 9"/>
            <p:cNvGrpSpPr/>
            <p:nvPr/>
          </p:nvGrpSpPr>
          <p:grpSpPr>
            <a:xfrm>
              <a:off x="5901165" y="1883160"/>
              <a:ext cx="2008556" cy="2443958"/>
              <a:chOff x="5901165" y="1883160"/>
              <a:chExt cx="2008556" cy="2443958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6581083" y="2834918"/>
                <a:ext cx="648720" cy="641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6878224" y="3527614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690618" y="2768416"/>
                <a:ext cx="4223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/>
                  <a:t>?</a:t>
                </a: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901165" y="2086013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7229803" y="2090667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874209" y="1883160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478735" y="4607783"/>
              <a:ext cx="2790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de-multiplexing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1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8699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6816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transport</a:t>
              </a:r>
              <a:endParaRPr lang="en-US" sz="32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application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442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86CF3-5283-F242-9D46-46CE5E5A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693" y="-160447"/>
            <a:ext cx="12509888" cy="717889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F1534-F52B-1947-9FF8-F3900CBE5770}"/>
              </a:ext>
            </a:extLst>
          </p:cNvPr>
          <p:cNvSpPr txBox="1"/>
          <p:nvPr/>
        </p:nvSpPr>
        <p:spPr>
          <a:xfrm>
            <a:off x="2859577" y="5354404"/>
            <a:ext cx="646734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Demultiplexing</a:t>
            </a:r>
          </a:p>
        </p:txBody>
      </p:sp>
    </p:spTree>
    <p:extLst>
      <p:ext uri="{BB962C8B-B14F-4D97-AF65-F5344CB8AC3E}">
        <p14:creationId xmlns:p14="http://schemas.microsoft.com/office/powerpoint/2010/main" val="189621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28834-3551-3342-8511-A6239EDC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18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60AE63-F98B-2E42-BB70-BC6FB853C5F0}"/>
              </a:ext>
            </a:extLst>
          </p:cNvPr>
          <p:cNvSpPr/>
          <p:nvPr/>
        </p:nvSpPr>
        <p:spPr>
          <a:xfrm>
            <a:off x="-135699" y="0"/>
            <a:ext cx="12463397" cy="70145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SA precheck">
            <a:extLst>
              <a:ext uri="{FF2B5EF4-FFF2-40B4-BE49-F238E27FC236}">
                <a16:creationId xmlns:a16="http://schemas.microsoft.com/office/drawing/2014/main" id="{16C15E37-2218-114F-8523-CD30C5ED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710856"/>
            <a:ext cx="9946307" cy="55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289B84F5-2163-2B45-BBF6-A39FBFB0055C}"/>
              </a:ext>
            </a:extLst>
          </p:cNvPr>
          <p:cNvSpPr/>
          <p:nvPr/>
        </p:nvSpPr>
        <p:spPr>
          <a:xfrm>
            <a:off x="0" y="0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155379D-AC5B-9545-9DBF-9AA511AB3235}"/>
              </a:ext>
            </a:extLst>
          </p:cNvPr>
          <p:cNvSpPr/>
          <p:nvPr/>
        </p:nvSpPr>
        <p:spPr>
          <a:xfrm flipH="1">
            <a:off x="9473852" y="-31325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39170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transport</a:t>
              </a:r>
              <a:endParaRPr lang="en-US" sz="32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application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627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9CCC5-D908-9C4E-A49D-1E21751E78A3}"/>
              </a:ext>
            </a:extLst>
          </p:cNvPr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s merge">
            <a:extLst>
              <a:ext uri="{FF2B5EF4-FFF2-40B4-BE49-F238E27FC236}">
                <a16:creationId xmlns:a16="http://schemas.microsoft.com/office/drawing/2014/main" id="{93314E34-1FD8-0649-B734-DBACB89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2" y="376036"/>
            <a:ext cx="9399815" cy="62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C19CE-833B-5F4C-B0C9-7CBB36ED852F}"/>
              </a:ext>
            </a:extLst>
          </p:cNvPr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4014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lang="en-US" sz="3500">
                <a:solidFill>
                  <a:prstClr val="black"/>
                </a:solidFill>
                <a:latin typeface="Calibri" panose="020F0502020204030204"/>
              </a:rPr>
              <a:t> </a:t>
            </a: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7345" marR="0" lvl="0" indent="-29019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  <a:endParaRPr lang="en-US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347345" indent="-290195">
              <a:buFont typeface="Wingdings" charset="0"/>
              <a:buNone/>
              <a:defRPr/>
            </a:pPr>
            <a:r>
              <a:rPr lang="en-US" sz="2400" b="1">
                <a:solidFill>
                  <a:prstClr val="black"/>
                </a:solidFill>
                <a:latin typeface="Calibri" panose="020F0502020204030204"/>
              </a:rPr>
              <a:t> 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>
                <a:solidFill>
                  <a:prstClr val="black"/>
                </a:solidFill>
                <a:latin typeface="Courier"/>
              </a:rPr>
              <a:t>DatagramSocket mySocket1      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</a:rPr>
              <a:t> = new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</a:rPr>
              <a:t>DatagramSocket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</a:rPr>
              <a:t>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/>
              </a:rPr>
              <a:t>12534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</a:rPr>
              <a:t>);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/>
            </a:endParaRPr>
          </a:p>
          <a:p>
            <a:pPr marL="347345" marR="0" lvl="0" indent="-29019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438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>
                <a:solidFill>
                  <a:srgbClr val="A3123E"/>
                </a:solidFill>
                <a:latin typeface="Trebuchet MS"/>
                <a:cs typeface="Trebuchet MS"/>
              </a:rPr>
              <a:t>Chapter </a:t>
            </a:r>
            <a:r>
              <a:rPr sz="3200" b="1" spc="-190">
                <a:solidFill>
                  <a:srgbClr val="A3123E"/>
                </a:solidFill>
                <a:latin typeface="Trebuchet MS"/>
                <a:cs typeface="Trebuchet MS"/>
              </a:rPr>
              <a:t>3: </a:t>
            </a:r>
            <a:r>
              <a:rPr sz="3200" b="1" spc="-254">
                <a:solidFill>
                  <a:srgbClr val="A3123E"/>
                </a:solidFill>
                <a:latin typeface="Trebuchet MS"/>
                <a:cs typeface="Trebuchet MS"/>
              </a:rPr>
              <a:t>Transport</a:t>
            </a:r>
            <a:r>
              <a:rPr sz="3200" b="1" spc="-16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250">
                <a:solidFill>
                  <a:srgbClr val="A3123E"/>
                </a:solidFill>
                <a:latin typeface="Trebuchet MS"/>
                <a:cs typeface="Trebuchet MS"/>
              </a:rPr>
              <a:t>Layer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073095"/>
            <a:ext cx="10820400" cy="4175305"/>
          </a:xfrm>
          <a:custGeom>
            <a:avLst/>
            <a:gdLst/>
            <a:ahLst/>
            <a:cxnLst/>
            <a:rect l="l" t="t" r="r" b="b"/>
            <a:pathLst>
              <a:path w="9194800" h="3416935">
                <a:moveTo>
                  <a:pt x="9194292" y="0"/>
                </a:moveTo>
                <a:lnTo>
                  <a:pt x="0" y="0"/>
                </a:lnTo>
                <a:lnTo>
                  <a:pt x="0" y="3416808"/>
                </a:lnTo>
                <a:lnTo>
                  <a:pt x="9194292" y="3416808"/>
                </a:lnTo>
                <a:lnTo>
                  <a:pt x="919429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6798" y="2281391"/>
            <a:ext cx="10057002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265">
                <a:latin typeface="Arial"/>
                <a:cs typeface="Arial"/>
              </a:rPr>
              <a:t>On </a:t>
            </a:r>
            <a:r>
              <a:rPr sz="2800" spc="-120">
                <a:latin typeface="Arial"/>
                <a:cs typeface="Arial"/>
              </a:rPr>
              <a:t>the </a:t>
            </a:r>
            <a:r>
              <a:rPr sz="2800" spc="-135">
                <a:latin typeface="Arial"/>
                <a:cs typeface="Arial"/>
              </a:rPr>
              <a:t>sending </a:t>
            </a:r>
            <a:r>
              <a:rPr sz="2800" spc="-130">
                <a:latin typeface="Arial"/>
                <a:cs typeface="Arial"/>
              </a:rPr>
              <a:t>side, </a:t>
            </a:r>
            <a:r>
              <a:rPr sz="2800" spc="-120">
                <a:latin typeface="Arial"/>
                <a:cs typeface="Arial"/>
              </a:rPr>
              <a:t>the </a:t>
            </a:r>
            <a:r>
              <a:rPr sz="2800" spc="-90">
                <a:latin typeface="Arial"/>
                <a:cs typeface="Arial"/>
              </a:rPr>
              <a:t>transport </a:t>
            </a:r>
            <a:r>
              <a:rPr sz="2800" spc="-135">
                <a:latin typeface="Arial"/>
                <a:cs typeface="Arial"/>
              </a:rPr>
              <a:t>layer </a:t>
            </a:r>
            <a:r>
              <a:rPr sz="2800" spc="-105">
                <a:latin typeface="Arial"/>
                <a:cs typeface="Arial"/>
              </a:rPr>
              <a:t>converts </a:t>
            </a:r>
            <a:r>
              <a:rPr sz="2800" spc="-120">
                <a:latin typeface="Arial"/>
                <a:cs typeface="Arial"/>
              </a:rPr>
              <a:t>the application </a:t>
            </a:r>
            <a:r>
              <a:rPr sz="2800" spc="-135">
                <a:latin typeface="Arial"/>
                <a:cs typeface="Arial"/>
              </a:rPr>
              <a:t>layer  </a:t>
            </a:r>
            <a:r>
              <a:rPr sz="2800" spc="-170">
                <a:latin typeface="Arial"/>
                <a:cs typeface="Arial"/>
              </a:rPr>
              <a:t>messages </a:t>
            </a:r>
            <a:r>
              <a:rPr sz="2800" spc="-25">
                <a:latin typeface="Arial"/>
                <a:cs typeface="Arial"/>
              </a:rPr>
              <a:t>it </a:t>
            </a:r>
            <a:r>
              <a:rPr sz="2800" spc="-135">
                <a:latin typeface="Arial"/>
                <a:cs typeface="Arial"/>
              </a:rPr>
              <a:t>receives </a:t>
            </a:r>
            <a:r>
              <a:rPr sz="2800" spc="-75">
                <a:latin typeface="Arial"/>
                <a:cs typeface="Arial"/>
              </a:rPr>
              <a:t>from </a:t>
            </a:r>
            <a:r>
              <a:rPr sz="2800" spc="-265">
                <a:latin typeface="Arial"/>
                <a:cs typeface="Arial"/>
              </a:rPr>
              <a:t>a </a:t>
            </a:r>
            <a:r>
              <a:rPr sz="2800" spc="-135">
                <a:latin typeface="Arial"/>
                <a:cs typeface="Arial"/>
              </a:rPr>
              <a:t>sending </a:t>
            </a:r>
            <a:r>
              <a:rPr sz="2800" spc="-120">
                <a:latin typeface="Arial"/>
                <a:cs typeface="Arial"/>
              </a:rPr>
              <a:t>application </a:t>
            </a:r>
            <a:r>
              <a:rPr sz="2800" spc="-130">
                <a:latin typeface="Arial"/>
                <a:cs typeface="Arial"/>
              </a:rPr>
              <a:t>process </a:t>
            </a:r>
            <a:r>
              <a:rPr sz="2800" spc="-80">
                <a:latin typeface="Arial"/>
                <a:cs typeface="Arial"/>
              </a:rPr>
              <a:t>into </a:t>
            </a:r>
            <a:r>
              <a:rPr sz="2800" spc="-75">
                <a:latin typeface="Arial"/>
                <a:cs typeface="Arial"/>
              </a:rPr>
              <a:t>transport-  </a:t>
            </a:r>
            <a:r>
              <a:rPr sz="2800" spc="-135">
                <a:latin typeface="Arial"/>
                <a:cs typeface="Arial"/>
              </a:rPr>
              <a:t>layer </a:t>
            </a:r>
            <a:r>
              <a:rPr sz="2800" spc="-140">
                <a:latin typeface="Arial"/>
                <a:cs typeface="Arial"/>
              </a:rPr>
              <a:t>packets, known </a:t>
            </a:r>
            <a:r>
              <a:rPr sz="2800" spc="-200">
                <a:latin typeface="Arial"/>
                <a:cs typeface="Arial"/>
              </a:rPr>
              <a:t>as </a:t>
            </a:r>
            <a:r>
              <a:rPr sz="2800" spc="-100">
                <a:latin typeface="Arial"/>
                <a:cs typeface="Arial"/>
              </a:rPr>
              <a:t>transport-layer </a:t>
            </a:r>
            <a:r>
              <a:rPr sz="2800" spc="-140">
                <a:latin typeface="Arial"/>
                <a:cs typeface="Arial"/>
              </a:rPr>
              <a:t>segments </a:t>
            </a:r>
            <a:r>
              <a:rPr sz="2800" spc="-85">
                <a:latin typeface="Arial"/>
                <a:cs typeface="Arial"/>
              </a:rPr>
              <a:t>in </a:t>
            </a:r>
            <a:r>
              <a:rPr sz="2800" spc="-100">
                <a:latin typeface="Arial"/>
                <a:cs typeface="Arial"/>
              </a:rPr>
              <a:t>Internet </a:t>
            </a:r>
            <a:r>
              <a:rPr sz="2800" spc="-114">
                <a:latin typeface="Arial"/>
                <a:cs typeface="Arial"/>
              </a:rPr>
              <a:t>terminology.  </a:t>
            </a:r>
            <a:r>
              <a:rPr sz="2800" spc="-155">
                <a:latin typeface="Arial"/>
                <a:cs typeface="Arial"/>
              </a:rPr>
              <a:t>This </a:t>
            </a:r>
            <a:r>
              <a:rPr sz="2800" spc="-80">
                <a:latin typeface="Arial"/>
                <a:cs typeface="Arial"/>
              </a:rPr>
              <a:t>is </a:t>
            </a:r>
            <a:r>
              <a:rPr sz="2800" spc="-155">
                <a:latin typeface="Arial"/>
                <a:cs typeface="Arial"/>
              </a:rPr>
              <a:t>done </a:t>
            </a:r>
            <a:r>
              <a:rPr sz="2800" spc="-135">
                <a:latin typeface="Arial"/>
                <a:cs typeface="Arial"/>
              </a:rPr>
              <a:t>by </a:t>
            </a:r>
            <a:r>
              <a:rPr sz="2800" spc="-95">
                <a:latin typeface="Arial"/>
                <a:cs typeface="Arial"/>
              </a:rPr>
              <a:t>(possibly) </a:t>
            </a:r>
            <a:r>
              <a:rPr sz="2800" spc="-135">
                <a:latin typeface="Arial"/>
                <a:cs typeface="Arial"/>
              </a:rPr>
              <a:t>breaking </a:t>
            </a:r>
            <a:r>
              <a:rPr sz="2800" spc="-120">
                <a:latin typeface="Arial"/>
                <a:cs typeface="Arial"/>
              </a:rPr>
              <a:t>the application </a:t>
            </a:r>
            <a:r>
              <a:rPr sz="2800" spc="-170">
                <a:latin typeface="Arial"/>
                <a:cs typeface="Arial"/>
              </a:rPr>
              <a:t>messages </a:t>
            </a:r>
            <a:r>
              <a:rPr sz="2800" spc="-80">
                <a:latin typeface="Arial"/>
                <a:cs typeface="Arial"/>
              </a:rPr>
              <a:t>into </a:t>
            </a:r>
            <a:r>
              <a:rPr sz="2800" spc="-114">
                <a:latin typeface="Arial"/>
                <a:cs typeface="Arial"/>
              </a:rPr>
              <a:t>smaller </a:t>
            </a:r>
            <a:r>
              <a:rPr sz="2800" spc="434">
                <a:latin typeface="Arial"/>
                <a:cs typeface="Arial"/>
              </a:rPr>
              <a:t> </a:t>
            </a:r>
            <a:r>
              <a:rPr sz="2800" spc="-135">
                <a:latin typeface="Arial"/>
                <a:cs typeface="Arial"/>
              </a:rPr>
              <a:t>chunks </a:t>
            </a:r>
            <a:r>
              <a:rPr sz="2800" spc="-180">
                <a:latin typeface="Arial"/>
                <a:cs typeface="Arial"/>
              </a:rPr>
              <a:t>and </a:t>
            </a:r>
            <a:r>
              <a:rPr sz="2800" spc="-140">
                <a:latin typeface="Arial"/>
                <a:cs typeface="Arial"/>
              </a:rPr>
              <a:t>adding </a:t>
            </a:r>
            <a:r>
              <a:rPr sz="2800" spc="-265">
                <a:latin typeface="Arial"/>
                <a:cs typeface="Arial"/>
              </a:rPr>
              <a:t>a </a:t>
            </a:r>
            <a:r>
              <a:rPr sz="2800" spc="-100">
                <a:latin typeface="Arial"/>
                <a:cs typeface="Arial"/>
              </a:rPr>
              <a:t>transport-layer </a:t>
            </a:r>
            <a:r>
              <a:rPr sz="2800" spc="-160">
                <a:latin typeface="Arial"/>
                <a:cs typeface="Arial"/>
              </a:rPr>
              <a:t>header </a:t>
            </a:r>
            <a:r>
              <a:rPr sz="2800" spc="-75">
                <a:latin typeface="Arial"/>
                <a:cs typeface="Arial"/>
              </a:rPr>
              <a:t>to </a:t>
            </a:r>
            <a:r>
              <a:rPr sz="2800" spc="-185">
                <a:latin typeface="Arial"/>
                <a:cs typeface="Arial"/>
              </a:rPr>
              <a:t>each </a:t>
            </a:r>
            <a:r>
              <a:rPr sz="2800" spc="-135">
                <a:latin typeface="Arial"/>
                <a:cs typeface="Arial"/>
              </a:rPr>
              <a:t>chunk </a:t>
            </a:r>
            <a:r>
              <a:rPr sz="2800" spc="-75">
                <a:latin typeface="Arial"/>
                <a:cs typeface="Arial"/>
              </a:rPr>
              <a:t>to </a:t>
            </a:r>
            <a:r>
              <a:rPr sz="2800" spc="-140">
                <a:latin typeface="Arial"/>
                <a:cs typeface="Arial"/>
              </a:rPr>
              <a:t>create </a:t>
            </a:r>
            <a:r>
              <a:rPr sz="2800" spc="-120">
                <a:latin typeface="Arial"/>
                <a:cs typeface="Arial"/>
              </a:rPr>
              <a:t>the  </a:t>
            </a:r>
            <a:r>
              <a:rPr sz="2800" spc="-100">
                <a:latin typeface="Arial"/>
                <a:cs typeface="Arial"/>
              </a:rPr>
              <a:t>transport-layer </a:t>
            </a:r>
            <a:r>
              <a:rPr sz="2800" spc="-130">
                <a:latin typeface="Arial"/>
                <a:cs typeface="Arial"/>
              </a:rPr>
              <a:t>segment. </a:t>
            </a:r>
            <a:r>
              <a:rPr sz="2800" spc="-215">
                <a:latin typeface="Arial"/>
                <a:cs typeface="Arial"/>
              </a:rPr>
              <a:t>The </a:t>
            </a:r>
            <a:r>
              <a:rPr sz="2800" spc="-90">
                <a:latin typeface="Arial"/>
                <a:cs typeface="Arial"/>
              </a:rPr>
              <a:t>transport </a:t>
            </a:r>
            <a:r>
              <a:rPr sz="2800" spc="-135">
                <a:latin typeface="Arial"/>
                <a:cs typeface="Arial"/>
              </a:rPr>
              <a:t>layer </a:t>
            </a:r>
            <a:r>
              <a:rPr sz="2800" spc="-125">
                <a:latin typeface="Arial"/>
                <a:cs typeface="Arial"/>
              </a:rPr>
              <a:t>then </a:t>
            </a:r>
            <a:r>
              <a:rPr sz="2800" spc="-165">
                <a:latin typeface="Arial"/>
                <a:cs typeface="Arial"/>
              </a:rPr>
              <a:t>passes </a:t>
            </a:r>
            <a:r>
              <a:rPr sz="2800" spc="-120">
                <a:latin typeface="Arial"/>
                <a:cs typeface="Arial"/>
              </a:rPr>
              <a:t>the </a:t>
            </a:r>
            <a:r>
              <a:rPr sz="2800" spc="-140">
                <a:latin typeface="Arial"/>
                <a:cs typeface="Arial"/>
              </a:rPr>
              <a:t>segment </a:t>
            </a:r>
            <a:r>
              <a:rPr sz="2800" spc="-75">
                <a:latin typeface="Arial"/>
                <a:cs typeface="Arial"/>
              </a:rPr>
              <a:t>to  </a:t>
            </a:r>
            <a:r>
              <a:rPr sz="2800" spc="-120">
                <a:latin typeface="Arial"/>
                <a:cs typeface="Arial"/>
              </a:rPr>
              <a:t>the </a:t>
            </a:r>
            <a:r>
              <a:rPr sz="2800" spc="-114">
                <a:latin typeface="Arial"/>
                <a:cs typeface="Arial"/>
              </a:rPr>
              <a:t>network </a:t>
            </a:r>
            <a:r>
              <a:rPr sz="2800" spc="-135">
                <a:latin typeface="Arial"/>
                <a:cs typeface="Arial"/>
              </a:rPr>
              <a:t>layer at </a:t>
            </a:r>
            <a:r>
              <a:rPr sz="2800" spc="-120">
                <a:latin typeface="Arial"/>
                <a:cs typeface="Arial"/>
              </a:rPr>
              <a:t>the </a:t>
            </a:r>
            <a:r>
              <a:rPr sz="2800" spc="-135">
                <a:latin typeface="Arial"/>
                <a:cs typeface="Arial"/>
              </a:rPr>
              <a:t>sending </a:t>
            </a:r>
            <a:r>
              <a:rPr sz="2800" spc="-165">
                <a:latin typeface="Arial"/>
                <a:cs typeface="Arial"/>
              </a:rPr>
              <a:t>end </a:t>
            </a:r>
            <a:r>
              <a:rPr sz="2800" spc="-120">
                <a:latin typeface="Arial"/>
                <a:cs typeface="Arial"/>
              </a:rPr>
              <a:t>system, </a:t>
            </a:r>
            <a:r>
              <a:rPr sz="2800" spc="-145">
                <a:latin typeface="Arial"/>
                <a:cs typeface="Arial"/>
              </a:rPr>
              <a:t>where </a:t>
            </a:r>
            <a:r>
              <a:rPr sz="2800" spc="-120">
                <a:latin typeface="Arial"/>
                <a:cs typeface="Arial"/>
              </a:rPr>
              <a:t>the </a:t>
            </a:r>
            <a:r>
              <a:rPr sz="2800" spc="-140">
                <a:latin typeface="Arial"/>
                <a:cs typeface="Arial"/>
              </a:rPr>
              <a:t>segment </a:t>
            </a:r>
            <a:r>
              <a:rPr sz="2800" spc="-80">
                <a:latin typeface="Arial"/>
                <a:cs typeface="Arial"/>
              </a:rPr>
              <a:t>is  </a:t>
            </a:r>
            <a:r>
              <a:rPr sz="2800" spc="-150">
                <a:latin typeface="Arial"/>
                <a:cs typeface="Arial"/>
              </a:rPr>
              <a:t>encapsulated </a:t>
            </a:r>
            <a:r>
              <a:rPr sz="2800" spc="-85">
                <a:latin typeface="Arial"/>
                <a:cs typeface="Arial"/>
              </a:rPr>
              <a:t>within </a:t>
            </a:r>
            <a:r>
              <a:rPr sz="2800" spc="-265">
                <a:latin typeface="Arial"/>
                <a:cs typeface="Arial"/>
              </a:rPr>
              <a:t>a </a:t>
            </a:r>
            <a:r>
              <a:rPr sz="2800" spc="-110">
                <a:latin typeface="Arial"/>
                <a:cs typeface="Arial"/>
              </a:rPr>
              <a:t>network-layer </a:t>
            </a:r>
            <a:r>
              <a:rPr sz="2800" spc="-155">
                <a:latin typeface="Arial"/>
                <a:cs typeface="Arial"/>
              </a:rPr>
              <a:t>packet </a:t>
            </a:r>
            <a:r>
              <a:rPr sz="2800" spc="-135">
                <a:latin typeface="Arial"/>
                <a:cs typeface="Arial"/>
              </a:rPr>
              <a:t>(a </a:t>
            </a:r>
            <a:r>
              <a:rPr sz="2800" spc="-170">
                <a:latin typeface="Arial"/>
                <a:cs typeface="Arial"/>
              </a:rPr>
              <a:t>data </a:t>
            </a:r>
            <a:r>
              <a:rPr sz="2800" spc="-114">
                <a:latin typeface="Arial"/>
                <a:cs typeface="Arial"/>
              </a:rPr>
              <a:t>gram) </a:t>
            </a:r>
            <a:r>
              <a:rPr sz="2800" spc="-180">
                <a:latin typeface="Arial"/>
                <a:cs typeface="Arial"/>
              </a:rPr>
              <a:t>and </a:t>
            </a:r>
            <a:r>
              <a:rPr sz="2800" spc="-120">
                <a:latin typeface="Arial"/>
                <a:cs typeface="Arial"/>
              </a:rPr>
              <a:t>sent </a:t>
            </a:r>
            <a:r>
              <a:rPr sz="2800" spc="-75">
                <a:latin typeface="Arial"/>
                <a:cs typeface="Arial"/>
              </a:rPr>
              <a:t>to </a:t>
            </a:r>
            <a:r>
              <a:rPr sz="2800" spc="-120">
                <a:latin typeface="Arial"/>
                <a:cs typeface="Arial"/>
              </a:rPr>
              <a:t>the  </a:t>
            </a:r>
            <a:r>
              <a:rPr sz="2800" spc="-114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974912"/>
            <a:ext cx="10820400" cy="930087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 marR="227329">
              <a:lnSpc>
                <a:spcPct val="100000"/>
              </a:lnSpc>
              <a:spcBef>
                <a:spcPts val="305"/>
              </a:spcBef>
            </a:pPr>
            <a:r>
              <a:rPr sz="2800" spc="-130">
                <a:latin typeface="Arial" panose="020B0604020202020204" pitchFamily="34" charset="0"/>
                <a:cs typeface="Arial" panose="020B0604020202020204" pitchFamily="34" charset="0"/>
              </a:rPr>
              <a:t>Transport-layer </a:t>
            </a:r>
            <a:r>
              <a:rPr sz="2800" spc="-100">
                <a:latin typeface="Arial" panose="020B0604020202020204" pitchFamily="34" charset="0"/>
                <a:cs typeface="Arial" panose="020B0604020202020204" pitchFamily="34" charset="0"/>
              </a:rPr>
              <a:t>protocols </a:t>
            </a:r>
            <a:r>
              <a:rPr sz="2800" spc="-165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800" spc="-13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sz="2800" spc="-85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800" spc="-12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165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sz="2800" spc="-125"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sz="2800" spc="-95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sz="2800" spc="-10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800" spc="-85">
                <a:latin typeface="Arial" panose="020B0604020202020204" pitchFamily="34" charset="0"/>
                <a:cs typeface="Arial" panose="020B0604020202020204" pitchFamily="34" charset="0"/>
              </a:rPr>
              <a:t>in  </a:t>
            </a:r>
            <a:r>
              <a:rPr sz="2800" spc="-11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sz="2800" spc="-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>
                <a:latin typeface="Arial" panose="020B0604020202020204" pitchFamily="34" charset="0"/>
                <a:cs typeface="Arial" panose="020B0604020202020204" pitchFamily="34" charset="0"/>
              </a:rPr>
              <a:t>routers.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77944" y="2807714"/>
            <a:ext cx="397763" cy="2143904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517 w 10000"/>
              <a:gd name="connsiteY0" fmla="*/ 10000 h 10000"/>
              <a:gd name="connsiteX1" fmla="*/ 0 w 10000"/>
              <a:gd name="connsiteY1" fmla="*/ 9841 h 10000"/>
              <a:gd name="connsiteX2" fmla="*/ 10000 w 10000"/>
              <a:gd name="connsiteY2" fmla="*/ 0 h 10000"/>
              <a:gd name="connsiteX3" fmla="*/ 9793 w 10000"/>
              <a:gd name="connsiteY3" fmla="*/ 9103 h 10000"/>
              <a:gd name="connsiteX4" fmla="*/ 517 w 10000"/>
              <a:gd name="connsiteY4" fmla="*/ 10000 h 10000"/>
              <a:gd name="connsiteX0" fmla="*/ 0 w 9483"/>
              <a:gd name="connsiteY0" fmla="*/ 10000 h 10000"/>
              <a:gd name="connsiteX1" fmla="*/ 843 w 9483"/>
              <a:gd name="connsiteY1" fmla="*/ 8128 h 10000"/>
              <a:gd name="connsiteX2" fmla="*/ 9483 w 9483"/>
              <a:gd name="connsiteY2" fmla="*/ 0 h 10000"/>
              <a:gd name="connsiteX3" fmla="*/ 9276 w 9483"/>
              <a:gd name="connsiteY3" fmla="*/ 9103 h 10000"/>
              <a:gd name="connsiteX4" fmla="*/ 0 w 9483"/>
              <a:gd name="connsiteY4" fmla="*/ 10000 h 10000"/>
              <a:gd name="connsiteX0" fmla="*/ 2554 w 9111"/>
              <a:gd name="connsiteY0" fmla="*/ 9772 h 9772"/>
              <a:gd name="connsiteX1" fmla="*/ 0 w 9111"/>
              <a:gd name="connsiteY1" fmla="*/ 8128 h 9772"/>
              <a:gd name="connsiteX2" fmla="*/ 9111 w 9111"/>
              <a:gd name="connsiteY2" fmla="*/ 0 h 9772"/>
              <a:gd name="connsiteX3" fmla="*/ 8893 w 9111"/>
              <a:gd name="connsiteY3" fmla="*/ 9103 h 9772"/>
              <a:gd name="connsiteX4" fmla="*/ 2554 w 9111"/>
              <a:gd name="connsiteY4" fmla="*/ 9772 h 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1" h="9772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587706" y="2812476"/>
            <a:ext cx="430060" cy="2171151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10000 h 10176"/>
              <a:gd name="connsiteX1" fmla="*/ 377 w 10000"/>
              <a:gd name="connsiteY1" fmla="*/ 0 h 10176"/>
              <a:gd name="connsiteX2" fmla="*/ 0 w 10000"/>
              <a:gd name="connsiteY2" fmla="*/ 9107 h 10176"/>
              <a:gd name="connsiteX3" fmla="*/ 8519 w 10000"/>
              <a:gd name="connsiteY3" fmla="*/ 10176 h 10176"/>
              <a:gd name="connsiteX4" fmla="*/ 10000 w 10000"/>
              <a:gd name="connsiteY4" fmla="*/ 10000 h 10176"/>
              <a:gd name="connsiteX0" fmla="*/ 7767 w 8519"/>
              <a:gd name="connsiteY0" fmla="*/ 8356 h 10176"/>
              <a:gd name="connsiteX1" fmla="*/ 377 w 8519"/>
              <a:gd name="connsiteY1" fmla="*/ 0 h 10176"/>
              <a:gd name="connsiteX2" fmla="*/ 0 w 8519"/>
              <a:gd name="connsiteY2" fmla="*/ 9107 h 10176"/>
              <a:gd name="connsiteX3" fmla="*/ 8519 w 8519"/>
              <a:gd name="connsiteY3" fmla="*/ 10176 h 10176"/>
              <a:gd name="connsiteX4" fmla="*/ 7767 w 8519"/>
              <a:gd name="connsiteY4" fmla="*/ 8356 h 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" h="10176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71DBCB-192B-CC42-80BF-FB60B27D1133}"/>
              </a:ext>
            </a:extLst>
          </p:cNvPr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AFE08E-CB17-6F42-9518-20370F3483F4}"/>
              </a:ext>
            </a:extLst>
          </p:cNvPr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37FF6A-48D3-AE49-82AD-DF5CE9A2542A}"/>
              </a:ext>
            </a:extLst>
          </p:cNvPr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3F8F57-1EC3-A444-90B5-A9967EAA485D}"/>
              </a:ext>
            </a:extLst>
          </p:cNvPr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F1B64B39-C299-EC44-8493-F36F1F2A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8" name="Rectangle 174">
            <a:extLst>
              <a:ext uri="{FF2B5EF4-FFF2-40B4-BE49-F238E27FC236}">
                <a16:creationId xmlns:a16="http://schemas.microsoft.com/office/drawing/2014/main" id="{821B066F-1D54-9842-8B91-6EFC02EE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socket(AF_INET,SOCK_DGRAM)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1600" b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8F00F9B4-0BB2-B845-92FC-6EB6032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Connectionless demultiplexing: an example</a:t>
            </a:r>
          </a:p>
        </p:txBody>
      </p:sp>
    </p:spTree>
    <p:extLst>
      <p:ext uri="{BB962C8B-B14F-4D97-AF65-F5344CB8AC3E}">
        <p14:creationId xmlns:p14="http://schemas.microsoft.com/office/powerpoint/2010/main" val="20439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7" grpId="0"/>
      <p:bldP spid="1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Slide Number Placeholder 2">
            <a:extLst>
              <a:ext uri="{FF2B5EF4-FFF2-40B4-BE49-F238E27FC236}">
                <a16:creationId xmlns:a16="http://schemas.microsoft.com/office/drawing/2014/main" id="{AAD45FF3-B333-6B47-9ECE-46B770C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  <a:endParaRPr lang="en-US" sz="600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segment,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destination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4-tuple: source and destination IP addresses, and port numbers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Multiplexing/demultiplexing happen at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layers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10246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>
                <a:solidFill>
                  <a:srgbClr val="A3123E"/>
                </a:solidFill>
                <a:latin typeface="Georgia"/>
                <a:cs typeface="Georgia"/>
              </a:rPr>
              <a:t>           </a:t>
            </a:r>
            <a:r>
              <a:rPr sz="3600" spc="-5">
                <a:solidFill>
                  <a:srgbClr val="A3123E"/>
                </a:solidFill>
                <a:latin typeface="Georgia"/>
                <a:cs typeface="Georgia"/>
              </a:rPr>
              <a:t>UDP: User </a:t>
            </a:r>
            <a:r>
              <a:rPr sz="3600">
                <a:solidFill>
                  <a:srgbClr val="A3123E"/>
                </a:solidFill>
                <a:latin typeface="Georgia"/>
                <a:cs typeface="Georgia"/>
              </a:rPr>
              <a:t>Datagram Protocol [RFC</a:t>
            </a:r>
            <a:r>
              <a:rPr sz="3600" spc="-7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600" spc="-10">
                <a:solidFill>
                  <a:srgbClr val="A3123E"/>
                </a:solidFill>
                <a:latin typeface="Georgia"/>
                <a:cs typeface="Georgia"/>
              </a:rPr>
              <a:t>768</a:t>
            </a:r>
            <a:r>
              <a:rPr sz="2400" spc="-10">
                <a:solidFill>
                  <a:srgbClr val="A3123E"/>
                </a:solidFill>
                <a:latin typeface="Georgia"/>
                <a:cs typeface="Georgia"/>
              </a:rPr>
              <a:t>]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792223"/>
            <a:ext cx="10628630" cy="203200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114300">
              <a:lnSpc>
                <a:spcPct val="100000"/>
              </a:lnSpc>
              <a:spcBef>
                <a:spcPts val="315"/>
              </a:spcBef>
            </a:pPr>
            <a:r>
              <a:rPr sz="1800" spc="-30">
                <a:latin typeface="Arial"/>
                <a:cs typeface="Arial"/>
              </a:rPr>
              <a:t>If </a:t>
            </a:r>
            <a:r>
              <a:rPr sz="1800" spc="-90">
                <a:latin typeface="Arial"/>
                <a:cs typeface="Arial"/>
              </a:rPr>
              <a:t>the application </a:t>
            </a:r>
            <a:r>
              <a:rPr sz="1800" spc="-100">
                <a:latin typeface="Arial"/>
                <a:cs typeface="Arial"/>
              </a:rPr>
              <a:t>developer </a:t>
            </a:r>
            <a:r>
              <a:rPr sz="1800" spc="-110">
                <a:latin typeface="Arial"/>
                <a:cs typeface="Arial"/>
              </a:rPr>
              <a:t>chooses </a:t>
            </a:r>
            <a:r>
              <a:rPr sz="1800" spc="-204">
                <a:latin typeface="Arial"/>
                <a:cs typeface="Arial"/>
              </a:rPr>
              <a:t>UDP </a:t>
            </a:r>
            <a:r>
              <a:rPr sz="1800" spc="-100">
                <a:latin typeface="Arial"/>
                <a:cs typeface="Arial"/>
              </a:rPr>
              <a:t>instead </a:t>
            </a:r>
            <a:r>
              <a:rPr sz="1800" spc="-50">
                <a:latin typeface="Arial"/>
                <a:cs typeface="Arial"/>
              </a:rPr>
              <a:t>of </a:t>
            </a:r>
            <a:r>
              <a:rPr sz="1800" spc="-290">
                <a:latin typeface="Arial"/>
                <a:cs typeface="Arial"/>
              </a:rPr>
              <a:t>TCP, </a:t>
            </a:r>
            <a:r>
              <a:rPr sz="1800" spc="-95">
                <a:latin typeface="Arial"/>
                <a:cs typeface="Arial"/>
              </a:rPr>
              <a:t>then </a:t>
            </a:r>
            <a:r>
              <a:rPr sz="1800" spc="-90">
                <a:latin typeface="Arial"/>
                <a:cs typeface="Arial"/>
              </a:rPr>
              <a:t>the application </a:t>
            </a:r>
            <a:r>
              <a:rPr sz="1800" spc="-60">
                <a:latin typeface="Arial"/>
                <a:cs typeface="Arial"/>
              </a:rPr>
              <a:t>is </a:t>
            </a:r>
            <a:r>
              <a:rPr sz="1800" spc="-95">
                <a:latin typeface="Arial"/>
                <a:cs typeface="Arial"/>
              </a:rPr>
              <a:t>almost </a:t>
            </a:r>
            <a:r>
              <a:rPr sz="1800" spc="-70">
                <a:latin typeface="Arial"/>
                <a:cs typeface="Arial"/>
              </a:rPr>
              <a:t>directly </a:t>
            </a:r>
            <a:r>
              <a:rPr sz="1800" spc="-85">
                <a:latin typeface="Arial"/>
                <a:cs typeface="Arial"/>
              </a:rPr>
              <a:t>talking </a:t>
            </a:r>
            <a:r>
              <a:rPr sz="1800" spc="-65">
                <a:latin typeface="Arial"/>
                <a:cs typeface="Arial"/>
              </a:rPr>
              <a:t>with </a:t>
            </a:r>
            <a:r>
              <a:rPr sz="1800" spc="-150">
                <a:latin typeface="Arial"/>
                <a:cs typeface="Arial"/>
              </a:rPr>
              <a:t>IP.of  </a:t>
            </a:r>
            <a:r>
              <a:rPr sz="1800" spc="-80">
                <a:latin typeface="Arial"/>
                <a:cs typeface="Arial"/>
              </a:rPr>
              <a:t>network </a:t>
            </a:r>
            <a:r>
              <a:rPr sz="1800" spc="-114">
                <a:latin typeface="Arial"/>
                <a:cs typeface="Arial"/>
              </a:rPr>
              <a:t>layer. </a:t>
            </a:r>
            <a:r>
              <a:rPr sz="1800" spc="-204">
                <a:latin typeface="Arial"/>
                <a:cs typeface="Arial"/>
              </a:rPr>
              <a:t>UDP </a:t>
            </a:r>
            <a:r>
              <a:rPr sz="1800" spc="-125">
                <a:latin typeface="Arial"/>
                <a:cs typeface="Arial"/>
              </a:rPr>
              <a:t>takes </a:t>
            </a:r>
            <a:r>
              <a:rPr sz="1800" spc="-130">
                <a:latin typeface="Arial"/>
                <a:cs typeface="Arial"/>
              </a:rPr>
              <a:t>messages </a:t>
            </a:r>
            <a:r>
              <a:rPr sz="1800" spc="-60">
                <a:latin typeface="Arial"/>
                <a:cs typeface="Arial"/>
              </a:rPr>
              <a:t>from </a:t>
            </a:r>
            <a:r>
              <a:rPr sz="1800" spc="-90">
                <a:latin typeface="Arial"/>
                <a:cs typeface="Arial"/>
              </a:rPr>
              <a:t>the application process, </a:t>
            </a:r>
            <a:r>
              <a:rPr sz="1800" spc="-110">
                <a:latin typeface="Arial"/>
                <a:cs typeface="Arial"/>
              </a:rPr>
              <a:t>attaches </a:t>
            </a:r>
            <a:r>
              <a:rPr sz="1800" spc="-95">
                <a:latin typeface="Arial"/>
                <a:cs typeface="Arial"/>
              </a:rPr>
              <a:t>source </a:t>
            </a:r>
            <a:r>
              <a:rPr sz="1800" spc="-135">
                <a:latin typeface="Arial"/>
                <a:cs typeface="Arial"/>
              </a:rPr>
              <a:t>and </a:t>
            </a:r>
            <a:r>
              <a:rPr sz="1800" spc="-90">
                <a:latin typeface="Arial"/>
                <a:cs typeface="Arial"/>
              </a:rPr>
              <a:t>destination </a:t>
            </a:r>
            <a:r>
              <a:rPr sz="1800" spc="-40">
                <a:latin typeface="Arial"/>
                <a:cs typeface="Arial"/>
              </a:rPr>
              <a:t>port </a:t>
            </a:r>
            <a:r>
              <a:rPr sz="1800" spc="-95">
                <a:latin typeface="Arial"/>
                <a:cs typeface="Arial"/>
              </a:rPr>
              <a:t>number  </a:t>
            </a:r>
            <a:r>
              <a:rPr sz="1800" spc="-70">
                <a:latin typeface="Arial"/>
                <a:cs typeface="Arial"/>
              </a:rPr>
              <a:t>fields </a:t>
            </a:r>
            <a:r>
              <a:rPr sz="1800" spc="-35">
                <a:latin typeface="Arial"/>
                <a:cs typeface="Arial"/>
              </a:rPr>
              <a:t>for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80">
                <a:latin typeface="Arial"/>
                <a:cs typeface="Arial"/>
              </a:rPr>
              <a:t>multiplexing/demultiplexing </a:t>
            </a:r>
            <a:r>
              <a:rPr sz="1800" spc="-90">
                <a:latin typeface="Arial"/>
                <a:cs typeface="Arial"/>
              </a:rPr>
              <a:t>service, </a:t>
            </a:r>
            <a:r>
              <a:rPr sz="1800" spc="-125">
                <a:latin typeface="Arial"/>
                <a:cs typeface="Arial"/>
              </a:rPr>
              <a:t>adds </a:t>
            </a:r>
            <a:r>
              <a:rPr sz="1800" spc="-75">
                <a:latin typeface="Arial"/>
                <a:cs typeface="Arial"/>
              </a:rPr>
              <a:t>two </a:t>
            </a:r>
            <a:r>
              <a:rPr sz="1800" spc="-80">
                <a:latin typeface="Arial"/>
                <a:cs typeface="Arial"/>
              </a:rPr>
              <a:t>other </a:t>
            </a:r>
            <a:r>
              <a:rPr sz="1800" spc="-95">
                <a:latin typeface="Arial"/>
                <a:cs typeface="Arial"/>
              </a:rPr>
              <a:t>small </a:t>
            </a:r>
            <a:r>
              <a:rPr sz="1800" spc="-70">
                <a:latin typeface="Arial"/>
                <a:cs typeface="Arial"/>
              </a:rPr>
              <a:t>fields, </a:t>
            </a:r>
            <a:r>
              <a:rPr sz="1800" spc="-135">
                <a:latin typeface="Arial"/>
                <a:cs typeface="Arial"/>
              </a:rPr>
              <a:t>and </a:t>
            </a:r>
            <a:r>
              <a:rPr sz="1800" spc="-130">
                <a:latin typeface="Arial"/>
                <a:cs typeface="Arial"/>
              </a:rPr>
              <a:t>passes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75">
                <a:latin typeface="Arial"/>
                <a:cs typeface="Arial"/>
              </a:rPr>
              <a:t>resulting </a:t>
            </a:r>
            <a:r>
              <a:rPr sz="1800" spc="-110">
                <a:latin typeface="Arial"/>
                <a:cs typeface="Arial"/>
              </a:rPr>
              <a:t>segment </a:t>
            </a:r>
            <a:r>
              <a:rPr sz="1800" spc="-60">
                <a:latin typeface="Arial"/>
                <a:cs typeface="Arial"/>
              </a:rPr>
              <a:t>to 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80">
                <a:latin typeface="Arial"/>
                <a:cs typeface="Arial"/>
              </a:rPr>
              <a:t>network </a:t>
            </a:r>
            <a:r>
              <a:rPr sz="1800" spc="-114">
                <a:latin typeface="Arial"/>
                <a:cs typeface="Arial"/>
              </a:rPr>
              <a:t>layer. </a:t>
            </a:r>
            <a:r>
              <a:rPr sz="1800" spc="-165">
                <a:latin typeface="Arial"/>
                <a:cs typeface="Arial"/>
              </a:rPr>
              <a:t>The </a:t>
            </a:r>
            <a:r>
              <a:rPr sz="1800" spc="-80">
                <a:latin typeface="Arial"/>
                <a:cs typeface="Arial"/>
              </a:rPr>
              <a:t>network </a:t>
            </a:r>
            <a:r>
              <a:rPr sz="1800" spc="-105">
                <a:latin typeface="Arial"/>
                <a:cs typeface="Arial"/>
              </a:rPr>
              <a:t>layer </a:t>
            </a:r>
            <a:r>
              <a:rPr sz="1800" spc="-114">
                <a:latin typeface="Arial"/>
                <a:cs typeface="Arial"/>
              </a:rPr>
              <a:t>encapsulates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75">
                <a:latin typeface="Arial"/>
                <a:cs typeface="Arial"/>
              </a:rPr>
              <a:t>transport-layer </a:t>
            </a:r>
            <a:r>
              <a:rPr sz="1800" spc="-110">
                <a:latin typeface="Arial"/>
                <a:cs typeface="Arial"/>
              </a:rPr>
              <a:t>segment </a:t>
            </a:r>
            <a:r>
              <a:rPr sz="1800" spc="-65">
                <a:latin typeface="Arial"/>
                <a:cs typeface="Arial"/>
              </a:rPr>
              <a:t>into </a:t>
            </a:r>
            <a:r>
              <a:rPr sz="1800" spc="-150">
                <a:latin typeface="Arial"/>
                <a:cs typeface="Arial"/>
              </a:rPr>
              <a:t>an </a:t>
            </a:r>
            <a:r>
              <a:rPr sz="1800" spc="-140">
                <a:latin typeface="Arial"/>
                <a:cs typeface="Arial"/>
              </a:rPr>
              <a:t>IP </a:t>
            </a:r>
            <a:r>
              <a:rPr sz="1800" spc="-120">
                <a:latin typeface="Arial"/>
                <a:cs typeface="Arial"/>
              </a:rPr>
              <a:t>datagram </a:t>
            </a:r>
            <a:r>
              <a:rPr sz="1800" spc="-135">
                <a:latin typeface="Arial"/>
                <a:cs typeface="Arial"/>
              </a:rPr>
              <a:t>and </a:t>
            </a:r>
            <a:r>
              <a:rPr sz="1800" spc="-95">
                <a:latin typeface="Arial"/>
                <a:cs typeface="Arial"/>
              </a:rPr>
              <a:t>then  </a:t>
            </a:r>
            <a:r>
              <a:rPr sz="1800" spc="-145">
                <a:latin typeface="Arial"/>
                <a:cs typeface="Arial"/>
              </a:rPr>
              <a:t>makes </a:t>
            </a:r>
            <a:r>
              <a:rPr sz="1800" spc="-195">
                <a:latin typeface="Arial"/>
                <a:cs typeface="Arial"/>
              </a:rPr>
              <a:t>a </a:t>
            </a:r>
            <a:r>
              <a:rPr sz="1800" spc="-55">
                <a:latin typeface="Arial"/>
                <a:cs typeface="Arial"/>
              </a:rPr>
              <a:t>best-effort </a:t>
            </a:r>
            <a:r>
              <a:rPr sz="1800" spc="-85">
                <a:latin typeface="Arial"/>
                <a:cs typeface="Arial"/>
              </a:rPr>
              <a:t>attempt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80">
                <a:latin typeface="Arial"/>
                <a:cs typeface="Arial"/>
              </a:rPr>
              <a:t>deliver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05">
                <a:latin typeface="Arial"/>
                <a:cs typeface="Arial"/>
              </a:rPr>
              <a:t>segment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90">
                <a:latin typeface="Arial"/>
                <a:cs typeface="Arial"/>
              </a:rPr>
              <a:t>the receiving </a:t>
            </a:r>
            <a:r>
              <a:rPr sz="1800" spc="-75">
                <a:latin typeface="Arial"/>
                <a:cs typeface="Arial"/>
              </a:rPr>
              <a:t>host. </a:t>
            </a:r>
            <a:r>
              <a:rPr sz="1800" spc="-30">
                <a:latin typeface="Arial"/>
                <a:cs typeface="Arial"/>
              </a:rPr>
              <a:t>If </a:t>
            </a:r>
            <a:r>
              <a:rPr sz="1800" spc="-90">
                <a:latin typeface="Arial"/>
                <a:cs typeface="Arial"/>
              </a:rPr>
              <a:t>the </a:t>
            </a:r>
            <a:r>
              <a:rPr sz="1800" spc="-105">
                <a:latin typeface="Arial"/>
                <a:cs typeface="Arial"/>
              </a:rPr>
              <a:t>segment </a:t>
            </a:r>
            <a:r>
              <a:rPr sz="1800" spc="-85">
                <a:latin typeface="Arial"/>
                <a:cs typeface="Arial"/>
              </a:rPr>
              <a:t>arrives </a:t>
            </a:r>
            <a:r>
              <a:rPr sz="1800" spc="-100">
                <a:latin typeface="Arial"/>
                <a:cs typeface="Arial"/>
              </a:rPr>
              <a:t>at </a:t>
            </a:r>
            <a:r>
              <a:rPr sz="1800" spc="-90">
                <a:latin typeface="Arial"/>
                <a:cs typeface="Arial"/>
              </a:rPr>
              <a:t>the receiving  </a:t>
            </a:r>
            <a:r>
              <a:rPr sz="1800" spc="-75">
                <a:latin typeface="Arial"/>
                <a:cs typeface="Arial"/>
              </a:rPr>
              <a:t>host,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204">
                <a:latin typeface="Arial"/>
                <a:cs typeface="Arial"/>
              </a:rPr>
              <a:t>UDP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114">
                <a:latin typeface="Arial"/>
                <a:cs typeface="Arial"/>
              </a:rPr>
              <a:t>uses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destination</a:t>
            </a:r>
            <a:r>
              <a:rPr sz="1800" spc="20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port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95">
                <a:latin typeface="Arial"/>
                <a:cs typeface="Arial"/>
              </a:rPr>
              <a:t>number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to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deliver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05">
                <a:latin typeface="Arial"/>
                <a:cs typeface="Arial"/>
              </a:rPr>
              <a:t>segment’s</a:t>
            </a:r>
            <a:r>
              <a:rPr sz="1800" spc="30">
                <a:latin typeface="Arial"/>
                <a:cs typeface="Arial"/>
              </a:rPr>
              <a:t> </a:t>
            </a:r>
            <a:r>
              <a:rPr sz="1800" spc="-130">
                <a:latin typeface="Arial"/>
                <a:cs typeface="Arial"/>
              </a:rPr>
              <a:t>data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to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90">
                <a:latin typeface="Arial"/>
                <a:cs typeface="Arial"/>
              </a:rPr>
              <a:t>application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9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303" y="4056888"/>
            <a:ext cx="10712450" cy="175450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4775">
              <a:lnSpc>
                <a:spcPct val="100000"/>
              </a:lnSpc>
              <a:spcBef>
                <a:spcPts val="320"/>
              </a:spcBef>
            </a:pPr>
            <a:r>
              <a:rPr sz="1800" spc="-204">
                <a:latin typeface="Arial"/>
                <a:cs typeface="Arial"/>
              </a:rPr>
              <a:t>UDP </a:t>
            </a:r>
            <a:r>
              <a:rPr sz="1800" spc="-90">
                <a:latin typeface="Arial"/>
                <a:cs typeface="Arial"/>
              </a:rPr>
              <a:t>there </a:t>
            </a:r>
            <a:r>
              <a:rPr sz="1800" spc="-60">
                <a:latin typeface="Arial"/>
                <a:cs typeface="Arial"/>
              </a:rPr>
              <a:t>is </a:t>
            </a:r>
            <a:r>
              <a:rPr sz="1800" spc="-100">
                <a:latin typeface="Arial"/>
                <a:cs typeface="Arial"/>
              </a:rPr>
              <a:t>no </a:t>
            </a:r>
            <a:r>
              <a:rPr sz="1800" spc="-114">
                <a:latin typeface="Arial"/>
                <a:cs typeface="Arial"/>
              </a:rPr>
              <a:t>handshaking between </a:t>
            </a:r>
            <a:r>
              <a:rPr sz="1800" spc="-105">
                <a:latin typeface="Arial"/>
                <a:cs typeface="Arial"/>
              </a:rPr>
              <a:t>sending </a:t>
            </a:r>
            <a:r>
              <a:rPr sz="1800" spc="-135">
                <a:latin typeface="Arial"/>
                <a:cs typeface="Arial"/>
              </a:rPr>
              <a:t>and </a:t>
            </a:r>
            <a:r>
              <a:rPr sz="1800" spc="-90">
                <a:latin typeface="Arial"/>
                <a:cs typeface="Arial"/>
              </a:rPr>
              <a:t>receiving </a:t>
            </a:r>
            <a:r>
              <a:rPr sz="1800" spc="-75">
                <a:latin typeface="Arial"/>
                <a:cs typeface="Arial"/>
              </a:rPr>
              <a:t>transport-layer entities </a:t>
            </a:r>
            <a:r>
              <a:rPr sz="1800" spc="-90">
                <a:latin typeface="Arial"/>
                <a:cs typeface="Arial"/>
              </a:rPr>
              <a:t>before </a:t>
            </a:r>
            <a:r>
              <a:rPr sz="1800" spc="-105">
                <a:latin typeface="Arial"/>
                <a:cs typeface="Arial"/>
              </a:rPr>
              <a:t>sending </a:t>
            </a:r>
            <a:r>
              <a:rPr sz="1800" spc="-200">
                <a:latin typeface="Arial"/>
                <a:cs typeface="Arial"/>
              </a:rPr>
              <a:t>a </a:t>
            </a:r>
            <a:r>
              <a:rPr sz="1800" spc="-100">
                <a:latin typeface="Arial"/>
                <a:cs typeface="Arial"/>
              </a:rPr>
              <a:t>segment. </a:t>
            </a:r>
            <a:r>
              <a:rPr sz="1800" spc="-145">
                <a:latin typeface="Arial"/>
                <a:cs typeface="Arial"/>
              </a:rPr>
              <a:t>For </a:t>
            </a:r>
            <a:r>
              <a:rPr sz="1800" spc="210">
                <a:latin typeface="Arial"/>
                <a:cs typeface="Arial"/>
              </a:rPr>
              <a:t> </a:t>
            </a:r>
            <a:r>
              <a:rPr sz="1800" spc="-65">
                <a:latin typeface="Arial"/>
                <a:cs typeface="Arial"/>
              </a:rPr>
              <a:t>this </a:t>
            </a:r>
            <a:r>
              <a:rPr sz="1800" spc="-110">
                <a:latin typeface="Arial"/>
                <a:cs typeface="Arial"/>
              </a:rPr>
              <a:t>reason, </a:t>
            </a:r>
            <a:r>
              <a:rPr sz="1800" spc="-204">
                <a:latin typeface="Arial"/>
                <a:cs typeface="Arial"/>
              </a:rPr>
              <a:t>UDP </a:t>
            </a:r>
            <a:r>
              <a:rPr sz="1800" spc="-60">
                <a:latin typeface="Arial"/>
                <a:cs typeface="Arial"/>
              </a:rPr>
              <a:t>is </a:t>
            </a:r>
            <a:r>
              <a:rPr sz="1800" spc="-110">
                <a:latin typeface="Arial"/>
                <a:cs typeface="Arial"/>
              </a:rPr>
              <a:t>said </a:t>
            </a:r>
            <a:r>
              <a:rPr sz="1800" spc="-55">
                <a:latin typeface="Arial"/>
                <a:cs typeface="Arial"/>
              </a:rPr>
              <a:t>to </a:t>
            </a:r>
            <a:r>
              <a:rPr sz="1800" spc="-130">
                <a:latin typeface="Arial"/>
                <a:cs typeface="Arial"/>
              </a:rPr>
              <a:t>be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b="1" spc="-105">
                <a:latin typeface="Trebuchet MS"/>
                <a:cs typeface="Trebuchet MS"/>
              </a:rPr>
              <a:t>connectionless.</a:t>
            </a:r>
            <a:endParaRPr sz="1800">
              <a:latin typeface="Trebuchet MS"/>
              <a:cs typeface="Trebuchet MS"/>
            </a:endParaRPr>
          </a:p>
          <a:p>
            <a:pPr marL="91440" marR="254635">
              <a:lnSpc>
                <a:spcPct val="100000"/>
              </a:lnSpc>
              <a:spcBef>
                <a:spcPts val="5"/>
              </a:spcBef>
              <a:tabLst>
                <a:tab pos="9438640" algn="l"/>
              </a:tabLst>
            </a:pPr>
            <a:r>
              <a:rPr sz="1800" spc="-200">
                <a:latin typeface="Arial"/>
                <a:cs typeface="Arial"/>
              </a:rPr>
              <a:t>DNS </a:t>
            </a:r>
            <a:r>
              <a:rPr sz="1800" spc="-60">
                <a:latin typeface="Arial"/>
                <a:cs typeface="Arial"/>
              </a:rPr>
              <a:t>is </a:t>
            </a:r>
            <a:r>
              <a:rPr sz="1800" spc="-150">
                <a:latin typeface="Arial"/>
                <a:cs typeface="Arial"/>
              </a:rPr>
              <a:t>an </a:t>
            </a:r>
            <a:r>
              <a:rPr sz="1800" spc="-125">
                <a:latin typeface="Arial"/>
                <a:cs typeface="Arial"/>
              </a:rPr>
              <a:t>example </a:t>
            </a:r>
            <a:r>
              <a:rPr sz="1800" spc="-50">
                <a:latin typeface="Arial"/>
                <a:cs typeface="Arial"/>
              </a:rPr>
              <a:t>of </a:t>
            </a:r>
            <a:r>
              <a:rPr sz="1800" spc="-150">
                <a:latin typeface="Arial"/>
                <a:cs typeface="Arial"/>
              </a:rPr>
              <a:t>an </a:t>
            </a:r>
            <a:r>
              <a:rPr sz="1800" spc="-90">
                <a:latin typeface="Arial"/>
                <a:cs typeface="Arial"/>
              </a:rPr>
              <a:t>application-layer </a:t>
            </a:r>
            <a:r>
              <a:rPr sz="1800" spc="-75">
                <a:latin typeface="Arial"/>
                <a:cs typeface="Arial"/>
              </a:rPr>
              <a:t>protocol </a:t>
            </a:r>
            <a:r>
              <a:rPr sz="1800" spc="-85">
                <a:latin typeface="Arial"/>
                <a:cs typeface="Arial"/>
              </a:rPr>
              <a:t>that </a:t>
            </a:r>
            <a:r>
              <a:rPr sz="1800" spc="-75">
                <a:latin typeface="Arial"/>
                <a:cs typeface="Arial"/>
              </a:rPr>
              <a:t>typically </a:t>
            </a:r>
            <a:r>
              <a:rPr sz="1800" spc="-110">
                <a:latin typeface="Arial"/>
                <a:cs typeface="Arial"/>
              </a:rPr>
              <a:t>uses </a:t>
            </a:r>
            <a:r>
              <a:rPr sz="1800" spc="-245">
                <a:latin typeface="Arial"/>
                <a:cs typeface="Arial"/>
              </a:rPr>
              <a:t>UDP. </a:t>
            </a:r>
            <a:r>
              <a:rPr sz="1800" spc="-165">
                <a:latin typeface="Arial"/>
                <a:cs typeface="Arial"/>
              </a:rPr>
              <a:t>When </a:t>
            </a:r>
            <a:r>
              <a:rPr sz="1800" spc="-95">
                <a:latin typeface="Arial"/>
                <a:cs typeface="Arial"/>
              </a:rPr>
              <a:t>the </a:t>
            </a:r>
            <a:r>
              <a:rPr sz="1800" spc="-200">
                <a:latin typeface="Arial"/>
                <a:cs typeface="Arial"/>
              </a:rPr>
              <a:t>DNS </a:t>
            </a:r>
            <a:r>
              <a:rPr sz="1800" spc="-90">
                <a:latin typeface="Arial"/>
                <a:cs typeface="Arial"/>
              </a:rPr>
              <a:t>application </a:t>
            </a:r>
            <a:r>
              <a:rPr sz="1800" spc="-65">
                <a:latin typeface="Arial"/>
                <a:cs typeface="Arial"/>
              </a:rPr>
              <a:t>in </a:t>
            </a:r>
            <a:r>
              <a:rPr sz="1800" spc="-200">
                <a:latin typeface="Arial"/>
                <a:cs typeface="Arial"/>
              </a:rPr>
              <a:t>a </a:t>
            </a:r>
            <a:r>
              <a:rPr sz="1800" spc="-80">
                <a:latin typeface="Arial"/>
                <a:cs typeface="Arial"/>
              </a:rPr>
              <a:t>host  </a:t>
            </a:r>
            <a:r>
              <a:rPr sz="1800" spc="-120">
                <a:latin typeface="Arial"/>
                <a:cs typeface="Arial"/>
              </a:rPr>
              <a:t>wan</a:t>
            </a:r>
            <a:r>
              <a:rPr sz="1800" spc="-65">
                <a:latin typeface="Arial"/>
                <a:cs typeface="Arial"/>
              </a:rPr>
              <a:t>t</a:t>
            </a:r>
            <a:r>
              <a:rPr sz="1800" spc="-95">
                <a:latin typeface="Arial"/>
                <a:cs typeface="Arial"/>
              </a:rPr>
              <a:t>s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t</a:t>
            </a:r>
            <a:r>
              <a:rPr sz="1800" spc="-70">
                <a:latin typeface="Arial"/>
                <a:cs typeface="Arial"/>
              </a:rPr>
              <a:t>o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55">
                <a:latin typeface="Arial"/>
                <a:cs typeface="Arial"/>
              </a:rPr>
              <a:t>ma</a:t>
            </a:r>
            <a:r>
              <a:rPr sz="1800" spc="-160">
                <a:latin typeface="Arial"/>
                <a:cs typeface="Arial"/>
              </a:rPr>
              <a:t>k</a:t>
            </a:r>
            <a:r>
              <a:rPr sz="1800" spc="-155">
                <a:latin typeface="Arial"/>
                <a:cs typeface="Arial"/>
              </a:rPr>
              <a:t>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200">
                <a:latin typeface="Arial"/>
                <a:cs typeface="Arial"/>
              </a:rPr>
              <a:t>a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100">
                <a:latin typeface="Arial"/>
                <a:cs typeface="Arial"/>
              </a:rPr>
              <a:t>que</a:t>
            </a:r>
            <a:r>
              <a:rPr sz="1800" spc="-5">
                <a:latin typeface="Arial"/>
                <a:cs typeface="Arial"/>
              </a:rPr>
              <a:t>r</a:t>
            </a:r>
            <a:r>
              <a:rPr sz="1800" spc="-204">
                <a:latin typeface="Arial"/>
                <a:cs typeface="Arial"/>
              </a:rPr>
              <a:t>y</a:t>
            </a:r>
            <a:r>
              <a:rPr sz="1800" spc="-50">
                <a:latin typeface="Arial"/>
                <a:cs typeface="Arial"/>
              </a:rPr>
              <a:t>,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i</a:t>
            </a:r>
            <a:r>
              <a:rPr sz="1800" spc="-5">
                <a:latin typeface="Arial"/>
                <a:cs typeface="Arial"/>
              </a:rPr>
              <a:t>t </a:t>
            </a:r>
            <a:r>
              <a:rPr sz="1800" spc="-85">
                <a:latin typeface="Arial"/>
                <a:cs typeface="Arial"/>
              </a:rPr>
              <a:t>c</a:t>
            </a:r>
            <a:r>
              <a:rPr sz="1800" spc="-110">
                <a:latin typeface="Arial"/>
                <a:cs typeface="Arial"/>
              </a:rPr>
              <a:t>on</a:t>
            </a:r>
            <a:r>
              <a:rPr sz="1800" spc="-105">
                <a:latin typeface="Arial"/>
                <a:cs typeface="Arial"/>
              </a:rPr>
              <a:t>s</a:t>
            </a:r>
            <a:r>
              <a:rPr sz="1800" spc="-35">
                <a:latin typeface="Arial"/>
                <a:cs typeface="Arial"/>
              </a:rPr>
              <a:t>tr</a:t>
            </a:r>
            <a:r>
              <a:rPr sz="1800" spc="-60">
                <a:latin typeface="Arial"/>
                <a:cs typeface="Arial"/>
              </a:rPr>
              <a:t>u</a:t>
            </a:r>
            <a:r>
              <a:rPr sz="1800" spc="-90">
                <a:latin typeface="Arial"/>
                <a:cs typeface="Arial"/>
              </a:rPr>
              <a:t>c</a:t>
            </a:r>
            <a:r>
              <a:rPr sz="1800" spc="-40">
                <a:latin typeface="Arial"/>
                <a:cs typeface="Arial"/>
              </a:rPr>
              <a:t>t</a:t>
            </a:r>
            <a:r>
              <a:rPr sz="1800" spc="-65">
                <a:latin typeface="Arial"/>
                <a:cs typeface="Arial"/>
              </a:rPr>
              <a:t>s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200">
                <a:latin typeface="Arial"/>
                <a:cs typeface="Arial"/>
              </a:rPr>
              <a:t>a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200">
                <a:latin typeface="Arial"/>
                <a:cs typeface="Arial"/>
              </a:rPr>
              <a:t>DNS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100">
                <a:latin typeface="Arial"/>
                <a:cs typeface="Arial"/>
              </a:rPr>
              <a:t>que</a:t>
            </a:r>
            <a:r>
              <a:rPr sz="1800" spc="-5">
                <a:latin typeface="Arial"/>
                <a:cs typeface="Arial"/>
              </a:rPr>
              <a:t>r</a:t>
            </a:r>
            <a:r>
              <a:rPr sz="1800" spc="-95">
                <a:latin typeface="Arial"/>
                <a:cs typeface="Arial"/>
              </a:rPr>
              <a:t>y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125">
                <a:latin typeface="Arial"/>
                <a:cs typeface="Arial"/>
              </a:rPr>
              <a:t>mes</a:t>
            </a:r>
            <a:r>
              <a:rPr sz="1800" spc="-105">
                <a:latin typeface="Arial"/>
                <a:cs typeface="Arial"/>
              </a:rPr>
              <a:t>s</a:t>
            </a:r>
            <a:r>
              <a:rPr sz="1800" spc="-150">
                <a:latin typeface="Arial"/>
                <a:cs typeface="Arial"/>
              </a:rPr>
              <a:t>age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135">
                <a:latin typeface="Arial"/>
                <a:cs typeface="Arial"/>
              </a:rPr>
              <a:t>and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150">
                <a:latin typeface="Arial"/>
                <a:cs typeface="Arial"/>
              </a:rPr>
              <a:t>p</a:t>
            </a:r>
            <a:r>
              <a:rPr sz="1800" spc="-165">
                <a:latin typeface="Arial"/>
                <a:cs typeface="Arial"/>
              </a:rPr>
              <a:t>a</a:t>
            </a:r>
            <a:r>
              <a:rPr sz="1800" spc="-100">
                <a:latin typeface="Arial"/>
                <a:cs typeface="Arial"/>
              </a:rPr>
              <a:t>s</a:t>
            </a:r>
            <a:r>
              <a:rPr sz="1800" spc="-105">
                <a:latin typeface="Arial"/>
                <a:cs typeface="Arial"/>
              </a:rPr>
              <a:t>s</a:t>
            </a:r>
            <a:r>
              <a:rPr sz="1800" spc="-135">
                <a:latin typeface="Arial"/>
                <a:cs typeface="Arial"/>
              </a:rPr>
              <a:t>e</a:t>
            </a:r>
            <a:r>
              <a:rPr sz="1800" spc="-120">
                <a:latin typeface="Arial"/>
                <a:cs typeface="Arial"/>
              </a:rPr>
              <a:t>s</a:t>
            </a:r>
            <a:r>
              <a:rPr sz="1800" spc="20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th</a:t>
            </a:r>
            <a:r>
              <a:rPr sz="1800" spc="-105">
                <a:latin typeface="Arial"/>
                <a:cs typeface="Arial"/>
              </a:rPr>
              <a:t>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25">
                <a:latin typeface="Arial"/>
                <a:cs typeface="Arial"/>
              </a:rPr>
              <a:t>mes</a:t>
            </a:r>
            <a:r>
              <a:rPr sz="1800" spc="-105">
                <a:latin typeface="Arial"/>
                <a:cs typeface="Arial"/>
              </a:rPr>
              <a:t>s</a:t>
            </a:r>
            <a:r>
              <a:rPr sz="1800" spc="-150">
                <a:latin typeface="Arial"/>
                <a:cs typeface="Arial"/>
              </a:rPr>
              <a:t>age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40">
                <a:latin typeface="Arial"/>
                <a:cs typeface="Arial"/>
              </a:rPr>
              <a:t>t</a:t>
            </a:r>
            <a:r>
              <a:rPr sz="1800" spc="-70">
                <a:latin typeface="Arial"/>
                <a:cs typeface="Arial"/>
              </a:rPr>
              <a:t>o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95">
                <a:latin typeface="Arial"/>
                <a:cs typeface="Arial"/>
              </a:rPr>
              <a:t>UD</a:t>
            </a:r>
            <a:r>
              <a:rPr sz="1800" spc="-540">
                <a:latin typeface="Arial"/>
                <a:cs typeface="Arial"/>
              </a:rPr>
              <a:t>P</a:t>
            </a:r>
            <a:r>
              <a:rPr sz="1800" spc="-50">
                <a:latin typeface="Arial"/>
                <a:cs typeface="Arial"/>
              </a:rPr>
              <a:t>.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285">
                <a:latin typeface="Arial"/>
                <a:cs typeface="Arial"/>
              </a:rPr>
              <a:t>W</a:t>
            </a:r>
            <a:r>
              <a:rPr sz="1800" spc="-35">
                <a:latin typeface="Arial"/>
                <a:cs typeface="Arial"/>
              </a:rPr>
              <a:t>it</a:t>
            </a:r>
            <a:r>
              <a:rPr sz="1800" spc="-75">
                <a:latin typeface="Arial"/>
                <a:cs typeface="Arial"/>
              </a:rPr>
              <a:t>h</a:t>
            </a:r>
            <a:r>
              <a:rPr sz="1800" spc="-90">
                <a:latin typeface="Arial"/>
                <a:cs typeface="Arial"/>
              </a:rPr>
              <a:t>ou</a:t>
            </a:r>
            <a:r>
              <a:rPr sz="1800" spc="-45">
                <a:latin typeface="Arial"/>
                <a:cs typeface="Arial"/>
              </a:rPr>
              <a:t>t</a:t>
            </a:r>
            <a:r>
              <a:rPr sz="1800">
                <a:latin typeface="Arial"/>
                <a:cs typeface="Arial"/>
              </a:rPr>
              <a:t>	</a:t>
            </a:r>
            <a:r>
              <a:rPr sz="1800" spc="-100">
                <a:latin typeface="Arial"/>
                <a:cs typeface="Arial"/>
              </a:rPr>
              <a:t>pe</a:t>
            </a:r>
            <a:r>
              <a:rPr sz="1800" spc="-30">
                <a:latin typeface="Arial"/>
                <a:cs typeface="Arial"/>
              </a:rPr>
              <a:t>r</a:t>
            </a:r>
            <a:r>
              <a:rPr sz="1800" spc="-45">
                <a:latin typeface="Arial"/>
                <a:cs typeface="Arial"/>
              </a:rPr>
              <a:t>for</a:t>
            </a:r>
            <a:r>
              <a:rPr sz="1800" spc="-95">
                <a:latin typeface="Arial"/>
                <a:cs typeface="Arial"/>
              </a:rPr>
              <a:t>m</a:t>
            </a:r>
            <a:r>
              <a:rPr sz="1800" spc="-65">
                <a:latin typeface="Arial"/>
                <a:cs typeface="Arial"/>
              </a:rPr>
              <a:t>ing  </a:t>
            </a:r>
            <a:r>
              <a:rPr sz="1800" spc="-135">
                <a:latin typeface="Arial"/>
                <a:cs typeface="Arial"/>
              </a:rPr>
              <a:t>any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114">
                <a:latin typeface="Arial"/>
                <a:cs typeface="Arial"/>
              </a:rPr>
              <a:t>handshaking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65">
                <a:latin typeface="Arial"/>
                <a:cs typeface="Arial"/>
              </a:rPr>
              <a:t>with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204">
                <a:latin typeface="Arial"/>
                <a:cs typeface="Arial"/>
              </a:rPr>
              <a:t>UDP</a:t>
            </a:r>
            <a:r>
              <a:rPr sz="1800" spc="20">
                <a:latin typeface="Arial"/>
                <a:cs typeface="Arial"/>
              </a:rPr>
              <a:t> </a:t>
            </a:r>
            <a:r>
              <a:rPr sz="1800" spc="-65">
                <a:latin typeface="Arial"/>
                <a:cs typeface="Arial"/>
              </a:rPr>
              <a:t>entity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running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05">
                <a:latin typeface="Arial"/>
                <a:cs typeface="Arial"/>
              </a:rPr>
              <a:t>on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85">
                <a:latin typeface="Arial"/>
                <a:cs typeface="Arial"/>
              </a:rPr>
              <a:t>destination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120">
                <a:latin typeface="Arial"/>
                <a:cs typeface="Arial"/>
              </a:rPr>
              <a:t>end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system,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host-side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 spc="-204">
                <a:latin typeface="Arial"/>
                <a:cs typeface="Arial"/>
              </a:rPr>
              <a:t>UDP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125">
                <a:latin typeface="Arial"/>
                <a:cs typeface="Arial"/>
              </a:rPr>
              <a:t>adds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-125">
                <a:latin typeface="Arial"/>
                <a:cs typeface="Arial"/>
              </a:rPr>
              <a:t>header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70">
                <a:latin typeface="Arial"/>
                <a:cs typeface="Arial"/>
              </a:rPr>
              <a:t>fields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to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35">
                <a:latin typeface="Arial"/>
                <a:cs typeface="Arial"/>
              </a:rPr>
              <a:t>message</a:t>
            </a:r>
            <a:r>
              <a:rPr sz="1800" spc="20">
                <a:latin typeface="Arial"/>
                <a:cs typeface="Arial"/>
              </a:rPr>
              <a:t> </a:t>
            </a:r>
            <a:r>
              <a:rPr sz="1800" spc="-135">
                <a:latin typeface="Arial"/>
                <a:cs typeface="Arial"/>
              </a:rPr>
              <a:t>and</a:t>
            </a:r>
            <a:r>
              <a:rPr sz="1800" spc="-15">
                <a:latin typeface="Arial"/>
                <a:cs typeface="Arial"/>
              </a:rPr>
              <a:t> </a:t>
            </a:r>
            <a:r>
              <a:rPr sz="1800" spc="-130">
                <a:latin typeface="Arial"/>
                <a:cs typeface="Arial"/>
              </a:rPr>
              <a:t>passes</a:t>
            </a:r>
            <a:r>
              <a:rPr sz="1800" spc="20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-75">
                <a:latin typeface="Arial"/>
                <a:cs typeface="Arial"/>
              </a:rPr>
              <a:t>resulting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110">
                <a:latin typeface="Arial"/>
                <a:cs typeface="Arial"/>
              </a:rPr>
              <a:t>segment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55">
                <a:latin typeface="Arial"/>
                <a:cs typeface="Arial"/>
              </a:rPr>
              <a:t>to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-90">
                <a:latin typeface="Arial"/>
                <a:cs typeface="Arial"/>
              </a:rPr>
              <a:t>the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80">
                <a:latin typeface="Arial"/>
                <a:cs typeface="Arial"/>
              </a:rPr>
              <a:t>network</a:t>
            </a:r>
            <a:r>
              <a:rPr sz="1800" spc="45">
                <a:latin typeface="Arial"/>
                <a:cs typeface="Arial"/>
              </a:rPr>
              <a:t> </a:t>
            </a:r>
            <a:r>
              <a:rPr sz="1800" spc="-114">
                <a:latin typeface="Arial"/>
                <a:cs typeface="Arial"/>
              </a:rPr>
              <a:t>layer.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95299" y="1075766"/>
            <a:ext cx="11201400" cy="401866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96240" marR="545465" indent="-228600">
              <a:lnSpc>
                <a:spcPts val="2690"/>
              </a:lnSpc>
              <a:spcBef>
                <a:spcPts val="745"/>
              </a:spcBef>
              <a:buChar char="•"/>
              <a:tabLst>
                <a:tab pos="396240" algn="l"/>
              </a:tabLst>
            </a:pPr>
            <a:r>
              <a:rPr sz="2000" spc="-250">
                <a:highlight>
                  <a:srgbClr val="00FF00"/>
                </a:highlight>
              </a:rPr>
              <a:t>The </a:t>
            </a:r>
            <a:r>
              <a:rPr sz="2000" spc="-170">
                <a:highlight>
                  <a:srgbClr val="00FF00"/>
                </a:highlight>
              </a:rPr>
              <a:t>answer </a:t>
            </a:r>
            <a:r>
              <a:rPr sz="2000" spc="-95">
                <a:highlight>
                  <a:srgbClr val="00FF00"/>
                </a:highlight>
              </a:rPr>
              <a:t>is </a:t>
            </a:r>
            <a:r>
              <a:rPr sz="2000" spc="-130">
                <a:highlight>
                  <a:srgbClr val="00FF00"/>
                </a:highlight>
              </a:rPr>
              <a:t>no, </a:t>
            </a:r>
            <a:r>
              <a:rPr sz="2000" spc="-240">
                <a:highlight>
                  <a:srgbClr val="00FF00"/>
                </a:highlight>
              </a:rPr>
              <a:t>as </a:t>
            </a:r>
            <a:r>
              <a:rPr sz="2000" spc="-200">
                <a:highlight>
                  <a:srgbClr val="00FF00"/>
                </a:highlight>
              </a:rPr>
              <a:t>many </a:t>
            </a:r>
            <a:r>
              <a:rPr sz="2000" spc="-140">
                <a:highlight>
                  <a:srgbClr val="00FF00"/>
                </a:highlight>
              </a:rPr>
              <a:t>applications </a:t>
            </a:r>
            <a:r>
              <a:rPr sz="2000" spc="-195">
                <a:highlight>
                  <a:srgbClr val="00FF00"/>
                </a:highlight>
              </a:rPr>
              <a:t>are </a:t>
            </a:r>
            <a:r>
              <a:rPr sz="2000" spc="-110">
                <a:highlight>
                  <a:srgbClr val="00FF00"/>
                </a:highlight>
              </a:rPr>
              <a:t>better </a:t>
            </a:r>
            <a:r>
              <a:rPr sz="2000" spc="-130">
                <a:highlight>
                  <a:srgbClr val="00FF00"/>
                </a:highlight>
              </a:rPr>
              <a:t>suited </a:t>
            </a:r>
            <a:r>
              <a:rPr sz="2000" spc="-50">
                <a:highlight>
                  <a:srgbClr val="00FF00"/>
                </a:highlight>
              </a:rPr>
              <a:t>for </a:t>
            </a:r>
            <a:r>
              <a:rPr sz="2000" spc="-320">
                <a:highlight>
                  <a:srgbClr val="00FF00"/>
                </a:highlight>
              </a:rPr>
              <a:t>UDP </a:t>
            </a:r>
            <a:r>
              <a:rPr sz="2000" spc="-50">
                <a:highlight>
                  <a:srgbClr val="00FF00"/>
                </a:highlight>
              </a:rPr>
              <a:t>for </a:t>
            </a:r>
            <a:r>
              <a:rPr sz="2000" spc="-140">
                <a:highlight>
                  <a:srgbClr val="00FF00"/>
                </a:highlight>
              </a:rPr>
              <a:t>the  </a:t>
            </a:r>
            <a:r>
              <a:rPr sz="2000" spc="-105">
                <a:highlight>
                  <a:srgbClr val="00FF00"/>
                </a:highlight>
              </a:rPr>
              <a:t>following</a:t>
            </a:r>
            <a:r>
              <a:rPr sz="2000" spc="-20">
                <a:highlight>
                  <a:srgbClr val="00FF00"/>
                </a:highlight>
              </a:rPr>
              <a:t> </a:t>
            </a:r>
            <a:r>
              <a:rPr sz="2000" spc="-165">
                <a:highlight>
                  <a:srgbClr val="00FF00"/>
                </a:highlight>
              </a:rPr>
              <a:t>reasons:</a:t>
            </a:r>
          </a:p>
          <a:p>
            <a:pPr marL="396240" marR="156845" indent="-228600" algn="just">
              <a:lnSpc>
                <a:spcPts val="1850"/>
              </a:lnSpc>
              <a:spcBef>
                <a:spcPts val="994"/>
              </a:spcBef>
              <a:buFont typeface="Arial"/>
              <a:buChar char="•"/>
              <a:tabLst>
                <a:tab pos="395605" algn="l"/>
                <a:tab pos="396240" algn="l"/>
              </a:tabLst>
            </a:pPr>
            <a:r>
              <a:rPr sz="1900" b="1" i="1" spc="-5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Finer application-level control over what data is </a:t>
            </a:r>
            <a:r>
              <a:rPr sz="1900" b="1" i="1" spc="-1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sent, </a:t>
            </a:r>
            <a:r>
              <a:rPr sz="1900" b="1" i="1" spc="-5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when</a:t>
            </a:r>
            <a:r>
              <a:rPr sz="1900" spc="-55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13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18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sz="18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18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sz="18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sz="1800" spc="-21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8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z="1800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5">
                <a:latin typeface="Times New Roman" panose="02020603050405020304" pitchFamily="18" charset="0"/>
                <a:cs typeface="Times New Roman" panose="02020603050405020304" pitchFamily="18" charset="0"/>
              </a:rPr>
              <a:t>rate,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1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overly</a:t>
            </a:r>
            <a:r>
              <a:rPr sz="18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3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sz="1800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4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tolerate</a:t>
            </a:r>
            <a:r>
              <a:rPr sz="18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8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loss,</a:t>
            </a:r>
            <a:r>
              <a:rPr sz="1800" spc="-21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TCP’s</a:t>
            </a:r>
            <a:r>
              <a:rPr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8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  <a:r>
              <a:rPr sz="18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8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matched</a:t>
            </a:r>
            <a:r>
              <a:rPr sz="1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applications’</a:t>
            </a:r>
            <a:r>
              <a:rPr sz="1800" spc="2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needs.</a:t>
            </a:r>
            <a:r>
              <a:rPr sz="1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85">
                <a:latin typeface="Times New Roman" panose="02020603050405020304" pitchFamily="18" charset="0"/>
                <a:cs typeface="Times New Roman" panose="02020603050405020304" pitchFamily="18" charset="0"/>
              </a:rPr>
              <a:t>(EG:</a:t>
            </a:r>
            <a:r>
              <a:rPr sz="1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sz="1800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multimedia)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marR="5080" indent="-228600" algn="just">
              <a:lnSpc>
                <a:spcPct val="80200"/>
              </a:lnSpc>
              <a:spcBef>
                <a:spcPts val="980"/>
              </a:spcBef>
              <a:buFont typeface="Arial"/>
              <a:buChar char="•"/>
              <a:tabLst>
                <a:tab pos="395605" algn="l"/>
                <a:tab pos="396240" algn="l"/>
              </a:tabLst>
            </a:pPr>
            <a:r>
              <a:rPr sz="1900" b="1" i="1" spc="-5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connection establishment</a:t>
            </a:r>
            <a:r>
              <a:rPr sz="1900" i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TCP uses a three-way handshake before it starts to transfer data. UDP just blasts</a:t>
            </a:r>
            <a:r>
              <a:rPr lang="en-IN"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away without any formal preliminaries. Thus UDP does not introduce any delay to establish a connection. This is</a:t>
            </a:r>
            <a:r>
              <a:rPr lang="en-IN"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probably the principal reason why DNS runs over UDP rather than TCP—DNS would be much slower if it ran</a:t>
            </a:r>
            <a:r>
              <a:rPr lang="en-IN"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over TCP. HTTP uses TCP rather than UDP since reliability is critical for Web pages with text</a:t>
            </a:r>
          </a:p>
          <a:p>
            <a:pPr marL="396240" marR="26670" indent="-228600" algn="just">
              <a:lnSpc>
                <a:spcPct val="80200"/>
              </a:lnSpc>
              <a:spcBef>
                <a:spcPts val="980"/>
              </a:spcBef>
              <a:buFont typeface="Arial"/>
              <a:buChar char="•"/>
              <a:tabLst>
                <a:tab pos="395605" algn="l"/>
                <a:tab pos="396240" algn="l"/>
              </a:tabLst>
            </a:pPr>
            <a:r>
              <a:rPr sz="1900" b="1" i="1" spc="-5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connection </a:t>
            </a:r>
            <a:r>
              <a:rPr sz="1900" b="1" i="1" spc="-1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1900" i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900" spc="-28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IN"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state </a:t>
            </a:r>
            <a:r>
              <a:rPr sz="19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9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systems. </a:t>
            </a:r>
            <a:r>
              <a:rPr sz="19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state includes </a:t>
            </a:r>
            <a:r>
              <a:rPr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IN"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4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9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sz="19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buffers, </a:t>
            </a:r>
            <a:r>
              <a:rPr sz="1900" spc="-85">
                <a:latin typeface="Times New Roman" panose="02020603050405020304" pitchFamily="18" charset="0"/>
                <a:cs typeface="Times New Roman" panose="02020603050405020304" pitchFamily="18" charset="0"/>
              </a:rPr>
              <a:t>congestion-control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parameters, </a:t>
            </a:r>
            <a:r>
              <a:rPr sz="1900" spc="-14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900" spc="-13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sz="1900" spc="-14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</a:t>
            </a:r>
            <a:r>
              <a:rPr sz="1900" spc="-105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900" spc="-155">
                <a:latin typeface="Times New Roman" panose="02020603050405020304" pitchFamily="18" charset="0"/>
                <a:cs typeface="Times New Roman" panose="02020603050405020304" pitchFamily="18" charset="0"/>
              </a:rPr>
              <a:t>parameters.UDP, 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9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19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hand, </a:t>
            </a:r>
            <a:r>
              <a:rPr sz="19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sz="19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IN"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state </a:t>
            </a:r>
            <a:r>
              <a:rPr sz="1900" spc="-145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9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sz="19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9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sz="1900" spc="-14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19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 </a:t>
            </a:r>
            <a:r>
              <a:rPr sz="1900" spc="-155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9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9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reason, </a:t>
            </a:r>
            <a:r>
              <a:rPr sz="1900" spc="-21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9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devoted </a:t>
            </a:r>
            <a:r>
              <a:rPr sz="19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900" spc="-21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9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19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19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9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sz="1900" spc="-75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19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sz="1900" spc="-105">
                <a:latin typeface="Times New Roman" panose="02020603050405020304" pitchFamily="18" charset="0"/>
                <a:cs typeface="Times New Roman" panose="02020603050405020304" pitchFamily="18" charset="0"/>
              </a:rPr>
              <a:t>more active </a:t>
            </a:r>
            <a:r>
              <a:rPr sz="19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sz="1900" spc="-13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19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  <a:r>
              <a:rPr sz="19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sz="1900" spc="-22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sz="19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900" spc="2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305">
                <a:latin typeface="Times New Roman" panose="02020603050405020304" pitchFamily="18" charset="0"/>
                <a:cs typeface="Times New Roman" panose="02020603050405020304" pitchFamily="18" charset="0"/>
              </a:rPr>
              <a:t>TCP.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indent="-228600" algn="just">
              <a:lnSpc>
                <a:spcPts val="2065"/>
              </a:lnSpc>
              <a:spcBef>
                <a:spcPts val="525"/>
              </a:spcBef>
              <a:buFont typeface="Arial"/>
              <a:buChar char="•"/>
              <a:tabLst>
                <a:tab pos="395605" algn="l"/>
                <a:tab pos="396240" algn="l"/>
              </a:tabLst>
            </a:pPr>
            <a:r>
              <a:rPr sz="1900" b="1" i="1" spc="-1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sz="1900" b="1" i="1" spc="-5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sz="1900" b="1" i="1" spc="-1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header overhead</a:t>
            </a:r>
            <a:r>
              <a:rPr sz="1900" b="1" i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90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900" spc="-28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19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sz="1900" spc="-145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sz="19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sz="19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9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sz="1900" spc="-125">
                <a:latin typeface="Times New Roman" panose="02020603050405020304" pitchFamily="18" charset="0"/>
                <a:cs typeface="Times New Roman" panose="02020603050405020304" pitchFamily="18" charset="0"/>
              </a:rPr>
              <a:t>overhead </a:t>
            </a:r>
            <a:r>
              <a:rPr sz="19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900" spc="-105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segment,</a:t>
            </a:r>
            <a:r>
              <a:rPr sz="19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whereas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algn="just">
              <a:lnSpc>
                <a:spcPts val="2065"/>
              </a:lnSpc>
            </a:pPr>
            <a:r>
              <a:rPr sz="1900" spc="-22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sz="1900" spc="-145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9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1900" spc="-11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1900" spc="-9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sz="1900" spc="-55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9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20">
                <a:latin typeface="Times New Roman" panose="02020603050405020304" pitchFamily="18" charset="0"/>
                <a:cs typeface="Times New Roman" panose="02020603050405020304" pitchFamily="18" charset="0"/>
              </a:rPr>
              <a:t>overhead.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31775"/>
            <a:ext cx="1033462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b="1" spc="-150">
                <a:solidFill>
                  <a:srgbClr val="A3123E"/>
                </a:solidFill>
                <a:latin typeface="Trebuchet MS"/>
                <a:cs typeface="Trebuchet MS"/>
              </a:rPr>
              <a:t>Isn’t </a:t>
            </a:r>
            <a:r>
              <a:rPr b="1" spc="-225">
                <a:solidFill>
                  <a:srgbClr val="A3123E"/>
                </a:solidFill>
                <a:latin typeface="Trebuchet MS"/>
                <a:cs typeface="Trebuchet MS"/>
              </a:rPr>
              <a:t>TCP </a:t>
            </a:r>
            <a:r>
              <a:rPr b="1" spc="-170">
                <a:solidFill>
                  <a:srgbClr val="A3123E"/>
                </a:solidFill>
                <a:latin typeface="Trebuchet MS"/>
                <a:cs typeface="Trebuchet MS"/>
              </a:rPr>
              <a:t>always </a:t>
            </a:r>
            <a:r>
              <a:rPr b="1" spc="-200">
                <a:solidFill>
                  <a:srgbClr val="A3123E"/>
                </a:solidFill>
                <a:latin typeface="Trebuchet MS"/>
                <a:cs typeface="Trebuchet MS"/>
              </a:rPr>
              <a:t>preferable, </a:t>
            </a:r>
            <a:r>
              <a:rPr b="1" spc="-130">
                <a:solidFill>
                  <a:srgbClr val="A3123E"/>
                </a:solidFill>
                <a:latin typeface="Trebuchet MS"/>
                <a:cs typeface="Trebuchet MS"/>
              </a:rPr>
              <a:t>since </a:t>
            </a:r>
            <a:r>
              <a:rPr b="1" spc="-225">
                <a:solidFill>
                  <a:srgbClr val="A3123E"/>
                </a:solidFill>
                <a:latin typeface="Trebuchet MS"/>
                <a:cs typeface="Trebuchet MS"/>
              </a:rPr>
              <a:t>TCP </a:t>
            </a:r>
            <a:r>
              <a:rPr b="1" spc="-170">
                <a:solidFill>
                  <a:srgbClr val="A3123E"/>
                </a:solidFill>
                <a:latin typeface="Trebuchet MS"/>
                <a:cs typeface="Trebuchet MS"/>
              </a:rPr>
              <a:t>provides </a:t>
            </a:r>
            <a:r>
              <a:rPr b="1" spc="-135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b="1" spc="-175">
                <a:solidFill>
                  <a:srgbClr val="A3123E"/>
                </a:solidFill>
                <a:latin typeface="Trebuchet MS"/>
                <a:cs typeface="Trebuchet MS"/>
              </a:rPr>
              <a:t>reliable </a:t>
            </a:r>
            <a:r>
              <a:rPr b="1" spc="-190">
                <a:solidFill>
                  <a:srgbClr val="A3123E"/>
                </a:solidFill>
                <a:latin typeface="Trebuchet MS"/>
                <a:cs typeface="Trebuchet MS"/>
              </a:rPr>
              <a:t>data </a:t>
            </a:r>
            <a:r>
              <a:rPr b="1" spc="-200">
                <a:solidFill>
                  <a:srgbClr val="A3123E"/>
                </a:solidFill>
                <a:latin typeface="Trebuchet MS"/>
                <a:cs typeface="Trebuchet MS"/>
              </a:rPr>
              <a:t>transfer  </a:t>
            </a:r>
            <a:r>
              <a:rPr b="1" spc="-155">
                <a:solidFill>
                  <a:srgbClr val="A3123E"/>
                </a:solidFill>
                <a:latin typeface="Trebuchet MS"/>
                <a:cs typeface="Trebuchet MS"/>
              </a:rPr>
              <a:t>service, </a:t>
            </a:r>
            <a:r>
              <a:rPr b="1" spc="-200">
                <a:solidFill>
                  <a:srgbClr val="A3123E"/>
                </a:solidFill>
                <a:latin typeface="Trebuchet MS"/>
                <a:cs typeface="Trebuchet MS"/>
              </a:rPr>
              <a:t>while </a:t>
            </a:r>
            <a:r>
              <a:rPr b="1" spc="-114">
                <a:solidFill>
                  <a:srgbClr val="A3123E"/>
                </a:solidFill>
                <a:latin typeface="Trebuchet MS"/>
                <a:cs typeface="Trebuchet MS"/>
              </a:rPr>
              <a:t>UDP </a:t>
            </a:r>
            <a:r>
              <a:rPr b="1" spc="-130">
                <a:solidFill>
                  <a:srgbClr val="A3123E"/>
                </a:solidFill>
                <a:latin typeface="Trebuchet MS"/>
                <a:cs typeface="Trebuchet MS"/>
              </a:rPr>
              <a:t>does</a:t>
            </a:r>
            <a:r>
              <a:rPr b="1" spc="-12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b="1" spc="-145">
                <a:solidFill>
                  <a:srgbClr val="A3123E"/>
                </a:solidFill>
                <a:latin typeface="Trebuchet MS"/>
                <a:cs typeface="Trebuchet MS"/>
              </a:rPr>
              <a:t>not?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2646"/>
            <a:ext cx="4680585" cy="42056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81330" indent="-228600">
              <a:lnSpc>
                <a:spcPts val="27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400" spc="-20">
                <a:latin typeface="Arial"/>
                <a:cs typeface="Arial"/>
              </a:rPr>
              <a:t>“no </a:t>
            </a:r>
            <a:r>
              <a:rPr sz="2400" spc="-10">
                <a:latin typeface="Arial"/>
                <a:cs typeface="Arial"/>
              </a:rPr>
              <a:t>frills,” </a:t>
            </a:r>
            <a:r>
              <a:rPr sz="2400" spc="-85">
                <a:latin typeface="Arial"/>
                <a:cs typeface="Arial"/>
              </a:rPr>
              <a:t>“bare </a:t>
            </a:r>
            <a:r>
              <a:rPr sz="2400" spc="-90">
                <a:latin typeface="Arial"/>
                <a:cs typeface="Arial"/>
              </a:rPr>
              <a:t>bones” </a:t>
            </a:r>
            <a:r>
              <a:rPr sz="2400" spc="-100">
                <a:latin typeface="Arial"/>
                <a:cs typeface="Arial"/>
              </a:rPr>
              <a:t>Internet  </a:t>
            </a:r>
            <a:r>
              <a:rPr sz="2400" spc="-85">
                <a:latin typeface="Arial"/>
                <a:cs typeface="Arial"/>
              </a:rPr>
              <a:t>transport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95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7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2400" spc="-55">
                <a:latin typeface="Arial"/>
                <a:cs typeface="Arial"/>
              </a:rPr>
              <a:t>“best </a:t>
            </a:r>
            <a:r>
              <a:rPr sz="2400" spc="-20">
                <a:latin typeface="Arial"/>
                <a:cs typeface="Arial"/>
              </a:rPr>
              <a:t>effort” </a:t>
            </a:r>
            <a:r>
              <a:rPr sz="2400" spc="-120">
                <a:latin typeface="Arial"/>
                <a:cs typeface="Arial"/>
              </a:rPr>
              <a:t>service, </a:t>
            </a:r>
            <a:r>
              <a:rPr sz="2400" spc="-270">
                <a:latin typeface="Arial"/>
                <a:cs typeface="Arial"/>
              </a:rPr>
              <a:t>UDP </a:t>
            </a:r>
            <a:r>
              <a:rPr sz="2400" spc="-140">
                <a:latin typeface="Arial"/>
                <a:cs typeface="Arial"/>
              </a:rPr>
              <a:t>segments  </a:t>
            </a:r>
            <a:r>
              <a:rPr sz="2400" spc="-195">
                <a:latin typeface="Arial"/>
                <a:cs typeface="Arial"/>
              </a:rPr>
              <a:t>may</a:t>
            </a:r>
            <a:r>
              <a:rPr sz="2400" spc="-20">
                <a:latin typeface="Arial"/>
                <a:cs typeface="Arial"/>
              </a:rPr>
              <a:t> </a:t>
            </a:r>
            <a:r>
              <a:rPr sz="2400" spc="-155">
                <a:latin typeface="Arial"/>
                <a:cs typeface="Arial"/>
              </a:rPr>
              <a:t>be: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Char char="•"/>
              <a:tabLst>
                <a:tab pos="699135" algn="l"/>
              </a:tabLst>
            </a:pPr>
            <a:r>
              <a:rPr sz="2400" spc="-75">
                <a:latin typeface="Arial"/>
                <a:cs typeface="Arial"/>
              </a:rPr>
              <a:t>lost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25">
                <a:latin typeface="Arial"/>
                <a:cs typeface="Arial"/>
              </a:rPr>
              <a:t>delivered </a:t>
            </a:r>
            <a:r>
              <a:rPr sz="2400" spc="-80">
                <a:latin typeface="Arial"/>
                <a:cs typeface="Arial"/>
              </a:rPr>
              <a:t>out-of-order </a:t>
            </a:r>
            <a:r>
              <a:rPr sz="2400" spc="-75">
                <a:latin typeface="Arial"/>
                <a:cs typeface="Arial"/>
              </a:rPr>
              <a:t>to</a:t>
            </a:r>
            <a:r>
              <a:rPr sz="2400" spc="135">
                <a:latin typeface="Arial"/>
                <a:cs typeface="Arial"/>
              </a:rPr>
              <a:t> </a:t>
            </a:r>
            <a:r>
              <a:rPr sz="2400" spc="-180">
                <a:latin typeface="Arial"/>
                <a:cs typeface="Arial"/>
              </a:rPr>
              <a:t>app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120">
                <a:solidFill>
                  <a:srgbClr val="CC0000"/>
                </a:solidFill>
                <a:latin typeface="Arial"/>
                <a:cs typeface="Arial"/>
              </a:rPr>
              <a:t>connectionless: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35">
                <a:latin typeface="Arial"/>
                <a:cs typeface="Arial"/>
              </a:rPr>
              <a:t>no </a:t>
            </a:r>
            <a:r>
              <a:rPr sz="2400" spc="-150">
                <a:latin typeface="Arial"/>
                <a:cs typeface="Arial"/>
              </a:rPr>
              <a:t>handshaking between</a:t>
            </a:r>
            <a:r>
              <a:rPr sz="2400" spc="195">
                <a:latin typeface="Arial"/>
                <a:cs typeface="Arial"/>
              </a:rPr>
              <a:t> </a:t>
            </a:r>
            <a:r>
              <a:rPr sz="2400" spc="-270">
                <a:latin typeface="Arial"/>
                <a:cs typeface="Arial"/>
              </a:rPr>
              <a:t>UDP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150">
                <a:latin typeface="Arial"/>
                <a:cs typeface="Arial"/>
              </a:rPr>
              <a:t>sender,</a:t>
            </a:r>
            <a:r>
              <a:rPr sz="2400" spc="-30">
                <a:latin typeface="Arial"/>
                <a:cs typeface="Arial"/>
              </a:rPr>
              <a:t> </a:t>
            </a:r>
            <a:r>
              <a:rPr sz="2400" spc="-120">
                <a:latin typeface="Arial"/>
                <a:cs typeface="Arial"/>
              </a:rPr>
              <a:t>receiver</a:t>
            </a:r>
            <a:endParaRPr sz="2400">
              <a:latin typeface="Arial"/>
              <a:cs typeface="Arial"/>
            </a:endParaRPr>
          </a:p>
          <a:p>
            <a:pPr marL="698500" marR="611505" lvl="1" indent="-229235">
              <a:lnSpc>
                <a:spcPts val="2590"/>
              </a:lnSpc>
              <a:spcBef>
                <a:spcPts val="530"/>
              </a:spcBef>
              <a:buChar char="•"/>
              <a:tabLst>
                <a:tab pos="699135" algn="l"/>
              </a:tabLst>
            </a:pPr>
            <a:r>
              <a:rPr sz="2400" spc="-185">
                <a:latin typeface="Arial"/>
                <a:cs typeface="Arial"/>
              </a:rPr>
              <a:t>each </a:t>
            </a:r>
            <a:r>
              <a:rPr sz="2400" spc="-270">
                <a:latin typeface="Arial"/>
                <a:cs typeface="Arial"/>
              </a:rPr>
              <a:t>UDP </a:t>
            </a:r>
            <a:r>
              <a:rPr sz="2400" spc="-140">
                <a:latin typeface="Arial"/>
                <a:cs typeface="Arial"/>
              </a:rPr>
              <a:t>segment </a:t>
            </a:r>
            <a:r>
              <a:rPr sz="2400" spc="-155">
                <a:latin typeface="Arial"/>
                <a:cs typeface="Arial"/>
              </a:rPr>
              <a:t>handled  </a:t>
            </a:r>
            <a:r>
              <a:rPr sz="2400" spc="-130">
                <a:latin typeface="Arial"/>
                <a:cs typeface="Arial"/>
              </a:rPr>
              <a:t>independently </a:t>
            </a:r>
            <a:r>
              <a:rPr sz="2400" spc="-70">
                <a:latin typeface="Arial"/>
                <a:cs typeface="Arial"/>
              </a:rPr>
              <a:t>of</a:t>
            </a:r>
            <a:r>
              <a:rPr sz="2400" spc="70">
                <a:latin typeface="Arial"/>
                <a:cs typeface="Arial"/>
              </a:rPr>
              <a:t> </a:t>
            </a:r>
            <a:r>
              <a:rPr sz="2400" spc="-105"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324358"/>
            <a:ext cx="5869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10">
                <a:solidFill>
                  <a:srgbClr val="A3123E"/>
                </a:solidFill>
                <a:latin typeface="Trebuchet MS"/>
                <a:cs typeface="Trebuchet MS"/>
              </a:rPr>
              <a:t>UDP: </a:t>
            </a:r>
            <a:r>
              <a:rPr b="1" spc="-150">
                <a:solidFill>
                  <a:srgbClr val="A3123E"/>
                </a:solidFill>
                <a:latin typeface="Trebuchet MS"/>
                <a:cs typeface="Trebuchet MS"/>
              </a:rPr>
              <a:t>User </a:t>
            </a:r>
            <a:r>
              <a:rPr b="1" spc="-165">
                <a:solidFill>
                  <a:srgbClr val="A3123E"/>
                </a:solidFill>
                <a:latin typeface="Trebuchet MS"/>
                <a:cs typeface="Trebuchet MS"/>
              </a:rPr>
              <a:t>Datagram </a:t>
            </a:r>
            <a:r>
              <a:rPr b="1" spc="-190">
                <a:solidFill>
                  <a:srgbClr val="A3123E"/>
                </a:solidFill>
                <a:latin typeface="Trebuchet MS"/>
                <a:cs typeface="Trebuchet MS"/>
              </a:rPr>
              <a:t>Protocol </a:t>
            </a:r>
            <a:r>
              <a:rPr b="1" spc="-180">
                <a:solidFill>
                  <a:srgbClr val="A3123E"/>
                </a:solidFill>
                <a:latin typeface="Trebuchet MS"/>
                <a:cs typeface="Trebuchet MS"/>
              </a:rPr>
              <a:t>[RFC</a:t>
            </a:r>
            <a:r>
              <a:rPr b="1" spc="-8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b="1" spc="-229">
                <a:solidFill>
                  <a:srgbClr val="A3123E"/>
                </a:solidFill>
                <a:latin typeface="Trebuchet MS"/>
                <a:cs typeface="Trebuchet MS"/>
              </a:rPr>
              <a:t>768]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6761" y="6445402"/>
            <a:ext cx="1080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Tahoma"/>
                <a:cs typeface="Tahoma"/>
              </a:rPr>
              <a:t>Transport</a:t>
            </a:r>
            <a:r>
              <a:rPr sz="1200" spc="3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3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48476" y="1208360"/>
            <a:ext cx="3717925" cy="44526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280"/>
              </a:spcBef>
              <a:buClr>
                <a:srgbClr val="000099"/>
              </a:buClr>
              <a:buFont typeface="Wingdings"/>
              <a:buChar char=""/>
              <a:tabLst>
                <a:tab pos="305435" algn="l"/>
              </a:tabLst>
            </a:pPr>
            <a:r>
              <a:rPr sz="2800" spc="-320">
                <a:latin typeface="Arial"/>
                <a:cs typeface="Arial"/>
              </a:rPr>
              <a:t>UDP</a:t>
            </a:r>
            <a:r>
              <a:rPr sz="2800" spc="10">
                <a:latin typeface="Arial"/>
                <a:cs typeface="Arial"/>
              </a:rPr>
              <a:t> </a:t>
            </a:r>
            <a:r>
              <a:rPr sz="2800" spc="-170">
                <a:latin typeface="Arial"/>
                <a:cs typeface="Arial"/>
              </a:rPr>
              <a:t>use:</a:t>
            </a:r>
            <a:endParaRPr sz="2800">
              <a:latin typeface="Arial"/>
              <a:cs typeface="Arial"/>
            </a:endParaRPr>
          </a:p>
          <a:p>
            <a:pPr marL="701675" marR="137795" lvl="1" indent="-232410">
              <a:lnSpc>
                <a:spcPct val="85100"/>
              </a:lnSpc>
              <a:spcBef>
                <a:spcPts val="590"/>
              </a:spcBef>
              <a:buClr>
                <a:srgbClr val="000099"/>
              </a:buClr>
              <a:buFont typeface="Wingdings"/>
              <a:buChar char=""/>
              <a:tabLst>
                <a:tab pos="702310" algn="l"/>
              </a:tabLst>
            </a:pPr>
            <a:r>
              <a:rPr sz="2400" spc="-125">
                <a:latin typeface="Arial"/>
                <a:cs typeface="Arial"/>
              </a:rPr>
              <a:t>streaming </a:t>
            </a:r>
            <a:r>
              <a:rPr sz="2400" spc="-120">
                <a:latin typeface="Arial"/>
                <a:cs typeface="Arial"/>
              </a:rPr>
              <a:t>multimedia  </a:t>
            </a:r>
            <a:r>
              <a:rPr sz="2400" spc="-165">
                <a:latin typeface="Arial"/>
                <a:cs typeface="Arial"/>
              </a:rPr>
              <a:t>apps </a:t>
            </a:r>
            <a:r>
              <a:rPr sz="2400" spc="-85">
                <a:latin typeface="Arial"/>
                <a:cs typeface="Arial"/>
              </a:rPr>
              <a:t>(loss </a:t>
            </a:r>
            <a:r>
              <a:rPr sz="2400" spc="-100">
                <a:latin typeface="Arial"/>
                <a:cs typeface="Arial"/>
              </a:rPr>
              <a:t>tolerant, </a:t>
            </a:r>
            <a:r>
              <a:rPr sz="2400" spc="-130">
                <a:latin typeface="Arial"/>
                <a:cs typeface="Arial"/>
              </a:rPr>
              <a:t>rate  </a:t>
            </a:r>
            <a:r>
              <a:rPr sz="2400" spc="-114">
                <a:latin typeface="Arial"/>
                <a:cs typeface="Arial"/>
              </a:rPr>
              <a:t>sensitive)</a:t>
            </a:r>
            <a:endParaRPr sz="240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Font typeface="Wingdings"/>
              <a:buChar char=""/>
              <a:tabLst>
                <a:tab pos="702310" algn="l"/>
              </a:tabLst>
            </a:pPr>
            <a:r>
              <a:rPr sz="2400" spc="-270">
                <a:latin typeface="Arial"/>
                <a:cs typeface="Arial"/>
              </a:rPr>
              <a:t>DNS</a:t>
            </a:r>
            <a:endParaRPr sz="2400">
              <a:latin typeface="Arial"/>
              <a:cs typeface="Arial"/>
            </a:endParaRPr>
          </a:p>
          <a:p>
            <a:pPr marL="701675" lvl="1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Font typeface="Wingdings"/>
              <a:buChar char=""/>
              <a:tabLst>
                <a:tab pos="702310" algn="l"/>
              </a:tabLst>
            </a:pPr>
            <a:r>
              <a:rPr sz="2400" spc="-245">
                <a:latin typeface="Arial"/>
                <a:cs typeface="Arial"/>
              </a:rPr>
              <a:t>SNMP</a:t>
            </a:r>
            <a:endParaRPr sz="2400">
              <a:latin typeface="Arial"/>
              <a:cs typeface="Arial"/>
            </a:endParaRPr>
          </a:p>
          <a:p>
            <a:pPr marL="304800" marR="485140" indent="-292735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Font typeface="Wingdings"/>
              <a:buChar char=""/>
              <a:tabLst>
                <a:tab pos="305435" algn="l"/>
              </a:tabLst>
            </a:pPr>
            <a:r>
              <a:rPr sz="2800" spc="-145">
                <a:latin typeface="Arial"/>
                <a:cs typeface="Arial"/>
              </a:rPr>
              <a:t>reliable </a:t>
            </a:r>
            <a:r>
              <a:rPr sz="2800" spc="-114">
                <a:latin typeface="Arial"/>
                <a:cs typeface="Arial"/>
              </a:rPr>
              <a:t>transfer </a:t>
            </a:r>
            <a:r>
              <a:rPr sz="2800" spc="-145">
                <a:latin typeface="Arial"/>
                <a:cs typeface="Arial"/>
              </a:rPr>
              <a:t>over  </a:t>
            </a:r>
            <a:r>
              <a:rPr sz="2800" spc="-260">
                <a:latin typeface="Arial"/>
                <a:cs typeface="Arial"/>
              </a:rPr>
              <a:t>UDP:</a:t>
            </a:r>
            <a:endParaRPr sz="2800">
              <a:latin typeface="Arial"/>
              <a:cs typeface="Arial"/>
            </a:endParaRPr>
          </a:p>
          <a:p>
            <a:pPr marL="232410" marR="1105535" lvl="1" indent="-232410" algn="r">
              <a:lnSpc>
                <a:spcPts val="2665"/>
              </a:lnSpc>
              <a:spcBef>
                <a:spcPts val="145"/>
              </a:spcBef>
              <a:buClr>
                <a:srgbClr val="000099"/>
              </a:buClr>
              <a:buFont typeface="Wingdings"/>
              <a:buChar char=""/>
              <a:tabLst>
                <a:tab pos="232410" algn="l"/>
              </a:tabLst>
            </a:pPr>
            <a:r>
              <a:rPr sz="2400" spc="-180">
                <a:latin typeface="Arial"/>
                <a:cs typeface="Arial"/>
              </a:rPr>
              <a:t>add </a:t>
            </a:r>
            <a:r>
              <a:rPr sz="2400" spc="-85">
                <a:latin typeface="Arial"/>
                <a:cs typeface="Arial"/>
              </a:rPr>
              <a:t>reliability</a:t>
            </a:r>
            <a:r>
              <a:rPr sz="2400" spc="95">
                <a:latin typeface="Arial"/>
                <a:cs typeface="Arial"/>
              </a:rPr>
              <a:t> </a:t>
            </a:r>
            <a:r>
              <a:rPr sz="2400" spc="-135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R="1052830" algn="r">
              <a:lnSpc>
                <a:spcPts val="2665"/>
              </a:lnSpc>
            </a:pPr>
            <a:r>
              <a:rPr sz="2400" spc="-120">
                <a:latin typeface="Arial"/>
                <a:cs typeface="Arial"/>
              </a:rPr>
              <a:t>application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-135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701675" marR="5080" lvl="1" indent="-23241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Font typeface="Wingdings"/>
              <a:buChar char=""/>
              <a:tabLst>
                <a:tab pos="702310" algn="l"/>
              </a:tabLst>
            </a:pPr>
            <a:r>
              <a:rPr sz="2400" spc="-105">
                <a:latin typeface="Arial"/>
                <a:cs typeface="Arial"/>
              </a:rPr>
              <a:t>application-specific </a:t>
            </a:r>
            <a:r>
              <a:rPr sz="2400" spc="-80">
                <a:latin typeface="Arial"/>
                <a:cs typeface="Arial"/>
              </a:rPr>
              <a:t>error  </a:t>
            </a:r>
            <a:r>
              <a:rPr sz="2400" spc="-110">
                <a:latin typeface="Arial"/>
                <a:cs typeface="Arial"/>
              </a:rPr>
              <a:t>recovery!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overview</a:t>
            </a:r>
            <a:endParaRPr lang="en-US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reliable data transfer</a:t>
            </a:r>
          </a:p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TCP: connection-oriented reliable transport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 </a:t>
            </a:r>
            <a:r>
              <a:rPr lang="en-US" sz="3600"/>
              <a:t>[RFC 768]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33397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 segment </a:t>
            </a:r>
            <a:r>
              <a:rPr lang="en-US"/>
              <a:t>h</a:t>
            </a:r>
            <a:r>
              <a:rPr lang="en-US" sz="440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/>
              <a:t>Summary</a:t>
            </a:r>
            <a:r>
              <a:rPr lang="en-US" sz="4800" b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services and protocols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445-E27B-4EEC-90E8-689C6D53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1075766"/>
            <a:ext cx="3962401" cy="923330"/>
          </a:xfrm>
        </p:spPr>
        <p:txBody>
          <a:bodyPr/>
          <a:lstStyle/>
          <a:p>
            <a:r>
              <a:rPr lang="en-IN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597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cs typeface="Calibri" panose="020F0502020204030204" pitchFamily="34" charset="0"/>
              </a:rPr>
              <a:t>Transport vs. network layer services and protocols</a:t>
            </a:r>
            <a:endParaRPr lang="en-US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72701" y="4182651"/>
            <a:ext cx="5230917" cy="141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= Ann and Bill who </a:t>
              </a:r>
              <a:r>
                <a:rPr kumimoji="0" lang="en-US" altLang="en-US" sz="2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2231299-1804-1A4A-874F-40CEED40DFB5}"/>
              </a:ext>
            </a:extLst>
          </p:cNvPr>
          <p:cNvSpPr txBox="1">
            <a:spLocks noChangeArrowheads="1"/>
          </p:cNvSpPr>
          <p:nvPr/>
        </p:nvSpPr>
        <p:spPr>
          <a:xfrm>
            <a:off x="857400" y="1639329"/>
            <a:ext cx="5230917" cy="225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communication between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B5C96-23A1-384D-A9A5-2F6AB9A8C4BD}"/>
              </a:ext>
            </a:extLst>
          </p:cNvPr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9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9786"/>
            <a:ext cx="4664710" cy="464121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41300" marR="149225" indent="-228600">
              <a:lnSpc>
                <a:spcPts val="2310"/>
              </a:lnSpc>
              <a:spcBef>
                <a:spcPts val="65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120">
                <a:latin typeface="Arial"/>
                <a:cs typeface="Arial"/>
              </a:rPr>
              <a:t>provide </a:t>
            </a:r>
            <a:r>
              <a:rPr sz="2400" i="1" spc="-110">
                <a:solidFill>
                  <a:srgbClr val="CC0000"/>
                </a:solidFill>
                <a:latin typeface="Arial"/>
                <a:cs typeface="Arial"/>
              </a:rPr>
              <a:t>logical </a:t>
            </a:r>
            <a:r>
              <a:rPr sz="2400" i="1" spc="-125">
                <a:solidFill>
                  <a:srgbClr val="CC0000"/>
                </a:solidFill>
                <a:latin typeface="Arial"/>
                <a:cs typeface="Arial"/>
              </a:rPr>
              <a:t>communication </a:t>
            </a:r>
            <a:r>
              <a:rPr sz="2400" i="1" spc="-125">
                <a:latin typeface="Arial"/>
                <a:cs typeface="Arial"/>
              </a:rPr>
              <a:t> </a:t>
            </a:r>
            <a:r>
              <a:rPr sz="2400" spc="-150">
                <a:latin typeface="Arial"/>
                <a:cs typeface="Arial"/>
              </a:rPr>
              <a:t>between </a:t>
            </a:r>
            <a:r>
              <a:rPr sz="2400" spc="-180">
                <a:latin typeface="Arial"/>
                <a:cs typeface="Arial"/>
              </a:rPr>
              <a:t>app </a:t>
            </a:r>
            <a:r>
              <a:rPr sz="2400" spc="-135">
                <a:latin typeface="Arial"/>
                <a:cs typeface="Arial"/>
              </a:rPr>
              <a:t>processes </a:t>
            </a:r>
            <a:r>
              <a:rPr sz="2400" spc="-105">
                <a:latin typeface="Arial"/>
                <a:cs typeface="Arial"/>
              </a:rPr>
              <a:t>running </a:t>
            </a:r>
            <a:r>
              <a:rPr sz="2400" spc="-140">
                <a:latin typeface="Arial"/>
                <a:cs typeface="Arial"/>
              </a:rPr>
              <a:t>on  </a:t>
            </a:r>
            <a:r>
              <a:rPr sz="2400" spc="-85">
                <a:latin typeface="Arial"/>
                <a:cs typeface="Arial"/>
              </a:rPr>
              <a:t>different</a:t>
            </a:r>
            <a:r>
              <a:rPr sz="2400" spc="-20">
                <a:latin typeface="Arial"/>
                <a:cs typeface="Arial"/>
              </a:rPr>
              <a:t> </a:t>
            </a:r>
            <a:r>
              <a:rPr sz="2400" spc="-110">
                <a:latin typeface="Arial"/>
                <a:cs typeface="Arial"/>
              </a:rPr>
              <a:t>hosts</a:t>
            </a:r>
            <a:endParaRPr sz="2400">
              <a:latin typeface="Arial"/>
              <a:cs typeface="Arial"/>
            </a:endParaRPr>
          </a:p>
          <a:p>
            <a:pPr marL="241300" marR="774700" indent="-228600">
              <a:lnSpc>
                <a:spcPts val="2300"/>
              </a:lnSpc>
              <a:spcBef>
                <a:spcPts val="99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85">
                <a:latin typeface="Arial"/>
                <a:cs typeface="Arial"/>
              </a:rPr>
              <a:t>transport </a:t>
            </a:r>
            <a:r>
              <a:rPr sz="2400" spc="-100">
                <a:latin typeface="Arial"/>
                <a:cs typeface="Arial"/>
              </a:rPr>
              <a:t>protocols </a:t>
            </a:r>
            <a:r>
              <a:rPr sz="2400" spc="-90">
                <a:latin typeface="Arial"/>
                <a:cs typeface="Arial"/>
              </a:rPr>
              <a:t>run </a:t>
            </a:r>
            <a:r>
              <a:rPr sz="2400" spc="-85">
                <a:latin typeface="Arial"/>
                <a:cs typeface="Arial"/>
              </a:rPr>
              <a:t>in </a:t>
            </a:r>
            <a:r>
              <a:rPr sz="2400" spc="-165">
                <a:latin typeface="Arial"/>
                <a:cs typeface="Arial"/>
              </a:rPr>
              <a:t>end  </a:t>
            </a:r>
            <a:r>
              <a:rPr sz="2400" spc="-125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698500" marR="5080" lvl="1" indent="-229235">
              <a:lnSpc>
                <a:spcPct val="80100"/>
              </a:lnSpc>
              <a:spcBef>
                <a:spcPts val="525"/>
              </a:spcBef>
              <a:buChar char="•"/>
              <a:tabLst>
                <a:tab pos="699135" algn="l"/>
              </a:tabLst>
            </a:pPr>
            <a:r>
              <a:rPr sz="2400" spc="-155">
                <a:latin typeface="Arial"/>
                <a:cs typeface="Arial"/>
              </a:rPr>
              <a:t>send </a:t>
            </a:r>
            <a:r>
              <a:rPr sz="2400" spc="-125">
                <a:latin typeface="Arial"/>
                <a:cs typeface="Arial"/>
              </a:rPr>
              <a:t>side: </a:t>
            </a:r>
            <a:r>
              <a:rPr sz="2400" spc="-150">
                <a:latin typeface="Arial"/>
                <a:cs typeface="Arial"/>
              </a:rPr>
              <a:t>breaks </a:t>
            </a:r>
            <a:r>
              <a:rPr sz="2400" spc="-180">
                <a:latin typeface="Arial"/>
                <a:cs typeface="Arial"/>
              </a:rPr>
              <a:t>app </a:t>
            </a:r>
            <a:r>
              <a:rPr sz="2400" spc="-170">
                <a:latin typeface="Arial"/>
                <a:cs typeface="Arial"/>
              </a:rPr>
              <a:t>messages  </a:t>
            </a:r>
            <a:r>
              <a:rPr sz="2400" spc="-80">
                <a:latin typeface="Arial"/>
                <a:cs typeface="Arial"/>
              </a:rPr>
              <a:t>into </a:t>
            </a:r>
            <a:r>
              <a:rPr sz="2400" i="1" spc="-130">
                <a:solidFill>
                  <a:srgbClr val="CC0000"/>
                </a:solidFill>
                <a:latin typeface="Arial"/>
                <a:cs typeface="Arial"/>
              </a:rPr>
              <a:t>segments</a:t>
            </a:r>
            <a:r>
              <a:rPr sz="2400" spc="-130">
                <a:latin typeface="Arial"/>
                <a:cs typeface="Arial"/>
              </a:rPr>
              <a:t>, </a:t>
            </a:r>
            <a:r>
              <a:rPr sz="2400" spc="-165">
                <a:latin typeface="Arial"/>
                <a:cs typeface="Arial"/>
              </a:rPr>
              <a:t>passes </a:t>
            </a:r>
            <a:r>
              <a:rPr sz="2400" spc="-75">
                <a:latin typeface="Arial"/>
                <a:cs typeface="Arial"/>
              </a:rPr>
              <a:t>to  </a:t>
            </a:r>
            <a:r>
              <a:rPr sz="2400" spc="-110">
                <a:latin typeface="Arial"/>
                <a:cs typeface="Arial"/>
              </a:rPr>
              <a:t>network</a:t>
            </a:r>
            <a:r>
              <a:rPr sz="2400" spc="-5">
                <a:latin typeface="Arial"/>
                <a:cs typeface="Arial"/>
              </a:rPr>
              <a:t> </a:t>
            </a:r>
            <a:r>
              <a:rPr sz="2400" spc="-135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698500" marR="62230" lvl="1" indent="-229235">
              <a:lnSpc>
                <a:spcPct val="8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400" spc="-95">
                <a:latin typeface="Arial"/>
                <a:cs typeface="Arial"/>
              </a:rPr>
              <a:t>rcv </a:t>
            </a:r>
            <a:r>
              <a:rPr sz="2400" spc="-125">
                <a:latin typeface="Arial"/>
                <a:cs typeface="Arial"/>
              </a:rPr>
              <a:t>side: </a:t>
            </a:r>
            <a:r>
              <a:rPr sz="2400" spc="-150">
                <a:latin typeface="Arial"/>
                <a:cs typeface="Arial"/>
              </a:rPr>
              <a:t>reassembles </a:t>
            </a:r>
            <a:r>
              <a:rPr sz="2400" spc="-140">
                <a:latin typeface="Arial"/>
                <a:cs typeface="Arial"/>
              </a:rPr>
              <a:t>segments  </a:t>
            </a:r>
            <a:r>
              <a:rPr sz="2400" spc="-80">
                <a:latin typeface="Arial"/>
                <a:cs typeface="Arial"/>
              </a:rPr>
              <a:t>into </a:t>
            </a:r>
            <a:r>
              <a:rPr sz="2400" spc="-160">
                <a:latin typeface="Arial"/>
                <a:cs typeface="Arial"/>
              </a:rPr>
              <a:t>messages, </a:t>
            </a:r>
            <a:r>
              <a:rPr sz="2400" spc="-165">
                <a:latin typeface="Arial"/>
                <a:cs typeface="Arial"/>
              </a:rPr>
              <a:t>passes </a:t>
            </a:r>
            <a:r>
              <a:rPr sz="2400" spc="-75">
                <a:latin typeface="Arial"/>
                <a:cs typeface="Arial"/>
              </a:rPr>
              <a:t>to </a:t>
            </a:r>
            <a:r>
              <a:rPr sz="2400" spc="-175">
                <a:latin typeface="Arial"/>
                <a:cs typeface="Arial"/>
              </a:rPr>
              <a:t>app  </a:t>
            </a:r>
            <a:r>
              <a:rPr sz="2400" spc="-135"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241300" marR="379095" indent="-228600">
              <a:lnSpc>
                <a:spcPct val="80000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130">
                <a:latin typeface="Arial"/>
                <a:cs typeface="Arial"/>
              </a:rPr>
              <a:t>more </a:t>
            </a:r>
            <a:r>
              <a:rPr sz="2400" spc="-140">
                <a:latin typeface="Arial"/>
                <a:cs typeface="Arial"/>
              </a:rPr>
              <a:t>than </a:t>
            </a:r>
            <a:r>
              <a:rPr sz="2400" spc="-160">
                <a:latin typeface="Arial"/>
                <a:cs typeface="Arial"/>
              </a:rPr>
              <a:t>one </a:t>
            </a:r>
            <a:r>
              <a:rPr sz="2400" spc="-90">
                <a:latin typeface="Arial"/>
                <a:cs typeface="Arial"/>
              </a:rPr>
              <a:t>transport </a:t>
            </a:r>
            <a:r>
              <a:rPr sz="2400" spc="-95">
                <a:latin typeface="Arial"/>
                <a:cs typeface="Arial"/>
              </a:rPr>
              <a:t>protocol  </a:t>
            </a:r>
            <a:r>
              <a:rPr sz="2400" spc="-150">
                <a:latin typeface="Arial"/>
                <a:cs typeface="Arial"/>
              </a:rPr>
              <a:t>available </a:t>
            </a:r>
            <a:r>
              <a:rPr sz="2400" spc="-75">
                <a:latin typeface="Arial"/>
                <a:cs typeface="Arial"/>
              </a:rPr>
              <a:t>to</a:t>
            </a:r>
            <a:r>
              <a:rPr sz="2400" spc="90">
                <a:latin typeface="Arial"/>
                <a:cs typeface="Arial"/>
              </a:rPr>
              <a:t> </a:t>
            </a:r>
            <a:r>
              <a:rPr sz="2400" spc="-165"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810"/>
              </a:lnSpc>
              <a:buChar char="•"/>
              <a:tabLst>
                <a:tab pos="699135" algn="l"/>
              </a:tabLst>
            </a:pPr>
            <a:r>
              <a:rPr sz="2400" spc="-100">
                <a:latin typeface="Arial"/>
                <a:cs typeface="Arial"/>
              </a:rPr>
              <a:t>Internet: </a:t>
            </a:r>
            <a:r>
              <a:rPr sz="2400" spc="-355">
                <a:latin typeface="Arial"/>
                <a:cs typeface="Arial"/>
              </a:rPr>
              <a:t>TCP </a:t>
            </a:r>
            <a:r>
              <a:rPr sz="2400" spc="-175">
                <a:latin typeface="Arial"/>
                <a:cs typeface="Arial"/>
              </a:rPr>
              <a:t>and</a:t>
            </a:r>
            <a:r>
              <a:rPr sz="2400" spc="95">
                <a:latin typeface="Arial"/>
                <a:cs typeface="Arial"/>
              </a:rPr>
              <a:t> </a:t>
            </a:r>
            <a:r>
              <a:rPr sz="2400" spc="-270">
                <a:latin typeface="Arial"/>
                <a:cs typeface="Arial"/>
              </a:rPr>
              <a:t>UDP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449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4">
                <a:solidFill>
                  <a:srgbClr val="A3123E"/>
                </a:solidFill>
                <a:latin typeface="Trebuchet MS"/>
                <a:cs typeface="Trebuchet MS"/>
              </a:rPr>
              <a:t>Transport </a:t>
            </a:r>
            <a:r>
              <a:rPr sz="3200" b="1" spc="-145">
                <a:solidFill>
                  <a:srgbClr val="A3123E"/>
                </a:solidFill>
                <a:latin typeface="Trebuchet MS"/>
                <a:cs typeface="Trebuchet MS"/>
              </a:rPr>
              <a:t>services </a:t>
            </a:r>
            <a:r>
              <a:rPr sz="3200" b="1" spc="-20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b="1" spc="-175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b="1" spc="-195">
                <a:solidFill>
                  <a:srgbClr val="A3123E"/>
                </a:solidFill>
                <a:latin typeface="Trebuchet MS"/>
                <a:cs typeface="Trebuchet MS"/>
              </a:rPr>
              <a:t>protocols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761" y="6445402"/>
            <a:ext cx="1080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Tahoma"/>
                <a:cs typeface="Tahoma"/>
              </a:rPr>
              <a:t>Transport</a:t>
            </a:r>
            <a:r>
              <a:rPr sz="1200" spc="35">
                <a:latin typeface="Tahoma"/>
                <a:cs typeface="Tahoma"/>
              </a:rPr>
              <a:t> </a:t>
            </a:r>
            <a:r>
              <a:rPr sz="1200" spc="-1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Tahoma"/>
                <a:cs typeface="Tahoma"/>
              </a:rPr>
              <a:t>3</a:t>
            </a:r>
            <a:r>
              <a:rPr sz="1200" spc="-5">
                <a:latin typeface="Tahoma"/>
                <a:cs typeface="Tahoma"/>
              </a:rPr>
              <a:t>-</a:t>
            </a:r>
            <a:r>
              <a:rPr sz="1200">
                <a:latin typeface="Tahoma"/>
                <a:cs typeface="Tahoma"/>
              </a:rPr>
              <a:t>6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35237" y="1601724"/>
            <a:ext cx="3763010" cy="4529455"/>
            <a:chOff x="6635237" y="1601724"/>
            <a:chExt cx="3763010" cy="4529455"/>
          </a:xfrm>
        </p:grpSpPr>
        <p:sp>
          <p:nvSpPr>
            <p:cNvPr id="7" name="object 7"/>
            <p:cNvSpPr/>
            <p:nvPr/>
          </p:nvSpPr>
          <p:spPr>
            <a:xfrm>
              <a:off x="6635237" y="1772167"/>
              <a:ext cx="1715770" cy="1059815"/>
            </a:xfrm>
            <a:custGeom>
              <a:avLst/>
              <a:gdLst/>
              <a:ahLst/>
              <a:cxnLst/>
              <a:rect l="l" t="t" r="r" b="b"/>
              <a:pathLst>
                <a:path w="1715770" h="1059814">
                  <a:moveTo>
                    <a:pt x="1240069" y="0"/>
                  </a:moveTo>
                  <a:lnTo>
                    <a:pt x="1195216" y="1466"/>
                  </a:lnTo>
                  <a:lnTo>
                    <a:pt x="1145339" y="5623"/>
                  </a:lnTo>
                  <a:lnTo>
                    <a:pt x="1077853" y="13198"/>
                  </a:lnTo>
                  <a:lnTo>
                    <a:pt x="994265" y="23075"/>
                  </a:lnTo>
                  <a:lnTo>
                    <a:pt x="945551" y="29073"/>
                  </a:lnTo>
                  <a:lnTo>
                    <a:pt x="894104" y="35775"/>
                  </a:lnTo>
                  <a:lnTo>
                    <a:pt x="841330" y="43184"/>
                  </a:lnTo>
                  <a:lnTo>
                    <a:pt x="788641" y="51298"/>
                  </a:lnTo>
                  <a:lnTo>
                    <a:pt x="737444" y="60117"/>
                  </a:lnTo>
                  <a:lnTo>
                    <a:pt x="689148" y="69642"/>
                  </a:lnTo>
                  <a:lnTo>
                    <a:pt x="645164" y="79873"/>
                  </a:lnTo>
                  <a:lnTo>
                    <a:pt x="592519" y="94188"/>
                  </a:lnTo>
                  <a:lnTo>
                    <a:pt x="541449" y="109718"/>
                  </a:lnTo>
                  <a:lnTo>
                    <a:pt x="492721" y="126326"/>
                  </a:lnTo>
                  <a:lnTo>
                    <a:pt x="447101" y="143873"/>
                  </a:lnTo>
                  <a:lnTo>
                    <a:pt x="405356" y="162223"/>
                  </a:lnTo>
                  <a:lnTo>
                    <a:pt x="368251" y="181236"/>
                  </a:lnTo>
                  <a:lnTo>
                    <a:pt x="301420" y="238746"/>
                  </a:lnTo>
                  <a:lnTo>
                    <a:pt x="285611" y="280787"/>
                  </a:lnTo>
                  <a:lnTo>
                    <a:pt x="272635" y="322542"/>
                  </a:lnTo>
                  <a:lnTo>
                    <a:pt x="246003" y="359654"/>
                  </a:lnTo>
                  <a:lnTo>
                    <a:pt x="206926" y="382171"/>
                  </a:lnTo>
                  <a:lnTo>
                    <a:pt x="157450" y="399525"/>
                  </a:lnTo>
                  <a:lnTo>
                    <a:pt x="105706" y="416429"/>
                  </a:lnTo>
                  <a:lnTo>
                    <a:pt x="59827" y="437593"/>
                  </a:lnTo>
                  <a:lnTo>
                    <a:pt x="27944" y="467731"/>
                  </a:lnTo>
                  <a:lnTo>
                    <a:pt x="10212" y="512841"/>
                  </a:lnTo>
                  <a:lnTo>
                    <a:pt x="1003" y="569839"/>
                  </a:lnTo>
                  <a:lnTo>
                    <a:pt x="0" y="630037"/>
                  </a:lnTo>
                  <a:lnTo>
                    <a:pt x="6884" y="684748"/>
                  </a:lnTo>
                  <a:lnTo>
                    <a:pt x="21340" y="725287"/>
                  </a:lnTo>
                  <a:lnTo>
                    <a:pt x="82284" y="765196"/>
                  </a:lnTo>
                  <a:lnTo>
                    <a:pt x="135193" y="769292"/>
                  </a:lnTo>
                  <a:lnTo>
                    <a:pt x="212475" y="772912"/>
                  </a:lnTo>
                  <a:lnTo>
                    <a:pt x="294213" y="774411"/>
                  </a:lnTo>
                  <a:lnTo>
                    <a:pt x="344045" y="773530"/>
                  </a:lnTo>
                  <a:lnTo>
                    <a:pt x="511338" y="768506"/>
                  </a:lnTo>
                  <a:lnTo>
                    <a:pt x="568019" y="767189"/>
                  </a:lnTo>
                  <a:lnTo>
                    <a:pt x="622652" y="766626"/>
                  </a:lnTo>
                  <a:lnTo>
                    <a:pt x="673730" y="767161"/>
                  </a:lnTo>
                  <a:lnTo>
                    <a:pt x="719751" y="769142"/>
                  </a:lnTo>
                  <a:lnTo>
                    <a:pt x="759210" y="772912"/>
                  </a:lnTo>
                  <a:lnTo>
                    <a:pt x="825961" y="786284"/>
                  </a:lnTo>
                  <a:lnTo>
                    <a:pt x="874668" y="804607"/>
                  </a:lnTo>
                  <a:lnTo>
                    <a:pt x="913469" y="826733"/>
                  </a:lnTo>
                  <a:lnTo>
                    <a:pt x="950502" y="851517"/>
                  </a:lnTo>
                  <a:lnTo>
                    <a:pt x="1036332" y="903312"/>
                  </a:lnTo>
                  <a:lnTo>
                    <a:pt x="1080632" y="933294"/>
                  </a:lnTo>
                  <a:lnTo>
                    <a:pt x="1125589" y="964856"/>
                  </a:lnTo>
                  <a:lnTo>
                    <a:pt x="1169984" y="995096"/>
                  </a:lnTo>
                  <a:lnTo>
                    <a:pt x="1212601" y="1021109"/>
                  </a:lnTo>
                  <a:lnTo>
                    <a:pt x="1252224" y="1039993"/>
                  </a:lnTo>
                  <a:lnTo>
                    <a:pt x="1307179" y="1055040"/>
                  </a:lnTo>
                  <a:lnTo>
                    <a:pt x="1358681" y="1059217"/>
                  </a:lnTo>
                  <a:lnTo>
                    <a:pt x="1406421" y="1055370"/>
                  </a:lnTo>
                  <a:lnTo>
                    <a:pt x="1450090" y="1046343"/>
                  </a:lnTo>
                  <a:lnTo>
                    <a:pt x="1490226" y="1033918"/>
                  </a:lnTo>
                  <a:lnTo>
                    <a:pt x="1527052" y="1016291"/>
                  </a:lnTo>
                  <a:lnTo>
                    <a:pt x="1559782" y="990639"/>
                  </a:lnTo>
                  <a:lnTo>
                    <a:pt x="1587631" y="954141"/>
                  </a:lnTo>
                  <a:lnTo>
                    <a:pt x="1605711" y="913958"/>
                  </a:lnTo>
                  <a:lnTo>
                    <a:pt x="1620415" y="864783"/>
                  </a:lnTo>
                  <a:lnTo>
                    <a:pt x="1632784" y="810580"/>
                  </a:lnTo>
                  <a:lnTo>
                    <a:pt x="1643860" y="755309"/>
                  </a:lnTo>
                  <a:lnTo>
                    <a:pt x="1654687" y="702935"/>
                  </a:lnTo>
                  <a:lnTo>
                    <a:pt x="1665484" y="654330"/>
                  </a:lnTo>
                  <a:lnTo>
                    <a:pt x="1675561" y="606768"/>
                  </a:lnTo>
                  <a:lnTo>
                    <a:pt x="1684597" y="559035"/>
                  </a:lnTo>
                  <a:lnTo>
                    <a:pt x="1692266" y="509919"/>
                  </a:lnTo>
                  <a:lnTo>
                    <a:pt x="1698248" y="458206"/>
                  </a:lnTo>
                  <a:lnTo>
                    <a:pt x="1708939" y="359066"/>
                  </a:lnTo>
                  <a:lnTo>
                    <a:pt x="1713567" y="306012"/>
                  </a:lnTo>
                  <a:lnTo>
                    <a:pt x="1715538" y="254281"/>
                  </a:lnTo>
                  <a:lnTo>
                    <a:pt x="1713220" y="206607"/>
                  </a:lnTo>
                  <a:lnTo>
                    <a:pt x="1704979" y="165725"/>
                  </a:lnTo>
                  <a:lnTo>
                    <a:pt x="1681688" y="116324"/>
                  </a:lnTo>
                  <a:lnTo>
                    <a:pt x="1648194" y="76936"/>
                  </a:lnTo>
                  <a:lnTo>
                    <a:pt x="1606198" y="46192"/>
                  </a:lnTo>
                  <a:lnTo>
                    <a:pt x="1557405" y="22723"/>
                  </a:lnTo>
                  <a:lnTo>
                    <a:pt x="1511199" y="10170"/>
                  </a:lnTo>
                  <a:lnTo>
                    <a:pt x="1457660" y="3652"/>
                  </a:lnTo>
                  <a:lnTo>
                    <a:pt x="1400731" y="1188"/>
                  </a:lnTo>
                  <a:lnTo>
                    <a:pt x="12400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62087" y="2075547"/>
              <a:ext cx="1693213" cy="10829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7303" y="2645663"/>
              <a:ext cx="509270" cy="5080"/>
            </a:xfrm>
            <a:custGeom>
              <a:avLst/>
              <a:gdLst/>
              <a:ahLst/>
              <a:cxnLst/>
              <a:rect l="l" t="t" r="r" b="b"/>
              <a:pathLst>
                <a:path w="509270" h="5080">
                  <a:moveTo>
                    <a:pt x="0" y="0"/>
                  </a:moveTo>
                  <a:lnTo>
                    <a:pt x="509016" y="4572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00743" y="2551176"/>
              <a:ext cx="125095" cy="86995"/>
            </a:xfrm>
            <a:custGeom>
              <a:avLst/>
              <a:gdLst/>
              <a:ahLst/>
              <a:cxnLst/>
              <a:rect l="l" t="t" r="r" b="b"/>
              <a:pathLst>
                <a:path w="125095" h="86994">
                  <a:moveTo>
                    <a:pt x="0" y="86868"/>
                  </a:moveTo>
                  <a:lnTo>
                    <a:pt x="124967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30055" y="272491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296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0743" y="2619756"/>
              <a:ext cx="751840" cy="306705"/>
            </a:xfrm>
            <a:custGeom>
              <a:avLst/>
              <a:gdLst/>
              <a:ahLst/>
              <a:cxnLst/>
              <a:rect l="l" t="t" r="r" b="b"/>
              <a:pathLst>
                <a:path w="751840" h="306705">
                  <a:moveTo>
                    <a:pt x="0" y="289560"/>
                  </a:moveTo>
                  <a:lnTo>
                    <a:pt x="263651" y="1524"/>
                  </a:lnTo>
                </a:path>
                <a:path w="751840" h="306705">
                  <a:moveTo>
                    <a:pt x="365759" y="0"/>
                  </a:moveTo>
                  <a:lnTo>
                    <a:pt x="365759" y="196596"/>
                  </a:lnTo>
                </a:path>
                <a:path w="751840" h="306705">
                  <a:moveTo>
                    <a:pt x="19811" y="306324"/>
                  </a:moveTo>
                  <a:lnTo>
                    <a:pt x="208787" y="306324"/>
                  </a:lnTo>
                </a:path>
                <a:path w="751840" h="306705">
                  <a:moveTo>
                    <a:pt x="573024" y="297180"/>
                  </a:moveTo>
                  <a:lnTo>
                    <a:pt x="751331" y="29718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49436" y="3609917"/>
              <a:ext cx="1271905" cy="640715"/>
            </a:xfrm>
            <a:custGeom>
              <a:avLst/>
              <a:gdLst/>
              <a:ahLst/>
              <a:cxnLst/>
              <a:rect l="l" t="t" r="r" b="b"/>
              <a:pathLst>
                <a:path w="1271904" h="640714">
                  <a:moveTo>
                    <a:pt x="337398" y="14687"/>
                  </a:moveTo>
                  <a:lnTo>
                    <a:pt x="282092" y="15642"/>
                  </a:lnTo>
                  <a:lnTo>
                    <a:pt x="231993" y="19425"/>
                  </a:lnTo>
                  <a:lnTo>
                    <a:pt x="190367" y="26856"/>
                  </a:lnTo>
                  <a:lnTo>
                    <a:pt x="134327" y="46044"/>
                  </a:lnTo>
                  <a:lnTo>
                    <a:pt x="84298" y="72111"/>
                  </a:lnTo>
                  <a:lnTo>
                    <a:pt x="43255" y="103517"/>
                  </a:lnTo>
                  <a:lnTo>
                    <a:pt x="14166" y="138728"/>
                  </a:lnTo>
                  <a:lnTo>
                    <a:pt x="0" y="176206"/>
                  </a:lnTo>
                  <a:lnTo>
                    <a:pt x="1513" y="210923"/>
                  </a:lnTo>
                  <a:lnTo>
                    <a:pt x="14224" y="250191"/>
                  </a:lnTo>
                  <a:lnTo>
                    <a:pt x="36099" y="291935"/>
                  </a:lnTo>
                  <a:lnTo>
                    <a:pt x="65108" y="334081"/>
                  </a:lnTo>
                  <a:lnTo>
                    <a:pt x="99218" y="374555"/>
                  </a:lnTo>
                  <a:lnTo>
                    <a:pt x="136398" y="411283"/>
                  </a:lnTo>
                  <a:lnTo>
                    <a:pt x="171726" y="440477"/>
                  </a:lnTo>
                  <a:lnTo>
                    <a:pt x="211824" y="469143"/>
                  </a:lnTo>
                  <a:lnTo>
                    <a:pt x="255833" y="496751"/>
                  </a:lnTo>
                  <a:lnTo>
                    <a:pt x="302891" y="522773"/>
                  </a:lnTo>
                  <a:lnTo>
                    <a:pt x="352140" y="546681"/>
                  </a:lnTo>
                  <a:lnTo>
                    <a:pt x="402720" y="567944"/>
                  </a:lnTo>
                  <a:lnTo>
                    <a:pt x="453771" y="586035"/>
                  </a:lnTo>
                  <a:lnTo>
                    <a:pt x="500420" y="599745"/>
                  </a:lnTo>
                  <a:lnTo>
                    <a:pt x="550287" y="612064"/>
                  </a:lnTo>
                  <a:lnTo>
                    <a:pt x="602124" y="622636"/>
                  </a:lnTo>
                  <a:lnTo>
                    <a:pt x="654684" y="631104"/>
                  </a:lnTo>
                  <a:lnTo>
                    <a:pt x="706721" y="637114"/>
                  </a:lnTo>
                  <a:lnTo>
                    <a:pt x="756987" y="640310"/>
                  </a:lnTo>
                  <a:lnTo>
                    <a:pt x="804234" y="640335"/>
                  </a:lnTo>
                  <a:lnTo>
                    <a:pt x="847217" y="636835"/>
                  </a:lnTo>
                  <a:lnTo>
                    <a:pt x="898974" y="626308"/>
                  </a:lnTo>
                  <a:lnTo>
                    <a:pt x="946446" y="609596"/>
                  </a:lnTo>
                  <a:lnTo>
                    <a:pt x="989853" y="587670"/>
                  </a:lnTo>
                  <a:lnTo>
                    <a:pt x="1029419" y="561501"/>
                  </a:lnTo>
                  <a:lnTo>
                    <a:pt x="1065365" y="532057"/>
                  </a:lnTo>
                  <a:lnTo>
                    <a:pt x="1097915" y="500310"/>
                  </a:lnTo>
                  <a:lnTo>
                    <a:pt x="1126789" y="464481"/>
                  </a:lnTo>
                  <a:lnTo>
                    <a:pt x="1151828" y="423442"/>
                  </a:lnTo>
                  <a:lnTo>
                    <a:pt x="1173432" y="379136"/>
                  </a:lnTo>
                  <a:lnTo>
                    <a:pt x="1191998" y="333507"/>
                  </a:lnTo>
                  <a:lnTo>
                    <a:pt x="1207925" y="288499"/>
                  </a:lnTo>
                  <a:lnTo>
                    <a:pt x="1221613" y="246056"/>
                  </a:lnTo>
                  <a:lnTo>
                    <a:pt x="1236282" y="202934"/>
                  </a:lnTo>
                  <a:lnTo>
                    <a:pt x="1252187" y="156860"/>
                  </a:lnTo>
                  <a:lnTo>
                    <a:pt x="1265269" y="111230"/>
                  </a:lnTo>
                  <a:lnTo>
                    <a:pt x="1271472" y="69441"/>
                  </a:lnTo>
                  <a:lnTo>
                    <a:pt x="1266942" y="36379"/>
                  </a:lnTo>
                  <a:lnTo>
                    <a:pt x="878967" y="36379"/>
                  </a:lnTo>
                  <a:lnTo>
                    <a:pt x="822987" y="36126"/>
                  </a:lnTo>
                  <a:lnTo>
                    <a:pt x="767639" y="34187"/>
                  </a:lnTo>
                  <a:lnTo>
                    <a:pt x="715121" y="31267"/>
                  </a:lnTo>
                  <a:lnTo>
                    <a:pt x="649885" y="26854"/>
                  </a:lnTo>
                  <a:lnTo>
                    <a:pt x="627362" y="25308"/>
                  </a:lnTo>
                  <a:lnTo>
                    <a:pt x="596519" y="23679"/>
                  </a:lnTo>
                  <a:lnTo>
                    <a:pt x="577469" y="23679"/>
                  </a:lnTo>
                  <a:lnTo>
                    <a:pt x="545224" y="22774"/>
                  </a:lnTo>
                  <a:lnTo>
                    <a:pt x="450535" y="17986"/>
                  </a:lnTo>
                  <a:lnTo>
                    <a:pt x="394636" y="15742"/>
                  </a:lnTo>
                  <a:lnTo>
                    <a:pt x="337398" y="14687"/>
                  </a:lnTo>
                  <a:close/>
                </a:path>
                <a:path w="1271904" h="640714">
                  <a:moveTo>
                    <a:pt x="1181058" y="0"/>
                  </a:moveTo>
                  <a:lnTo>
                    <a:pt x="1134769" y="3266"/>
                  </a:lnTo>
                  <a:lnTo>
                    <a:pt x="1083230" y="10011"/>
                  </a:lnTo>
                  <a:lnTo>
                    <a:pt x="975282" y="26856"/>
                  </a:lnTo>
                  <a:lnTo>
                    <a:pt x="924311" y="33418"/>
                  </a:lnTo>
                  <a:lnTo>
                    <a:pt x="878967" y="36379"/>
                  </a:lnTo>
                  <a:lnTo>
                    <a:pt x="1266942" y="36379"/>
                  </a:lnTo>
                  <a:lnTo>
                    <a:pt x="1266739" y="34892"/>
                  </a:lnTo>
                  <a:lnTo>
                    <a:pt x="1247013" y="10979"/>
                  </a:lnTo>
                  <a:lnTo>
                    <a:pt x="1219379" y="1981"/>
                  </a:lnTo>
                  <a:lnTo>
                    <a:pt x="1181058" y="0"/>
                  </a:lnTo>
                  <a:close/>
                </a:path>
                <a:path w="1271904" h="640714">
                  <a:moveTo>
                    <a:pt x="593343" y="23541"/>
                  </a:moveTo>
                  <a:lnTo>
                    <a:pt x="577469" y="23679"/>
                  </a:lnTo>
                  <a:lnTo>
                    <a:pt x="596519" y="23679"/>
                  </a:lnTo>
                  <a:lnTo>
                    <a:pt x="593343" y="23541"/>
                  </a:lnTo>
                  <a:close/>
                </a:path>
                <a:path w="1271904" h="640714">
                  <a:moveTo>
                    <a:pt x="581719" y="23036"/>
                  </a:moveTo>
                  <a:lnTo>
                    <a:pt x="593343" y="23541"/>
                  </a:lnTo>
                  <a:lnTo>
                    <a:pt x="602126" y="23465"/>
                  </a:lnTo>
                  <a:lnTo>
                    <a:pt x="593566" y="23108"/>
                  </a:lnTo>
                  <a:lnTo>
                    <a:pt x="581719" y="230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20911" y="3793236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7"/>
                  </a:moveTo>
                  <a:lnTo>
                    <a:pt x="163068" y="199644"/>
                  </a:lnTo>
                </a:path>
                <a:path w="467995" h="200025">
                  <a:moveTo>
                    <a:pt x="96012" y="0"/>
                  </a:moveTo>
                  <a:lnTo>
                    <a:pt x="374904" y="0"/>
                  </a:lnTo>
                </a:path>
                <a:path w="467995" h="200025">
                  <a:moveTo>
                    <a:pt x="332232" y="190500"/>
                  </a:moveTo>
                  <a:lnTo>
                    <a:pt x="467868" y="85343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327" y="2993136"/>
              <a:ext cx="97790" cy="704215"/>
            </a:xfrm>
            <a:custGeom>
              <a:avLst/>
              <a:gdLst/>
              <a:ahLst/>
              <a:cxnLst/>
              <a:rect l="l" t="t" r="r" b="b"/>
              <a:pathLst>
                <a:path w="97790" h="704214">
                  <a:moveTo>
                    <a:pt x="97536" y="0"/>
                  </a:moveTo>
                  <a:lnTo>
                    <a:pt x="0" y="704088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1639" y="2993136"/>
              <a:ext cx="111760" cy="727075"/>
            </a:xfrm>
            <a:custGeom>
              <a:avLst/>
              <a:gdLst/>
              <a:ahLst/>
              <a:cxnLst/>
              <a:rect l="l" t="t" r="r" b="b"/>
              <a:pathLst>
                <a:path w="111759" h="727075">
                  <a:moveTo>
                    <a:pt x="111251" y="0"/>
                  </a:moveTo>
                  <a:lnTo>
                    <a:pt x="0" y="7269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21036" y="4493513"/>
              <a:ext cx="3172460" cy="1637664"/>
            </a:xfrm>
            <a:custGeom>
              <a:avLst/>
              <a:gdLst/>
              <a:ahLst/>
              <a:cxnLst/>
              <a:rect l="l" t="t" r="r" b="b"/>
              <a:pathLst>
                <a:path w="3172459" h="1637664">
                  <a:moveTo>
                    <a:pt x="1913358" y="0"/>
                  </a:moveTo>
                  <a:lnTo>
                    <a:pt x="1861254" y="1461"/>
                  </a:lnTo>
                  <a:lnTo>
                    <a:pt x="1809958" y="4492"/>
                  </a:lnTo>
                  <a:lnTo>
                    <a:pt x="1760050" y="8970"/>
                  </a:lnTo>
                  <a:lnTo>
                    <a:pt x="1712111" y="14770"/>
                  </a:lnTo>
                  <a:lnTo>
                    <a:pt x="1666722" y="21770"/>
                  </a:lnTo>
                  <a:lnTo>
                    <a:pt x="1624463" y="29846"/>
                  </a:lnTo>
                  <a:lnTo>
                    <a:pt x="1577278" y="44779"/>
                  </a:lnTo>
                  <a:lnTo>
                    <a:pt x="1535832" y="65517"/>
                  </a:lnTo>
                  <a:lnTo>
                    <a:pt x="1498411" y="89826"/>
                  </a:lnTo>
                  <a:lnTo>
                    <a:pt x="1463300" y="115475"/>
                  </a:lnTo>
                  <a:lnTo>
                    <a:pt x="1428783" y="140231"/>
                  </a:lnTo>
                  <a:lnTo>
                    <a:pt x="1393148" y="161862"/>
                  </a:lnTo>
                  <a:lnTo>
                    <a:pt x="1354679" y="178135"/>
                  </a:lnTo>
                  <a:lnTo>
                    <a:pt x="1311662" y="186818"/>
                  </a:lnTo>
                  <a:lnTo>
                    <a:pt x="1271063" y="186296"/>
                  </a:lnTo>
                  <a:lnTo>
                    <a:pt x="1230299" y="178640"/>
                  </a:lnTo>
                  <a:lnTo>
                    <a:pt x="1188744" y="165886"/>
                  </a:lnTo>
                  <a:lnTo>
                    <a:pt x="1100756" y="133234"/>
                  </a:lnTo>
                  <a:lnTo>
                    <a:pt x="1053071" y="117410"/>
                  </a:lnTo>
                  <a:lnTo>
                    <a:pt x="1002090" y="104637"/>
                  </a:lnTo>
                  <a:lnTo>
                    <a:pt x="947187" y="96952"/>
                  </a:lnTo>
                  <a:lnTo>
                    <a:pt x="887736" y="96394"/>
                  </a:lnTo>
                  <a:lnTo>
                    <a:pt x="845299" y="99669"/>
                  </a:lnTo>
                  <a:lnTo>
                    <a:pt x="798212" y="104637"/>
                  </a:lnTo>
                  <a:lnTo>
                    <a:pt x="747362" y="111192"/>
                  </a:lnTo>
                  <a:lnTo>
                    <a:pt x="693639" y="119231"/>
                  </a:lnTo>
                  <a:lnTo>
                    <a:pt x="637931" y="128650"/>
                  </a:lnTo>
                  <a:lnTo>
                    <a:pt x="581128" y="139344"/>
                  </a:lnTo>
                  <a:lnTo>
                    <a:pt x="524119" y="151210"/>
                  </a:lnTo>
                  <a:lnTo>
                    <a:pt x="467791" y="164143"/>
                  </a:lnTo>
                  <a:lnTo>
                    <a:pt x="413035" y="178038"/>
                  </a:lnTo>
                  <a:lnTo>
                    <a:pt x="360739" y="192793"/>
                  </a:lnTo>
                  <a:lnTo>
                    <a:pt x="311792" y="208303"/>
                  </a:lnTo>
                  <a:lnTo>
                    <a:pt x="267083" y="224463"/>
                  </a:lnTo>
                  <a:lnTo>
                    <a:pt x="227501" y="241169"/>
                  </a:lnTo>
                  <a:lnTo>
                    <a:pt x="147978" y="289918"/>
                  </a:lnTo>
                  <a:lnTo>
                    <a:pt x="114532" y="324043"/>
                  </a:lnTo>
                  <a:lnTo>
                    <a:pt x="91212" y="360695"/>
                  </a:lnTo>
                  <a:lnTo>
                    <a:pt x="75634" y="399876"/>
                  </a:lnTo>
                  <a:lnTo>
                    <a:pt x="65414" y="441587"/>
                  </a:lnTo>
                  <a:lnTo>
                    <a:pt x="58168" y="485829"/>
                  </a:lnTo>
                  <a:lnTo>
                    <a:pt x="51511" y="532605"/>
                  </a:lnTo>
                  <a:lnTo>
                    <a:pt x="43059" y="581915"/>
                  </a:lnTo>
                  <a:lnTo>
                    <a:pt x="34448" y="625626"/>
                  </a:lnTo>
                  <a:lnTo>
                    <a:pt x="25316" y="674750"/>
                  </a:lnTo>
                  <a:lnTo>
                    <a:pt x="16485" y="727661"/>
                  </a:lnTo>
                  <a:lnTo>
                    <a:pt x="8775" y="782729"/>
                  </a:lnTo>
                  <a:lnTo>
                    <a:pt x="3006" y="838328"/>
                  </a:lnTo>
                  <a:lnTo>
                    <a:pt x="0" y="892829"/>
                  </a:lnTo>
                  <a:lnTo>
                    <a:pt x="576" y="944605"/>
                  </a:lnTo>
                  <a:lnTo>
                    <a:pt x="5556" y="992029"/>
                  </a:lnTo>
                  <a:lnTo>
                    <a:pt x="15760" y="1033473"/>
                  </a:lnTo>
                  <a:lnTo>
                    <a:pt x="57526" y="1094887"/>
                  </a:lnTo>
                  <a:lnTo>
                    <a:pt x="128704" y="1125055"/>
                  </a:lnTo>
                  <a:lnTo>
                    <a:pt x="172429" y="1131901"/>
                  </a:lnTo>
                  <a:lnTo>
                    <a:pt x="220289" y="1136094"/>
                  </a:lnTo>
                  <a:lnTo>
                    <a:pt x="271315" y="1139762"/>
                  </a:lnTo>
                  <a:lnTo>
                    <a:pt x="324539" y="1145035"/>
                  </a:lnTo>
                  <a:lnTo>
                    <a:pt x="378994" y="1154041"/>
                  </a:lnTo>
                  <a:lnTo>
                    <a:pt x="433711" y="1168909"/>
                  </a:lnTo>
                  <a:lnTo>
                    <a:pt x="475448" y="1183890"/>
                  </a:lnTo>
                  <a:lnTo>
                    <a:pt x="518845" y="1200850"/>
                  </a:lnTo>
                  <a:lnTo>
                    <a:pt x="563769" y="1219451"/>
                  </a:lnTo>
                  <a:lnTo>
                    <a:pt x="610085" y="1239357"/>
                  </a:lnTo>
                  <a:lnTo>
                    <a:pt x="756058" y="1303551"/>
                  </a:lnTo>
                  <a:lnTo>
                    <a:pt x="806611" y="1325320"/>
                  </a:lnTo>
                  <a:lnTo>
                    <a:pt x="857889" y="1346715"/>
                  </a:lnTo>
                  <a:lnTo>
                    <a:pt x="909758" y="1367399"/>
                  </a:lnTo>
                  <a:lnTo>
                    <a:pt x="962085" y="1387038"/>
                  </a:lnTo>
                  <a:lnTo>
                    <a:pt x="1014736" y="1405294"/>
                  </a:lnTo>
                  <a:lnTo>
                    <a:pt x="1154053" y="1452341"/>
                  </a:lnTo>
                  <a:lnTo>
                    <a:pt x="1201836" y="1468186"/>
                  </a:lnTo>
                  <a:lnTo>
                    <a:pt x="1250146" y="1483892"/>
                  </a:lnTo>
                  <a:lnTo>
                    <a:pt x="1298896" y="1499328"/>
                  </a:lnTo>
                  <a:lnTo>
                    <a:pt x="1347999" y="1514361"/>
                  </a:lnTo>
                  <a:lnTo>
                    <a:pt x="1397369" y="1528860"/>
                  </a:lnTo>
                  <a:lnTo>
                    <a:pt x="1446918" y="1542694"/>
                  </a:lnTo>
                  <a:lnTo>
                    <a:pt x="1496560" y="1555729"/>
                  </a:lnTo>
                  <a:lnTo>
                    <a:pt x="1546207" y="1567834"/>
                  </a:lnTo>
                  <a:lnTo>
                    <a:pt x="1595773" y="1578878"/>
                  </a:lnTo>
                  <a:lnTo>
                    <a:pt x="1645170" y="1588729"/>
                  </a:lnTo>
                  <a:lnTo>
                    <a:pt x="1694313" y="1597254"/>
                  </a:lnTo>
                  <a:lnTo>
                    <a:pt x="1743866" y="1604501"/>
                  </a:lnTo>
                  <a:lnTo>
                    <a:pt x="1794394" y="1611235"/>
                  </a:lnTo>
                  <a:lnTo>
                    <a:pt x="1845652" y="1617380"/>
                  </a:lnTo>
                  <a:lnTo>
                    <a:pt x="1897399" y="1622858"/>
                  </a:lnTo>
                  <a:lnTo>
                    <a:pt x="1949390" y="1627594"/>
                  </a:lnTo>
                  <a:lnTo>
                    <a:pt x="2001383" y="1631511"/>
                  </a:lnTo>
                  <a:lnTo>
                    <a:pt x="2053135" y="1634533"/>
                  </a:lnTo>
                  <a:lnTo>
                    <a:pt x="2104403" y="1636584"/>
                  </a:lnTo>
                  <a:lnTo>
                    <a:pt x="2154945" y="1637587"/>
                  </a:lnTo>
                  <a:lnTo>
                    <a:pt x="2204516" y="1637467"/>
                  </a:lnTo>
                  <a:lnTo>
                    <a:pt x="2252874" y="1636145"/>
                  </a:lnTo>
                  <a:lnTo>
                    <a:pt x="2299776" y="1633548"/>
                  </a:lnTo>
                  <a:lnTo>
                    <a:pt x="2344979" y="1629597"/>
                  </a:lnTo>
                  <a:lnTo>
                    <a:pt x="2388241" y="1624216"/>
                  </a:lnTo>
                  <a:lnTo>
                    <a:pt x="2446162" y="1613655"/>
                  </a:lnTo>
                  <a:lnTo>
                    <a:pt x="2501855" y="1600257"/>
                  </a:lnTo>
                  <a:lnTo>
                    <a:pt x="2555376" y="1584326"/>
                  </a:lnTo>
                  <a:lnTo>
                    <a:pt x="2606782" y="1566167"/>
                  </a:lnTo>
                  <a:lnTo>
                    <a:pt x="2656131" y="1546086"/>
                  </a:lnTo>
                  <a:lnTo>
                    <a:pt x="2703480" y="1524386"/>
                  </a:lnTo>
                  <a:lnTo>
                    <a:pt x="2748886" y="1501372"/>
                  </a:lnTo>
                  <a:lnTo>
                    <a:pt x="2792405" y="1477349"/>
                  </a:lnTo>
                  <a:lnTo>
                    <a:pt x="2834096" y="1452621"/>
                  </a:lnTo>
                  <a:lnTo>
                    <a:pt x="2874016" y="1427493"/>
                  </a:lnTo>
                  <a:lnTo>
                    <a:pt x="2917431" y="1401013"/>
                  </a:lnTo>
                  <a:lnTo>
                    <a:pt x="2960275" y="1375695"/>
                  </a:lnTo>
                  <a:lnTo>
                    <a:pt x="3001618" y="1350232"/>
                  </a:lnTo>
                  <a:lnTo>
                    <a:pt x="3040530" y="1323318"/>
                  </a:lnTo>
                  <a:lnTo>
                    <a:pt x="3076083" y="1293650"/>
                  </a:lnTo>
                  <a:lnTo>
                    <a:pt x="3107348" y="1259920"/>
                  </a:lnTo>
                  <a:lnTo>
                    <a:pt x="3133394" y="1220824"/>
                  </a:lnTo>
                  <a:lnTo>
                    <a:pt x="3153293" y="1175055"/>
                  </a:lnTo>
                  <a:lnTo>
                    <a:pt x="3166116" y="1121309"/>
                  </a:lnTo>
                  <a:lnTo>
                    <a:pt x="3172095" y="1040440"/>
                  </a:lnTo>
                  <a:lnTo>
                    <a:pt x="3171632" y="992976"/>
                  </a:lnTo>
                  <a:lnTo>
                    <a:pt x="3169026" y="941949"/>
                  </a:lnTo>
                  <a:lnTo>
                    <a:pt x="3164394" y="888204"/>
                  </a:lnTo>
                  <a:lnTo>
                    <a:pt x="3157856" y="832582"/>
                  </a:lnTo>
                  <a:lnTo>
                    <a:pt x="3149529" y="775929"/>
                  </a:lnTo>
                  <a:lnTo>
                    <a:pt x="3139533" y="719086"/>
                  </a:lnTo>
                  <a:lnTo>
                    <a:pt x="3127985" y="662896"/>
                  </a:lnTo>
                  <a:lnTo>
                    <a:pt x="3115005" y="608204"/>
                  </a:lnTo>
                  <a:lnTo>
                    <a:pt x="3100711" y="555853"/>
                  </a:lnTo>
                  <a:lnTo>
                    <a:pt x="3085222" y="506685"/>
                  </a:lnTo>
                  <a:lnTo>
                    <a:pt x="3068655" y="461544"/>
                  </a:lnTo>
                  <a:lnTo>
                    <a:pt x="3051130" y="421273"/>
                  </a:lnTo>
                  <a:lnTo>
                    <a:pt x="3032766" y="386716"/>
                  </a:lnTo>
                  <a:lnTo>
                    <a:pt x="3005009" y="347296"/>
                  </a:lnTo>
                  <a:lnTo>
                    <a:pt x="2973179" y="314877"/>
                  </a:lnTo>
                  <a:lnTo>
                    <a:pt x="2937857" y="288436"/>
                  </a:lnTo>
                  <a:lnTo>
                    <a:pt x="2899625" y="266950"/>
                  </a:lnTo>
                  <a:lnTo>
                    <a:pt x="2859063" y="249398"/>
                  </a:lnTo>
                  <a:lnTo>
                    <a:pt x="2816753" y="234756"/>
                  </a:lnTo>
                  <a:lnTo>
                    <a:pt x="2773276" y="222002"/>
                  </a:lnTo>
                  <a:lnTo>
                    <a:pt x="2685143" y="198069"/>
                  </a:lnTo>
                  <a:lnTo>
                    <a:pt x="2641650" y="184845"/>
                  </a:lnTo>
                  <a:lnTo>
                    <a:pt x="2599315" y="169419"/>
                  </a:lnTo>
                  <a:lnTo>
                    <a:pt x="2458798" y="113394"/>
                  </a:lnTo>
                  <a:lnTo>
                    <a:pt x="2410773" y="94936"/>
                  </a:lnTo>
                  <a:lnTo>
                    <a:pt x="2362348" y="77201"/>
                  </a:lnTo>
                  <a:lnTo>
                    <a:pt x="2313638" y="60559"/>
                  </a:lnTo>
                  <a:lnTo>
                    <a:pt x="2264756" y="45381"/>
                  </a:lnTo>
                  <a:lnTo>
                    <a:pt x="2215819" y="32035"/>
                  </a:lnTo>
                  <a:lnTo>
                    <a:pt x="2166942" y="20891"/>
                  </a:lnTo>
                  <a:lnTo>
                    <a:pt x="2118239" y="12320"/>
                  </a:lnTo>
                  <a:lnTo>
                    <a:pt x="2068710" y="6268"/>
                  </a:lnTo>
                  <a:lnTo>
                    <a:pt x="2017667" y="2279"/>
                  </a:lnTo>
                  <a:lnTo>
                    <a:pt x="1965689" y="231"/>
                  </a:lnTo>
                  <a:lnTo>
                    <a:pt x="191335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0991" y="5026152"/>
              <a:ext cx="140335" cy="524510"/>
            </a:xfrm>
            <a:custGeom>
              <a:avLst/>
              <a:gdLst/>
              <a:ahLst/>
              <a:cxnLst/>
              <a:rect l="l" t="t" r="r" b="b"/>
              <a:pathLst>
                <a:path w="140334" h="524510">
                  <a:moveTo>
                    <a:pt x="0" y="524256"/>
                  </a:moveTo>
                  <a:lnTo>
                    <a:pt x="140207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67773" y="5533389"/>
              <a:ext cx="98425" cy="17780"/>
            </a:xfrm>
            <a:custGeom>
              <a:avLst/>
              <a:gdLst/>
              <a:ahLst/>
              <a:cxnLst/>
              <a:rect l="l" t="t" r="r" b="b"/>
              <a:pathLst>
                <a:path w="98425" h="17779">
                  <a:moveTo>
                    <a:pt x="0" y="17272"/>
                  </a:moveTo>
                  <a:lnTo>
                    <a:pt x="98044" y="17272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7272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66431" y="4782312"/>
              <a:ext cx="861060" cy="469900"/>
            </a:xfrm>
            <a:custGeom>
              <a:avLst/>
              <a:gdLst/>
              <a:ahLst/>
              <a:cxnLst/>
              <a:rect l="l" t="t" r="r" b="b"/>
              <a:pathLst>
                <a:path w="861059" h="469900">
                  <a:moveTo>
                    <a:pt x="487679" y="0"/>
                  </a:moveTo>
                  <a:lnTo>
                    <a:pt x="233172" y="469391"/>
                  </a:lnTo>
                </a:path>
                <a:path w="861059" h="469900">
                  <a:moveTo>
                    <a:pt x="259079" y="50292"/>
                  </a:moveTo>
                  <a:lnTo>
                    <a:pt x="455675" y="50292"/>
                  </a:lnTo>
                </a:path>
                <a:path w="861059" h="469900">
                  <a:moveTo>
                    <a:pt x="0" y="387095"/>
                  </a:moveTo>
                  <a:lnTo>
                    <a:pt x="272796" y="387095"/>
                  </a:lnTo>
                </a:path>
                <a:path w="861059" h="469900">
                  <a:moveTo>
                    <a:pt x="370332" y="466344"/>
                  </a:moveTo>
                  <a:lnTo>
                    <a:pt x="861060" y="466344"/>
                  </a:lnTo>
                </a:path>
                <a:path w="861059" h="469900">
                  <a:moveTo>
                    <a:pt x="664464" y="373380"/>
                  </a:moveTo>
                  <a:lnTo>
                    <a:pt x="611124" y="460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90103" y="5245608"/>
              <a:ext cx="1905" cy="82550"/>
            </a:xfrm>
            <a:custGeom>
              <a:avLst/>
              <a:gdLst/>
              <a:ahLst/>
              <a:cxnLst/>
              <a:rect l="l" t="t" r="r" b="b"/>
              <a:pathLst>
                <a:path w="1904" h="82550">
                  <a:moveTo>
                    <a:pt x="761" y="-4762"/>
                  </a:moveTo>
                  <a:lnTo>
                    <a:pt x="761" y="87058"/>
                  </a:lnTo>
                </a:path>
              </a:pathLst>
            </a:custGeom>
            <a:ln w="110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16951" y="4134612"/>
              <a:ext cx="1559560" cy="1247140"/>
            </a:xfrm>
            <a:custGeom>
              <a:avLst/>
              <a:gdLst/>
              <a:ahLst/>
              <a:cxnLst/>
              <a:rect l="l" t="t" r="r" b="b"/>
              <a:pathLst>
                <a:path w="1559559" h="1247139">
                  <a:moveTo>
                    <a:pt x="469392" y="1194816"/>
                  </a:moveTo>
                  <a:lnTo>
                    <a:pt x="469392" y="1118616"/>
                  </a:lnTo>
                </a:path>
                <a:path w="1559559" h="1247139">
                  <a:moveTo>
                    <a:pt x="550164" y="976883"/>
                  </a:moveTo>
                  <a:lnTo>
                    <a:pt x="1054607" y="1246632"/>
                  </a:lnTo>
                </a:path>
                <a:path w="1559559" h="1247139">
                  <a:moveTo>
                    <a:pt x="0" y="911351"/>
                  </a:moveTo>
                  <a:lnTo>
                    <a:pt x="80772" y="911351"/>
                  </a:lnTo>
                </a:path>
                <a:path w="1559559" h="1247139">
                  <a:moveTo>
                    <a:pt x="1165859" y="621792"/>
                  </a:moveTo>
                  <a:lnTo>
                    <a:pt x="1556003" y="806195"/>
                  </a:lnTo>
                </a:path>
                <a:path w="1559559" h="1247139">
                  <a:moveTo>
                    <a:pt x="544068" y="807719"/>
                  </a:moveTo>
                  <a:lnTo>
                    <a:pt x="867155" y="609600"/>
                  </a:lnTo>
                </a:path>
                <a:path w="1559559" h="1247139">
                  <a:moveTo>
                    <a:pt x="586740" y="900683"/>
                  </a:moveTo>
                  <a:lnTo>
                    <a:pt x="1559052" y="900683"/>
                  </a:lnTo>
                </a:path>
                <a:path w="1559559" h="1247139">
                  <a:moveTo>
                    <a:pt x="1078992" y="435863"/>
                  </a:moveTo>
                  <a:lnTo>
                    <a:pt x="1306068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68839" y="2915412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62849" y="2082546"/>
              <a:ext cx="283845" cy="440690"/>
            </a:xfrm>
            <a:custGeom>
              <a:avLst/>
              <a:gdLst/>
              <a:ahLst/>
              <a:cxnLst/>
              <a:rect l="l" t="t" r="r" b="b"/>
              <a:pathLst>
                <a:path w="283845" h="440689">
                  <a:moveTo>
                    <a:pt x="141731" y="0"/>
                  </a:moveTo>
                  <a:lnTo>
                    <a:pt x="0" y="399288"/>
                  </a:lnTo>
                </a:path>
                <a:path w="283845" h="440689">
                  <a:moveTo>
                    <a:pt x="141731" y="0"/>
                  </a:moveTo>
                  <a:lnTo>
                    <a:pt x="283464" y="397763"/>
                  </a:lnTo>
                </a:path>
                <a:path w="283845" h="440689">
                  <a:moveTo>
                    <a:pt x="0" y="397763"/>
                  </a:moveTo>
                  <a:lnTo>
                    <a:pt x="141731" y="440436"/>
                  </a:lnTo>
                </a:path>
                <a:path w="283845" h="440689">
                  <a:moveTo>
                    <a:pt x="283464" y="397763"/>
                  </a:moveTo>
                  <a:lnTo>
                    <a:pt x="141731" y="440436"/>
                  </a:lnTo>
                </a:path>
                <a:path w="283845" h="440689">
                  <a:moveTo>
                    <a:pt x="141731" y="9143"/>
                  </a:moveTo>
                  <a:lnTo>
                    <a:pt x="141731" y="440436"/>
                  </a:lnTo>
                </a:path>
                <a:path w="283845" h="440689">
                  <a:moveTo>
                    <a:pt x="0" y="399288"/>
                  </a:moveTo>
                  <a:lnTo>
                    <a:pt x="141731" y="356615"/>
                  </a:lnTo>
                </a:path>
                <a:path w="283845" h="440689">
                  <a:moveTo>
                    <a:pt x="283464" y="397763"/>
                  </a:moveTo>
                  <a:lnTo>
                    <a:pt x="141731" y="356615"/>
                  </a:lnTo>
                </a:path>
                <a:path w="283845" h="440689">
                  <a:moveTo>
                    <a:pt x="60959" y="225551"/>
                  </a:moveTo>
                  <a:lnTo>
                    <a:pt x="141731" y="257555"/>
                  </a:lnTo>
                </a:path>
                <a:path w="283845" h="440689">
                  <a:moveTo>
                    <a:pt x="141731" y="257555"/>
                  </a:moveTo>
                  <a:lnTo>
                    <a:pt x="227075" y="225551"/>
                  </a:lnTo>
                </a:path>
                <a:path w="283845" h="440689">
                  <a:moveTo>
                    <a:pt x="33527" y="283463"/>
                  </a:moveTo>
                  <a:lnTo>
                    <a:pt x="137159" y="327659"/>
                  </a:lnTo>
                </a:path>
                <a:path w="283845" h="440689">
                  <a:moveTo>
                    <a:pt x="141731" y="332231"/>
                  </a:moveTo>
                  <a:lnTo>
                    <a:pt x="246888" y="292607"/>
                  </a:lnTo>
                </a:path>
                <a:path w="283845" h="440689">
                  <a:moveTo>
                    <a:pt x="141731" y="181355"/>
                  </a:moveTo>
                  <a:lnTo>
                    <a:pt x="196596" y="166115"/>
                  </a:lnTo>
                </a:path>
                <a:path w="283845" h="440689">
                  <a:moveTo>
                    <a:pt x="141731" y="96012"/>
                  </a:moveTo>
                  <a:lnTo>
                    <a:pt x="175259" y="82295"/>
                  </a:lnTo>
                </a:path>
                <a:path w="283845" h="440689">
                  <a:moveTo>
                    <a:pt x="80772" y="160019"/>
                  </a:moveTo>
                  <a:lnTo>
                    <a:pt x="146303" y="181355"/>
                  </a:lnTo>
                </a:path>
                <a:path w="283845" h="440689">
                  <a:moveTo>
                    <a:pt x="109727" y="79248"/>
                  </a:moveTo>
                  <a:lnTo>
                    <a:pt x="147827" y="100583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79435" y="2045208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59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19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4" y="22859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9435" y="2045208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0" y="22859"/>
                  </a:moveTo>
                  <a:lnTo>
                    <a:pt x="1851" y="13983"/>
                  </a:lnTo>
                  <a:lnTo>
                    <a:pt x="6905" y="6715"/>
                  </a:lnTo>
                  <a:lnTo>
                    <a:pt x="14412" y="1803"/>
                  </a:lnTo>
                  <a:lnTo>
                    <a:pt x="23622" y="0"/>
                  </a:lnTo>
                  <a:lnTo>
                    <a:pt x="32831" y="1803"/>
                  </a:lnTo>
                  <a:lnTo>
                    <a:pt x="40338" y="6715"/>
                  </a:lnTo>
                  <a:lnTo>
                    <a:pt x="45392" y="13983"/>
                  </a:lnTo>
                  <a:lnTo>
                    <a:pt x="47244" y="22859"/>
                  </a:lnTo>
                  <a:lnTo>
                    <a:pt x="45392" y="31736"/>
                  </a:lnTo>
                  <a:lnTo>
                    <a:pt x="40338" y="39004"/>
                  </a:lnTo>
                  <a:lnTo>
                    <a:pt x="32831" y="43916"/>
                  </a:lnTo>
                  <a:lnTo>
                    <a:pt x="23622" y="45719"/>
                  </a:lnTo>
                  <a:lnTo>
                    <a:pt x="14412" y="43916"/>
                  </a:lnTo>
                  <a:lnTo>
                    <a:pt x="6905" y="39004"/>
                  </a:lnTo>
                  <a:lnTo>
                    <a:pt x="1851" y="31736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76743" y="1901952"/>
              <a:ext cx="469392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2963" y="2462784"/>
              <a:ext cx="152400" cy="94615"/>
            </a:xfrm>
            <a:custGeom>
              <a:avLst/>
              <a:gdLst/>
              <a:ahLst/>
              <a:cxnLst/>
              <a:rect l="l" t="t" r="r" b="b"/>
              <a:pathLst>
                <a:path w="152400" h="94614">
                  <a:moveTo>
                    <a:pt x="0" y="0"/>
                  </a:moveTo>
                  <a:lnTo>
                    <a:pt x="152400" y="94487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78495" y="2621280"/>
              <a:ext cx="387096" cy="944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8495" y="2621280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7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6971" y="2546604"/>
              <a:ext cx="390144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6971" y="2546604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1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4695" y="2575560"/>
              <a:ext cx="219455" cy="51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54695" y="2575560"/>
              <a:ext cx="219710" cy="52069"/>
            </a:xfrm>
            <a:custGeom>
              <a:avLst/>
              <a:gdLst/>
              <a:ahLst/>
              <a:cxnLst/>
              <a:rect l="l" t="t" r="r" b="b"/>
              <a:pathLst>
                <a:path w="219709" h="52069">
                  <a:moveTo>
                    <a:pt x="0" y="51815"/>
                  </a:moveTo>
                  <a:lnTo>
                    <a:pt x="67945" y="51815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5363" y="2575560"/>
              <a:ext cx="198119" cy="51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5363" y="2575560"/>
              <a:ext cx="198120" cy="52069"/>
            </a:xfrm>
            <a:custGeom>
              <a:avLst/>
              <a:gdLst/>
              <a:ahLst/>
              <a:cxnLst/>
              <a:rect l="l" t="t" r="r" b="b"/>
              <a:pathLst>
                <a:path w="198120" h="52069">
                  <a:moveTo>
                    <a:pt x="0" y="0"/>
                  </a:moveTo>
                  <a:lnTo>
                    <a:pt x="67436" y="0"/>
                  </a:lnTo>
                  <a:lnTo>
                    <a:pt x="134874" y="51815"/>
                  </a:lnTo>
                  <a:lnTo>
                    <a:pt x="198119" y="51815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8495" y="259842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7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27363" y="2625852"/>
              <a:ext cx="388619" cy="990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27363" y="2625852"/>
              <a:ext cx="388620" cy="99060"/>
            </a:xfrm>
            <a:custGeom>
              <a:avLst/>
              <a:gdLst/>
              <a:ahLst/>
              <a:cxnLst/>
              <a:rect l="l" t="t" r="r" b="b"/>
              <a:pathLst>
                <a:path w="388620" h="99060">
                  <a:moveTo>
                    <a:pt x="0" y="49530"/>
                  </a:moveTo>
                  <a:lnTo>
                    <a:pt x="15269" y="30271"/>
                  </a:lnTo>
                  <a:lnTo>
                    <a:pt x="56911" y="14525"/>
                  </a:lnTo>
                  <a:lnTo>
                    <a:pt x="118675" y="3899"/>
                  </a:lnTo>
                  <a:lnTo>
                    <a:pt x="194309" y="0"/>
                  </a:lnTo>
                  <a:lnTo>
                    <a:pt x="269944" y="3899"/>
                  </a:lnTo>
                  <a:lnTo>
                    <a:pt x="331708" y="14525"/>
                  </a:lnTo>
                  <a:lnTo>
                    <a:pt x="373350" y="30271"/>
                  </a:lnTo>
                  <a:lnTo>
                    <a:pt x="388619" y="49530"/>
                  </a:lnTo>
                  <a:lnTo>
                    <a:pt x="373350" y="68788"/>
                  </a:lnTo>
                  <a:lnTo>
                    <a:pt x="331708" y="84534"/>
                  </a:lnTo>
                  <a:lnTo>
                    <a:pt x="269944" y="95160"/>
                  </a:lnTo>
                  <a:lnTo>
                    <a:pt x="194309" y="99060"/>
                  </a:lnTo>
                  <a:lnTo>
                    <a:pt x="118675" y="95160"/>
                  </a:lnTo>
                  <a:lnTo>
                    <a:pt x="56911" y="84534"/>
                  </a:lnTo>
                  <a:lnTo>
                    <a:pt x="15269" y="68788"/>
                  </a:lnTo>
                  <a:lnTo>
                    <a:pt x="0" y="4953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25839" y="2549652"/>
              <a:ext cx="391668" cy="1264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25839" y="2549652"/>
              <a:ext cx="388620" cy="114300"/>
            </a:xfrm>
            <a:custGeom>
              <a:avLst/>
              <a:gdLst/>
              <a:ahLst/>
              <a:cxnLst/>
              <a:rect l="l" t="t" r="r" b="b"/>
              <a:pathLst>
                <a:path w="388620" h="114300">
                  <a:moveTo>
                    <a:pt x="0" y="57150"/>
                  </a:moveTo>
                  <a:lnTo>
                    <a:pt x="37490" y="23372"/>
                  </a:lnTo>
                  <a:lnTo>
                    <a:pt x="79552" y="11009"/>
                  </a:lnTo>
                  <a:lnTo>
                    <a:pt x="132892" y="2907"/>
                  </a:lnTo>
                  <a:lnTo>
                    <a:pt x="194309" y="0"/>
                  </a:lnTo>
                  <a:lnTo>
                    <a:pt x="255727" y="2907"/>
                  </a:lnTo>
                  <a:lnTo>
                    <a:pt x="309067" y="11009"/>
                  </a:lnTo>
                  <a:lnTo>
                    <a:pt x="351129" y="23372"/>
                  </a:lnTo>
                  <a:lnTo>
                    <a:pt x="378714" y="39063"/>
                  </a:lnTo>
                  <a:lnTo>
                    <a:pt x="388619" y="57150"/>
                  </a:lnTo>
                  <a:lnTo>
                    <a:pt x="378713" y="75236"/>
                  </a:lnTo>
                  <a:lnTo>
                    <a:pt x="351129" y="90927"/>
                  </a:lnTo>
                  <a:lnTo>
                    <a:pt x="309067" y="103290"/>
                  </a:lnTo>
                  <a:lnTo>
                    <a:pt x="255727" y="111392"/>
                  </a:lnTo>
                  <a:lnTo>
                    <a:pt x="194309" y="114300"/>
                  </a:lnTo>
                  <a:lnTo>
                    <a:pt x="132892" y="111392"/>
                  </a:lnTo>
                  <a:lnTo>
                    <a:pt x="79552" y="103290"/>
                  </a:lnTo>
                  <a:lnTo>
                    <a:pt x="37490" y="90927"/>
                  </a:lnTo>
                  <a:lnTo>
                    <a:pt x="9905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03563" y="2578608"/>
              <a:ext cx="219455" cy="548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03563" y="2578608"/>
              <a:ext cx="219710" cy="55244"/>
            </a:xfrm>
            <a:custGeom>
              <a:avLst/>
              <a:gdLst/>
              <a:ahLst/>
              <a:cxnLst/>
              <a:rect l="l" t="t" r="r" b="b"/>
              <a:pathLst>
                <a:path w="219709" h="55244">
                  <a:moveTo>
                    <a:pt x="0" y="54863"/>
                  </a:moveTo>
                  <a:lnTo>
                    <a:pt x="67944" y="54863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14231" y="2578608"/>
              <a:ext cx="199644" cy="548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14231" y="2578608"/>
              <a:ext cx="200025" cy="55244"/>
            </a:xfrm>
            <a:custGeom>
              <a:avLst/>
              <a:gdLst/>
              <a:ahLst/>
              <a:cxnLst/>
              <a:rect l="l" t="t" r="r" b="b"/>
              <a:pathLst>
                <a:path w="200025" h="55244">
                  <a:moveTo>
                    <a:pt x="0" y="0"/>
                  </a:moveTo>
                  <a:lnTo>
                    <a:pt x="67945" y="0"/>
                  </a:lnTo>
                  <a:lnTo>
                    <a:pt x="135890" y="54863"/>
                  </a:lnTo>
                  <a:lnTo>
                    <a:pt x="199644" y="54863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27363" y="2602991"/>
              <a:ext cx="387350" cy="79375"/>
            </a:xfrm>
            <a:custGeom>
              <a:avLst/>
              <a:gdLst/>
              <a:ahLst/>
              <a:cxnLst/>
              <a:rect l="l" t="t" r="r" b="b"/>
              <a:pathLst>
                <a:path w="387350" h="79375">
                  <a:moveTo>
                    <a:pt x="0" y="0"/>
                  </a:moveTo>
                  <a:lnTo>
                    <a:pt x="0" y="77724"/>
                  </a:lnTo>
                </a:path>
                <a:path w="387350" h="79375">
                  <a:moveTo>
                    <a:pt x="387095" y="3048"/>
                  </a:moveTo>
                  <a:lnTo>
                    <a:pt x="387095" y="792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39555" y="2889504"/>
              <a:ext cx="387096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39555" y="2889504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38031" y="2813304"/>
              <a:ext cx="390144" cy="126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38031" y="2813304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15755" y="2842260"/>
              <a:ext cx="219455" cy="53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15755" y="2842260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24899" y="2842260"/>
              <a:ext cx="199644" cy="533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24899" y="2842260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39555" y="2866644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3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88195" y="2891027"/>
              <a:ext cx="387096" cy="975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188195" y="289102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86671" y="2814827"/>
              <a:ext cx="390144" cy="126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86671" y="2814827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64395" y="2843784"/>
              <a:ext cx="219455" cy="533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64395" y="284378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75063" y="2843784"/>
              <a:ext cx="198119" cy="533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75063" y="2843784"/>
              <a:ext cx="198120" cy="53340"/>
            </a:xfrm>
            <a:custGeom>
              <a:avLst/>
              <a:gdLst/>
              <a:ahLst/>
              <a:cxnLst/>
              <a:rect l="l" t="t" r="r" b="b"/>
              <a:pathLst>
                <a:path w="198120" h="53339">
                  <a:moveTo>
                    <a:pt x="0" y="0"/>
                  </a:moveTo>
                  <a:lnTo>
                    <a:pt x="67436" y="0"/>
                  </a:lnTo>
                  <a:lnTo>
                    <a:pt x="134874" y="53339"/>
                  </a:lnTo>
                  <a:lnTo>
                    <a:pt x="198119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88195" y="2868168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115043" y="2526791"/>
              <a:ext cx="387096" cy="975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15043" y="2526791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13519" y="2449068"/>
              <a:ext cx="390144" cy="12801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13519" y="2449068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91243" y="2479548"/>
              <a:ext cx="219455" cy="533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191243" y="2479548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01911" y="2479548"/>
              <a:ext cx="199644" cy="533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201911" y="2479548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15043" y="2503932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3047"/>
                  </a:moveTo>
                  <a:lnTo>
                    <a:pt x="385572" y="77723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63811" y="3791712"/>
              <a:ext cx="487680" cy="115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63811" y="3791712"/>
              <a:ext cx="487680" cy="116205"/>
            </a:xfrm>
            <a:custGeom>
              <a:avLst/>
              <a:gdLst/>
              <a:ahLst/>
              <a:cxnLst/>
              <a:rect l="l" t="t" r="r" b="b"/>
              <a:pathLst>
                <a:path w="487679" h="116204">
                  <a:moveTo>
                    <a:pt x="0" y="57912"/>
                  </a:moveTo>
                  <a:lnTo>
                    <a:pt x="47061" y="23701"/>
                  </a:lnTo>
                  <a:lnTo>
                    <a:pt x="99852" y="11167"/>
                  </a:lnTo>
                  <a:lnTo>
                    <a:pt x="166786" y="2950"/>
                  </a:lnTo>
                  <a:lnTo>
                    <a:pt x="243840" y="0"/>
                  </a:lnTo>
                  <a:lnTo>
                    <a:pt x="320893" y="2950"/>
                  </a:lnTo>
                  <a:lnTo>
                    <a:pt x="387827" y="11167"/>
                  </a:lnTo>
                  <a:lnTo>
                    <a:pt x="440618" y="23701"/>
                  </a:lnTo>
                  <a:lnTo>
                    <a:pt x="475244" y="39599"/>
                  </a:lnTo>
                  <a:lnTo>
                    <a:pt x="487680" y="57912"/>
                  </a:lnTo>
                  <a:lnTo>
                    <a:pt x="475244" y="76224"/>
                  </a:lnTo>
                  <a:lnTo>
                    <a:pt x="440618" y="92122"/>
                  </a:lnTo>
                  <a:lnTo>
                    <a:pt x="387827" y="104656"/>
                  </a:lnTo>
                  <a:lnTo>
                    <a:pt x="320893" y="112873"/>
                  </a:lnTo>
                  <a:lnTo>
                    <a:pt x="243840" y="115824"/>
                  </a:lnTo>
                  <a:lnTo>
                    <a:pt x="166786" y="112873"/>
                  </a:lnTo>
                  <a:lnTo>
                    <a:pt x="99852" y="104656"/>
                  </a:lnTo>
                  <a:lnTo>
                    <a:pt x="47061" y="92122"/>
                  </a:lnTo>
                  <a:lnTo>
                    <a:pt x="12435" y="76224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60763" y="3700272"/>
              <a:ext cx="492251" cy="150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160763" y="3700272"/>
              <a:ext cx="489584" cy="135890"/>
            </a:xfrm>
            <a:custGeom>
              <a:avLst/>
              <a:gdLst/>
              <a:ahLst/>
              <a:cxnLst/>
              <a:rect l="l" t="t" r="r" b="b"/>
              <a:pathLst>
                <a:path w="489584" h="135889">
                  <a:moveTo>
                    <a:pt x="0" y="67817"/>
                  </a:moveTo>
                  <a:lnTo>
                    <a:pt x="33386" y="33584"/>
                  </a:lnTo>
                  <a:lnTo>
                    <a:pt x="71627" y="19859"/>
                  </a:lnTo>
                  <a:lnTo>
                    <a:pt x="121129" y="9256"/>
                  </a:lnTo>
                  <a:lnTo>
                    <a:pt x="179563" y="2421"/>
                  </a:lnTo>
                  <a:lnTo>
                    <a:pt x="244601" y="0"/>
                  </a:lnTo>
                  <a:lnTo>
                    <a:pt x="309640" y="2421"/>
                  </a:lnTo>
                  <a:lnTo>
                    <a:pt x="368074" y="9256"/>
                  </a:lnTo>
                  <a:lnTo>
                    <a:pt x="417575" y="19859"/>
                  </a:lnTo>
                  <a:lnTo>
                    <a:pt x="455817" y="33584"/>
                  </a:lnTo>
                  <a:lnTo>
                    <a:pt x="489203" y="67817"/>
                  </a:lnTo>
                  <a:lnTo>
                    <a:pt x="480469" y="85850"/>
                  </a:lnTo>
                  <a:lnTo>
                    <a:pt x="417575" y="115776"/>
                  </a:lnTo>
                  <a:lnTo>
                    <a:pt x="368074" y="126379"/>
                  </a:lnTo>
                  <a:lnTo>
                    <a:pt x="309640" y="133214"/>
                  </a:lnTo>
                  <a:lnTo>
                    <a:pt x="244601" y="135635"/>
                  </a:lnTo>
                  <a:lnTo>
                    <a:pt x="179563" y="133214"/>
                  </a:lnTo>
                  <a:lnTo>
                    <a:pt x="121129" y="126379"/>
                  </a:lnTo>
                  <a:lnTo>
                    <a:pt x="71627" y="115776"/>
                  </a:lnTo>
                  <a:lnTo>
                    <a:pt x="33386" y="102051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59823" y="3735324"/>
              <a:ext cx="275844" cy="6400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59823" y="3735324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4007"/>
                  </a:moveTo>
                  <a:lnTo>
                    <a:pt x="85471" y="64007"/>
                  </a:lnTo>
                  <a:lnTo>
                    <a:pt x="170815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72015" y="3735324"/>
              <a:ext cx="251459" cy="6400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272015" y="3735324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598" y="0"/>
                  </a:lnTo>
                  <a:lnTo>
                    <a:pt x="171195" y="64007"/>
                  </a:lnTo>
                  <a:lnTo>
                    <a:pt x="251459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163811" y="3764280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6" y="3048"/>
                  </a:moveTo>
                  <a:lnTo>
                    <a:pt x="486156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93992" y="3102863"/>
              <a:ext cx="1460500" cy="934719"/>
            </a:xfrm>
            <a:custGeom>
              <a:avLst/>
              <a:gdLst/>
              <a:ahLst/>
              <a:cxnLst/>
              <a:rect l="l" t="t" r="r" b="b"/>
              <a:pathLst>
                <a:path w="1460500" h="934720">
                  <a:moveTo>
                    <a:pt x="1459992" y="318516"/>
                  </a:moveTo>
                  <a:lnTo>
                    <a:pt x="729996" y="0"/>
                  </a:lnTo>
                  <a:lnTo>
                    <a:pt x="0" y="318516"/>
                  </a:lnTo>
                  <a:lnTo>
                    <a:pt x="234696" y="318516"/>
                  </a:lnTo>
                  <a:lnTo>
                    <a:pt x="234696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9992" y="31851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15199" y="3639312"/>
              <a:ext cx="390525" cy="157480"/>
            </a:xfrm>
            <a:custGeom>
              <a:avLst/>
              <a:gdLst/>
              <a:ahLst/>
              <a:cxnLst/>
              <a:rect l="l" t="t" r="r" b="b"/>
              <a:pathLst>
                <a:path w="390525" h="157479">
                  <a:moveTo>
                    <a:pt x="155448" y="0"/>
                  </a:moveTo>
                  <a:lnTo>
                    <a:pt x="390144" y="73151"/>
                  </a:lnTo>
                </a:path>
                <a:path w="390525" h="157479">
                  <a:moveTo>
                    <a:pt x="0" y="156971"/>
                  </a:moveTo>
                  <a:lnTo>
                    <a:pt x="167640" y="15392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65263" y="3604259"/>
              <a:ext cx="370331" cy="3078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36307" y="3558540"/>
              <a:ext cx="505968" cy="1066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851647" y="3799331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03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513063" y="3777996"/>
              <a:ext cx="487679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513063" y="3777996"/>
              <a:ext cx="487680" cy="116205"/>
            </a:xfrm>
            <a:custGeom>
              <a:avLst/>
              <a:gdLst/>
              <a:ahLst/>
              <a:cxnLst/>
              <a:rect l="l" t="t" r="r" b="b"/>
              <a:pathLst>
                <a:path w="487679" h="116204">
                  <a:moveTo>
                    <a:pt x="0" y="57911"/>
                  </a:moveTo>
                  <a:lnTo>
                    <a:pt x="47061" y="23701"/>
                  </a:lnTo>
                  <a:lnTo>
                    <a:pt x="99852" y="11167"/>
                  </a:lnTo>
                  <a:lnTo>
                    <a:pt x="166786" y="2950"/>
                  </a:lnTo>
                  <a:lnTo>
                    <a:pt x="243839" y="0"/>
                  </a:lnTo>
                  <a:lnTo>
                    <a:pt x="320893" y="2950"/>
                  </a:lnTo>
                  <a:lnTo>
                    <a:pt x="387827" y="11167"/>
                  </a:lnTo>
                  <a:lnTo>
                    <a:pt x="440618" y="23701"/>
                  </a:lnTo>
                  <a:lnTo>
                    <a:pt x="475244" y="39599"/>
                  </a:lnTo>
                  <a:lnTo>
                    <a:pt x="487679" y="57911"/>
                  </a:lnTo>
                  <a:lnTo>
                    <a:pt x="475244" y="76224"/>
                  </a:lnTo>
                  <a:lnTo>
                    <a:pt x="440618" y="92122"/>
                  </a:lnTo>
                  <a:lnTo>
                    <a:pt x="387827" y="104656"/>
                  </a:lnTo>
                  <a:lnTo>
                    <a:pt x="320893" y="112873"/>
                  </a:lnTo>
                  <a:lnTo>
                    <a:pt x="243839" y="115823"/>
                  </a:lnTo>
                  <a:lnTo>
                    <a:pt x="166786" y="112873"/>
                  </a:lnTo>
                  <a:lnTo>
                    <a:pt x="99852" y="104656"/>
                  </a:lnTo>
                  <a:lnTo>
                    <a:pt x="47061" y="92122"/>
                  </a:lnTo>
                  <a:lnTo>
                    <a:pt x="12435" y="76224"/>
                  </a:lnTo>
                  <a:lnTo>
                    <a:pt x="0" y="57911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10015" y="3688080"/>
              <a:ext cx="492251" cy="1508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10015" y="3688080"/>
              <a:ext cx="489584" cy="134620"/>
            </a:xfrm>
            <a:custGeom>
              <a:avLst/>
              <a:gdLst/>
              <a:ahLst/>
              <a:cxnLst/>
              <a:rect l="l" t="t" r="r" b="b"/>
              <a:pathLst>
                <a:path w="489584" h="134620">
                  <a:moveTo>
                    <a:pt x="0" y="67056"/>
                  </a:moveTo>
                  <a:lnTo>
                    <a:pt x="33386" y="33189"/>
                  </a:lnTo>
                  <a:lnTo>
                    <a:pt x="71627" y="19621"/>
                  </a:lnTo>
                  <a:lnTo>
                    <a:pt x="121129" y="9144"/>
                  </a:lnTo>
                  <a:lnTo>
                    <a:pt x="179563" y="2391"/>
                  </a:lnTo>
                  <a:lnTo>
                    <a:pt x="244601" y="0"/>
                  </a:lnTo>
                  <a:lnTo>
                    <a:pt x="309640" y="2391"/>
                  </a:lnTo>
                  <a:lnTo>
                    <a:pt x="368074" y="9144"/>
                  </a:lnTo>
                  <a:lnTo>
                    <a:pt x="417575" y="19621"/>
                  </a:lnTo>
                  <a:lnTo>
                    <a:pt x="455817" y="33189"/>
                  </a:lnTo>
                  <a:lnTo>
                    <a:pt x="489203" y="67056"/>
                  </a:lnTo>
                  <a:lnTo>
                    <a:pt x="480469" y="84899"/>
                  </a:lnTo>
                  <a:lnTo>
                    <a:pt x="417575" y="114490"/>
                  </a:lnTo>
                  <a:lnTo>
                    <a:pt x="368074" y="124968"/>
                  </a:lnTo>
                  <a:lnTo>
                    <a:pt x="309640" y="131720"/>
                  </a:lnTo>
                  <a:lnTo>
                    <a:pt x="244601" y="134112"/>
                  </a:lnTo>
                  <a:lnTo>
                    <a:pt x="179563" y="131720"/>
                  </a:lnTo>
                  <a:lnTo>
                    <a:pt x="121129" y="124968"/>
                  </a:lnTo>
                  <a:lnTo>
                    <a:pt x="71627" y="114490"/>
                  </a:lnTo>
                  <a:lnTo>
                    <a:pt x="33386" y="100922"/>
                  </a:lnTo>
                  <a:lnTo>
                    <a:pt x="0" y="67056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09075" y="3723131"/>
              <a:ext cx="275844" cy="624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09075" y="3723131"/>
              <a:ext cx="276225" cy="62865"/>
            </a:xfrm>
            <a:custGeom>
              <a:avLst/>
              <a:gdLst/>
              <a:ahLst/>
              <a:cxnLst/>
              <a:rect l="l" t="t" r="r" b="b"/>
              <a:pathLst>
                <a:path w="276225" h="62864">
                  <a:moveTo>
                    <a:pt x="0" y="62484"/>
                  </a:moveTo>
                  <a:lnTo>
                    <a:pt x="85471" y="62484"/>
                  </a:lnTo>
                  <a:lnTo>
                    <a:pt x="170815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621267" y="3723131"/>
              <a:ext cx="251459" cy="6248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621267" y="3723131"/>
              <a:ext cx="251460" cy="62865"/>
            </a:xfrm>
            <a:custGeom>
              <a:avLst/>
              <a:gdLst/>
              <a:ahLst/>
              <a:cxnLst/>
              <a:rect l="l" t="t" r="r" b="b"/>
              <a:pathLst>
                <a:path w="251459" h="62864">
                  <a:moveTo>
                    <a:pt x="0" y="0"/>
                  </a:moveTo>
                  <a:lnTo>
                    <a:pt x="85598" y="0"/>
                  </a:lnTo>
                  <a:lnTo>
                    <a:pt x="171196" y="62484"/>
                  </a:lnTo>
                  <a:lnTo>
                    <a:pt x="251459" y="62484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513063" y="3752088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23959" y="4058412"/>
              <a:ext cx="487680" cy="1158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23959" y="4058412"/>
              <a:ext cx="487680" cy="116205"/>
            </a:xfrm>
            <a:custGeom>
              <a:avLst/>
              <a:gdLst/>
              <a:ahLst/>
              <a:cxnLst/>
              <a:rect l="l" t="t" r="r" b="b"/>
              <a:pathLst>
                <a:path w="487679" h="116204">
                  <a:moveTo>
                    <a:pt x="0" y="57912"/>
                  </a:moveTo>
                  <a:lnTo>
                    <a:pt x="47061" y="23701"/>
                  </a:lnTo>
                  <a:lnTo>
                    <a:pt x="99852" y="11167"/>
                  </a:lnTo>
                  <a:lnTo>
                    <a:pt x="166786" y="2950"/>
                  </a:lnTo>
                  <a:lnTo>
                    <a:pt x="243840" y="0"/>
                  </a:lnTo>
                  <a:lnTo>
                    <a:pt x="320893" y="2950"/>
                  </a:lnTo>
                  <a:lnTo>
                    <a:pt x="387827" y="11167"/>
                  </a:lnTo>
                  <a:lnTo>
                    <a:pt x="440618" y="23701"/>
                  </a:lnTo>
                  <a:lnTo>
                    <a:pt x="475244" y="39599"/>
                  </a:lnTo>
                  <a:lnTo>
                    <a:pt x="487680" y="57912"/>
                  </a:lnTo>
                  <a:lnTo>
                    <a:pt x="475244" y="76224"/>
                  </a:lnTo>
                  <a:lnTo>
                    <a:pt x="440618" y="92122"/>
                  </a:lnTo>
                  <a:lnTo>
                    <a:pt x="387827" y="104656"/>
                  </a:lnTo>
                  <a:lnTo>
                    <a:pt x="320893" y="112873"/>
                  </a:lnTo>
                  <a:lnTo>
                    <a:pt x="243840" y="115824"/>
                  </a:lnTo>
                  <a:lnTo>
                    <a:pt x="166786" y="112873"/>
                  </a:lnTo>
                  <a:lnTo>
                    <a:pt x="99852" y="104656"/>
                  </a:lnTo>
                  <a:lnTo>
                    <a:pt x="47061" y="92122"/>
                  </a:lnTo>
                  <a:lnTo>
                    <a:pt x="12435" y="76224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822435" y="3966972"/>
              <a:ext cx="490727" cy="1508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22435" y="3966972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7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40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80" y="67817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40" y="135635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19971" y="4002024"/>
              <a:ext cx="275844" cy="640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19971" y="4002024"/>
              <a:ext cx="276225" cy="64135"/>
            </a:xfrm>
            <a:custGeom>
              <a:avLst/>
              <a:gdLst/>
              <a:ahLst/>
              <a:cxnLst/>
              <a:rect l="l" t="t" r="r" b="b"/>
              <a:pathLst>
                <a:path w="276225" h="64135">
                  <a:moveTo>
                    <a:pt x="0" y="64007"/>
                  </a:moveTo>
                  <a:lnTo>
                    <a:pt x="85471" y="64007"/>
                  </a:lnTo>
                  <a:lnTo>
                    <a:pt x="170814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32163" y="4002024"/>
              <a:ext cx="251459" cy="6400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932163" y="4002024"/>
              <a:ext cx="251460" cy="64135"/>
            </a:xfrm>
            <a:custGeom>
              <a:avLst/>
              <a:gdLst/>
              <a:ahLst/>
              <a:cxnLst/>
              <a:rect l="l" t="t" r="r" b="b"/>
              <a:pathLst>
                <a:path w="251459" h="64135">
                  <a:moveTo>
                    <a:pt x="0" y="0"/>
                  </a:moveTo>
                  <a:lnTo>
                    <a:pt x="85597" y="0"/>
                  </a:lnTo>
                  <a:lnTo>
                    <a:pt x="171195" y="64007"/>
                  </a:lnTo>
                  <a:lnTo>
                    <a:pt x="251459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823959" y="4030980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6" y="3048"/>
                  </a:moveTo>
                  <a:lnTo>
                    <a:pt x="486156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17507" y="4969764"/>
              <a:ext cx="617220" cy="13716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17507" y="4969764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60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15983" y="4863083"/>
              <a:ext cx="621792" cy="17830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015983" y="4863083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39427" y="4904232"/>
              <a:ext cx="348996" cy="746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139427" y="4904232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154667" y="4904232"/>
              <a:ext cx="318515" cy="7467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154667" y="4904232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17507" y="4937759"/>
              <a:ext cx="615950" cy="113030"/>
            </a:xfrm>
            <a:custGeom>
              <a:avLst/>
              <a:gdLst/>
              <a:ahLst/>
              <a:cxnLst/>
              <a:rect l="l" t="t" r="r" b="b"/>
              <a:pathLst>
                <a:path w="615950" h="113029">
                  <a:moveTo>
                    <a:pt x="0" y="0"/>
                  </a:moveTo>
                  <a:lnTo>
                    <a:pt x="0" y="108203"/>
                  </a:lnTo>
                </a:path>
                <a:path w="615950" h="113029">
                  <a:moveTo>
                    <a:pt x="615696" y="4571"/>
                  </a:moveTo>
                  <a:lnTo>
                    <a:pt x="615696" y="11277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392667" y="4671059"/>
              <a:ext cx="617220" cy="137159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392667" y="4671059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79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09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79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09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79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389619" y="4564380"/>
              <a:ext cx="623316" cy="178307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389619" y="4564380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09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09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14587" y="4605528"/>
              <a:ext cx="348995" cy="746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514587" y="4605528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529827" y="4605528"/>
              <a:ext cx="316992" cy="746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529827" y="4605528"/>
              <a:ext cx="317500" cy="74930"/>
            </a:xfrm>
            <a:custGeom>
              <a:avLst/>
              <a:gdLst/>
              <a:ahLst/>
              <a:cxnLst/>
              <a:rect l="l" t="t" r="r" b="b"/>
              <a:pathLst>
                <a:path w="317500" h="74929">
                  <a:moveTo>
                    <a:pt x="0" y="0"/>
                  </a:moveTo>
                  <a:lnTo>
                    <a:pt x="107950" y="0"/>
                  </a:lnTo>
                  <a:lnTo>
                    <a:pt x="215773" y="74676"/>
                  </a:lnTo>
                  <a:lnTo>
                    <a:pt x="316992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392667" y="4639056"/>
              <a:ext cx="614680" cy="113030"/>
            </a:xfrm>
            <a:custGeom>
              <a:avLst/>
              <a:gdLst/>
              <a:ahLst/>
              <a:cxnLst/>
              <a:rect l="l" t="t" r="r" b="b"/>
              <a:pathLst>
                <a:path w="614679" h="113029">
                  <a:moveTo>
                    <a:pt x="0" y="0"/>
                  </a:moveTo>
                  <a:lnTo>
                    <a:pt x="0" y="108204"/>
                  </a:lnTo>
                </a:path>
                <a:path w="614679" h="113029">
                  <a:moveTo>
                    <a:pt x="614172" y="4572"/>
                  </a:moveTo>
                  <a:lnTo>
                    <a:pt x="614172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68767" y="5013959"/>
              <a:ext cx="617220" cy="13715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68767" y="5013959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79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09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79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09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79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65719" y="4907280"/>
              <a:ext cx="623316" cy="178307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665719" y="4907280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09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09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90687" y="4948427"/>
              <a:ext cx="348995" cy="7467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790687" y="4948427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05927" y="4948427"/>
              <a:ext cx="316992" cy="7467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805927" y="4948427"/>
              <a:ext cx="317500" cy="74930"/>
            </a:xfrm>
            <a:custGeom>
              <a:avLst/>
              <a:gdLst/>
              <a:ahLst/>
              <a:cxnLst/>
              <a:rect l="l" t="t" r="r" b="b"/>
              <a:pathLst>
                <a:path w="317500" h="74929">
                  <a:moveTo>
                    <a:pt x="0" y="0"/>
                  </a:moveTo>
                  <a:lnTo>
                    <a:pt x="107950" y="0"/>
                  </a:lnTo>
                  <a:lnTo>
                    <a:pt x="215773" y="74676"/>
                  </a:lnTo>
                  <a:lnTo>
                    <a:pt x="316992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68767" y="4981956"/>
              <a:ext cx="614680" cy="113030"/>
            </a:xfrm>
            <a:custGeom>
              <a:avLst/>
              <a:gdLst/>
              <a:ahLst/>
              <a:cxnLst/>
              <a:rect l="l" t="t" r="r" b="b"/>
              <a:pathLst>
                <a:path w="614679" h="113029">
                  <a:moveTo>
                    <a:pt x="0" y="0"/>
                  </a:moveTo>
                  <a:lnTo>
                    <a:pt x="0" y="108204"/>
                  </a:lnTo>
                </a:path>
                <a:path w="614679" h="113029">
                  <a:moveTo>
                    <a:pt x="614172" y="4572"/>
                  </a:moveTo>
                  <a:lnTo>
                    <a:pt x="614172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476743" y="3776472"/>
              <a:ext cx="387096" cy="9601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76743" y="3776472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1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75219" y="3700272"/>
              <a:ext cx="390144" cy="12496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75219" y="3700272"/>
              <a:ext cx="387350" cy="113030"/>
            </a:xfrm>
            <a:custGeom>
              <a:avLst/>
              <a:gdLst/>
              <a:ahLst/>
              <a:cxnLst/>
              <a:rect l="l" t="t" r="r" b="b"/>
              <a:pathLst>
                <a:path w="387350" h="113029">
                  <a:moveTo>
                    <a:pt x="0" y="56387"/>
                  </a:moveTo>
                  <a:lnTo>
                    <a:pt x="15204" y="34450"/>
                  </a:lnTo>
                  <a:lnTo>
                    <a:pt x="56673" y="16525"/>
                  </a:lnTo>
                  <a:lnTo>
                    <a:pt x="118193" y="4435"/>
                  </a:lnTo>
                  <a:lnTo>
                    <a:pt x="193548" y="0"/>
                  </a:lnTo>
                  <a:lnTo>
                    <a:pt x="268902" y="4435"/>
                  </a:lnTo>
                  <a:lnTo>
                    <a:pt x="330422" y="16525"/>
                  </a:lnTo>
                  <a:lnTo>
                    <a:pt x="371891" y="34450"/>
                  </a:lnTo>
                  <a:lnTo>
                    <a:pt x="387096" y="56387"/>
                  </a:lnTo>
                  <a:lnTo>
                    <a:pt x="371891" y="78325"/>
                  </a:lnTo>
                  <a:lnTo>
                    <a:pt x="330422" y="96250"/>
                  </a:lnTo>
                  <a:lnTo>
                    <a:pt x="268902" y="108340"/>
                  </a:lnTo>
                  <a:lnTo>
                    <a:pt x="193548" y="112775"/>
                  </a:lnTo>
                  <a:lnTo>
                    <a:pt x="118193" y="108340"/>
                  </a:lnTo>
                  <a:lnTo>
                    <a:pt x="56673" y="96250"/>
                  </a:lnTo>
                  <a:lnTo>
                    <a:pt x="15204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52943" y="3729228"/>
              <a:ext cx="219455" cy="5334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52943" y="3729228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40"/>
                  </a:moveTo>
                  <a:lnTo>
                    <a:pt x="67945" y="53340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63611" y="3729228"/>
              <a:ext cx="199644" cy="5334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563611" y="3729228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40"/>
                  </a:lnTo>
                  <a:lnTo>
                    <a:pt x="199644" y="5334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476743" y="3753612"/>
              <a:ext cx="386080" cy="90170"/>
            </a:xfrm>
            <a:custGeom>
              <a:avLst/>
              <a:gdLst/>
              <a:ahLst/>
              <a:cxnLst/>
              <a:rect l="l" t="t" r="r" b="b"/>
              <a:pathLst>
                <a:path w="386079" h="90170">
                  <a:moveTo>
                    <a:pt x="0" y="0"/>
                  </a:moveTo>
                  <a:lnTo>
                    <a:pt x="0" y="86868"/>
                  </a:lnTo>
                </a:path>
                <a:path w="386079" h="90170">
                  <a:moveTo>
                    <a:pt x="385572" y="3048"/>
                  </a:moveTo>
                  <a:lnTo>
                    <a:pt x="385572" y="8991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650033" y="5061013"/>
              <a:ext cx="381190" cy="11468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584691" y="5094732"/>
              <a:ext cx="419100" cy="38862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119937" y="3564445"/>
              <a:ext cx="341566" cy="9944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062215" y="3595116"/>
              <a:ext cx="373379" cy="32918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367773" y="5530341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99375" y="4588763"/>
              <a:ext cx="414527" cy="37338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376159" y="4625340"/>
              <a:ext cx="195072" cy="1706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82383" y="5010912"/>
              <a:ext cx="481583" cy="40538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88123" y="5049012"/>
              <a:ext cx="227075" cy="185928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359395" y="5311139"/>
              <a:ext cx="426720" cy="35052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42275" y="5344668"/>
              <a:ext cx="201168" cy="160019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73567" y="5294376"/>
              <a:ext cx="428244" cy="35052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017763" y="5327903"/>
              <a:ext cx="201167" cy="16154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766303" y="1776984"/>
              <a:ext cx="848868" cy="16763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196327" y="1659636"/>
              <a:ext cx="137159" cy="32766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037831" y="1601724"/>
              <a:ext cx="416051" cy="88391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75875" y="5058156"/>
              <a:ext cx="213359" cy="45872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75875" y="5109971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675875" y="5109971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761219" y="5105400"/>
              <a:ext cx="93345" cy="30480"/>
            </a:xfrm>
            <a:custGeom>
              <a:avLst/>
              <a:gdLst/>
              <a:ahLst/>
              <a:cxnLst/>
              <a:rect l="l" t="t" r="r" b="b"/>
              <a:pathLst>
                <a:path w="93345" h="30479">
                  <a:moveTo>
                    <a:pt x="86105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86105" y="30480"/>
                  </a:lnTo>
                  <a:lnTo>
                    <a:pt x="92963" y="23622"/>
                  </a:lnTo>
                  <a:lnTo>
                    <a:pt x="92963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762743" y="5108447"/>
              <a:ext cx="89915" cy="2438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677399" y="517702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1" y="9144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677399" y="517702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1" y="9144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61219" y="5170932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2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1" y="25908"/>
                  </a:lnTo>
                  <a:lnTo>
                    <a:pt x="87122" y="25908"/>
                  </a:lnTo>
                  <a:lnTo>
                    <a:pt x="92963" y="20066"/>
                  </a:lnTo>
                  <a:lnTo>
                    <a:pt x="92963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762743" y="5173980"/>
              <a:ext cx="89915" cy="1981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77399" y="524408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677399" y="5244083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678923" y="530352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678923" y="530352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759695" y="5301995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761219" y="5301995"/>
              <a:ext cx="89915" cy="2438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848087" y="5244083"/>
              <a:ext cx="41147" cy="3657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759695" y="5237988"/>
              <a:ext cx="94615" cy="27940"/>
            </a:xfrm>
            <a:custGeom>
              <a:avLst/>
              <a:gdLst/>
              <a:ahLst/>
              <a:cxnLst/>
              <a:rect l="l" t="t" r="r" b="b"/>
              <a:pathLst>
                <a:path w="94615" h="27939">
                  <a:moveTo>
                    <a:pt x="88392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8392" y="27431"/>
                  </a:lnTo>
                  <a:lnTo>
                    <a:pt x="94487" y="21336"/>
                  </a:lnTo>
                  <a:lnTo>
                    <a:pt x="9448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761219" y="5058156"/>
              <a:ext cx="92963" cy="45872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840467" y="5058156"/>
              <a:ext cx="12700" cy="459105"/>
            </a:xfrm>
            <a:custGeom>
              <a:avLst/>
              <a:gdLst/>
              <a:ahLst/>
              <a:cxnLst/>
              <a:rect l="l" t="t" r="r" b="b"/>
              <a:pathLst>
                <a:path w="12700" h="459104">
                  <a:moveTo>
                    <a:pt x="0" y="458724"/>
                  </a:moveTo>
                  <a:lnTo>
                    <a:pt x="12192" y="458724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851135" y="5173980"/>
              <a:ext cx="38100" cy="42671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851135" y="5108447"/>
              <a:ext cx="39624" cy="47243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849612" y="5495544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0640" y="0"/>
                  </a:lnTo>
                  <a:lnTo>
                    <a:pt x="35560" y="0"/>
                  </a:lnTo>
                  <a:lnTo>
                    <a:pt x="33820" y="3797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9382" y="19812"/>
                  </a:lnTo>
                  <a:lnTo>
                    <a:pt x="40640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65207" y="5509259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5"/>
                  </a:lnTo>
                  <a:lnTo>
                    <a:pt x="184023" y="28955"/>
                  </a:lnTo>
                  <a:lnTo>
                    <a:pt x="190500" y="22478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65207" y="5509259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8"/>
                  </a:lnTo>
                  <a:lnTo>
                    <a:pt x="184023" y="28955"/>
                  </a:lnTo>
                  <a:lnTo>
                    <a:pt x="176022" y="28955"/>
                  </a:lnTo>
                  <a:lnTo>
                    <a:pt x="14477" y="28955"/>
                  </a:lnTo>
                  <a:lnTo>
                    <a:pt x="6476" y="28955"/>
                  </a:lnTo>
                  <a:lnTo>
                    <a:pt x="0" y="22478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75875" y="5516880"/>
              <a:ext cx="169164" cy="15239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675875" y="5516880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4" y="0"/>
                  </a:lnTo>
                  <a:lnTo>
                    <a:pt x="169164" y="3429"/>
                  </a:lnTo>
                  <a:lnTo>
                    <a:pt x="169164" y="7620"/>
                  </a:lnTo>
                  <a:lnTo>
                    <a:pt x="169164" y="11811"/>
                  </a:lnTo>
                  <a:lnTo>
                    <a:pt x="165734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8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691115" y="544982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720071" y="5449824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8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747503" y="5449824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8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13035" y="5340095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2192" y="152399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813035" y="5340095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399"/>
                  </a:moveTo>
                  <a:lnTo>
                    <a:pt x="12192" y="152399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60407" y="5359908"/>
              <a:ext cx="213360" cy="45872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60407" y="541172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360407" y="5411724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445751" y="5407152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1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84581" y="30480"/>
                  </a:lnTo>
                  <a:lnTo>
                    <a:pt x="91440" y="23622"/>
                  </a:lnTo>
                  <a:lnTo>
                    <a:pt x="9144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447275" y="5410200"/>
              <a:ext cx="88392" cy="2438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61931" y="547878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8" y="9144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361931" y="5478780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4"/>
                  </a:moveTo>
                  <a:lnTo>
                    <a:pt x="94488" y="9144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445751" y="5472683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40" h="26035">
                  <a:moveTo>
                    <a:pt x="85598" y="0"/>
                  </a:moveTo>
                  <a:lnTo>
                    <a:pt x="5842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2" y="25907"/>
                  </a:lnTo>
                  <a:lnTo>
                    <a:pt x="85598" y="25907"/>
                  </a:lnTo>
                  <a:lnTo>
                    <a:pt x="91440" y="20065"/>
                  </a:lnTo>
                  <a:lnTo>
                    <a:pt x="91440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447275" y="5475732"/>
              <a:ext cx="88392" cy="19812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61931" y="554583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61931" y="554583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63455" y="5605271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363455" y="5605271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444227" y="5603747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40" h="27939">
                  <a:moveTo>
                    <a:pt x="85344" y="0"/>
                  </a:moveTo>
                  <a:lnTo>
                    <a:pt x="6096" y="0"/>
                  </a:lnTo>
                  <a:lnTo>
                    <a:pt x="0" y="6146"/>
                  </a:lnTo>
                  <a:lnTo>
                    <a:pt x="0" y="2128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40" y="21285"/>
                  </a:lnTo>
                  <a:lnTo>
                    <a:pt x="91440" y="6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445751" y="5603747"/>
              <a:ext cx="88392" cy="24384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531095" y="5545836"/>
              <a:ext cx="42672" cy="36575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444227" y="5539739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86868" y="27432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445751" y="5359908"/>
              <a:ext cx="91440" cy="4587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524999" y="5359908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8" y="458724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535667" y="5475732"/>
              <a:ext cx="38100" cy="42671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535667" y="5410200"/>
              <a:ext cx="39624" cy="47243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534144" y="579729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32"/>
                  </a:moveTo>
                  <a:lnTo>
                    <a:pt x="39497" y="0"/>
                  </a:lnTo>
                  <a:lnTo>
                    <a:pt x="37338" y="0"/>
                  </a:lnTo>
                  <a:lnTo>
                    <a:pt x="35179" y="0"/>
                  </a:lnTo>
                  <a:lnTo>
                    <a:pt x="34696" y="1295"/>
                  </a:lnTo>
                  <a:lnTo>
                    <a:pt x="0" y="18173"/>
                  </a:lnTo>
                  <a:lnTo>
                    <a:pt x="254" y="41148"/>
                  </a:lnTo>
                  <a:lnTo>
                    <a:pt x="36474" y="19812"/>
                  </a:lnTo>
                  <a:lnTo>
                    <a:pt x="39497" y="19812"/>
                  </a:lnTo>
                  <a:lnTo>
                    <a:pt x="41148" y="15379"/>
                  </a:lnTo>
                  <a:lnTo>
                    <a:pt x="41148" y="44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348215" y="5811012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8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348215" y="5811012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8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8"/>
                  </a:lnTo>
                  <a:lnTo>
                    <a:pt x="190500" y="22478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7" y="28956"/>
                  </a:lnTo>
                  <a:lnTo>
                    <a:pt x="6476" y="28956"/>
                  </a:lnTo>
                  <a:lnTo>
                    <a:pt x="0" y="22478"/>
                  </a:lnTo>
                  <a:lnTo>
                    <a:pt x="0" y="1447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360407" y="5818632"/>
              <a:ext cx="169164" cy="15240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360407" y="5818632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16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16"/>
                  </a:lnTo>
                  <a:lnTo>
                    <a:pt x="169164" y="7620"/>
                  </a:lnTo>
                  <a:lnTo>
                    <a:pt x="169164" y="11823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8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375647" y="5751576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404603" y="575157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432035" y="5751576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496043" y="564184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6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13716" y="15239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9496043" y="5641847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399"/>
                  </a:moveTo>
                  <a:lnTo>
                    <a:pt x="13716" y="152399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726935" y="2098548"/>
              <a:ext cx="530351" cy="224027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749541" y="2340279"/>
              <a:ext cx="442067" cy="173304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891337" y="2188273"/>
              <a:ext cx="361569" cy="216788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961631" y="2186940"/>
              <a:ext cx="297179" cy="38100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893051" y="2185416"/>
              <a:ext cx="83820" cy="161925"/>
            </a:xfrm>
            <a:custGeom>
              <a:avLst/>
              <a:gdLst/>
              <a:ahLst/>
              <a:cxnLst/>
              <a:rect l="l" t="t" r="r" b="b"/>
              <a:pathLst>
                <a:path w="83820" h="161925">
                  <a:moveTo>
                    <a:pt x="69088" y="0"/>
                  </a:moveTo>
                  <a:lnTo>
                    <a:pt x="0" y="159512"/>
                  </a:lnTo>
                  <a:lnTo>
                    <a:pt x="13589" y="161544"/>
                  </a:lnTo>
                  <a:lnTo>
                    <a:pt x="83820" y="4318"/>
                  </a:lnTo>
                  <a:lnTo>
                    <a:pt x="6908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893051" y="2214372"/>
              <a:ext cx="364236" cy="187451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178039" y="2215896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20" h="187960">
                  <a:moveTo>
                    <a:pt x="83819" y="0"/>
                  </a:moveTo>
                  <a:lnTo>
                    <a:pt x="80899" y="0"/>
                  </a:lnTo>
                  <a:lnTo>
                    <a:pt x="0" y="186054"/>
                  </a:lnTo>
                  <a:lnTo>
                    <a:pt x="8889" y="187451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893051" y="2346960"/>
              <a:ext cx="291083" cy="62484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888479" y="2414016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59" h="36830">
                  <a:moveTo>
                    <a:pt x="38608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60" y="13843"/>
                  </a:lnTo>
                  <a:lnTo>
                    <a:pt x="3860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890003" y="2414016"/>
              <a:ext cx="96012" cy="35051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897623" y="2427732"/>
              <a:ext cx="33655" cy="12700"/>
            </a:xfrm>
            <a:custGeom>
              <a:avLst/>
              <a:gdLst/>
              <a:ahLst/>
              <a:cxnLst/>
              <a:rect l="l" t="t" r="r" b="b"/>
              <a:pathLst>
                <a:path w="33654" h="12700">
                  <a:moveTo>
                    <a:pt x="9778" y="0"/>
                  </a:moveTo>
                  <a:lnTo>
                    <a:pt x="0" y="5333"/>
                  </a:lnTo>
                  <a:lnTo>
                    <a:pt x="23749" y="12191"/>
                  </a:lnTo>
                  <a:lnTo>
                    <a:pt x="33527" y="6095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896099" y="2433827"/>
              <a:ext cx="26034" cy="6350"/>
            </a:xfrm>
            <a:custGeom>
              <a:avLst/>
              <a:gdLst/>
              <a:ahLst/>
              <a:cxnLst/>
              <a:rect l="l" t="t" r="r" b="b"/>
              <a:pathLst>
                <a:path w="26034" h="6350">
                  <a:moveTo>
                    <a:pt x="1650" y="0"/>
                  </a:moveTo>
                  <a:lnTo>
                    <a:pt x="0" y="888"/>
                  </a:lnTo>
                  <a:lnTo>
                    <a:pt x="24002" y="6096"/>
                  </a:lnTo>
                  <a:lnTo>
                    <a:pt x="25907" y="5080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925055" y="2435352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4" h="10794">
                  <a:moveTo>
                    <a:pt x="9271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7" y="5461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752844" y="2351531"/>
              <a:ext cx="424180" cy="147955"/>
            </a:xfrm>
            <a:custGeom>
              <a:avLst/>
              <a:gdLst/>
              <a:ahLst/>
              <a:cxnLst/>
              <a:rect l="l" t="t" r="r" b="b"/>
              <a:pathLst>
                <a:path w="424179" h="147955">
                  <a:moveTo>
                    <a:pt x="141732" y="1778"/>
                  </a:moveTo>
                  <a:lnTo>
                    <a:pt x="140970" y="0"/>
                  </a:lnTo>
                  <a:lnTo>
                    <a:pt x="0" y="60071"/>
                  </a:lnTo>
                  <a:lnTo>
                    <a:pt x="3556" y="60960"/>
                  </a:lnTo>
                  <a:lnTo>
                    <a:pt x="141732" y="1778"/>
                  </a:lnTo>
                  <a:close/>
                </a:path>
                <a:path w="424179" h="147955">
                  <a:moveTo>
                    <a:pt x="196596" y="94742"/>
                  </a:moveTo>
                  <a:lnTo>
                    <a:pt x="172339" y="88392"/>
                  </a:lnTo>
                  <a:lnTo>
                    <a:pt x="170688" y="89535"/>
                  </a:lnTo>
                  <a:lnTo>
                    <a:pt x="194691" y="96012"/>
                  </a:lnTo>
                  <a:lnTo>
                    <a:pt x="196596" y="94742"/>
                  </a:lnTo>
                  <a:close/>
                </a:path>
                <a:path w="424179" h="147955">
                  <a:moveTo>
                    <a:pt x="298704" y="129794"/>
                  </a:moveTo>
                  <a:lnTo>
                    <a:pt x="13208" y="64008"/>
                  </a:lnTo>
                  <a:lnTo>
                    <a:pt x="9779" y="64008"/>
                  </a:lnTo>
                  <a:lnTo>
                    <a:pt x="9144" y="66294"/>
                  </a:lnTo>
                  <a:lnTo>
                    <a:pt x="298323" y="134112"/>
                  </a:lnTo>
                  <a:lnTo>
                    <a:pt x="298704" y="129794"/>
                  </a:lnTo>
                  <a:close/>
                </a:path>
                <a:path w="424179" h="147955">
                  <a:moveTo>
                    <a:pt x="304800" y="143256"/>
                  </a:moveTo>
                  <a:lnTo>
                    <a:pt x="4318" y="74676"/>
                  </a:lnTo>
                  <a:lnTo>
                    <a:pt x="2705" y="74676"/>
                  </a:lnTo>
                  <a:lnTo>
                    <a:pt x="3048" y="61976"/>
                  </a:lnTo>
                  <a:lnTo>
                    <a:pt x="381" y="60960"/>
                  </a:lnTo>
                  <a:lnTo>
                    <a:pt x="0" y="75946"/>
                  </a:lnTo>
                  <a:lnTo>
                    <a:pt x="342" y="75984"/>
                  </a:lnTo>
                  <a:lnTo>
                    <a:pt x="0" y="77089"/>
                  </a:lnTo>
                  <a:lnTo>
                    <a:pt x="304419" y="147828"/>
                  </a:lnTo>
                  <a:lnTo>
                    <a:pt x="304800" y="143256"/>
                  </a:lnTo>
                  <a:close/>
                </a:path>
                <a:path w="424179" h="147955">
                  <a:moveTo>
                    <a:pt x="417576" y="62611"/>
                  </a:moveTo>
                  <a:lnTo>
                    <a:pt x="417449" y="57912"/>
                  </a:lnTo>
                  <a:lnTo>
                    <a:pt x="298704" y="130048"/>
                  </a:lnTo>
                  <a:lnTo>
                    <a:pt x="298958" y="132588"/>
                  </a:lnTo>
                  <a:lnTo>
                    <a:pt x="300355" y="132588"/>
                  </a:lnTo>
                  <a:lnTo>
                    <a:pt x="417576" y="62611"/>
                  </a:lnTo>
                  <a:close/>
                </a:path>
                <a:path w="424179" h="147955">
                  <a:moveTo>
                    <a:pt x="423672" y="67056"/>
                  </a:moveTo>
                  <a:lnTo>
                    <a:pt x="305181" y="142367"/>
                  </a:lnTo>
                  <a:lnTo>
                    <a:pt x="304800" y="147828"/>
                  </a:lnTo>
                  <a:lnTo>
                    <a:pt x="423291" y="73152"/>
                  </a:lnTo>
                  <a:lnTo>
                    <a:pt x="423672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296655" y="5541264"/>
              <a:ext cx="470916" cy="224028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316594" y="5784330"/>
              <a:ext cx="392791" cy="171728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442769" y="5630989"/>
              <a:ext cx="321945" cy="218312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503919" y="5629656"/>
              <a:ext cx="265175" cy="3810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444483" y="5629656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59" h="161925">
                  <a:moveTo>
                    <a:pt x="60325" y="0"/>
                  </a:moveTo>
                  <a:lnTo>
                    <a:pt x="0" y="159499"/>
                  </a:lnTo>
                  <a:lnTo>
                    <a:pt x="11938" y="161544"/>
                  </a:lnTo>
                  <a:lnTo>
                    <a:pt x="73151" y="4356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444483" y="5658612"/>
              <a:ext cx="323088" cy="185928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697467" y="5660136"/>
              <a:ext cx="73660" cy="186055"/>
            </a:xfrm>
            <a:custGeom>
              <a:avLst/>
              <a:gdLst/>
              <a:ahLst/>
              <a:cxnLst/>
              <a:rect l="l" t="t" r="r" b="b"/>
              <a:pathLst>
                <a:path w="73659" h="186054">
                  <a:moveTo>
                    <a:pt x="73151" y="0"/>
                  </a:moveTo>
                  <a:lnTo>
                    <a:pt x="70611" y="0"/>
                  </a:lnTo>
                  <a:lnTo>
                    <a:pt x="0" y="184581"/>
                  </a:lnTo>
                  <a:lnTo>
                    <a:pt x="7747" y="185927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444483" y="5791200"/>
              <a:ext cx="257556" cy="60959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439911" y="5856732"/>
              <a:ext cx="88900" cy="36830"/>
            </a:xfrm>
            <a:custGeom>
              <a:avLst/>
              <a:gdLst/>
              <a:ahLst/>
              <a:cxnLst/>
              <a:rect l="l" t="t" r="r" b="b"/>
              <a:pathLst>
                <a:path w="88900" h="36829">
                  <a:moveTo>
                    <a:pt x="34417" y="0"/>
                  </a:moveTo>
                  <a:lnTo>
                    <a:pt x="0" y="20472"/>
                  </a:lnTo>
                  <a:lnTo>
                    <a:pt x="55245" y="36576"/>
                  </a:lnTo>
                  <a:lnTo>
                    <a:pt x="88392" y="13868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441435" y="5858256"/>
              <a:ext cx="85344" cy="35052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47531" y="5871971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8"/>
                  </a:lnTo>
                  <a:lnTo>
                    <a:pt x="21590" y="10667"/>
                  </a:lnTo>
                  <a:lnTo>
                    <a:pt x="30479" y="5333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47531" y="5876544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90" h="7620">
                  <a:moveTo>
                    <a:pt x="1270" y="0"/>
                  </a:moveTo>
                  <a:lnTo>
                    <a:pt x="0" y="1092"/>
                  </a:lnTo>
                  <a:lnTo>
                    <a:pt x="19812" y="7619"/>
                  </a:lnTo>
                  <a:lnTo>
                    <a:pt x="21336" y="6413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471915" y="5878068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99"/>
                  </a:lnTo>
                  <a:lnTo>
                    <a:pt x="21589" y="12191"/>
                  </a:lnTo>
                  <a:lnTo>
                    <a:pt x="30479" y="6210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8319516" y="5794247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329"/>
                  </a:moveTo>
                  <a:lnTo>
                    <a:pt x="153797" y="89916"/>
                  </a:lnTo>
                  <a:lnTo>
                    <a:pt x="152400" y="91008"/>
                  </a:lnTo>
                  <a:lnTo>
                    <a:pt x="173609" y="97536"/>
                  </a:lnTo>
                  <a:lnTo>
                    <a:pt x="175260" y="96329"/>
                  </a:lnTo>
                  <a:close/>
                </a:path>
                <a:path w="376554" h="149860">
                  <a:moveTo>
                    <a:pt x="370332" y="63982"/>
                  </a:moveTo>
                  <a:lnTo>
                    <a:pt x="370205" y="59436"/>
                  </a:lnTo>
                  <a:lnTo>
                    <a:pt x="265176" y="130162"/>
                  </a:lnTo>
                  <a:lnTo>
                    <a:pt x="265239" y="130797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3982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1018" y="143217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854"/>
                  </a:lnTo>
                  <a:lnTo>
                    <a:pt x="125857" y="0"/>
                  </a:lnTo>
                  <a:lnTo>
                    <a:pt x="838" y="61150"/>
                  </a:lnTo>
                  <a:lnTo>
                    <a:pt x="381" y="60960"/>
                  </a:lnTo>
                  <a:lnTo>
                    <a:pt x="368" y="61379"/>
                  </a:lnTo>
                  <a:lnTo>
                    <a:pt x="0" y="61556"/>
                  </a:lnTo>
                  <a:lnTo>
                    <a:pt x="355" y="61671"/>
                  </a:lnTo>
                  <a:lnTo>
                    <a:pt x="0" y="75882"/>
                  </a:lnTo>
                  <a:lnTo>
                    <a:pt x="304" y="75920"/>
                  </a:lnTo>
                  <a:lnTo>
                    <a:pt x="0" y="77101"/>
                  </a:lnTo>
                  <a:lnTo>
                    <a:pt x="269862" y="147574"/>
                  </a:lnTo>
                  <a:lnTo>
                    <a:pt x="269748" y="149352"/>
                  </a:lnTo>
                  <a:lnTo>
                    <a:pt x="376047" y="74701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984491" y="3096768"/>
              <a:ext cx="441959" cy="224027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003922" y="3339972"/>
              <a:ext cx="368153" cy="170941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21461" y="3186493"/>
              <a:ext cx="302132" cy="216789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179563" y="3185160"/>
              <a:ext cx="248411" cy="38100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124699" y="3185160"/>
              <a:ext cx="68580" cy="160020"/>
            </a:xfrm>
            <a:custGeom>
              <a:avLst/>
              <a:gdLst/>
              <a:ahLst/>
              <a:cxnLst/>
              <a:rect l="l" t="t" r="r" b="b"/>
              <a:pathLst>
                <a:path w="68579" h="160020">
                  <a:moveTo>
                    <a:pt x="56515" y="0"/>
                  </a:moveTo>
                  <a:lnTo>
                    <a:pt x="0" y="157987"/>
                  </a:lnTo>
                  <a:lnTo>
                    <a:pt x="11175" y="160019"/>
                  </a:lnTo>
                  <a:lnTo>
                    <a:pt x="68579" y="4317"/>
                  </a:lnTo>
                  <a:lnTo>
                    <a:pt x="5651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123175" y="3212591"/>
              <a:ext cx="303275" cy="187452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359395" y="3214116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4" h="187960">
                  <a:moveTo>
                    <a:pt x="70103" y="0"/>
                  </a:moveTo>
                  <a:lnTo>
                    <a:pt x="67690" y="0"/>
                  </a:lnTo>
                  <a:lnTo>
                    <a:pt x="0" y="186055"/>
                  </a:lnTo>
                  <a:lnTo>
                    <a:pt x="7493" y="187451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123175" y="3345180"/>
              <a:ext cx="242316" cy="62484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20127" y="3412236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29">
                  <a:moveTo>
                    <a:pt x="32003" y="0"/>
                  </a:moveTo>
                  <a:lnTo>
                    <a:pt x="0" y="20447"/>
                  </a:lnTo>
                  <a:lnTo>
                    <a:pt x="51435" y="36575"/>
                  </a:lnTo>
                  <a:lnTo>
                    <a:pt x="82296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121651" y="3412236"/>
              <a:ext cx="79248" cy="35051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127747" y="3425952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40" h="12700">
                  <a:moveTo>
                    <a:pt x="8000" y="0"/>
                  </a:moveTo>
                  <a:lnTo>
                    <a:pt x="0" y="5334"/>
                  </a:lnTo>
                  <a:lnTo>
                    <a:pt x="19430" y="12192"/>
                  </a:lnTo>
                  <a:lnTo>
                    <a:pt x="27431" y="6096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126223" y="3432047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1270" y="0"/>
                  </a:moveTo>
                  <a:lnTo>
                    <a:pt x="0" y="888"/>
                  </a:lnTo>
                  <a:lnTo>
                    <a:pt x="19811" y="6096"/>
                  </a:lnTo>
                  <a:lnTo>
                    <a:pt x="21335" y="507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150607" y="3433572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40" h="12700">
                  <a:moveTo>
                    <a:pt x="7493" y="0"/>
                  </a:moveTo>
                  <a:lnTo>
                    <a:pt x="0" y="5461"/>
                  </a:lnTo>
                  <a:lnTo>
                    <a:pt x="19431" y="12191"/>
                  </a:lnTo>
                  <a:lnTo>
                    <a:pt x="27432" y="6223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005828" y="3418331"/>
              <a:ext cx="353695" cy="81280"/>
            </a:xfrm>
            <a:custGeom>
              <a:avLst/>
              <a:gdLst/>
              <a:ahLst/>
              <a:cxnLst/>
              <a:rect l="l" t="t" r="r" b="b"/>
              <a:pathLst>
                <a:path w="353695" h="81279">
                  <a:moveTo>
                    <a:pt x="164592" y="26416"/>
                  </a:moveTo>
                  <a:lnTo>
                    <a:pt x="144526" y="21336"/>
                  </a:lnTo>
                  <a:lnTo>
                    <a:pt x="143256" y="22225"/>
                  </a:lnTo>
                  <a:lnTo>
                    <a:pt x="163068" y="27432"/>
                  </a:lnTo>
                  <a:lnTo>
                    <a:pt x="164592" y="26416"/>
                  </a:lnTo>
                  <a:close/>
                </a:path>
                <a:path w="353695" h="81279">
                  <a:moveTo>
                    <a:pt x="254508" y="74676"/>
                  </a:moveTo>
                  <a:lnTo>
                    <a:pt x="3556" y="6096"/>
                  </a:lnTo>
                  <a:lnTo>
                    <a:pt x="635" y="6096"/>
                  </a:lnTo>
                  <a:lnTo>
                    <a:pt x="0" y="8509"/>
                  </a:lnTo>
                  <a:lnTo>
                    <a:pt x="254254" y="79248"/>
                  </a:lnTo>
                  <a:lnTo>
                    <a:pt x="254508" y="74676"/>
                  </a:lnTo>
                  <a:close/>
                </a:path>
                <a:path w="353695" h="81279">
                  <a:moveTo>
                    <a:pt x="353568" y="0"/>
                  </a:moveTo>
                  <a:lnTo>
                    <a:pt x="254762" y="75311"/>
                  </a:lnTo>
                  <a:lnTo>
                    <a:pt x="254508" y="80772"/>
                  </a:lnTo>
                  <a:lnTo>
                    <a:pt x="353314" y="6096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007351" y="3349752"/>
              <a:ext cx="345948" cy="135636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363967" y="3278124"/>
              <a:ext cx="414527" cy="37338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540751" y="3314700"/>
              <a:ext cx="195072" cy="170687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730995" y="5478780"/>
              <a:ext cx="470916" cy="224028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751569" y="5720830"/>
              <a:ext cx="392791" cy="171728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877109" y="5566981"/>
              <a:ext cx="321945" cy="218312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939783" y="5565647"/>
              <a:ext cx="263651" cy="39624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8880347" y="5565647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59" h="161925">
                  <a:moveTo>
                    <a:pt x="60325" y="0"/>
                  </a:moveTo>
                  <a:lnTo>
                    <a:pt x="0" y="159499"/>
                  </a:lnTo>
                  <a:lnTo>
                    <a:pt x="11937" y="161543"/>
                  </a:lnTo>
                  <a:lnTo>
                    <a:pt x="73151" y="4317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8878823" y="5594603"/>
              <a:ext cx="323087" cy="187452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9131807" y="5596127"/>
              <a:ext cx="74930" cy="187960"/>
            </a:xfrm>
            <a:custGeom>
              <a:avLst/>
              <a:gdLst/>
              <a:ahLst/>
              <a:cxnLst/>
              <a:rect l="l" t="t" r="r" b="b"/>
              <a:pathLst>
                <a:path w="74929" h="187960">
                  <a:moveTo>
                    <a:pt x="74675" y="0"/>
                  </a:moveTo>
                  <a:lnTo>
                    <a:pt x="72136" y="0"/>
                  </a:lnTo>
                  <a:lnTo>
                    <a:pt x="0" y="186093"/>
                  </a:lnTo>
                  <a:lnTo>
                    <a:pt x="8000" y="187452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878823" y="5727191"/>
              <a:ext cx="259079" cy="62484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875775" y="5792724"/>
              <a:ext cx="86995" cy="38100"/>
            </a:xfrm>
            <a:custGeom>
              <a:avLst/>
              <a:gdLst/>
              <a:ahLst/>
              <a:cxnLst/>
              <a:rect l="l" t="t" r="r" b="b"/>
              <a:pathLst>
                <a:path w="86995" h="38100">
                  <a:moveTo>
                    <a:pt x="33781" y="0"/>
                  </a:moveTo>
                  <a:lnTo>
                    <a:pt x="0" y="21323"/>
                  </a:lnTo>
                  <a:lnTo>
                    <a:pt x="54228" y="38100"/>
                  </a:lnTo>
                  <a:lnTo>
                    <a:pt x="86868" y="14452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877299" y="5794247"/>
              <a:ext cx="83820" cy="35052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883395" y="5807964"/>
              <a:ext cx="29209" cy="10795"/>
            </a:xfrm>
            <a:custGeom>
              <a:avLst/>
              <a:gdLst/>
              <a:ahLst/>
              <a:cxnLst/>
              <a:rect l="l" t="t" r="r" b="b"/>
              <a:pathLst>
                <a:path w="29209" h="10795">
                  <a:moveTo>
                    <a:pt x="8381" y="0"/>
                  </a:moveTo>
                  <a:lnTo>
                    <a:pt x="0" y="4699"/>
                  </a:lnTo>
                  <a:lnTo>
                    <a:pt x="20574" y="10668"/>
                  </a:lnTo>
                  <a:lnTo>
                    <a:pt x="28955" y="5334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881871" y="5812536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7" y="0"/>
                  </a:moveTo>
                  <a:lnTo>
                    <a:pt x="0" y="1092"/>
                  </a:lnTo>
                  <a:lnTo>
                    <a:pt x="21208" y="7619"/>
                  </a:lnTo>
                  <a:lnTo>
                    <a:pt x="22859" y="6413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907779" y="5815583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1" y="0"/>
                  </a:moveTo>
                  <a:lnTo>
                    <a:pt x="0" y="4813"/>
                  </a:lnTo>
                  <a:lnTo>
                    <a:pt x="21590" y="10667"/>
                  </a:lnTo>
                  <a:lnTo>
                    <a:pt x="30479" y="5435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8753856" y="5730239"/>
              <a:ext cx="378460" cy="149860"/>
            </a:xfrm>
            <a:custGeom>
              <a:avLst/>
              <a:gdLst/>
              <a:ahLst/>
              <a:cxnLst/>
              <a:rect l="l" t="t" r="r" b="b"/>
              <a:pathLst>
                <a:path w="378459" h="149860">
                  <a:moveTo>
                    <a:pt x="175260" y="96329"/>
                  </a:moveTo>
                  <a:lnTo>
                    <a:pt x="153797" y="89916"/>
                  </a:lnTo>
                  <a:lnTo>
                    <a:pt x="152400" y="91008"/>
                  </a:lnTo>
                  <a:lnTo>
                    <a:pt x="173609" y="97536"/>
                  </a:lnTo>
                  <a:lnTo>
                    <a:pt x="175260" y="96329"/>
                  </a:lnTo>
                  <a:close/>
                </a:path>
                <a:path w="378459" h="149860">
                  <a:moveTo>
                    <a:pt x="266700" y="131178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382"/>
                  </a:lnTo>
                  <a:lnTo>
                    <a:pt x="266446" y="135636"/>
                  </a:lnTo>
                  <a:lnTo>
                    <a:pt x="266700" y="131178"/>
                  </a:lnTo>
                  <a:close/>
                </a:path>
                <a:path w="378459" h="149860">
                  <a:moveTo>
                    <a:pt x="271272" y="144703"/>
                  </a:move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854"/>
                  </a:lnTo>
                  <a:lnTo>
                    <a:pt x="125857" y="0"/>
                  </a:lnTo>
                  <a:lnTo>
                    <a:pt x="838" y="61150"/>
                  </a:lnTo>
                  <a:lnTo>
                    <a:pt x="381" y="60960"/>
                  </a:lnTo>
                  <a:lnTo>
                    <a:pt x="368" y="61379"/>
                  </a:lnTo>
                  <a:lnTo>
                    <a:pt x="0" y="61556"/>
                  </a:lnTo>
                  <a:lnTo>
                    <a:pt x="355" y="61671"/>
                  </a:lnTo>
                  <a:lnTo>
                    <a:pt x="0" y="75882"/>
                  </a:lnTo>
                  <a:lnTo>
                    <a:pt x="304" y="75920"/>
                  </a:lnTo>
                  <a:lnTo>
                    <a:pt x="0" y="77152"/>
                  </a:lnTo>
                  <a:lnTo>
                    <a:pt x="270891" y="149352"/>
                  </a:lnTo>
                  <a:lnTo>
                    <a:pt x="271272" y="144703"/>
                  </a:lnTo>
                  <a:close/>
                </a:path>
                <a:path w="378459" h="149860">
                  <a:moveTo>
                    <a:pt x="371856" y="63982"/>
                  </a:moveTo>
                  <a:lnTo>
                    <a:pt x="371729" y="59436"/>
                  </a:lnTo>
                  <a:lnTo>
                    <a:pt x="266700" y="130162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3982"/>
                  </a:lnTo>
                  <a:close/>
                </a:path>
                <a:path w="378459" h="149860">
                  <a:moveTo>
                    <a:pt x="377952" y="68580"/>
                  </a:moveTo>
                  <a:lnTo>
                    <a:pt x="271653" y="143840"/>
                  </a:lnTo>
                  <a:lnTo>
                    <a:pt x="271272" y="149352"/>
                  </a:lnTo>
                  <a:lnTo>
                    <a:pt x="377571" y="74701"/>
                  </a:lnTo>
                  <a:lnTo>
                    <a:pt x="37795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9721596" y="4459223"/>
              <a:ext cx="676910" cy="775970"/>
            </a:xfrm>
            <a:custGeom>
              <a:avLst/>
              <a:gdLst/>
              <a:ahLst/>
              <a:cxnLst/>
              <a:rect l="l" t="t" r="r" b="b"/>
              <a:pathLst>
                <a:path w="676909" h="775970">
                  <a:moveTo>
                    <a:pt x="676656" y="0"/>
                  </a:moveTo>
                  <a:lnTo>
                    <a:pt x="0" y="0"/>
                  </a:lnTo>
                  <a:lnTo>
                    <a:pt x="0" y="24396"/>
                  </a:lnTo>
                  <a:lnTo>
                    <a:pt x="0" y="775716"/>
                  </a:lnTo>
                  <a:lnTo>
                    <a:pt x="676656" y="775716"/>
                  </a:lnTo>
                  <a:lnTo>
                    <a:pt x="676656" y="24396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9688067" y="4483608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690372" y="0"/>
                  </a:moveTo>
                  <a:lnTo>
                    <a:pt x="0" y="0"/>
                  </a:lnTo>
                  <a:lnTo>
                    <a:pt x="0" y="800099"/>
                  </a:lnTo>
                  <a:lnTo>
                    <a:pt x="690372" y="800099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9688067" y="4483608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800099"/>
                  </a:moveTo>
                  <a:lnTo>
                    <a:pt x="690372" y="800099"/>
                  </a:lnTo>
                  <a:lnTo>
                    <a:pt x="690372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9692639" y="4658868"/>
              <a:ext cx="676910" cy="172720"/>
            </a:xfrm>
            <a:custGeom>
              <a:avLst/>
              <a:gdLst/>
              <a:ahLst/>
              <a:cxnLst/>
              <a:rect l="l" t="t" r="r" b="b"/>
              <a:pathLst>
                <a:path w="676909" h="172720">
                  <a:moveTo>
                    <a:pt x="676655" y="0"/>
                  </a:moveTo>
                  <a:lnTo>
                    <a:pt x="0" y="0"/>
                  </a:lnTo>
                  <a:lnTo>
                    <a:pt x="0" y="172211"/>
                  </a:lnTo>
                  <a:lnTo>
                    <a:pt x="676655" y="172211"/>
                  </a:lnTo>
                  <a:lnTo>
                    <a:pt x="6766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3" name="object 283"/>
          <p:cNvSpPr txBox="1"/>
          <p:nvPr/>
        </p:nvSpPr>
        <p:spPr>
          <a:xfrm>
            <a:off x="9694418" y="4488560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9694418" y="4640960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9532111" y="4793360"/>
            <a:ext cx="8464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03200" algn="r">
              <a:lnSpc>
                <a:spcPct val="100000"/>
              </a:lnSpc>
              <a:spcBef>
                <a:spcPts val="95"/>
              </a:spcBef>
            </a:pPr>
            <a:r>
              <a:rPr sz="1000" spc="-10">
                <a:latin typeface="Tahoma"/>
                <a:cs typeface="Tahoma"/>
              </a:rPr>
              <a:t>n</a:t>
            </a:r>
            <a:r>
              <a:rPr sz="1000" spc="-5">
                <a:latin typeface="Tahoma"/>
                <a:cs typeface="Tahoma"/>
              </a:rPr>
              <a:t>etwork</a:t>
            </a:r>
            <a:endParaRPr sz="1000">
              <a:latin typeface="Tahoma"/>
              <a:cs typeface="Tahoma"/>
            </a:endParaRPr>
          </a:p>
          <a:p>
            <a:pPr marR="178435" algn="r">
              <a:lnSpc>
                <a:spcPct val="100000"/>
              </a:lnSpc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9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  <a:p>
            <a:pPr marR="212725" algn="r">
              <a:lnSpc>
                <a:spcPct val="100000"/>
              </a:lnSpc>
            </a:pPr>
            <a:r>
              <a:rPr sz="1000" u="sng" spc="-5">
                <a:uFill>
                  <a:solidFill>
                    <a:srgbClr val="E7E6E6"/>
                  </a:solidFill>
                </a:uFill>
                <a:latin typeface="Tahoma"/>
                <a:cs typeface="Tahoma"/>
              </a:rPr>
              <a:t>   </a:t>
            </a:r>
            <a:r>
              <a:rPr sz="1000" u="sng" spc="-70">
                <a:uFill>
                  <a:solidFill>
                    <a:srgbClr val="E7E6E6"/>
                  </a:solidFill>
                </a:uFill>
                <a:latin typeface="Tahoma"/>
                <a:cs typeface="Tahoma"/>
              </a:rPr>
              <a:t> </a:t>
            </a:r>
            <a:r>
              <a:rPr sz="1000" spc="-14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ph</a:t>
            </a:r>
            <a:r>
              <a:rPr sz="1000" spc="-15">
                <a:latin typeface="Tahoma"/>
                <a:cs typeface="Tahoma"/>
              </a:rPr>
              <a:t>y</a:t>
            </a:r>
            <a:r>
              <a:rPr sz="1000" spc="-10">
                <a:latin typeface="Tahoma"/>
                <a:cs typeface="Tahoma"/>
              </a:rPr>
              <a:t>sic</a:t>
            </a:r>
            <a:r>
              <a:rPr sz="1000" spc="-5">
                <a:latin typeface="Tahoma"/>
                <a:cs typeface="Tahoma"/>
              </a:rPr>
              <a:t>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6" name="object 286"/>
          <p:cNvGrpSpPr/>
          <p:nvPr/>
        </p:nvGrpSpPr>
        <p:grpSpPr>
          <a:xfrm>
            <a:off x="7287514" y="1301496"/>
            <a:ext cx="3108325" cy="4115435"/>
            <a:chOff x="7287514" y="1301496"/>
            <a:chExt cx="3108325" cy="4115435"/>
          </a:xfrm>
        </p:grpSpPr>
        <p:sp>
          <p:nvSpPr>
            <p:cNvPr id="287" name="object 287"/>
            <p:cNvSpPr/>
            <p:nvPr/>
          </p:nvSpPr>
          <p:spPr>
            <a:xfrm>
              <a:off x="9688068" y="4826508"/>
              <a:ext cx="701040" cy="280670"/>
            </a:xfrm>
            <a:custGeom>
              <a:avLst/>
              <a:gdLst/>
              <a:ahLst/>
              <a:cxnLst/>
              <a:rect l="l" t="t" r="r" b="b"/>
              <a:pathLst>
                <a:path w="701040" h="280670">
                  <a:moveTo>
                    <a:pt x="0" y="0"/>
                  </a:moveTo>
                  <a:lnTo>
                    <a:pt x="690372" y="4572"/>
                  </a:lnTo>
                </a:path>
                <a:path w="701040" h="280670">
                  <a:moveTo>
                    <a:pt x="10667" y="137160"/>
                  </a:moveTo>
                  <a:lnTo>
                    <a:pt x="701039" y="141732"/>
                  </a:lnTo>
                </a:path>
                <a:path w="701040" h="280670">
                  <a:moveTo>
                    <a:pt x="10667" y="275844"/>
                  </a:moveTo>
                  <a:lnTo>
                    <a:pt x="701039" y="2804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9380220" y="4468368"/>
              <a:ext cx="304800" cy="943356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9380220" y="4468368"/>
              <a:ext cx="304800" cy="943610"/>
            </a:xfrm>
            <a:custGeom>
              <a:avLst/>
              <a:gdLst/>
              <a:ahLst/>
              <a:cxnLst/>
              <a:rect l="l" t="t" r="r" b="b"/>
              <a:pathLst>
                <a:path w="304800" h="943610">
                  <a:moveTo>
                    <a:pt x="0" y="943355"/>
                  </a:moveTo>
                  <a:lnTo>
                    <a:pt x="304800" y="0"/>
                  </a:lnTo>
                  <a:lnTo>
                    <a:pt x="304800" y="817879"/>
                  </a:lnTo>
                  <a:lnTo>
                    <a:pt x="0" y="94335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694041" y="1998345"/>
              <a:ext cx="2209800" cy="2480945"/>
            </a:xfrm>
            <a:custGeom>
              <a:avLst/>
              <a:gdLst/>
              <a:ahLst/>
              <a:cxnLst/>
              <a:rect l="l" t="t" r="r" b="b"/>
              <a:pathLst>
                <a:path w="2209800" h="2480945">
                  <a:moveTo>
                    <a:pt x="208406" y="0"/>
                  </a:moveTo>
                  <a:lnTo>
                    <a:pt x="0" y="181355"/>
                  </a:lnTo>
                  <a:lnTo>
                    <a:pt x="2001011" y="2480436"/>
                  </a:lnTo>
                  <a:lnTo>
                    <a:pt x="2209418" y="2299080"/>
                  </a:lnTo>
                  <a:lnTo>
                    <a:pt x="2084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8035163" y="2383028"/>
              <a:ext cx="1543811" cy="1775968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69289" y="1804428"/>
              <a:ext cx="2476500" cy="2865755"/>
            </a:xfrm>
            <a:custGeom>
              <a:avLst/>
              <a:gdLst/>
              <a:ahLst/>
              <a:cxnLst/>
              <a:rect l="l" t="t" r="r" b="b"/>
              <a:pathLst>
                <a:path w="2476500" h="2865754">
                  <a:moveTo>
                    <a:pt x="451650" y="204330"/>
                  </a:moveTo>
                  <a:lnTo>
                    <a:pt x="382308" y="189661"/>
                  </a:lnTo>
                  <a:lnTo>
                    <a:pt x="318287" y="169557"/>
                  </a:lnTo>
                  <a:lnTo>
                    <a:pt x="259702" y="145554"/>
                  </a:lnTo>
                  <a:lnTo>
                    <a:pt x="206692" y="119240"/>
                  </a:lnTo>
                  <a:lnTo>
                    <a:pt x="159397" y="92163"/>
                  </a:lnTo>
                  <a:lnTo>
                    <a:pt x="117957" y="65887"/>
                  </a:lnTo>
                  <a:lnTo>
                    <a:pt x="53149" y="21983"/>
                  </a:lnTo>
                  <a:lnTo>
                    <a:pt x="30073" y="7467"/>
                  </a:lnTo>
                  <a:lnTo>
                    <a:pt x="13373" y="0"/>
                  </a:lnTo>
                  <a:lnTo>
                    <a:pt x="3213" y="1130"/>
                  </a:lnTo>
                  <a:lnTo>
                    <a:pt x="0" y="11925"/>
                  </a:lnTo>
                  <a:lnTo>
                    <a:pt x="4927" y="30378"/>
                  </a:lnTo>
                  <a:lnTo>
                    <a:pt x="16281" y="56134"/>
                  </a:lnTo>
                  <a:lnTo>
                    <a:pt x="51523" y="128003"/>
                  </a:lnTo>
                  <a:lnTo>
                    <a:pt x="72021" y="173380"/>
                  </a:lnTo>
                  <a:lnTo>
                    <a:pt x="92176" y="224548"/>
                  </a:lnTo>
                  <a:lnTo>
                    <a:pt x="110299" y="281127"/>
                  </a:lnTo>
                  <a:lnTo>
                    <a:pt x="124688" y="342734"/>
                  </a:lnTo>
                  <a:lnTo>
                    <a:pt x="133667" y="409003"/>
                  </a:lnTo>
                  <a:lnTo>
                    <a:pt x="135547" y="479539"/>
                  </a:lnTo>
                  <a:lnTo>
                    <a:pt x="451650" y="204330"/>
                  </a:lnTo>
                  <a:close/>
                </a:path>
                <a:path w="2476500" h="2865754">
                  <a:moveTo>
                    <a:pt x="2476398" y="2854045"/>
                  </a:moveTo>
                  <a:lnTo>
                    <a:pt x="2471318" y="2836468"/>
                  </a:lnTo>
                  <a:lnTo>
                    <a:pt x="2460129" y="2811602"/>
                  </a:lnTo>
                  <a:lnTo>
                    <a:pt x="2425585" y="2741371"/>
                  </a:lnTo>
                  <a:lnTo>
                    <a:pt x="2405278" y="2696705"/>
                  </a:lnTo>
                  <a:lnTo>
                    <a:pt x="2384971" y="2646134"/>
                  </a:lnTo>
                  <a:lnTo>
                    <a:pt x="2366213" y="2590012"/>
                  </a:lnTo>
                  <a:lnTo>
                    <a:pt x="2350516" y="2528671"/>
                  </a:lnTo>
                  <a:lnTo>
                    <a:pt x="2339403" y="2462492"/>
                  </a:lnTo>
                  <a:lnTo>
                    <a:pt x="2334425" y="2391778"/>
                  </a:lnTo>
                  <a:lnTo>
                    <a:pt x="2018322" y="2666987"/>
                  </a:lnTo>
                  <a:lnTo>
                    <a:pt x="2087930" y="2678557"/>
                  </a:lnTo>
                  <a:lnTo>
                    <a:pt x="2152332" y="2696578"/>
                  </a:lnTo>
                  <a:lnTo>
                    <a:pt x="2211362" y="2719324"/>
                  </a:lnTo>
                  <a:lnTo>
                    <a:pt x="2264892" y="2745079"/>
                  </a:lnTo>
                  <a:lnTo>
                    <a:pt x="2312784" y="2772092"/>
                  </a:lnTo>
                  <a:lnTo>
                    <a:pt x="2354897" y="2798648"/>
                  </a:lnTo>
                  <a:lnTo>
                    <a:pt x="2421229" y="2843453"/>
                  </a:lnTo>
                  <a:lnTo>
                    <a:pt x="2445156" y="2858249"/>
                  </a:lnTo>
                  <a:lnTo>
                    <a:pt x="2462746" y="2865666"/>
                  </a:lnTo>
                  <a:lnTo>
                    <a:pt x="2473871" y="2863964"/>
                  </a:lnTo>
                  <a:lnTo>
                    <a:pt x="2476398" y="28540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327392" y="1301495"/>
              <a:ext cx="676910" cy="777240"/>
            </a:xfrm>
            <a:custGeom>
              <a:avLst/>
              <a:gdLst/>
              <a:ahLst/>
              <a:cxnLst/>
              <a:rect l="l" t="t" r="r" b="b"/>
              <a:pathLst>
                <a:path w="676909" h="777239">
                  <a:moveTo>
                    <a:pt x="676656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777240"/>
                  </a:lnTo>
                  <a:lnTo>
                    <a:pt x="676656" y="777240"/>
                  </a:lnTo>
                  <a:lnTo>
                    <a:pt x="676656" y="24384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293864" y="1325880"/>
              <a:ext cx="692150" cy="800100"/>
            </a:xfrm>
            <a:custGeom>
              <a:avLst/>
              <a:gdLst/>
              <a:ahLst/>
              <a:cxnLst/>
              <a:rect l="l" t="t" r="r" b="b"/>
              <a:pathLst>
                <a:path w="692150" h="800100">
                  <a:moveTo>
                    <a:pt x="691896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91896" y="800100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293864" y="1325880"/>
              <a:ext cx="692150" cy="800100"/>
            </a:xfrm>
            <a:custGeom>
              <a:avLst/>
              <a:gdLst/>
              <a:ahLst/>
              <a:cxnLst/>
              <a:rect l="l" t="t" r="r" b="b"/>
              <a:pathLst>
                <a:path w="692150" h="800100">
                  <a:moveTo>
                    <a:pt x="0" y="800100"/>
                  </a:moveTo>
                  <a:lnTo>
                    <a:pt x="691896" y="800100"/>
                  </a:lnTo>
                  <a:lnTo>
                    <a:pt x="691896" y="0"/>
                  </a:lnTo>
                  <a:lnTo>
                    <a:pt x="0" y="0"/>
                  </a:lnTo>
                  <a:lnTo>
                    <a:pt x="0" y="800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299960" y="1501140"/>
              <a:ext cx="675640" cy="172720"/>
            </a:xfrm>
            <a:custGeom>
              <a:avLst/>
              <a:gdLst/>
              <a:ahLst/>
              <a:cxnLst/>
              <a:rect l="l" t="t" r="r" b="b"/>
              <a:pathLst>
                <a:path w="675640" h="172719">
                  <a:moveTo>
                    <a:pt x="675131" y="0"/>
                  </a:moveTo>
                  <a:lnTo>
                    <a:pt x="0" y="0"/>
                  </a:lnTo>
                  <a:lnTo>
                    <a:pt x="0" y="172212"/>
                  </a:lnTo>
                  <a:lnTo>
                    <a:pt x="675131" y="172212"/>
                  </a:lnTo>
                  <a:lnTo>
                    <a:pt x="6751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7" name="object 297"/>
          <p:cNvSpPr txBox="1"/>
          <p:nvPr/>
        </p:nvSpPr>
        <p:spPr>
          <a:xfrm>
            <a:off x="7300214" y="1330198"/>
            <a:ext cx="68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application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7300214" y="1482293"/>
            <a:ext cx="68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7300214" y="1635379"/>
            <a:ext cx="68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network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7300214" y="1787779"/>
            <a:ext cx="68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data</a:t>
            </a:r>
            <a:r>
              <a:rPr sz="1000" spc="-25">
                <a:latin typeface="Tahoma"/>
                <a:cs typeface="Tahoma"/>
              </a:rPr>
              <a:t> </a:t>
            </a:r>
            <a:r>
              <a:rPr sz="1000" spc="-5">
                <a:latin typeface="Tahoma"/>
                <a:cs typeface="Tahoma"/>
              </a:rPr>
              <a:t>link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7300214" y="1940179"/>
            <a:ext cx="68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000" spc="-5">
                <a:latin typeface="Tahoma"/>
                <a:cs typeface="Tahoma"/>
              </a:rPr>
              <a:t>physical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02" name="object 302"/>
          <p:cNvGrpSpPr/>
          <p:nvPr/>
        </p:nvGrpSpPr>
        <p:grpSpPr>
          <a:xfrm>
            <a:off x="6981253" y="1305877"/>
            <a:ext cx="1020444" cy="953135"/>
            <a:chOff x="6981253" y="1305877"/>
            <a:chExt cx="1020444" cy="953135"/>
          </a:xfrm>
        </p:grpSpPr>
        <p:sp>
          <p:nvSpPr>
            <p:cNvPr id="303" name="object 303"/>
            <p:cNvSpPr/>
            <p:nvPr/>
          </p:nvSpPr>
          <p:spPr>
            <a:xfrm>
              <a:off x="7293864" y="1668779"/>
              <a:ext cx="701040" cy="280670"/>
            </a:xfrm>
            <a:custGeom>
              <a:avLst/>
              <a:gdLst/>
              <a:ahLst/>
              <a:cxnLst/>
              <a:rect l="l" t="t" r="r" b="b"/>
              <a:pathLst>
                <a:path w="701040" h="280669">
                  <a:moveTo>
                    <a:pt x="0" y="0"/>
                  </a:moveTo>
                  <a:lnTo>
                    <a:pt x="691895" y="4572"/>
                  </a:lnTo>
                </a:path>
                <a:path w="701040" h="280669">
                  <a:moveTo>
                    <a:pt x="10667" y="137160"/>
                  </a:moveTo>
                  <a:lnTo>
                    <a:pt x="701039" y="143256"/>
                  </a:lnTo>
                </a:path>
                <a:path w="701040" h="280669">
                  <a:moveTo>
                    <a:pt x="10667" y="275844"/>
                  </a:moveTo>
                  <a:lnTo>
                    <a:pt x="701039" y="2804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986016" y="1310639"/>
              <a:ext cx="304800" cy="943356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986016" y="1310639"/>
              <a:ext cx="304800" cy="943610"/>
            </a:xfrm>
            <a:custGeom>
              <a:avLst/>
              <a:gdLst/>
              <a:ahLst/>
              <a:cxnLst/>
              <a:rect l="l" t="t" r="r" b="b"/>
              <a:pathLst>
                <a:path w="304800" h="943610">
                  <a:moveTo>
                    <a:pt x="0" y="943356"/>
                  </a:moveTo>
                  <a:lnTo>
                    <a:pt x="304800" y="0"/>
                  </a:lnTo>
                  <a:lnTo>
                    <a:pt x="304800" y="817880"/>
                  </a:lnTo>
                  <a:lnTo>
                    <a:pt x="0" y="94335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39DA019447F45B8D15D995072C27D" ma:contentTypeVersion="6" ma:contentTypeDescription="Create a new document." ma:contentTypeScope="" ma:versionID="6789f27620b530c2fa2f5f38d60d257e">
  <xsd:schema xmlns:xsd="http://www.w3.org/2001/XMLSchema" xmlns:xs="http://www.w3.org/2001/XMLSchema" xmlns:p="http://schemas.microsoft.com/office/2006/metadata/properties" xmlns:ns2="5ccd1f3a-c0a7-4b07-9092-256045411fa1" xmlns:ns3="9074044f-9884-4d8b-b8c5-c3db34b480a2" targetNamespace="http://schemas.microsoft.com/office/2006/metadata/properties" ma:root="true" ma:fieldsID="d3b4c0f87d9ff995cf03bd4fa64d1168" ns2:_="" ns3:_="">
    <xsd:import namespace="5ccd1f3a-c0a7-4b07-9092-256045411fa1"/>
    <xsd:import namespace="9074044f-9884-4d8b-b8c5-c3db34b48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d1f3a-c0a7-4b07-9092-256045411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4044f-9884-4d8b-b8c5-c3db34b480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5B1F86-8ABD-4F2B-9BA0-AF4870CF7B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98C7A9-5BFF-4E1D-B76C-9262B10C1D8D}">
  <ds:schemaRefs>
    <ds:schemaRef ds:uri="5ccd1f3a-c0a7-4b07-9092-256045411fa1"/>
    <ds:schemaRef ds:uri="9074044f-9884-4d8b-b8c5-c3db34b480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0D77F68-AA8F-4AF4-AD18-C048A4D60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50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21CSE211  COMPUTER NETWORKS</vt:lpstr>
      <vt:lpstr>TRANSPORT LAYER</vt:lpstr>
      <vt:lpstr>Chapter 3: Transport Layer</vt:lpstr>
      <vt:lpstr>Transport layer: overview</vt:lpstr>
      <vt:lpstr>Transport services and protocols</vt:lpstr>
      <vt:lpstr>Transport vs. network layer services and protocols</vt:lpstr>
      <vt:lpstr>Transport Layer Actions</vt:lpstr>
      <vt:lpstr>Transport Layer Actions</vt:lpstr>
      <vt:lpstr>Transport services and protocols</vt:lpstr>
      <vt:lpstr>Two principal Internet transport protocols</vt:lpstr>
      <vt:lpstr>Transport vs. network layer</vt:lpstr>
      <vt:lpstr>Internet transport-layer protocols</vt:lpstr>
      <vt:lpstr>Transport-layer Multiplexing/demultiplexing</vt:lpstr>
      <vt:lpstr>Port Address</vt:lpstr>
      <vt:lpstr>Ports and Sockets</vt:lpstr>
      <vt:lpstr>Types of Port numbers</vt:lpstr>
      <vt:lpstr>Multiplexing/demultiplexing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  <vt:lpstr>           UDP: User Datagram Protocol [RFC 768]</vt:lpstr>
      <vt:lpstr>Isn’t TCP always preferable, since TCP provides a reliable data transfer  service, while UDP does not?</vt:lpstr>
      <vt:lpstr>PowerPoint Presentation</vt:lpstr>
      <vt:lpstr>UDP: User Datagram Protocol [RFC 768]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Summary: UDP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revision>1</cp:revision>
  <dcterms:created xsi:type="dcterms:W3CDTF">2022-03-30T08:51:29Z</dcterms:created>
  <dcterms:modified xsi:type="dcterms:W3CDTF">2024-01-19T09:00:37Z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2022-03-30T00:00:00Z</vt:filetime>
  </property>
  <property fmtid="{D5CDD505-2E9C-101B-9397-08002B2CF9AE}" pid="5" name="ContentTypeId">
    <vt:lpwstr>0x0101008DD39DA019447F45B8D15D995072C27D</vt:lpwstr>
  </property>
</Properties>
</file>