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2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 24575,'-16'59'0,"-16"117"0,13-62 0,-147 957 0,161-1041 0,2-11 0,1-1 0,0 1 0,1-1 0,1 1 0,4 30 0,-4-46 0,1 0 0,0-1 0,0 1 0,0 0 0,0 0 0,0-1 0,1 1 0,-1-1 0,1 1 0,-1-1 0,1 0 0,0 1 0,0-1 0,0 0 0,0 0 0,0 0 0,1-1 0,-1 1 0,1-1 0,-1 1 0,1-1 0,-1 0 0,1 1 0,0-2 0,0 1 0,-1 0 0,1 0 0,5 0 0,6 0 0,-1-1 0,1 0 0,0-1 0,25-5 0,-17 3 0,34-4 0,0 2 0,0 3 0,0 2 0,1 3 0,91 15 0,145 41 18,284 49-1072,422-13 847,-970-94 207,-2 1 0,1-2 0,-1 0 0,0-2 0,54-9 0,-78 10-2,0 0 0,0 0 0,0 0 1,0 0-1,0 0 0,-1-1 0,1 1 1,0-1-1,-1 0 0,1 0 0,-1 0 1,1 0-1,-1 0 0,0 0 0,0-1 1,0 1-1,0-1 0,0 1 0,-1-1 1,1 0-1,-1 0 0,1 0 0,-1 0 1,0 0-1,0 0 0,-1 0 0,1 0 1,0-4-1,-1-6 31,-1 0-1,0 0 1,0 1 0,-2-1 0,-5-20 0,4 17 56,-81-272 1043,-6-24-1220,63 177 92,-16-199 0,33-142 0,13 449 0,-1 15 0,0 1 0,-1-1 0,0 0 0,-3-13 0,3 23 0,-1-1 0,1 1 0,-1-1 0,0 1 0,0 0 0,0 0 0,0-1 0,0 1 0,0 0 0,0 0 0,-1 0 0,1 0 0,-1 0 0,0 0 0,0 1 0,1-1 0,-1 0 0,0 1 0,0 0 0,0-1 0,-1 1 0,1 0 0,0 0 0,-5-1 0,-10-1 0,0 0 0,0 2 0,0 0 0,0 1 0,0 0 0,-1 2 0,-29 6 0,-23 1 0,-743 1 0,501-33-19,-13 0 116,224 20-818,-122 12-1,169-3-6104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3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 24575,'-2'2'0,"0"0"0,0 0 0,1 0 0,-1 0 0,-1 0 0,1 0 0,0 0 0,0-1 0,-1 1 0,1-1 0,-1 0 0,1 1 0,-1-1 0,-4 1 0,-2 2 0,2-1 0,0 1 0,1 0 0,-1 0 0,1 1 0,-11 9 0,15-12 0,1 0 0,-1 0 0,1 0 0,-1 0 0,1 0 0,0 0 0,-1 0 0,1 0 0,0 1 0,1-1 0,-1 1 0,0-1 0,1 0 0,-1 1 0,1-1 0,0 1 0,0-1 0,0 1 0,0 0 0,0-1 0,0 1 0,2 3 0,8 24 0,1-1 0,2 0 0,27 44 0,12 28 0,-49-94 0,5 11 0,-1 1 0,9 35 0,-14-49 0,-1 0 0,-1 0 0,1 0 0,-1 0 0,0 0 0,0 0 0,0 0 0,-1 0 0,1 0 0,-1 0 0,-1 0 0,1 0 0,-1 0 0,1 0 0,-2-1 0,-2 7 0,-5 3 0,-1-1 0,0 0 0,-1-1 0,0 0 0,-28 19 0,-77 43 0,86-56 0,-39 24-1365,6-4-5461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3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 24575,'-11'0'0,"0"2"0,-1-1 0,1 2 0,0-1 0,0 2 0,0-1 0,0 2 0,1-1 0,-1 1 0,1 1 0,1 0 0,-1 0 0,1 1 0,-14 12 0,-7 11 0,0 1 0,-37 51 0,66-80 0,-4 5 0,-21 25 0,2 1 0,-27 51 0,45-73 0,1 0 0,0 0 0,1 0 0,0 1 0,1 0 0,0-1 0,1 1 0,1 0 0,0 1 0,0-1 0,1 0 0,3 22 0,-3-29 0,1 0 0,1 1 0,-1-1 0,1 0 0,0 0 0,0 0 0,1 0 0,-1 0 0,1-1 0,0 1 0,0-1 0,1 0 0,-1 1 0,1-2 0,5 6 0,-3-5 0,0 0 0,1 0 0,-1-1 0,1 0 0,0 0 0,-1 0 0,1-1 0,0 0 0,1 0 0,8 0 0,2 0 0,1-2 0,-1 0 0,1-1 0,-1-1 0,1 0 0,-1-2 0,0 0 0,19-7 0,-4-2-52,-2-2-1,41-24 0,-36 18-1154,13-5-5619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3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24575,'-14'19'0,"0"1"0,1 0 0,2 1 0,0 0 0,1 1 0,-9 27 0,17-43 0,-6 16 0,0 1 0,2 0 0,-5 34 0,9-44 0,1 0 0,0 0 0,1 0 0,1 1 0,0-1 0,0 0 0,7 21 0,-6-28 0,0 0 0,1-1 0,0 1 0,0-1 0,0 0 0,1 1 0,0-2 0,0 1 0,0 0 0,1-1 0,-1 0 0,1 0 0,0 0 0,0 0 0,1-1 0,-1 0 0,1 0 0,-1-1 0,1 1 0,0-1 0,0 0 0,0-1 0,7 2 0,9 0 0,1 0 0,0-1 0,0-1 0,44-4 0,0-6-1365,-9-1-5461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4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106 110 24575,'-6'14'0,"1"0"0,0 0 0,-4 27 0,0-3 0,4-20 0,-48 205 0,47-190 0,2 0 0,1 1 0,2-1 0,5 62 0,-3-93 0,-1 1 0,1-1 0,-1 0 0,1 0 0,0 1 0,0-1 0,0 0 0,0 0 0,0 0 0,1 0 0,-1 0 0,1 0 0,-1-1 0,1 1 0,-1 0 0,1-1 0,0 1 0,0-1 0,0 0 0,0 0 0,0 1 0,0-1 0,0 0 0,4 1 0,6 1 0,-1 0 0,1-1 0,22 1 0,-10 0 0,-5-1 0,344 33 0,-346-34 0,-1-1 0,1 0 0,0-1 0,-1-1 0,1-1 0,-1-1 0,23-7 0,-15 3 0,-6 3 0,-1-2 0,0 0 0,19-11 0,-32 16 0,1-1 0,-1 1 0,-1-1 0,1 0 0,0-1 0,-1 1 0,1-1 0,-1 1 0,0-1 0,-1 0 0,1 0 0,0 0 0,-1 0 0,0-1 0,0 1 0,-1-1 0,3-5 0,0-20 0,-1 1 0,-1-60 0,-3 51 0,6-43 0,40-173 0,-34 199 0,-10 52 0,0 0 0,-1 1 0,1-1 0,-1 0 0,0 1 0,0-1 0,0 0 0,0 0 0,-1 1 0,1-1 0,-1 0 0,1 1 0,-1-1 0,0 1 0,0-1 0,0 1 0,0-1 0,-1 1 0,-2-4 0,2 3 0,-1 1 0,0 0 0,0 0 0,0 0 0,0 0 0,0 0 0,0 1 0,-1-1 0,1 1 0,-1 0 0,1 0 0,0 0 0,-1 1 0,0-1 0,-3 1 0,-63-4 0,-103 7 0,38 1 0,99-4-455,1 1 0,-45 8 0,52-3-6371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4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24575,'4'0'0,"6"0"0,6-4 0,4-2 0,3-4 0,2-4 0,1-1 0,5 4 0,1 2 0,0 4 0,-1 2 0,-2 2 0,-6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 24575,'-37'2'0,"0"2"0,0 2 0,-55 15 0,65-14 0,0 0 0,0 1 0,1 1 0,1 1 0,-37 21 0,51-25 0,0 1 0,0 0 0,1 1 0,0 0 0,1 1 0,-1 0 0,2 0 0,-1 1 0,1 0 0,1 0 0,-11 21 0,16-29 0,1 0 0,0 0 0,0 0 0,0 1 0,0-1 0,1 0 0,-1 1 0,1-1 0,-1 0 0,1 1 0,0-1 0,0 0 0,0 1 0,0-1 0,0 1 0,0-1 0,1 0 0,-1 1 0,1-1 0,0 0 0,1 5 0,0-5 0,0 0 0,1 0 0,-1 0 0,0 0 0,1 0 0,-1-1 0,1 1 0,-1-1 0,1 0 0,0 1 0,-1-1 0,1 0 0,0 0 0,0-1 0,0 1 0,0-1 0,4 1 0,41 2-330,85-4 0,-112 1-375,21-2-6121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6:5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1 503 24575,'0'20'0,"0"-36"0,0-19 0,0-437 0,0 472 0,0 0 0,0 0 0,0 0 0,0 1 0,0-1 0,0 0 0,0 0 0,0 0 0,0 0 0,0 0 0,0 0 0,0 0 0,0 0 0,0 0 0,0 0 0,0 0 0,0 0 0,1 0 0,-1 0 0,0 0 0,0 0 0,0 0 0,0 0 0,0 0 0,0 0 0,0 0 0,0 0 0,0 0 0,0 0 0,0 0 0,0 0 0,0 0 0,0 0 0,0 0 0,0 0 0,1 0 0,-1-1 0,0 1 0,0 0 0,0 0 0,5 14 0,9 27 0,-10-26 0,10 26 0,-3-1 0,3-1 0,1-1 0,33 60 0,-45-93 0,0 0 0,1 0 0,0 0 0,-1 0 0,2-1 0,-1 0 0,7 5 0,-10-8 0,0 0 0,0-1 0,0 1 0,1 0 0,-1-1 0,0 1 0,1-1 0,-1 0 0,0 1 0,1-1 0,-1 0 0,0 0 0,1 0 0,-1 0 0,1 0 0,-1 0 0,0 0 0,1 0 0,-1 0 0,1-1 0,-1 1 0,0-1 0,1 1 0,-1-1 0,0 1 0,0-1 0,1 0 0,-1 0 0,0 0 0,0 1 0,0-1 0,0 0 0,0 0 0,1-3 0,17-17 0,-9 8 0,2 0 0,-1 1 0,15-11 0,-25 22 0,0 1 0,0-1 0,-1 0 0,1 1 0,0-1 0,0 1 0,0-1 0,0 1 0,1 0 0,-1-1 0,0 1 0,0 0 0,0-1 0,0 1 0,0 0 0,0 0 0,0 0 0,0 0 0,1 0 0,-1 0 0,0 1 0,0-1 0,0 0 0,0 1 0,0-1 0,0 0 0,0 1 0,0-1 0,0 1 0,0 0 0,0-1 0,0 1 0,0 0 0,-1-1 0,1 1 0,0 0 0,0 0 0,-1 0 0,1 0 0,0 0 0,-1 0 0,1 0 0,0 1 0,3 7 0,0 0 0,0 0 0,-1 1 0,2 10 0,-3-12 0,127 493 0,-61-197 0,-48-201 0,-13-71-1365,-1-11-5461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6:59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24575,'-3'1'0,"-1"-1"0,1 1 0,0 0 0,0 0 0,0 0 0,0 1 0,0-1 0,0 1 0,0-1 0,1 1 0,-1 0 0,1 0 0,-1 0 0,1 1 0,-3 2 0,-30 41 0,24-27 0,2 1 0,0 0 0,2 0 0,0 1 0,1 0 0,1 0 0,-4 32 0,3 10 0,3 80 0,5-118 0,1-1 0,8 34 0,-7-43 0,-1 0 0,0 0 0,-1-1 0,0 2 0,-2-1 0,1 0 0,-2 0 0,0 0 0,-3 15 0,2-27-49,1 0 1,0-1-1,0 1 0,-1 0 0,1-1 1,-1 1-1,0-1 0,0 0 0,0 1 1,0-1-1,0 0 0,-1 0 0,1 0 1,-1-1-1,1 1 0,-1 0 0,1-1 1,-1 0-1,0 0 0,0 0 0,0 0 1,0 0-1,0 0 0,0-1 0,0 1 0,0-1 1,-4 0-1,-14 1-6777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7:0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1 476 24575,'0'5'0,"0"5"0,0 5 0,0 5 0,0 3 0,0 2 0,17-3 0,32-23 0,46-41 0,46-36 0,38-25 0,10-9 0,-10 7 0,-31 16 0,-40 23-8191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7:3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0 493 24575,'1'-3'0,"0"1"0,1-1 0,-1 1 0,0-1 0,1 1 0,-1-1 0,1 1 0,0 0 0,0 0 0,0 0 0,0 0 0,0 0 0,0 0 0,0 1 0,1-1 0,-1 1 0,5-3 0,2-2 0,148-98 0,201-97 0,-271 158 1,73-41-1367,-135 70-5460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2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1023 0 24575,'0'13'0,"-4"26"0,-11 23 0,-19 41 0,-21 36 0,-15 26 0,-12 23 0,-15 10 0,-11 10-1100,-5-4 1100,3-15 0,13-32 25,13-33-25,22-33 0,16-33 0,17-22 0,13-16-7116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7:3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24575,'13'-1'0,"0"0"0,0-1 0,15-4 0,20-4 0,-38 9 0,25-3 0,1 1 0,-1 2 0,63 5 0,-95-3 0,0 0 0,-1 0 0,1 0 0,-1 0 0,0 1 0,1-1 0,-1 1 0,0-1 0,0 1 0,0 0 0,0 0 0,0 0 0,0 0 0,0 0 0,-1 0 0,1 1 0,-1-1 0,1 0 0,-1 1 0,0-1 0,0 1 0,0 0 0,-1-1 0,1 1 0,0 0 0,-1 4 0,3 8 0,-2 1 0,0 0 0,-1 20 0,0-32 0,0-2 0,-2 44 0,-7 50 0,7-83 0,-1 0 0,0 1 0,-1-1 0,0 0 0,-1-1 0,0 1 0,-1-1 0,-11 16 0,2-7-1365,3-3-5461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8:3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0 367 24575,'55'-21'0,"77"-40"0,-21 7 0,406-153 0,-486 195-1365,-7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8:3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24575,'112'-1'0,"126"3"0,-187 4 0,0 3 0,80 23 0,-131-32 0,42 14 0,-1 1 0,0 2 0,53 31 0,-92-46 0,1-1 0,0 1 0,0 0 0,-1 0 0,1 0 0,-1 0 0,0 1 0,0-1 0,0 1 0,0-1 0,0 1 0,0 0 0,-1-1 0,1 1 0,-1 0 0,0 0 0,0 0 0,0 0 0,0 1 0,0-1 0,-1 0 0,1 0 0,-1 0 0,0 5 0,-1 5 0,-1 0 0,0 0 0,-1 0 0,0-1 0,-6 15 0,-114 262 0,-27-4 0,93-178 0,-192 379-1365,220-426-5461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8:4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1189 24575,'4'0'0,"11"-4"0,11-15 0,18-21 0,28-30 0,14-28 0,15-24 0,11-18 0,0-1 0,-7 10 0,-12 14 0,-8 18 0,-20 23 0,-16 23 0,-12 17 0,-8 10 0,-9 9-8191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8:4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1 24575,'-16'9'0,"0"1"0,1 1 0,0 0 0,-13 14 0,-4 1 0,-11 9 0,-30 24 0,2 2 0,-75 85 0,141-140 0,1 1 0,0-1 0,0 1 0,0 0 0,1 0 0,0 0 0,1 0 0,0 1 0,0-1 0,0 1 0,1-1 0,0 1 0,0 12 0,2 9 0,1 0 0,7 38 0,-7-56 0,7 37 3,2 0 0,2-1 0,2-1 0,2 0 1,2-1-1,2-1 0,2-1 0,46 64 0,-36-63-71,2-1 1,2-2-1,2-2 1,1-1 0,2-2-1,1-2 1,70 42-1,-44-38 52,3-2 1,0-3-1,2-4 0,1-3 0,1-3 0,98 16 0,-102-28 17,0-2 1,1-4-1,-1-3 0,1-3 0,0-3 1,139-27-1,-170 21-1,0-2 0,-1-2 0,-1-2 0,0-1 0,-1-2 0,-1-2 0,-1-1 0,-1-2 0,-2-2 0,0-1 0,-1-1 0,-2-2 0,-1-1 0,32-45 0,-13 11 98,-3-3-1,-4-2 1,-2-1 0,38-99 0,-52 103-77,-3-1 0,-3-1 0,-3 0-1,-3-1 1,5-87 0,-17 135-21,0 1 0,-1-1 0,-3-34 0,2 51 0,-1 0 0,0 0 0,0 0 0,0 0 0,0 0 0,-1 0 0,0 0 0,0 1 0,-1-1 0,1 1 0,-1-1 0,0 1 0,0 0 0,0 0 0,0 0 0,-6-4 0,0 1 0,-1 1 0,1 0 0,-1 1 0,-1 0 0,1 1 0,-1 0 0,-12-4 0,-84-12 0,90 18 0,-258-34 0,-482 0 0,749 36-76,1 1 1,-1 0-1,1 0 0,-1 1 0,1 0 0,0 0 0,0 1 0,-1-1 1,2 2-1,-1-1 0,0 1 0,1 0 0,0 0 0,-1 1 1,2 0-1,-1 0 0,-7 8 0,-25 25-6750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8:4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24575,'5'-1'0,"0"0"0,0-1 0,0 0 0,0 0 0,-1 0 0,1 0 0,0-1 0,-1 0 0,0 0 0,1 0 0,-1-1 0,5-5 0,1 1 0,88-79 0,-61 51 0,2 2 0,2 2 0,82-51 0,-106 75 0,-1 1 0,1 1 0,0 0 0,1 2 0,-1 0 0,1 1 0,18-1 0,130 2 0,-104 3 0,424 4 0,-441-3 0,0 2 0,0 1 0,-1 3 0,1 1 0,-2 3 0,0 1 0,45 20 0,-80-28-106,1 1 1,-1 0-1,0 0 0,0 1 0,-1 0 0,0 0 1,0 1-1,-1-1 0,0 2 0,10 16 0,-14-22-95,10 15-6625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8:4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26 24575,'-3'-2'0,"0"0"0,0 0 0,0 0 0,0 0 0,-1 1 0,1-1 0,-1 1 0,1 0 0,-1 0 0,1 0 0,-6 0 0,-46-3 0,35 4 0,-28-3 0,1 3 0,-1 1 0,-60 10 0,86-6 0,0 0 0,0 1 0,0 1 0,1 1 0,0 1 0,0 0 0,1 2 0,1 1 0,-19 13 0,31-20 0,-28 23 0,25-13 0,10-14 0,0-1 0,0 1 0,0-1 0,-1 1 0,1-1 0,0 0 0,0 1 0,0-1 0,0 1 0,1-1 0,-1 1 0,0-1 0,0 1 0,0-1 0,0 1 0,0-1 0,0 1 0,1-1 0,-1 0 0,0 1 0,0-1 0,1 1 0,-1-1 0,0 0 0,1 1 0,-1-1 0,0 0 0,1 0 0,0 1 0,9 5 0,1-1 0,1 0 0,-1-1 0,1 0 0,-1-1 0,1 0 0,15 1 0,18 6 0,208 75 0,-182-59 0,-68-25 0,-1 0 0,0-1 0,0 1 0,1 0 0,-1 0 0,0 0 0,0 0 0,0 1 0,0-1 0,0 1 0,0-1 0,0 1 0,0 0 0,-1 0 0,1-1 0,-1 1 0,1 0 0,-1 0 0,0 1 0,0-1 0,0 0 0,0 0 0,1 3 0,-2 0 0,0-1 0,0 0 0,-1 0 0,1 0 0,-1 0 0,0 0 0,0 0 0,-1 0 0,1 0 0,-1-1 0,0 1 0,-4 6 0,-10 16 0,-1-1 0,-1 0 0,-2-2 0,0 0 0,-34 29 0,14-19 0,-1-1 0,-64 36 0,76-52-1365,5-5-5461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0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24575,'3'0'0,"1"1"0,0 0 0,0 1 0,-1-1 0,1 1 0,-1 0 0,1-1 0,-1 1 0,0 1 0,0-1 0,0 0 0,4 5 0,19 12 0,-1-10 0,-1 0 0,1-2 0,0-1 0,1-1 0,-1-1 0,40 1 0,-31-2 0,1465 113 0,-927-76 0,30 21 0,-320-28 0,-24 1-1365,-223-31-5461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0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1665 0 24575,'-1638'0'-1365,"1611"0"-5461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0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24575,'197'-1'0,"214"3"0,-352 3 0,102 21 0,-93-13 0,8-6-1365,-56-6-5461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2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24575,'4'0'0,"6"4"0,6 23 0,12 42 0,7 56 0,10 68 0,1 78 0,2 58-1997,6 69 1997,6 47-2824,-2 27 2824,-7-15 0,-4-43 0,-9-73 0,-12-109 0,-14-123 0,-9-98 0,-6-51-3370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2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166 157 24575,'25'291'0,"-11"-178"0,-5-32 0,22 327 0,-33-52 0,2-351 0,0-1 0,0 1 0,0-1 0,1 1 0,-1-1 0,1 1 0,0-1 0,1 0 0,-1 1 0,1-1 0,-1 0 0,1 0 0,1 0 0,2 4 0,-2-5 0,0 0 0,0-1 0,0 1 0,0-1 0,1 0 0,-1 0 0,1-1 0,-1 1 0,1-1 0,0 1 0,-1-1 0,1 0 0,0-1 0,0 1 0,0-1 0,0 1 0,4-1 0,52-1 0,121-15 0,-63 2 0,350-7 0,-465 21 0,6 0 0,-1 0 0,0-1 0,0 1 0,0-1 0,12-4 0,-17 4 0,-1 0 0,1 0 0,-1 0 0,0-1 0,1 1 0,-1-1 0,0 0 0,0 1 0,0-1 0,0 0 0,-1 0 0,1 0 0,0 0 0,-1-1 0,1 1 0,-1 0 0,0-1 0,0 1 0,0-1 0,1-3 0,3-11 0,-2 0 0,0-1 0,-1 1 0,1-25 0,-7-75 0,1 59 0,7-537 0,7 154 0,-11 438 0,0 0 0,0-1 0,0 1 0,0 0 0,-1 0 0,1 0 0,-1 0 0,1 0 0,-1 0 0,0 1 0,0-1 0,-1 0 0,1 0 0,0 1 0,-1-1 0,0 0 0,0 1 0,0 0 0,-4-5 0,2 5 0,-1-1 0,0 1 0,0 0 0,0 0 0,0 1 0,0-1 0,-1 1 0,1 0 0,0 1 0,0-1 0,-10 1 0,-70 0 0,-110 15 0,-88 25 0,253-35 0,-137 26 0,-77 10 0,58-16 0,266-42 0,-51 10 0,0 1 0,1 1 0,49-2 0,-76 7 0,0 0 0,0 1 0,-1-1 0,1 1 0,0-1 0,-1 1 0,1 0 0,-1 0 0,1 0 0,-1 0 0,1 0 0,-1 1 0,0-1 0,0 1 0,1 0 0,-1-1 0,2 3 0,-1 0 0,0 0 0,-1 0 0,1 1 0,-1-1 0,1 0 0,-1 1 0,-1-1 0,3 10 0,0 6 0,-1 0 0,-1 0 0,-1 34 0,-1-38 0,-8 350-1365,7-311-5461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4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24575,'25'-2'0,"1"0"0,27-7 0,-24 4 0,36-2 0,357 7 0,-382 4 0,0 1 0,-1 1 0,0 3 0,49 17 0,72 28 0,-115-40 0,80 15 0,-10-4 0,90 46 0,-11-4 0,-163-60 0,1-2 0,0-1 0,0-1 0,48-2 0,11 1 0,-57 1 0,-1 2 0,46 14 0,30 4 0,-61-16-105,5 1-525,74 2 0,-105-10-6196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5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277 156 24575,'0'741'0,"-1"-738"0,1-1 0,0 1 0,0 0 0,0-1 0,0 1 0,1 0 0,-1-1 0,1 1 0,-1 0 0,1-1 0,0 1 0,0-1 0,0 0 0,1 1 0,-1-1 0,0 0 0,1 1 0,0-1 0,-1 0 0,4 2 0,0-1 0,0-1 0,0 1 0,1-1 0,-1-1 0,1 1 0,-1-1 0,1 0 0,0 0 0,11 0 0,437 6 12,-200-8-251,691 24-470,86 1 281,-893-26 428,-52 0 0,105 11 0,-173-6 254,0 1 0,23 8 0,21 4 348,-58-16-602,-1 1 0,1-2 0,0 1 0,0 0 0,0-1 0,0 0 0,0 0 0,0 0 0,-1 0 0,1 0 0,0-1 0,-1 0 0,1 0 0,-1 0 0,0 0 0,0 0 0,0-1 0,0 1 0,0-1 0,4-5 0,6-7 0,-1-1 0,19-32 0,-19 28 0,-1 1 0,0-1 0,-2-1 0,0 0 0,-2 0 0,0 0 0,4-26 0,-2-3 0,3-82 0,-10-140 0,-4 131 0,2 134 0,0-1 0,0 1 0,-1 0 0,0-1 0,0 1 0,-1 0 0,-3-8 0,4 12 0,0 0 0,-1 1 0,1-1 0,-1 1 0,0 0 0,0-1 0,0 1 0,0 0 0,0 0 0,0 0 0,0 0 0,-1 0 0,1 1 0,-1-1 0,1 1 0,-1 0 0,0-1 0,0 1 0,1 0 0,-5 0 0,-23-4 0,0 1 0,0 2 0,0 1 0,-47 4 0,15-1 0,-555 2 0,589-3 0,1 2 0,-30 6 0,27-4 0,-49 4 0,-251-9 0,103-1 0,-265 31 0,341-13 0,-128 20 0,232-29 0,0-3 0,0-2 0,0-1 0,-1-3 0,1-2 0,0-2 0,0-2 0,1-2 0,-52-18 0,57 18 0,0 2 0,-75-4 0,79 9 0,1-1 0,0-2 0,0-1 0,-49-16 0,37 4-101,28 9-80,0 1 1,-1 1-1,0 1 1,0 1-1,0 1 1,-34-3-1,34 7-6645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1:45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24575,'5'0'0,"5"8"0,10 12 0,10 20 0,13 24 0,3 19 0,8 13 0,2 2 0,1 3 0,-1 0 0,-1-3 0,2-1 0,10 13 0,-3-4 0,1-6 0,-6-21 0,-5-20 0,-11-19-8191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1:4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 24575,'-8'4'0,"-17"14"0,-12 14 0,-4 4 0,1 2 0,-3-3 0,8 3 0,4-2 0,8-2 0,4-7 0,5-8-8191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1:5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24575,'13'0'0,"56"0"0,72-4 0,138-23 0,116-20 0,117-20-4842,65-1 4842,-13 5-2448,-67 1 2448,-106 11 0,-111 14-767,-103 9 767,-81 9-134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1:5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24575,'10'0'0,"-6"0"0,1-1 0,-1 1 0,1 0 0,-1 1 0,1-1 0,-1 1 0,1-1 0,-1 1 0,0 1 0,1-1 0,-1 1 0,0-1 0,0 1 0,0 1 0,0-1 0,0 0 0,0 1 0,3 3 0,40 37 0,285 257 0,101 53 0,-415-340 0,-11-8 0,1 0 0,-1 0 0,0 1 0,-1 0 0,1 0 0,-1 1 0,0-1 0,-1 1 0,0 1 0,6 10 0,-10-15 0,0-1 0,0 1 0,-1-1 0,0 1 0,1 0 0,-1-1 0,0 1 0,0 0 0,0 0 0,-1-1 0,1 1 0,-1 0 0,0-1 0,1 1 0,-1-1 0,0 1 0,0-1 0,-1 1 0,1-1 0,0 0 0,-1 1 0,1-1 0,-1 0 0,-2 2 0,-5 5 0,0-1 0,0 0 0,-1 0 0,-11 6 0,-346 188-394,299-168-577,13-5-5855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24575,'-1'55'0,"3"63"0,-2-115 0,0-1 0,0 1 0,1-1 0,-1 1 0,1-1 0,-1 0 0,1 1 0,0-1 0,0 0 0,0 0 0,0 1 0,0-1 0,0 0 0,1 0 0,-1 0 0,1 0 0,0-1 0,-1 1 0,1 0 0,0-1 0,0 1 0,0-1 0,0 0 0,0 1 0,0-1 0,0 0 0,1 0 0,-1 0 0,0-1 0,1 1 0,-1-1 0,1 1 0,3-1 0,6 1 0,-1-1 0,1-1 0,-1 0 0,1-1 0,21-6 0,132-35 0,139-34 0,-48 23-1365,-202 43-5461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4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24575,'1'20'0,"1"-1"0,1 1 0,0-1 0,2 0 0,0 0 0,1-1 0,1 1 0,1-1 0,1-1 0,0 0 0,1 0 0,1 0 0,0-2 0,19 21 0,-25-32 0,-1 1 0,1-1 0,1 0 0,-1-1 0,1 1 0,-1-1 0,1 0 0,0 0 0,0-1 0,0 0 0,1 0 0,-1 0 0,0-1 0,1 0 0,-1 0 0,1 0 0,-1-1 0,1 0 0,-1 0 0,1-1 0,-1 0 0,1 0 0,-1-1 0,11-3 0,11-6 0,-1-1 0,0-1 0,0-1 0,28-21 0,-27 17 0,50-27 0,1 4 0,2 3 0,1 4 0,2 4 0,2 3 0,0 4 0,169-23 0,-119 31-1365,-26 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4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24575,'-4'9'0,"-2"11"0,-4 7 0,0 7 0,2 7 0,2 9 0,1 0 0,3-3 0,5-10 0,16-8 0,21-3 0,26-7 0,23-6 0,18-6 0,17 1 0,9-2 0,-19-1-8191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2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24575,'93'154'0,"21"31"0,51 72-766,248 401-3187,-21-33 2753,17-18-36,105 76 1230,44-48 118,-247-346-93,-293-274-19,-8-6 190,1 1 0,0-1 0,1-1 0,0 0 0,0-1-1,0 0 1,27 9 0,-38-15-199,1-1-1,-1 0 0,0 1 1,0-1-1,0 0 0,0 0 0,0 0 1,1 0-1,-1 0 0,0 0 1,0 0-1,0 0 0,0 0 1,0-1-1,0 1 0,1-1 1,-1 1-1,0 0 0,2-2 1,5-14-2478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0:42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2 968 24575,'0'19'0,"-1"-9"0,1 1 0,0-1 0,1 1 0,0-1 0,4 16 0,-3-23 0,-1 0 0,0 1 0,1-1 0,0 0 0,0 0 0,0 0 0,0 0 0,0 0 0,0-1 0,1 1 0,0-1 0,-1 1 0,1-1 0,0 0 0,0 0 0,0 0 0,0 0 0,0-1 0,1 1 0,5 1 0,4 0 0,0 0 0,1-1 0,-1 0 0,1-1 0,-1-1 0,1 0 0,-1-1 0,1 0 0,19-5 0,59-13 0,0-4 0,93-38 0,86-41-438,676-327-1833,-239 101 2234,-490 235-1240,-58 26-2891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1:5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24575,'-1'37'0,"-8"40"0,0 7 0,2 288 0,-2 19 0,5-331 0,-6 182 0,10-234 0,0 1 0,1-1 0,0 0 0,0 1 0,1-1 0,0 0 0,0 0 0,1 0 0,0 0 0,7 11 0,-5-11 0,0-1 0,1 0 0,0 0 0,1-1 0,0 0 0,0 0 0,0 0 0,0-1 0,15 8 0,84 44 0,3-4 0,2-5 0,2-5 0,2-5 0,202 39 0,-214-62 0,1-4 0,152-4 0,210-34 0,-96 3 0,454 17 0,-510 8 0,-290-1 0,0-2 0,-1-1 0,1-1 0,-1-1 0,0 0 0,0-2 0,0-1 0,-1-1 0,25-13 0,-43 19 0,0 0 0,-1 0 0,1 0 0,-1 0 0,1 0 0,-1-1 0,0 1 0,0-1 0,-1 0 0,1 0 0,-1 0 0,0 0 0,0 0 0,0-1 0,2-8 0,1-6 0,-1-1 0,3-29 0,-4 21 0,26-259 0,-9-376 0,-20 638 0,-1 1 0,-1-1 0,-1 1 0,-8-37 0,7 51 0,1 0 0,-1 1 0,0-1 0,-1 1 0,0 0 0,-1 0 0,0 0 0,0 1 0,-1-1 0,0 2 0,-1-1 0,1 1 0,-11-8 0,-12-5 0,0 1 0,-1 2 0,0 1 0,-48-17 0,21 13 0,-104-21 0,94 29 0,-115-3 0,-71 14 0,194 2 0,-142 15 0,146-9 0,0-2 0,0-3 0,-105-9 0,112 0 0,-77-12 0,-139-2 0,170 20 0,-233-12 0,157 4 0,148 10 0,0 0 0,0 2 0,0 0 0,0 2 0,-30 10 0,5 3 0,0-2 0,-1-3 0,-96 14 0,-502 75-1161,630-99 957,-35 7-6622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1:5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0,0-1 0,0 1 0,-1-1 0,1 1 0,0-1 0,0 1 0,0-1 0,-1 1 0,1 0 0,0 0 0,-1-1 0,1 1 0,0 0 0,-1 0 0,1 0 0,-1 0 0,1 0 0,-1 0 0,0 0 0,1-1 0,-1 2 0,10 32 0,-7-23 0,48 173 0,64 197 0,-113-374 0,1 0 0,-1-1 0,1 1 0,1 0 0,-1-1 0,1 0 0,0 0 0,1 0 0,6 7 0,-8-11 0,0 0 0,0-1 0,-1 1 0,1-1 0,0 1 0,0-1 0,1 0 0,-1 0 0,0-1 0,0 1 0,0-1 0,1 1 0,-1-1 0,0 0 0,0 0 0,1 0 0,-1-1 0,0 1 0,0-1 0,1 0 0,-1 0 0,0 0 0,3-1 0,36-15 0,0-2 0,-2-2 0,52-34 0,-22 12 0,20-9-99,231-146-1167,-284 171-5560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1:5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 24575,'-1'366'0,"3"383"0,-2-720 0,0-13 0,0 1 0,0-1 0,2 0 0,0 0 0,1 0 0,7 22 0,-10-36 0,1 0 0,0 0 0,1 1 0,-1-1 0,0 0 0,1 0 0,-1 0 0,1 0 0,-1-1 0,1 1 0,0 0 0,0-1 0,0 1 0,0-1 0,0 1 0,0-1 0,0 0 0,0 0 0,5 2 0,0-2 0,-1 0 0,1 0 0,-1-1 0,1 0 0,-1 0 0,14-2 0,34-7 0,77-23 0,-53 11 0,488-102-269,-378 93 134,205-6 0,-302 36 135,0 3 0,0 5 0,123 26 0,555 116 539,-642-126-539,1-6 0,170 3 0,-63-22 0,264 10 0,-205 21 0,-291-29 0,1-1 0,-1 0 0,0 0 0,0 0 0,1 0 0,-1 0 0,0-1 0,0 1 0,0-1 0,1 0 0,-1 0 0,0 0 0,0-1 0,0 1 0,-1-1 0,1 1 0,0-1 0,0 0 0,-1 0 0,1 0 0,1-3 0,0-1 0,0 0 0,0 0 0,-1 0 0,0 0 0,-1-1 0,1 1 0,-1-1 0,0 1 0,1-10 0,31-215 0,-12 69 0,-8 59 0,22-105 0,-33 192 0,1-1 0,-2 1 0,0-1 0,-1 0 0,-3-31 0,1 41 0,1 0 0,-2 0 0,1 0 0,-1 1 0,0-1 0,0 1 0,-1-1 0,0 1 0,0 0 0,0 0 0,-1 0 0,0 0 0,0 1 0,-1 0 0,1-1 0,-11-7 0,-17-9 0,-1 1 0,-1 2 0,-42-17 0,-115-37 0,129 50 0,17 6 0,-2 2 0,0 3 0,0 1 0,-1 2 0,0 3 0,-75-1 0,94 7 0,-257-7 0,-53-14 0,143 11 0,-519-1 0,464 13 0,207-1 0,0 2 0,0 2 0,0 2 0,1 2 0,0 1 0,-51 21 0,60-22 0,-1 0 0,0-2 0,0-2 0,-1-1 0,-56-2 0,21 0 0,22 4 0,-1 1 0,2 3 0,-1 2 0,-66 26 0,87-29 0,-13 3 0,-65 9 0,5-2 0,-38 22 0,21-5 0,61-22 0,26-7 0,-57 20 0,34-8 0,-79 18 0,27-8 0,1 2-1365,5-1-5461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2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24575,'-9'159'0,"2"-71"0,0 26 0,-22 661 0,28-770 0,1 1 0,0-1 0,1 1 0,0-1 0,-1 0 0,2 1 0,-1-1 0,0 0 0,1 0 0,0 0 0,1 0 0,2 6 0,0-6 0,-1 0 0,1-1 0,0 1 0,1-1 0,-1 0 0,1 0 0,-1-1 0,1 0 0,0 0 0,13 4 0,98 35-75,239 49 0,-310-81-24,540 102-1190,10-48 1329,-550-61 9,91-7 0,-126 3-135,0-1-1,0 0 0,0 0 1,0-1-1,-1 0 0,1-1 1,-1 0-1,0-1 0,0 0 1,0-1-1,-1 0 0,1 0 0,12-13 1,-8 3-5492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2:0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24575,'-8'20'0,"0"0"0,1 1 0,-6 31 0,3-10 0,-3 6 0,-71 296 0,69-263 0,3 2 0,-1 110 0,13-183 0,0 0 0,1 0 0,1 0 0,0 0 0,0 0 0,1-1 0,0 1 0,0-1 0,1 0 0,1 0 0,-1 0 0,9 11 0,-3-7 0,0 0 0,1-2 0,1 1 0,-1-1 0,2-1 0,0 0 0,14 9 0,12 2 0,1-1 0,1-2 0,0-2 0,75 20 0,-15-13 0,0-5 0,143 8 0,209-13 0,-437-13 0,304-1-1365,-207-1-5461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2:0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24575,'-12'173'0,"1"-41"0,7 245 0,8-280 0,32 175 0,-35-267 0,0 1 0,1-1 0,-1 0 0,1 0 0,0 0 0,0 0 0,6 9 0,-6-12 0,0 0 0,0 1 0,0-1 0,1 0 0,-1 0 0,0-1 0,1 1 0,0 0 0,-1-1 0,1 0 0,0 0 0,0 1 0,0-1 0,-1-1 0,7 2 0,14 1 0,1-1 0,42-1 0,-22-1 0,373 6 0,346-2 0,-695-7-682,103-18-1,-114 11-6143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32:0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1816 24575,'0'5'0,"1"0"0,1 0 0,-1 0 0,1 0 0,0 0 0,0 0 0,0 0 0,0-1 0,1 1 0,3 4 0,5 9 0,261 438 0,-254-427 0,-9-12 0,1 0 0,1-1 0,15 16 0,-23-28 0,0-1 0,0 0 0,0 0 0,1 0 0,0 0 0,-1-1 0,1 1 0,0-1 0,0 0 0,0 0 0,1 0 0,-1-1 0,0 1 0,1-1 0,-1 0 0,1 0 0,-1-1 0,8 1 0,-2-3 0,0 0 0,1 0 0,-1-1 0,0 0 0,0 0 0,-1-1 0,14-8 0,130-81 0,77-66-412,89-63-1235,92-53 617,2201-1323-4303,-2479 1525 5316,-46 27 265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2:4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24575,'33'67'0,"76"166"0,-31-28-108,54 233 0,-96-287-79,-7 2 1,14 224-1,-42-313 187,-3 0 0,-3 1 0,-2-1 0,-4-1 0,-2 0 0,-2 0 0,-4-2 0,-32 75 0,-30 91 650,72-194-629,2 1 0,2 1 0,0-1 0,3 1 0,1 36 0,5-20-16,3-1 0,1 0-1,3-1 1,2 0 0,36 88-1,1-25-186,86 139-1,373 495-1542,-171-271 1695,-317-443-33,120 193-194,-125-196 254,-2 1 0,-1 1 0,-1 0-1,-2 1 1,11 54 0,-19-71 68,-1 0 0,0 0 0,-1 1 0,-1-1 0,0 0 0,-7 26 0,-32 87 1466,24-81-1462,-96 300-322,17 4 1,-73 508 0,113-230-26,54-492 186,5 0-1,35 213 1,-33-313 130,15 103 547,-19-119-470,-2 0 0,0 0 0,-1 0 0,-7 37 0,-2-18 10,-2-1 0,-1 0 0,-25 50 0,-66 104-143,97-181 26,-111 179-463,-8-6 0,-191 217 0,294-375-6371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2:4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24575,'4'9'0,"2"6"0,-1 11 0,4 13 0,0 21 0,-2 23 0,3 31 0,-1 27 0,3 28 0,-1 7 0,-3 4 0,-1-12 0,1-34 0,-1-40-8191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2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24575,'-4'0'0,"-2"4"0,-4 6 0,-4 6 0,-5 8 0,-2 5 0,1 2 0,0-1 0,0 0 0,2-2 0,0-1 0,0 0 0,-3-5 0,4-3 0,3 1 0,14-4 0,6-4-8191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2:4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160 118 24575,'14'-13'0,"1"0"0,1 2 0,0 0 0,0 0 0,1 2 0,1 0 0,-1 1 0,1 1 0,1 0 0,-1 1 0,33-5 0,-48 11 0,0-1 0,0 1 0,0 0 0,0 0 0,0 0 0,0 0 0,0 0 0,1 1 0,-1-1 0,0 1 0,0 0 0,-1 0 0,1 0 0,0 0 0,0 0 0,0 1 0,-1-1 0,1 1 0,-1 0 0,1 0 0,-1 0 0,0 0 0,1 0 0,-1 0 0,0 1 0,-1-1 0,1 1 0,0 0 0,-1-1 0,1 1 0,-1 0 0,0 0 0,2 5 0,1 7 0,-1 0 0,-1-1 0,0 1 0,0 0 0,-2 0 0,0 16 0,-4 17 0,-1-1 0,-3 0 0,-1 0 0,-3-1 0,-1 0 0,-3-1 0,-1-1 0,-25 43 0,1-12 0,-3-1 0,-4-3 0,-91 105 0,123-158 0,-33 41 0,45-53 0,0 0 0,1 0 0,-1 0 0,1 1 0,1-1 0,-1 1 0,1-1 0,-2 10 0,4-16 0,0 1 0,-1 0 0,1 0 0,0-1 0,0 1 0,0 0 0,0 0 0,0 0 0,0-1 0,0 1 0,1 0 0,-1 0 0,0 0 0,0-1 0,1 1 0,-1 0 0,0 0 0,1-1 0,-1 1 0,0 0 0,1-1 0,-1 1 0,1-1 0,0 1 0,-1 0 0,1-1 0,-1 1 0,1-1 0,0 1 0,-1-1 0,1 0 0,0 1 0,-1-1 0,1 0 0,0 1 0,0-1 0,-1 0 0,1 0 0,0 0 0,0 0 0,0 0 0,-1 0 0,1 0 0,0 0 0,0 0 0,0 0 0,-1 0 0,1 0 0,0 0 0,0-1 0,-1 1 0,1 0 0,1-1 0,8-2 0,0 0 0,-1-1 0,12-5 0,-19 8 0,339-195 0,-36 18 0,-267 157-1365,-11 6-5461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2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1 378 24575,'30'-2'0,"1"-2"0,-1-1 0,0-1 0,0-2 0,29-11 0,9-2 0,158-37 0,-212 53 0,-1 0 0,0-1 0,0 0 0,0-1 0,-1-1 0,22-17 0,27-15 0,-43 31 0,0 1 0,1 0 0,0 2 0,0 0 0,1 1 0,0 1 0,24-2 0,143 3 0,-156 4 0,-11-1 8,0-2 0,0 0-1,0 0 1,36-11 0,73-33-197,-56 18-1026,-56 23-5611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2:5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0 628 24575,'7'-1'0,"0"0"0,0-1 0,-1 0 0,1 0 0,0-1 0,-1 0 0,0 0 0,1 0 0,-1-1 0,7-6 0,12-5 0,63-35 0,153-80 0,20-15 0,-44 21 0,-171 101 0,2 2 0,86-27 0,-102 41 45,1 1-1,44-1 1,35-7-1544,-94 10-5327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3:0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24575,'5'34'0,"18"43"0,31 63 0,20 30 0,18 33 0,16 22 0,6-3-1138,-7-12 1138,-14-25 0,-13-26 0,-21-37 279,-16-34-279,-11-27 0,-10-25-7332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3:0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24575,'30'678'0,"37"-4"0,-6-75 0,-43-394 0,-18-205 0,0 0 0,0 0 0,0 0 0,0 0 0,0 0 0,0 0 0,0 0 0,0 0 0,0 0 0,0 0 0,0 0 0,0 0 0,0 0 0,0 0 0,1 0 0,-1 0 0,0 0 0,0 0 0,0 0 0,0 0 0,0 0 0,0 0 0,0 0 0,0 0 0,0 0 0,0 0 0,2-15 0,1-32 0,10-102-110,7 2 0,5 0 0,8 2 0,70-199-1,-52 211 75,6 2-1,140-234 0,-185 345 37,-3 5 0,0 0 0,1 0 0,0 1 0,1 0 0,26-24 0,-37 37 0,1 1 0,0-1 0,0 0 0,-1 1 0,1-1 0,0 0 0,0 1 0,0-1 0,0 1 0,0 0 0,0-1 0,0 1 0,0 0 0,0 0 0,0-1 0,0 1 0,0 0 0,0 0 0,0 0 0,0 0 0,0 0 0,0 0 0,0 1 0,0-1 0,0 0 0,0 0 0,0 1 0,0-1 0,0 0 0,-1 1 0,1-1 0,0 1 0,0 0 0,0-1 0,0 1 0,-1 0 0,1-1 0,1 2 0,1 3 0,0 1 0,0-1 0,0 1 0,-1-1 0,3 11 0,-4-16 0,17 60 243,19 114-1,-7 72-10,-22-175-288,18 215 56,13 103 0,-37-372 0,-2-11 0,0-1 0,1 0 0,-1 0 0,1 0 0,0 0 0,1 0 0,-1 0 0,1 0 0,3 5 0,-5-10 0,1 0 0,-1-1 0,0 1 0,1 0 0,-1 0 0,1 0 0,-1 0 0,0-1 0,1 1 0,-1 0 0,1 0 0,-1 0 0,0-1 0,1 1 0,-1 0 0,0-1 0,0 1 0,1 0 0,-1-1 0,0 1 0,0 0 0,1-1 0,-1 1 0,0-1 0,0 1 0,0 0 0,0-1 0,0 1 0,0-1 0,1 1 0,-1 0 0,0-1 0,0 1 0,0-1 0,0 1 0,-1-1 0,18-89-381,-14 65-603,8-49-5842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3:0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24575,'9'39'0,"18"47"0,-6-24 0,-14-38 30,219 665-315,58-16-284,-35-209 569,153 328 34,-378-732-46,-10-24-258,1 0 0,2 0-1,25 37 1,-21-46-6038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43:0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1394 24575,'30'-61'0,"-4"-2"0,34-122 0,4-134 0,-34 27 0,-28 235 0,-3 0 0,-2 0 0,-12-60 0,12 103 0,0 0 0,-1 0 0,-1 1 0,0-1 0,-1 1 0,0 0 0,-1 1 0,-1 0 0,-9-13 0,15 22 0,-1 0 0,1 0 0,-1 0 0,0 0 0,0 0 0,-1 0 0,1 1 0,-1-1 0,1 1 0,-1 0 0,1 0 0,-1 1 0,0-1 0,0 1 0,0-1 0,0 1 0,0 1 0,0-1 0,-1 0 0,1 1 0,0 0 0,0 0 0,0 0 0,0 1 0,-1-1 0,1 1 0,0 0 0,0 0 0,0 0 0,0 1 0,0 0 0,1-1 0,-1 1 0,0 0 0,-3 3 0,0 1 0,0-1 0,0 2 0,0-1 0,1 1 0,0-1 0,0 2 0,1-1 0,0 1 0,0 0 0,-6 15 0,2-1 0,0 0 0,2 0 0,-4 24 0,9-37 0,0-1 0,1 1 0,0-1 0,1 1 0,0 0 0,0-1 0,0 1 0,2 0 0,-1-1 0,5 17 0,-3-19 0,-1 0 0,2 0 0,-1 0 0,1 0 0,-1-1 0,1 1 0,1-1 0,-1 0 0,1 0 0,0 0 0,0-1 0,1 0 0,-1 0 0,10 5 0,6 2 0,0-2 0,1 0 0,0-2 0,0 0 0,0-2 0,43 6 0,144 0 0,-148-9 0,-54-2 0,1 0 0,-1 0 0,0 1 0,0 1 0,1-1 0,-1 1 0,0 0 0,0 1 0,-1 0 0,1 0 0,0 0 0,-1 1 0,0 0 0,0 0 0,0 0 0,0 1 0,-1 0 0,0 0 0,0 0 0,4 7 0,23 23 0,66 57 0,-72-71 0,-1 2 0,-1 0 0,-1 1 0,-1 2 0,32 48 0,-24-13 0,-3 1 0,-2 1 0,19 78 0,14 38 0,41 74 59,41 110-1483,-110-273-5402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27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1648 0 24575,'-1'6'0,"0"0"0,0 1 0,-1-1 0,0 0 0,0 0 0,0 0 0,-1-1 0,0 1 0,-5 7 0,-2 7 0,-528 902 0,405-707 0,-311 445 0,227-332 0,158-233 0,-38 39 0,86-119-100,-10 16-216,0 0 0,2 1-1,-26 60 1,37-70-6510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2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24575,'2'0'0,"1"0"0,-1 1 0,0-1 0,1 1 0,-1 0 0,0-1 0,0 1 0,0 0 0,1 0 0,-1 0 0,0 1 0,0-1 0,-1 0 0,1 1 0,0 0 0,0-1 0,-1 1 0,1 0 0,-1 0 0,1 0 0,0 2 0,4 6 0,-1 0 0,0 0 0,4 13 0,-6-16 0,10 31 0,-2 0 0,-1 2 0,-3-1 0,5 66 0,-6 165 0,-7-228 0,-1-3 0,1-29 0,0 0 0,1 1 0,0-1 0,1 0 0,0 1 0,0-1 0,4 12 0,-4-20 0,-1 0 0,2 0 0,-1 0 0,0 0 0,0 0 0,1-1 0,-1 1 0,0 0 0,1-1 0,0 1 0,-1-1 0,1 1 0,0-1 0,0 0 0,0 0 0,0 0 0,0 0 0,0 0 0,0 0 0,0-1 0,0 1 0,1-1 0,-1 1 0,0-1 0,0 0 0,0 0 0,3 0 0,7 0 0,0-1 0,0 0 0,22-6 0,-21 4 0,75-9 0,0 3 0,145 5 0,-70 3 0,-157 1 0,10 0 0,0-1 0,0-1 0,31-6 0,-43 7 0,-1 0 0,0 0 0,0 0 0,0 0 0,1-1 0,-1 1 0,-1-1 0,1 0 0,0 0 0,0 0 0,-1 0 0,1 0 0,-1-1 0,1 1 0,-1-1 0,0 1 0,0-1 0,0 0 0,-1 0 0,1 0 0,-1 0 0,1 0 0,-1 0 0,0-1 0,1-3 0,-1-15 0,-1-1 0,0 1 0,-2-1 0,-1 1 0,0 0 0,-2 0 0,-10-30 0,3 6 0,-4-23 0,-3 1 0,-49-114 0,66 177 0,-1 0 0,0 1 0,0-1 0,-1 1 0,1-1 0,-1 1 0,0 1 0,0-1 0,0 0 0,-1 1 0,1 0 0,-1 0 0,0 0 0,0 1 0,0-1 0,0 1 0,0 0 0,0 1 0,-7-2 0,-10-1 0,1 2 0,0 0 0,-37 2 0,34 1 0,-379 7-1365,327-6-5461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3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4312 24575,'4'-45'0,"1"1"0,2 1 0,2-1 0,26-71 0,-17 55 0,65-198-487,119-250-1,153-228-488,352-513 980,-440 797-91,-135 224-121,109-258 1,-241 483 283,1 1 1,0-1-1,1 0 1,-1 1-1,0-1 1,1 1 0,0-1-1,-1 1 1,1 0-1,0-1 1,0 1-1,0 0 1,0 0-1,1 1 1,3-4-1,-2 4 36,-1 0-1,1 1 0,0-1 1,0 1-1,0 0 1,-1 0-1,1 0 0,0 0 1,0 1-1,6 1 0,73 7-111,1-4 0,95-6 0,56 2 0,-194 2 0,-1 1 0,0 2 0,69 21 0,-98-23 0,0 1 0,1 0 0,-2 1 0,1 0 0,-1 1 0,0 0 0,17 17 0,55 65 0,-75-78 0,0 1 0,0 0 0,-2 0 0,1 0 0,-1 1 0,-1 0 0,0 0 0,-1 0 0,1 15 0,10 31 0,118 471 0,-129-515 0,67 383 0,-27 4 0,-4 52 0,-23-354 0,4-1 0,48 141 0,-57-208 0,31 100 0,-38-113 0,0 1 0,-1 0 0,-1 0 0,-1 38 0,-4 11-1365,2-48-5461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5:25:3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176 261 24575,'0'652'0,"0"-649"0,0 5 0,0-1 0,0 1 0,1-1 0,0 0 0,3 14 0,-3-19 0,0 0 0,0 0 0,0-1 0,0 1 0,0 0 0,0-1 0,0 1 0,1 0 0,-1-1 0,1 0 0,-1 1 0,1-1 0,-1 0 0,1 0 0,0 0 0,-1 0 0,1 0 0,0 0 0,0 0 0,0 0 0,0-1 0,0 1 0,0-1 0,0 0 0,0 1 0,2-1 0,13 1 0,0-1 0,0-1 0,-1-1 0,1 0 0,27-7 0,84-33 0,-32 9 0,55-8 0,2 6 0,159-14 0,-111 30 0,232 8 0,-424 11 0,0 1 0,0-1 0,0 0 0,0-1 0,0 0 0,15-3 0,-22 3 0,0 1 0,-1-1 0,1 0 0,0 0 0,0 0 0,0 0 0,-1-1 0,1 1 0,-1 0 0,1 0 0,-1-1 0,0 1 0,1-1 0,-1 0 0,0 1 0,0-1 0,0 0 0,0 0 0,0 0 0,0 1 0,-1-1 0,1 0 0,-1 0 0,1 0 0,-1 0 0,0 0 0,0 0 0,0 0 0,0-4 0,-2-16 0,-1 0 0,-2 0 0,0 0 0,-1 0 0,-1 1 0,-11-24 0,-9-27 0,-67-281 0,94 350 0,-2-8 0,0 1 0,-1 0 0,0 0 0,-8-16 0,10 23 0,0 1 0,-1 0 0,0-1 0,1 1 0,-1 0 0,0 0 0,0 0 0,0 0 0,0 0 0,0 1 0,0-1 0,-1 1 0,1-1 0,-1 1 0,1 0 0,-1 0 0,1 0 0,-1 0 0,0 0 0,1 1 0,-1-1 0,0 1 0,-2 0 0,-17 0 0,0 2 0,0 0 0,-39 11 0,18-4 0,-1162 210 0,918-177-1365,254-40-5461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035224"/>
            <a:ext cx="4657090" cy="4739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98082" y="1435273"/>
            <a:ext cx="4577715" cy="459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54253"/>
            <a:ext cx="43389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776" y="1230478"/>
            <a:ext cx="5330825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.xml"/><Relationship Id="rId5" Type="http://schemas.openxmlformats.org/officeDocument/2006/relationships/image" Target="../media/image41.png"/><Relationship Id="rId4" Type="http://schemas.openxmlformats.org/officeDocument/2006/relationships/customXml" Target="../ink/ink28.xml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44.png"/><Relationship Id="rId21" Type="http://schemas.openxmlformats.org/officeDocument/2006/relationships/image" Target="../media/image53.png"/><Relationship Id="rId34" Type="http://schemas.openxmlformats.org/officeDocument/2006/relationships/customXml" Target="../ink/ink47.xml"/><Relationship Id="rId7" Type="http://schemas.openxmlformats.org/officeDocument/2006/relationships/image" Target="../media/image46.png"/><Relationship Id="rId12" Type="http://schemas.openxmlformats.org/officeDocument/2006/relationships/customXml" Target="../ink/ink36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48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" Type="http://schemas.openxmlformats.org/officeDocument/2006/relationships/customXml" Target="../ink/ink32.xml"/><Relationship Id="rId9" Type="http://schemas.openxmlformats.org/officeDocument/2006/relationships/image" Target="../media/image47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56.png"/><Relationship Id="rId30" Type="http://schemas.openxmlformats.org/officeDocument/2006/relationships/customXml" Target="../ink/ink45.xml"/><Relationship Id="rId35" Type="http://schemas.openxmlformats.org/officeDocument/2006/relationships/image" Target="../media/image60.png"/><Relationship Id="rId8" Type="http://schemas.openxmlformats.org/officeDocument/2006/relationships/customXml" Target="../ink/ink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hyperlink" Target="http://www.someSchool.edu/someDepartment/home.inde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ite.com/animalsearch?monkeys&amp;ba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53.xml"/><Relationship Id="rId18" Type="http://schemas.openxmlformats.org/officeDocument/2006/relationships/image" Target="../media/image76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12" Type="http://schemas.openxmlformats.org/officeDocument/2006/relationships/image" Target="../media/image73.png"/><Relationship Id="rId17" Type="http://schemas.openxmlformats.org/officeDocument/2006/relationships/customXml" Target="../ink/ink55.xml"/><Relationship Id="rId2" Type="http://schemas.openxmlformats.org/officeDocument/2006/relationships/image" Target="../media/image68.jpg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10" Type="http://schemas.openxmlformats.org/officeDocument/2006/relationships/image" Target="../media/image72.png"/><Relationship Id="rId19" Type="http://schemas.openxmlformats.org/officeDocument/2006/relationships/customXml" Target="../ink/ink56.xml"/><Relationship Id="rId4" Type="http://schemas.openxmlformats.org/officeDocument/2006/relationships/image" Target="../media/image69.png"/><Relationship Id="rId9" Type="http://schemas.openxmlformats.org/officeDocument/2006/relationships/customXml" Target="../ink/ink51.xml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20.png"/><Relationship Id="rId34" Type="http://schemas.openxmlformats.org/officeDocument/2006/relationships/customXml" Target="../ink/ink17.xml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3.png"/><Relationship Id="rId30" Type="http://schemas.openxmlformats.org/officeDocument/2006/relationships/customXml" Target="../ink/ink15.xml"/><Relationship Id="rId35" Type="http://schemas.openxmlformats.org/officeDocument/2006/relationships/image" Target="../media/image27.png"/><Relationship Id="rId8" Type="http://schemas.openxmlformats.org/officeDocument/2006/relationships/customXml" Target="../ink/ink4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24.xml"/><Relationship Id="rId18" Type="http://schemas.openxmlformats.org/officeDocument/2006/relationships/image" Target="../media/image38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5.png"/><Relationship Id="rId17" Type="http://schemas.openxmlformats.org/officeDocument/2006/relationships/customXml" Target="../ink/ink26.xml"/><Relationship Id="rId2" Type="http://schemas.openxmlformats.org/officeDocument/2006/relationships/image" Target="../media/image30.jp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22.xml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3" y="0"/>
            <a:ext cx="12160250" cy="6858000"/>
            <a:chOff x="32003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32003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02092" y="757063"/>
            <a:ext cx="4708907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 algn="l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Carlito"/>
                <a:cs typeface="Carlito"/>
              </a:rPr>
              <a:t>21AIE211 Introduction to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</a:p>
          <a:p>
            <a:pPr marL="104139" algn="ctr">
              <a:lnSpc>
                <a:spcPct val="100000"/>
              </a:lnSpc>
            </a:pPr>
            <a:r>
              <a:rPr lang="en-IN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pc="-5">
                <a:solidFill>
                  <a:srgbClr val="FFFFFF"/>
                </a:solidFill>
                <a:latin typeface="Carlito"/>
                <a:cs typeface="Carlito"/>
              </a:rPr>
              <a:t>-0-</a:t>
            </a:r>
            <a:r>
              <a:rPr lang="en-US" spc="-5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825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A3123E"/>
                </a:solidFill>
              </a:rPr>
              <a:t>Addressing</a:t>
            </a:r>
            <a:r>
              <a:rPr sz="3200" spc="-245" dirty="0">
                <a:solidFill>
                  <a:srgbClr val="A3123E"/>
                </a:solidFill>
              </a:rPr>
              <a:t> </a:t>
            </a:r>
            <a:r>
              <a:rPr sz="3200" spc="-135" dirty="0">
                <a:solidFill>
                  <a:srgbClr val="A3123E"/>
                </a:solidFill>
              </a:rPr>
              <a:t>processes: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106170"/>
            <a:ext cx="4826635" cy="3406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For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process to </a:t>
            </a:r>
            <a:r>
              <a:rPr sz="2400" dirty="0">
                <a:latin typeface="Georgia"/>
                <a:cs typeface="Georgia"/>
              </a:rPr>
              <a:t>receive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messages,  it must </a:t>
            </a:r>
            <a:r>
              <a:rPr sz="2400" spc="-5" dirty="0">
                <a:latin typeface="Georgia"/>
                <a:cs typeface="Georgia"/>
              </a:rPr>
              <a:t>have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identifier</a:t>
            </a:r>
            <a:endParaRPr sz="2400">
              <a:latin typeface="Georgia"/>
              <a:cs typeface="Georgia"/>
            </a:endParaRPr>
          </a:p>
          <a:p>
            <a:pPr marL="241300" marR="110489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Every host has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unique </a:t>
            </a:r>
            <a:r>
              <a:rPr sz="2400" dirty="0">
                <a:latin typeface="Georgia"/>
                <a:cs typeface="Georgia"/>
              </a:rPr>
              <a:t>32-bit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address</a:t>
            </a:r>
            <a:endParaRPr sz="2400">
              <a:latin typeface="Georgia"/>
              <a:cs typeface="Georgia"/>
            </a:endParaRPr>
          </a:p>
          <a:p>
            <a:pPr marL="241300" marR="50800" indent="-228600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Q: </a:t>
            </a:r>
            <a:r>
              <a:rPr sz="2400" spc="-5" dirty="0">
                <a:latin typeface="Georgia"/>
                <a:cs typeface="Georgia"/>
              </a:rPr>
              <a:t>does the </a:t>
            </a:r>
            <a:r>
              <a:rPr sz="2400" dirty="0">
                <a:latin typeface="Georgia"/>
                <a:cs typeface="Georgia"/>
              </a:rPr>
              <a:t>IP address </a:t>
            </a:r>
            <a:r>
              <a:rPr sz="2400" spc="-5" dirty="0">
                <a:latin typeface="Georgia"/>
                <a:cs typeface="Georgia"/>
              </a:rPr>
              <a:t>of the host  on which the process </a:t>
            </a:r>
            <a:r>
              <a:rPr sz="2400" dirty="0">
                <a:latin typeface="Georgia"/>
                <a:cs typeface="Georgia"/>
              </a:rPr>
              <a:t>runs </a:t>
            </a:r>
            <a:r>
              <a:rPr sz="2400" spc="-5" dirty="0">
                <a:latin typeface="Georgia"/>
                <a:cs typeface="Georgia"/>
              </a:rPr>
              <a:t>suffice  for identifying the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process?</a:t>
            </a:r>
            <a:endParaRPr sz="2400">
              <a:latin typeface="Georgia"/>
              <a:cs typeface="Georgia"/>
            </a:endParaRPr>
          </a:p>
          <a:p>
            <a:pPr marL="241300" marR="177800" indent="-228600" algn="just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Answer: </a:t>
            </a:r>
            <a:r>
              <a:rPr sz="2400" spc="-5" dirty="0">
                <a:latin typeface="Georgia"/>
                <a:cs typeface="Georgia"/>
              </a:rPr>
              <a:t>No, </a:t>
            </a:r>
            <a:r>
              <a:rPr sz="2400" dirty="0">
                <a:latin typeface="Georgia"/>
                <a:cs typeface="Georgia"/>
              </a:rPr>
              <a:t>many </a:t>
            </a:r>
            <a:r>
              <a:rPr sz="2400" spc="-5" dirty="0">
                <a:latin typeface="Georgia"/>
                <a:cs typeface="Georgia"/>
              </a:rPr>
              <a:t>processes can  be </a:t>
            </a:r>
            <a:r>
              <a:rPr sz="2400" dirty="0">
                <a:latin typeface="Georgia"/>
                <a:cs typeface="Georgia"/>
              </a:rPr>
              <a:t>running </a:t>
            </a:r>
            <a:r>
              <a:rPr sz="2400" spc="-5" dirty="0">
                <a:latin typeface="Georgia"/>
                <a:cs typeface="Georgia"/>
              </a:rPr>
              <a:t>on same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host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2542" y="1106170"/>
            <a:ext cx="4323715" cy="29673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Identifier includes </a:t>
            </a:r>
            <a:r>
              <a:rPr sz="2400" spc="-5" dirty="0">
                <a:latin typeface="Georgia"/>
                <a:cs typeface="Georgia"/>
              </a:rPr>
              <a:t>both the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address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port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numbers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associated with the process on  the</a:t>
            </a:r>
            <a:r>
              <a:rPr sz="2400" spc="-10" dirty="0">
                <a:latin typeface="Georgia"/>
                <a:cs typeface="Georgia"/>
              </a:rPr>
              <a:t> host.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Example port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numbers: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Georgia"/>
                <a:cs typeface="Georgia"/>
              </a:rPr>
              <a:t>HTTP </a:t>
            </a:r>
            <a:r>
              <a:rPr sz="2000" spc="-5" dirty="0">
                <a:latin typeface="Georgia"/>
                <a:cs typeface="Georgia"/>
              </a:rPr>
              <a:t>server: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80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Georgia"/>
                <a:cs typeface="Georgia"/>
              </a:rPr>
              <a:t>Mail server: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25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EC7C30"/>
                </a:solidFill>
                <a:latin typeface="Georgia"/>
                <a:cs typeface="Georgia"/>
              </a:rPr>
              <a:t>More on this later</a:t>
            </a:r>
            <a:endParaRPr sz="240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884ED1-3ECB-80C7-2769-146BD8187A96}"/>
                  </a:ext>
                </a:extLst>
              </p14:cNvPr>
              <p14:cNvContentPartPr/>
              <p14:nvPr/>
            </p14:nvContentPartPr>
            <p14:xfrm>
              <a:off x="4187736" y="2496096"/>
              <a:ext cx="1286280" cy="13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884ED1-3ECB-80C7-2769-146BD8187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096" y="2487456"/>
                <a:ext cx="1303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736850-2563-0235-5FED-E91C494EF02F}"/>
                  </a:ext>
                </a:extLst>
              </p14:cNvPr>
              <p14:cNvContentPartPr/>
              <p14:nvPr/>
            </p14:nvContentPartPr>
            <p14:xfrm>
              <a:off x="8690976" y="3292056"/>
              <a:ext cx="5997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736850-2563-0235-5FED-E91C494EF0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1976" y="3283056"/>
                <a:ext cx="617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C57A71-B6C0-2160-EBAD-5ACA101A55B9}"/>
                  </a:ext>
                </a:extLst>
              </p14:cNvPr>
              <p14:cNvContentPartPr/>
              <p14:nvPr/>
            </p14:nvContentPartPr>
            <p14:xfrm>
              <a:off x="8677656" y="3702816"/>
              <a:ext cx="357480" cy="1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C57A71-B6C0-2160-EBAD-5ACA101A55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8656" y="3693816"/>
                <a:ext cx="375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6E1524-7494-8F10-705C-0F72CA364CFB}"/>
                  </a:ext>
                </a:extLst>
              </p14:cNvPr>
              <p14:cNvContentPartPr/>
              <p14:nvPr/>
            </p14:nvContentPartPr>
            <p14:xfrm>
              <a:off x="5335056" y="4844736"/>
              <a:ext cx="462240" cy="540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6E1524-7494-8F10-705C-0F72CA364C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6416" y="4835736"/>
                <a:ext cx="479880" cy="55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993120" cy="27374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side pushes messages through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other side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socket, 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transport-layer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responsibility of getting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process interface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process and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transport-layer</a:t>
            </a:r>
            <a:r>
              <a:rPr sz="1800" spc="1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Classify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possible services along four</a:t>
            </a:r>
            <a:r>
              <a:rPr sz="1800" spc="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dimensions: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Reliable </a:t>
            </a:r>
            <a:r>
              <a:rPr sz="2400" b="1" spc="-160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transfer,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Throughput,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0" dirty="0">
                <a:solidFill>
                  <a:srgbClr val="C00000"/>
                </a:solidFill>
                <a:latin typeface="Trebuchet MS"/>
                <a:cs typeface="Trebuchet MS"/>
              </a:rPr>
              <a:t>Timing,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Security.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32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Transport </a:t>
            </a:r>
            <a:r>
              <a:rPr sz="3200" spc="-140" dirty="0"/>
              <a:t>Services </a:t>
            </a:r>
            <a:r>
              <a:rPr sz="3200" spc="-195" dirty="0"/>
              <a:t>Available </a:t>
            </a:r>
            <a:r>
              <a:rPr sz="3200" spc="-270" dirty="0"/>
              <a:t>to</a:t>
            </a:r>
            <a:r>
              <a:rPr sz="3200" spc="-130" dirty="0"/>
              <a:t> </a:t>
            </a:r>
            <a:r>
              <a:rPr sz="3200" spc="-180" dirty="0"/>
              <a:t>Applications</a:t>
            </a:r>
            <a:endParaRPr sz="32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CE7F2C-2A1D-51FB-E43F-75DE1B2E4CA5}"/>
                  </a:ext>
                </a:extLst>
              </p14:cNvPr>
              <p14:cNvContentPartPr/>
              <p14:nvPr/>
            </p14:nvContentPartPr>
            <p14:xfrm>
              <a:off x="749376" y="1353096"/>
              <a:ext cx="905040" cy="146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CE7F2C-2A1D-51FB-E43F-75DE1B2E4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736" y="1344456"/>
                <a:ext cx="922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DF4503-8765-69CA-4487-334ED0CD67D4}"/>
                  </a:ext>
                </a:extLst>
              </p14:cNvPr>
              <p14:cNvContentPartPr/>
              <p14:nvPr/>
            </p14:nvContentPartPr>
            <p14:xfrm>
              <a:off x="1107576" y="3537576"/>
              <a:ext cx="1380600" cy="38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DF4503-8765-69CA-4487-334ED0CD67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576" y="3528936"/>
                <a:ext cx="1398240" cy="3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7740667-83FB-2FEA-12FC-8C6B57F0D084}"/>
              </a:ext>
            </a:extLst>
          </p:cNvPr>
          <p:cNvGrpSpPr/>
          <p:nvPr/>
        </p:nvGrpSpPr>
        <p:grpSpPr>
          <a:xfrm>
            <a:off x="1791936" y="4178736"/>
            <a:ext cx="348120" cy="468720"/>
            <a:chOff x="1791936" y="4178736"/>
            <a:chExt cx="34812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1BE61C-88E5-70A9-8C91-DB38C66E8DD4}"/>
                    </a:ext>
                  </a:extLst>
                </p14:cNvPr>
                <p14:cNvContentPartPr/>
                <p14:nvPr/>
              </p14:nvContentPartPr>
              <p14:xfrm>
                <a:off x="1791936" y="4178736"/>
                <a:ext cx="302760" cy="46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1BE61C-88E5-70A9-8C91-DB38C66E8D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82936" y="4170096"/>
                  <a:ext cx="32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C790F5-9693-7405-05AA-34B3D3D48DEC}"/>
                    </a:ext>
                  </a:extLst>
                </p14:cNvPr>
                <p14:cNvContentPartPr/>
                <p14:nvPr/>
              </p14:nvContentPartPr>
              <p14:xfrm>
                <a:off x="2025576" y="4453056"/>
                <a:ext cx="114480" cy="11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C790F5-9693-7405-05AA-34B3D3D48D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6936" y="4444416"/>
                  <a:ext cx="1321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393546-33FB-F15D-50BA-B55327DE8A19}"/>
              </a:ext>
            </a:extLst>
          </p:cNvPr>
          <p:cNvGrpSpPr/>
          <p:nvPr/>
        </p:nvGrpSpPr>
        <p:grpSpPr>
          <a:xfrm>
            <a:off x="3118176" y="5266656"/>
            <a:ext cx="1641600" cy="429120"/>
            <a:chOff x="3118176" y="5266656"/>
            <a:chExt cx="164160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F6F880-8847-A15D-19C5-3797693E3D1C}"/>
                    </a:ext>
                  </a:extLst>
                </p14:cNvPr>
                <p14:cNvContentPartPr/>
                <p14:nvPr/>
              </p14:nvContentPartPr>
              <p14:xfrm>
                <a:off x="3118176" y="5452776"/>
                <a:ext cx="1436760" cy="17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F6F880-8847-A15D-19C5-3797693E3D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09176" y="5444136"/>
                  <a:ext cx="1454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79BFB7-1487-CFD2-CD80-D752028455C4}"/>
                    </a:ext>
                  </a:extLst>
                </p14:cNvPr>
                <p14:cNvContentPartPr/>
                <p14:nvPr/>
              </p14:nvContentPartPr>
              <p14:xfrm>
                <a:off x="4398336" y="5266656"/>
                <a:ext cx="361440" cy="429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79BFB7-1487-CFD2-CD80-D752028455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9336" y="5257656"/>
                  <a:ext cx="37908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D31680-8430-E359-5E82-4A48A7F10861}"/>
              </a:ext>
            </a:extLst>
          </p:cNvPr>
          <p:cNvGrpSpPr/>
          <p:nvPr/>
        </p:nvGrpSpPr>
        <p:grpSpPr>
          <a:xfrm>
            <a:off x="1146816" y="2514456"/>
            <a:ext cx="3630600" cy="1384920"/>
            <a:chOff x="1146816" y="2514456"/>
            <a:chExt cx="3630600" cy="13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497CDA-F886-EADE-6B13-ACC07C3E9259}"/>
                    </a:ext>
                  </a:extLst>
                </p14:cNvPr>
                <p14:cNvContentPartPr/>
                <p14:nvPr/>
              </p14:nvContentPartPr>
              <p14:xfrm>
                <a:off x="4443696" y="2514456"/>
                <a:ext cx="333720" cy="83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497CDA-F886-EADE-6B13-ACC07C3E92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4696" y="2505456"/>
                  <a:ext cx="351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8C7EB8-2F4C-2DD6-EF85-83F7BB6858BF}"/>
                    </a:ext>
                  </a:extLst>
                </p14:cNvPr>
                <p14:cNvContentPartPr/>
                <p14:nvPr/>
              </p14:nvContentPartPr>
              <p14:xfrm>
                <a:off x="3757896" y="2922696"/>
                <a:ext cx="558360" cy="15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8C7EB8-2F4C-2DD6-EF85-83F7BB6858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49256" y="2913696"/>
                  <a:ext cx="576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24DD82-C789-5D95-6F41-AD93274C16EF}"/>
                    </a:ext>
                  </a:extLst>
                </p14:cNvPr>
                <p14:cNvContentPartPr/>
                <p14:nvPr/>
              </p14:nvContentPartPr>
              <p14:xfrm>
                <a:off x="3529296" y="3273336"/>
                <a:ext cx="250560" cy="15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24DD82-C789-5D95-6F41-AD93274C16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0296" y="3264336"/>
                  <a:ext cx="268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2D9456-50FD-FE71-2A64-05D651BD7A7C}"/>
                    </a:ext>
                  </a:extLst>
                </p14:cNvPr>
                <p14:cNvContentPartPr/>
                <p14:nvPr/>
              </p14:nvContentPartPr>
              <p14:xfrm>
                <a:off x="3492216" y="3492216"/>
                <a:ext cx="1041120" cy="40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2D9456-50FD-FE71-2A64-05D651BD7A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83576" y="3483216"/>
                  <a:ext cx="10587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3959FC-174F-5844-9141-9386832EB091}"/>
                    </a:ext>
                  </a:extLst>
                </p14:cNvPr>
                <p14:cNvContentPartPr/>
                <p14:nvPr/>
              </p14:nvContentPartPr>
              <p14:xfrm>
                <a:off x="1245096" y="3072456"/>
                <a:ext cx="1379880" cy="64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3959FC-174F-5844-9141-9386832EB0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36096" y="3063456"/>
                  <a:ext cx="139752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B054D0-8C90-01EC-1C1E-23F7290152F3}"/>
                    </a:ext>
                  </a:extLst>
                </p14:cNvPr>
                <p14:cNvContentPartPr/>
                <p14:nvPr/>
              </p14:nvContentPartPr>
              <p14:xfrm>
                <a:off x="2624256" y="3236976"/>
                <a:ext cx="377640" cy="25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B054D0-8C90-01EC-1C1E-23F7290152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5616" y="3228336"/>
                  <a:ext cx="395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8B6721-AF47-BB53-1FFF-FCBBAD4ABBB2}"/>
                    </a:ext>
                  </a:extLst>
                </p14:cNvPr>
                <p14:cNvContentPartPr/>
                <p14:nvPr/>
              </p14:nvContentPartPr>
              <p14:xfrm>
                <a:off x="1146816" y="2660256"/>
                <a:ext cx="1771920" cy="49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8B6721-AF47-BB53-1FFF-FCBBAD4ABB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8176" y="2651256"/>
                  <a:ext cx="1789560" cy="50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03B15B-FE27-C8BD-52A8-090138419230}"/>
              </a:ext>
            </a:extLst>
          </p:cNvPr>
          <p:cNvGrpSpPr/>
          <p:nvPr/>
        </p:nvGrpSpPr>
        <p:grpSpPr>
          <a:xfrm>
            <a:off x="3437496" y="4571856"/>
            <a:ext cx="1403280" cy="568800"/>
            <a:chOff x="3437496" y="4571856"/>
            <a:chExt cx="140328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251132-EB9B-F2EE-8292-3D44E1CC4543}"/>
                    </a:ext>
                  </a:extLst>
                </p14:cNvPr>
                <p14:cNvContentPartPr/>
                <p14:nvPr/>
              </p14:nvContentPartPr>
              <p14:xfrm>
                <a:off x="3437496" y="4571856"/>
                <a:ext cx="772200" cy="56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251132-EB9B-F2EE-8292-3D44E1CC4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28496" y="4563216"/>
                  <a:ext cx="7898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28CDF4-7BB5-14B7-A065-9695677EE10E}"/>
                    </a:ext>
                  </a:extLst>
                </p14:cNvPr>
                <p14:cNvContentPartPr/>
                <p14:nvPr/>
              </p14:nvContentPartPr>
              <p14:xfrm>
                <a:off x="3838176" y="4626936"/>
                <a:ext cx="639000" cy="47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28CDF4-7BB5-14B7-A065-9695677EE1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29536" y="4617936"/>
                  <a:ext cx="6566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DD3821-A7E6-AF0B-1DB0-8B4709DE6E61}"/>
                    </a:ext>
                  </a:extLst>
                </p14:cNvPr>
                <p14:cNvContentPartPr/>
                <p14:nvPr/>
              </p14:nvContentPartPr>
              <p14:xfrm>
                <a:off x="4214736" y="4709016"/>
                <a:ext cx="626040" cy="411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DD3821-A7E6-AF0B-1DB0-8B4709DE6E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06096" y="4700016"/>
                  <a:ext cx="643680" cy="42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DCE759-DE3D-419B-C23C-60B4F01F99D9}"/>
                  </a:ext>
                </a:extLst>
              </p14:cNvPr>
              <p14:cNvContentPartPr/>
              <p14:nvPr/>
            </p14:nvContentPartPr>
            <p14:xfrm>
              <a:off x="4379976" y="1851696"/>
              <a:ext cx="1620360" cy="899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DCE759-DE3D-419B-C23C-60B4F01F99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71336" y="1843056"/>
                <a:ext cx="1638000" cy="91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921365" cy="46805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43815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something 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done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sent by one end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is delivered  correctly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completely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other end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If 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provides 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data  delivery 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said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reliable data</a:t>
            </a:r>
            <a:r>
              <a:rPr sz="1800" b="1" spc="5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When a transport protocol provides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can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just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into the socket  and know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complete confidence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arrive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without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errors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</a:t>
            </a:r>
            <a:r>
              <a:rPr sz="1800" spc="2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241300" marR="158750" indent="-228600">
              <a:lnSpc>
                <a:spcPct val="89900"/>
              </a:lnSpc>
              <a:spcBef>
                <a:spcPts val="99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transport-layer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doesn’t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reliable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transfer,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 of the data sent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may never arrive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process. This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acceptable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loss-tolerant 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applications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, most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notably multimedia applications such as conversational audio/video that can tolerate  some amount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loss.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these multimedia applications, lost data might result in a small glitch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audio/video—not a crucial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impairment.</a:t>
            </a:r>
            <a:endParaRPr sz="18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370"/>
              </a:spcBef>
            </a:pPr>
            <a:r>
              <a:rPr sz="3200" b="1" spc="-210" dirty="0">
                <a:solidFill>
                  <a:srgbClr val="C00000"/>
                </a:solidFill>
                <a:latin typeface="Trebuchet MS"/>
                <a:cs typeface="Trebuchet MS"/>
              </a:rPr>
              <a:t>Timing</a:t>
            </a:r>
            <a:endParaRPr sz="3200">
              <a:latin typeface="Trebuchet MS"/>
              <a:cs typeface="Trebuchet MS"/>
            </a:endParaRPr>
          </a:p>
          <a:p>
            <a:pPr marL="14033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 that every bit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sender pumps into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arrives 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receiver’s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</a:t>
            </a:r>
            <a:r>
              <a:rPr sz="1800" spc="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more than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100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msec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later.</a:t>
            </a:r>
            <a:endParaRPr sz="1800">
              <a:latin typeface="Arial"/>
              <a:cs typeface="Arial"/>
            </a:endParaRPr>
          </a:p>
          <a:p>
            <a:pPr marL="140335" marR="814069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a service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appealing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interactive real-time applications, such as Internet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telephony,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virtual environments, teleconferencing, and multiplayer games, all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require tight timing  constraints on data delivery in order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effective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695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/>
              <a:t>Reliable </a:t>
            </a:r>
            <a:r>
              <a:rPr sz="3200" spc="-180" dirty="0"/>
              <a:t>Data</a:t>
            </a:r>
            <a:r>
              <a:rPr sz="3200" spc="-290" dirty="0"/>
              <a:t> </a:t>
            </a:r>
            <a:r>
              <a:rPr sz="3200" spc="-265" dirty="0"/>
              <a:t>Transfer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69086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context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communication session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processes along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path, 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rate</a:t>
            </a:r>
            <a:r>
              <a:rPr sz="1800" spc="2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can deliver bits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</a:t>
            </a:r>
            <a:r>
              <a:rPr sz="1800" spc="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Because other sessions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sharing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bandwidth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along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path, and because these other  sessions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coming and going, the available throughput can fluctuate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800" spc="2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 that a transport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could provide, 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namely,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available throughput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3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specified rate.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could request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throughput of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i="1" spc="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bits/sec,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Applications that have throughput requirements are said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bandwidth-sensitive</a:t>
            </a:r>
            <a:r>
              <a:rPr sz="1800" b="1" spc="17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93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Throughput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56894" y="3675710"/>
            <a:ext cx="1393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Security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94" y="4607432"/>
            <a:ext cx="10135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host, a transport protocol can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encrypt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all data transmitted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process,  and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host,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transport-layer protocol can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decrypt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before delivering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receiving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129" y="1746913"/>
            <a:ext cx="8734055" cy="318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044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Transport </a:t>
            </a:r>
            <a:r>
              <a:rPr sz="3200" spc="-175" dirty="0"/>
              <a:t>service </a:t>
            </a:r>
            <a:r>
              <a:rPr sz="3200" spc="-235" dirty="0"/>
              <a:t>requirements </a:t>
            </a:r>
            <a:r>
              <a:rPr sz="3200" spc="-250" dirty="0"/>
              <a:t>of </a:t>
            </a:r>
            <a:r>
              <a:rPr sz="3200" spc="-260" dirty="0"/>
              <a:t>common</a:t>
            </a:r>
            <a:r>
              <a:rPr sz="3200" spc="-65" dirty="0"/>
              <a:t> </a:t>
            </a:r>
            <a:r>
              <a:rPr sz="3200" spc="-125" dirty="0"/>
              <a:t>apps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090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0" dirty="0"/>
              <a:t>Internet </a:t>
            </a:r>
            <a:r>
              <a:rPr sz="3200" spc="-220" dirty="0"/>
              <a:t>transport </a:t>
            </a:r>
            <a:r>
              <a:rPr sz="3200" spc="-195" dirty="0"/>
              <a:t>protocols </a:t>
            </a:r>
            <a:r>
              <a:rPr sz="3200" spc="-145" dirty="0"/>
              <a:t>services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008265"/>
            <a:ext cx="7635240" cy="556450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u="heavy" spc="-3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TCP</a:t>
            </a:r>
            <a:r>
              <a:rPr sz="2400" u="heavy" spc="-3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95" dirty="0">
                <a:solidFill>
                  <a:srgbClr val="EC7C30"/>
                </a:solidFill>
                <a:latin typeface="Arial"/>
                <a:cs typeface="Arial"/>
              </a:rPr>
              <a:t>connection-oriented: </a:t>
            </a:r>
            <a:r>
              <a:rPr sz="2000" spc="-100" dirty="0">
                <a:latin typeface="Arial"/>
                <a:cs typeface="Arial"/>
              </a:rPr>
              <a:t>setup </a:t>
            </a:r>
            <a:r>
              <a:rPr sz="2000" spc="-95" dirty="0">
                <a:latin typeface="Arial"/>
                <a:cs typeface="Arial"/>
              </a:rPr>
              <a:t>required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server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95" dirty="0">
                <a:solidFill>
                  <a:srgbClr val="EC7C30"/>
                </a:solidFill>
                <a:latin typeface="Arial"/>
                <a:cs typeface="Arial"/>
              </a:rPr>
              <a:t>reliable </a:t>
            </a:r>
            <a:r>
              <a:rPr sz="2000" i="1" spc="-70" dirty="0">
                <a:solidFill>
                  <a:srgbClr val="EC7C30"/>
                </a:solidFill>
                <a:latin typeface="Arial"/>
                <a:cs typeface="Arial"/>
              </a:rPr>
              <a:t>transport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10" dirty="0">
                <a:latin typeface="Arial"/>
                <a:cs typeface="Arial"/>
              </a:rPr>
              <a:t>sending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receiving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65" dirty="0">
                <a:solidFill>
                  <a:srgbClr val="EC7C30"/>
                </a:solidFill>
                <a:latin typeface="Arial"/>
                <a:cs typeface="Arial"/>
              </a:rPr>
              <a:t>flow </a:t>
            </a:r>
            <a:r>
              <a:rPr sz="2000" i="1" spc="-75" dirty="0">
                <a:solidFill>
                  <a:srgbClr val="EC7C30"/>
                </a:solidFill>
                <a:latin typeface="Arial"/>
                <a:cs typeface="Arial"/>
              </a:rPr>
              <a:t>control: </a:t>
            </a:r>
            <a:r>
              <a:rPr sz="2000" spc="-110" dirty="0">
                <a:latin typeface="Arial"/>
                <a:cs typeface="Arial"/>
              </a:rPr>
              <a:t>sender </a:t>
            </a:r>
            <a:r>
              <a:rPr sz="2000" spc="-80" dirty="0">
                <a:latin typeface="Arial"/>
                <a:cs typeface="Arial"/>
              </a:rPr>
              <a:t>won’t </a:t>
            </a:r>
            <a:r>
              <a:rPr sz="2000" spc="-100" dirty="0">
                <a:latin typeface="Arial"/>
                <a:cs typeface="Arial"/>
              </a:rPr>
              <a:t>overwhelm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receiver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100" dirty="0">
                <a:solidFill>
                  <a:srgbClr val="EC7C30"/>
                </a:solidFill>
                <a:latin typeface="Arial"/>
                <a:cs typeface="Arial"/>
              </a:rPr>
              <a:t>congestion </a:t>
            </a:r>
            <a:r>
              <a:rPr sz="2000" i="1" spc="-70" dirty="0">
                <a:solidFill>
                  <a:srgbClr val="EC7C30"/>
                </a:solidFill>
                <a:latin typeface="Arial"/>
                <a:cs typeface="Arial"/>
              </a:rPr>
              <a:t>control: </a:t>
            </a:r>
            <a:r>
              <a:rPr sz="2000" spc="-60" dirty="0">
                <a:latin typeface="Arial"/>
                <a:cs typeface="Arial"/>
              </a:rPr>
              <a:t>throttle </a:t>
            </a:r>
            <a:r>
              <a:rPr sz="2000" spc="-110" dirty="0">
                <a:latin typeface="Arial"/>
                <a:cs typeface="Arial"/>
              </a:rPr>
              <a:t>sender </a:t>
            </a:r>
            <a:r>
              <a:rPr sz="2000" spc="-125" dirty="0">
                <a:latin typeface="Arial"/>
                <a:cs typeface="Arial"/>
              </a:rPr>
              <a:t>when </a:t>
            </a:r>
            <a:r>
              <a:rPr sz="2000" spc="-85" dirty="0">
                <a:latin typeface="Arial"/>
                <a:cs typeface="Arial"/>
              </a:rPr>
              <a:t>network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overloaded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BE9000"/>
                </a:solidFill>
                <a:latin typeface="Arial"/>
                <a:cs typeface="Arial"/>
              </a:rPr>
              <a:t>Encryption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TCP-enhanced-with-SSL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25" dirty="0">
                <a:solidFill>
                  <a:srgbClr val="BE9000"/>
                </a:solidFill>
                <a:latin typeface="Arial"/>
                <a:cs typeface="Arial"/>
              </a:rPr>
              <a:t>Reliable </a:t>
            </a:r>
            <a:r>
              <a:rPr sz="1800" spc="-130" dirty="0">
                <a:solidFill>
                  <a:srgbClr val="BE9000"/>
                </a:solidFill>
                <a:latin typeface="Arial"/>
                <a:cs typeface="Arial"/>
              </a:rPr>
              <a:t>data </a:t>
            </a:r>
            <a:r>
              <a:rPr sz="1800" spc="-75" dirty="0">
                <a:solidFill>
                  <a:srgbClr val="BE9000"/>
                </a:solidFill>
                <a:latin typeface="Arial"/>
                <a:cs typeface="Arial"/>
              </a:rPr>
              <a:t>transfer</a:t>
            </a:r>
            <a:r>
              <a:rPr sz="1800" spc="-100" dirty="0">
                <a:solidFill>
                  <a:srgbClr val="BE9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BE9000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00" dirty="0">
                <a:solidFill>
                  <a:srgbClr val="BE9000"/>
                </a:solidFill>
                <a:latin typeface="Arial"/>
                <a:cs typeface="Arial"/>
              </a:rPr>
              <a:t>no </a:t>
            </a:r>
            <a:r>
              <a:rPr sz="1800" spc="-95" dirty="0">
                <a:solidFill>
                  <a:srgbClr val="BE9000"/>
                </a:solidFill>
                <a:latin typeface="Arial"/>
                <a:cs typeface="Arial"/>
              </a:rPr>
              <a:t>bandwidth </a:t>
            </a:r>
            <a:r>
              <a:rPr sz="1800" spc="-55" dirty="0">
                <a:solidFill>
                  <a:srgbClr val="BE9000"/>
                </a:solidFill>
                <a:latin typeface="Arial"/>
                <a:cs typeface="Arial"/>
              </a:rPr>
              <a:t>or </a:t>
            </a:r>
            <a:r>
              <a:rPr sz="1800" spc="-125" dirty="0">
                <a:solidFill>
                  <a:srgbClr val="BE9000"/>
                </a:solidFill>
                <a:latin typeface="Arial"/>
                <a:cs typeface="Arial"/>
              </a:rPr>
              <a:t>delay</a:t>
            </a:r>
            <a:r>
              <a:rPr sz="1800" spc="215" dirty="0">
                <a:solidFill>
                  <a:srgbClr val="BE9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BE9000"/>
                </a:solidFill>
                <a:latin typeface="Arial"/>
                <a:cs typeface="Arial"/>
              </a:rPr>
              <a:t>guarantees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UDP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service: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unreliable data transfer </a:t>
            </a:r>
            <a:r>
              <a:rPr sz="2000" dirty="0">
                <a:latin typeface="Georgia"/>
                <a:cs typeface="Georgia"/>
              </a:rPr>
              <a:t>between sending and receiving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does </a:t>
            </a:r>
            <a:r>
              <a:rPr sz="2000" dirty="0">
                <a:solidFill>
                  <a:srgbClr val="C55A11"/>
                </a:solidFill>
                <a:latin typeface="Georgia"/>
                <a:cs typeface="Georgia"/>
              </a:rPr>
              <a:t>not </a:t>
            </a: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provide</a:t>
            </a:r>
            <a:r>
              <a:rPr sz="2000" spc="-5" dirty="0">
                <a:latin typeface="Georgia"/>
                <a:cs typeface="Georgia"/>
              </a:rPr>
              <a:t>: connection setup, reliability, flow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control,</a:t>
            </a:r>
            <a:endParaRPr sz="2000">
              <a:latin typeface="Georgia"/>
              <a:cs typeface="Georgia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congestion </a:t>
            </a:r>
            <a:r>
              <a:rPr sz="2000" dirty="0">
                <a:latin typeface="Georgia"/>
                <a:cs typeface="Georgia"/>
              </a:rPr>
              <a:t>control, </a:t>
            </a:r>
            <a:r>
              <a:rPr sz="2000" spc="-5" dirty="0">
                <a:latin typeface="Georgia"/>
                <a:cs typeface="Georgia"/>
              </a:rPr>
              <a:t>timing, or </a:t>
            </a:r>
            <a:r>
              <a:rPr sz="2000" dirty="0">
                <a:latin typeface="Georgia"/>
                <a:cs typeface="Georgia"/>
              </a:rPr>
              <a:t>bandwidth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guarantee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Q: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why </a:t>
            </a:r>
            <a:r>
              <a:rPr sz="2000" dirty="0">
                <a:latin typeface="Carlito"/>
                <a:cs typeface="Carlito"/>
              </a:rPr>
              <a:t>bother? </a:t>
            </a:r>
            <a:r>
              <a:rPr sz="2000" spc="-10" dirty="0">
                <a:latin typeface="Carlito"/>
                <a:cs typeface="Carlito"/>
              </a:rPr>
              <a:t>Why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UDP?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3870" y="1661618"/>
            <a:ext cx="8266976" cy="3706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8174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0955" algn="l"/>
              </a:tabLst>
            </a:pPr>
            <a:r>
              <a:rPr sz="3200" spc="-240" dirty="0"/>
              <a:t>Internet</a:t>
            </a:r>
            <a:r>
              <a:rPr sz="3200" spc="-210" dirty="0"/>
              <a:t> </a:t>
            </a:r>
            <a:r>
              <a:rPr sz="3200" spc="-130" dirty="0"/>
              <a:t>apps:	</a:t>
            </a:r>
            <a:r>
              <a:rPr sz="3200" spc="-185" dirty="0"/>
              <a:t>application, </a:t>
            </a:r>
            <a:r>
              <a:rPr sz="3200" spc="-220" dirty="0"/>
              <a:t>transport</a:t>
            </a:r>
            <a:r>
              <a:rPr sz="3200" spc="-245" dirty="0"/>
              <a:t> </a:t>
            </a:r>
            <a:r>
              <a:rPr sz="3200" spc="-195" dirty="0"/>
              <a:t>protocols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694" y="2615946"/>
            <a:ext cx="3695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Web </a:t>
            </a:r>
            <a:r>
              <a:rPr sz="4800" spc="-300" dirty="0"/>
              <a:t>and</a:t>
            </a:r>
            <a:r>
              <a:rPr sz="4800" spc="-225" dirty="0"/>
              <a:t> </a:t>
            </a:r>
            <a:r>
              <a:rPr sz="4800" spc="-385" dirty="0"/>
              <a:t>HTTP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150621"/>
            <a:ext cx="3693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Web </a:t>
            </a:r>
            <a:r>
              <a:rPr sz="4800" spc="-305" dirty="0"/>
              <a:t>and</a:t>
            </a:r>
            <a:r>
              <a:rPr sz="4800" spc="-220" dirty="0"/>
              <a:t> </a:t>
            </a:r>
            <a:r>
              <a:rPr sz="4800" spc="-385" dirty="0"/>
              <a:t>HTTP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846832" y="4218432"/>
            <a:ext cx="3106420" cy="201295"/>
          </a:xfrm>
          <a:custGeom>
            <a:avLst/>
            <a:gdLst/>
            <a:ahLst/>
            <a:cxnLst/>
            <a:rect l="l" t="t" r="r" b="b"/>
            <a:pathLst>
              <a:path w="3106420" h="201295">
                <a:moveTo>
                  <a:pt x="3105912" y="0"/>
                </a:moveTo>
                <a:lnTo>
                  <a:pt x="3064670" y="36332"/>
                </a:lnTo>
                <a:lnTo>
                  <a:pt x="2996138" y="57443"/>
                </a:lnTo>
                <a:lnTo>
                  <a:pt x="2951283" y="66780"/>
                </a:lnTo>
                <a:lnTo>
                  <a:pt x="2900136" y="75180"/>
                </a:lnTo>
                <a:lnTo>
                  <a:pt x="2843270" y="82548"/>
                </a:lnTo>
                <a:lnTo>
                  <a:pt x="2781260" y="88788"/>
                </a:lnTo>
                <a:lnTo>
                  <a:pt x="2714680" y="93807"/>
                </a:lnTo>
                <a:lnTo>
                  <a:pt x="2644104" y="97508"/>
                </a:lnTo>
                <a:lnTo>
                  <a:pt x="2570107" y="99799"/>
                </a:lnTo>
                <a:lnTo>
                  <a:pt x="2493264" y="100584"/>
                </a:lnTo>
                <a:lnTo>
                  <a:pt x="2165604" y="100584"/>
                </a:lnTo>
                <a:lnTo>
                  <a:pt x="2088760" y="101368"/>
                </a:lnTo>
                <a:lnTo>
                  <a:pt x="2014763" y="103659"/>
                </a:lnTo>
                <a:lnTo>
                  <a:pt x="1944187" y="107360"/>
                </a:lnTo>
                <a:lnTo>
                  <a:pt x="1877607" y="112379"/>
                </a:lnTo>
                <a:lnTo>
                  <a:pt x="1815597" y="118619"/>
                </a:lnTo>
                <a:lnTo>
                  <a:pt x="1758731" y="125987"/>
                </a:lnTo>
                <a:lnTo>
                  <a:pt x="1707584" y="134387"/>
                </a:lnTo>
                <a:lnTo>
                  <a:pt x="1662729" y="143724"/>
                </a:lnTo>
                <a:lnTo>
                  <a:pt x="1624742" y="153905"/>
                </a:lnTo>
                <a:lnTo>
                  <a:pt x="1571668" y="176418"/>
                </a:lnTo>
                <a:lnTo>
                  <a:pt x="1552956" y="201168"/>
                </a:lnTo>
                <a:lnTo>
                  <a:pt x="1548182" y="188561"/>
                </a:lnTo>
                <a:lnTo>
                  <a:pt x="1511714" y="164835"/>
                </a:lnTo>
                <a:lnTo>
                  <a:pt x="1443182" y="143724"/>
                </a:lnTo>
                <a:lnTo>
                  <a:pt x="1398327" y="134387"/>
                </a:lnTo>
                <a:lnTo>
                  <a:pt x="1347180" y="125987"/>
                </a:lnTo>
                <a:lnTo>
                  <a:pt x="1290314" y="118619"/>
                </a:lnTo>
                <a:lnTo>
                  <a:pt x="1228304" y="112379"/>
                </a:lnTo>
                <a:lnTo>
                  <a:pt x="1161724" y="107360"/>
                </a:lnTo>
                <a:lnTo>
                  <a:pt x="1091148" y="103659"/>
                </a:lnTo>
                <a:lnTo>
                  <a:pt x="1017151" y="101368"/>
                </a:lnTo>
                <a:lnTo>
                  <a:pt x="940307" y="100584"/>
                </a:lnTo>
                <a:lnTo>
                  <a:pt x="612647" y="100584"/>
                </a:lnTo>
                <a:lnTo>
                  <a:pt x="535804" y="99799"/>
                </a:lnTo>
                <a:lnTo>
                  <a:pt x="461807" y="97508"/>
                </a:lnTo>
                <a:lnTo>
                  <a:pt x="391231" y="93807"/>
                </a:lnTo>
                <a:lnTo>
                  <a:pt x="324651" y="88788"/>
                </a:lnTo>
                <a:lnTo>
                  <a:pt x="262641" y="82548"/>
                </a:lnTo>
                <a:lnTo>
                  <a:pt x="205775" y="75180"/>
                </a:lnTo>
                <a:lnTo>
                  <a:pt x="154628" y="66780"/>
                </a:lnTo>
                <a:lnTo>
                  <a:pt x="109773" y="57443"/>
                </a:lnTo>
                <a:lnTo>
                  <a:pt x="71786" y="47262"/>
                </a:lnTo>
                <a:lnTo>
                  <a:pt x="18712" y="24749"/>
                </a:lnTo>
                <a:lnTo>
                  <a:pt x="4773" y="126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6771" y="4218432"/>
            <a:ext cx="3104515" cy="201295"/>
          </a:xfrm>
          <a:custGeom>
            <a:avLst/>
            <a:gdLst/>
            <a:ahLst/>
            <a:cxnLst/>
            <a:rect l="l" t="t" r="r" b="b"/>
            <a:pathLst>
              <a:path w="3104515" h="201295">
                <a:moveTo>
                  <a:pt x="3104387" y="0"/>
                </a:moveTo>
                <a:lnTo>
                  <a:pt x="3063146" y="36332"/>
                </a:lnTo>
                <a:lnTo>
                  <a:pt x="2994614" y="57443"/>
                </a:lnTo>
                <a:lnTo>
                  <a:pt x="2949759" y="66780"/>
                </a:lnTo>
                <a:lnTo>
                  <a:pt x="2898612" y="75180"/>
                </a:lnTo>
                <a:lnTo>
                  <a:pt x="2841746" y="82548"/>
                </a:lnTo>
                <a:lnTo>
                  <a:pt x="2779736" y="88788"/>
                </a:lnTo>
                <a:lnTo>
                  <a:pt x="2713156" y="93807"/>
                </a:lnTo>
                <a:lnTo>
                  <a:pt x="2642580" y="97508"/>
                </a:lnTo>
                <a:lnTo>
                  <a:pt x="2568583" y="99799"/>
                </a:lnTo>
                <a:lnTo>
                  <a:pt x="2491739" y="100584"/>
                </a:lnTo>
                <a:lnTo>
                  <a:pt x="2164842" y="100584"/>
                </a:lnTo>
                <a:lnTo>
                  <a:pt x="2087998" y="101368"/>
                </a:lnTo>
                <a:lnTo>
                  <a:pt x="2014001" y="103659"/>
                </a:lnTo>
                <a:lnTo>
                  <a:pt x="1943425" y="107360"/>
                </a:lnTo>
                <a:lnTo>
                  <a:pt x="1876845" y="112379"/>
                </a:lnTo>
                <a:lnTo>
                  <a:pt x="1814835" y="118619"/>
                </a:lnTo>
                <a:lnTo>
                  <a:pt x="1757969" y="125987"/>
                </a:lnTo>
                <a:lnTo>
                  <a:pt x="1706822" y="134387"/>
                </a:lnTo>
                <a:lnTo>
                  <a:pt x="1661967" y="143724"/>
                </a:lnTo>
                <a:lnTo>
                  <a:pt x="1623980" y="153905"/>
                </a:lnTo>
                <a:lnTo>
                  <a:pt x="1570906" y="176418"/>
                </a:lnTo>
                <a:lnTo>
                  <a:pt x="1552194" y="201168"/>
                </a:lnTo>
                <a:lnTo>
                  <a:pt x="1547420" y="188561"/>
                </a:lnTo>
                <a:lnTo>
                  <a:pt x="1510952" y="164835"/>
                </a:lnTo>
                <a:lnTo>
                  <a:pt x="1442420" y="143724"/>
                </a:lnTo>
                <a:lnTo>
                  <a:pt x="1397565" y="134387"/>
                </a:lnTo>
                <a:lnTo>
                  <a:pt x="1346418" y="125987"/>
                </a:lnTo>
                <a:lnTo>
                  <a:pt x="1289552" y="118619"/>
                </a:lnTo>
                <a:lnTo>
                  <a:pt x="1227542" y="112379"/>
                </a:lnTo>
                <a:lnTo>
                  <a:pt x="1160962" y="107360"/>
                </a:lnTo>
                <a:lnTo>
                  <a:pt x="1090386" y="103659"/>
                </a:lnTo>
                <a:lnTo>
                  <a:pt x="1016389" y="101368"/>
                </a:lnTo>
                <a:lnTo>
                  <a:pt x="939546" y="100584"/>
                </a:lnTo>
                <a:lnTo>
                  <a:pt x="612648" y="100584"/>
                </a:lnTo>
                <a:lnTo>
                  <a:pt x="535804" y="99799"/>
                </a:lnTo>
                <a:lnTo>
                  <a:pt x="461807" y="97508"/>
                </a:lnTo>
                <a:lnTo>
                  <a:pt x="391231" y="93807"/>
                </a:lnTo>
                <a:lnTo>
                  <a:pt x="324651" y="88788"/>
                </a:lnTo>
                <a:lnTo>
                  <a:pt x="262641" y="82548"/>
                </a:lnTo>
                <a:lnTo>
                  <a:pt x="205775" y="75180"/>
                </a:lnTo>
                <a:lnTo>
                  <a:pt x="154628" y="66780"/>
                </a:lnTo>
                <a:lnTo>
                  <a:pt x="109773" y="57443"/>
                </a:lnTo>
                <a:lnTo>
                  <a:pt x="71786" y="47262"/>
                </a:lnTo>
                <a:lnTo>
                  <a:pt x="18712" y="24749"/>
                </a:lnTo>
                <a:lnTo>
                  <a:pt x="4773" y="126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820" y="1199858"/>
            <a:ext cx="10795000" cy="50774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18135" indent="-229235">
              <a:lnSpc>
                <a:spcPct val="100000"/>
              </a:lnSpc>
              <a:spcBef>
                <a:spcPts val="944"/>
              </a:spcBef>
              <a:buChar char="•"/>
              <a:tabLst>
                <a:tab pos="318770" algn="l"/>
              </a:tabLst>
            </a:pPr>
            <a:r>
              <a:rPr sz="2800" spc="-305" dirty="0">
                <a:solidFill>
                  <a:srgbClr val="FF0000"/>
                </a:solidFill>
                <a:latin typeface="Arial"/>
                <a:cs typeface="Arial"/>
              </a:rPr>
              <a:t>Web </a:t>
            </a:r>
            <a:r>
              <a:rPr sz="2800" spc="-22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2800" spc="-120" dirty="0">
                <a:latin typeface="Arial"/>
                <a:cs typeface="Arial"/>
              </a:rPr>
              <a:t>consists </a:t>
            </a:r>
            <a:r>
              <a:rPr sz="2800" spc="-75" dirty="0">
                <a:latin typeface="Arial"/>
                <a:cs typeface="Arial"/>
              </a:rPr>
              <a:t>of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25"/>
              </a:spcBef>
              <a:buChar char="•"/>
              <a:tabLst>
                <a:tab pos="318770" algn="l"/>
              </a:tabLst>
            </a:pPr>
            <a:r>
              <a:rPr sz="2400" spc="-150" dirty="0">
                <a:latin typeface="Arial"/>
                <a:cs typeface="Arial"/>
              </a:rPr>
              <a:t>Object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200" dirty="0">
                <a:latin typeface="Arial"/>
                <a:cs typeface="Arial"/>
              </a:rPr>
              <a:t>HTML </a:t>
            </a:r>
            <a:r>
              <a:rPr sz="2400" spc="-85" dirty="0">
                <a:latin typeface="Arial"/>
                <a:cs typeface="Arial"/>
              </a:rPr>
              <a:t>file, </a:t>
            </a:r>
            <a:r>
              <a:rPr sz="2400" spc="-305" dirty="0">
                <a:latin typeface="Arial"/>
                <a:cs typeface="Arial"/>
              </a:rPr>
              <a:t>JPEG </a:t>
            </a:r>
            <a:r>
              <a:rPr sz="2400" spc="-150" dirty="0">
                <a:latin typeface="Arial"/>
                <a:cs typeface="Arial"/>
              </a:rPr>
              <a:t>image, </a:t>
            </a:r>
            <a:r>
              <a:rPr sz="2400" spc="-195" dirty="0">
                <a:latin typeface="Arial"/>
                <a:cs typeface="Arial"/>
              </a:rPr>
              <a:t>Java </a:t>
            </a:r>
            <a:r>
              <a:rPr sz="2400" spc="-125" dirty="0">
                <a:latin typeface="Arial"/>
                <a:cs typeface="Arial"/>
              </a:rPr>
              <a:t>applet, </a:t>
            </a:r>
            <a:r>
              <a:rPr sz="2400" spc="-145" dirty="0">
                <a:latin typeface="Arial"/>
                <a:cs typeface="Arial"/>
              </a:rPr>
              <a:t>audio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file,…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318770" algn="l"/>
              </a:tabLst>
            </a:pP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85" dirty="0">
                <a:latin typeface="Arial"/>
                <a:cs typeface="Arial"/>
              </a:rPr>
              <a:t>page </a:t>
            </a:r>
            <a:r>
              <a:rPr sz="2400" spc="-105" dirty="0">
                <a:latin typeface="Arial"/>
                <a:cs typeface="Arial"/>
              </a:rPr>
              <a:t>consists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FF0000"/>
                </a:solidFill>
                <a:latin typeface="Arial"/>
                <a:cs typeface="Arial"/>
              </a:rPr>
              <a:t>base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HTML-file </a:t>
            </a:r>
            <a:r>
              <a:rPr sz="2400" spc="-114" dirty="0">
                <a:latin typeface="Arial"/>
                <a:cs typeface="Arial"/>
              </a:rPr>
              <a:t>which </a:t>
            </a:r>
            <a:r>
              <a:rPr sz="2400" spc="-120" dirty="0">
                <a:latin typeface="Arial"/>
                <a:cs typeface="Arial"/>
              </a:rPr>
              <a:t>includes </a:t>
            </a:r>
            <a:r>
              <a:rPr sz="2400" spc="-145" dirty="0">
                <a:latin typeface="Arial"/>
                <a:cs typeface="Arial"/>
              </a:rPr>
              <a:t>several </a:t>
            </a:r>
            <a:r>
              <a:rPr sz="2400" spc="-135" dirty="0">
                <a:latin typeface="Arial"/>
                <a:cs typeface="Arial"/>
              </a:rPr>
              <a:t>referenced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318770" algn="l"/>
              </a:tabLst>
            </a:pPr>
            <a:r>
              <a:rPr sz="2400" spc="-229" dirty="0">
                <a:latin typeface="Arial"/>
                <a:cs typeface="Arial"/>
              </a:rPr>
              <a:t>Each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55" dirty="0">
                <a:latin typeface="Arial"/>
                <a:cs typeface="Arial"/>
              </a:rPr>
              <a:t>addressable </a:t>
            </a:r>
            <a:r>
              <a:rPr sz="2400" spc="-130" dirty="0">
                <a:latin typeface="Arial"/>
                <a:cs typeface="Arial"/>
              </a:rPr>
              <a:t>by </a:t>
            </a:r>
            <a:r>
              <a:rPr sz="2400" spc="-260" dirty="0">
                <a:latin typeface="Arial"/>
                <a:cs typeface="Arial"/>
              </a:rPr>
              <a:t>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318770" algn="l"/>
              </a:tabLst>
            </a:pPr>
            <a:r>
              <a:rPr sz="2400" spc="-190" dirty="0">
                <a:solidFill>
                  <a:srgbClr val="44536A"/>
                </a:solidFill>
                <a:latin typeface="Arial"/>
                <a:cs typeface="Arial"/>
              </a:rPr>
              <a:t>Example</a:t>
            </a:r>
            <a:r>
              <a:rPr sz="2400" spc="-2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44536A"/>
                </a:solidFill>
                <a:latin typeface="Arial"/>
                <a:cs typeface="Arial"/>
              </a:rPr>
              <a:t>URL:</a:t>
            </a:r>
            <a:endParaRPr sz="2400">
              <a:latin typeface="Arial"/>
              <a:cs typeface="Arial"/>
            </a:endParaRPr>
          </a:p>
          <a:p>
            <a:pPr marL="116839" algn="ctr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Courier New"/>
                <a:cs typeface="Courier New"/>
                <a:hlinkClick r:id="rId2"/>
              </a:rPr>
              <a:t>www.someschool.edu/someDept/pic.gif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urier New"/>
              <a:cs typeface="Courier New"/>
            </a:endParaRPr>
          </a:p>
          <a:p>
            <a:pPr marR="17780" algn="ctr">
              <a:lnSpc>
                <a:spcPct val="100000"/>
              </a:lnSpc>
              <a:tabLst>
                <a:tab pos="3404235" algn="l"/>
              </a:tabLst>
            </a:pPr>
            <a:r>
              <a:rPr sz="2400" dirty="0">
                <a:latin typeface="Comic Sans MS"/>
                <a:cs typeface="Comic Sans MS"/>
              </a:rPr>
              <a:t>host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	path name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9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(for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clicks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hyperlink),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request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objects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web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 server.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requests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responds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response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contain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50621"/>
            <a:ext cx="3747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5" dirty="0"/>
              <a:t>HTTP</a:t>
            </a:r>
            <a:r>
              <a:rPr sz="4800" spc="-320" dirty="0"/>
              <a:t> </a:t>
            </a:r>
            <a:r>
              <a:rPr sz="4800" spc="-365" dirty="0"/>
              <a:t>overview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775253" y="661738"/>
            <a:ext cx="3990301" cy="398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008265"/>
            <a:ext cx="10854055" cy="50425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HTTP: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hypertext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Web’s </a:t>
            </a:r>
            <a:r>
              <a:rPr sz="2000" spc="-95" dirty="0">
                <a:latin typeface="Arial"/>
                <a:cs typeface="Arial"/>
              </a:rPr>
              <a:t>application </a:t>
            </a:r>
            <a:r>
              <a:rPr sz="2000" spc="-114" dirty="0">
                <a:latin typeface="Arial"/>
                <a:cs typeface="Arial"/>
              </a:rPr>
              <a:t>layer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Arial"/>
                <a:cs typeface="Arial"/>
              </a:rPr>
              <a:t>client/server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i="1" spc="-75" dirty="0">
                <a:solidFill>
                  <a:srgbClr val="EC7C30"/>
                </a:solidFill>
                <a:latin typeface="Arial"/>
                <a:cs typeface="Arial"/>
              </a:rPr>
              <a:t>client: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95" dirty="0">
                <a:latin typeface="Arial"/>
                <a:cs typeface="Arial"/>
              </a:rPr>
              <a:t>requests,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receives,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-75" dirty="0">
                <a:latin typeface="Arial"/>
                <a:cs typeface="Arial"/>
              </a:rPr>
              <a:t>“displays”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698500" marR="5242560" lvl="1" indent="-229235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i="1" spc="-80" dirty="0">
                <a:solidFill>
                  <a:srgbClr val="EC7C30"/>
                </a:solidFill>
                <a:latin typeface="Arial"/>
                <a:cs typeface="Arial"/>
              </a:rPr>
              <a:t>server: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90" dirty="0">
                <a:latin typeface="Arial"/>
                <a:cs typeface="Arial"/>
              </a:rPr>
              <a:t>objects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Arial"/>
                <a:cs typeface="Arial"/>
              </a:rPr>
              <a:t>HTTP  </a:t>
            </a:r>
            <a:r>
              <a:rPr sz="2000" spc="-85" dirty="0">
                <a:latin typeface="Arial"/>
                <a:cs typeface="Arial"/>
              </a:rPr>
              <a:t>1.0: </a:t>
            </a:r>
            <a:r>
              <a:rPr sz="2000" spc="-330" dirty="0">
                <a:latin typeface="Arial"/>
                <a:cs typeface="Arial"/>
              </a:rPr>
              <a:t>RFC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1945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Arial"/>
                <a:cs typeface="Arial"/>
              </a:rPr>
              <a:t>HTTP  </a:t>
            </a:r>
            <a:r>
              <a:rPr sz="2000" spc="-85" dirty="0">
                <a:latin typeface="Arial"/>
                <a:cs typeface="Arial"/>
              </a:rPr>
              <a:t>1.1: </a:t>
            </a:r>
            <a:r>
              <a:rPr sz="2000" spc="-325" dirty="0">
                <a:latin typeface="Arial"/>
                <a:cs typeface="Arial"/>
              </a:rPr>
              <a:t>RFC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2616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implemented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programs: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program,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executing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systems,</a:t>
            </a:r>
            <a:r>
              <a:rPr sz="18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talk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other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exchanging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messages.</a:t>
            </a:r>
            <a:endParaRPr sz="18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defines 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structure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exchange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555240"/>
            <a:ext cx="734885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Conceptual, </a:t>
            </a:r>
            <a:r>
              <a:rPr sz="1800" b="1" dirty="0">
                <a:latin typeface="Times New Roman"/>
                <a:cs typeface="Times New Roman"/>
              </a:rPr>
              <a:t>implementation </a:t>
            </a:r>
            <a:r>
              <a:rPr sz="1800" b="1" spc="-5" dirty="0">
                <a:latin typeface="Times New Roman"/>
                <a:cs typeface="Times New Roman"/>
              </a:rPr>
              <a:t>aspects </a:t>
            </a:r>
            <a:r>
              <a:rPr sz="1800" b="1" dirty="0">
                <a:latin typeface="Times New Roman"/>
                <a:cs typeface="Times New Roman"/>
              </a:rPr>
              <a:t>of network </a:t>
            </a:r>
            <a:r>
              <a:rPr sz="1800" b="1" spc="-5" dirty="0">
                <a:latin typeface="Times New Roman"/>
                <a:cs typeface="Times New Roman"/>
              </a:rPr>
              <a:t>application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Transport-layer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dirty="0">
                <a:latin typeface="Times New Roman"/>
                <a:cs typeface="Times New Roman"/>
              </a:rPr>
              <a:t>client-server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peer-to-peer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endParaRPr sz="1800">
              <a:latin typeface="Times New Roman"/>
              <a:cs typeface="Times New Roman"/>
            </a:endParaRPr>
          </a:p>
          <a:p>
            <a:pPr marL="342900" indent="-343535">
              <a:lnSpc>
                <a:spcPct val="100000"/>
              </a:lnSpc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dirty="0">
                <a:latin typeface="Times New Roman"/>
                <a:cs typeface="Times New Roman"/>
              </a:rPr>
              <a:t>Learn </a:t>
            </a:r>
            <a:r>
              <a:rPr sz="1800" b="1" spc="-5" dirty="0">
                <a:latin typeface="Times New Roman"/>
                <a:cs typeface="Times New Roman"/>
              </a:rPr>
              <a:t>about protocols </a:t>
            </a:r>
            <a:r>
              <a:rPr sz="1800" b="1" dirty="0">
                <a:latin typeface="Times New Roman"/>
                <a:cs typeface="Times New Roman"/>
              </a:rPr>
              <a:t>by examining </a:t>
            </a:r>
            <a:r>
              <a:rPr sz="1800" b="1" spc="-5" dirty="0">
                <a:latin typeface="Times New Roman"/>
                <a:cs typeface="Times New Roman"/>
              </a:rPr>
              <a:t>popular </a:t>
            </a:r>
            <a:r>
              <a:rPr sz="1800" b="1" dirty="0">
                <a:latin typeface="Times New Roman"/>
                <a:cs typeface="Times New Roman"/>
              </a:rPr>
              <a:t>application-level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POP3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8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75" dirty="0"/>
              <a:t>overview</a:t>
            </a:r>
            <a:r>
              <a:rPr spc="-175" dirty="0"/>
              <a:t> </a:t>
            </a:r>
            <a:r>
              <a:rPr spc="-235" dirty="0"/>
              <a:t>(continued)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pc="-180" dirty="0"/>
              <a:t>Uses</a:t>
            </a:r>
            <a:r>
              <a:rPr spc="-25" dirty="0"/>
              <a:t> </a:t>
            </a:r>
            <a:r>
              <a:rPr spc="-285" dirty="0"/>
              <a:t>TCP:</a:t>
            </a:r>
          </a:p>
          <a:p>
            <a:pPr marL="241300" marR="271145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pc="-95" dirty="0">
                <a:solidFill>
                  <a:srgbClr val="000000"/>
                </a:solidFill>
              </a:rPr>
              <a:t>client initiates </a:t>
            </a: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5" dirty="0">
                <a:solidFill>
                  <a:srgbClr val="000000"/>
                </a:solidFill>
              </a:rPr>
              <a:t>connection  (creates socket) </a:t>
            </a:r>
            <a:r>
              <a:rPr spc="-75" dirty="0">
                <a:solidFill>
                  <a:srgbClr val="000000"/>
                </a:solidFill>
              </a:rPr>
              <a:t>to </a:t>
            </a:r>
            <a:r>
              <a:rPr spc="-125" dirty="0">
                <a:solidFill>
                  <a:srgbClr val="000000"/>
                </a:solidFill>
              </a:rPr>
              <a:t>server, </a:t>
            </a:r>
            <a:r>
              <a:rPr spc="-55" dirty="0">
                <a:solidFill>
                  <a:srgbClr val="000000"/>
                </a:solidFill>
              </a:rPr>
              <a:t>port</a:t>
            </a:r>
            <a:r>
              <a:rPr spc="340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80</a:t>
            </a: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140" dirty="0">
                <a:solidFill>
                  <a:srgbClr val="000000"/>
                </a:solidFill>
              </a:rPr>
              <a:t>accepts </a:t>
            </a: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connection </a:t>
            </a:r>
            <a:r>
              <a:rPr spc="-80" dirty="0">
                <a:solidFill>
                  <a:srgbClr val="000000"/>
                </a:solidFill>
              </a:rPr>
              <a:t>from  </a:t>
            </a:r>
            <a:r>
              <a:rPr spc="-95" dirty="0">
                <a:solidFill>
                  <a:srgbClr val="000000"/>
                </a:solidFill>
              </a:rPr>
              <a:t>client</a:t>
            </a:r>
          </a:p>
          <a:p>
            <a:pPr marL="241300" marR="124460" indent="-228600">
              <a:lnSpc>
                <a:spcPct val="90000"/>
              </a:lnSpc>
              <a:spcBef>
                <a:spcPts val="965"/>
              </a:spcBef>
              <a:buChar char="•"/>
              <a:tabLst>
                <a:tab pos="241300" algn="l"/>
              </a:tabLst>
            </a:pPr>
            <a:r>
              <a:rPr spc="-275" dirty="0">
                <a:solidFill>
                  <a:srgbClr val="000000"/>
                </a:solidFill>
              </a:rPr>
              <a:t>HTTP </a:t>
            </a:r>
            <a:r>
              <a:rPr spc="-170" dirty="0">
                <a:solidFill>
                  <a:srgbClr val="000000"/>
                </a:solidFill>
              </a:rPr>
              <a:t>messages </a:t>
            </a:r>
            <a:r>
              <a:rPr spc="-110" dirty="0">
                <a:solidFill>
                  <a:srgbClr val="000000"/>
                </a:solidFill>
              </a:rPr>
              <a:t>(application-layer  </a:t>
            </a:r>
            <a:r>
              <a:rPr spc="-95" dirty="0">
                <a:solidFill>
                  <a:srgbClr val="000000"/>
                </a:solidFill>
              </a:rPr>
              <a:t>protocol </a:t>
            </a:r>
            <a:r>
              <a:rPr spc="-150" dirty="0">
                <a:solidFill>
                  <a:srgbClr val="000000"/>
                </a:solidFill>
              </a:rPr>
              <a:t>messages) </a:t>
            </a:r>
            <a:r>
              <a:rPr spc="-170" dirty="0">
                <a:solidFill>
                  <a:srgbClr val="000000"/>
                </a:solidFill>
              </a:rPr>
              <a:t>exchanged  </a:t>
            </a:r>
            <a:r>
              <a:rPr spc="-150" dirty="0">
                <a:solidFill>
                  <a:srgbClr val="000000"/>
                </a:solidFill>
              </a:rPr>
              <a:t>between </a:t>
            </a:r>
            <a:r>
              <a:rPr spc="-110" dirty="0">
                <a:solidFill>
                  <a:srgbClr val="000000"/>
                </a:solidFill>
              </a:rPr>
              <a:t>browser </a:t>
            </a:r>
            <a:r>
              <a:rPr spc="-220" dirty="0">
                <a:solidFill>
                  <a:srgbClr val="000000"/>
                </a:solidFill>
              </a:rPr>
              <a:t>(HTTP </a:t>
            </a:r>
            <a:r>
              <a:rPr spc="-90" dirty="0">
                <a:solidFill>
                  <a:srgbClr val="000000"/>
                </a:solidFill>
              </a:rPr>
              <a:t>client) </a:t>
            </a:r>
            <a:r>
              <a:rPr spc="-175" dirty="0">
                <a:solidFill>
                  <a:srgbClr val="000000"/>
                </a:solidFill>
              </a:rPr>
              <a:t>and  </a:t>
            </a:r>
            <a:r>
              <a:rPr spc="-260" dirty="0">
                <a:solidFill>
                  <a:srgbClr val="000000"/>
                </a:solidFill>
              </a:rPr>
              <a:t>Web </a:t>
            </a: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220" dirty="0">
                <a:solidFill>
                  <a:srgbClr val="000000"/>
                </a:solidFill>
              </a:rPr>
              <a:t>(HTTP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server)</a:t>
            </a:r>
          </a:p>
          <a:p>
            <a:pPr marL="241300" marR="2794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provides </a:t>
            </a:r>
            <a:r>
              <a:rPr spc="-265" dirty="0">
                <a:solidFill>
                  <a:srgbClr val="000000"/>
                </a:solidFill>
              </a:rPr>
              <a:t>a </a:t>
            </a:r>
            <a:r>
              <a:rPr spc="-120" dirty="0">
                <a:solidFill>
                  <a:srgbClr val="000000"/>
                </a:solidFill>
              </a:rPr>
              <a:t>reliable </a:t>
            </a:r>
            <a:r>
              <a:rPr spc="-170" dirty="0">
                <a:solidFill>
                  <a:srgbClr val="000000"/>
                </a:solidFill>
              </a:rPr>
              <a:t>data </a:t>
            </a:r>
            <a:r>
              <a:rPr spc="-95" dirty="0">
                <a:solidFill>
                  <a:srgbClr val="000000"/>
                </a:solidFill>
              </a:rPr>
              <a:t>transfer  </a:t>
            </a:r>
            <a:r>
              <a:rPr spc="-114" dirty="0">
                <a:solidFill>
                  <a:srgbClr val="000000"/>
                </a:solidFill>
              </a:rPr>
              <a:t>service </a:t>
            </a:r>
            <a:r>
              <a:rPr spc="-75" dirty="0">
                <a:solidFill>
                  <a:srgbClr val="000000"/>
                </a:solidFill>
              </a:rPr>
              <a:t>to</a:t>
            </a:r>
            <a:r>
              <a:rPr spc="65" dirty="0">
                <a:solidFill>
                  <a:srgbClr val="000000"/>
                </a:solidFill>
              </a:rPr>
              <a:t> </a:t>
            </a:r>
            <a:r>
              <a:rPr spc="-275" dirty="0">
                <a:solidFill>
                  <a:srgbClr val="000000"/>
                </a:solidFill>
              </a:rPr>
              <a:t>HTTP</a:t>
            </a: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pc="-350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connection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30" dirty="0">
                <a:solidFill>
                  <a:srgbClr val="000000"/>
                </a:solidFill>
              </a:rPr>
              <a:t>closed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810"/>
              </a:spcBef>
            </a:pPr>
            <a:r>
              <a:rPr spc="-275" dirty="0"/>
              <a:t>HTTP </a:t>
            </a:r>
            <a:r>
              <a:rPr spc="-80" dirty="0"/>
              <a:t>is</a:t>
            </a:r>
            <a:r>
              <a:rPr spc="-145" dirty="0"/>
              <a:t> </a:t>
            </a:r>
            <a:r>
              <a:rPr spc="-95" dirty="0"/>
              <a:t>“stateless”</a:t>
            </a:r>
          </a:p>
          <a:p>
            <a:pPr marL="483870" marR="134874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484505" algn="l"/>
              </a:tabLst>
            </a:pP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130" dirty="0">
                <a:solidFill>
                  <a:srgbClr val="000000"/>
                </a:solidFill>
              </a:rPr>
              <a:t>maintains </a:t>
            </a:r>
            <a:r>
              <a:rPr spc="-135" dirty="0">
                <a:solidFill>
                  <a:srgbClr val="000000"/>
                </a:solidFill>
              </a:rPr>
              <a:t>no  </a:t>
            </a:r>
            <a:r>
              <a:rPr spc="-95" dirty="0">
                <a:solidFill>
                  <a:srgbClr val="000000"/>
                </a:solidFill>
              </a:rPr>
              <a:t>information </a:t>
            </a:r>
            <a:r>
              <a:rPr spc="-135" dirty="0">
                <a:solidFill>
                  <a:srgbClr val="000000"/>
                </a:solidFill>
              </a:rPr>
              <a:t>about past  </a:t>
            </a:r>
            <a:r>
              <a:rPr spc="-95" dirty="0">
                <a:solidFill>
                  <a:srgbClr val="000000"/>
                </a:solidFill>
              </a:rPr>
              <a:t>client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requests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14" dirty="0"/>
              <a:t>Protocols </a:t>
            </a:r>
            <a:r>
              <a:rPr spc="-110" dirty="0"/>
              <a:t>that </a:t>
            </a:r>
            <a:r>
              <a:rPr spc="-130" dirty="0"/>
              <a:t>maintain </a:t>
            </a:r>
            <a:r>
              <a:rPr spc="-90" dirty="0"/>
              <a:t>“state”</a:t>
            </a:r>
            <a:r>
              <a:rPr spc="305" dirty="0"/>
              <a:t> </a:t>
            </a:r>
            <a:r>
              <a:rPr spc="-165" dirty="0"/>
              <a:t>are</a:t>
            </a:r>
          </a:p>
          <a:p>
            <a:pPr marL="355600">
              <a:lnSpc>
                <a:spcPct val="100000"/>
              </a:lnSpc>
            </a:pPr>
            <a:r>
              <a:rPr spc="-125" dirty="0"/>
              <a:t>complex!</a:t>
            </a:r>
          </a:p>
          <a:p>
            <a:pPr marL="355600" marR="85344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pc="-135" dirty="0">
                <a:solidFill>
                  <a:srgbClr val="000000"/>
                </a:solidFill>
              </a:rPr>
              <a:t>past </a:t>
            </a:r>
            <a:r>
              <a:rPr spc="-75" dirty="0">
                <a:solidFill>
                  <a:srgbClr val="000000"/>
                </a:solidFill>
              </a:rPr>
              <a:t>history </a:t>
            </a:r>
            <a:r>
              <a:rPr spc="-100" dirty="0">
                <a:solidFill>
                  <a:srgbClr val="000000"/>
                </a:solidFill>
              </a:rPr>
              <a:t>(state) </a:t>
            </a:r>
            <a:r>
              <a:rPr spc="-105" dirty="0">
                <a:solidFill>
                  <a:srgbClr val="000000"/>
                </a:solidFill>
              </a:rPr>
              <a:t>must </a:t>
            </a:r>
            <a:r>
              <a:rPr spc="-170" dirty="0">
                <a:solidFill>
                  <a:srgbClr val="000000"/>
                </a:solidFill>
              </a:rPr>
              <a:t>be  </a:t>
            </a:r>
            <a:r>
              <a:rPr spc="-140" dirty="0">
                <a:solidFill>
                  <a:srgbClr val="000000"/>
                </a:solidFill>
              </a:rPr>
              <a:t>maintained</a:t>
            </a:r>
          </a:p>
          <a:p>
            <a:pPr marL="355600" marR="508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pc="-15" dirty="0">
                <a:solidFill>
                  <a:srgbClr val="000000"/>
                </a:solidFill>
              </a:rPr>
              <a:t>if </a:t>
            </a:r>
            <a:r>
              <a:rPr spc="-100" dirty="0">
                <a:solidFill>
                  <a:srgbClr val="000000"/>
                </a:solidFill>
              </a:rPr>
              <a:t>server/client </a:t>
            </a:r>
            <a:r>
              <a:rPr spc="-140" dirty="0">
                <a:solidFill>
                  <a:srgbClr val="000000"/>
                </a:solidFill>
              </a:rPr>
              <a:t>crashes, </a:t>
            </a:r>
            <a:r>
              <a:rPr spc="-80" dirty="0">
                <a:solidFill>
                  <a:srgbClr val="000000"/>
                </a:solidFill>
              </a:rPr>
              <a:t>their </a:t>
            </a:r>
            <a:r>
              <a:rPr spc="-130" dirty="0">
                <a:solidFill>
                  <a:srgbClr val="000000"/>
                </a:solidFill>
              </a:rPr>
              <a:t>views  </a:t>
            </a:r>
            <a:r>
              <a:rPr spc="-70" dirty="0">
                <a:solidFill>
                  <a:srgbClr val="000000"/>
                </a:solidFill>
              </a:rPr>
              <a:t>of </a:t>
            </a:r>
            <a:r>
              <a:rPr spc="-90" dirty="0">
                <a:solidFill>
                  <a:srgbClr val="000000"/>
                </a:solidFill>
              </a:rPr>
              <a:t>“state” </a:t>
            </a:r>
            <a:r>
              <a:rPr spc="-195" dirty="0">
                <a:solidFill>
                  <a:srgbClr val="000000"/>
                </a:solidFill>
              </a:rPr>
              <a:t>may </a:t>
            </a:r>
            <a:r>
              <a:rPr spc="-170" dirty="0">
                <a:solidFill>
                  <a:srgbClr val="000000"/>
                </a:solidFill>
              </a:rPr>
              <a:t>be </a:t>
            </a:r>
            <a:r>
              <a:rPr spc="-100" dirty="0">
                <a:solidFill>
                  <a:srgbClr val="000000"/>
                </a:solidFill>
              </a:rPr>
              <a:t>inconsistent,  </a:t>
            </a:r>
            <a:r>
              <a:rPr spc="-105" dirty="0">
                <a:solidFill>
                  <a:srgbClr val="000000"/>
                </a:solidFill>
              </a:rPr>
              <a:t>must </a:t>
            </a:r>
            <a:r>
              <a:rPr spc="-170" dirty="0">
                <a:solidFill>
                  <a:srgbClr val="000000"/>
                </a:solidFill>
              </a:rPr>
              <a:t>be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reconciled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501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TCP </a:t>
            </a:r>
            <a:r>
              <a:rPr spc="-295" dirty="0"/>
              <a:t>3-way</a:t>
            </a:r>
            <a:r>
              <a:rPr spc="-145" dirty="0"/>
              <a:t> </a:t>
            </a:r>
            <a:r>
              <a:rPr spc="-190" dirty="0"/>
              <a:t>Handshaking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8" y="5148833"/>
            <a:ext cx="6156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need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worry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about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lost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details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recovers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loss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reordering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is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job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65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protocols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lower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layers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protocol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stack.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5477" y="375361"/>
            <a:ext cx="4145279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60" dirty="0">
                <a:solidFill>
                  <a:srgbClr val="333333"/>
                </a:solidFill>
                <a:latin typeface="Trebuchet MS"/>
                <a:cs typeface="Trebuchet MS"/>
              </a:rPr>
              <a:t>SYN </a:t>
            </a:r>
            <a:r>
              <a:rPr sz="1800" b="1" spc="-80" dirty="0">
                <a:solidFill>
                  <a:srgbClr val="333333"/>
                </a:solidFill>
                <a:latin typeface="Trebuchet MS"/>
                <a:cs typeface="Trebuchet MS"/>
              </a:rPr>
              <a:t>Flag: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stands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synchronization. 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described </a:t>
            </a:r>
            <a:r>
              <a:rPr sz="1800" spc="-15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establishing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connection.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1, </a:t>
            </a:r>
            <a:r>
              <a:rPr sz="1800" spc="-25" dirty="0">
                <a:solidFill>
                  <a:srgbClr val="333333"/>
                </a:solidFill>
                <a:latin typeface="Arial"/>
                <a:cs typeface="Arial"/>
              </a:rPr>
              <a:t>it  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means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device wants </a:t>
            </a:r>
            <a:r>
              <a:rPr sz="1800" spc="-5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establish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secure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connection,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else</a:t>
            </a:r>
            <a:r>
              <a:rPr sz="18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135" dirty="0">
                <a:solidFill>
                  <a:srgbClr val="333333"/>
                </a:solidFill>
                <a:latin typeface="Trebuchet MS"/>
                <a:cs typeface="Trebuchet MS"/>
              </a:rPr>
              <a:t>ACK </a:t>
            </a:r>
            <a:r>
              <a:rPr sz="1800" b="1" spc="-80" dirty="0">
                <a:solidFill>
                  <a:srgbClr val="333333"/>
                </a:solidFill>
                <a:latin typeface="Trebuchet MS"/>
                <a:cs typeface="Trebuchet MS"/>
              </a:rPr>
              <a:t>Flag: </a:t>
            </a:r>
            <a:r>
              <a:rPr sz="1800" spc="-245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stands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acknowledgement.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described </a:t>
            </a:r>
            <a:r>
              <a:rPr sz="1800" spc="-15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response </a:t>
            </a:r>
            <a:r>
              <a:rPr sz="1800" spc="-5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80" dirty="0">
                <a:solidFill>
                  <a:srgbClr val="333333"/>
                </a:solidFill>
                <a:latin typeface="Arial"/>
                <a:cs typeface="Arial"/>
              </a:rPr>
              <a:t>SYN.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800" spc="-250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1,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sz="1800" spc="-140" dirty="0">
                <a:solidFill>
                  <a:srgbClr val="333333"/>
                </a:solidFill>
                <a:latin typeface="Arial"/>
                <a:cs typeface="Arial"/>
              </a:rPr>
              <a:t>has  </a:t>
            </a:r>
            <a:r>
              <a:rPr sz="1800" spc="-100" dirty="0">
                <a:solidFill>
                  <a:srgbClr val="333333"/>
                </a:solidFill>
                <a:latin typeface="Arial"/>
                <a:cs typeface="Arial"/>
              </a:rPr>
              <a:t>received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message and 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acknowledges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it,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else</a:t>
            </a:r>
            <a:r>
              <a:rPr sz="18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  <a:buSzPct val="94444"/>
              <a:buAutoNum type="arabicPeriod"/>
              <a:tabLst>
                <a:tab pos="204470" algn="l"/>
              </a:tabLst>
            </a:pPr>
            <a:r>
              <a:rPr sz="1800" b="1" spc="-110" dirty="0">
                <a:solidFill>
                  <a:srgbClr val="333333"/>
                </a:solidFill>
                <a:latin typeface="Trebuchet MS"/>
                <a:cs typeface="Trebuchet MS"/>
              </a:rPr>
              <a:t>Sequence </a:t>
            </a:r>
            <a:r>
              <a:rPr sz="1800" b="1" spc="-130" dirty="0">
                <a:solidFill>
                  <a:srgbClr val="333333"/>
                </a:solidFill>
                <a:latin typeface="Trebuchet MS"/>
                <a:cs typeface="Trebuchet MS"/>
              </a:rPr>
              <a:t>Number: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Generally, </a:t>
            </a:r>
            <a:r>
              <a:rPr sz="18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connection.  </a:t>
            </a:r>
            <a:r>
              <a:rPr sz="1800" spc="-14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transmission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333333"/>
                </a:solidFill>
                <a:latin typeface="Arial"/>
                <a:cs typeface="Arial"/>
              </a:rPr>
              <a:t>same 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connection, </a:t>
            </a:r>
            <a:r>
              <a:rPr sz="1800" spc="-120" dirty="0">
                <a:solidFill>
                  <a:srgbClr val="333333"/>
                </a:solidFill>
                <a:latin typeface="Arial"/>
                <a:cs typeface="Arial"/>
              </a:rPr>
              <a:t>some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random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800" spc="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135" dirty="0">
                <a:solidFill>
                  <a:srgbClr val="333333"/>
                </a:solidFill>
                <a:latin typeface="Trebuchet MS"/>
                <a:cs typeface="Trebuchet MS"/>
              </a:rPr>
              <a:t>Acknowledgement </a:t>
            </a:r>
            <a:r>
              <a:rPr sz="1800" b="1" spc="-130" dirty="0">
                <a:solidFill>
                  <a:srgbClr val="333333"/>
                </a:solidFill>
                <a:latin typeface="Trebuchet MS"/>
                <a:cs typeface="Trebuchet MS"/>
              </a:rPr>
              <a:t>Number: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next 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acknowledgement  sending device expects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sender.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146" y="1113366"/>
            <a:ext cx="5321350" cy="3907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396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</a:t>
            </a:r>
            <a:r>
              <a:rPr spc="-235" dirty="0"/>
              <a:t> </a:t>
            </a:r>
            <a:r>
              <a:rPr spc="-229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5224"/>
            <a:ext cx="4043045" cy="205358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Nonpersistent</a:t>
            </a: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At </a:t>
            </a:r>
            <a:r>
              <a:rPr sz="2400" spc="-105" dirty="0">
                <a:latin typeface="Arial"/>
                <a:cs typeface="Arial"/>
              </a:rPr>
              <a:t>most </a:t>
            </a:r>
            <a:r>
              <a:rPr sz="2400" spc="-160" dirty="0">
                <a:latin typeface="Arial"/>
                <a:cs typeface="Arial"/>
              </a:rPr>
              <a:t>one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20" dirty="0">
                <a:latin typeface="Arial"/>
                <a:cs typeface="Arial"/>
              </a:rPr>
              <a:t>sent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350" dirty="0">
                <a:latin typeface="Arial"/>
                <a:cs typeface="Arial"/>
              </a:rPr>
              <a:t>TCP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connection.</a:t>
            </a:r>
            <a:endParaRPr sz="2400">
              <a:latin typeface="Arial"/>
              <a:cs typeface="Arial"/>
            </a:endParaRPr>
          </a:p>
          <a:p>
            <a:pPr marL="241300" marR="285115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190" dirty="0">
                <a:latin typeface="Arial"/>
                <a:cs typeface="Arial"/>
              </a:rPr>
              <a:t>HTTP/1.0 </a:t>
            </a: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-110" dirty="0">
                <a:latin typeface="Arial"/>
                <a:cs typeface="Arial"/>
              </a:rPr>
              <a:t>nonpersistent  </a:t>
            </a:r>
            <a:r>
              <a:rPr sz="2400" spc="-275" dirty="0"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1859" y="1035224"/>
            <a:ext cx="4852035" cy="23831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41300" marR="87630" indent="-229235">
              <a:lnSpc>
                <a:spcPts val="2590"/>
              </a:lnSpc>
              <a:spcBef>
                <a:spcPts val="1040"/>
              </a:spcBef>
              <a:buChar char="•"/>
              <a:tabLst>
                <a:tab pos="241935" algn="l"/>
              </a:tabLst>
            </a:pPr>
            <a:r>
              <a:rPr sz="2400" spc="-95" dirty="0">
                <a:latin typeface="Arial"/>
                <a:cs typeface="Arial"/>
              </a:rPr>
              <a:t>Multiple </a:t>
            </a:r>
            <a:r>
              <a:rPr sz="2400" spc="-110" dirty="0">
                <a:latin typeface="Arial"/>
                <a:cs typeface="Arial"/>
              </a:rPr>
              <a:t>objects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120" dirty="0">
                <a:latin typeface="Arial"/>
                <a:cs typeface="Arial"/>
              </a:rPr>
              <a:t>sent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150" dirty="0">
                <a:latin typeface="Arial"/>
                <a:cs typeface="Arial"/>
              </a:rPr>
              <a:t>between </a:t>
            </a:r>
            <a:r>
              <a:rPr sz="2400" spc="-95" dirty="0">
                <a:latin typeface="Arial"/>
                <a:cs typeface="Arial"/>
              </a:rPr>
              <a:t>client  </a:t>
            </a:r>
            <a:r>
              <a:rPr sz="2400" spc="-18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ts val="2735"/>
              </a:lnSpc>
              <a:spcBef>
                <a:spcPts val="685"/>
              </a:spcBef>
              <a:buChar char="•"/>
              <a:tabLst>
                <a:tab pos="241935" algn="l"/>
              </a:tabLst>
            </a:pPr>
            <a:r>
              <a:rPr sz="2400" spc="-190" dirty="0">
                <a:latin typeface="Arial"/>
                <a:cs typeface="Arial"/>
              </a:rPr>
              <a:t>HTTP/1.1 </a:t>
            </a: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-100" dirty="0">
                <a:latin typeface="Arial"/>
                <a:cs typeface="Arial"/>
              </a:rPr>
              <a:t>persistent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connections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120" dirty="0">
                <a:latin typeface="Arial"/>
                <a:cs typeface="Arial"/>
              </a:rPr>
              <a:t>default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7" y="3895090"/>
            <a:ext cx="96767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many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applications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interaction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take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place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800" spc="-295" dirty="0">
                <a:solidFill>
                  <a:srgbClr val="525252"/>
                </a:solidFill>
                <a:latin typeface="Arial"/>
                <a:cs typeface="Arial"/>
              </a:rPr>
              <a:t>TCP,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extended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period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of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series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made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back-to-back,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periodically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regular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intervals,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intermittently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application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developer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needs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make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important</a:t>
            </a:r>
            <a:r>
              <a:rPr sz="1800" spc="-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decision—</a:t>
            </a:r>
            <a:endParaRPr sz="1800">
              <a:latin typeface="Arial"/>
              <a:cs typeface="Arial"/>
            </a:endParaRPr>
          </a:p>
          <a:p>
            <a:pPr marL="299085" marR="81470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request/response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pair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i="1" spc="-120" dirty="0">
                <a:solidFill>
                  <a:srgbClr val="525252"/>
                </a:solidFill>
                <a:latin typeface="Arial"/>
                <a:cs typeface="Arial"/>
              </a:rPr>
              <a:t>separate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connection,-</a:t>
            </a:r>
            <a:r>
              <a:rPr sz="1800" b="1" spc="-40" dirty="0">
                <a:solidFill>
                  <a:srgbClr val="519FF7"/>
                </a:solidFill>
                <a:latin typeface="Arial"/>
                <a:cs typeface="Arial"/>
              </a:rPr>
              <a:t>non-persistent 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connections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;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their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corresponding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responses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over the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45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connection-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persistent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 connections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76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Nonpersistent</a:t>
            </a:r>
            <a:r>
              <a:rPr spc="-295" dirty="0"/>
              <a:t> </a:t>
            </a:r>
            <a:r>
              <a:rPr spc="-29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033" y="976860"/>
            <a:ext cx="3143250" cy="2556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65" dirty="0">
                <a:latin typeface="Arial"/>
                <a:cs typeface="Arial"/>
              </a:rPr>
              <a:t>Suppose </a:t>
            </a:r>
            <a:r>
              <a:rPr sz="2400" spc="-120" dirty="0">
                <a:latin typeface="Arial"/>
                <a:cs typeface="Arial"/>
              </a:rPr>
              <a:t>user </a:t>
            </a:r>
            <a:r>
              <a:rPr sz="2400" spc="-114" dirty="0">
                <a:latin typeface="Arial"/>
                <a:cs typeface="Arial"/>
              </a:rPr>
              <a:t>enters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137160" marR="1301115">
              <a:lnSpc>
                <a:spcPct val="100000"/>
              </a:lnSpc>
              <a:spcBef>
                <a:spcPts val="819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consists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base 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HTML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 </a:t>
            </a:r>
            <a:r>
              <a:rPr sz="1800" spc="-229" dirty="0">
                <a:solidFill>
                  <a:srgbClr val="525252"/>
                </a:solidFill>
                <a:latin typeface="Arial"/>
                <a:cs typeface="Arial"/>
              </a:rPr>
              <a:t>JPEG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images,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all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11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these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objects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reside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same</a:t>
            </a:r>
            <a:r>
              <a:rPr sz="180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2661" y="1166876"/>
            <a:ext cx="6731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  <a:hlinkClick r:id="rId2"/>
              </a:rPr>
              <a:t>www.someSchool.edu/someDepartment/home.index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6551" y="1648201"/>
            <a:ext cx="7178148" cy="3918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13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Nonpersistent </a:t>
            </a:r>
            <a:r>
              <a:rPr spc="-290" dirty="0"/>
              <a:t>HTTP</a:t>
            </a:r>
            <a:r>
              <a:rPr spc="-260" dirty="0"/>
              <a:t> </a:t>
            </a:r>
            <a:r>
              <a:rPr spc="-2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125727"/>
            <a:ext cx="3295015" cy="579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9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4. </a:t>
            </a:r>
            <a:r>
              <a:rPr sz="2000" dirty="0">
                <a:latin typeface="Comic Sans MS"/>
                <a:cs typeface="Comic Sans MS"/>
              </a:rPr>
              <a:t>HTTP </a:t>
            </a:r>
            <a:r>
              <a:rPr sz="1800" dirty="0">
                <a:latin typeface="Comic Sans MS"/>
                <a:cs typeface="Comic Sans MS"/>
              </a:rPr>
              <a:t>server </a:t>
            </a:r>
            <a:r>
              <a:rPr sz="1800" spc="-5" dirty="0">
                <a:latin typeface="Comic Sans MS"/>
                <a:cs typeface="Comic Sans MS"/>
              </a:rPr>
              <a:t>closes</a:t>
            </a:r>
            <a:r>
              <a:rPr sz="1800" spc="-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TCP</a:t>
            </a:r>
            <a:endParaRPr sz="1800">
              <a:latin typeface="Comic Sans MS"/>
              <a:cs typeface="Comic Sans MS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latin typeface="Comic Sans MS"/>
                <a:cs typeface="Comic Sans MS"/>
              </a:rPr>
              <a:t>connection.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4446" y="1378077"/>
            <a:ext cx="1625600" cy="799465"/>
          </a:xfrm>
          <a:custGeom>
            <a:avLst/>
            <a:gdLst/>
            <a:ahLst/>
            <a:cxnLst/>
            <a:rect l="l" t="t" r="r" b="b"/>
            <a:pathLst>
              <a:path w="1625600" h="799464">
                <a:moveTo>
                  <a:pt x="1514008" y="764922"/>
                </a:moveTo>
                <a:lnTo>
                  <a:pt x="1497456" y="799211"/>
                </a:lnTo>
                <a:lnTo>
                  <a:pt x="1625218" y="797433"/>
                </a:lnTo>
                <a:lnTo>
                  <a:pt x="1606477" y="773176"/>
                </a:lnTo>
                <a:lnTo>
                  <a:pt x="1531112" y="773176"/>
                </a:lnTo>
                <a:lnTo>
                  <a:pt x="1514008" y="764922"/>
                </a:lnTo>
                <a:close/>
              </a:path>
              <a:path w="1625600" h="799464">
                <a:moveTo>
                  <a:pt x="1530576" y="730599"/>
                </a:moveTo>
                <a:lnTo>
                  <a:pt x="1514008" y="764922"/>
                </a:lnTo>
                <a:lnTo>
                  <a:pt x="1531112" y="773176"/>
                </a:lnTo>
                <a:lnTo>
                  <a:pt x="1547749" y="738886"/>
                </a:lnTo>
                <a:lnTo>
                  <a:pt x="1530576" y="730599"/>
                </a:lnTo>
                <a:close/>
              </a:path>
              <a:path w="1625600" h="799464">
                <a:moveTo>
                  <a:pt x="1547114" y="696340"/>
                </a:moveTo>
                <a:lnTo>
                  <a:pt x="1530576" y="730599"/>
                </a:lnTo>
                <a:lnTo>
                  <a:pt x="1547749" y="738886"/>
                </a:lnTo>
                <a:lnTo>
                  <a:pt x="1531112" y="773176"/>
                </a:lnTo>
                <a:lnTo>
                  <a:pt x="1606477" y="773176"/>
                </a:lnTo>
                <a:lnTo>
                  <a:pt x="1547114" y="696340"/>
                </a:lnTo>
                <a:close/>
              </a:path>
              <a:path w="1625600" h="799464">
                <a:moveTo>
                  <a:pt x="16510" y="0"/>
                </a:moveTo>
                <a:lnTo>
                  <a:pt x="0" y="34289"/>
                </a:lnTo>
                <a:lnTo>
                  <a:pt x="1514008" y="764922"/>
                </a:lnTo>
                <a:lnTo>
                  <a:pt x="1530576" y="730599"/>
                </a:lnTo>
                <a:lnTo>
                  <a:pt x="16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017" y="2249551"/>
            <a:ext cx="3877310" cy="1046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5080" indent="-228600">
              <a:lnSpc>
                <a:spcPct val="90200"/>
              </a:lnSpc>
              <a:spcBef>
                <a:spcPts val="13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. </a:t>
            </a:r>
            <a:r>
              <a:rPr sz="1800" dirty="0">
                <a:latin typeface="Carlito"/>
                <a:cs typeface="Carlito"/>
              </a:rPr>
              <a:t>HTTP </a:t>
            </a:r>
            <a:r>
              <a:rPr sz="1800" spc="-5" dirty="0">
                <a:latin typeface="Carlito"/>
                <a:cs typeface="Carlito"/>
              </a:rPr>
              <a:t>client </a:t>
            </a:r>
            <a:r>
              <a:rPr sz="1800" spc="-10" dirty="0">
                <a:latin typeface="Carlito"/>
                <a:cs typeface="Carlito"/>
              </a:rPr>
              <a:t>receives </a:t>
            </a:r>
            <a:r>
              <a:rPr sz="1800" spc="-5" dirty="0">
                <a:latin typeface="Carlito"/>
                <a:cs typeface="Carlito"/>
              </a:rPr>
              <a:t>response message  </a:t>
            </a:r>
            <a:r>
              <a:rPr sz="1800" spc="-10" dirty="0">
                <a:latin typeface="Carlito"/>
                <a:cs typeface="Carlito"/>
              </a:rPr>
              <a:t>containing </a:t>
            </a:r>
            <a:r>
              <a:rPr sz="1800" spc="-5" dirty="0">
                <a:latin typeface="Carlito"/>
                <a:cs typeface="Carlito"/>
              </a:rPr>
              <a:t>html file, </a:t>
            </a:r>
            <a:r>
              <a:rPr sz="1800" spc="-10" dirty="0">
                <a:latin typeface="Carlito"/>
                <a:cs typeface="Carlito"/>
              </a:rPr>
              <a:t>displays </a:t>
            </a:r>
            <a:r>
              <a:rPr sz="1800" spc="-5" dirty="0">
                <a:latin typeface="Carlito"/>
                <a:cs typeface="Carlito"/>
              </a:rPr>
              <a:t>html.  </a:t>
            </a:r>
            <a:r>
              <a:rPr sz="1800" spc="-15" dirty="0">
                <a:latin typeface="Carlito"/>
                <a:cs typeface="Carlito"/>
              </a:rPr>
              <a:t>Parsing </a:t>
            </a:r>
            <a:r>
              <a:rPr sz="1800" spc="-5" dirty="0">
                <a:latin typeface="Carlito"/>
                <a:cs typeface="Carlito"/>
              </a:rPr>
              <a:t>html file, finds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15" dirty="0">
                <a:latin typeface="Carlito"/>
                <a:cs typeface="Carlito"/>
              </a:rPr>
              <a:t>referenced  </a:t>
            </a:r>
            <a:r>
              <a:rPr sz="1800" spc="-5" dirty="0">
                <a:latin typeface="Carlito"/>
                <a:cs typeface="Carlito"/>
              </a:rPr>
              <a:t>jpeg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261" y="1137666"/>
            <a:ext cx="76200" cy="3523615"/>
          </a:xfrm>
          <a:custGeom>
            <a:avLst/>
            <a:gdLst/>
            <a:ahLst/>
            <a:cxnLst/>
            <a:rect l="l" t="t" r="r" b="b"/>
            <a:pathLst>
              <a:path w="76200" h="3523615">
                <a:moveTo>
                  <a:pt x="28578" y="3447319"/>
                </a:moveTo>
                <a:lnTo>
                  <a:pt x="0" y="3447415"/>
                </a:lnTo>
                <a:lnTo>
                  <a:pt x="38468" y="3523488"/>
                </a:lnTo>
                <a:lnTo>
                  <a:pt x="69859" y="3459988"/>
                </a:lnTo>
                <a:lnTo>
                  <a:pt x="28638" y="3459988"/>
                </a:lnTo>
                <a:lnTo>
                  <a:pt x="28578" y="3447319"/>
                </a:lnTo>
                <a:close/>
              </a:path>
              <a:path w="76200" h="3523615">
                <a:moveTo>
                  <a:pt x="76200" y="3447161"/>
                </a:moveTo>
                <a:lnTo>
                  <a:pt x="28578" y="3447319"/>
                </a:lnTo>
                <a:lnTo>
                  <a:pt x="28638" y="3459988"/>
                </a:lnTo>
                <a:lnTo>
                  <a:pt x="47688" y="3459988"/>
                </a:lnTo>
                <a:lnTo>
                  <a:pt x="47627" y="3447256"/>
                </a:lnTo>
                <a:lnTo>
                  <a:pt x="76152" y="3447256"/>
                </a:lnTo>
                <a:close/>
              </a:path>
              <a:path w="76200" h="3523615">
                <a:moveTo>
                  <a:pt x="76152" y="3447256"/>
                </a:moveTo>
                <a:lnTo>
                  <a:pt x="47627" y="3447256"/>
                </a:lnTo>
                <a:lnTo>
                  <a:pt x="47688" y="3459988"/>
                </a:lnTo>
                <a:lnTo>
                  <a:pt x="69859" y="3459988"/>
                </a:lnTo>
                <a:lnTo>
                  <a:pt x="76152" y="3447256"/>
                </a:lnTo>
                <a:close/>
              </a:path>
              <a:path w="76200" h="3523615">
                <a:moveTo>
                  <a:pt x="31229" y="0"/>
                </a:moveTo>
                <a:lnTo>
                  <a:pt x="12179" y="0"/>
                </a:lnTo>
                <a:lnTo>
                  <a:pt x="28578" y="3447319"/>
                </a:lnTo>
                <a:lnTo>
                  <a:pt x="47627" y="3447256"/>
                </a:lnTo>
                <a:lnTo>
                  <a:pt x="3122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701" y="3403219"/>
            <a:ext cx="65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C7C30"/>
                </a:solidFill>
                <a:latin typeface="Comic Sans MS"/>
                <a:cs typeface="Comic Sans MS"/>
              </a:rPr>
              <a:t>ti</a:t>
            </a:r>
            <a:r>
              <a:rPr sz="2400" spc="-10" dirty="0">
                <a:solidFill>
                  <a:srgbClr val="EC7C30"/>
                </a:solidFill>
                <a:latin typeface="Comic Sans MS"/>
                <a:cs typeface="Comic Sans MS"/>
              </a:rPr>
              <a:t>m</a:t>
            </a:r>
            <a:r>
              <a:rPr sz="240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742" y="3614673"/>
            <a:ext cx="3367404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6. </a:t>
            </a:r>
            <a:r>
              <a:rPr sz="1800" spc="-5" dirty="0">
                <a:latin typeface="Comic Sans MS"/>
                <a:cs typeface="Comic Sans MS"/>
              </a:rPr>
              <a:t>Steps </a:t>
            </a:r>
            <a:r>
              <a:rPr sz="1800" dirty="0">
                <a:latin typeface="Comic Sans MS"/>
                <a:cs typeface="Comic Sans MS"/>
              </a:rPr>
              <a:t>1-5 </a:t>
            </a:r>
            <a:r>
              <a:rPr sz="1800" spc="-5" dirty="0">
                <a:latin typeface="Comic Sans MS"/>
                <a:cs typeface="Comic Sans MS"/>
              </a:rPr>
              <a:t>repeated 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endParaRPr sz="18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10 jpeg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objects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5205" y="2629916"/>
            <a:ext cx="1624965" cy="940435"/>
          </a:xfrm>
          <a:custGeom>
            <a:avLst/>
            <a:gdLst/>
            <a:ahLst/>
            <a:cxnLst/>
            <a:rect l="l" t="t" r="r" b="b"/>
            <a:pathLst>
              <a:path w="1624964" h="940435">
                <a:moveTo>
                  <a:pt x="70866" y="833755"/>
                </a:moveTo>
                <a:lnTo>
                  <a:pt x="0" y="940054"/>
                </a:lnTo>
                <a:lnTo>
                  <a:pt x="127635" y="932942"/>
                </a:lnTo>
                <a:lnTo>
                  <a:pt x="114115" y="909320"/>
                </a:lnTo>
                <a:lnTo>
                  <a:pt x="92202" y="909320"/>
                </a:lnTo>
                <a:lnTo>
                  <a:pt x="73279" y="876300"/>
                </a:lnTo>
                <a:lnTo>
                  <a:pt x="89807" y="866850"/>
                </a:lnTo>
                <a:lnTo>
                  <a:pt x="70866" y="833755"/>
                </a:lnTo>
                <a:close/>
              </a:path>
              <a:path w="1624964" h="940435">
                <a:moveTo>
                  <a:pt x="89807" y="866850"/>
                </a:moveTo>
                <a:lnTo>
                  <a:pt x="73279" y="876300"/>
                </a:lnTo>
                <a:lnTo>
                  <a:pt x="92202" y="909320"/>
                </a:lnTo>
                <a:lnTo>
                  <a:pt x="108712" y="899880"/>
                </a:lnTo>
                <a:lnTo>
                  <a:pt x="89807" y="866850"/>
                </a:lnTo>
                <a:close/>
              </a:path>
              <a:path w="1624964" h="940435">
                <a:moveTo>
                  <a:pt x="108712" y="899880"/>
                </a:moveTo>
                <a:lnTo>
                  <a:pt x="92202" y="909320"/>
                </a:lnTo>
                <a:lnTo>
                  <a:pt x="114115" y="909320"/>
                </a:lnTo>
                <a:lnTo>
                  <a:pt x="108712" y="899880"/>
                </a:lnTo>
                <a:close/>
              </a:path>
              <a:path w="1624964" h="940435">
                <a:moveTo>
                  <a:pt x="1606042" y="0"/>
                </a:moveTo>
                <a:lnTo>
                  <a:pt x="89807" y="866850"/>
                </a:lnTo>
                <a:lnTo>
                  <a:pt x="108712" y="899880"/>
                </a:lnTo>
                <a:lnTo>
                  <a:pt x="1624838" y="33020"/>
                </a:lnTo>
                <a:lnTo>
                  <a:pt x="16060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270" y="5005196"/>
            <a:ext cx="9415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Users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configure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modern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control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degree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parallelism.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default modes,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most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open 5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 parallel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connections, and each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these connections handles one  request-response transaction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(some of the JPEGs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are obtained over parallel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TCP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connections.)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5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Response </a:t>
            </a:r>
            <a:r>
              <a:rPr spc="-300" dirty="0"/>
              <a:t>time</a:t>
            </a:r>
            <a:r>
              <a:rPr spc="-285" dirty="0"/>
              <a:t> </a:t>
            </a:r>
            <a:r>
              <a:rPr spc="-21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776" y="1051940"/>
            <a:ext cx="542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Definition 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700" b="1" spc="-125" dirty="0">
                <a:solidFill>
                  <a:srgbClr val="519FF7"/>
                </a:solidFill>
                <a:latin typeface="Trebuchet MS"/>
                <a:cs typeface="Trebuchet MS"/>
              </a:rPr>
              <a:t>round-trip </a:t>
            </a:r>
            <a:r>
              <a:rPr sz="1700" b="1" spc="-145" dirty="0">
                <a:solidFill>
                  <a:srgbClr val="519FF7"/>
                </a:solidFill>
                <a:latin typeface="Trebuchet MS"/>
                <a:cs typeface="Trebuchet MS"/>
              </a:rPr>
              <a:t>time </a:t>
            </a:r>
            <a:r>
              <a:rPr sz="1700" b="1" spc="-90" dirty="0">
                <a:solidFill>
                  <a:srgbClr val="519FF7"/>
                </a:solidFill>
                <a:latin typeface="Trebuchet MS"/>
                <a:cs typeface="Trebuchet MS"/>
              </a:rPr>
              <a:t>(RTT)</a:t>
            </a:r>
            <a:r>
              <a:rPr sz="1700" spc="-90" dirty="0">
                <a:solidFill>
                  <a:srgbClr val="525252"/>
                </a:solidFill>
                <a:latin typeface="Arial"/>
                <a:cs typeface="Arial"/>
              </a:rPr>
              <a:t>,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000" spc="-85" dirty="0">
                <a:latin typeface="Arial"/>
                <a:cs typeface="Arial"/>
              </a:rPr>
              <a:t>time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small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75"/>
              </a:spcBef>
            </a:pPr>
            <a:r>
              <a:rPr spc="-130" dirty="0"/>
              <a:t>packet </a:t>
            </a:r>
            <a:r>
              <a:rPr spc="-60" dirty="0"/>
              <a:t>to </a:t>
            </a:r>
            <a:r>
              <a:rPr spc="-95" dirty="0"/>
              <a:t>travel </a:t>
            </a:r>
            <a:r>
              <a:rPr spc="-65" dirty="0"/>
              <a:t>from </a:t>
            </a:r>
            <a:r>
              <a:rPr spc="-75" dirty="0"/>
              <a:t>client </a:t>
            </a:r>
            <a:r>
              <a:rPr spc="-60" dirty="0"/>
              <a:t>to </a:t>
            </a:r>
            <a:r>
              <a:rPr spc="-90" dirty="0"/>
              <a:t>server </a:t>
            </a:r>
            <a:r>
              <a:rPr spc="-145" dirty="0"/>
              <a:t>and</a:t>
            </a:r>
            <a:r>
              <a:rPr spc="-65" dirty="0"/>
              <a:t> </a:t>
            </a:r>
            <a:r>
              <a:rPr spc="-120" dirty="0"/>
              <a:t>back.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u="sng" spc="-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Response</a:t>
            </a:r>
            <a:r>
              <a:rPr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time:</a:t>
            </a: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240665" algn="l"/>
                <a:tab pos="241300" algn="l"/>
              </a:tabLst>
            </a:pPr>
            <a:r>
              <a:rPr spc="-130" dirty="0"/>
              <a:t>one </a:t>
            </a:r>
            <a:r>
              <a:rPr spc="-254" dirty="0"/>
              <a:t>RTT </a:t>
            </a:r>
            <a:r>
              <a:rPr spc="-60" dirty="0"/>
              <a:t>to </a:t>
            </a:r>
            <a:r>
              <a:rPr spc="-75" dirty="0"/>
              <a:t>initiate </a:t>
            </a:r>
            <a:r>
              <a:rPr spc="-290" dirty="0"/>
              <a:t>TCP</a:t>
            </a:r>
            <a:r>
              <a:rPr spc="-180" dirty="0"/>
              <a:t> </a:t>
            </a:r>
            <a:r>
              <a:rPr spc="-100" dirty="0"/>
              <a:t>connection</a:t>
            </a:r>
          </a:p>
          <a:p>
            <a:pPr marL="697865" marR="390525" lvl="1" indent="-228600">
              <a:lnSpc>
                <a:spcPts val="1630"/>
              </a:lnSpc>
              <a:spcBef>
                <a:spcPts val="455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-60" dirty="0">
                <a:latin typeface="Arial"/>
                <a:cs typeface="Arial"/>
              </a:rPr>
              <a:t>this </a:t>
            </a:r>
            <a:r>
              <a:rPr sz="1700" spc="-85" dirty="0">
                <a:latin typeface="Arial"/>
                <a:cs typeface="Arial"/>
              </a:rPr>
              <a:t>involves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70" dirty="0">
                <a:latin typeface="Arial"/>
                <a:cs typeface="Arial"/>
              </a:rPr>
              <a:t>“three-way </a:t>
            </a:r>
            <a:r>
              <a:rPr sz="1700" spc="-114" dirty="0">
                <a:latin typeface="Arial"/>
                <a:cs typeface="Arial"/>
              </a:rPr>
              <a:t>handshake”—the </a:t>
            </a:r>
            <a:r>
              <a:rPr sz="1700" spc="-70" dirty="0">
                <a:latin typeface="Arial"/>
                <a:cs typeface="Arial"/>
              </a:rPr>
              <a:t>client  </a:t>
            </a:r>
            <a:r>
              <a:rPr sz="1700" spc="-105" dirty="0">
                <a:latin typeface="Arial"/>
                <a:cs typeface="Arial"/>
              </a:rPr>
              <a:t>sends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85" dirty="0">
                <a:latin typeface="Arial"/>
                <a:cs typeface="Arial"/>
              </a:rPr>
              <a:t>small </a:t>
            </a:r>
            <a:r>
              <a:rPr sz="1700" spc="-250" dirty="0">
                <a:latin typeface="Arial"/>
                <a:cs typeface="Arial"/>
              </a:rPr>
              <a:t>TCP </a:t>
            </a:r>
            <a:r>
              <a:rPr sz="1700" spc="-100" dirty="0">
                <a:latin typeface="Arial"/>
                <a:cs typeface="Arial"/>
              </a:rPr>
              <a:t>segment </a:t>
            </a:r>
            <a:r>
              <a:rPr sz="1700" spc="-55" dirty="0">
                <a:latin typeface="Arial"/>
                <a:cs typeface="Arial"/>
              </a:rPr>
              <a:t>to </a:t>
            </a:r>
            <a:r>
              <a:rPr sz="1700" spc="-85" dirty="0">
                <a:latin typeface="Arial"/>
                <a:cs typeface="Arial"/>
              </a:rPr>
              <a:t>the </a:t>
            </a:r>
            <a:r>
              <a:rPr sz="1700" spc="-90" dirty="0">
                <a:latin typeface="Arial"/>
                <a:cs typeface="Arial"/>
              </a:rPr>
              <a:t>server,</a:t>
            </a:r>
            <a:r>
              <a:rPr sz="1700" spc="204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the</a:t>
            </a:r>
            <a:endParaRPr sz="1700">
              <a:latin typeface="Arial"/>
              <a:cs typeface="Arial"/>
            </a:endParaRPr>
          </a:p>
          <a:p>
            <a:pPr marL="697865" marR="5080" lvl="1" indent="-228600">
              <a:lnSpc>
                <a:spcPts val="1630"/>
              </a:lnSpc>
              <a:spcBef>
                <a:spcPts val="509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-75" dirty="0">
                <a:latin typeface="Arial"/>
                <a:cs typeface="Arial"/>
              </a:rPr>
              <a:t>server </a:t>
            </a:r>
            <a:r>
              <a:rPr sz="1700" spc="-105" dirty="0">
                <a:latin typeface="Arial"/>
                <a:cs typeface="Arial"/>
              </a:rPr>
              <a:t>acknowledges </a:t>
            </a:r>
            <a:r>
              <a:rPr sz="1700" spc="-125" dirty="0">
                <a:latin typeface="Arial"/>
                <a:cs typeface="Arial"/>
              </a:rPr>
              <a:t>and </a:t>
            </a:r>
            <a:r>
              <a:rPr sz="1700" spc="-95" dirty="0">
                <a:latin typeface="Arial"/>
                <a:cs typeface="Arial"/>
              </a:rPr>
              <a:t>responds </a:t>
            </a:r>
            <a:r>
              <a:rPr sz="1700" spc="-60" dirty="0">
                <a:latin typeface="Arial"/>
                <a:cs typeface="Arial"/>
              </a:rPr>
              <a:t>with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90" dirty="0">
                <a:latin typeface="Arial"/>
                <a:cs typeface="Arial"/>
              </a:rPr>
              <a:t>small </a:t>
            </a:r>
            <a:r>
              <a:rPr sz="1700" spc="-250" dirty="0">
                <a:latin typeface="Arial"/>
                <a:cs typeface="Arial"/>
              </a:rPr>
              <a:t>TCP  </a:t>
            </a:r>
            <a:r>
              <a:rPr sz="1700" spc="-95" dirty="0">
                <a:latin typeface="Arial"/>
                <a:cs typeface="Arial"/>
              </a:rPr>
              <a:t>segment, </a:t>
            </a:r>
            <a:r>
              <a:rPr sz="1700" spc="-110" dirty="0">
                <a:latin typeface="Arial"/>
                <a:cs typeface="Arial"/>
              </a:rPr>
              <a:t>and, </a:t>
            </a:r>
            <a:r>
              <a:rPr sz="1700" spc="-80" dirty="0">
                <a:latin typeface="Arial"/>
                <a:cs typeface="Arial"/>
              </a:rPr>
              <a:t>finally, </a:t>
            </a:r>
            <a:r>
              <a:rPr sz="1700" spc="-85" dirty="0">
                <a:latin typeface="Arial"/>
                <a:cs typeface="Arial"/>
              </a:rPr>
              <a:t>the </a:t>
            </a:r>
            <a:r>
              <a:rPr sz="1700" spc="-70" dirty="0">
                <a:latin typeface="Arial"/>
                <a:cs typeface="Arial"/>
              </a:rPr>
              <a:t>client </a:t>
            </a:r>
            <a:r>
              <a:rPr sz="1700" spc="-105" dirty="0">
                <a:latin typeface="Arial"/>
                <a:cs typeface="Arial"/>
              </a:rPr>
              <a:t>acknowledges </a:t>
            </a:r>
            <a:r>
              <a:rPr sz="1700" spc="-114" dirty="0">
                <a:latin typeface="Arial"/>
                <a:cs typeface="Arial"/>
              </a:rPr>
              <a:t>back </a:t>
            </a:r>
            <a:r>
              <a:rPr sz="1700" spc="-55" dirty="0">
                <a:latin typeface="Arial"/>
                <a:cs typeface="Arial"/>
              </a:rPr>
              <a:t>to  </a:t>
            </a:r>
            <a:r>
              <a:rPr sz="1700" spc="-85" dirty="0">
                <a:latin typeface="Arial"/>
                <a:cs typeface="Arial"/>
              </a:rPr>
              <a:t>the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server.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975" y="3401059"/>
            <a:ext cx="46850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-155" dirty="0">
                <a:latin typeface="Arial"/>
                <a:cs typeface="Arial"/>
              </a:rPr>
              <a:t>The </a:t>
            </a:r>
            <a:r>
              <a:rPr sz="1700" spc="-30" dirty="0">
                <a:latin typeface="Arial"/>
                <a:cs typeface="Arial"/>
              </a:rPr>
              <a:t>first </a:t>
            </a:r>
            <a:r>
              <a:rPr sz="1700" spc="-70" dirty="0">
                <a:latin typeface="Arial"/>
                <a:cs typeface="Arial"/>
              </a:rPr>
              <a:t>two parts </a:t>
            </a:r>
            <a:r>
              <a:rPr sz="1700" spc="-50" dirty="0">
                <a:latin typeface="Arial"/>
                <a:cs typeface="Arial"/>
              </a:rPr>
              <a:t>of </a:t>
            </a:r>
            <a:r>
              <a:rPr sz="1700" spc="-85" dirty="0">
                <a:latin typeface="Arial"/>
                <a:cs typeface="Arial"/>
              </a:rPr>
              <a:t>the three-way </a:t>
            </a:r>
            <a:r>
              <a:rPr sz="1700" spc="-125" dirty="0">
                <a:latin typeface="Arial"/>
                <a:cs typeface="Arial"/>
              </a:rPr>
              <a:t>handshake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-120" dirty="0">
                <a:latin typeface="Arial"/>
                <a:cs typeface="Arial"/>
              </a:rPr>
              <a:t>take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575" y="3582415"/>
            <a:ext cx="7416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14" dirty="0">
                <a:latin typeface="Arial"/>
                <a:cs typeface="Arial"/>
              </a:rPr>
              <a:t>one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220" dirty="0">
                <a:latin typeface="Arial"/>
                <a:cs typeface="Arial"/>
              </a:rPr>
              <a:t>RTT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776" y="3876547"/>
            <a:ext cx="4651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375" y="4089603"/>
            <a:ext cx="4620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combined </a:t>
            </a:r>
            <a:r>
              <a:rPr sz="2000" spc="-65" dirty="0">
                <a:latin typeface="Arial"/>
                <a:cs typeface="Arial"/>
              </a:rPr>
              <a:t>with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third </a:t>
            </a:r>
            <a:r>
              <a:rPr sz="2000" spc="-70" dirty="0">
                <a:latin typeface="Arial"/>
                <a:cs typeface="Arial"/>
              </a:rPr>
              <a:t>part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three-way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6375" y="4303521"/>
            <a:ext cx="4720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latin typeface="Arial"/>
                <a:cs typeface="Arial"/>
              </a:rPr>
              <a:t>handshake </a:t>
            </a:r>
            <a:r>
              <a:rPr sz="2000" spc="-75" dirty="0">
                <a:latin typeface="Arial"/>
                <a:cs typeface="Arial"/>
              </a:rPr>
              <a:t>(the </a:t>
            </a:r>
            <a:r>
              <a:rPr sz="2000" spc="-114" dirty="0">
                <a:latin typeface="Arial"/>
                <a:cs typeface="Arial"/>
              </a:rPr>
              <a:t>acknowledgment)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375" y="4516882"/>
            <a:ext cx="1134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4975" y="4807965"/>
            <a:ext cx="49123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-114" dirty="0">
                <a:latin typeface="Arial"/>
                <a:cs typeface="Arial"/>
              </a:rPr>
              <a:t>one </a:t>
            </a:r>
            <a:r>
              <a:rPr sz="1700" spc="-220" dirty="0">
                <a:latin typeface="Arial"/>
                <a:cs typeface="Arial"/>
              </a:rPr>
              <a:t>RTT </a:t>
            </a:r>
            <a:r>
              <a:rPr sz="1700" spc="-35" dirty="0">
                <a:latin typeface="Arial"/>
                <a:cs typeface="Arial"/>
              </a:rPr>
              <a:t>for </a:t>
            </a:r>
            <a:r>
              <a:rPr sz="1700" spc="-195" dirty="0">
                <a:latin typeface="Arial"/>
                <a:cs typeface="Arial"/>
              </a:rPr>
              <a:t>HTTP </a:t>
            </a:r>
            <a:r>
              <a:rPr sz="1700" spc="-90" dirty="0">
                <a:latin typeface="Arial"/>
                <a:cs typeface="Arial"/>
              </a:rPr>
              <a:t>request </a:t>
            </a:r>
            <a:r>
              <a:rPr sz="1700" spc="-125" dirty="0">
                <a:latin typeface="Arial"/>
                <a:cs typeface="Arial"/>
              </a:rPr>
              <a:t>and </a:t>
            </a:r>
            <a:r>
              <a:rPr sz="1700" spc="-30" dirty="0">
                <a:latin typeface="Arial"/>
                <a:cs typeface="Arial"/>
              </a:rPr>
              <a:t>first </a:t>
            </a:r>
            <a:r>
              <a:rPr sz="1700" spc="-80" dirty="0">
                <a:latin typeface="Arial"/>
                <a:cs typeface="Arial"/>
              </a:rPr>
              <a:t>few bytes </a:t>
            </a:r>
            <a:r>
              <a:rPr sz="1700" spc="-50" dirty="0">
                <a:latin typeface="Arial"/>
                <a:cs typeface="Arial"/>
              </a:rPr>
              <a:t>of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95" dirty="0">
                <a:latin typeface="Arial"/>
                <a:cs typeface="Arial"/>
              </a:rPr>
              <a:t>HTTP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776" y="4960035"/>
            <a:ext cx="2710815" cy="99441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334"/>
              </a:spcBef>
            </a:pPr>
            <a:r>
              <a:rPr sz="1700" spc="-100" dirty="0">
                <a:latin typeface="Arial"/>
                <a:cs typeface="Arial"/>
              </a:rPr>
              <a:t>response </a:t>
            </a:r>
            <a:r>
              <a:rPr sz="1700" spc="-55" dirty="0">
                <a:latin typeface="Arial"/>
                <a:cs typeface="Arial"/>
              </a:rPr>
              <a:t>to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return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95" dirty="0">
                <a:latin typeface="Arial"/>
                <a:cs typeface="Arial"/>
              </a:rPr>
              <a:t>transmission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2RTT+transmit</a:t>
            </a:r>
            <a:r>
              <a:rPr sz="20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7037" y="618740"/>
            <a:ext cx="4066482" cy="4409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80075" y="5567273"/>
            <a:ext cx="638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235" dirty="0">
                <a:solidFill>
                  <a:srgbClr val="525252"/>
                </a:solidFill>
                <a:latin typeface="Arial"/>
                <a:cs typeface="Arial"/>
              </a:rPr>
              <a:t>RTT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includes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packet-propagation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delays,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queuing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intermediate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routers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switches,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packet-processing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2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Persistent</a:t>
            </a:r>
            <a:r>
              <a:rPr spc="-220" dirty="0"/>
              <a:t> </a:t>
            </a:r>
            <a:r>
              <a:rPr spc="-29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5281"/>
            <a:ext cx="4931410" cy="49460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Nonpersistent </a:t>
            </a:r>
            <a:r>
              <a:rPr sz="2000" u="sng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r>
              <a:rPr sz="20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issues: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requires </a:t>
            </a:r>
            <a:r>
              <a:rPr sz="2000" spc="-110" dirty="0">
                <a:latin typeface="Arial"/>
                <a:cs typeface="Arial"/>
              </a:rPr>
              <a:t>2 </a:t>
            </a:r>
            <a:r>
              <a:rPr sz="2000" spc="-260" dirty="0">
                <a:latin typeface="Arial"/>
                <a:cs typeface="Arial"/>
              </a:rPr>
              <a:t>RTTs </a:t>
            </a:r>
            <a:r>
              <a:rPr sz="2000" spc="-90" dirty="0">
                <a:latin typeface="Arial"/>
                <a:cs typeface="Arial"/>
              </a:rPr>
              <a:t>per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241300" marR="46355" indent="-228600">
              <a:lnSpc>
                <a:spcPts val="1920"/>
              </a:lnSpc>
              <a:spcBef>
                <a:spcPts val="9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85" dirty="0">
                <a:latin typeface="Arial"/>
                <a:cs typeface="Arial"/>
              </a:rPr>
              <a:t>OS </a:t>
            </a:r>
            <a:r>
              <a:rPr sz="2000" spc="-85" dirty="0">
                <a:latin typeface="Arial"/>
                <a:cs typeface="Arial"/>
              </a:rPr>
              <a:t>must work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allocate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35" dirty="0">
                <a:latin typeface="Arial"/>
                <a:cs typeface="Arial"/>
              </a:rPr>
              <a:t>for  </a:t>
            </a:r>
            <a:r>
              <a:rPr sz="2000" spc="-150" dirty="0">
                <a:latin typeface="Arial"/>
                <a:cs typeface="Arial"/>
              </a:rPr>
              <a:t>each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160"/>
              </a:lnSpc>
              <a:spcBef>
                <a:spcPts val="5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but </a:t>
            </a:r>
            <a:r>
              <a:rPr sz="2000" spc="-95" dirty="0">
                <a:latin typeface="Arial"/>
                <a:cs typeface="Arial"/>
              </a:rPr>
              <a:t>browsers </a:t>
            </a:r>
            <a:r>
              <a:rPr sz="2000" spc="-80" dirty="0">
                <a:latin typeface="Arial"/>
                <a:cs typeface="Arial"/>
              </a:rPr>
              <a:t>often </a:t>
            </a:r>
            <a:r>
              <a:rPr sz="2000" spc="-130" dirty="0">
                <a:latin typeface="Arial"/>
                <a:cs typeface="Arial"/>
              </a:rPr>
              <a:t>open </a:t>
            </a:r>
            <a:r>
              <a:rPr sz="2000" spc="-105" dirty="0">
                <a:latin typeface="Arial"/>
                <a:cs typeface="Arial"/>
              </a:rPr>
              <a:t>parallel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160"/>
              </a:lnSpc>
            </a:pPr>
            <a:r>
              <a:rPr sz="2000" spc="-100" dirty="0">
                <a:latin typeface="Arial"/>
                <a:cs typeface="Arial"/>
              </a:rPr>
              <a:t>connections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fetch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54430" algn="l"/>
              </a:tabLst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	</a:t>
            </a:r>
            <a:r>
              <a:rPr sz="2000" u="sng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1300" marR="179705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latin typeface="Arial"/>
                <a:cs typeface="Arial"/>
              </a:rPr>
              <a:t>Server </a:t>
            </a:r>
            <a:r>
              <a:rPr sz="2000" spc="-135" dirty="0">
                <a:latin typeface="Arial"/>
                <a:cs typeface="Arial"/>
              </a:rPr>
              <a:t>leaves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130" dirty="0">
                <a:latin typeface="Arial"/>
                <a:cs typeface="Arial"/>
              </a:rPr>
              <a:t>open </a:t>
            </a:r>
            <a:r>
              <a:rPr sz="2000" spc="-85" dirty="0">
                <a:latin typeface="Arial"/>
                <a:cs typeface="Arial"/>
              </a:rPr>
              <a:t>after </a:t>
            </a:r>
            <a:r>
              <a:rPr sz="2000" spc="-105" dirty="0">
                <a:latin typeface="Arial"/>
                <a:cs typeface="Arial"/>
              </a:rPr>
              <a:t>sending  </a:t>
            </a:r>
            <a:r>
              <a:rPr sz="2000" spc="-114" dirty="0">
                <a:latin typeface="Arial"/>
                <a:cs typeface="Arial"/>
              </a:rPr>
              <a:t>response</a:t>
            </a:r>
            <a:endParaRPr sz="2000">
              <a:latin typeface="Arial"/>
              <a:cs typeface="Arial"/>
            </a:endParaRPr>
          </a:p>
          <a:p>
            <a:pPr marL="241300" marR="50673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Multiple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pages </a:t>
            </a:r>
            <a:r>
              <a:rPr sz="2000" spc="-90" dirty="0">
                <a:latin typeface="Arial"/>
                <a:cs typeface="Arial"/>
              </a:rPr>
              <a:t>residing </a:t>
            </a:r>
            <a:r>
              <a:rPr sz="2000" spc="-114" dirty="0">
                <a:latin typeface="Arial"/>
                <a:cs typeface="Arial"/>
              </a:rPr>
              <a:t>on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same 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0" dirty="0">
                <a:latin typeface="Arial"/>
                <a:cs typeface="Arial"/>
              </a:rPr>
              <a:t>can be </a:t>
            </a:r>
            <a:r>
              <a:rPr sz="2000" spc="-100" dirty="0">
                <a:latin typeface="Arial"/>
                <a:cs typeface="Arial"/>
              </a:rPr>
              <a:t>sent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155" dirty="0">
                <a:latin typeface="Arial"/>
                <a:cs typeface="Arial"/>
              </a:rPr>
              <a:t>same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over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85" dirty="0">
                <a:latin typeface="Arial"/>
                <a:cs typeface="Arial"/>
              </a:rPr>
              <a:t>persistent </a:t>
            </a:r>
            <a:r>
              <a:rPr sz="2000" spc="-290" dirty="0">
                <a:latin typeface="Arial"/>
                <a:cs typeface="Arial"/>
              </a:rPr>
              <a:t>TCP  </a:t>
            </a:r>
            <a:r>
              <a:rPr sz="2000" spc="-95" dirty="0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8010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Typically,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closes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connection  </a:t>
            </a:r>
            <a:r>
              <a:rPr sz="2000" spc="-12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isn’t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certain time </a:t>
            </a:r>
            <a:r>
              <a:rPr sz="2000" spc="-114" dirty="0">
                <a:latin typeface="Arial"/>
                <a:cs typeface="Arial"/>
              </a:rPr>
              <a:t>(a  </a:t>
            </a:r>
            <a:r>
              <a:rPr sz="2000" spc="-100" dirty="0">
                <a:latin typeface="Arial"/>
                <a:cs typeface="Arial"/>
              </a:rPr>
              <a:t>configurable </a:t>
            </a:r>
            <a:r>
              <a:rPr sz="2000" spc="-80" dirty="0">
                <a:latin typeface="Arial"/>
                <a:cs typeface="Arial"/>
              </a:rPr>
              <a:t>timeout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interval).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965" y="1030325"/>
            <a:ext cx="4954905" cy="51593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 </a:t>
            </a:r>
            <a:r>
              <a:rPr sz="20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without</a:t>
            </a:r>
            <a:r>
              <a:rPr sz="20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pipelining:</a:t>
            </a:r>
            <a:endParaRPr sz="2000">
              <a:latin typeface="Arial"/>
              <a:cs typeface="Arial"/>
            </a:endParaRPr>
          </a:p>
          <a:p>
            <a:pPr marL="241300" marR="110489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5" dirty="0">
                <a:latin typeface="Arial"/>
                <a:cs typeface="Arial"/>
              </a:rPr>
              <a:t>issues </a:t>
            </a:r>
            <a:r>
              <a:rPr sz="2000" spc="-130" dirty="0">
                <a:latin typeface="Arial"/>
                <a:cs typeface="Arial"/>
              </a:rPr>
              <a:t>new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90" dirty="0">
                <a:latin typeface="Arial"/>
                <a:cs typeface="Arial"/>
              </a:rPr>
              <a:t>only </a:t>
            </a:r>
            <a:r>
              <a:rPr sz="2000" spc="-130" dirty="0">
                <a:latin typeface="Arial"/>
                <a:cs typeface="Arial"/>
              </a:rPr>
              <a:t>when </a:t>
            </a:r>
            <a:r>
              <a:rPr sz="2000" spc="-100" dirty="0">
                <a:latin typeface="Arial"/>
                <a:cs typeface="Arial"/>
              </a:rPr>
              <a:t>previous 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140" dirty="0">
                <a:latin typeface="Arial"/>
                <a:cs typeface="Arial"/>
              </a:rPr>
              <a:t>been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received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254" dirty="0">
                <a:latin typeface="Arial"/>
                <a:cs typeface="Arial"/>
              </a:rPr>
              <a:t>RTT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155" dirty="0">
                <a:latin typeface="Arial"/>
                <a:cs typeface="Arial"/>
              </a:rPr>
              <a:t>each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 </a:t>
            </a:r>
            <a:r>
              <a:rPr sz="20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</a:t>
            </a:r>
            <a:r>
              <a:rPr sz="20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pipelining: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default </a:t>
            </a:r>
            <a:r>
              <a:rPr sz="2000" spc="-70" dirty="0">
                <a:latin typeface="Arial"/>
                <a:cs typeface="Arial"/>
              </a:rPr>
              <a:t>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HTTP/1.1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soon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encounters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241300" marR="610870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45" dirty="0">
                <a:latin typeface="Arial"/>
                <a:cs typeface="Arial"/>
              </a:rPr>
              <a:t>little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254" dirty="0">
                <a:latin typeface="Arial"/>
                <a:cs typeface="Arial"/>
              </a:rPr>
              <a:t>RTT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all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referenced  </a:t>
            </a:r>
            <a:r>
              <a:rPr sz="2000" spc="-90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latin typeface="Arial"/>
                <a:cs typeface="Arial"/>
              </a:rPr>
              <a:t>recently, </a:t>
            </a:r>
            <a:r>
              <a:rPr sz="2000" spc="-180" dirty="0">
                <a:latin typeface="Arial"/>
                <a:cs typeface="Arial"/>
              </a:rPr>
              <a:t>HTTP/2 </a:t>
            </a:r>
            <a:r>
              <a:rPr sz="2000" spc="-215" dirty="0">
                <a:latin typeface="Arial"/>
                <a:cs typeface="Arial"/>
              </a:rPr>
              <a:t>[RFC </a:t>
            </a:r>
            <a:r>
              <a:rPr sz="2000" spc="-65" dirty="0">
                <a:latin typeface="Arial"/>
                <a:cs typeface="Arial"/>
              </a:rPr>
              <a:t>7540] </a:t>
            </a:r>
            <a:r>
              <a:rPr sz="2000" spc="-85" dirty="0">
                <a:latin typeface="Arial"/>
                <a:cs typeface="Arial"/>
              </a:rPr>
              <a:t>builds </a:t>
            </a:r>
            <a:r>
              <a:rPr sz="2000" spc="-114" dirty="0">
                <a:latin typeface="Arial"/>
                <a:cs typeface="Arial"/>
              </a:rPr>
              <a:t>on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1300" marR="100965">
              <a:lnSpc>
                <a:spcPts val="2160"/>
              </a:lnSpc>
              <a:spcBef>
                <a:spcPts val="150"/>
              </a:spcBef>
            </a:pPr>
            <a:r>
              <a:rPr sz="2000" spc="-90" dirty="0">
                <a:latin typeface="Arial"/>
                <a:cs typeface="Arial"/>
              </a:rPr>
              <a:t>1.1 </a:t>
            </a:r>
            <a:r>
              <a:rPr sz="2000" spc="-110" dirty="0">
                <a:latin typeface="Arial"/>
                <a:cs typeface="Arial"/>
              </a:rPr>
              <a:t>by </a:t>
            </a:r>
            <a:r>
              <a:rPr sz="2000" spc="-95" dirty="0">
                <a:latin typeface="Arial"/>
                <a:cs typeface="Arial"/>
              </a:rPr>
              <a:t>allowing </a:t>
            </a:r>
            <a:r>
              <a:rPr sz="2000" spc="-80" dirty="0">
                <a:latin typeface="Arial"/>
                <a:cs typeface="Arial"/>
              </a:rPr>
              <a:t>multiple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replies 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be </a:t>
            </a:r>
            <a:r>
              <a:rPr sz="2000" spc="-105" dirty="0">
                <a:latin typeface="Arial"/>
                <a:cs typeface="Arial"/>
              </a:rPr>
              <a:t>interleaved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same </a:t>
            </a:r>
            <a:r>
              <a:rPr sz="2000" spc="-95" dirty="0">
                <a:latin typeface="Arial"/>
                <a:cs typeface="Arial"/>
              </a:rPr>
              <a:t>connection, </a:t>
            </a:r>
            <a:r>
              <a:rPr sz="2000" spc="-145" dirty="0">
                <a:latin typeface="Arial"/>
                <a:cs typeface="Arial"/>
              </a:rPr>
              <a:t>and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mechanism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70" dirty="0">
                <a:latin typeface="Arial"/>
                <a:cs typeface="Arial"/>
              </a:rPr>
              <a:t>prioritizing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45" dirty="0">
                <a:latin typeface="Arial"/>
                <a:cs typeface="Arial"/>
              </a:rPr>
              <a:t>message 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replies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65" dirty="0">
                <a:latin typeface="Arial"/>
                <a:cs typeface="Arial"/>
              </a:rPr>
              <a:t>this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801751"/>
            <a:ext cx="4953635" cy="15157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95" dirty="0">
                <a:latin typeface="Arial"/>
                <a:cs typeface="Arial"/>
              </a:rPr>
              <a:t>two </a:t>
            </a:r>
            <a:r>
              <a:rPr sz="2400" spc="-114" dirty="0">
                <a:latin typeface="Arial"/>
                <a:cs typeface="Arial"/>
              </a:rPr>
              <a:t>types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60" dirty="0">
                <a:latin typeface="Arial"/>
                <a:cs typeface="Arial"/>
              </a:rPr>
              <a:t>messages: 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,  </a:t>
            </a:r>
            <a:r>
              <a:rPr sz="2400" i="1" spc="-135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275" dirty="0">
                <a:solidFill>
                  <a:srgbClr val="FF0000"/>
                </a:solidFill>
                <a:latin typeface="Arial"/>
                <a:cs typeface="Arial"/>
              </a:rPr>
              <a:t>HTTP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message: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85" dirty="0">
                <a:latin typeface="Arial"/>
                <a:cs typeface="Arial"/>
              </a:rPr>
              <a:t>ASCII </a:t>
            </a:r>
            <a:r>
              <a:rPr sz="2000" spc="-114" dirty="0">
                <a:latin typeface="Arial"/>
                <a:cs typeface="Arial"/>
              </a:rPr>
              <a:t>(human-readable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format)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45" dirty="0"/>
              <a:t>request</a:t>
            </a:r>
            <a:r>
              <a:rPr spc="-155" dirty="0"/>
              <a:t> </a:t>
            </a:r>
            <a:r>
              <a:rPr spc="-135" dirty="0"/>
              <a:t>message</a:t>
            </a:r>
          </a:p>
        </p:txBody>
      </p:sp>
      <p:sp>
        <p:nvSpPr>
          <p:cNvPr id="4" name="object 4"/>
          <p:cNvSpPr/>
          <p:nvPr/>
        </p:nvSpPr>
        <p:spPr>
          <a:xfrm>
            <a:off x="133603" y="2524264"/>
            <a:ext cx="6247923" cy="307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7159" y="124149"/>
            <a:ext cx="5483225" cy="59817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54025">
              <a:lnSpc>
                <a:spcPct val="101899"/>
              </a:lnSpc>
              <a:spcBef>
                <a:spcPts val="175"/>
              </a:spcBef>
            </a:pP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Connection: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close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line,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telling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that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doesn’t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bother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persistent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connections;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close the  connection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after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sending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requested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Useragent:</a:t>
            </a:r>
            <a:endParaRPr sz="1800">
              <a:latin typeface="Courier New"/>
              <a:cs typeface="Courier New"/>
            </a:endParaRPr>
          </a:p>
          <a:p>
            <a:pPr marL="12700" marR="1480820" algn="just">
              <a:lnSpc>
                <a:spcPct val="100000"/>
              </a:lnSpc>
              <a:spcBef>
                <a:spcPts val="120"/>
              </a:spcBef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specifies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agent,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is,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type 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making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 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685"/>
              </a:spcBef>
            </a:pP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Accept-language: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indicates</a:t>
            </a:r>
            <a:r>
              <a:rPr sz="1800" spc="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67310" marR="156845">
              <a:lnSpc>
                <a:spcPct val="100000"/>
              </a:lnSpc>
              <a:spcBef>
                <a:spcPts val="120"/>
              </a:spcBef>
            </a:pP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user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prefers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French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version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object,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 exists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67310" marR="161290">
              <a:lnSpc>
                <a:spcPct val="100000"/>
              </a:lnSpc>
              <a:spcBef>
                <a:spcPts val="755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field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take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several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values,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including </a:t>
            </a:r>
            <a:r>
              <a:rPr sz="1800" i="1" spc="-250" dirty="0">
                <a:solidFill>
                  <a:srgbClr val="429F6A"/>
                </a:solidFill>
                <a:latin typeface="Arial"/>
                <a:cs typeface="Arial"/>
              </a:rPr>
              <a:t>GET, </a:t>
            </a:r>
            <a:r>
              <a:rPr sz="1800" i="1" spc="-229" dirty="0">
                <a:solidFill>
                  <a:srgbClr val="429F6A"/>
                </a:solidFill>
                <a:latin typeface="Arial"/>
                <a:cs typeface="Arial"/>
              </a:rPr>
              <a:t>POST, </a:t>
            </a:r>
            <a:r>
              <a:rPr sz="1800" i="1" spc="-190" dirty="0">
                <a:solidFill>
                  <a:srgbClr val="429F6A"/>
                </a:solidFill>
                <a:latin typeface="Arial"/>
                <a:cs typeface="Arial"/>
              </a:rPr>
              <a:t>HEAD, </a:t>
            </a:r>
            <a:r>
              <a:rPr sz="1800" i="1" spc="-204" dirty="0">
                <a:solidFill>
                  <a:srgbClr val="429F6A"/>
                </a:solidFill>
                <a:latin typeface="Arial"/>
                <a:cs typeface="Arial"/>
              </a:rPr>
              <a:t>PUT,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i="1" spc="-240" dirty="0">
                <a:solidFill>
                  <a:srgbClr val="429F6A"/>
                </a:solidFill>
                <a:latin typeface="Arial"/>
                <a:cs typeface="Arial"/>
              </a:rPr>
              <a:t>DELETE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1800" spc="-16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great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majority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request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75" dirty="0">
                <a:solidFill>
                  <a:srgbClr val="429F6A"/>
                </a:solidFill>
                <a:latin typeface="Arial"/>
                <a:cs typeface="Arial"/>
              </a:rPr>
              <a:t>GET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method. 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75" dirty="0">
                <a:solidFill>
                  <a:srgbClr val="429F6A"/>
                </a:solidFill>
                <a:latin typeface="Arial"/>
                <a:cs typeface="Arial"/>
              </a:rPr>
              <a:t>GET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object,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identified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90" dirty="0">
                <a:solidFill>
                  <a:srgbClr val="525252"/>
                </a:solidFill>
                <a:latin typeface="Arial"/>
                <a:cs typeface="Arial"/>
              </a:rPr>
              <a:t>URL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field.</a:t>
            </a:r>
            <a:endParaRPr sz="1800">
              <a:latin typeface="Arial"/>
              <a:cs typeface="Arial"/>
            </a:endParaRPr>
          </a:p>
          <a:p>
            <a:pPr marL="67310" marR="5080">
              <a:lnSpc>
                <a:spcPct val="100000"/>
              </a:lnSpc>
              <a:spcBef>
                <a:spcPts val="680"/>
              </a:spcBef>
            </a:pP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40" dirty="0">
                <a:solidFill>
                  <a:srgbClr val="429F6A"/>
                </a:solidFill>
                <a:latin typeface="Arial"/>
                <a:cs typeface="Arial"/>
              </a:rPr>
              <a:t>POST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user 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fills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out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form—for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</a:t>
            </a:r>
            <a:r>
              <a:rPr sz="1800" spc="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provides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search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words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search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863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215" dirty="0"/>
              <a:t>request</a:t>
            </a:r>
            <a:r>
              <a:rPr sz="3200" spc="-185" dirty="0"/>
              <a:t> </a:t>
            </a:r>
            <a:r>
              <a:rPr sz="3200" spc="-114" dirty="0"/>
              <a:t>message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26591" y="1280540"/>
            <a:ext cx="8827135" cy="393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is similar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GET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method. When a server receives a request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responds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message but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leaves out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requested object. Application developers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debugging.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25252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299085" marR="95250" indent="-287020">
              <a:lnSpc>
                <a:spcPct val="101899"/>
              </a:lnSpc>
              <a:spcBef>
                <a:spcPts val="5"/>
              </a:spcBef>
              <a:buClr>
                <a:srgbClr val="525252"/>
              </a:buClr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PUT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often 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conjunction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Web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publishing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tools.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upload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object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specific path (directory) on a specific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429F6A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PUT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is also used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applications that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upload objects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252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DELETE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user,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delete an object 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20"/>
              </a:spcBef>
            </a:pP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363220" marR="1854835" indent="-363220">
              <a:lnSpc>
                <a:spcPct val="99100"/>
              </a:lnSpc>
              <a:spcBef>
                <a:spcPts val="20"/>
              </a:spcBef>
              <a:buChar char="•"/>
              <a:tabLst>
                <a:tab pos="363220" algn="l"/>
                <a:tab pos="363855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GET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Input is uploaded in URL field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request line: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  <a:hlinkClick r:id="rId2"/>
              </a:rPr>
              <a:t>www.somesite.com/animalsearch?monkeys&amp;ban </a:t>
            </a:r>
            <a:r>
              <a:rPr sz="2000" spc="-5" dirty="0">
                <a:latin typeface="Courier New"/>
                <a:cs typeface="Courier New"/>
              </a:rPr>
              <a:t> ana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33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45" dirty="0"/>
              <a:t>request </a:t>
            </a:r>
            <a:r>
              <a:rPr spc="-140" dirty="0"/>
              <a:t>message: </a:t>
            </a:r>
            <a:r>
              <a:rPr spc="-215" dirty="0"/>
              <a:t>general</a:t>
            </a:r>
            <a:r>
              <a:rPr spc="-105" dirty="0"/>
              <a:t> </a:t>
            </a:r>
            <a:r>
              <a:rPr spc="-310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1999488" y="1368552"/>
            <a:ext cx="7337036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1553D0-3B20-D75C-74FD-AD7BB12B34C5}"/>
              </a:ext>
            </a:extLst>
          </p:cNvPr>
          <p:cNvGrpSpPr/>
          <p:nvPr/>
        </p:nvGrpSpPr>
        <p:grpSpPr>
          <a:xfrm>
            <a:off x="9719856" y="1389816"/>
            <a:ext cx="1340640" cy="3548160"/>
            <a:chOff x="9719856" y="1389816"/>
            <a:chExt cx="1340640" cy="35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5C05E4-4605-65F0-4010-BADA8F23ED88}"/>
                    </a:ext>
                  </a:extLst>
                </p14:cNvPr>
                <p14:cNvContentPartPr/>
                <p14:nvPr/>
              </p14:nvContentPartPr>
              <p14:xfrm>
                <a:off x="9719856" y="1389816"/>
                <a:ext cx="578160" cy="354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5C05E4-4605-65F0-4010-BADA8F23ED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11216" y="1380816"/>
                  <a:ext cx="595800" cy="35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6BBA84-35FF-C9AC-ADC0-708049F685D0}"/>
                    </a:ext>
                  </a:extLst>
                </p14:cNvPr>
                <p14:cNvContentPartPr/>
                <p14:nvPr/>
              </p14:nvContentPartPr>
              <p14:xfrm>
                <a:off x="10470096" y="2752416"/>
                <a:ext cx="40680" cy="50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6BBA84-35FF-C9AC-ADC0-708049F685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61096" y="2743416"/>
                  <a:ext cx="583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96449E-028C-1190-06AA-478766880F8E}"/>
                    </a:ext>
                  </a:extLst>
                </p14:cNvPr>
                <p14:cNvContentPartPr/>
                <p14:nvPr/>
              </p14:nvContentPartPr>
              <p14:xfrm>
                <a:off x="10558656" y="2856096"/>
                <a:ext cx="284760" cy="43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96449E-028C-1190-06AA-478766880F8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49656" y="2847456"/>
                  <a:ext cx="3024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71C1EE-188C-94DD-927C-0180A6291BB4}"/>
                    </a:ext>
                  </a:extLst>
                </p14:cNvPr>
                <p14:cNvContentPartPr/>
                <p14:nvPr/>
              </p14:nvContentPartPr>
              <p14:xfrm>
                <a:off x="10424016" y="3365856"/>
                <a:ext cx="514080" cy="136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71C1EE-188C-94DD-927C-0180A6291B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15376" y="3357216"/>
                  <a:ext cx="531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BDE871-0C99-C8DF-10BA-0810346F48C3}"/>
                    </a:ext>
                  </a:extLst>
                </p14:cNvPr>
                <p14:cNvContentPartPr/>
                <p14:nvPr/>
              </p14:nvContentPartPr>
              <p14:xfrm>
                <a:off x="10552176" y="3275856"/>
                <a:ext cx="508320" cy="226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BDE871-0C99-C8DF-10BA-0810346F48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43176" y="3266856"/>
                  <a:ext cx="52596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DB1F0-C459-5BCD-1F57-BD227FB53986}"/>
              </a:ext>
            </a:extLst>
          </p:cNvPr>
          <p:cNvGrpSpPr/>
          <p:nvPr/>
        </p:nvGrpSpPr>
        <p:grpSpPr>
          <a:xfrm>
            <a:off x="493776" y="3154536"/>
            <a:ext cx="1773720" cy="1115280"/>
            <a:chOff x="493776" y="3154536"/>
            <a:chExt cx="1773720" cy="11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694280-A365-45AB-643C-25212BA77638}"/>
                    </a:ext>
                  </a:extLst>
                </p14:cNvPr>
                <p14:cNvContentPartPr/>
                <p14:nvPr/>
              </p14:nvContentPartPr>
              <p14:xfrm>
                <a:off x="493776" y="3209256"/>
                <a:ext cx="326160" cy="69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694280-A365-45AB-643C-25212BA776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4776" y="3200616"/>
                  <a:ext cx="3438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E770A-E980-1EF6-64F4-C1DE21CC254F}"/>
                    </a:ext>
                  </a:extLst>
                </p14:cNvPr>
                <p14:cNvContentPartPr/>
                <p14:nvPr/>
              </p14:nvContentPartPr>
              <p14:xfrm>
                <a:off x="822816" y="3392136"/>
                <a:ext cx="377640" cy="77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E770A-E980-1EF6-64F4-C1DE21CC25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4176" y="3383136"/>
                  <a:ext cx="39528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899B91-2B05-9B53-96F7-0F1561CBE4FF}"/>
                    </a:ext>
                  </a:extLst>
                </p14:cNvPr>
                <p14:cNvContentPartPr/>
                <p14:nvPr/>
              </p14:nvContentPartPr>
              <p14:xfrm>
                <a:off x="1225296" y="3154536"/>
                <a:ext cx="489240" cy="111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899B91-2B05-9B53-96F7-0F1561CBE4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16296" y="3145536"/>
                  <a:ext cx="506880" cy="11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F4C3D1-92C8-476A-DFB3-7CFFE9BC3D5D}"/>
                    </a:ext>
                  </a:extLst>
                </p14:cNvPr>
                <p14:cNvContentPartPr/>
                <p14:nvPr/>
              </p14:nvContentPartPr>
              <p14:xfrm>
                <a:off x="1747656" y="3503376"/>
                <a:ext cx="519840" cy="75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F4C3D1-92C8-476A-DFB3-7CFFE9BC3D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39016" y="3494736"/>
                  <a:ext cx="537480" cy="768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54"/>
            <a:ext cx="10906125" cy="47364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40"/>
              </a:spcBef>
            </a:pP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Process: </a:t>
            </a:r>
            <a:r>
              <a:rPr sz="2800" spc="-150" dirty="0">
                <a:latin typeface="Arial"/>
                <a:cs typeface="Arial"/>
              </a:rPr>
              <a:t>program </a:t>
            </a:r>
            <a:r>
              <a:rPr sz="2800" spc="-120" dirty="0">
                <a:latin typeface="Arial"/>
                <a:cs typeface="Arial"/>
              </a:rPr>
              <a:t>running </a:t>
            </a:r>
            <a:r>
              <a:rPr sz="2800" spc="-100" dirty="0">
                <a:latin typeface="Arial"/>
                <a:cs typeface="Arial"/>
              </a:rPr>
              <a:t>within </a:t>
            </a:r>
            <a:r>
              <a:rPr sz="2800" spc="-30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host.</a:t>
            </a:r>
            <a:endParaRPr sz="2800">
              <a:latin typeface="Arial"/>
              <a:cs typeface="Arial"/>
            </a:endParaRPr>
          </a:p>
          <a:p>
            <a:pPr marL="241300" marR="1169035" indent="-228600">
              <a:lnSpc>
                <a:spcPct val="80000"/>
              </a:lnSpc>
              <a:spcBef>
                <a:spcPts val="1010"/>
              </a:spcBef>
              <a:buChar char="•"/>
              <a:tabLst>
                <a:tab pos="241300" algn="l"/>
                <a:tab pos="7971790" algn="l"/>
              </a:tabLst>
            </a:pPr>
            <a:r>
              <a:rPr sz="2800" spc="-160" dirty="0">
                <a:latin typeface="Arial"/>
                <a:cs typeface="Arial"/>
              </a:rPr>
              <a:t>w</a:t>
            </a:r>
            <a:r>
              <a:rPr sz="2800" spc="-85" dirty="0">
                <a:latin typeface="Arial"/>
                <a:cs typeface="Arial"/>
              </a:rPr>
              <a:t>ithin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</a:t>
            </a:r>
            <a:r>
              <a:rPr sz="2800" spc="-240" dirty="0">
                <a:latin typeface="Arial"/>
                <a:cs typeface="Arial"/>
              </a:rPr>
              <a:t>ame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h</a:t>
            </a:r>
            <a:r>
              <a:rPr sz="2800" spc="-155" dirty="0">
                <a:latin typeface="Arial"/>
                <a:cs typeface="Arial"/>
              </a:rPr>
              <a:t>o</a:t>
            </a:r>
            <a:r>
              <a:rPr sz="2800" spc="-90" dirty="0">
                <a:latin typeface="Arial"/>
                <a:cs typeface="Arial"/>
              </a:rPr>
              <a:t>st</a:t>
            </a:r>
            <a:r>
              <a:rPr sz="2800" spc="-65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</a:t>
            </a:r>
            <a:r>
              <a:rPr sz="2800" spc="-120" dirty="0">
                <a:latin typeface="Arial"/>
                <a:cs typeface="Arial"/>
              </a:rPr>
              <a:t>w</a:t>
            </a:r>
            <a:r>
              <a:rPr sz="2800" spc="-16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</a:t>
            </a:r>
            <a:r>
              <a:rPr sz="2800" spc="-80" dirty="0">
                <a:latin typeface="Arial"/>
                <a:cs typeface="Arial"/>
              </a:rPr>
              <a:t>r</a:t>
            </a:r>
            <a:r>
              <a:rPr sz="2800" spc="-185" dirty="0">
                <a:latin typeface="Arial"/>
                <a:cs typeface="Arial"/>
              </a:rPr>
              <a:t>oce</a:t>
            </a:r>
            <a:r>
              <a:rPr sz="2800" spc="-150" dirty="0">
                <a:latin typeface="Arial"/>
                <a:cs typeface="Arial"/>
              </a:rPr>
              <a:t>s</a:t>
            </a:r>
            <a:r>
              <a:rPr sz="2800" spc="-140" dirty="0">
                <a:latin typeface="Arial"/>
                <a:cs typeface="Arial"/>
              </a:rPr>
              <a:t>s</a:t>
            </a:r>
            <a:r>
              <a:rPr sz="2800" spc="-210" dirty="0">
                <a:latin typeface="Arial"/>
                <a:cs typeface="Arial"/>
              </a:rPr>
              <a:t>e</a:t>
            </a:r>
            <a:r>
              <a:rPr sz="2800" spc="-185" dirty="0">
                <a:latin typeface="Arial"/>
                <a:cs typeface="Arial"/>
              </a:rPr>
              <a:t>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</a:t>
            </a:r>
            <a:r>
              <a:rPr sz="2800" spc="-195" dirty="0">
                <a:latin typeface="Arial"/>
                <a:cs typeface="Arial"/>
              </a:rPr>
              <a:t>m</a:t>
            </a:r>
            <a:r>
              <a:rPr sz="2800" spc="-200" dirty="0">
                <a:latin typeface="Arial"/>
                <a:cs typeface="Arial"/>
              </a:rPr>
              <a:t>m</a:t>
            </a:r>
            <a:r>
              <a:rPr sz="2800" spc="-125" dirty="0">
                <a:latin typeface="Arial"/>
                <a:cs typeface="Arial"/>
              </a:rPr>
              <a:t>u</a:t>
            </a:r>
            <a:r>
              <a:rPr sz="2800" spc="-105" dirty="0">
                <a:latin typeface="Arial"/>
                <a:cs typeface="Arial"/>
              </a:rPr>
              <a:t>ni</a:t>
            </a:r>
            <a:r>
              <a:rPr sz="2800" spc="-130" dirty="0">
                <a:latin typeface="Arial"/>
                <a:cs typeface="Arial"/>
              </a:rPr>
              <a:t>c</a:t>
            </a:r>
            <a:r>
              <a:rPr sz="2800" spc="-185" dirty="0">
                <a:latin typeface="Arial"/>
                <a:cs typeface="Arial"/>
              </a:rPr>
              <a:t>ate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using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inte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1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ss 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communication </a:t>
            </a:r>
            <a:r>
              <a:rPr sz="2800" spc="-130" dirty="0">
                <a:latin typeface="Arial"/>
                <a:cs typeface="Arial"/>
              </a:rPr>
              <a:t>(defined </a:t>
            </a:r>
            <a:r>
              <a:rPr sz="2800" spc="-160" dirty="0">
                <a:latin typeface="Arial"/>
                <a:cs typeface="Arial"/>
              </a:rPr>
              <a:t>by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OS).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processes </a:t>
            </a:r>
            <a:r>
              <a:rPr sz="2800" spc="-120" dirty="0">
                <a:latin typeface="Arial"/>
                <a:cs typeface="Arial"/>
              </a:rPr>
              <a:t>running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95" dirty="0">
                <a:latin typeface="Arial"/>
                <a:cs typeface="Arial"/>
              </a:rPr>
              <a:t>different </a:t>
            </a:r>
            <a:r>
              <a:rPr sz="2800" spc="-125" dirty="0">
                <a:latin typeface="Arial"/>
                <a:cs typeface="Arial"/>
              </a:rPr>
              <a:t>hosts </a:t>
            </a:r>
            <a:r>
              <a:rPr sz="2800" spc="-155" dirty="0">
                <a:latin typeface="Arial"/>
                <a:cs typeface="Arial"/>
              </a:rPr>
              <a:t>communicate </a:t>
            </a:r>
            <a:r>
              <a:rPr sz="2800" spc="-95" dirty="0">
                <a:latin typeface="Arial"/>
                <a:cs typeface="Arial"/>
              </a:rPr>
              <a:t>with </a:t>
            </a:r>
            <a:r>
              <a:rPr sz="2800" spc="-235" dirty="0">
                <a:latin typeface="Arial"/>
                <a:cs typeface="Arial"/>
              </a:rPr>
              <a:t>an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application-layer  </a:t>
            </a: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agent: </a:t>
            </a:r>
            <a:r>
              <a:rPr sz="2800" spc="-125" dirty="0">
                <a:latin typeface="Arial"/>
                <a:cs typeface="Arial"/>
              </a:rPr>
              <a:t>interfaces </a:t>
            </a:r>
            <a:r>
              <a:rPr sz="2800" spc="-95" dirty="0">
                <a:latin typeface="Arial"/>
                <a:cs typeface="Arial"/>
              </a:rPr>
              <a:t>with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50" dirty="0">
                <a:latin typeface="Arial"/>
                <a:cs typeface="Arial"/>
              </a:rPr>
              <a:t>“above”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25" dirty="0">
                <a:latin typeface="Arial"/>
                <a:cs typeface="Arial"/>
              </a:rPr>
              <a:t>network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“below”.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275"/>
              </a:lnSpc>
              <a:spcBef>
                <a:spcPts val="325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implements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25" dirty="0">
                <a:latin typeface="Arial"/>
                <a:cs typeface="Arial"/>
              </a:rPr>
              <a:t>interface </a:t>
            </a:r>
            <a:r>
              <a:rPr sz="2800" spc="-110" dirty="0">
                <a:latin typeface="Arial"/>
                <a:cs typeface="Arial"/>
              </a:rPr>
              <a:t>&amp; </a:t>
            </a:r>
            <a:r>
              <a:rPr sz="2800" spc="-135" dirty="0">
                <a:latin typeface="Arial"/>
                <a:cs typeface="Arial"/>
              </a:rPr>
              <a:t>application-level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185"/>
              </a:lnSpc>
              <a:buChar char="•"/>
              <a:tabLst>
                <a:tab pos="699135" algn="l"/>
              </a:tabLst>
            </a:pPr>
            <a:r>
              <a:rPr sz="2800" spc="-250" dirty="0">
                <a:latin typeface="Arial"/>
                <a:cs typeface="Arial"/>
              </a:rPr>
              <a:t>Web: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185"/>
              </a:lnSpc>
              <a:buChar char="•"/>
              <a:tabLst>
                <a:tab pos="699135" algn="l"/>
              </a:tabLst>
            </a:pPr>
            <a:r>
              <a:rPr sz="2800" spc="-170" dirty="0">
                <a:latin typeface="Arial"/>
                <a:cs typeface="Arial"/>
              </a:rPr>
              <a:t>E-mail: </a:t>
            </a:r>
            <a:r>
              <a:rPr sz="2800" spc="-145" dirty="0">
                <a:latin typeface="Arial"/>
                <a:cs typeface="Arial"/>
              </a:rPr>
              <a:t>mail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reader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275"/>
              </a:lnSpc>
              <a:buChar char="•"/>
              <a:tabLst>
                <a:tab pos="699135" algn="l"/>
              </a:tabLst>
            </a:pPr>
            <a:r>
              <a:rPr sz="2800" spc="-145" dirty="0">
                <a:latin typeface="Arial"/>
                <a:cs typeface="Arial"/>
              </a:rPr>
              <a:t>streaming </a:t>
            </a:r>
            <a:r>
              <a:rPr sz="2800" spc="-150" dirty="0">
                <a:latin typeface="Arial"/>
                <a:cs typeface="Arial"/>
              </a:rPr>
              <a:t>audio/video: </a:t>
            </a:r>
            <a:r>
              <a:rPr sz="2800" spc="-185" dirty="0">
                <a:latin typeface="Arial"/>
                <a:cs typeface="Arial"/>
              </a:rPr>
              <a:t>media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player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3633" y="287782"/>
            <a:ext cx="5815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>
                <a:solidFill>
                  <a:srgbClr val="A3123E"/>
                </a:solidFill>
              </a:rPr>
              <a:t>Network </a:t>
            </a:r>
            <a:r>
              <a:rPr sz="3200" spc="-165" dirty="0">
                <a:solidFill>
                  <a:srgbClr val="A3123E"/>
                </a:solidFill>
              </a:rPr>
              <a:t>applications: </a:t>
            </a:r>
            <a:r>
              <a:rPr sz="3200" spc="-180" dirty="0">
                <a:solidFill>
                  <a:srgbClr val="A3123E"/>
                </a:solidFill>
              </a:rPr>
              <a:t>some</a:t>
            </a:r>
            <a:r>
              <a:rPr sz="3200" spc="-210" dirty="0">
                <a:solidFill>
                  <a:srgbClr val="A3123E"/>
                </a:solidFill>
              </a:rPr>
              <a:t> </a:t>
            </a:r>
            <a:r>
              <a:rPr sz="3200" spc="-204" dirty="0">
                <a:solidFill>
                  <a:srgbClr val="A3123E"/>
                </a:solidFill>
              </a:rPr>
              <a:t>jargon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57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Method</a:t>
            </a:r>
            <a:r>
              <a:rPr spc="-270" dirty="0"/>
              <a:t> </a:t>
            </a:r>
            <a:r>
              <a:rPr spc="-2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3699"/>
            <a:ext cx="3268345" cy="27387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HTTP/1.0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GET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POST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HEAD</a:t>
            </a:r>
            <a:endParaRPr sz="2400">
              <a:latin typeface="Georgia"/>
              <a:cs typeface="Georgia"/>
            </a:endParaRPr>
          </a:p>
          <a:p>
            <a:pPr marL="698500" marR="5080" lvl="1" indent="-229235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asks server to </a:t>
            </a:r>
            <a:r>
              <a:rPr sz="2000" dirty="0">
                <a:latin typeface="Georgia"/>
                <a:cs typeface="Georgia"/>
              </a:rPr>
              <a:t>leave  </a:t>
            </a:r>
            <a:r>
              <a:rPr sz="2000" spc="-5" dirty="0">
                <a:latin typeface="Georgia"/>
                <a:cs typeface="Georgia"/>
              </a:rPr>
              <a:t>requested </a:t>
            </a:r>
            <a:r>
              <a:rPr sz="2000" dirty="0">
                <a:latin typeface="Georgia"/>
                <a:cs typeface="Georgia"/>
              </a:rPr>
              <a:t>object </a:t>
            </a:r>
            <a:r>
              <a:rPr sz="2000" spc="-5" dirty="0">
                <a:latin typeface="Georgia"/>
                <a:cs typeface="Georgia"/>
              </a:rPr>
              <a:t>out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  response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027" y="1021506"/>
            <a:ext cx="3478529" cy="33547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HTTP/1.1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65" dirty="0">
                <a:latin typeface="Carlito"/>
                <a:cs typeface="Carlito"/>
              </a:rPr>
              <a:t>GET, </a:t>
            </a:r>
            <a:r>
              <a:rPr sz="2400" spc="-60" dirty="0">
                <a:latin typeface="Carlito"/>
                <a:cs typeface="Carlito"/>
              </a:rPr>
              <a:t>POST,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HEAD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PUT</a:t>
            </a:r>
            <a:endParaRPr sz="2400">
              <a:latin typeface="Carlito"/>
              <a:cs typeface="Carlito"/>
            </a:endParaRPr>
          </a:p>
          <a:p>
            <a:pPr marL="698500" marR="93980" lvl="1" indent="-228600">
              <a:lnSpc>
                <a:spcPct val="901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uploads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entity body 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path specified </a:t>
            </a:r>
            <a:r>
              <a:rPr sz="2000" dirty="0">
                <a:latin typeface="Carlito"/>
                <a:cs typeface="Carlito"/>
              </a:rPr>
              <a:t>in URL 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DELETE</a:t>
            </a:r>
            <a:endParaRPr sz="2400">
              <a:latin typeface="Carlito"/>
              <a:cs typeface="Carlito"/>
            </a:endParaRPr>
          </a:p>
          <a:p>
            <a:pPr marL="698500" lvl="1" indent="-241935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851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deletes </a:t>
            </a:r>
            <a:r>
              <a:rPr sz="2000" spc="-5" dirty="0">
                <a:latin typeface="Carlito"/>
                <a:cs typeface="Carlito"/>
              </a:rPr>
              <a:t>file specified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URL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488" y="1400944"/>
            <a:ext cx="8020403" cy="385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40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190" dirty="0"/>
              <a:t>response</a:t>
            </a:r>
            <a:r>
              <a:rPr spc="-130" dirty="0"/>
              <a:t> </a:t>
            </a:r>
            <a:r>
              <a:rPr spc="-135" dirty="0"/>
              <a:t>message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1325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165" dirty="0"/>
              <a:t>response</a:t>
            </a:r>
            <a:r>
              <a:rPr sz="3200" spc="-170" dirty="0"/>
              <a:t> </a:t>
            </a:r>
            <a:r>
              <a:rPr sz="3200" spc="-114" dirty="0"/>
              <a:t>message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670653" y="1376621"/>
            <a:ext cx="6412981" cy="395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531" y="1027063"/>
            <a:ext cx="9177020" cy="505904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30" dirty="0">
                <a:latin typeface="Arial"/>
                <a:cs typeface="Arial"/>
              </a:rPr>
              <a:t>first </a:t>
            </a:r>
            <a:r>
              <a:rPr sz="2000" spc="-85" dirty="0">
                <a:latin typeface="Arial"/>
                <a:cs typeface="Arial"/>
              </a:rPr>
              <a:t>line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90" dirty="0">
                <a:latin typeface="Arial"/>
                <a:cs typeface="Arial"/>
              </a:rPr>
              <a:t>server-&gt;client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0" dirty="0">
                <a:latin typeface="Arial"/>
                <a:cs typeface="Arial"/>
              </a:rPr>
              <a:t>message.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-The status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code and associated</a:t>
            </a:r>
            <a:r>
              <a:rPr sz="1800" spc="4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phrase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229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few </a:t>
            </a:r>
            <a:r>
              <a:rPr sz="2000" spc="-125" dirty="0">
                <a:latin typeface="Arial"/>
                <a:cs typeface="Arial"/>
              </a:rPr>
              <a:t>sample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codes: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08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200</a:t>
            </a: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OK</a:t>
            </a:r>
            <a:endParaRPr sz="2400">
              <a:latin typeface="Trebuchet MS"/>
              <a:cs typeface="Trebuchet MS"/>
            </a:endParaRPr>
          </a:p>
          <a:p>
            <a:pPr marL="1307465" lvl="1" indent="-229235">
              <a:lnSpc>
                <a:spcPts val="2280"/>
              </a:lnSpc>
              <a:spcBef>
                <a:spcPts val="27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125" dirty="0">
                <a:latin typeface="Arial"/>
                <a:cs typeface="Arial"/>
              </a:rPr>
              <a:t>succeeded, </a:t>
            </a: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85" dirty="0">
                <a:latin typeface="Arial"/>
                <a:cs typeface="Arial"/>
              </a:rPr>
              <a:t>later </a:t>
            </a:r>
            <a:r>
              <a:rPr sz="2000" spc="-70" dirty="0">
                <a:latin typeface="Arial"/>
                <a:cs typeface="Arial"/>
              </a:rPr>
              <a:t>in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1307465">
              <a:lnSpc>
                <a:spcPts val="2280"/>
              </a:lnSpc>
            </a:pPr>
            <a:r>
              <a:rPr sz="2000" spc="-145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301 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Moved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Permanently</a:t>
            </a:r>
            <a:endParaRPr sz="2400">
              <a:latin typeface="Trebuchet MS"/>
              <a:cs typeface="Trebuchet MS"/>
            </a:endParaRPr>
          </a:p>
          <a:p>
            <a:pPr marL="1307465" marR="2296160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114" dirty="0">
                <a:latin typeface="Arial"/>
                <a:cs typeface="Arial"/>
              </a:rPr>
              <a:t>moved, </a:t>
            </a:r>
            <a:r>
              <a:rPr sz="2000" spc="-130" dirty="0">
                <a:latin typeface="Arial"/>
                <a:cs typeface="Arial"/>
              </a:rPr>
              <a:t>new </a:t>
            </a:r>
            <a:r>
              <a:rPr sz="2000" spc="-90" dirty="0">
                <a:latin typeface="Arial"/>
                <a:cs typeface="Arial"/>
              </a:rPr>
              <a:t>location </a:t>
            </a:r>
            <a:r>
              <a:rPr sz="2000" spc="-95" dirty="0">
                <a:latin typeface="Arial"/>
                <a:cs typeface="Arial"/>
              </a:rPr>
              <a:t>specified </a:t>
            </a:r>
            <a:r>
              <a:rPr sz="2000" spc="-85" dirty="0">
                <a:latin typeface="Arial"/>
                <a:cs typeface="Arial"/>
              </a:rPr>
              <a:t>later </a:t>
            </a:r>
            <a:r>
              <a:rPr sz="2000" spc="-70" dirty="0">
                <a:latin typeface="Arial"/>
                <a:cs typeface="Arial"/>
              </a:rPr>
              <a:t>in 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145" dirty="0">
                <a:latin typeface="Arial"/>
                <a:cs typeface="Arial"/>
              </a:rPr>
              <a:t>message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(Location:)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670"/>
              </a:spcBef>
            </a:pPr>
            <a:r>
              <a:rPr sz="2400" b="1" spc="-204" dirty="0">
                <a:solidFill>
                  <a:srgbClr val="FF0000"/>
                </a:solidFill>
                <a:latin typeface="Trebuchet MS"/>
                <a:cs typeface="Trebuchet MS"/>
              </a:rPr>
              <a:t>400 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Bad</a:t>
            </a:r>
            <a:r>
              <a:rPr sz="24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Request</a:t>
            </a:r>
            <a:endParaRPr sz="2400">
              <a:latin typeface="Trebuchet MS"/>
              <a:cs typeface="Trebuchet MS"/>
            </a:endParaRPr>
          </a:p>
          <a:p>
            <a:pPr marL="1307465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95" dirty="0">
                <a:latin typeface="Arial"/>
                <a:cs typeface="Arial"/>
              </a:rPr>
              <a:t>understood </a:t>
            </a:r>
            <a:r>
              <a:rPr sz="2000" spc="-110" dirty="0">
                <a:latin typeface="Arial"/>
                <a:cs typeface="Arial"/>
              </a:rPr>
              <a:t>by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0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404 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Found</a:t>
            </a:r>
            <a:endParaRPr sz="2400">
              <a:latin typeface="Trebuchet MS"/>
              <a:cs typeface="Trebuchet MS"/>
            </a:endParaRPr>
          </a:p>
          <a:p>
            <a:pPr marL="1307465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105" dirty="0">
                <a:latin typeface="Arial"/>
                <a:cs typeface="Arial"/>
              </a:rPr>
              <a:t>document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90" dirty="0">
                <a:latin typeface="Arial"/>
                <a:cs typeface="Arial"/>
              </a:rPr>
              <a:t>found </a:t>
            </a:r>
            <a:r>
              <a:rPr sz="2000" spc="-114" dirty="0">
                <a:latin typeface="Arial"/>
                <a:cs typeface="Arial"/>
              </a:rPr>
              <a:t>on </a:t>
            </a:r>
            <a:r>
              <a:rPr sz="2000" spc="-65" dirty="0">
                <a:latin typeface="Arial"/>
                <a:cs typeface="Arial"/>
              </a:rPr>
              <a:t>this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505 </a:t>
            </a: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HTTP </a:t>
            </a:r>
            <a:r>
              <a:rPr sz="2400" b="1" spc="-160" dirty="0">
                <a:solidFill>
                  <a:srgbClr val="FF0000"/>
                </a:solidFill>
                <a:latin typeface="Trebuchet MS"/>
                <a:cs typeface="Trebuchet MS"/>
              </a:rPr>
              <a:t>Version 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4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0000"/>
                </a:solidFill>
                <a:latin typeface="Trebuchet MS"/>
                <a:cs typeface="Trebuchet MS"/>
              </a:rPr>
              <a:t>Supported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745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165" dirty="0"/>
              <a:t>response </a:t>
            </a:r>
            <a:r>
              <a:rPr sz="3200" spc="-155" dirty="0"/>
              <a:t>status</a:t>
            </a:r>
            <a:r>
              <a:rPr sz="3200" spc="-160" dirty="0"/>
              <a:t> </a:t>
            </a:r>
            <a:r>
              <a:rPr sz="3200" spc="-155" dirty="0"/>
              <a:t>codes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471" y="349092"/>
            <a:ext cx="5157820" cy="598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569404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80" dirty="0">
                <a:solidFill>
                  <a:srgbClr val="A3123E"/>
                </a:solidFill>
              </a:rPr>
              <a:t>Applications </a:t>
            </a:r>
            <a:r>
              <a:rPr sz="3200" spc="-200" dirty="0">
                <a:solidFill>
                  <a:srgbClr val="A3123E"/>
                </a:solidFill>
              </a:rPr>
              <a:t>and application-layer  </a:t>
            </a:r>
            <a:r>
              <a:rPr sz="3200" spc="-195" dirty="0">
                <a:solidFill>
                  <a:srgbClr val="A3123E"/>
                </a:solidFill>
              </a:rPr>
              <a:t>protocols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50240" y="1125423"/>
            <a:ext cx="5663565" cy="402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Application: communicating,</a:t>
            </a:r>
            <a:r>
              <a:rPr sz="24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distributed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marL="698500" marR="725170" indent="-229235">
              <a:lnSpc>
                <a:spcPts val="2160"/>
              </a:lnSpc>
              <a:spcBef>
                <a:spcPts val="54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05" dirty="0">
                <a:latin typeface="Arial"/>
                <a:cs typeface="Arial"/>
              </a:rPr>
              <a:t>e.g., </a:t>
            </a:r>
            <a:r>
              <a:rPr sz="2000" spc="-80" dirty="0">
                <a:latin typeface="Arial"/>
                <a:cs typeface="Arial"/>
              </a:rPr>
              <a:t>e-mail, </a:t>
            </a:r>
            <a:r>
              <a:rPr sz="2000" spc="-175" dirty="0">
                <a:latin typeface="Arial"/>
                <a:cs typeface="Arial"/>
              </a:rPr>
              <a:t>Web, </a:t>
            </a:r>
            <a:r>
              <a:rPr sz="2000" spc="-200" dirty="0">
                <a:latin typeface="Arial"/>
                <a:cs typeface="Arial"/>
              </a:rPr>
              <a:t>P2P </a:t>
            </a: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95" dirty="0">
                <a:latin typeface="Arial"/>
                <a:cs typeface="Arial"/>
              </a:rPr>
              <a:t>sharing, </a:t>
            </a:r>
            <a:r>
              <a:rPr sz="2000" spc="-85" dirty="0">
                <a:latin typeface="Arial"/>
                <a:cs typeface="Arial"/>
              </a:rPr>
              <a:t>instant  </a:t>
            </a:r>
            <a:r>
              <a:rPr sz="2000" spc="-125" dirty="0">
                <a:latin typeface="Arial"/>
                <a:cs typeface="Arial"/>
              </a:rPr>
              <a:t>messaging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34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85" dirty="0">
                <a:latin typeface="Arial"/>
                <a:cs typeface="Arial"/>
              </a:rPr>
              <a:t>running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30" dirty="0">
                <a:latin typeface="Arial"/>
                <a:cs typeface="Arial"/>
              </a:rPr>
              <a:t>end </a:t>
            </a:r>
            <a:r>
              <a:rPr sz="2000" spc="-105" dirty="0">
                <a:latin typeface="Arial"/>
                <a:cs typeface="Arial"/>
              </a:rPr>
              <a:t>systems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(hosts)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45" dirty="0">
                <a:latin typeface="Arial"/>
                <a:cs typeface="Arial"/>
              </a:rPr>
              <a:t>exchange </a:t>
            </a:r>
            <a:r>
              <a:rPr sz="2000" spc="-140" dirty="0">
                <a:latin typeface="Arial"/>
                <a:cs typeface="Arial"/>
              </a:rPr>
              <a:t>messages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implement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Application-layer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</a:t>
            </a:r>
            <a:endParaRPr sz="24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80" dirty="0">
                <a:latin typeface="Arial"/>
                <a:cs typeface="Arial"/>
              </a:rPr>
              <a:t>“piece”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65" dirty="0">
                <a:latin typeface="Arial"/>
                <a:cs typeface="Arial"/>
              </a:rPr>
              <a:t>an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ts val="228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5" dirty="0">
                <a:latin typeface="Arial"/>
                <a:cs typeface="Arial"/>
              </a:rPr>
              <a:t>define </a:t>
            </a:r>
            <a:r>
              <a:rPr sz="2000" spc="-140" dirty="0">
                <a:latin typeface="Arial"/>
                <a:cs typeface="Arial"/>
              </a:rPr>
              <a:t>messages exchanged </a:t>
            </a:r>
            <a:r>
              <a:rPr sz="2000" spc="-114" dirty="0">
                <a:latin typeface="Arial"/>
                <a:cs typeface="Arial"/>
              </a:rPr>
              <a:t>by </a:t>
            </a:r>
            <a:r>
              <a:rPr sz="2000" spc="-135" dirty="0">
                <a:latin typeface="Arial"/>
                <a:cs typeface="Arial"/>
              </a:rPr>
              <a:t>apps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-135" dirty="0">
                <a:latin typeface="Arial"/>
                <a:cs typeface="Arial"/>
              </a:rPr>
              <a:t>taken</a:t>
            </a:r>
            <a:endParaRPr sz="2000">
              <a:latin typeface="Arial"/>
              <a:cs typeface="Arial"/>
            </a:endParaRPr>
          </a:p>
          <a:p>
            <a:pPr marL="698500" marR="194945" indent="-229235">
              <a:lnSpc>
                <a:spcPts val="2160"/>
              </a:lnSpc>
              <a:spcBef>
                <a:spcPts val="53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use </a:t>
            </a:r>
            <a:r>
              <a:rPr sz="2000" spc="-100" dirty="0">
                <a:latin typeface="Arial"/>
                <a:cs typeface="Arial"/>
              </a:rPr>
              <a:t>communication services provided </a:t>
            </a:r>
            <a:r>
              <a:rPr sz="2000" spc="-110" dirty="0">
                <a:latin typeface="Arial"/>
                <a:cs typeface="Arial"/>
              </a:rPr>
              <a:t>by </a:t>
            </a:r>
            <a:r>
              <a:rPr sz="2000" spc="-85" dirty="0">
                <a:latin typeface="Arial"/>
                <a:cs typeface="Arial"/>
              </a:rPr>
              <a:t>lower  </a:t>
            </a:r>
            <a:r>
              <a:rPr sz="2000" spc="-114" dirty="0">
                <a:latin typeface="Arial"/>
                <a:cs typeface="Arial"/>
              </a:rPr>
              <a:t>layer </a:t>
            </a:r>
            <a:r>
              <a:rPr sz="2000" spc="-80" dirty="0">
                <a:latin typeface="Arial"/>
                <a:cs typeface="Arial"/>
              </a:rPr>
              <a:t>protocols </a:t>
            </a:r>
            <a:r>
              <a:rPr sz="2000" spc="-250" dirty="0">
                <a:latin typeface="Arial"/>
                <a:cs typeface="Arial"/>
              </a:rPr>
              <a:t>(TCP,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UDP)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5859"/>
            <a:ext cx="9744710" cy="4588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215" dirty="0">
                <a:latin typeface="Arial"/>
                <a:cs typeface="Arial"/>
              </a:rPr>
              <a:t>Types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70" dirty="0">
                <a:latin typeface="Arial"/>
                <a:cs typeface="Arial"/>
              </a:rPr>
              <a:t>messages </a:t>
            </a:r>
            <a:r>
              <a:rPr sz="2400" spc="-160" dirty="0">
                <a:latin typeface="Arial"/>
                <a:cs typeface="Arial"/>
              </a:rPr>
              <a:t>exchanged, </a:t>
            </a:r>
            <a:r>
              <a:rPr sz="2400" spc="-125" dirty="0">
                <a:latin typeface="Arial"/>
                <a:cs typeface="Arial"/>
              </a:rPr>
              <a:t>e.g., request </a:t>
            </a:r>
            <a:r>
              <a:rPr sz="2400" spc="-90" dirty="0">
                <a:latin typeface="Arial"/>
                <a:cs typeface="Arial"/>
              </a:rPr>
              <a:t>&amp; </a:t>
            </a:r>
            <a:r>
              <a:rPr sz="2400" spc="-140" dirty="0">
                <a:latin typeface="Arial"/>
                <a:cs typeface="Arial"/>
              </a:rPr>
              <a:t>response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55" dirty="0">
                <a:latin typeface="Arial"/>
                <a:cs typeface="Arial"/>
              </a:rPr>
              <a:t>Syntax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message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types: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what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&amp;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how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are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delineated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50" dirty="0">
                <a:latin typeface="Arial"/>
                <a:cs typeface="Arial"/>
              </a:rPr>
              <a:t>Semantics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fields,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i.e.,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meaning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Rules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how </a:t>
            </a:r>
            <a:r>
              <a:rPr sz="2400" spc="-135" dirty="0">
                <a:latin typeface="Arial"/>
                <a:cs typeface="Arial"/>
              </a:rPr>
              <a:t>processes </a:t>
            </a:r>
            <a:r>
              <a:rPr sz="2400" spc="-155" dirty="0">
                <a:latin typeface="Arial"/>
                <a:cs typeface="Arial"/>
              </a:rPr>
              <a:t>send </a:t>
            </a:r>
            <a:r>
              <a:rPr sz="2400" spc="-90" dirty="0">
                <a:latin typeface="Arial"/>
                <a:cs typeface="Arial"/>
              </a:rPr>
              <a:t>&amp; </a:t>
            </a:r>
            <a:r>
              <a:rPr sz="2400" spc="-130" dirty="0">
                <a:latin typeface="Arial"/>
                <a:cs typeface="Arial"/>
              </a:rPr>
              <a:t>respond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Public-domain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30" dirty="0">
                <a:latin typeface="Arial"/>
                <a:cs typeface="Arial"/>
              </a:rPr>
              <a:t>defined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325" dirty="0">
                <a:latin typeface="Arial"/>
                <a:cs typeface="Arial"/>
              </a:rPr>
              <a:t>RFCs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allows </a:t>
            </a:r>
            <a:r>
              <a:rPr sz="2400" spc="-45" dirty="0">
                <a:latin typeface="Arial"/>
                <a:cs typeface="Arial"/>
              </a:rPr>
              <a:t>for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interoperability</a:t>
            </a:r>
            <a:endParaRPr sz="2400">
              <a:latin typeface="Arial"/>
              <a:cs typeface="Arial"/>
            </a:endParaRPr>
          </a:p>
          <a:p>
            <a:pPr marL="12700" marR="7090409">
              <a:lnSpc>
                <a:spcPts val="3600"/>
              </a:lnSpc>
              <a:spcBef>
                <a:spcPts val="229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eg, </a:t>
            </a:r>
            <a:r>
              <a:rPr sz="2400" spc="-320" dirty="0">
                <a:latin typeface="Arial"/>
                <a:cs typeface="Arial"/>
              </a:rPr>
              <a:t>HTTP,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Proprietary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eg,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80" dirty="0">
                <a:latin typeface="Arial"/>
                <a:cs typeface="Arial"/>
              </a:rPr>
              <a:t>KaZaA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8134" y="289306"/>
            <a:ext cx="5634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A3123E"/>
                </a:solidFill>
              </a:rPr>
              <a:t>Application-layer </a:t>
            </a:r>
            <a:r>
              <a:rPr sz="3200" spc="-225" dirty="0">
                <a:solidFill>
                  <a:srgbClr val="A3123E"/>
                </a:solidFill>
              </a:rPr>
              <a:t>protocol</a:t>
            </a:r>
            <a:r>
              <a:rPr sz="3200" spc="-260" dirty="0">
                <a:solidFill>
                  <a:srgbClr val="A3123E"/>
                </a:solidFill>
              </a:rPr>
              <a:t> </a:t>
            </a:r>
            <a:r>
              <a:rPr sz="3200" spc="-185" dirty="0">
                <a:solidFill>
                  <a:srgbClr val="A3123E"/>
                </a:solidFill>
              </a:rPr>
              <a:t>defines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915" y="1069670"/>
            <a:ext cx="11196320" cy="520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229235">
              <a:lnSpc>
                <a:spcPts val="3485"/>
              </a:lnSpc>
              <a:spcBef>
                <a:spcPts val="100"/>
              </a:spcBef>
              <a:buFont typeface="Arial"/>
              <a:buChar char="•"/>
              <a:tabLst>
                <a:tab pos="401955" algn="l"/>
              </a:tabLst>
            </a:pPr>
            <a:r>
              <a:rPr sz="3000" b="1" spc="-240" dirty="0">
                <a:solidFill>
                  <a:srgbClr val="C00000"/>
                </a:solidFill>
                <a:latin typeface="Trebuchet MS"/>
                <a:cs typeface="Trebuchet MS"/>
              </a:rPr>
              <a:t>Types</a:t>
            </a:r>
            <a:endParaRPr sz="3000">
              <a:latin typeface="Trebuchet MS"/>
              <a:cs typeface="Trebuchet MS"/>
            </a:endParaRPr>
          </a:p>
          <a:p>
            <a:pPr marL="858519" lvl="1" indent="-229235">
              <a:lnSpc>
                <a:spcPts val="3379"/>
              </a:lnSpc>
              <a:buChar char="•"/>
              <a:tabLst>
                <a:tab pos="859155" algn="l"/>
              </a:tabLst>
            </a:pPr>
            <a:r>
              <a:rPr sz="3000" spc="-170" dirty="0">
                <a:latin typeface="Arial"/>
                <a:cs typeface="Arial"/>
              </a:rPr>
              <a:t>Client </a:t>
            </a:r>
            <a:r>
              <a:rPr sz="3000" spc="-165" dirty="0">
                <a:latin typeface="Arial"/>
                <a:cs typeface="Arial"/>
              </a:rPr>
              <a:t>Server</a:t>
            </a:r>
            <a:r>
              <a:rPr sz="3000" spc="15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  <a:p>
            <a:pPr marL="858519" lvl="1" indent="-229235">
              <a:lnSpc>
                <a:spcPts val="3490"/>
              </a:lnSpc>
              <a:buChar char="•"/>
              <a:tabLst>
                <a:tab pos="859155" algn="l"/>
              </a:tabLst>
            </a:pPr>
            <a:r>
              <a:rPr sz="3000" spc="-215" dirty="0">
                <a:latin typeface="Arial"/>
                <a:cs typeface="Arial"/>
              </a:rPr>
              <a:t>Peer- </a:t>
            </a:r>
            <a:r>
              <a:rPr sz="3000" spc="-90" dirty="0">
                <a:latin typeface="Arial"/>
                <a:cs typeface="Arial"/>
              </a:rPr>
              <a:t>to </a:t>
            </a:r>
            <a:r>
              <a:rPr sz="3000" spc="-240" dirty="0">
                <a:latin typeface="Arial"/>
                <a:cs typeface="Arial"/>
              </a:rPr>
              <a:t>Peer</a:t>
            </a:r>
            <a:r>
              <a:rPr sz="3000" spc="23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Architecture</a:t>
            </a:r>
            <a:endParaRPr sz="3000">
              <a:latin typeface="Arial"/>
              <a:cs typeface="Arial"/>
            </a:endParaRPr>
          </a:p>
          <a:p>
            <a:pPr marL="401320" indent="-229235">
              <a:lnSpc>
                <a:spcPct val="100000"/>
              </a:lnSpc>
              <a:spcBef>
                <a:spcPts val="3020"/>
              </a:spcBef>
              <a:buFont typeface="Arial"/>
              <a:buChar char="•"/>
              <a:tabLst>
                <a:tab pos="401955" algn="l"/>
              </a:tabLst>
            </a:pPr>
            <a:r>
              <a:rPr sz="2600" b="1" spc="-180" dirty="0">
                <a:solidFill>
                  <a:srgbClr val="C00000"/>
                </a:solidFill>
                <a:latin typeface="Trebuchet MS"/>
                <a:cs typeface="Trebuchet MS"/>
              </a:rPr>
              <a:t>Client </a:t>
            </a:r>
            <a:r>
              <a:rPr sz="2600" b="1" spc="-155" dirty="0">
                <a:solidFill>
                  <a:srgbClr val="C00000"/>
                </a:solidFill>
                <a:latin typeface="Trebuchet MS"/>
                <a:cs typeface="Trebuchet MS"/>
              </a:rPr>
              <a:t>Server </a:t>
            </a:r>
            <a:r>
              <a:rPr sz="2600" b="1" spc="-165" dirty="0">
                <a:solidFill>
                  <a:srgbClr val="C00000"/>
                </a:solidFill>
                <a:latin typeface="Trebuchet MS"/>
                <a:cs typeface="Trebuchet MS"/>
              </a:rPr>
              <a:t>Application </a:t>
            </a:r>
            <a:r>
              <a:rPr sz="1900" b="1" spc="-70" dirty="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900" b="1" spc="-175" dirty="0">
                <a:solidFill>
                  <a:srgbClr val="525252"/>
                </a:solidFill>
                <a:latin typeface="Trebuchet MS"/>
                <a:cs typeface="Trebuchet MS"/>
              </a:rPr>
              <a:t>There </a:t>
            </a:r>
            <a:r>
              <a:rPr sz="1900" b="1" spc="-25" dirty="0">
                <a:solidFill>
                  <a:srgbClr val="525252"/>
                </a:solidFill>
                <a:latin typeface="Trebuchet MS"/>
                <a:cs typeface="Trebuchet MS"/>
              </a:rPr>
              <a:t>is </a:t>
            </a:r>
            <a:r>
              <a:rPr sz="1900" b="1" spc="-125" dirty="0">
                <a:solidFill>
                  <a:srgbClr val="525252"/>
                </a:solidFill>
                <a:latin typeface="Trebuchet MS"/>
                <a:cs typeface="Trebuchet MS"/>
              </a:rPr>
              <a:t>an </a:t>
            </a:r>
            <a:r>
              <a:rPr sz="1900" b="1" spc="-110" dirty="0">
                <a:solidFill>
                  <a:srgbClr val="525252"/>
                </a:solidFill>
                <a:latin typeface="Trebuchet MS"/>
                <a:cs typeface="Trebuchet MS"/>
              </a:rPr>
              <a:t>always-on </a:t>
            </a:r>
            <a:r>
              <a:rPr sz="1900" b="1" spc="-100" dirty="0">
                <a:solidFill>
                  <a:srgbClr val="525252"/>
                </a:solidFill>
                <a:latin typeface="Trebuchet MS"/>
                <a:cs typeface="Trebuchet MS"/>
              </a:rPr>
              <a:t>host, </a:t>
            </a:r>
            <a:r>
              <a:rPr sz="1900" b="1" spc="-105" dirty="0">
                <a:solidFill>
                  <a:srgbClr val="525252"/>
                </a:solidFill>
                <a:latin typeface="Trebuchet MS"/>
                <a:cs typeface="Trebuchet MS"/>
              </a:rPr>
              <a:t>called </a:t>
            </a:r>
            <a:r>
              <a:rPr sz="1900" b="1" spc="-165" dirty="0">
                <a:solidFill>
                  <a:srgbClr val="525252"/>
                </a:solidFill>
                <a:latin typeface="Trebuchet MS"/>
                <a:cs typeface="Trebuchet MS"/>
              </a:rPr>
              <a:t>the </a:t>
            </a:r>
            <a:r>
              <a:rPr sz="1900" b="1" i="1" spc="-12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900" b="1" spc="-120" dirty="0">
                <a:solidFill>
                  <a:srgbClr val="525252"/>
                </a:solidFill>
                <a:latin typeface="Trebuchet MS"/>
                <a:cs typeface="Trebuchet MS"/>
              </a:rPr>
              <a:t>, </a:t>
            </a:r>
            <a:r>
              <a:rPr sz="1900" b="1" spc="-150" dirty="0">
                <a:solidFill>
                  <a:srgbClr val="525252"/>
                </a:solidFill>
                <a:latin typeface="Trebuchet MS"/>
                <a:cs typeface="Trebuchet MS"/>
              </a:rPr>
              <a:t>which </a:t>
            </a:r>
            <a:r>
              <a:rPr sz="1900" b="1" spc="-90" dirty="0">
                <a:solidFill>
                  <a:srgbClr val="525252"/>
                </a:solidFill>
                <a:latin typeface="Trebuchet MS"/>
                <a:cs typeface="Trebuchet MS"/>
              </a:rPr>
              <a:t>services</a:t>
            </a:r>
            <a:r>
              <a:rPr sz="1900" b="1" spc="290" dirty="0">
                <a:solidFill>
                  <a:srgbClr val="525252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525252"/>
                </a:solidFill>
                <a:latin typeface="Trebuchet MS"/>
                <a:cs typeface="Trebuchet MS"/>
              </a:rPr>
              <a:t>requests</a:t>
            </a:r>
            <a:endParaRPr sz="1900">
              <a:latin typeface="Trebuchet MS"/>
              <a:cs typeface="Trebuchet MS"/>
            </a:endParaRPr>
          </a:p>
          <a:p>
            <a:pPr marL="858519" marR="5080" lvl="1" indent="-229235">
              <a:lnSpc>
                <a:spcPts val="1820"/>
              </a:lnSpc>
              <a:spcBef>
                <a:spcPts val="509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215" dirty="0">
                <a:solidFill>
                  <a:srgbClr val="525252"/>
                </a:solidFill>
                <a:latin typeface="Arial"/>
                <a:cs typeface="Arial"/>
              </a:rPr>
              <a:t>Eg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9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always-on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services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running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 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hosts.any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other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hosts,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900" i="1" spc="-55" dirty="0">
                <a:solidFill>
                  <a:srgbClr val="525252"/>
                </a:solidFill>
                <a:latin typeface="Arial"/>
                <a:cs typeface="Arial"/>
              </a:rPr>
              <a:t>clients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.-Web,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FTP, </a:t>
            </a:r>
            <a:r>
              <a:rPr sz="1900" spc="-35" dirty="0">
                <a:solidFill>
                  <a:srgbClr val="525252"/>
                </a:solidFill>
                <a:latin typeface="Arial"/>
                <a:cs typeface="Arial"/>
              </a:rPr>
              <a:t>Telnet,</a:t>
            </a:r>
            <a:r>
              <a:rPr sz="1900" spc="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525252"/>
                </a:solidFill>
                <a:latin typeface="Arial"/>
                <a:cs typeface="Arial"/>
              </a:rPr>
              <a:t>and e-mail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Clients do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not directly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communicate </a:t>
            </a:r>
            <a:r>
              <a:rPr sz="1900" spc="-70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900" spc="2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other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3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fixed,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well-known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address,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IP</a:t>
            </a:r>
            <a:r>
              <a:rPr sz="19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address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50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always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on,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always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contact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by sending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9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server’s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IP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address.</a:t>
            </a:r>
            <a:endParaRPr sz="1900">
              <a:latin typeface="Arial"/>
              <a:cs typeface="Arial"/>
            </a:endParaRPr>
          </a:p>
          <a:p>
            <a:pPr marL="858519" marR="27305" lvl="1" indent="-229235">
              <a:lnSpc>
                <a:spcPts val="1820"/>
              </a:lnSpc>
              <a:spcBef>
                <a:spcPts val="49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900" spc="-7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application,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single-server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incapable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keeping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up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requests 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popular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services—such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search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engines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Google,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Bing, Baidu),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Internet 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commerce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Amazon, </a:t>
            </a:r>
            <a:r>
              <a:rPr sz="1900" spc="-180" dirty="0">
                <a:solidFill>
                  <a:srgbClr val="525252"/>
                </a:solidFill>
                <a:latin typeface="Arial"/>
                <a:cs typeface="Arial"/>
              </a:rPr>
              <a:t>eBay,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Alibaba),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based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e-mail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Gmail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900" spc="-185" dirty="0">
                <a:solidFill>
                  <a:srgbClr val="525252"/>
                </a:solidFill>
                <a:latin typeface="Arial"/>
                <a:cs typeface="Arial"/>
              </a:rPr>
              <a:t>Yahoo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Mail),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social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networking 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(e.g.,.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Facebook,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Instagram,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Twitter,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900" spc="-175" dirty="0">
                <a:solidFill>
                  <a:srgbClr val="525252"/>
                </a:solidFill>
                <a:latin typeface="Arial"/>
                <a:cs typeface="Arial"/>
              </a:rPr>
              <a:t>WeChat)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55" dirty="0">
                <a:solidFill>
                  <a:srgbClr val="525252"/>
                </a:solidFill>
                <a:latin typeface="Arial"/>
                <a:cs typeface="Arial"/>
              </a:rPr>
              <a:t>Hence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data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center,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housing</a:t>
            </a:r>
            <a:r>
              <a:rPr sz="19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large</a:t>
            </a:r>
            <a:r>
              <a:rPr sz="19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number</a:t>
            </a:r>
            <a:r>
              <a:rPr sz="19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9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hosts,</a:t>
            </a:r>
            <a:r>
              <a:rPr sz="19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often</a:t>
            </a:r>
            <a:r>
              <a:rPr sz="19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used</a:t>
            </a:r>
            <a:r>
              <a:rPr sz="19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9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create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powerful</a:t>
            </a:r>
            <a:r>
              <a:rPr sz="19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200" spc="-10" dirty="0">
                <a:solidFill>
                  <a:srgbClr val="525252"/>
                </a:solidFill>
                <a:latin typeface="Arial"/>
                <a:cs typeface="Arial"/>
              </a:rPr>
              <a:t>application’s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architecture is distinctly different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from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network architecture.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It dictates how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is structured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various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200" spc="-1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systems.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676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/>
              <a:t>Network </a:t>
            </a:r>
            <a:r>
              <a:rPr sz="3200" spc="-200" dirty="0"/>
              <a:t>Application</a:t>
            </a:r>
            <a:r>
              <a:rPr sz="3200" spc="-160" dirty="0"/>
              <a:t> </a:t>
            </a:r>
            <a:r>
              <a:rPr sz="3200" spc="-235" dirty="0"/>
              <a:t>Architectures</a:t>
            </a:r>
            <a:endParaRPr sz="3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9C346-1556-1D09-5A2D-04B76BCD946D}"/>
              </a:ext>
            </a:extLst>
          </p:cNvPr>
          <p:cNvGrpSpPr/>
          <p:nvPr/>
        </p:nvGrpSpPr>
        <p:grpSpPr>
          <a:xfrm>
            <a:off x="6080976" y="913536"/>
            <a:ext cx="2960640" cy="2172600"/>
            <a:chOff x="6080976" y="913536"/>
            <a:chExt cx="2960640" cy="21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67C009-CF53-865E-BCD1-B5345B95605B}"/>
                    </a:ext>
                  </a:extLst>
                </p14:cNvPr>
                <p14:cNvContentPartPr/>
                <p14:nvPr/>
              </p14:nvContentPartPr>
              <p14:xfrm>
                <a:off x="6906456" y="913536"/>
                <a:ext cx="992880" cy="688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67C009-CF53-865E-BCD1-B5345B9560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7456" y="904896"/>
                  <a:ext cx="10105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200CD0-A65B-7A84-8F03-8BDC2E111236}"/>
                    </a:ext>
                  </a:extLst>
                </p14:cNvPr>
                <p14:cNvContentPartPr/>
                <p14:nvPr/>
              </p14:nvContentPartPr>
              <p14:xfrm>
                <a:off x="6736536" y="1225296"/>
                <a:ext cx="368280" cy="71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200CD0-A65B-7A84-8F03-8BDC2E1112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7896" y="1216296"/>
                  <a:ext cx="3859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88F687-CE39-1E95-1C38-5075CA8D884D}"/>
                    </a:ext>
                  </a:extLst>
                </p14:cNvPr>
                <p14:cNvContentPartPr/>
                <p14:nvPr/>
              </p14:nvContentPartPr>
              <p14:xfrm>
                <a:off x="7324056" y="1481256"/>
                <a:ext cx="209520" cy="140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88F687-CE39-1E95-1C38-5075CA8D88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5416" y="1472616"/>
                  <a:ext cx="227160" cy="14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4398EF-E77F-43E4-6D01-5C685539BE06}"/>
                    </a:ext>
                  </a:extLst>
                </p14:cNvPr>
                <p14:cNvContentPartPr/>
                <p14:nvPr/>
              </p14:nvContentPartPr>
              <p14:xfrm>
                <a:off x="7607376" y="1344096"/>
                <a:ext cx="1130400" cy="150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4398EF-E77F-43E4-6D01-5C685539BE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8736" y="1335096"/>
                  <a:ext cx="1148040" cy="15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C01C67-D0EA-DAC0-6398-EFE6AAE94727}"/>
                    </a:ext>
                  </a:extLst>
                </p14:cNvPr>
                <p14:cNvContentPartPr/>
                <p14:nvPr/>
              </p14:nvContentPartPr>
              <p14:xfrm>
                <a:off x="6588216" y="1929456"/>
                <a:ext cx="86760" cy="12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C01C67-D0EA-DAC0-6398-EFE6AAE947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9576" y="1920456"/>
                  <a:ext cx="104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F530D4-4002-279F-31D6-466831A4ABA6}"/>
                    </a:ext>
                  </a:extLst>
                </p14:cNvPr>
                <p14:cNvContentPartPr/>
                <p14:nvPr/>
              </p14:nvContentPartPr>
              <p14:xfrm>
                <a:off x="6182496" y="1847016"/>
                <a:ext cx="593280" cy="959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F530D4-4002-279F-31D6-466831A4AB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73496" y="1838016"/>
                  <a:ext cx="61092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8D2C22-67AA-23CD-FC59-D5DD7BC2AC21}"/>
                    </a:ext>
                  </a:extLst>
                </p14:cNvPr>
                <p14:cNvContentPartPr/>
                <p14:nvPr/>
              </p14:nvContentPartPr>
              <p14:xfrm>
                <a:off x="6080976" y="2788776"/>
                <a:ext cx="361800" cy="29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8D2C22-67AA-23CD-FC59-D5DD7BC2AC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71976" y="2779776"/>
                  <a:ext cx="379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360F19-34C6-1F3C-F5C9-95D6AA4164AF}"/>
                    </a:ext>
                  </a:extLst>
                </p14:cNvPr>
                <p14:cNvContentPartPr/>
                <p14:nvPr/>
              </p14:nvContentPartPr>
              <p14:xfrm>
                <a:off x="6181056" y="1410696"/>
                <a:ext cx="1318680" cy="155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360F19-34C6-1F3C-F5C9-95D6AA4164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72056" y="1402056"/>
                  <a:ext cx="1336320" cy="15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5CB8F-A9E1-5CB3-BEAE-9557AC9ABEC2}"/>
                    </a:ext>
                  </a:extLst>
                </p14:cNvPr>
                <p14:cNvContentPartPr/>
                <p14:nvPr/>
              </p14:nvContentPartPr>
              <p14:xfrm>
                <a:off x="7398216" y="2649456"/>
                <a:ext cx="698040" cy="36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5CB8F-A9E1-5CB3-BEAE-9557AC9ABE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89216" y="2640816"/>
                  <a:ext cx="7156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3430AA-6362-772E-F710-B4FD7375E78A}"/>
                    </a:ext>
                  </a:extLst>
                </p14:cNvPr>
                <p14:cNvContentPartPr/>
                <p14:nvPr/>
              </p14:nvContentPartPr>
              <p14:xfrm>
                <a:off x="7274376" y="1161216"/>
                <a:ext cx="142560" cy="30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3430AA-6362-772E-F710-B4FD7375E7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5736" y="1152576"/>
                  <a:ext cx="1602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F43777-FDBC-F61F-B9C9-31C53D41B5A5}"/>
                    </a:ext>
                  </a:extLst>
                </p14:cNvPr>
                <p14:cNvContentPartPr/>
                <p14:nvPr/>
              </p14:nvContentPartPr>
              <p14:xfrm>
                <a:off x="6488856" y="2733696"/>
                <a:ext cx="192960" cy="23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F43777-FDBC-F61F-B9C9-31C53D41B5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0216" y="2725056"/>
                  <a:ext cx="21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360A91-9D7D-1D8A-1278-0214E37E9C08}"/>
                    </a:ext>
                  </a:extLst>
                </p14:cNvPr>
                <p14:cNvContentPartPr/>
                <p14:nvPr/>
              </p14:nvContentPartPr>
              <p14:xfrm>
                <a:off x="7798536" y="2404656"/>
                <a:ext cx="147600" cy="19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360A91-9D7D-1D8A-1278-0214E37E9C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9536" y="2395656"/>
                  <a:ext cx="165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910057-D194-5028-0947-F0D8CA718CC2}"/>
                    </a:ext>
                  </a:extLst>
                </p14:cNvPr>
                <p14:cNvContentPartPr/>
                <p14:nvPr/>
              </p14:nvContentPartPr>
              <p14:xfrm>
                <a:off x="8712576" y="2621376"/>
                <a:ext cx="329040" cy="28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910057-D194-5028-0947-F0D8CA718C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03576" y="2612736"/>
                  <a:ext cx="346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682F7E-DB68-E14A-6B35-13008554A74F}"/>
                    </a:ext>
                  </a:extLst>
                </p14:cNvPr>
                <p14:cNvContentPartPr/>
                <p14:nvPr/>
              </p14:nvContentPartPr>
              <p14:xfrm>
                <a:off x="8750736" y="2632536"/>
                <a:ext cx="109080" cy="28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682F7E-DB68-E14A-6B35-13008554A7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41736" y="2623536"/>
                  <a:ext cx="126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BB6AE4-3FFB-E744-FA9D-D76848D41953}"/>
                    </a:ext>
                  </a:extLst>
                </p14:cNvPr>
                <p14:cNvContentPartPr/>
                <p14:nvPr/>
              </p14:nvContentPartPr>
              <p14:xfrm>
                <a:off x="8834616" y="2386296"/>
                <a:ext cx="190440" cy="112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BB6AE4-3FFB-E744-FA9D-D76848D419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25976" y="2377656"/>
                  <a:ext cx="208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AB1A4B-ABEB-C06C-5807-694E111F8D76}"/>
                    </a:ext>
                  </a:extLst>
                </p14:cNvPr>
                <p14:cNvContentPartPr/>
                <p14:nvPr/>
              </p14:nvContentPartPr>
              <p14:xfrm>
                <a:off x="8458056" y="1236096"/>
                <a:ext cx="209520" cy="47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AB1A4B-ABEB-C06C-5807-694E111F8D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49416" y="1227096"/>
                  <a:ext cx="2271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E45D23-63FA-A57C-87CB-4FEFCBA32F81}"/>
                    </a:ext>
                  </a:extLst>
                </p14:cNvPr>
                <p14:cNvContentPartPr/>
                <p14:nvPr/>
              </p14:nvContentPartPr>
              <p14:xfrm>
                <a:off x="6705216" y="2432376"/>
                <a:ext cx="79560" cy="28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E45D23-63FA-A57C-87CB-4FEFCBA32F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96576" y="2423376"/>
                  <a:ext cx="97200" cy="3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42786E1-A36D-C32B-29C0-76BCD89CAB06}"/>
                  </a:ext>
                </a:extLst>
              </p14:cNvPr>
              <p14:cNvContentPartPr/>
              <p14:nvPr/>
            </p14:nvContentPartPr>
            <p14:xfrm>
              <a:off x="1014696" y="1529496"/>
              <a:ext cx="398160" cy="214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42786E1-A36D-C32B-29C0-76BCD89CAB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6056" y="1520496"/>
                <a:ext cx="415800" cy="23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1" y="256719"/>
            <a:ext cx="6496685" cy="9366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360"/>
              </a:spcBef>
            </a:pPr>
            <a:r>
              <a:rPr sz="3200" spc="-195" dirty="0">
                <a:solidFill>
                  <a:srgbClr val="A3123E"/>
                </a:solidFill>
              </a:rPr>
              <a:t>Client-server</a:t>
            </a:r>
            <a:r>
              <a:rPr sz="3200" spc="-210" dirty="0">
                <a:solidFill>
                  <a:srgbClr val="A3123E"/>
                </a:solidFill>
              </a:rPr>
              <a:t> </a:t>
            </a:r>
            <a:r>
              <a:rPr sz="3200" spc="-185" dirty="0">
                <a:solidFill>
                  <a:srgbClr val="A3123E"/>
                </a:solidFill>
              </a:rPr>
              <a:t>paradigm</a:t>
            </a:r>
            <a:endParaRPr sz="320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400" b="0" spc="-170" dirty="0">
                <a:solidFill>
                  <a:srgbClr val="000000"/>
                </a:solidFill>
                <a:latin typeface="Arial"/>
                <a:cs typeface="Arial"/>
              </a:rPr>
              <a:t>Typical </a:t>
            </a:r>
            <a:r>
              <a:rPr sz="2400" b="0" spc="-110" dirty="0">
                <a:solidFill>
                  <a:srgbClr val="000000"/>
                </a:solidFill>
                <a:latin typeface="Arial"/>
                <a:cs typeface="Arial"/>
              </a:rPr>
              <a:t>network </a:t>
            </a:r>
            <a:r>
              <a:rPr sz="2400" b="0" spc="-175" dirty="0">
                <a:solidFill>
                  <a:srgbClr val="000000"/>
                </a:solidFill>
                <a:latin typeface="Arial"/>
                <a:cs typeface="Arial"/>
              </a:rPr>
              <a:t>app </a:t>
            </a:r>
            <a:r>
              <a:rPr sz="2400" b="0" spc="-180" dirty="0">
                <a:solidFill>
                  <a:srgbClr val="000000"/>
                </a:solidFill>
                <a:latin typeface="Arial"/>
                <a:cs typeface="Arial"/>
              </a:rPr>
              <a:t>has </a:t>
            </a:r>
            <a:r>
              <a:rPr sz="2400" b="0" spc="-95" dirty="0">
                <a:solidFill>
                  <a:srgbClr val="000000"/>
                </a:solidFill>
                <a:latin typeface="Arial"/>
                <a:cs typeface="Arial"/>
              </a:rPr>
              <a:t>two </a:t>
            </a:r>
            <a:r>
              <a:rPr sz="2400" b="0" spc="-135" dirty="0">
                <a:solidFill>
                  <a:srgbClr val="000000"/>
                </a:solidFill>
                <a:latin typeface="Arial"/>
                <a:cs typeface="Arial"/>
              </a:rPr>
              <a:t>pieces: </a:t>
            </a:r>
            <a:r>
              <a:rPr sz="2400" b="0" i="1" spc="-95" dirty="0">
                <a:solidFill>
                  <a:srgbClr val="EC7C30"/>
                </a:solidFill>
                <a:latin typeface="Arial"/>
                <a:cs typeface="Arial"/>
              </a:rPr>
              <a:t>client </a:t>
            </a:r>
            <a:r>
              <a:rPr sz="2400" b="0" spc="-18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i="1" spc="-105" dirty="0">
                <a:solidFill>
                  <a:srgbClr val="EC7C3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765" y="1855978"/>
            <a:ext cx="4966970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Client:</a:t>
            </a:r>
            <a:endParaRPr sz="2400">
              <a:latin typeface="Comic Sans MS"/>
              <a:cs typeface="Comic Sans MS"/>
            </a:endParaRPr>
          </a:p>
          <a:p>
            <a:pPr marL="396875" indent="-344170">
              <a:lnSpc>
                <a:spcPct val="100000"/>
              </a:lnSpc>
              <a:spcBef>
                <a:spcPts val="15"/>
              </a:spcBef>
              <a:buFont typeface="Wingdings"/>
              <a:buChar char=""/>
              <a:tabLst>
                <a:tab pos="397510" algn="l"/>
              </a:tabLst>
            </a:pPr>
            <a:r>
              <a:rPr sz="2000" spc="-5" dirty="0">
                <a:latin typeface="Comic Sans MS"/>
                <a:cs typeface="Comic Sans MS"/>
              </a:rPr>
              <a:t>initiates </a:t>
            </a:r>
            <a:r>
              <a:rPr sz="2000" dirty="0">
                <a:latin typeface="Comic Sans MS"/>
                <a:cs typeface="Comic Sans MS"/>
              </a:rPr>
              <a:t>contact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(“speaks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first”)</a:t>
            </a:r>
            <a:endParaRPr sz="2000">
              <a:latin typeface="Comic Sans MS"/>
              <a:cs typeface="Comic Sans MS"/>
            </a:endParaRPr>
          </a:p>
          <a:p>
            <a:pPr marL="396875" indent="-344170">
              <a:lnSpc>
                <a:spcPct val="100000"/>
              </a:lnSpc>
              <a:buFont typeface="Wingdings"/>
              <a:buChar char=""/>
              <a:tabLst>
                <a:tab pos="397510" algn="l"/>
              </a:tabLst>
            </a:pPr>
            <a:r>
              <a:rPr sz="2000" spc="-5" dirty="0">
                <a:latin typeface="Comic Sans MS"/>
                <a:cs typeface="Comic Sans MS"/>
              </a:rPr>
              <a:t>typically requests service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from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server,</a:t>
            </a:r>
            <a:endParaRPr sz="2000">
              <a:latin typeface="Comic Sans MS"/>
              <a:cs typeface="Comic Sans MS"/>
            </a:endParaRPr>
          </a:p>
          <a:p>
            <a:pPr marL="396875" marR="951230" indent="-343535">
              <a:lnSpc>
                <a:spcPct val="100000"/>
              </a:lnSpc>
              <a:buFont typeface="Wingdings"/>
              <a:buChar char=""/>
              <a:tabLst>
                <a:tab pos="397510" algn="l"/>
              </a:tabLst>
            </a:pPr>
            <a:r>
              <a:rPr sz="2000" dirty="0">
                <a:latin typeface="Comic Sans MS"/>
                <a:cs typeface="Comic Sans MS"/>
              </a:rPr>
              <a:t>Web: </a:t>
            </a:r>
            <a:r>
              <a:rPr sz="2000" spc="-5" dirty="0">
                <a:latin typeface="Comic Sans MS"/>
                <a:cs typeface="Comic Sans MS"/>
              </a:rPr>
              <a:t>client implemented in  browser; </a:t>
            </a:r>
            <a:r>
              <a:rPr sz="2000" dirty="0">
                <a:latin typeface="Comic Sans MS"/>
                <a:cs typeface="Comic Sans MS"/>
              </a:rPr>
              <a:t>e-mail: in </a:t>
            </a:r>
            <a:r>
              <a:rPr sz="2000" spc="-5" dirty="0">
                <a:latin typeface="Comic Sans MS"/>
                <a:cs typeface="Comic Sans MS"/>
              </a:rPr>
              <a:t>mail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reader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"/>
            </a:pPr>
            <a:endParaRPr sz="3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Server: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Wingdings"/>
              <a:buChar char=""/>
              <a:tabLst>
                <a:tab pos="355600" algn="l"/>
              </a:tabLst>
            </a:pPr>
            <a:r>
              <a:rPr sz="2000" dirty="0">
                <a:latin typeface="Comic Sans MS"/>
                <a:cs typeface="Comic Sans MS"/>
              </a:rPr>
              <a:t>provides </a:t>
            </a:r>
            <a:r>
              <a:rPr sz="2000" spc="-5" dirty="0">
                <a:latin typeface="Comic Sans MS"/>
                <a:cs typeface="Comic Sans MS"/>
              </a:rPr>
              <a:t>requested service to</a:t>
            </a:r>
            <a:r>
              <a:rPr sz="2000" dirty="0">
                <a:latin typeface="Comic Sans MS"/>
                <a:cs typeface="Comic Sans MS"/>
              </a:rPr>
              <a:t> client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z="2000" spc="-5" dirty="0">
                <a:latin typeface="Comic Sans MS"/>
                <a:cs typeface="Comic Sans MS"/>
              </a:rPr>
              <a:t>e.g., </a:t>
            </a:r>
            <a:r>
              <a:rPr sz="2000" dirty="0">
                <a:latin typeface="Comic Sans MS"/>
                <a:cs typeface="Comic Sans MS"/>
              </a:rPr>
              <a:t>Web </a:t>
            </a:r>
            <a:r>
              <a:rPr sz="2000" spc="-5" dirty="0">
                <a:latin typeface="Comic Sans MS"/>
                <a:cs typeface="Comic Sans MS"/>
              </a:rPr>
              <a:t>server sends requested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Web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mic Sans MS"/>
                <a:cs typeface="Comic Sans MS"/>
              </a:rPr>
              <a:t>page, </a:t>
            </a:r>
            <a:r>
              <a:rPr sz="2000" dirty="0">
                <a:latin typeface="Comic Sans MS"/>
                <a:cs typeface="Comic Sans MS"/>
              </a:rPr>
              <a:t>mail </a:t>
            </a:r>
            <a:r>
              <a:rPr sz="2000" spc="-5" dirty="0">
                <a:latin typeface="Comic Sans MS"/>
                <a:cs typeface="Comic Sans MS"/>
              </a:rPr>
              <a:t>server </a:t>
            </a:r>
            <a:r>
              <a:rPr sz="2000" dirty="0">
                <a:latin typeface="Comic Sans MS"/>
                <a:cs typeface="Comic Sans MS"/>
              </a:rPr>
              <a:t>delivers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e-mail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1731" y="580713"/>
            <a:ext cx="4060275" cy="5681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6299200" cy="41325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241935" indent="-228600">
              <a:lnSpc>
                <a:spcPct val="9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minimal 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(or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no)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reliance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on dedicated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servers </a:t>
            </a:r>
            <a:r>
              <a:rPr sz="2000" spc="-70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centers.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Instead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exploits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direct 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2000" spc="-12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pairs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70" dirty="0">
                <a:solidFill>
                  <a:srgbClr val="525252"/>
                </a:solidFill>
                <a:latin typeface="Arial"/>
                <a:cs typeface="Arial"/>
              </a:rPr>
              <a:t>intermittently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connected 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hosts,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called</a:t>
            </a:r>
            <a:r>
              <a:rPr sz="20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i="1" spc="-110" dirty="0">
                <a:solidFill>
                  <a:srgbClr val="525252"/>
                </a:solidFill>
                <a:latin typeface="Arial"/>
                <a:cs typeface="Arial"/>
              </a:rPr>
              <a:t>peers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100" dirty="0">
                <a:solidFill>
                  <a:srgbClr val="525252"/>
                </a:solidFill>
                <a:latin typeface="Arial"/>
                <a:cs typeface="Arial"/>
              </a:rPr>
              <a:t>peers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2000" spc="-17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peers </a:t>
            </a: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2000" spc="-125" dirty="0">
                <a:solidFill>
                  <a:srgbClr val="525252"/>
                </a:solidFill>
                <a:latin typeface="Arial"/>
                <a:cs typeface="Arial"/>
              </a:rPr>
              <a:t>owned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service provider,</a:t>
            </a:r>
            <a:r>
              <a:rPr sz="2000" spc="3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instead desktops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laptops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controlled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20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241300" marR="4572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0" dirty="0">
                <a:solidFill>
                  <a:srgbClr val="525252"/>
                </a:solidFill>
                <a:latin typeface="Arial"/>
                <a:cs typeface="Arial"/>
              </a:rPr>
              <a:t>Eg: </a:t>
            </a:r>
            <a:r>
              <a:rPr sz="2000" spc="-60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sharing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BitTorrent),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peer-assisted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download 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acceleration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Xunlei),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telephony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video  conference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</a:t>
            </a:r>
            <a:r>
              <a:rPr sz="20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525252"/>
                </a:solidFill>
                <a:latin typeface="Arial"/>
                <a:cs typeface="Arial"/>
              </a:rPr>
              <a:t>Skype).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00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compelling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features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195" dirty="0">
                <a:solidFill>
                  <a:srgbClr val="525252"/>
                </a:solidFill>
                <a:latin typeface="Arial"/>
                <a:cs typeface="Arial"/>
              </a:rPr>
              <a:t>P2P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architectures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their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519FF7"/>
                </a:solidFill>
                <a:latin typeface="Trebuchet MS"/>
                <a:cs typeface="Trebuchet MS"/>
              </a:rPr>
              <a:t>self-scalability</a:t>
            </a:r>
            <a:endParaRPr sz="2000">
              <a:latin typeface="Trebuchet MS"/>
              <a:cs typeface="Trebuchet MS"/>
            </a:endParaRPr>
          </a:p>
          <a:p>
            <a:pPr marL="241300" marR="396875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0" dirty="0">
                <a:solidFill>
                  <a:srgbClr val="525252"/>
                </a:solidFill>
                <a:latin typeface="Arial"/>
                <a:cs typeface="Arial"/>
              </a:rPr>
              <a:t>Some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applications </a:t>
            </a:r>
            <a:r>
              <a:rPr sz="2000" spc="-15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2000" spc="-80" dirty="0">
                <a:solidFill>
                  <a:srgbClr val="525252"/>
                </a:solidFill>
                <a:latin typeface="Arial"/>
                <a:cs typeface="Arial"/>
              </a:rPr>
              <a:t>hybrid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architectures,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combining 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both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200" dirty="0">
                <a:solidFill>
                  <a:srgbClr val="525252"/>
                </a:solidFill>
                <a:latin typeface="Arial"/>
                <a:cs typeface="Arial"/>
              </a:rPr>
              <a:t>P2P</a:t>
            </a:r>
            <a:r>
              <a:rPr sz="2000" spc="-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197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3123E"/>
                </a:solidFill>
              </a:rPr>
              <a:t>Peer </a:t>
            </a:r>
            <a:r>
              <a:rPr sz="3200" spc="-270" dirty="0">
                <a:solidFill>
                  <a:srgbClr val="A3123E"/>
                </a:solidFill>
              </a:rPr>
              <a:t>to </a:t>
            </a:r>
            <a:r>
              <a:rPr sz="3200" spc="-235" dirty="0">
                <a:solidFill>
                  <a:srgbClr val="A3123E"/>
                </a:solidFill>
              </a:rPr>
              <a:t>Peer</a:t>
            </a:r>
            <a:r>
              <a:rPr sz="3200" spc="-70" dirty="0">
                <a:solidFill>
                  <a:srgbClr val="A3123E"/>
                </a:solidFill>
              </a:rPr>
              <a:t> </a:t>
            </a:r>
            <a:r>
              <a:rPr sz="3200" spc="-260" dirty="0">
                <a:solidFill>
                  <a:srgbClr val="A3123E"/>
                </a:solidFill>
              </a:rPr>
              <a:t>Architecture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295388" y="187485"/>
            <a:ext cx="4301255" cy="605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5FBC7D-E0B3-1057-C0CF-C8D9DA6D50DA}"/>
              </a:ext>
            </a:extLst>
          </p:cNvPr>
          <p:cNvGrpSpPr/>
          <p:nvPr/>
        </p:nvGrpSpPr>
        <p:grpSpPr>
          <a:xfrm>
            <a:off x="301536" y="2540376"/>
            <a:ext cx="375480" cy="248400"/>
            <a:chOff x="301536" y="2540376"/>
            <a:chExt cx="37548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EAA857-AAF6-D00F-B5FC-4E30D3D8E21C}"/>
                    </a:ext>
                  </a:extLst>
                </p14:cNvPr>
                <p14:cNvContentPartPr/>
                <p14:nvPr/>
              </p14:nvContentPartPr>
              <p14:xfrm>
                <a:off x="301536" y="2611296"/>
                <a:ext cx="299880" cy="17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EAA857-AAF6-D00F-B5FC-4E30D3D8E2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536" y="2602656"/>
                  <a:ext cx="317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092DDC-54F0-0EAD-298B-F1C1D54352A8}"/>
                    </a:ext>
                  </a:extLst>
                </p14:cNvPr>
                <p14:cNvContentPartPr/>
                <p14:nvPr/>
              </p14:nvContentPartPr>
              <p14:xfrm>
                <a:off x="539496" y="2540376"/>
                <a:ext cx="137520" cy="167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092DDC-54F0-0EAD-298B-F1C1D54352A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0856" y="2531736"/>
                  <a:ext cx="1551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4F325C-7824-3414-968B-1B6386078CE6}"/>
              </a:ext>
            </a:extLst>
          </p:cNvPr>
          <p:cNvGrpSpPr/>
          <p:nvPr/>
        </p:nvGrpSpPr>
        <p:grpSpPr>
          <a:xfrm>
            <a:off x="292536" y="4269456"/>
            <a:ext cx="385560" cy="551520"/>
            <a:chOff x="292536" y="4269456"/>
            <a:chExt cx="38556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EA789C-A377-6BCA-A0F1-E42E413378C4}"/>
                    </a:ext>
                  </a:extLst>
                </p14:cNvPr>
                <p14:cNvContentPartPr/>
                <p14:nvPr/>
              </p14:nvContentPartPr>
              <p14:xfrm>
                <a:off x="292536" y="4385016"/>
                <a:ext cx="313560" cy="132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EA789C-A377-6BCA-A0F1-E42E413378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36" y="4376376"/>
                  <a:ext cx="331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72B767-7355-3877-B725-477CE7A54365}"/>
                    </a:ext>
                  </a:extLst>
                </p14:cNvPr>
                <p14:cNvContentPartPr/>
                <p14:nvPr/>
              </p14:nvContentPartPr>
              <p14:xfrm>
                <a:off x="374976" y="4269456"/>
                <a:ext cx="303120" cy="55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72B767-7355-3877-B725-477CE7A543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5976" y="4260816"/>
                  <a:ext cx="320760" cy="5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CA5772-7549-A898-1170-6AFF7A6536B1}"/>
              </a:ext>
            </a:extLst>
          </p:cNvPr>
          <p:cNvGrpSpPr/>
          <p:nvPr/>
        </p:nvGrpSpPr>
        <p:grpSpPr>
          <a:xfrm>
            <a:off x="10012536" y="272016"/>
            <a:ext cx="1428480" cy="706680"/>
            <a:chOff x="10012536" y="272016"/>
            <a:chExt cx="142848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A3C3EE-59AA-2C0E-E3EC-F3BF583EDEA6}"/>
                    </a:ext>
                  </a:extLst>
                </p14:cNvPr>
                <p14:cNvContentPartPr/>
                <p14:nvPr/>
              </p14:nvContentPartPr>
              <p14:xfrm>
                <a:off x="10012536" y="550296"/>
                <a:ext cx="379800" cy="42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A3C3EE-59AA-2C0E-E3EC-F3BF583EDE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03536" y="541296"/>
                  <a:ext cx="397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0A3590-7001-2577-762B-68BC5C56F838}"/>
                    </a:ext>
                  </a:extLst>
                </p14:cNvPr>
                <p14:cNvContentPartPr/>
                <p14:nvPr/>
              </p14:nvContentPartPr>
              <p14:xfrm>
                <a:off x="10429056" y="301536"/>
                <a:ext cx="1011960" cy="618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0A3590-7001-2577-762B-68BC5C56F8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20416" y="292896"/>
                  <a:ext cx="102960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D6142E-5C61-A11A-1EBD-94B44B78F9B9}"/>
                    </a:ext>
                  </a:extLst>
                </p14:cNvPr>
                <p14:cNvContentPartPr/>
                <p14:nvPr/>
              </p14:nvContentPartPr>
              <p14:xfrm>
                <a:off x="10533816" y="272016"/>
                <a:ext cx="642960" cy="130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D6142E-5C61-A11A-1EBD-94B44B78F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25176" y="263376"/>
                  <a:ext cx="660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81DEA2-892A-CDC8-6158-1D862EDA3F9C}"/>
                    </a:ext>
                  </a:extLst>
                </p14:cNvPr>
                <p14:cNvContentPartPr/>
                <p14:nvPr/>
              </p14:nvContentPartPr>
              <p14:xfrm>
                <a:off x="10674216" y="557496"/>
                <a:ext cx="235080" cy="27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81DEA2-892A-CDC8-6158-1D862EDA3F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65216" y="548856"/>
                  <a:ext cx="252720" cy="290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65862"/>
            <a:ext cx="11181715" cy="7645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90"/>
              </a:spcBef>
            </a:pPr>
            <a:r>
              <a:rPr sz="3200" spc="-120" dirty="0">
                <a:solidFill>
                  <a:srgbClr val="A3123E"/>
                </a:solidFill>
              </a:rPr>
              <a:t>Processes </a:t>
            </a:r>
            <a:r>
              <a:rPr sz="3200" spc="-215" dirty="0">
                <a:solidFill>
                  <a:srgbClr val="A3123E"/>
                </a:solidFill>
              </a:rPr>
              <a:t>communicating </a:t>
            </a:r>
            <a:r>
              <a:rPr sz="3200" spc="-125" dirty="0">
                <a:solidFill>
                  <a:srgbClr val="A3123E"/>
                </a:solidFill>
              </a:rPr>
              <a:t>across </a:t>
            </a:r>
            <a:r>
              <a:rPr sz="3200" spc="-260" dirty="0">
                <a:solidFill>
                  <a:srgbClr val="A3123E"/>
                </a:solidFill>
              </a:rPr>
              <a:t>network- </a:t>
            </a:r>
            <a:r>
              <a:rPr sz="1800" spc="-160" dirty="0">
                <a:solidFill>
                  <a:srgbClr val="525252"/>
                </a:solidFill>
              </a:rPr>
              <a:t>how the </a:t>
            </a:r>
            <a:r>
              <a:rPr sz="1800" spc="-100" dirty="0">
                <a:solidFill>
                  <a:srgbClr val="525252"/>
                </a:solidFill>
              </a:rPr>
              <a:t>programs, </a:t>
            </a:r>
            <a:r>
              <a:rPr sz="1800" spc="-120" dirty="0">
                <a:solidFill>
                  <a:srgbClr val="525252"/>
                </a:solidFill>
              </a:rPr>
              <a:t>running </a:t>
            </a:r>
            <a:r>
              <a:rPr sz="1800" spc="-114" dirty="0">
                <a:solidFill>
                  <a:srgbClr val="525252"/>
                </a:solidFill>
              </a:rPr>
              <a:t>in </a:t>
            </a:r>
            <a:r>
              <a:rPr sz="1800" spc="-130" dirty="0">
                <a:solidFill>
                  <a:srgbClr val="525252"/>
                </a:solidFill>
              </a:rPr>
              <a:t>multiple end  </a:t>
            </a:r>
            <a:r>
              <a:rPr sz="1800" spc="-80" dirty="0">
                <a:solidFill>
                  <a:srgbClr val="525252"/>
                </a:solidFill>
              </a:rPr>
              <a:t>systems, </a:t>
            </a:r>
            <a:r>
              <a:rPr sz="1800" spc="-135" dirty="0">
                <a:solidFill>
                  <a:srgbClr val="525252"/>
                </a:solidFill>
              </a:rPr>
              <a:t>communicate </a:t>
            </a:r>
            <a:r>
              <a:rPr sz="1800" spc="-160" dirty="0">
                <a:solidFill>
                  <a:srgbClr val="525252"/>
                </a:solidFill>
              </a:rPr>
              <a:t>with </a:t>
            </a:r>
            <a:r>
              <a:rPr sz="1800" spc="-120" dirty="0">
                <a:solidFill>
                  <a:srgbClr val="525252"/>
                </a:solidFill>
              </a:rPr>
              <a:t>each</a:t>
            </a:r>
            <a:r>
              <a:rPr sz="1800" spc="-30" dirty="0">
                <a:solidFill>
                  <a:srgbClr val="525252"/>
                </a:solidFill>
              </a:rPr>
              <a:t> </a:t>
            </a:r>
            <a:r>
              <a:rPr sz="1800" spc="-160" dirty="0">
                <a:solidFill>
                  <a:srgbClr val="525252"/>
                </a:solidFill>
              </a:rPr>
              <a:t>other.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6981443" y="1863851"/>
            <a:ext cx="4599432" cy="393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451" y="1136396"/>
            <a:ext cx="11111865" cy="49644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03530" marR="5080" indent="-228600">
              <a:lnSpc>
                <a:spcPct val="89800"/>
              </a:lnSpc>
              <a:spcBef>
                <a:spcPts val="320"/>
              </a:spcBef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the context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a communication session between a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pair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processes,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 that initiates the 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(that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is,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initially contacts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other process at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beginning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session)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labeled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client.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 that waits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be contacted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begin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session is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i="1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299085" marR="5067935" indent="-287020">
              <a:lnSpc>
                <a:spcPts val="2160"/>
              </a:lnSpc>
              <a:spcBef>
                <a:spcPts val="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 sends messages into, and receives messages 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through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interface called a </a:t>
            </a:r>
            <a:r>
              <a:rPr sz="1800" spc="-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socket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analogous </a:t>
            </a:r>
            <a:r>
              <a:rPr sz="2400" spc="-2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door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sending </a:t>
            </a:r>
            <a:r>
              <a:rPr sz="2000" spc="-10" dirty="0">
                <a:latin typeface="Carlito"/>
                <a:cs typeface="Carlito"/>
              </a:rPr>
              <a:t>process shoves </a:t>
            </a:r>
            <a:r>
              <a:rPr sz="2000" spc="-5" dirty="0">
                <a:latin typeface="Carlito"/>
                <a:cs typeface="Carlito"/>
              </a:rPr>
              <a:t>message out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door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sending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assumes transport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infrastructure</a:t>
            </a:r>
            <a:endParaRPr sz="2000">
              <a:latin typeface="Carlito"/>
              <a:cs typeface="Carlito"/>
            </a:endParaRPr>
          </a:p>
          <a:p>
            <a:pPr marL="868680" lvl="1" indent="-399415">
              <a:lnSpc>
                <a:spcPct val="100000"/>
              </a:lnSpc>
              <a:buFont typeface="Arial"/>
              <a:buChar char="•"/>
              <a:tabLst>
                <a:tab pos="868680" algn="l"/>
                <a:tab pos="869315" algn="l"/>
              </a:tabLst>
            </a:pPr>
            <a:r>
              <a:rPr sz="2000" spc="-5" dirty="0">
                <a:latin typeface="Carlito"/>
                <a:cs typeface="Carlito"/>
              </a:rPr>
              <a:t>on other side of door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5" dirty="0">
                <a:latin typeface="Carlito"/>
                <a:cs typeface="Carlito"/>
              </a:rPr>
              <a:t>brings message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socket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receiving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sz="2000">
              <a:latin typeface="Carlito"/>
              <a:cs typeface="Carlito"/>
            </a:endParaRPr>
          </a:p>
          <a:p>
            <a:pPr marL="74930" marR="5441315">
              <a:lnSpc>
                <a:spcPct val="100000"/>
              </a:lnSpc>
              <a:spcBef>
                <a:spcPts val="434"/>
              </a:spcBef>
              <a:buSzPct val="94444"/>
              <a:buFont typeface="Wingdings"/>
              <a:buChar char=""/>
              <a:tabLst>
                <a:tab pos="280035" algn="l"/>
              </a:tabLst>
            </a:pPr>
            <a:r>
              <a:rPr sz="1800" dirty="0">
                <a:latin typeface="Carlito"/>
                <a:cs typeface="Carlito"/>
              </a:rPr>
              <a:t>API: </a:t>
            </a:r>
            <a:r>
              <a:rPr sz="1800" spc="-5" dirty="0">
                <a:latin typeface="Carlito"/>
                <a:cs typeface="Carlito"/>
              </a:rPr>
              <a:t>(1) </a:t>
            </a:r>
            <a:r>
              <a:rPr sz="1800" spc="-10" dirty="0">
                <a:latin typeface="Carlito"/>
                <a:cs typeface="Carlito"/>
              </a:rPr>
              <a:t>choice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transport </a:t>
            </a:r>
            <a:r>
              <a:rPr sz="1800" spc="-15" dirty="0">
                <a:latin typeface="Carlito"/>
                <a:cs typeface="Carlito"/>
              </a:rPr>
              <a:t>protocol; </a:t>
            </a:r>
            <a:r>
              <a:rPr sz="1800" spc="-5" dirty="0">
                <a:latin typeface="Carlito"/>
                <a:cs typeface="Carlito"/>
              </a:rPr>
              <a:t>(2) ability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fix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few  </a:t>
            </a:r>
            <a:r>
              <a:rPr sz="1800" spc="-15" dirty="0">
                <a:latin typeface="Carlito"/>
                <a:cs typeface="Carlito"/>
              </a:rPr>
              <a:t>parameters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(lots more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EC7C30"/>
                </a:solidFill>
                <a:latin typeface="Carlito"/>
                <a:cs typeface="Carlito"/>
              </a:rPr>
              <a:t>this</a:t>
            </a:r>
            <a:r>
              <a:rPr sz="1800" spc="8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later)</a:t>
            </a:r>
            <a:endParaRPr sz="1800">
              <a:latin typeface="Carlito"/>
              <a:cs typeface="Carlito"/>
            </a:endParaRPr>
          </a:p>
          <a:p>
            <a:pPr marL="74930" marR="476631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developer has control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everything 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layer side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 socket 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but has little control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side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</a:t>
            </a:r>
            <a:r>
              <a:rPr sz="1200" spc="-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socket.</a:t>
            </a:r>
            <a:endParaRPr sz="12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only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control that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developer has 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side</a:t>
            </a:r>
            <a:r>
              <a:rPr sz="1200" spc="-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03530" indent="-229235">
              <a:lnSpc>
                <a:spcPct val="100000"/>
              </a:lnSpc>
              <a:buAutoNum type="arabicParenBoth"/>
              <a:tabLst>
                <a:tab pos="304165" algn="l"/>
              </a:tabLst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choice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transport protocol</a:t>
            </a:r>
            <a:r>
              <a:rPr sz="1200" spc="-1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303530" indent="-229235">
              <a:lnSpc>
                <a:spcPts val="1425"/>
              </a:lnSpc>
              <a:buAutoNum type="arabicParenBoth"/>
              <a:tabLst>
                <a:tab pos="304165" algn="l"/>
              </a:tabLst>
            </a:pP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perhaps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ability to fix a few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parameters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such as maximum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buffer</a:t>
            </a:r>
            <a:r>
              <a:rPr sz="1200" spc="-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74930">
              <a:lnSpc>
                <a:spcPts val="1425"/>
              </a:lnSpc>
            </a:pP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maximum segment</a:t>
            </a:r>
            <a:r>
              <a:rPr sz="12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sizes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3087</Words>
  <Application>Microsoft Office PowerPoint</Application>
  <PresentationFormat>Widescreen</PresentationFormat>
  <Paragraphs>299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Carlito</vt:lpstr>
      <vt:lpstr>Comic Sans MS</vt:lpstr>
      <vt:lpstr>Courier New</vt:lpstr>
      <vt:lpstr>Georgia</vt:lpstr>
      <vt:lpstr>Times New Roman</vt:lpstr>
      <vt:lpstr>Trebuchet MS</vt:lpstr>
      <vt:lpstr>Wingdings</vt:lpstr>
      <vt:lpstr>Office Theme</vt:lpstr>
      <vt:lpstr>21AIE211 Introduction to COMPUTER NETWORKS 2-0-3 3</vt:lpstr>
      <vt:lpstr>APPLICATION LAYER</vt:lpstr>
      <vt:lpstr>Network applications: some jargon</vt:lpstr>
      <vt:lpstr>Applications and application-layer  protocols</vt:lpstr>
      <vt:lpstr>Application-layer protocol defines</vt:lpstr>
      <vt:lpstr>Network Application Architectures</vt:lpstr>
      <vt:lpstr>Client-server paradigm Typical network app has two pieces: client and server</vt:lpstr>
      <vt:lpstr>Peer to Peer Architecture</vt:lpstr>
      <vt:lpstr>Processes communicating across network- how the programs, running in multiple end  systems, communicate with each other.</vt:lpstr>
      <vt:lpstr>Addressing processes:</vt:lpstr>
      <vt:lpstr>Transport Services Available to Applications</vt:lpstr>
      <vt:lpstr>Reliable Data Transfer</vt:lpstr>
      <vt:lpstr>Throughput</vt:lpstr>
      <vt:lpstr>Transport service requirements of common apps</vt:lpstr>
      <vt:lpstr>Internet transport protocols services</vt:lpstr>
      <vt:lpstr>Internet apps: application, transport protocols</vt:lpstr>
      <vt:lpstr>Web and HTTP</vt:lpstr>
      <vt:lpstr>Web and HTTP</vt:lpstr>
      <vt:lpstr>HTTP overview</vt:lpstr>
      <vt:lpstr>HTTP overview (continued)</vt:lpstr>
      <vt:lpstr>TCP 3-way Handshaking</vt:lpstr>
      <vt:lpstr>HTTP connections</vt:lpstr>
      <vt:lpstr>Nonpersistent HTTP</vt:lpstr>
      <vt:lpstr>Nonpersistent HTTP (cont.)</vt:lpstr>
      <vt:lpstr>Response time modeling</vt:lpstr>
      <vt:lpstr>Persistent HTTP</vt:lpstr>
      <vt:lpstr>HTTP request message</vt:lpstr>
      <vt:lpstr>HTTP request message</vt:lpstr>
      <vt:lpstr>HTTP request message: general format</vt:lpstr>
      <vt:lpstr>Method types</vt:lpstr>
      <vt:lpstr>HTTP response message</vt:lpstr>
      <vt:lpstr>HTTP response message</vt:lpstr>
      <vt:lpstr>HTTP response status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Girish s</cp:lastModifiedBy>
  <cp:revision>4</cp:revision>
  <dcterms:created xsi:type="dcterms:W3CDTF">2021-08-03T11:14:23Z</dcterms:created>
  <dcterms:modified xsi:type="dcterms:W3CDTF">2024-01-12T05:55:43Z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2021-08-03T00:00:00Z</vt:filetime>
  </property>
</Properties>
</file>