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autoCompressPictures="0">
  <p:sldMasterIdLst>
    <p:sldMasterId id="2147483874" r:id="rId4"/>
  </p:sldMasterIdLst>
  <p:notesMasterIdLst>
    <p:notesMasterId r:id="rId21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71" r:id="rId12"/>
    <p:sldId id="283" r:id="rId13"/>
    <p:sldId id="285" r:id="rId14"/>
    <p:sldId id="284" r:id="rId15"/>
    <p:sldId id="280" r:id="rId16"/>
    <p:sldId id="272" r:id="rId17"/>
    <p:sldId id="279" r:id="rId18"/>
    <p:sldId id="274" r:id="rId19"/>
    <p:sldId id="281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94D"/>
    <a:srgbClr val="B8114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7963BF-2F1C-4248-9C11-594C7676C1F0}">
  <a:tblStyle styleId="{A07963BF-2F1C-4248-9C11-594C7676C1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7" autoAdjust="0"/>
    <p:restoredTop sz="80187" autoAdjust="0"/>
  </p:normalViewPr>
  <p:slideViewPr>
    <p:cSldViewPr>
      <p:cViewPr varScale="1">
        <p:scale>
          <a:sx n="54" d="100"/>
          <a:sy n="54" d="100"/>
        </p:scale>
        <p:origin x="59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71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0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09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9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226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92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06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76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77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8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3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64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29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82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2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34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1744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9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6023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1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8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5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8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2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71F7B6-F077-4F5A-9FBA-E3EDE0954D8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Google Shape;174;p26">
            <a:extLst>
              <a:ext uri="{FF2B5EF4-FFF2-40B4-BE49-F238E27FC236}">
                <a16:creationId xmlns:a16="http://schemas.microsoft.com/office/drawing/2014/main" id="{06B904E8-1DED-406D-87D6-7BFE09E5C9BE}"/>
              </a:ext>
            </a:extLst>
          </p:cNvPr>
          <p:cNvSpPr txBox="1">
            <a:spLocks/>
          </p:cNvSpPr>
          <p:nvPr userDrawn="1"/>
        </p:nvSpPr>
        <p:spPr>
          <a:xfrm>
            <a:off x="832824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b="0" i="0" dirty="0">
                <a:effectLst/>
                <a:latin typeface="Arial" panose="020B0604020202020204" pitchFamily="34" charset="0"/>
              </a:rPr>
              <a:t>Structured Query Language(</a:t>
            </a:r>
            <a:r>
              <a:rPr lang="en-IN" sz="4000" dirty="0"/>
              <a:t>SQL)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Query Language (SQL)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to query a relational database.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•Structured English Query Language (Sequel) developed by 			IBM.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•Later it is known as Structured Query Language.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•Different Versions :SQL-86,SQL-89,SQL-92, SQL-2003,SQL-2006,SQL -2008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•Not Case sensitive.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Multiline statements; each statement ends with a semicolon.</a:t>
            </a:r>
            <a:endParaRPr lang="en-IN" sz="22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38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Primary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497456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 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Multiple columns are used to specify the primary key of a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These columns may have different data types.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Syntax for composite key: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		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sz="2000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b="0" i="0" dirty="0">
                <a:effectLst/>
                <a:latin typeface="+mn-lt"/>
              </a:rPr>
              <a:t>	CREATE TABLE TABLE_NAME					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b="0" i="0" dirty="0">
                <a:effectLst/>
                <a:latin typeface="+mn-lt"/>
              </a:rPr>
              <a:t>(COLUMN_1 DATA_TYPE_1, COLUMN_2 DATA_TYPE_2,…..				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b="0" i="0" dirty="0">
                <a:effectLst/>
                <a:latin typeface="+mn-lt"/>
              </a:rPr>
              <a:t>PRIMARY KEY (COLUMN_1, COLUMN_2, …));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b="0" i="0" dirty="0">
                <a:effectLst/>
                <a:latin typeface="+mn-lt"/>
              </a:rPr>
              <a:t>		</a:t>
            </a:r>
            <a:endParaRPr lang="en-US" sz="2000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kern="0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: </a:t>
            </a:r>
            <a:r>
              <a:rPr lang="en-US" b="0" i="0" dirty="0">
                <a:effectLst/>
                <a:latin typeface="+mn-lt"/>
              </a:rPr>
              <a:t>CREATE TABLE </a:t>
            </a:r>
            <a:r>
              <a:rPr lang="en-US" b="1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section 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(course id varchar (8), sec id varchar (8), semester 	varchar (6),year numeric (4,0),building varchar (15),room number varchar 	(7),time slot id varchar (4), </a:t>
            </a:r>
            <a:r>
              <a:rPr lang="en-US" b="0" i="0" dirty="0">
                <a:effectLst/>
                <a:latin typeface="+mn-lt"/>
              </a:rPr>
              <a:t>PRIMARY KEY 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(course id, sec id, semester, year));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Note: Composite PK can be applied only at table level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								</a:t>
            </a:r>
            <a:endParaRPr lang="en-US" sz="2000" b="0" i="0" dirty="0"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EA39C-C3FA-417F-84C1-535088A54518}"/>
              </a:ext>
            </a:extLst>
          </p:cNvPr>
          <p:cNvSpPr txBox="1"/>
          <p:nvPr/>
        </p:nvSpPr>
        <p:spPr>
          <a:xfrm>
            <a:off x="0" y="892850"/>
            <a:ext cx="6161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Composite Primary Key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04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Foreign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Indicates the relationship between two tables.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800" kern="0" dirty="0">
              <a:solidFill>
                <a:srgbClr val="000000"/>
              </a:solidFill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The value of F.K is derived from the P.K of the other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800" kern="0" dirty="0">
              <a:solidFill>
                <a:srgbClr val="000000"/>
              </a:solidFill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Referenced column and referencing column should have the same data type, size can be different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				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Column Level Constraint  				Table level Constraint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C0668-E282-46C1-85F1-5058D776C081}"/>
              </a:ext>
            </a:extLst>
          </p:cNvPr>
          <p:cNvSpPr/>
          <p:nvPr/>
        </p:nvSpPr>
        <p:spPr>
          <a:xfrm>
            <a:off x="9683596" y="36050"/>
            <a:ext cx="2286000" cy="1713600"/>
          </a:xfrm>
          <a:prstGeom prst="rect">
            <a:avLst/>
          </a:prstGeom>
          <a:noFill/>
          <a:ln w="12700">
            <a:solidFill>
              <a:schemeClr val="tx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86DC7-4938-4B2E-B60B-A3F3942A7CD7}"/>
              </a:ext>
            </a:extLst>
          </p:cNvPr>
          <p:cNvSpPr txBox="1"/>
          <p:nvPr/>
        </p:nvSpPr>
        <p:spPr>
          <a:xfrm>
            <a:off x="9977727" y="696794"/>
            <a:ext cx="180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Place your</a:t>
            </a:r>
            <a:br>
              <a:rPr lang="en-US" dirty="0"/>
            </a:br>
            <a:r>
              <a:rPr lang="en-US" dirty="0"/>
              <a:t>Webcam Video here</a:t>
            </a:r>
          </a:p>
          <a:p>
            <a:pPr algn="ctr"/>
            <a:r>
              <a:rPr lang="en-US" dirty="0"/>
              <a:t>Size 38%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C1157-F64B-44C2-8D84-22FEA62B0797}"/>
              </a:ext>
            </a:extLst>
          </p:cNvPr>
          <p:cNvSpPr txBox="1"/>
          <p:nvPr/>
        </p:nvSpPr>
        <p:spPr>
          <a:xfrm>
            <a:off x="87073" y="5085184"/>
            <a:ext cx="6046523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SKILL (</a:t>
            </a:r>
            <a:r>
              <a:rPr lang="en-IN" sz="2000" dirty="0" err="1">
                <a:latin typeface="+mn-lt"/>
              </a:rPr>
              <a:t>Sl_No</a:t>
            </a:r>
            <a:r>
              <a:rPr lang="en-IN" sz="2000" dirty="0">
                <a:latin typeface="+mn-lt"/>
              </a:rPr>
              <a:t>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 varchar(10) REFERENCES EMPLOYEE(EMP_ID), Skill varchar2(35));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F6E77-6220-49B3-B615-130AE42E020D}"/>
              </a:ext>
            </a:extLst>
          </p:cNvPr>
          <p:cNvSpPr txBox="1"/>
          <p:nvPr/>
        </p:nvSpPr>
        <p:spPr>
          <a:xfrm>
            <a:off x="0" y="1019958"/>
            <a:ext cx="24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  <a:sym typeface="Georgia"/>
              </a:rPr>
              <a:t>Foreign Key </a:t>
            </a:r>
            <a:endParaRPr lang="en-IN" sz="24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15520-EDFC-44A1-8E8E-75738DAF1637}"/>
              </a:ext>
            </a:extLst>
          </p:cNvPr>
          <p:cNvSpPr txBox="1"/>
          <p:nvPr/>
        </p:nvSpPr>
        <p:spPr>
          <a:xfrm>
            <a:off x="6364807" y="4931295"/>
            <a:ext cx="5943106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SKILL (</a:t>
            </a:r>
            <a:r>
              <a:rPr lang="en-IN" sz="2000" dirty="0" err="1">
                <a:latin typeface="+mn-lt"/>
              </a:rPr>
              <a:t>Sl_No</a:t>
            </a:r>
            <a:r>
              <a:rPr lang="en-IN" sz="2000" dirty="0">
                <a:latin typeface="+mn-lt"/>
              </a:rPr>
              <a:t>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 varchar(10), , Skill varchar2(35), FOREIGN KEY(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) REFERENCES EMPLOYEE(EMP_ID));</a:t>
            </a:r>
          </a:p>
        </p:txBody>
      </p:sp>
    </p:spTree>
    <p:extLst>
      <p:ext uri="{BB962C8B-B14F-4D97-AF65-F5344CB8AC3E}">
        <p14:creationId xmlns:p14="http://schemas.microsoft.com/office/powerpoint/2010/main" val="214426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Foreign Key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Ensures that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foreign key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must be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either null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or it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must have  a matching primary key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with which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it is related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Employee					   Department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B7D89BD-EC32-4759-B41A-8A1C7C2102B2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2996952"/>
          <a:ext cx="469877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694">
                  <a:extLst>
                    <a:ext uri="{9D8B030D-6E8A-4147-A177-3AD203B41FA5}">
                      <a16:colId xmlns:a16="http://schemas.microsoft.com/office/drawing/2014/main" val="2158643527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681185838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1800912053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1043539726"/>
                    </a:ext>
                  </a:extLst>
                </a:gridCol>
              </a:tblGrid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DEPT_ID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51762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ANKIT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7441419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515584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B8094D"/>
                          </a:solidFill>
                        </a:rPr>
                        <a:t>DD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3791132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DEEPAK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3412419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SUMIT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83493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B743A79-3309-466C-91FF-C4A9F78470C4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934526"/>
          <a:ext cx="3456384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66892594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8906981"/>
                    </a:ext>
                  </a:extLst>
                </a:gridCol>
              </a:tblGrid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Dept_ID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Dept_Name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628847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Accounts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0350095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Biotechnology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170109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Computer Science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1743130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Electrical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1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3BEF7A-8AED-487D-9E39-B425CA7DA39A}"/>
              </a:ext>
            </a:extLst>
          </p:cNvPr>
          <p:cNvSpPr txBox="1"/>
          <p:nvPr/>
        </p:nvSpPr>
        <p:spPr>
          <a:xfrm>
            <a:off x="5983549" y="5199423"/>
            <a:ext cx="399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n-lt"/>
              </a:rPr>
              <a:t>This entry</a:t>
            </a:r>
            <a:r>
              <a:rPr lang="en-IN" b="1" dirty="0">
                <a:latin typeface="+mn-lt"/>
              </a:rPr>
              <a:t>(DD) </a:t>
            </a:r>
            <a:r>
              <a:rPr lang="en-IN" dirty="0">
                <a:latin typeface="+mn-lt"/>
              </a:rPr>
              <a:t>is not allowed as it is not present in the </a:t>
            </a:r>
            <a:r>
              <a:rPr lang="en-IN" dirty="0" err="1">
                <a:latin typeface="+mn-lt"/>
              </a:rPr>
              <a:t>Dept_ID</a:t>
            </a:r>
            <a:r>
              <a:rPr lang="en-IN" dirty="0">
                <a:latin typeface="+mn-lt"/>
              </a:rPr>
              <a:t> of relation </a:t>
            </a:r>
            <a:r>
              <a:rPr lang="en-IN" b="1" dirty="0">
                <a:latin typeface="+mn-lt"/>
              </a:rPr>
              <a:t>Department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88FC8-3974-409F-AB5C-FE332AE65AE6}"/>
              </a:ext>
            </a:extLst>
          </p:cNvPr>
          <p:cNvCxnSpPr/>
          <p:nvPr/>
        </p:nvCxnSpPr>
        <p:spPr>
          <a:xfrm flipH="1" flipV="1">
            <a:off x="5375920" y="4293096"/>
            <a:ext cx="1728192" cy="906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2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847528" y="25866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dirty="0"/>
              <a:t>Not null Constraint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1" y="1484784"/>
            <a:ext cx="11967098" cy="469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Restricts to enter null value to an attribute. </a:t>
            </a:r>
          </a:p>
          <a:p>
            <a:pPr marL="914400" lvl="1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Null is default value for every attribute.</a:t>
            </a:r>
          </a:p>
          <a:p>
            <a:pPr marL="1828800" lvl="3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If attribute value is unknown or not meaningful.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Georgia"/>
            </a:endParaRPr>
          </a:p>
          <a:p>
            <a:pPr marL="457200" indent="-457200" algn="l"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Null value is i</a:t>
            </a:r>
            <a:r>
              <a:rPr lang="en-US" sz="2800" kern="0" dirty="0" err="1">
                <a:solidFill>
                  <a:srgbClr val="000000"/>
                </a:solidFill>
                <a:latin typeface="+mn-lt"/>
                <a:sym typeface="Georgia"/>
              </a:rPr>
              <a:t>nappropriate</a:t>
            </a:r>
            <a:r>
              <a:rPr lang="en-US" sz="2800" kern="0" dirty="0">
                <a:solidFill>
                  <a:srgbClr val="000000"/>
                </a:solidFill>
                <a:latin typeface="+mn-lt"/>
                <a:sym typeface="Georgia"/>
              </a:rPr>
              <a:t> for certain attributes.</a:t>
            </a:r>
          </a:p>
          <a:p>
            <a:pPr marL="1828800" lvl="3" indent="-457200" algn="l"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kern="0" dirty="0" err="1">
                <a:solidFill>
                  <a:srgbClr val="000000"/>
                </a:solidFill>
                <a:sym typeface="Georgia"/>
              </a:rPr>
              <a:t>Eg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: in Employee relation, employee Name and age must be </a:t>
            </a:r>
            <a:r>
              <a:rPr lang="en-US" sz="2400" b="1" kern="0" dirty="0">
                <a:solidFill>
                  <a:srgbClr val="000000"/>
                </a:solidFill>
                <a:sym typeface="Georgia"/>
              </a:rPr>
              <a:t>NOT NULL.</a:t>
            </a:r>
          </a:p>
          <a:p>
            <a:pPr marL="1714500" lvl="3" indent="-3429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kern="0" dirty="0">
                <a:solidFill>
                  <a:srgbClr val="000000"/>
                </a:solidFill>
                <a:sym typeface="Georgia"/>
              </a:rPr>
              <a:t> Primary key  of a relation schema cannot be null</a:t>
            </a:r>
          </a:p>
          <a:p>
            <a:pPr marL="1828800" lvl="3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 In department relation, D</a:t>
            </a:r>
            <a:r>
              <a:rPr lang="en-US" sz="2400" kern="0" dirty="0" err="1">
                <a:solidFill>
                  <a:srgbClr val="000000"/>
                </a:solidFill>
                <a:sym typeface="Georgia"/>
              </a:rPr>
              <a:t>ept_name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 is the </a:t>
            </a:r>
            <a:r>
              <a:rPr lang="en-US" sz="2400" kern="0" dirty="0">
                <a:solidFill>
                  <a:srgbClr val="B8094D"/>
                </a:solidFill>
                <a:sym typeface="Georgia"/>
              </a:rPr>
              <a:t>primary key 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(must be NOT NULL)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Georgia"/>
            </a:endParaRPr>
          </a:p>
          <a:p>
            <a:pPr marL="660400" lvl="1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endParaRPr sz="2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0C94-C30D-4389-8D2D-430E7AD571FC}"/>
              </a:ext>
            </a:extLst>
          </p:cNvPr>
          <p:cNvSpPr txBox="1"/>
          <p:nvPr/>
        </p:nvSpPr>
        <p:spPr>
          <a:xfrm>
            <a:off x="4583832" y="5308465"/>
            <a:ext cx="603866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14400" lvl="2" algn="l">
              <a:buClr>
                <a:srgbClr val="000000"/>
              </a:buClr>
              <a:buSzPts val="28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Name</a:t>
            </a:r>
            <a:r>
              <a:rPr lang="en-US" sz="2400" kern="0" dirty="0">
                <a:solidFill>
                  <a:srgbClr val="000000"/>
                </a:solidFill>
                <a:latin typeface="+mn-lt"/>
                <a:sym typeface="Georgia"/>
              </a:rPr>
              <a:t> varchar(20) </a:t>
            </a:r>
            <a:r>
              <a:rPr lang="en-US" sz="2400" b="1" kern="0" dirty="0">
                <a:solidFill>
                  <a:srgbClr val="B8094D"/>
                </a:solidFill>
                <a:latin typeface="+mn-lt"/>
                <a:sym typeface="Georgia"/>
              </a:rPr>
              <a:t>not null </a:t>
            </a:r>
          </a:p>
          <a:p>
            <a:pPr marL="914400" lvl="2" algn="l">
              <a:buClr>
                <a:srgbClr val="000000"/>
              </a:buClr>
              <a:buSzPts val="28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Salary</a:t>
            </a:r>
            <a:r>
              <a:rPr lang="en-US" sz="2400" kern="0" dirty="0">
                <a:solidFill>
                  <a:srgbClr val="000000"/>
                </a:solidFill>
                <a:latin typeface="+mn-lt"/>
                <a:sym typeface="Georgia"/>
              </a:rPr>
              <a:t> numeric(8,2</a:t>
            </a:r>
            <a:r>
              <a:rPr lang="en-US" sz="2400" kern="0" dirty="0">
                <a:solidFill>
                  <a:schemeClr val="tx1"/>
                </a:solidFill>
                <a:latin typeface="+mn-lt"/>
                <a:sym typeface="Georgia"/>
              </a:rPr>
              <a:t>) </a:t>
            </a:r>
            <a:r>
              <a:rPr lang="en-US" sz="2400" b="1" kern="0" dirty="0">
                <a:solidFill>
                  <a:srgbClr val="B8094D"/>
                </a:solidFill>
                <a:latin typeface="+mn-lt"/>
                <a:sym typeface="Georgia"/>
              </a:rPr>
              <a:t>not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26EC-DFB2-4D74-8C2B-312177867D94}"/>
              </a:ext>
            </a:extLst>
          </p:cNvPr>
          <p:cNvSpPr txBox="1"/>
          <p:nvPr/>
        </p:nvSpPr>
        <p:spPr>
          <a:xfrm>
            <a:off x="0" y="892850"/>
            <a:ext cx="386375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lang="en-US" sz="2800" u="sng" kern="0" dirty="0">
                <a:solidFill>
                  <a:srgbClr val="000000"/>
                </a:solidFill>
                <a:latin typeface="+mn-lt"/>
                <a:sym typeface="Georgia"/>
              </a:rPr>
              <a:t>NOT NULL constraint</a:t>
            </a:r>
          </a:p>
        </p:txBody>
      </p:sp>
    </p:spTree>
    <p:extLst>
      <p:ext uri="{BB962C8B-B14F-4D97-AF65-F5344CB8AC3E}">
        <p14:creationId xmlns:p14="http://schemas.microsoft.com/office/powerpoint/2010/main" val="111562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847528" y="25866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Unique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02AB7C-94BC-464D-AC9E-D7F68905F951}"/>
                  </a:ext>
                </a:extLst>
              </p:cNvPr>
              <p:cNvSpPr txBox="1"/>
              <p:nvPr/>
            </p:nvSpPr>
            <p:spPr>
              <a:xfrm>
                <a:off x="0" y="1389290"/>
                <a:ext cx="11967098" cy="487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6000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A Column or set of columns must have unique values.</a:t>
                </a: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A particular column cannot have duplicate entries.</a:t>
                </a:r>
              </a:p>
              <a:p>
                <a:pPr marL="118800" lvl="3"/>
                <a:r>
                  <a:rPr lang="en-IN" sz="2800" dirty="0" err="1">
                    <a:latin typeface="+mn-lt"/>
                  </a:rPr>
                  <a:t>Eg</a:t>
                </a:r>
                <a:r>
                  <a:rPr lang="en-IN" sz="2800" dirty="0">
                    <a:latin typeface="+mn-lt"/>
                  </a:rPr>
                  <a:t>:</a:t>
                </a:r>
              </a:p>
              <a:p>
                <a:pPr marL="118800" lvl="3"/>
                <a:r>
                  <a:rPr lang="en-IN" sz="2800" dirty="0">
                    <a:latin typeface="+mn-lt"/>
                  </a:rPr>
                  <a:t>Column Constraint			       Table Constraint</a:t>
                </a: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Unique(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+mn-lt"/>
                  </a:rPr>
                  <a:t>,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IN" sz="2800" dirty="0">
                    <a:latin typeface="+mn-lt"/>
                  </a:rPr>
                  <a:t>)</a:t>
                </a: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endParaRPr lang="en-IN" sz="2800" dirty="0">
                  <a:latin typeface="+mn-lt"/>
                </a:endParaRP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No duplicate entries allowed for any two tuples of these attributes.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02AB7C-94BC-464D-AC9E-D7F68905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290"/>
                <a:ext cx="11967098" cy="4872039"/>
              </a:xfrm>
              <a:prstGeom prst="rect">
                <a:avLst/>
              </a:prstGeom>
              <a:blipFill>
                <a:blip r:embed="rId6"/>
                <a:stretch>
                  <a:fillRect l="-51" t="-1252" b="-2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1116008-124E-4583-BBF8-3B0EEFAB6AE9}"/>
              </a:ext>
            </a:extLst>
          </p:cNvPr>
          <p:cNvSpPr txBox="1"/>
          <p:nvPr/>
        </p:nvSpPr>
        <p:spPr>
          <a:xfrm>
            <a:off x="32875" y="3317476"/>
            <a:ext cx="5879336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</a:t>
            </a:r>
          </a:p>
          <a:p>
            <a:r>
              <a:rPr lang="en-IN" sz="2000" dirty="0">
                <a:latin typeface="+mn-lt"/>
              </a:rPr>
              <a:t>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b="1" dirty="0">
                <a:latin typeface="+mn-lt"/>
              </a:rPr>
              <a:t>Unique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0D0239-C0C7-41E2-BECE-B41C7C4EF13C}"/>
                  </a:ext>
                </a:extLst>
              </p:cNvPr>
              <p:cNvSpPr txBox="1"/>
              <p:nvPr/>
            </p:nvSpPr>
            <p:spPr>
              <a:xfrm>
                <a:off x="6080389" y="4863661"/>
                <a:ext cx="4464496" cy="4959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>
                    <a:latin typeface="+mn-lt"/>
                  </a:rPr>
                  <a:t> are candidate keys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0D0239-C0C7-41E2-BECE-B41C7C4E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89" y="4863661"/>
                <a:ext cx="4464496" cy="495905"/>
              </a:xfrm>
              <a:prstGeom prst="rect">
                <a:avLst/>
              </a:prstGeom>
              <a:blipFill>
                <a:blip r:embed="rId7"/>
                <a:stretch>
                  <a:fillRect l="-273" t="-8642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48DD43-B4B1-4895-BF84-EBE91033B5FF}"/>
              </a:ext>
            </a:extLst>
          </p:cNvPr>
          <p:cNvSpPr txBox="1"/>
          <p:nvPr/>
        </p:nvSpPr>
        <p:spPr>
          <a:xfrm>
            <a:off x="0" y="827560"/>
            <a:ext cx="3800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latin typeface="+mn-lt"/>
              </a:rPr>
              <a:t>Unique constraint: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ACD4-1723-48A1-8513-EEED74E15C03}"/>
              </a:ext>
            </a:extLst>
          </p:cNvPr>
          <p:cNvSpPr txBox="1"/>
          <p:nvPr/>
        </p:nvSpPr>
        <p:spPr>
          <a:xfrm>
            <a:off x="6087762" y="3163589"/>
            <a:ext cx="5879336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</a:t>
            </a:r>
          </a:p>
          <a:p>
            <a:r>
              <a:rPr lang="en-IN" sz="2000" dirty="0">
                <a:latin typeface="+mn-lt"/>
              </a:rPr>
              <a:t>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CONSTRAINT EMP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Unique(EMP_ID) 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289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Georgia"/>
              </a:rPr>
              <a:t>Check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1" y="1509204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Restricts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value of an attribute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to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permitted range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 If apply check(p)  to an attribute A.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200" kern="0" dirty="0">
              <a:solidFill>
                <a:srgbClr val="000000"/>
              </a:solidFill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200" kern="0" dirty="0">
                <a:solidFill>
                  <a:srgbClr val="000000"/>
                </a:solidFill>
                <a:sym typeface="Georgia"/>
              </a:rPr>
              <a:t> The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predicate p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must be satisfied by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the domains of the Attribute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A.</a:t>
            </a:r>
          </a:p>
          <a:p>
            <a:pPr lvl="2"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sz="2200" kern="0" dirty="0">
              <a:solidFill>
                <a:srgbClr val="000000"/>
              </a:solidFill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 In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Employee relation,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check(salary&gt;0)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ensure that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salary is a positive value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200" kern="0" dirty="0">
                <a:solidFill>
                  <a:srgbClr val="000000"/>
                </a:solidFill>
                <a:sym typeface="Georgia"/>
              </a:rPr>
              <a:t>  Check must be performed before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storing data to the database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9CF47-A03A-41C1-B9FD-5C9B264B161F}"/>
              </a:ext>
            </a:extLst>
          </p:cNvPr>
          <p:cNvSpPr txBox="1"/>
          <p:nvPr/>
        </p:nvSpPr>
        <p:spPr>
          <a:xfrm>
            <a:off x="1631504" y="4861609"/>
            <a:ext cx="756084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</a:t>
            </a:r>
            <a:r>
              <a:rPr lang="en-IN" sz="2000" b="1" dirty="0">
                <a:latin typeface="+mn-lt"/>
              </a:rPr>
              <a:t>varchar(9),</a:t>
            </a:r>
          </a:p>
          <a:p>
            <a:r>
              <a:rPr lang="en-IN" sz="2000" dirty="0">
                <a:latin typeface="+mn-lt"/>
              </a:rPr>
              <a:t>EMP_NAME </a:t>
            </a:r>
            <a:r>
              <a:rPr lang="en-IN" sz="2000" b="1" dirty="0">
                <a:latin typeface="+mn-lt"/>
              </a:rPr>
              <a:t>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 UNIQUE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</a:t>
            </a:r>
            <a:r>
              <a:rPr lang="en-IN" sz="2000" b="1" dirty="0">
                <a:latin typeface="+mn-lt"/>
              </a:rPr>
              <a:t>int</a:t>
            </a:r>
            <a:r>
              <a:rPr lang="en-IN" sz="2000" dirty="0">
                <a:latin typeface="+mn-lt"/>
              </a:rPr>
              <a:t>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CHECK</a:t>
            </a:r>
            <a:r>
              <a:rPr lang="en-IN" sz="2000" dirty="0">
                <a:latin typeface="+mn-lt"/>
              </a:rPr>
              <a:t>(salary&gt;0));</a:t>
            </a:r>
          </a:p>
        </p:txBody>
      </p:sp>
    </p:spTree>
    <p:extLst>
      <p:ext uri="{BB962C8B-B14F-4D97-AF65-F5344CB8AC3E}">
        <p14:creationId xmlns:p14="http://schemas.microsoft.com/office/powerpoint/2010/main" val="301380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Georgia"/>
              </a:rPr>
              <a:t>Default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749651"/>
            <a:ext cx="11967098" cy="225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Insert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default value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to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column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sym typeface="Georgia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The default value will be added to all new records, if no other value is specified.</a:t>
            </a:r>
          </a:p>
          <a:p>
            <a:pPr marL="914400" lvl="1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sym typeface="Georgia"/>
            </a:endParaRPr>
          </a:p>
          <a:p>
            <a:pPr marL="914400" lvl="1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 </a:t>
            </a:r>
            <a:r>
              <a:rPr lang="en-US" sz="2400" b="0" i="0" kern="0" dirty="0" err="1">
                <a:solidFill>
                  <a:srgbClr val="000000"/>
                </a:solidFill>
                <a:effectLst/>
                <a:latin typeface="+mn-lt"/>
                <a:sym typeface="Georgia"/>
              </a:rPr>
              <a:t>Eg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: 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Assigns </a:t>
            </a:r>
            <a:r>
              <a:rPr lang="en-US" sz="2400" kern="0" dirty="0">
                <a:solidFill>
                  <a:srgbClr val="B8094D"/>
                </a:solidFill>
                <a:sym typeface="Georgia"/>
              </a:rPr>
              <a:t>d</a:t>
            </a:r>
            <a:r>
              <a:rPr lang="en-US" sz="2400" b="0" i="0" kern="0" dirty="0">
                <a:solidFill>
                  <a:srgbClr val="B8094D"/>
                </a:solidFill>
                <a:effectLst/>
                <a:latin typeface="+mn-lt"/>
                <a:sym typeface="Georgia"/>
              </a:rPr>
              <a:t>efault value 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to “State “ colum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n when person table is created.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 </a:t>
            </a: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7CE20-BB9C-49B4-8C42-0C0317B9446C}"/>
              </a:ext>
            </a:extLst>
          </p:cNvPr>
          <p:cNvSpPr txBox="1"/>
          <p:nvPr/>
        </p:nvSpPr>
        <p:spPr>
          <a:xfrm>
            <a:off x="1442704" y="4409817"/>
            <a:ext cx="810968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PERSON (ID </a:t>
            </a:r>
            <a:r>
              <a:rPr lang="en-IN" sz="2000" b="1" dirty="0">
                <a:latin typeface="+mn-lt"/>
              </a:rPr>
              <a:t>varchar(9),</a:t>
            </a:r>
          </a:p>
          <a:p>
            <a:r>
              <a:rPr lang="en-IN" sz="2000" dirty="0">
                <a:latin typeface="+mn-lt"/>
              </a:rPr>
              <a:t>NAME </a:t>
            </a:r>
            <a:r>
              <a:rPr lang="en-IN" sz="2000" b="1" dirty="0">
                <a:latin typeface="+mn-lt"/>
              </a:rPr>
              <a:t>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</a:t>
            </a:r>
            <a:r>
              <a:rPr lang="en-IN" sz="2000" b="1" dirty="0">
                <a:latin typeface="+mn-lt"/>
              </a:rPr>
              <a:t>int</a:t>
            </a:r>
            <a:r>
              <a:rPr lang="en-IN" sz="2000" dirty="0">
                <a:latin typeface="+mn-lt"/>
              </a:rPr>
              <a:t>, </a:t>
            </a:r>
          </a:p>
          <a:p>
            <a:r>
              <a:rPr lang="en-IN" sz="2000" dirty="0">
                <a:latin typeface="+mn-lt"/>
              </a:rPr>
              <a:t>STATE </a:t>
            </a:r>
            <a:r>
              <a:rPr lang="en-IN" sz="2000" b="1" dirty="0">
                <a:latin typeface="+mn-lt"/>
              </a:rPr>
              <a:t>varchar(9) DEFAULT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‘KERALA’</a:t>
            </a:r>
            <a:r>
              <a:rPr lang="en-IN" sz="2000" dirty="0"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053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32656"/>
            <a:ext cx="777686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</a:pPr>
            <a:br>
              <a:rPr lang="en-IN" sz="4000" b="0" i="0" dirty="0">
                <a:effectLst/>
                <a:latin typeface="Arial" panose="020B0604020202020204" pitchFamily="34" charset="0"/>
              </a:rPr>
            </a:br>
            <a:r>
              <a:rPr lang="en-IN" sz="4000" dirty="0"/>
              <a:t>s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database definition, modification and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deletion.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(DDL)</a:t>
            </a:r>
            <a:endParaRPr lang="en-I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CREATE,ALTER,DROP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-Data-Manipulation Language (SQL-DML):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querying and modifying the database.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 to insert, delete and modify tuples in the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database.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endParaRPr lang="en-IN" sz="2800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Eg: INSERT, SELECT, UPDATE, DELETE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19229-8701-4F3E-9C65-845C8AF4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34" y="476672"/>
            <a:ext cx="806570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Categories of Commands in SQL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specify the start and end of transactions. 	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COMMIT,ROLLBACK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specifying access rights to relations and views.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GRANT, REVOKE </a:t>
            </a:r>
            <a:endParaRPr lang="en-IN" sz="16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55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SQL-DDL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relation schema.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domain of values of each attribute.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integrity constraints.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of indices to be maintained for each relation.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authorization information for each 	relation.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physical storage structure of each relation on disk.</a:t>
            </a:r>
            <a:endParaRPr lang="en-IN" sz="11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096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SQL-Basic Data Types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char(n): A fixed-length character string with length n.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varchar(n): A variable-length character string with maximum length n.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int: An integer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smallint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small integer (subset of the integer type).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numeric(p, d): A fixed-point number with user-specified precision. (p-the total no. of digits and  d-the no. of digits after the decimal point)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real, double precision: Floating-point and double-precision floating-point numbers with machine-dependent precision.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float(n): A floating-point number, with precision of at least n digits.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  specifies year, month, date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time: in hours, minutes and seconds. </a:t>
            </a: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6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 CREATE TABLE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7DB1E-750B-4BED-ACFD-5AE0AA2C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72816"/>
            <a:ext cx="81369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 DDL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0F2D0-6103-4B53-AE23-1F117CB9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772816"/>
            <a:ext cx="7245752" cy="41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dirty="0"/>
              <a:t>Constraints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Primary Key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Foreign Key     </a:t>
            </a:r>
          </a:p>
          <a:p>
            <a:pPr marL="1200150" lvl="2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not null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Unique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check(&lt;predicate&gt;)</a:t>
            </a: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ea typeface="Times New Roman"/>
                <a:cs typeface="Times New Roman"/>
                <a:sym typeface="Times New Roman"/>
              </a:rPr>
              <a:t>Default</a:t>
            </a: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endParaRPr lang="en-IN" sz="2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+mn-lt"/>
                <a:ea typeface="Times New Roman"/>
                <a:cs typeface="Times New Roman"/>
                <a:sym typeface="Times New Roman"/>
              </a:rPr>
              <a:t>Constraints can be specified at </a:t>
            </a:r>
          </a:p>
          <a:p>
            <a:pPr marL="800100" lvl="1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ea typeface="Times New Roman"/>
                <a:cs typeface="Times New Roman"/>
                <a:sym typeface="Times New Roman"/>
              </a:rPr>
              <a:t>Column Level</a:t>
            </a:r>
          </a:p>
          <a:p>
            <a:pPr marL="800100" lvl="1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Table Level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endParaRPr lang="en-IN" sz="22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1ACDD-E5D0-4CB1-8F50-F670FF531652}"/>
              </a:ext>
            </a:extLst>
          </p:cNvPr>
          <p:cNvSpPr txBox="1"/>
          <p:nvPr/>
        </p:nvSpPr>
        <p:spPr>
          <a:xfrm>
            <a:off x="-42333" y="948496"/>
            <a:ext cx="613833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Constraints are</a:t>
            </a:r>
          </a:p>
        </p:txBody>
      </p:sp>
    </p:spTree>
    <p:extLst>
      <p:ext uri="{BB962C8B-B14F-4D97-AF65-F5344CB8AC3E}">
        <p14:creationId xmlns:p14="http://schemas.microsoft.com/office/powerpoint/2010/main" val="18958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Primary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To uniquely describe rows in a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The value of P.K must be NOT Null and Unique.	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Composite Primary Key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		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Column Level Constraint  				Table level Constraint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C1157-F64B-44C2-8D84-22FEA62B0797}"/>
              </a:ext>
            </a:extLst>
          </p:cNvPr>
          <p:cNvSpPr txBox="1"/>
          <p:nvPr/>
        </p:nvSpPr>
        <p:spPr>
          <a:xfrm>
            <a:off x="155532" y="3933056"/>
            <a:ext cx="615913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 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C0E96-DD3B-48F8-8829-FBD66884FC29}"/>
              </a:ext>
            </a:extLst>
          </p:cNvPr>
          <p:cNvSpPr txBox="1"/>
          <p:nvPr/>
        </p:nvSpPr>
        <p:spPr>
          <a:xfrm>
            <a:off x="6546848" y="3784012"/>
            <a:ext cx="5710303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 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 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,</a:t>
            </a:r>
          </a:p>
          <a:p>
            <a:r>
              <a:rPr lang="en-IN" sz="2000" dirty="0">
                <a:solidFill>
                  <a:srgbClr val="B8094D"/>
                </a:solidFill>
                <a:latin typeface="+mn-lt"/>
              </a:rPr>
              <a:t>PRIMARY KEY(EMP_ID)</a:t>
            </a:r>
            <a:r>
              <a:rPr lang="en-IN" sz="2000" dirty="0"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3731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C858434792468861EF2D9A887127" ma:contentTypeVersion="2" ma:contentTypeDescription="Create a new document." ma:contentTypeScope="" ma:versionID="817e8c94cd2ca3d29859a3f603778b40">
  <xsd:schema xmlns:xsd="http://www.w3.org/2001/XMLSchema" xmlns:xs="http://www.w3.org/2001/XMLSchema" xmlns:p="http://schemas.microsoft.com/office/2006/metadata/properties" xmlns:ns2="7554b018-a602-4370-86ac-94ca71aca138" targetNamespace="http://schemas.microsoft.com/office/2006/metadata/properties" ma:root="true" ma:fieldsID="718d5752fa36d871eda0b1964633caa7" ns2:_="">
    <xsd:import namespace="7554b018-a602-4370-86ac-94ca71aca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4b018-a602-4370-86ac-94ca71aca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C14D1B-5CE4-42C9-836F-82A2222402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5DC871-ABA7-46CA-947F-27E3EA285D6F}">
  <ds:schemaRefs>
    <ds:schemaRef ds:uri="http://purl.org/dc/terms/"/>
    <ds:schemaRef ds:uri="http://schemas.openxmlformats.org/package/2006/metadata/core-properties"/>
    <ds:schemaRef ds:uri="http://purl.org/dc/dcmitype/"/>
    <ds:schemaRef ds:uri="7554b018-a602-4370-86ac-94ca71aca13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F2529A2-F825-436A-BBAB-03AB93C7E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54b018-a602-4370-86ac-94ca71aca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1346</Words>
  <Application>Microsoft Office PowerPoint</Application>
  <PresentationFormat>Widescreen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Times New Roman</vt:lpstr>
      <vt:lpstr>Cambria Math</vt:lpstr>
      <vt:lpstr>Courier New</vt:lpstr>
      <vt:lpstr>Arial</vt:lpstr>
      <vt:lpstr>Trebuchet MS</vt:lpstr>
      <vt:lpstr>Wingdings 3</vt:lpstr>
      <vt:lpstr>Georgia</vt:lpstr>
      <vt:lpstr>Calibri</vt:lpstr>
      <vt:lpstr>Facet</vt:lpstr>
      <vt:lpstr>Structured Query Language(SQL)</vt:lpstr>
      <vt:lpstr> s</vt:lpstr>
      <vt:lpstr>Categories of Commands in SQL</vt:lpstr>
      <vt:lpstr>SQL-DDL</vt:lpstr>
      <vt:lpstr>SQL-Basic Data Types</vt:lpstr>
      <vt:lpstr>SQL- CREATE TABLE</vt:lpstr>
      <vt:lpstr>SQL- DDL</vt:lpstr>
      <vt:lpstr>Constraints</vt:lpstr>
      <vt:lpstr>Primary Key Constraint </vt:lpstr>
      <vt:lpstr>Primary Key Constraint </vt:lpstr>
      <vt:lpstr>Foreign Key Constraint </vt:lpstr>
      <vt:lpstr>Foreign Key Constraint</vt:lpstr>
      <vt:lpstr>Not null Constraint</vt:lpstr>
      <vt:lpstr>Unique Constraint</vt:lpstr>
      <vt:lpstr>Check Constraint</vt:lpstr>
      <vt:lpstr>Default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&lt;Topic Name&gt;</dc:title>
  <dc:creator>SSJ2</dc:creator>
  <cp:lastModifiedBy>rajir</cp:lastModifiedBy>
  <cp:revision>152</cp:revision>
  <dcterms:modified xsi:type="dcterms:W3CDTF">2024-09-09T05:48:32Z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0x010100CD94C858434792468861EF2D9A887127</vt:lpwstr>
  </property>
</Properties>
</file>