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AEC8F-98E3-4C6B-A601-1A20C6C31CA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4E99F3-19A3-49F5-9525-AD8A03E1D110}">
      <dgm:prSet/>
      <dgm:spPr/>
      <dgm:t>
        <a:bodyPr/>
        <a:lstStyle/>
        <a:p>
          <a:r>
            <a:rPr lang="en-US" b="0" i="0"/>
            <a:t>An action is generated by the neural controller based on the current state.</a:t>
          </a:r>
          <a:endParaRPr lang="en-US"/>
        </a:p>
      </dgm:t>
    </dgm:pt>
    <dgm:pt modelId="{578CCB43-21AB-423A-B1DB-913B2D143F66}" type="parTrans" cxnId="{13E9E803-E9CA-4CD7-BCD8-BD7232A3BAEB}">
      <dgm:prSet/>
      <dgm:spPr/>
      <dgm:t>
        <a:bodyPr/>
        <a:lstStyle/>
        <a:p>
          <a:endParaRPr lang="en-US"/>
        </a:p>
      </dgm:t>
    </dgm:pt>
    <dgm:pt modelId="{E478803F-806C-486E-B154-AFFA5ADC32DE}" type="sibTrans" cxnId="{13E9E803-E9CA-4CD7-BCD8-BD7232A3BAEB}">
      <dgm:prSet/>
      <dgm:spPr/>
      <dgm:t>
        <a:bodyPr/>
        <a:lstStyle/>
        <a:p>
          <a:endParaRPr lang="en-US"/>
        </a:p>
      </dgm:t>
    </dgm:pt>
    <dgm:pt modelId="{C249EA67-1842-4518-8721-00BD8502FBDC}">
      <dgm:prSet/>
      <dgm:spPr/>
      <dgm:t>
        <a:bodyPr/>
        <a:lstStyle/>
        <a:p>
          <a:r>
            <a:rPr lang="en-US" b="0" i="0"/>
            <a:t>An exploration noise (Gaussian noise) is added to the action for allowing exploration.</a:t>
          </a:r>
          <a:endParaRPr lang="en-US"/>
        </a:p>
      </dgm:t>
    </dgm:pt>
    <dgm:pt modelId="{D179D1B4-33B0-43E9-818F-160A34F9A473}" type="parTrans" cxnId="{EE951860-0D9A-4528-AC96-8545E18D9281}">
      <dgm:prSet/>
      <dgm:spPr/>
      <dgm:t>
        <a:bodyPr/>
        <a:lstStyle/>
        <a:p>
          <a:endParaRPr lang="en-US"/>
        </a:p>
      </dgm:t>
    </dgm:pt>
    <dgm:pt modelId="{DB74DB9C-C1F9-4E5D-84D3-30AFE0DDB912}" type="sibTrans" cxnId="{EE951860-0D9A-4528-AC96-8545E18D9281}">
      <dgm:prSet/>
      <dgm:spPr/>
      <dgm:t>
        <a:bodyPr/>
        <a:lstStyle/>
        <a:p>
          <a:endParaRPr lang="en-US"/>
        </a:p>
      </dgm:t>
    </dgm:pt>
    <dgm:pt modelId="{769D660F-650A-4B1B-8008-3C612B0DFEBE}" type="pres">
      <dgm:prSet presAssocID="{B3DAEC8F-98E3-4C6B-A601-1A20C6C31CAA}" presName="vert0" presStyleCnt="0">
        <dgm:presLayoutVars>
          <dgm:dir/>
          <dgm:animOne val="branch"/>
          <dgm:animLvl val="lvl"/>
        </dgm:presLayoutVars>
      </dgm:prSet>
      <dgm:spPr/>
    </dgm:pt>
    <dgm:pt modelId="{14996355-D14B-4F50-8930-47FB4BEDC19A}" type="pres">
      <dgm:prSet presAssocID="{9B4E99F3-19A3-49F5-9525-AD8A03E1D110}" presName="thickLine" presStyleLbl="alignNode1" presStyleIdx="0" presStyleCnt="2"/>
      <dgm:spPr/>
    </dgm:pt>
    <dgm:pt modelId="{AA0E4272-D537-4D4C-A538-DB3FD51A8D50}" type="pres">
      <dgm:prSet presAssocID="{9B4E99F3-19A3-49F5-9525-AD8A03E1D110}" presName="horz1" presStyleCnt="0"/>
      <dgm:spPr/>
    </dgm:pt>
    <dgm:pt modelId="{5C62ED54-6E66-4BAC-B31D-2581A9094D2A}" type="pres">
      <dgm:prSet presAssocID="{9B4E99F3-19A3-49F5-9525-AD8A03E1D110}" presName="tx1" presStyleLbl="revTx" presStyleIdx="0" presStyleCnt="2"/>
      <dgm:spPr/>
    </dgm:pt>
    <dgm:pt modelId="{018AE4F1-9AC0-4A28-AA71-7B04A1378F56}" type="pres">
      <dgm:prSet presAssocID="{9B4E99F3-19A3-49F5-9525-AD8A03E1D110}" presName="vert1" presStyleCnt="0"/>
      <dgm:spPr/>
    </dgm:pt>
    <dgm:pt modelId="{89FDF334-52E8-496F-8CD4-F2574A037F21}" type="pres">
      <dgm:prSet presAssocID="{C249EA67-1842-4518-8721-00BD8502FBDC}" presName="thickLine" presStyleLbl="alignNode1" presStyleIdx="1" presStyleCnt="2"/>
      <dgm:spPr/>
    </dgm:pt>
    <dgm:pt modelId="{C5455628-EF7B-45F6-91D1-B9864355DF86}" type="pres">
      <dgm:prSet presAssocID="{C249EA67-1842-4518-8721-00BD8502FBDC}" presName="horz1" presStyleCnt="0"/>
      <dgm:spPr/>
    </dgm:pt>
    <dgm:pt modelId="{03917AB2-F860-473E-85E4-5BDD4042053C}" type="pres">
      <dgm:prSet presAssocID="{C249EA67-1842-4518-8721-00BD8502FBDC}" presName="tx1" presStyleLbl="revTx" presStyleIdx="1" presStyleCnt="2"/>
      <dgm:spPr/>
    </dgm:pt>
    <dgm:pt modelId="{38DF95C2-71F8-4C10-8455-C2807C60BA5C}" type="pres">
      <dgm:prSet presAssocID="{C249EA67-1842-4518-8721-00BD8502FBDC}" presName="vert1" presStyleCnt="0"/>
      <dgm:spPr/>
    </dgm:pt>
  </dgm:ptLst>
  <dgm:cxnLst>
    <dgm:cxn modelId="{13E9E803-E9CA-4CD7-BCD8-BD7232A3BAEB}" srcId="{B3DAEC8F-98E3-4C6B-A601-1A20C6C31CAA}" destId="{9B4E99F3-19A3-49F5-9525-AD8A03E1D110}" srcOrd="0" destOrd="0" parTransId="{578CCB43-21AB-423A-B1DB-913B2D143F66}" sibTransId="{E478803F-806C-486E-B154-AFFA5ADC32DE}"/>
    <dgm:cxn modelId="{D38A172B-C946-4C4C-B81A-6FE4B40C61E7}" type="presOf" srcId="{B3DAEC8F-98E3-4C6B-A601-1A20C6C31CAA}" destId="{769D660F-650A-4B1B-8008-3C612B0DFEBE}" srcOrd="0" destOrd="0" presId="urn:microsoft.com/office/officeart/2008/layout/LinedList"/>
    <dgm:cxn modelId="{EE951860-0D9A-4528-AC96-8545E18D9281}" srcId="{B3DAEC8F-98E3-4C6B-A601-1A20C6C31CAA}" destId="{C249EA67-1842-4518-8721-00BD8502FBDC}" srcOrd="1" destOrd="0" parTransId="{D179D1B4-33B0-43E9-818F-160A34F9A473}" sibTransId="{DB74DB9C-C1F9-4E5D-84D3-30AFE0DDB912}"/>
    <dgm:cxn modelId="{3F90B14E-F3DC-4375-8DC5-40E9BD2624C5}" type="presOf" srcId="{9B4E99F3-19A3-49F5-9525-AD8A03E1D110}" destId="{5C62ED54-6E66-4BAC-B31D-2581A9094D2A}" srcOrd="0" destOrd="0" presId="urn:microsoft.com/office/officeart/2008/layout/LinedList"/>
    <dgm:cxn modelId="{F423C68A-620A-4436-B691-417C82CCA2C2}" type="presOf" srcId="{C249EA67-1842-4518-8721-00BD8502FBDC}" destId="{03917AB2-F860-473E-85E4-5BDD4042053C}" srcOrd="0" destOrd="0" presId="urn:microsoft.com/office/officeart/2008/layout/LinedList"/>
    <dgm:cxn modelId="{FC48EE7D-7909-457B-A4A5-9F8318D664AD}" type="presParOf" srcId="{769D660F-650A-4B1B-8008-3C612B0DFEBE}" destId="{14996355-D14B-4F50-8930-47FB4BEDC19A}" srcOrd="0" destOrd="0" presId="urn:microsoft.com/office/officeart/2008/layout/LinedList"/>
    <dgm:cxn modelId="{6F5CBEB1-CE32-4287-8A58-2A2C596DEAFE}" type="presParOf" srcId="{769D660F-650A-4B1B-8008-3C612B0DFEBE}" destId="{AA0E4272-D537-4D4C-A538-DB3FD51A8D50}" srcOrd="1" destOrd="0" presId="urn:microsoft.com/office/officeart/2008/layout/LinedList"/>
    <dgm:cxn modelId="{184AB6E1-831A-43ED-BFC8-AFA4808A071B}" type="presParOf" srcId="{AA0E4272-D537-4D4C-A538-DB3FD51A8D50}" destId="{5C62ED54-6E66-4BAC-B31D-2581A9094D2A}" srcOrd="0" destOrd="0" presId="urn:microsoft.com/office/officeart/2008/layout/LinedList"/>
    <dgm:cxn modelId="{8DB3C477-F098-4EFD-A9F9-0BAFB5A5E692}" type="presParOf" srcId="{AA0E4272-D537-4D4C-A538-DB3FD51A8D50}" destId="{018AE4F1-9AC0-4A28-AA71-7B04A1378F56}" srcOrd="1" destOrd="0" presId="urn:microsoft.com/office/officeart/2008/layout/LinedList"/>
    <dgm:cxn modelId="{ED194AA6-9C86-491E-83B0-2DD28CB3AEEC}" type="presParOf" srcId="{769D660F-650A-4B1B-8008-3C612B0DFEBE}" destId="{89FDF334-52E8-496F-8CD4-F2574A037F21}" srcOrd="2" destOrd="0" presId="urn:microsoft.com/office/officeart/2008/layout/LinedList"/>
    <dgm:cxn modelId="{8DD0254A-430E-48E3-8614-F3331DA127F7}" type="presParOf" srcId="{769D660F-650A-4B1B-8008-3C612B0DFEBE}" destId="{C5455628-EF7B-45F6-91D1-B9864355DF86}" srcOrd="3" destOrd="0" presId="urn:microsoft.com/office/officeart/2008/layout/LinedList"/>
    <dgm:cxn modelId="{4E7D7E4E-7D6A-48C1-9633-9F6BB05212AE}" type="presParOf" srcId="{C5455628-EF7B-45F6-91D1-B9864355DF86}" destId="{03917AB2-F860-473E-85E4-5BDD4042053C}" srcOrd="0" destOrd="0" presId="urn:microsoft.com/office/officeart/2008/layout/LinedList"/>
    <dgm:cxn modelId="{6D951309-CF55-4BC2-A638-B486B3EAC793}" type="presParOf" srcId="{C5455628-EF7B-45F6-91D1-B9864355DF86}" destId="{38DF95C2-71F8-4C10-8455-C2807C60BA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96355-D14B-4F50-8930-47FB4BEDC19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2ED54-6E66-4BAC-B31D-2581A9094D2A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An action is generated by the neural controller based on the current state.</a:t>
          </a:r>
          <a:endParaRPr lang="en-US" sz="4300" kern="1200"/>
        </a:p>
      </dsp:txBody>
      <dsp:txXfrm>
        <a:off x="0" y="0"/>
        <a:ext cx="6900512" cy="2768070"/>
      </dsp:txXfrm>
    </dsp:sp>
    <dsp:sp modelId="{89FDF334-52E8-496F-8CD4-F2574A037F2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17AB2-F860-473E-85E4-5BDD4042053C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/>
            <a:t>An exploration noise (Gaussian noise) is added to the action for allowing exploration.</a:t>
          </a:r>
          <a:endParaRPr lang="en-US" sz="4300" kern="1200"/>
        </a:p>
      </dsp:txBody>
      <dsp:txXfrm>
        <a:off x="0" y="2768070"/>
        <a:ext cx="6900512" cy="2768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45A9-5CEA-DCFD-10FB-E143C232F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729DD-39CF-171D-0199-AD424A175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39D56-0D67-DEC2-563B-91EF653D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2EFF-4804-EC7A-3C95-B7B9270D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C1655-E13F-06B1-BB12-033897E8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89BA-8539-A641-84AB-2C04CEB0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F9CAF-6ED3-B4CA-5D18-65D2C19E6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9D3A-3A86-A5FB-8485-D2D4B934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057C-9BA8-9F5E-6EB9-0A6D9BB9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482A-D168-6470-398F-B73EBAE41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6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0F771-F75E-BFAB-5DE7-EF7D8BD72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7D7B9-915F-5D3D-6C5B-8C68EFDD3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CC3E-7401-8925-3CC0-C000A334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2DB1E-41CC-DC4F-D630-E945255E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CA16-A494-3A8D-5867-CD20DF5B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6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507B-1D21-94CB-8911-CF2CBFA7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E27F-B8CA-180A-79BD-60E2781C3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463E3-8A21-C71C-A1D1-05F3A467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924B-1D97-6936-3CCF-4D06A18A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8C25-9F1D-FA10-7B64-55F9D08D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C42F-4E9B-F8ED-FB9D-778D21D7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B744D-B872-B852-46A9-D15220587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6901-82F1-2D43-D7DB-35DF5B0F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4985D-8459-CA41-07D5-1C3A0B7A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B5B63-0F1A-79AB-7002-F3040174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61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C46C-ADAE-930D-A5FD-C9452667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7E9F-B0BE-7912-7D1E-0D98D31A6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FFA0D-8699-967D-D3F4-5F9C74985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FC46-4738-0EFE-350F-BC2349F4E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3494E-5EE6-0F6D-C523-78537650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4E552-E0AB-89EE-B720-AFC49CEF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4B2B-B5BD-0C2F-E88B-CC6F2D809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4CAE-00F3-C697-FA2D-70026A72B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08870-A762-2F5E-2A19-1B8E486A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69711-745F-4A4F-264F-C008CBEDA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5D587-A569-F6E3-8202-5F8665F58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34E0C-F6A1-4FDB-1927-1D4D25D3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5EC8F-139D-D848-FD4F-5869D19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0E331-DBC1-856E-FB9E-4DAD5BB2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7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0F3B-2A5A-9D36-30D4-F6CE7767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4B92D-006C-0314-A3E8-D547617F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8685A-744A-6333-BA0C-E91DECAD8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93488-5387-4D12-78D2-0AC52EB8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2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6D6D8-E2BD-E7EE-30C3-E7BA70A70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D58375-7054-0397-B7E5-E05C27EB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543C-03D4-F027-ECAD-BFAF563B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4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5B54-211A-9635-E4B1-F4165C75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A95E-2E64-C1DF-D6B5-33C11B0A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CA0E-679A-6918-BA06-C2372F7DF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1F95A-C274-FB38-99C7-F3C798B0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7B62D-0072-E27E-9436-9D7A66D2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892AD-3503-796E-DC48-949DB54C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7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AEAC-0D90-98B5-168B-61F24593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2A24C-CFFC-841E-6F1D-FB1D48B89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CFA0D-9F3A-9465-43FD-E72B3A74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2D70-5C33-3FFA-F82C-D4030357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395E-FE1C-F920-36E9-AA1585DC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97726-6852-FFEB-AFB3-6768187F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294A4-F8C4-9561-448F-D972FDA5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1E60-CFAD-E2D4-43D5-4010CC9B6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28EFA-B727-ABDE-9234-B7A2BF12C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BC530-9F56-4CF1-BF27-AC67BFB5D8FF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59A78-4416-DF6F-745F-0417122F9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C6FD-97CC-C070-A033-7111B3EAC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B276-1311-4D79-B26F-B34F6ABC5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68479-90FF-F12B-B4FB-9D330D1B1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Reinforcement Learning for Humanoid stability and safety using </a:t>
            </a:r>
            <a:r>
              <a:rPr lang="en-US" sz="4200" dirty="0" err="1"/>
              <a:t>Mujoco</a:t>
            </a:r>
            <a:endParaRPr lang="en-US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604A7-D67C-F934-CD47-A6B4519BB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Girija Jyothi Golla</a:t>
            </a:r>
          </a:p>
          <a:p>
            <a:pPr algn="l"/>
            <a:r>
              <a:rPr lang="en-US"/>
              <a:t>2023-2024</a:t>
            </a:r>
            <a:endParaRPr lang="en-US" dirty="0"/>
          </a:p>
        </p:txBody>
      </p:sp>
      <p:sp>
        <p:nvSpPr>
          <p:cNvPr id="103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uJoCo humanoid balancing using LQR">
            <a:extLst>
              <a:ext uri="{FF2B5EF4-FFF2-40B4-BE49-F238E27FC236}">
                <a16:creationId xmlns:a16="http://schemas.microsoft.com/office/drawing/2014/main" id="{391D2622-3DD9-545D-3D71-8CDE96EF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6" r="23044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5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FCDDA-E0CE-DA9D-3849-EF470C37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Training the controller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0CD3-967E-95B9-24E0-A4807124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Then, after calculating the reward, the negative reward is back-propagated to update the parameters of the controller. In this way, the neural controller could learn such an action that maximizes the reward by balancing the robot.</a:t>
            </a:r>
            <a:endParaRPr lang="en-US" sz="2200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65C191F2-B943-38A9-DE46-C72FBD257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8" r="11150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482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98B67-19D3-528D-FCE0-2A36FDB9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Introduction to stability and safety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B6BC0FD-F444-4C04-D72F-ECE6ED27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For the system to be stable, </a:t>
            </a:r>
            <a:r>
              <a:rPr lang="en-US" sz="2200" b="0" i="0" u="none" strike="noStrike">
                <a:effectLst/>
              </a:rPr>
              <a:t>a condition that should be satisfied given positive V is that, for the trajectory of the closed-loop system</a:t>
            </a:r>
          </a:p>
          <a:p>
            <a:r>
              <a:rPr lang="en-US" sz="2200" b="0" i="0" u="none" strike="noStrike">
                <a:effectLst/>
              </a:rPr>
              <a:t>Negative Lie derivative indicates that V varies in the decreasing way. The “closer” here implies that at each step, the system is far more stable, with V expected to reduce in value.</a:t>
            </a:r>
          </a:p>
          <a:p>
            <a:r>
              <a:rPr lang="en-US" sz="2200" b="0" i="0" u="none" strike="noStrike">
                <a:effectLst/>
              </a:rPr>
              <a:t> On the other hand, if V increases, it implies that the system is going away from the stability, and hence hinting at potential instability</a:t>
            </a: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203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6B01A-079C-17FD-0722-623250EB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Safety control and barrier functions</a:t>
            </a:r>
          </a:p>
        </p:txBody>
      </p:sp>
      <p:pic>
        <p:nvPicPr>
          <p:cNvPr id="5" name="Picture 4" descr="Red alarm light with people on the background">
            <a:extLst>
              <a:ext uri="{FF2B5EF4-FFF2-40B4-BE49-F238E27FC236}">
                <a16:creationId xmlns:a16="http://schemas.microsoft.com/office/drawing/2014/main" id="{198E5EC8-5AD2-93EC-25FA-32ED4A0BFC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75" r="2159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5C24-D18A-459D-05D0-123B74C8F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rtl="0"/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Safety is one of the key elements of control system design. Control barrier functions have as their primary task to hold the system within a certain safety zone, so that it does not reach any harmful or undesirable states. </a:t>
            </a:r>
            <a:endParaRPr lang="en-US" sz="1700" b="0" dirty="0">
              <a:effectLst/>
            </a:endParaRPr>
          </a:p>
          <a:p>
            <a:pPr rtl="0"/>
            <a:r>
              <a:rPr lang="en-US" sz="1700" dirty="0" err="1">
                <a:latin typeface="Arial" panose="020B0604020202020204" pitchFamily="34" charset="0"/>
              </a:rPr>
              <a:t>Penality</a:t>
            </a:r>
            <a:r>
              <a:rPr lang="en-US" sz="1700" b="0" i="0" u="none" strike="noStrike" dirty="0">
                <a:effectLst/>
                <a:latin typeface="Arial" panose="020B0604020202020204" pitchFamily="34" charset="0"/>
              </a:rPr>
              <a:t> for Dangerous States: When the system approached this boundary the value of the barrier function shoots up. This forms a “barrier” that the system cannot go through and enter unsafe regions. In case the system tries to bypass this limit, the control law enforcement agent will have a penalty that pushes it back towards safe conditions.</a:t>
            </a:r>
            <a:endParaRPr lang="en-US" sz="1700" b="0" dirty="0">
              <a:effectLst/>
            </a:endParaRPr>
          </a:p>
          <a:p>
            <a:pPr marL="0" indent="0">
              <a:buNone/>
            </a:pP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52457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7A565-C3B9-0570-983A-FEDB32D0F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3000" b="0" i="0" u="none" strike="noStrike">
                <a:effectLst/>
                <a:latin typeface="Arial" panose="020B0604020202020204" pitchFamily="34" charset="0"/>
              </a:rPr>
              <a:t>Neural Controller Class (NeuralController):</a:t>
            </a:r>
            <a:br>
              <a:rPr lang="en-US" sz="3000" b="0">
                <a:effectLst/>
              </a:rPr>
            </a:br>
            <a:endParaRPr lang="en-US" sz="3000"/>
          </a:p>
        </p:txBody>
      </p:sp>
      <p:pic>
        <p:nvPicPr>
          <p:cNvPr id="27" name="Graphic 26" descr="Brain">
            <a:extLst>
              <a:ext uri="{FF2B5EF4-FFF2-40B4-BE49-F238E27FC236}">
                <a16:creationId xmlns:a16="http://schemas.microsoft.com/office/drawing/2014/main" id="{05D31E30-6C67-25A7-3A4F-4D0CBBDC7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57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29AF6C0C-A31B-D666-DFFC-981E6017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rtl="0"/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This network possesses three fully connected layers which take the position of the robot as a comment sense input and output the action that needs to be taken.</a:t>
            </a:r>
            <a:endParaRPr lang="en-US" sz="2200" b="0">
              <a:effectLst/>
            </a:endParaRPr>
          </a:p>
          <a:p>
            <a:pPr rtl="0"/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This controller is aimed at training the actions needed for the robot to be upright.</a:t>
            </a:r>
            <a:endParaRPr lang="en-US" sz="2200" b="0">
              <a:effectLst/>
            </a:endParaRPr>
          </a:p>
          <a:p>
            <a:pPr marL="0" indent="0">
              <a:buNone/>
            </a:pPr>
            <a:br>
              <a:rPr lang="en-US" sz="2200"/>
            </a:b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11590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C6FDD-EBE5-A286-1B73-59008FB9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 rtl="0"/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Lyapunov Function (lyapunov_function):</a:t>
            </a:r>
            <a:br>
              <a:rPr lang="en-US" sz="2200" b="0">
                <a:effectLst/>
              </a:rPr>
            </a:br>
            <a:br>
              <a:rPr lang="en-US" sz="2200"/>
            </a:br>
            <a:endParaRPr lang="en-US" sz="2200"/>
          </a:p>
        </p:txBody>
      </p:sp>
      <p:pic>
        <p:nvPicPr>
          <p:cNvPr id="17" name="Graphic 16" descr="Robot">
            <a:extLst>
              <a:ext uri="{FF2B5EF4-FFF2-40B4-BE49-F238E27FC236}">
                <a16:creationId xmlns:a16="http://schemas.microsoft.com/office/drawing/2014/main" id="{B41E3AB8-ABA4-DA04-9D2E-109F30501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3049E-6C1D-8CA1-F121-113D788F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rtl="0"/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The purpose is to measure the stability of the system. This function system sums up the values of the squares of the position and velocity of the robot.</a:t>
            </a:r>
            <a:endParaRPr lang="en-US" sz="1500" b="0" dirty="0">
              <a:effectLst/>
            </a:endParaRPr>
          </a:p>
          <a:p>
            <a:pPr rtl="0"/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Lower values of this function, therefore, imply that the system is only a few negative steps away from obtaining a stable non-collapsing position.</a:t>
            </a:r>
            <a:endParaRPr lang="en-US" sz="1500" b="0" dirty="0">
              <a:effectLst/>
            </a:endParaRPr>
          </a:p>
          <a:p>
            <a:pPr rtl="0"/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def </a:t>
            </a:r>
            <a:r>
              <a:rPr lang="en-US" sz="1500" b="0" i="0" u="none" strike="noStrike" dirty="0" err="1">
                <a:effectLst/>
                <a:latin typeface="Arial" panose="020B0604020202020204" pitchFamily="34" charset="0"/>
              </a:rPr>
              <a:t>lyapunov_function</a:t>
            </a: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(state): </a:t>
            </a:r>
            <a:endParaRPr lang="en-US" sz="1500" b="0" dirty="0">
              <a:effectLst/>
            </a:endParaRPr>
          </a:p>
          <a:p>
            <a:pPr marL="0" indent="0" rtl="0">
              <a:buNone/>
            </a:pP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     position = state[:</a:t>
            </a:r>
            <a:r>
              <a:rPr lang="en-US" sz="1500" b="0" i="0" u="none" strike="noStrike" dirty="0" err="1">
                <a:effectLst/>
                <a:latin typeface="Arial" panose="020B0604020202020204" pitchFamily="34" charset="0"/>
              </a:rPr>
              <a:t>model.nq</a:t>
            </a: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] # Position </a:t>
            </a:r>
            <a:endParaRPr lang="en-US" sz="1500" b="0" dirty="0">
              <a:effectLst/>
            </a:endParaRPr>
          </a:p>
          <a:p>
            <a:pPr marL="0" indent="0" rtl="0">
              <a:buNone/>
            </a:pP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     velocity = state[</a:t>
            </a:r>
            <a:r>
              <a:rPr lang="en-US" sz="1500" b="0" i="0" u="none" strike="noStrike" dirty="0" err="1">
                <a:effectLst/>
                <a:latin typeface="Arial" panose="020B0604020202020204" pitchFamily="34" charset="0"/>
              </a:rPr>
              <a:t>model.nq</a:t>
            </a: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:] # Velocity </a:t>
            </a:r>
            <a:endParaRPr lang="en-US" sz="1500" b="0" dirty="0">
              <a:effectLst/>
            </a:endParaRPr>
          </a:p>
          <a:p>
            <a:pPr marL="0" indent="0" rtl="0">
              <a:buNone/>
            </a:pP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     return </a:t>
            </a:r>
            <a:r>
              <a:rPr lang="en-US" sz="1500" b="0" i="0" u="none" strike="noStrike" dirty="0" err="1">
                <a:effectLst/>
                <a:latin typeface="Arial" panose="020B0604020202020204" pitchFamily="34" charset="0"/>
              </a:rPr>
              <a:t>torch.sum</a:t>
            </a: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(position**2) + </a:t>
            </a:r>
            <a:r>
              <a:rPr lang="en-US" sz="1500" b="0" i="0" u="none" strike="noStrike" dirty="0" err="1">
                <a:effectLst/>
                <a:latin typeface="Arial" panose="020B0604020202020204" pitchFamily="34" charset="0"/>
              </a:rPr>
              <a:t>torch.sum</a:t>
            </a:r>
            <a:r>
              <a:rPr lang="en-US" sz="1500" b="0" i="0" u="none" strike="noStrike" dirty="0">
                <a:effectLst/>
                <a:latin typeface="Arial" panose="020B0604020202020204" pitchFamily="34" charset="0"/>
              </a:rPr>
              <a:t>(velocity**2)</a:t>
            </a:r>
            <a:endParaRPr lang="en-US" sz="1500" b="0" dirty="0">
              <a:effectLst/>
            </a:endParaRPr>
          </a:p>
          <a:p>
            <a:pPr marL="0" indent="0">
              <a:buNone/>
            </a:pP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16164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DFEB9-4646-FADD-1074-E6CD12F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pPr rtl="0"/>
            <a:r>
              <a:rPr lang="en-US" sz="2600" b="0" i="0" u="none" strike="noStrike">
                <a:effectLst/>
                <a:latin typeface="Arial" panose="020B0604020202020204" pitchFamily="34" charset="0"/>
              </a:rPr>
              <a:t>Lyapunov Derivative (lyapunov_derivative):</a:t>
            </a:r>
            <a:br>
              <a:rPr lang="en-US" sz="2600" b="0">
                <a:effectLst/>
              </a:rPr>
            </a:br>
            <a:br>
              <a:rPr lang="en-US" sz="2600"/>
            </a:br>
            <a:endParaRPr lang="en-US" sz="2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03E7CBE-7B40-782D-54ED-51747A2E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rtl="0"/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Purpose: The Lyapunov derivative shall calculate a rate of change of the Lyapunov function between two successive states w.r.t time.</a:t>
            </a:r>
            <a:endParaRPr lang="en-US" sz="2200" b="0">
              <a:effectLst/>
            </a:endParaRPr>
          </a:p>
          <a:p>
            <a:pPr rtl="0"/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Interpretation: If the derivative is nonpositive, more precisely less than a threshold, the system is taken as stable.</a:t>
            </a:r>
            <a:endParaRPr lang="en-US" sz="2200" b="0">
              <a:effectLst/>
            </a:endParaRPr>
          </a:p>
          <a:p>
            <a:pPr rtl="0"/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def lyapunov_derivative(state, next_state): </a:t>
            </a:r>
            <a:endParaRPr lang="en-US" sz="2200" b="0">
              <a:effectLst/>
            </a:endParaRPr>
          </a:p>
          <a:p>
            <a:pPr marL="0" indent="0" rtl="0">
              <a:buNone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      V = lyapunov_function(state) </a:t>
            </a:r>
            <a:endParaRPr lang="en-US" sz="2200" b="0">
              <a:effectLst/>
            </a:endParaRPr>
          </a:p>
          <a:p>
            <a:pPr marL="0" indent="0" rtl="0">
              <a:buNone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       V_next = lyapunov_function(next_state) </a:t>
            </a:r>
            <a:endParaRPr lang="en-US" sz="2200" b="0">
              <a:effectLst/>
            </a:endParaRPr>
          </a:p>
          <a:p>
            <a:pPr marL="0" indent="0" rtl="0">
              <a:buNone/>
            </a:pPr>
            <a:r>
              <a:rPr lang="en-US" sz="2200" b="0" i="0" u="none" strike="noStrike">
                <a:effectLst/>
                <a:latin typeface="Arial" panose="020B0604020202020204" pitchFamily="34" charset="0"/>
              </a:rPr>
              <a:t>       return V_next - V</a:t>
            </a:r>
            <a:endParaRPr lang="en-US" sz="2200" b="0">
              <a:effectLst/>
            </a:endParaRPr>
          </a:p>
          <a:p>
            <a:pPr marL="0" indent="0">
              <a:buNone/>
            </a:pPr>
            <a:br>
              <a:rPr lang="en-US" sz="2200"/>
            </a:b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5002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29B89-A0A8-A553-3D0B-21404E4B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 rtl="0"/>
            <a:r>
              <a:rPr lang="en-US" sz="3000" b="0" i="0" u="none" strike="noStrike">
                <a:effectLst/>
                <a:latin typeface="Arial" panose="020B0604020202020204" pitchFamily="34" charset="0"/>
              </a:rPr>
              <a:t>Barrier Function (barrier_function):</a:t>
            </a:r>
            <a:br>
              <a:rPr lang="en-US" sz="3000" b="0">
                <a:effectLst/>
              </a:rPr>
            </a:br>
            <a:br>
              <a:rPr lang="en-US" sz="3000"/>
            </a:br>
            <a:endParaRPr lang="en-US" sz="3000"/>
          </a:p>
        </p:txBody>
      </p:sp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9295C421-4DD2-F9B2-EB39-BFFA43DA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01" r="19738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BFC0B8E-A327-9FF2-40F3-CEAC6845C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rtl="0"/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 Purpose: It ensures safety by keeping state values within prescribed bounds. If the states deviate considerably, the function penalizes the control action.</a:t>
            </a:r>
            <a:endParaRPr lang="en-US" sz="1900" b="0" dirty="0">
              <a:effectLst/>
            </a:endParaRPr>
          </a:p>
          <a:p>
            <a:pPr rtl="0"/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Interpretation: The higher the value of barrier function, the robot's state is in safer more acceptable region. Lower values indicate approach towards unsafe state.</a:t>
            </a:r>
            <a:endParaRPr lang="en-US" sz="1900" b="0" dirty="0">
              <a:effectLst/>
            </a:endParaRPr>
          </a:p>
          <a:p>
            <a:pPr marL="0" indent="0" rtl="0">
              <a:buNone/>
            </a:pPr>
            <a:br>
              <a:rPr lang="en-US" sz="1900" dirty="0"/>
            </a:b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def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barrier_function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(state): </a:t>
            </a:r>
            <a:endParaRPr lang="en-US" sz="1900" b="0" dirty="0">
              <a:effectLst/>
            </a:endParaRPr>
          </a:p>
          <a:p>
            <a:pPr marL="0" indent="0" rtl="0">
              <a:buNone/>
            </a:pP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   return </a:t>
            </a:r>
            <a:r>
              <a:rPr lang="en-US" sz="1900" b="0" i="0" u="none" strike="noStrike" dirty="0" err="1">
                <a:effectLst/>
                <a:latin typeface="Arial" panose="020B0604020202020204" pitchFamily="34" charset="0"/>
              </a:rPr>
              <a:t>torch.sum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(1.0 / (state**2 + 1e-5))</a:t>
            </a:r>
            <a:endParaRPr lang="en-US" sz="1900" b="0" dirty="0">
              <a:effectLst/>
            </a:endParaRPr>
          </a:p>
          <a:p>
            <a:pPr marL="0" indent="0">
              <a:buNone/>
            </a:pPr>
            <a:br>
              <a:rPr lang="en-US" sz="1900" b="0" dirty="0">
                <a:effectLst/>
              </a:rPr>
            </a:b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3968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56402-8595-95CF-E6BA-D24AB648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 b="0" i="0" u="none" strike="noStrike">
                <a:effectLst/>
                <a:latin typeface="Arial" panose="020B0604020202020204" pitchFamily="34" charset="0"/>
              </a:rPr>
              <a:t>Action Selection:</a:t>
            </a:r>
            <a:br>
              <a:rPr lang="en-US" sz="5400" b="0">
                <a:effectLst/>
              </a:rPr>
            </a:br>
            <a:endParaRPr 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5D6B4-B8C8-DE46-428B-A6C4229AC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2377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52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0F031-B500-884B-E98A-5EA64D5A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4600" b="0" i="0" u="none" strike="noStrike">
                <a:effectLst/>
                <a:latin typeface="Arial" panose="020B0604020202020204" pitchFamily="34" charset="0"/>
              </a:rPr>
              <a:t>Reward Components:</a:t>
            </a:r>
            <a:br>
              <a:rPr lang="en-US" sz="4600" b="0">
                <a:effectLst/>
              </a:rPr>
            </a:br>
            <a:endParaRPr lang="en-US" sz="4600"/>
          </a:p>
        </p:txBody>
      </p:sp>
      <p:pic>
        <p:nvPicPr>
          <p:cNvPr id="5" name="Picture 4" descr="Claw building a card house">
            <a:extLst>
              <a:ext uri="{FF2B5EF4-FFF2-40B4-BE49-F238E27FC236}">
                <a16:creationId xmlns:a16="http://schemas.microsoft.com/office/drawing/2014/main" id="{73A7AA9E-5985-815B-F76F-8DFFB9764D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5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C1AFC8-DAFD-B785-AA96-267A987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rtl="0"/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Stability Reward: Based on the Lyapunov derivative (lyapunov_derivative). If this derivative is within the stability_threshold, it means the robot is moving toward stability and is rewarded positively.</a:t>
            </a:r>
          </a:p>
          <a:p>
            <a:pPr rtl="0"/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Forward Reward: The reward for moving forward to continue further with the robot's advancement in moving forward.</a:t>
            </a:r>
          </a:p>
          <a:p>
            <a:pPr rtl="0"/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Action Smoothness Penalty: A penalty for large abrupt changes in action that incentivizes smoother control.</a:t>
            </a:r>
            <a:endParaRPr lang="en-US" sz="1400" b="0">
              <a:effectLst/>
            </a:endParaRPr>
          </a:p>
          <a:p>
            <a:pPr rtl="0"/>
            <a:r>
              <a:rPr lang="en-US" sz="1400" b="0" i="0" u="none" strike="noStrike">
                <a:effectLst/>
                <a:latin typeface="Arial" panose="020B0604020202020204" pitchFamily="34" charset="0"/>
              </a:rPr>
              <a:t>Safety Penalty: In case of the violation of a certain threshold that provides an unsafe state by the barrier function barrier_function, this penalty is incurred. These components now put together for reward accumulation in a form guiding the neural controller for stability, safety, smooth motion, and forward progress:.</a:t>
            </a:r>
            <a:endParaRPr lang="en-US" sz="1400" b="0">
              <a:effectLst/>
            </a:endParaRPr>
          </a:p>
          <a:p>
            <a:pPr marL="0" indent="0">
              <a:buNone/>
            </a:pPr>
            <a:br>
              <a:rPr lang="en-US" sz="140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95149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788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Reinforcement Learning for Humanoid stability and safety using Mujoco</vt:lpstr>
      <vt:lpstr>Introduction to stability and safety</vt:lpstr>
      <vt:lpstr>Safety control and barrier functions</vt:lpstr>
      <vt:lpstr>Neural Controller Class (NeuralController): </vt:lpstr>
      <vt:lpstr>Lyapunov Function (lyapunov_function):  </vt:lpstr>
      <vt:lpstr>Lyapunov Derivative (lyapunov_derivative):  </vt:lpstr>
      <vt:lpstr>Barrier Function (barrier_function):  </vt:lpstr>
      <vt:lpstr>Action Selection: </vt:lpstr>
      <vt:lpstr>Reward Components: </vt:lpstr>
      <vt:lpstr>Training the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Girija Jyothi Golla</dc:creator>
  <cp:lastModifiedBy>Girija Jyothi Golla</cp:lastModifiedBy>
  <cp:revision>3</cp:revision>
  <dcterms:created xsi:type="dcterms:W3CDTF">2024-11-04T15:10:56Z</dcterms:created>
  <dcterms:modified xsi:type="dcterms:W3CDTF">2024-11-04T20:21:27Z</dcterms:modified>
</cp:coreProperties>
</file>