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900BC-475F-45E0-84D0-5F010185D15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3FCA68-ED86-4FF8-B964-818A55AA61EF}">
      <dgm:prSet/>
      <dgm:spPr/>
      <dgm:t>
        <a:bodyPr/>
        <a:lstStyle/>
        <a:p>
          <a:r>
            <a:rPr lang="en-US" b="0" i="0" dirty="0"/>
            <a:t>Basic Water Tank Control Logic: This video describes how to implement basic water tank level control logic using a PLC and HMI. When the level of the water is low, the pump starts, and it automatically stops once the tank is full, which happens to be 100%.</a:t>
          </a:r>
          <a:endParaRPr lang="en-US" dirty="0"/>
        </a:p>
      </dgm:t>
    </dgm:pt>
    <dgm:pt modelId="{512150A8-75C1-4B35-8ED8-DFB5DDCC4919}" type="parTrans" cxnId="{B66EBF80-95AE-4B05-BE43-3C90A1B419FF}">
      <dgm:prSet/>
      <dgm:spPr/>
      <dgm:t>
        <a:bodyPr/>
        <a:lstStyle/>
        <a:p>
          <a:endParaRPr lang="en-US"/>
        </a:p>
      </dgm:t>
    </dgm:pt>
    <dgm:pt modelId="{717A5BF2-74AC-461B-BD35-FED96DFB0EFA}" type="sibTrans" cxnId="{B66EBF80-95AE-4B05-BE43-3C90A1B419FF}">
      <dgm:prSet/>
      <dgm:spPr/>
      <dgm:t>
        <a:bodyPr/>
        <a:lstStyle/>
        <a:p>
          <a:endParaRPr lang="en-US"/>
        </a:p>
      </dgm:t>
    </dgm:pt>
    <dgm:pt modelId="{3FD05999-43CB-44C9-88E0-C3CB427CBEA4}">
      <dgm:prSet/>
      <dgm:spPr/>
      <dgm:t>
        <a:bodyPr/>
        <a:lstStyle/>
        <a:p>
          <a:r>
            <a:rPr lang="en-US" b="0" i="0"/>
            <a:t>The system contains logic with memory bits for on/off control in handling the on/off state of a pump. The logic also covers the setup for the start/stop button to manually switch the pump on until the high-level sensor triggers.</a:t>
          </a:r>
          <a:endParaRPr lang="en-US"/>
        </a:p>
      </dgm:t>
    </dgm:pt>
    <dgm:pt modelId="{9C659B78-0771-4916-8D2F-6C4A5E826564}" type="parTrans" cxnId="{74F37D1B-55D3-4FBD-BED4-171731FE0012}">
      <dgm:prSet/>
      <dgm:spPr/>
      <dgm:t>
        <a:bodyPr/>
        <a:lstStyle/>
        <a:p>
          <a:endParaRPr lang="en-US"/>
        </a:p>
      </dgm:t>
    </dgm:pt>
    <dgm:pt modelId="{4FD342B3-9B76-4B93-BB89-393E97EAAD44}" type="sibTrans" cxnId="{74F37D1B-55D3-4FBD-BED4-171731FE0012}">
      <dgm:prSet/>
      <dgm:spPr/>
      <dgm:t>
        <a:bodyPr/>
        <a:lstStyle/>
        <a:p>
          <a:endParaRPr lang="en-US"/>
        </a:p>
      </dgm:t>
    </dgm:pt>
    <dgm:pt modelId="{D3A67EF2-7A4C-44D5-8333-D7BB87EA0EB5}">
      <dgm:prSet/>
      <dgm:spPr/>
      <dgm:t>
        <a:bodyPr/>
        <a:lstStyle/>
        <a:p>
          <a:r>
            <a:rPr lang="en-US" b="0" i="0"/>
            <a:t>Sensor Simulation and Scaling: Since there are no physical sensors, all low and high-level indicators are simulated in this model. A scaling block is used to scale the raw PLC count values within the given range; for example, 0–25000 into percentage level values, 0–100%, that can be read by operators more intuitively.</a:t>
          </a:r>
          <a:endParaRPr lang="en-US"/>
        </a:p>
      </dgm:t>
    </dgm:pt>
    <dgm:pt modelId="{58F8959B-891D-4B33-9615-562B05527991}" type="parTrans" cxnId="{A4E7845C-AD92-4A1B-BA54-ECF4592A9098}">
      <dgm:prSet/>
      <dgm:spPr/>
      <dgm:t>
        <a:bodyPr/>
        <a:lstStyle/>
        <a:p>
          <a:endParaRPr lang="en-US"/>
        </a:p>
      </dgm:t>
    </dgm:pt>
    <dgm:pt modelId="{323E56D3-316C-4656-B021-A29DA1DB697A}" type="sibTrans" cxnId="{A4E7845C-AD92-4A1B-BA54-ECF4592A9098}">
      <dgm:prSet/>
      <dgm:spPr/>
      <dgm:t>
        <a:bodyPr/>
        <a:lstStyle/>
        <a:p>
          <a:endParaRPr lang="en-US"/>
        </a:p>
      </dgm:t>
    </dgm:pt>
    <dgm:pt modelId="{5FF5B789-D894-4FE2-8E91-22795234BAA9}">
      <dgm:prSet/>
      <dgm:spPr/>
      <dgm:t>
        <a:bodyPr/>
        <a:lstStyle/>
        <a:p>
          <a:r>
            <a:rPr lang="en-US" b="0" i="0" dirty="0"/>
            <a:t>Setting of limits and error handling: This was done by setting the high and low limits at 100 and 0% respectively, and ensuring that the bipolar option is off; this means negative values are not given. Error checks were placed in the scaling block to troubleshoot any forms of errors.</a:t>
          </a:r>
          <a:endParaRPr lang="en-US" dirty="0"/>
        </a:p>
      </dgm:t>
    </dgm:pt>
    <dgm:pt modelId="{2A843295-3324-4B3E-9FE4-11D12C832A77}" type="parTrans" cxnId="{F66C3782-31CF-4771-A573-5536DDED1561}">
      <dgm:prSet/>
      <dgm:spPr/>
      <dgm:t>
        <a:bodyPr/>
        <a:lstStyle/>
        <a:p>
          <a:endParaRPr lang="en-US"/>
        </a:p>
      </dgm:t>
    </dgm:pt>
    <dgm:pt modelId="{5126FB88-A6F0-41D3-8B82-BC51E7D9F0FF}" type="sibTrans" cxnId="{F66C3782-31CF-4771-A573-5536DDED1561}">
      <dgm:prSet/>
      <dgm:spPr/>
      <dgm:t>
        <a:bodyPr/>
        <a:lstStyle/>
        <a:p>
          <a:endParaRPr lang="en-US"/>
        </a:p>
      </dgm:t>
    </dgm:pt>
    <dgm:pt modelId="{1BA92943-9BA3-4241-A277-80905C5B6906}">
      <dgm:prSet/>
      <dgm:spPr/>
      <dgm:t>
        <a:bodyPr/>
        <a:lstStyle/>
        <a:p>
          <a:r>
            <a:rPr lang="en-US" b="0" i="0"/>
            <a:t>User Interface and Presentation Tips: The video presents how an HMI layout must be clear and presentable. For the presentation of tank and sensor status, it uses sliders, pipes, and animated buttons to make the interface user-friendly.</a:t>
          </a:r>
          <a:endParaRPr lang="en-US"/>
        </a:p>
      </dgm:t>
    </dgm:pt>
    <dgm:pt modelId="{C910692E-188B-4D9B-ACE4-14FFEAAC0A05}" type="parTrans" cxnId="{0ADDAACB-FE83-4B08-B6A1-227045BE33C6}">
      <dgm:prSet/>
      <dgm:spPr/>
      <dgm:t>
        <a:bodyPr/>
        <a:lstStyle/>
        <a:p>
          <a:endParaRPr lang="en-US"/>
        </a:p>
      </dgm:t>
    </dgm:pt>
    <dgm:pt modelId="{AF020A46-694C-4A8D-8E77-04DF70489329}" type="sibTrans" cxnId="{0ADDAACB-FE83-4B08-B6A1-227045BE33C6}">
      <dgm:prSet/>
      <dgm:spPr/>
      <dgm:t>
        <a:bodyPr/>
        <a:lstStyle/>
        <a:p>
          <a:endParaRPr lang="en-US"/>
        </a:p>
      </dgm:t>
    </dgm:pt>
    <dgm:pt modelId="{0B2FDD6A-1038-4074-96FF-BCFE703EA6D4}" type="pres">
      <dgm:prSet presAssocID="{2F8900BC-475F-45E0-84D0-5F010185D157}" presName="root" presStyleCnt="0">
        <dgm:presLayoutVars>
          <dgm:dir/>
          <dgm:resizeHandles val="exact"/>
        </dgm:presLayoutVars>
      </dgm:prSet>
      <dgm:spPr/>
    </dgm:pt>
    <dgm:pt modelId="{072033C5-2CF1-4B83-907C-608ECEC7F3CE}" type="pres">
      <dgm:prSet presAssocID="{2F8900BC-475F-45E0-84D0-5F010185D157}" presName="container" presStyleCnt="0">
        <dgm:presLayoutVars>
          <dgm:dir/>
          <dgm:resizeHandles val="exact"/>
        </dgm:presLayoutVars>
      </dgm:prSet>
      <dgm:spPr/>
    </dgm:pt>
    <dgm:pt modelId="{ED156E7A-4FEC-4C0C-80B6-780EE10D13AA}" type="pres">
      <dgm:prSet presAssocID="{083FCA68-ED86-4FF8-B964-818A55AA61EF}" presName="compNode" presStyleCnt="0"/>
      <dgm:spPr/>
    </dgm:pt>
    <dgm:pt modelId="{EA4CACD8-0CA0-4B13-ACC8-0770ABBE5B8D}" type="pres">
      <dgm:prSet presAssocID="{083FCA68-ED86-4FF8-B964-818A55AA61EF}" presName="iconBgRect" presStyleLbl="bgShp" presStyleIdx="0" presStyleCnt="5"/>
      <dgm:spPr/>
    </dgm:pt>
    <dgm:pt modelId="{95D4EF40-AD1D-42F7-B8EC-B34F4F7FD1A1}" type="pres">
      <dgm:prSet presAssocID="{083FCA68-ED86-4FF8-B964-818A55AA61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87A4B4F-4EC8-409F-A0D0-A91BF6D92AAA}" type="pres">
      <dgm:prSet presAssocID="{083FCA68-ED86-4FF8-B964-818A55AA61EF}" presName="spaceRect" presStyleCnt="0"/>
      <dgm:spPr/>
    </dgm:pt>
    <dgm:pt modelId="{9092D714-0581-45FB-A98B-0649025DC629}" type="pres">
      <dgm:prSet presAssocID="{083FCA68-ED86-4FF8-B964-818A55AA61EF}" presName="textRect" presStyleLbl="revTx" presStyleIdx="0" presStyleCnt="5">
        <dgm:presLayoutVars>
          <dgm:chMax val="1"/>
          <dgm:chPref val="1"/>
        </dgm:presLayoutVars>
      </dgm:prSet>
      <dgm:spPr/>
    </dgm:pt>
    <dgm:pt modelId="{A103D5D4-BA2C-419B-B367-683FFE021D1D}" type="pres">
      <dgm:prSet presAssocID="{717A5BF2-74AC-461B-BD35-FED96DFB0EFA}" presName="sibTrans" presStyleLbl="sibTrans2D1" presStyleIdx="0" presStyleCnt="0"/>
      <dgm:spPr/>
    </dgm:pt>
    <dgm:pt modelId="{9A042551-B57D-448A-B191-8CBD855D3549}" type="pres">
      <dgm:prSet presAssocID="{3FD05999-43CB-44C9-88E0-C3CB427CBEA4}" presName="compNode" presStyleCnt="0"/>
      <dgm:spPr/>
    </dgm:pt>
    <dgm:pt modelId="{47D7C538-6664-4855-9005-6D239A86068A}" type="pres">
      <dgm:prSet presAssocID="{3FD05999-43CB-44C9-88E0-C3CB427CBEA4}" presName="iconBgRect" presStyleLbl="bgShp" presStyleIdx="1" presStyleCnt="5"/>
      <dgm:spPr/>
    </dgm:pt>
    <dgm:pt modelId="{5252C211-293D-42FE-B12C-1A191BEB2B20}" type="pres">
      <dgm:prSet presAssocID="{3FD05999-43CB-44C9-88E0-C3CB427CBE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C90E3E6-0F75-47A6-A4E1-C134C486ACD7}" type="pres">
      <dgm:prSet presAssocID="{3FD05999-43CB-44C9-88E0-C3CB427CBEA4}" presName="spaceRect" presStyleCnt="0"/>
      <dgm:spPr/>
    </dgm:pt>
    <dgm:pt modelId="{FE03FAB0-4912-4A42-B558-0F8D6D295C5E}" type="pres">
      <dgm:prSet presAssocID="{3FD05999-43CB-44C9-88E0-C3CB427CBEA4}" presName="textRect" presStyleLbl="revTx" presStyleIdx="1" presStyleCnt="5">
        <dgm:presLayoutVars>
          <dgm:chMax val="1"/>
          <dgm:chPref val="1"/>
        </dgm:presLayoutVars>
      </dgm:prSet>
      <dgm:spPr/>
    </dgm:pt>
    <dgm:pt modelId="{CE863A88-B26F-47B6-8D5F-2B48B1AF941A}" type="pres">
      <dgm:prSet presAssocID="{4FD342B3-9B76-4B93-BB89-393E97EAAD44}" presName="sibTrans" presStyleLbl="sibTrans2D1" presStyleIdx="0" presStyleCnt="0"/>
      <dgm:spPr/>
    </dgm:pt>
    <dgm:pt modelId="{9BB13D27-C4C7-4FE3-BB09-7CDC64964F64}" type="pres">
      <dgm:prSet presAssocID="{D3A67EF2-7A4C-44D5-8333-D7BB87EA0EB5}" presName="compNode" presStyleCnt="0"/>
      <dgm:spPr/>
    </dgm:pt>
    <dgm:pt modelId="{C8ED03AD-4E4F-49BD-A75F-11900C9E0DD7}" type="pres">
      <dgm:prSet presAssocID="{D3A67EF2-7A4C-44D5-8333-D7BB87EA0EB5}" presName="iconBgRect" presStyleLbl="bgShp" presStyleIdx="2" presStyleCnt="5"/>
      <dgm:spPr/>
    </dgm:pt>
    <dgm:pt modelId="{7B856090-5234-4311-B3D4-AF82C50758F3}" type="pres">
      <dgm:prSet presAssocID="{D3A67EF2-7A4C-44D5-8333-D7BB87EA0E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2457A8AA-0CF7-4E34-B72C-479B0D31AA5D}" type="pres">
      <dgm:prSet presAssocID="{D3A67EF2-7A4C-44D5-8333-D7BB87EA0EB5}" presName="spaceRect" presStyleCnt="0"/>
      <dgm:spPr/>
    </dgm:pt>
    <dgm:pt modelId="{81ECC0A9-912A-4064-9E96-E30170F6DC57}" type="pres">
      <dgm:prSet presAssocID="{D3A67EF2-7A4C-44D5-8333-D7BB87EA0EB5}" presName="textRect" presStyleLbl="revTx" presStyleIdx="2" presStyleCnt="5">
        <dgm:presLayoutVars>
          <dgm:chMax val="1"/>
          <dgm:chPref val="1"/>
        </dgm:presLayoutVars>
      </dgm:prSet>
      <dgm:spPr/>
    </dgm:pt>
    <dgm:pt modelId="{EF3A0BB9-8C37-4933-BE08-56C9613AC4FA}" type="pres">
      <dgm:prSet presAssocID="{323E56D3-316C-4656-B021-A29DA1DB697A}" presName="sibTrans" presStyleLbl="sibTrans2D1" presStyleIdx="0" presStyleCnt="0"/>
      <dgm:spPr/>
    </dgm:pt>
    <dgm:pt modelId="{F7A0F706-F17F-463D-9B00-31A294E032D5}" type="pres">
      <dgm:prSet presAssocID="{5FF5B789-D894-4FE2-8E91-22795234BAA9}" presName="compNode" presStyleCnt="0"/>
      <dgm:spPr/>
    </dgm:pt>
    <dgm:pt modelId="{C1F1F06E-0DA5-4B39-AD33-75872F87D0EA}" type="pres">
      <dgm:prSet presAssocID="{5FF5B789-D894-4FE2-8E91-22795234BAA9}" presName="iconBgRect" presStyleLbl="bgShp" presStyleIdx="3" presStyleCnt="5"/>
      <dgm:spPr/>
    </dgm:pt>
    <dgm:pt modelId="{B8C87738-8CC6-4A34-B24F-6764911F0208}" type="pres">
      <dgm:prSet presAssocID="{5FF5B789-D894-4FE2-8E91-22795234BAA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FEC17DB3-5403-412E-B577-2CA3AEF1F972}" type="pres">
      <dgm:prSet presAssocID="{5FF5B789-D894-4FE2-8E91-22795234BAA9}" presName="spaceRect" presStyleCnt="0"/>
      <dgm:spPr/>
    </dgm:pt>
    <dgm:pt modelId="{C1651ED5-B4BB-41E9-9A11-C9ED6AD60C06}" type="pres">
      <dgm:prSet presAssocID="{5FF5B789-D894-4FE2-8E91-22795234BAA9}" presName="textRect" presStyleLbl="revTx" presStyleIdx="3" presStyleCnt="5">
        <dgm:presLayoutVars>
          <dgm:chMax val="1"/>
          <dgm:chPref val="1"/>
        </dgm:presLayoutVars>
      </dgm:prSet>
      <dgm:spPr/>
    </dgm:pt>
    <dgm:pt modelId="{4EA1ECA7-E1F2-47DD-9F2E-08CD9F126F41}" type="pres">
      <dgm:prSet presAssocID="{5126FB88-A6F0-41D3-8B82-BC51E7D9F0FF}" presName="sibTrans" presStyleLbl="sibTrans2D1" presStyleIdx="0" presStyleCnt="0"/>
      <dgm:spPr/>
    </dgm:pt>
    <dgm:pt modelId="{C0C5B2B1-473F-4D00-917A-14E1175C9A81}" type="pres">
      <dgm:prSet presAssocID="{1BA92943-9BA3-4241-A277-80905C5B6906}" presName="compNode" presStyleCnt="0"/>
      <dgm:spPr/>
    </dgm:pt>
    <dgm:pt modelId="{9A4D9C46-F51E-4883-B8A3-50FAC57CF331}" type="pres">
      <dgm:prSet presAssocID="{1BA92943-9BA3-4241-A277-80905C5B6906}" presName="iconBgRect" presStyleLbl="bgShp" presStyleIdx="4" presStyleCnt="5"/>
      <dgm:spPr/>
    </dgm:pt>
    <dgm:pt modelId="{077B525A-BAFE-45F4-B987-83C5B12DA9ED}" type="pres">
      <dgm:prSet presAssocID="{1BA92943-9BA3-4241-A277-80905C5B69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jector"/>
        </a:ext>
      </dgm:extLst>
    </dgm:pt>
    <dgm:pt modelId="{24B28D58-5612-4784-BCDC-C62A4B15A00E}" type="pres">
      <dgm:prSet presAssocID="{1BA92943-9BA3-4241-A277-80905C5B6906}" presName="spaceRect" presStyleCnt="0"/>
      <dgm:spPr/>
    </dgm:pt>
    <dgm:pt modelId="{B4EC6B7E-F643-493C-81C3-CE91535D203F}" type="pres">
      <dgm:prSet presAssocID="{1BA92943-9BA3-4241-A277-80905C5B6906}" presName="textRect" presStyleLbl="revTx" presStyleIdx="4" presStyleCnt="5">
        <dgm:presLayoutVars>
          <dgm:chMax val="1"/>
          <dgm:chPref val="1"/>
        </dgm:presLayoutVars>
      </dgm:prSet>
      <dgm:spPr/>
    </dgm:pt>
  </dgm:ptLst>
  <dgm:cxnLst>
    <dgm:cxn modelId="{182B310B-E17D-46E6-9420-9499B5C57D09}" type="presOf" srcId="{083FCA68-ED86-4FF8-B964-818A55AA61EF}" destId="{9092D714-0581-45FB-A98B-0649025DC629}" srcOrd="0" destOrd="0" presId="urn:microsoft.com/office/officeart/2018/2/layout/IconCircleList"/>
    <dgm:cxn modelId="{0CFFB017-D01E-4951-BF08-965568C8F09B}" type="presOf" srcId="{4FD342B3-9B76-4B93-BB89-393E97EAAD44}" destId="{CE863A88-B26F-47B6-8D5F-2B48B1AF941A}" srcOrd="0" destOrd="0" presId="urn:microsoft.com/office/officeart/2018/2/layout/IconCircleList"/>
    <dgm:cxn modelId="{74F37D1B-55D3-4FBD-BED4-171731FE0012}" srcId="{2F8900BC-475F-45E0-84D0-5F010185D157}" destId="{3FD05999-43CB-44C9-88E0-C3CB427CBEA4}" srcOrd="1" destOrd="0" parTransId="{9C659B78-0771-4916-8D2F-6C4A5E826564}" sibTransId="{4FD342B3-9B76-4B93-BB89-393E97EAAD44}"/>
    <dgm:cxn modelId="{0BEA702B-02F8-4616-A321-8D50D6B8B955}" type="presOf" srcId="{D3A67EF2-7A4C-44D5-8333-D7BB87EA0EB5}" destId="{81ECC0A9-912A-4064-9E96-E30170F6DC57}" srcOrd="0" destOrd="0" presId="urn:microsoft.com/office/officeart/2018/2/layout/IconCircleList"/>
    <dgm:cxn modelId="{19F78C36-38C0-4B75-B478-7783A1218EA2}" type="presOf" srcId="{3FD05999-43CB-44C9-88E0-C3CB427CBEA4}" destId="{FE03FAB0-4912-4A42-B558-0F8D6D295C5E}" srcOrd="0" destOrd="0" presId="urn:microsoft.com/office/officeart/2018/2/layout/IconCircleList"/>
    <dgm:cxn modelId="{88D1643F-8E94-4BEA-8EBB-1AFA9555DACD}" type="presOf" srcId="{2F8900BC-475F-45E0-84D0-5F010185D157}" destId="{0B2FDD6A-1038-4074-96FF-BCFE703EA6D4}" srcOrd="0" destOrd="0" presId="urn:microsoft.com/office/officeart/2018/2/layout/IconCircleList"/>
    <dgm:cxn modelId="{F07FCF40-9489-4620-ACA6-ED89E24B3F76}" type="presOf" srcId="{5FF5B789-D894-4FE2-8E91-22795234BAA9}" destId="{C1651ED5-B4BB-41E9-9A11-C9ED6AD60C06}" srcOrd="0" destOrd="0" presId="urn:microsoft.com/office/officeart/2018/2/layout/IconCircleList"/>
    <dgm:cxn modelId="{A4E7845C-AD92-4A1B-BA54-ECF4592A9098}" srcId="{2F8900BC-475F-45E0-84D0-5F010185D157}" destId="{D3A67EF2-7A4C-44D5-8333-D7BB87EA0EB5}" srcOrd="2" destOrd="0" parTransId="{58F8959B-891D-4B33-9615-562B05527991}" sibTransId="{323E56D3-316C-4656-B021-A29DA1DB697A}"/>
    <dgm:cxn modelId="{3AB61368-D57B-4E1D-AEEF-50F1E2501AC8}" type="presOf" srcId="{323E56D3-316C-4656-B021-A29DA1DB697A}" destId="{EF3A0BB9-8C37-4933-BE08-56C9613AC4FA}" srcOrd="0" destOrd="0" presId="urn:microsoft.com/office/officeart/2018/2/layout/IconCircleList"/>
    <dgm:cxn modelId="{3F228758-7E78-4631-AC28-3465D534C4C4}" type="presOf" srcId="{5126FB88-A6F0-41D3-8B82-BC51E7D9F0FF}" destId="{4EA1ECA7-E1F2-47DD-9F2E-08CD9F126F41}" srcOrd="0" destOrd="0" presId="urn:microsoft.com/office/officeart/2018/2/layout/IconCircleList"/>
    <dgm:cxn modelId="{B66EBF80-95AE-4B05-BE43-3C90A1B419FF}" srcId="{2F8900BC-475F-45E0-84D0-5F010185D157}" destId="{083FCA68-ED86-4FF8-B964-818A55AA61EF}" srcOrd="0" destOrd="0" parTransId="{512150A8-75C1-4B35-8ED8-DFB5DDCC4919}" sibTransId="{717A5BF2-74AC-461B-BD35-FED96DFB0EFA}"/>
    <dgm:cxn modelId="{F66C3782-31CF-4771-A573-5536DDED1561}" srcId="{2F8900BC-475F-45E0-84D0-5F010185D157}" destId="{5FF5B789-D894-4FE2-8E91-22795234BAA9}" srcOrd="3" destOrd="0" parTransId="{2A843295-3324-4B3E-9FE4-11D12C832A77}" sibTransId="{5126FB88-A6F0-41D3-8B82-BC51E7D9F0FF}"/>
    <dgm:cxn modelId="{F83DA1A7-0DC9-431B-AA50-0AA6611F9750}" type="presOf" srcId="{1BA92943-9BA3-4241-A277-80905C5B6906}" destId="{B4EC6B7E-F643-493C-81C3-CE91535D203F}" srcOrd="0" destOrd="0" presId="urn:microsoft.com/office/officeart/2018/2/layout/IconCircleList"/>
    <dgm:cxn modelId="{0ADDAACB-FE83-4B08-B6A1-227045BE33C6}" srcId="{2F8900BC-475F-45E0-84D0-5F010185D157}" destId="{1BA92943-9BA3-4241-A277-80905C5B6906}" srcOrd="4" destOrd="0" parTransId="{C910692E-188B-4D9B-ACE4-14FFEAAC0A05}" sibTransId="{AF020A46-694C-4A8D-8E77-04DF70489329}"/>
    <dgm:cxn modelId="{AF583BDC-0B1B-43C6-91A5-FD1B3CE2B2B2}" type="presOf" srcId="{717A5BF2-74AC-461B-BD35-FED96DFB0EFA}" destId="{A103D5D4-BA2C-419B-B367-683FFE021D1D}" srcOrd="0" destOrd="0" presId="urn:microsoft.com/office/officeart/2018/2/layout/IconCircleList"/>
    <dgm:cxn modelId="{6C795A06-F49C-448B-87B5-EEDE0D59228C}" type="presParOf" srcId="{0B2FDD6A-1038-4074-96FF-BCFE703EA6D4}" destId="{072033C5-2CF1-4B83-907C-608ECEC7F3CE}" srcOrd="0" destOrd="0" presId="urn:microsoft.com/office/officeart/2018/2/layout/IconCircleList"/>
    <dgm:cxn modelId="{8921882F-DAB1-43B0-BF14-73BF0FA8980E}" type="presParOf" srcId="{072033C5-2CF1-4B83-907C-608ECEC7F3CE}" destId="{ED156E7A-4FEC-4C0C-80B6-780EE10D13AA}" srcOrd="0" destOrd="0" presId="urn:microsoft.com/office/officeart/2018/2/layout/IconCircleList"/>
    <dgm:cxn modelId="{FB674A04-1A0B-4235-AA93-82B65BE166E7}" type="presParOf" srcId="{ED156E7A-4FEC-4C0C-80B6-780EE10D13AA}" destId="{EA4CACD8-0CA0-4B13-ACC8-0770ABBE5B8D}" srcOrd="0" destOrd="0" presId="urn:microsoft.com/office/officeart/2018/2/layout/IconCircleList"/>
    <dgm:cxn modelId="{EC589040-3DEE-47FF-A8CA-94D4F33D6189}" type="presParOf" srcId="{ED156E7A-4FEC-4C0C-80B6-780EE10D13AA}" destId="{95D4EF40-AD1D-42F7-B8EC-B34F4F7FD1A1}" srcOrd="1" destOrd="0" presId="urn:microsoft.com/office/officeart/2018/2/layout/IconCircleList"/>
    <dgm:cxn modelId="{746ACF6A-76E4-4063-867C-98061C4DC82C}" type="presParOf" srcId="{ED156E7A-4FEC-4C0C-80B6-780EE10D13AA}" destId="{687A4B4F-4EC8-409F-A0D0-A91BF6D92AAA}" srcOrd="2" destOrd="0" presId="urn:microsoft.com/office/officeart/2018/2/layout/IconCircleList"/>
    <dgm:cxn modelId="{A58EDA97-ACDF-480E-9E98-FB2913FE6E63}" type="presParOf" srcId="{ED156E7A-4FEC-4C0C-80B6-780EE10D13AA}" destId="{9092D714-0581-45FB-A98B-0649025DC629}" srcOrd="3" destOrd="0" presId="urn:microsoft.com/office/officeart/2018/2/layout/IconCircleList"/>
    <dgm:cxn modelId="{7F6E8EB7-EAA1-4F31-8133-64A5E11D3E74}" type="presParOf" srcId="{072033C5-2CF1-4B83-907C-608ECEC7F3CE}" destId="{A103D5D4-BA2C-419B-B367-683FFE021D1D}" srcOrd="1" destOrd="0" presId="urn:microsoft.com/office/officeart/2018/2/layout/IconCircleList"/>
    <dgm:cxn modelId="{669C7658-F199-4C00-9396-0568D0503376}" type="presParOf" srcId="{072033C5-2CF1-4B83-907C-608ECEC7F3CE}" destId="{9A042551-B57D-448A-B191-8CBD855D3549}" srcOrd="2" destOrd="0" presId="urn:microsoft.com/office/officeart/2018/2/layout/IconCircleList"/>
    <dgm:cxn modelId="{1A1FA768-C619-4A1F-8588-A54690E9E3F6}" type="presParOf" srcId="{9A042551-B57D-448A-B191-8CBD855D3549}" destId="{47D7C538-6664-4855-9005-6D239A86068A}" srcOrd="0" destOrd="0" presId="urn:microsoft.com/office/officeart/2018/2/layout/IconCircleList"/>
    <dgm:cxn modelId="{9B4166F0-DB87-41F2-BE51-CF1E87863747}" type="presParOf" srcId="{9A042551-B57D-448A-B191-8CBD855D3549}" destId="{5252C211-293D-42FE-B12C-1A191BEB2B20}" srcOrd="1" destOrd="0" presId="urn:microsoft.com/office/officeart/2018/2/layout/IconCircleList"/>
    <dgm:cxn modelId="{FC8E8AA1-0B57-4BF5-ACC7-31408B016E98}" type="presParOf" srcId="{9A042551-B57D-448A-B191-8CBD855D3549}" destId="{CC90E3E6-0F75-47A6-A4E1-C134C486ACD7}" srcOrd="2" destOrd="0" presId="urn:microsoft.com/office/officeart/2018/2/layout/IconCircleList"/>
    <dgm:cxn modelId="{B5B2EF24-BF1C-44AB-BE9F-972E14D33035}" type="presParOf" srcId="{9A042551-B57D-448A-B191-8CBD855D3549}" destId="{FE03FAB0-4912-4A42-B558-0F8D6D295C5E}" srcOrd="3" destOrd="0" presId="urn:microsoft.com/office/officeart/2018/2/layout/IconCircleList"/>
    <dgm:cxn modelId="{E22C6CE4-C6C0-499C-810F-C03F83C22463}" type="presParOf" srcId="{072033C5-2CF1-4B83-907C-608ECEC7F3CE}" destId="{CE863A88-B26F-47B6-8D5F-2B48B1AF941A}" srcOrd="3" destOrd="0" presId="urn:microsoft.com/office/officeart/2018/2/layout/IconCircleList"/>
    <dgm:cxn modelId="{8C8B2F2E-36FC-4CCD-B6B1-27A1F3F7ED08}" type="presParOf" srcId="{072033C5-2CF1-4B83-907C-608ECEC7F3CE}" destId="{9BB13D27-C4C7-4FE3-BB09-7CDC64964F64}" srcOrd="4" destOrd="0" presId="urn:microsoft.com/office/officeart/2018/2/layout/IconCircleList"/>
    <dgm:cxn modelId="{A151ADE7-21FE-446E-8BA6-89BC4F819A24}" type="presParOf" srcId="{9BB13D27-C4C7-4FE3-BB09-7CDC64964F64}" destId="{C8ED03AD-4E4F-49BD-A75F-11900C9E0DD7}" srcOrd="0" destOrd="0" presId="urn:microsoft.com/office/officeart/2018/2/layout/IconCircleList"/>
    <dgm:cxn modelId="{DF04F193-AFE9-42C0-B1B7-389DC87F8091}" type="presParOf" srcId="{9BB13D27-C4C7-4FE3-BB09-7CDC64964F64}" destId="{7B856090-5234-4311-B3D4-AF82C50758F3}" srcOrd="1" destOrd="0" presId="urn:microsoft.com/office/officeart/2018/2/layout/IconCircleList"/>
    <dgm:cxn modelId="{2B369F5C-45F4-4D11-A247-E622EB74BC54}" type="presParOf" srcId="{9BB13D27-C4C7-4FE3-BB09-7CDC64964F64}" destId="{2457A8AA-0CF7-4E34-B72C-479B0D31AA5D}" srcOrd="2" destOrd="0" presId="urn:microsoft.com/office/officeart/2018/2/layout/IconCircleList"/>
    <dgm:cxn modelId="{D94AA619-1599-412B-9979-F0234357DD98}" type="presParOf" srcId="{9BB13D27-C4C7-4FE3-BB09-7CDC64964F64}" destId="{81ECC0A9-912A-4064-9E96-E30170F6DC57}" srcOrd="3" destOrd="0" presId="urn:microsoft.com/office/officeart/2018/2/layout/IconCircleList"/>
    <dgm:cxn modelId="{555E9ECB-E682-43FF-9215-CDF9345B7F72}" type="presParOf" srcId="{072033C5-2CF1-4B83-907C-608ECEC7F3CE}" destId="{EF3A0BB9-8C37-4933-BE08-56C9613AC4FA}" srcOrd="5" destOrd="0" presId="urn:microsoft.com/office/officeart/2018/2/layout/IconCircleList"/>
    <dgm:cxn modelId="{3920A22D-E211-46D3-8348-1802F2F867B0}" type="presParOf" srcId="{072033C5-2CF1-4B83-907C-608ECEC7F3CE}" destId="{F7A0F706-F17F-463D-9B00-31A294E032D5}" srcOrd="6" destOrd="0" presId="urn:microsoft.com/office/officeart/2018/2/layout/IconCircleList"/>
    <dgm:cxn modelId="{3D66AC55-058F-4E1F-AE86-A926A5C9A973}" type="presParOf" srcId="{F7A0F706-F17F-463D-9B00-31A294E032D5}" destId="{C1F1F06E-0DA5-4B39-AD33-75872F87D0EA}" srcOrd="0" destOrd="0" presId="urn:microsoft.com/office/officeart/2018/2/layout/IconCircleList"/>
    <dgm:cxn modelId="{FCBBE3EE-F21F-4167-9548-D2A278B46577}" type="presParOf" srcId="{F7A0F706-F17F-463D-9B00-31A294E032D5}" destId="{B8C87738-8CC6-4A34-B24F-6764911F0208}" srcOrd="1" destOrd="0" presId="urn:microsoft.com/office/officeart/2018/2/layout/IconCircleList"/>
    <dgm:cxn modelId="{6ADE9871-C1AC-4D68-9017-99E671BDC4BB}" type="presParOf" srcId="{F7A0F706-F17F-463D-9B00-31A294E032D5}" destId="{FEC17DB3-5403-412E-B577-2CA3AEF1F972}" srcOrd="2" destOrd="0" presId="urn:microsoft.com/office/officeart/2018/2/layout/IconCircleList"/>
    <dgm:cxn modelId="{83067DB7-63D2-4526-8DEF-C872D3643102}" type="presParOf" srcId="{F7A0F706-F17F-463D-9B00-31A294E032D5}" destId="{C1651ED5-B4BB-41E9-9A11-C9ED6AD60C06}" srcOrd="3" destOrd="0" presId="urn:microsoft.com/office/officeart/2018/2/layout/IconCircleList"/>
    <dgm:cxn modelId="{E4452119-6E23-4C1A-A5BD-454AE4C56F87}" type="presParOf" srcId="{072033C5-2CF1-4B83-907C-608ECEC7F3CE}" destId="{4EA1ECA7-E1F2-47DD-9F2E-08CD9F126F41}" srcOrd="7" destOrd="0" presId="urn:microsoft.com/office/officeart/2018/2/layout/IconCircleList"/>
    <dgm:cxn modelId="{D4786E89-DA5F-4B62-AAD0-002CE3796841}" type="presParOf" srcId="{072033C5-2CF1-4B83-907C-608ECEC7F3CE}" destId="{C0C5B2B1-473F-4D00-917A-14E1175C9A81}" srcOrd="8" destOrd="0" presId="urn:microsoft.com/office/officeart/2018/2/layout/IconCircleList"/>
    <dgm:cxn modelId="{C1B02140-F0CD-4549-B6CC-2F69A1CC2567}" type="presParOf" srcId="{C0C5B2B1-473F-4D00-917A-14E1175C9A81}" destId="{9A4D9C46-F51E-4883-B8A3-50FAC57CF331}" srcOrd="0" destOrd="0" presId="urn:microsoft.com/office/officeart/2018/2/layout/IconCircleList"/>
    <dgm:cxn modelId="{15AEFC1A-6E65-47B6-B372-2A5B7739ECB0}" type="presParOf" srcId="{C0C5B2B1-473F-4D00-917A-14E1175C9A81}" destId="{077B525A-BAFE-45F4-B987-83C5B12DA9ED}" srcOrd="1" destOrd="0" presId="urn:microsoft.com/office/officeart/2018/2/layout/IconCircleList"/>
    <dgm:cxn modelId="{9E83881D-58D2-4595-97D5-78E9DEC20670}" type="presParOf" srcId="{C0C5B2B1-473F-4D00-917A-14E1175C9A81}" destId="{24B28D58-5612-4784-BCDC-C62A4B15A00E}" srcOrd="2" destOrd="0" presId="urn:microsoft.com/office/officeart/2018/2/layout/IconCircleList"/>
    <dgm:cxn modelId="{18A5BEF6-4872-4875-B307-6F488E8F50C1}" type="presParOf" srcId="{C0C5B2B1-473F-4D00-917A-14E1175C9A81}" destId="{B4EC6B7E-F643-493C-81C3-CE91535D203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CACD8-0CA0-4B13-ACC8-0770ABBE5B8D}">
      <dsp:nvSpPr>
        <dsp:cNvPr id="0" name=""/>
        <dsp:cNvSpPr/>
      </dsp:nvSpPr>
      <dsp:spPr>
        <a:xfrm>
          <a:off x="82613"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4EF40-AD1D-42F7-B8EC-B34F4F7FD1A1}">
      <dsp:nvSpPr>
        <dsp:cNvPr id="0" name=""/>
        <dsp:cNvSpPr/>
      </dsp:nvSpPr>
      <dsp:spPr>
        <a:xfrm>
          <a:off x="271034" y="1099548"/>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92D714-0581-45FB-A98B-0649025DC629}">
      <dsp:nvSpPr>
        <dsp:cNvPr id="0" name=""/>
        <dsp:cNvSpPr/>
      </dsp:nvSpPr>
      <dsp:spPr>
        <a:xfrm>
          <a:off x="1172126"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Basic Water Tank Control Logic: This video describes how to implement basic water tank level control logic using a PLC and HMI. When the level of the water is low, the pump starts, and it automatically stops once the tank is full, which happens to be 100%.</a:t>
          </a:r>
          <a:endParaRPr lang="en-US" sz="1100" kern="1200" dirty="0"/>
        </a:p>
      </dsp:txBody>
      <dsp:txXfrm>
        <a:off x="1172126" y="911126"/>
        <a:ext cx="2114937" cy="897246"/>
      </dsp:txXfrm>
    </dsp:sp>
    <dsp:sp modelId="{47D7C538-6664-4855-9005-6D239A86068A}">
      <dsp:nvSpPr>
        <dsp:cNvPr id="0" name=""/>
        <dsp:cNvSpPr/>
      </dsp:nvSpPr>
      <dsp:spPr>
        <a:xfrm>
          <a:off x="3655575"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2C211-293D-42FE-B12C-1A191BEB2B20}">
      <dsp:nvSpPr>
        <dsp:cNvPr id="0" name=""/>
        <dsp:cNvSpPr/>
      </dsp:nvSpPr>
      <dsp:spPr>
        <a:xfrm>
          <a:off x="3843996" y="1099548"/>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3FAB0-4912-4A42-B558-0F8D6D295C5E}">
      <dsp:nvSpPr>
        <dsp:cNvPr id="0" name=""/>
        <dsp:cNvSpPr/>
      </dsp:nvSpPr>
      <dsp:spPr>
        <a:xfrm>
          <a:off x="4745088"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system contains logic with memory bits for on/off control in handling the on/off state of a pump. The logic also covers the setup for the start/stop button to manually switch the pump on until the high-level sensor triggers.</a:t>
          </a:r>
          <a:endParaRPr lang="en-US" sz="1100" kern="1200"/>
        </a:p>
      </dsp:txBody>
      <dsp:txXfrm>
        <a:off x="4745088" y="911126"/>
        <a:ext cx="2114937" cy="897246"/>
      </dsp:txXfrm>
    </dsp:sp>
    <dsp:sp modelId="{C8ED03AD-4E4F-49BD-A75F-11900C9E0DD7}">
      <dsp:nvSpPr>
        <dsp:cNvPr id="0" name=""/>
        <dsp:cNvSpPr/>
      </dsp:nvSpPr>
      <dsp:spPr>
        <a:xfrm>
          <a:off x="7228536"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56090-5234-4311-B3D4-AF82C50758F3}">
      <dsp:nvSpPr>
        <dsp:cNvPr id="0" name=""/>
        <dsp:cNvSpPr/>
      </dsp:nvSpPr>
      <dsp:spPr>
        <a:xfrm>
          <a:off x="7416958" y="1099548"/>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C0A9-912A-4064-9E96-E30170F6DC57}">
      <dsp:nvSpPr>
        <dsp:cNvPr id="0" name=""/>
        <dsp:cNvSpPr/>
      </dsp:nvSpPr>
      <dsp:spPr>
        <a:xfrm>
          <a:off x="8318049"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Sensor Simulation and Scaling: Since there are no physical sensors, all low and high-level indicators are simulated in this model. A scaling block is used to scale the raw PLC count values within the given range; for example, 0–25000 into percentage level values, 0–100%, that can be read by operators more intuitively.</a:t>
          </a:r>
          <a:endParaRPr lang="en-US" sz="1100" kern="1200"/>
        </a:p>
      </dsp:txBody>
      <dsp:txXfrm>
        <a:off x="8318049" y="911126"/>
        <a:ext cx="2114937" cy="897246"/>
      </dsp:txXfrm>
    </dsp:sp>
    <dsp:sp modelId="{C1F1F06E-0DA5-4B39-AD33-75872F87D0EA}">
      <dsp:nvSpPr>
        <dsp:cNvPr id="0" name=""/>
        <dsp:cNvSpPr/>
      </dsp:nvSpPr>
      <dsp:spPr>
        <a:xfrm>
          <a:off x="82613" y="2549151"/>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7738-8CC6-4A34-B24F-6764911F0208}">
      <dsp:nvSpPr>
        <dsp:cNvPr id="0" name=""/>
        <dsp:cNvSpPr/>
      </dsp:nvSpPr>
      <dsp:spPr>
        <a:xfrm>
          <a:off x="271034" y="2737573"/>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651ED5-B4BB-41E9-9A11-C9ED6AD60C06}">
      <dsp:nvSpPr>
        <dsp:cNvPr id="0" name=""/>
        <dsp:cNvSpPr/>
      </dsp:nvSpPr>
      <dsp:spPr>
        <a:xfrm>
          <a:off x="1172126"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Setting of limits and error handling: This was done by setting the high and low limits at 100 and 0% respectively, and ensuring that the bipolar option is off; this means negative values are not given. Error checks were placed in the scaling block to troubleshoot any forms of errors.</a:t>
          </a:r>
          <a:endParaRPr lang="en-US" sz="1100" kern="1200" dirty="0"/>
        </a:p>
      </dsp:txBody>
      <dsp:txXfrm>
        <a:off x="1172126" y="2549151"/>
        <a:ext cx="2114937" cy="897246"/>
      </dsp:txXfrm>
    </dsp:sp>
    <dsp:sp modelId="{9A4D9C46-F51E-4883-B8A3-50FAC57CF331}">
      <dsp:nvSpPr>
        <dsp:cNvPr id="0" name=""/>
        <dsp:cNvSpPr/>
      </dsp:nvSpPr>
      <dsp:spPr>
        <a:xfrm>
          <a:off x="3655575" y="2549151"/>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B525A-BAFE-45F4-B987-83C5B12DA9ED}">
      <dsp:nvSpPr>
        <dsp:cNvPr id="0" name=""/>
        <dsp:cNvSpPr/>
      </dsp:nvSpPr>
      <dsp:spPr>
        <a:xfrm>
          <a:off x="3843996" y="273757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C6B7E-F643-493C-81C3-CE91535D203F}">
      <dsp:nvSpPr>
        <dsp:cNvPr id="0" name=""/>
        <dsp:cNvSpPr/>
      </dsp:nvSpPr>
      <dsp:spPr>
        <a:xfrm>
          <a:off x="4745088"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User Interface and Presentation Tips: The video presents how an HMI layout must be clear and presentable. For the presentation of tank and sensor status, it uses sliders, pipes, and animated buttons to make the interface user-friendly.</a:t>
          </a:r>
          <a:endParaRPr lang="en-US" sz="1100" kern="1200"/>
        </a:p>
      </dsp:txBody>
      <dsp:txXfrm>
        <a:off x="4745088" y="2549151"/>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11/5/2024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11/5/2024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927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11/5/2024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344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192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11/5/2024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1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965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924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11/5/2024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699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11/5/2024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11/5/2024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670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11/5/2024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42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11/5/2024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0378199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djustable measurement tool">
            <a:extLst>
              <a:ext uri="{FF2B5EF4-FFF2-40B4-BE49-F238E27FC236}">
                <a16:creationId xmlns:a16="http://schemas.microsoft.com/office/drawing/2014/main" id="{5E6678BB-19E2-2623-C0D6-B8DFEF3DD3E1}"/>
              </a:ext>
            </a:extLst>
          </p:cNvPr>
          <p:cNvPicPr>
            <a:picLocks noChangeAspect="1"/>
          </p:cNvPicPr>
          <p:nvPr/>
        </p:nvPicPr>
        <p:blipFill>
          <a:blip r:embed="rId2"/>
          <a:srcRect l="15628" r="-1" b="-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C5978C-232A-ACC8-F18C-337259F94F1A}"/>
              </a:ext>
            </a:extLst>
          </p:cNvPr>
          <p:cNvSpPr>
            <a:spLocks noGrp="1"/>
          </p:cNvSpPr>
          <p:nvPr>
            <p:ph type="ctrTitle"/>
          </p:nvPr>
        </p:nvSpPr>
        <p:spPr>
          <a:xfrm>
            <a:off x="477981" y="1122363"/>
            <a:ext cx="4023360" cy="3204134"/>
          </a:xfrm>
        </p:spPr>
        <p:txBody>
          <a:bodyPr anchor="b">
            <a:normAutofit/>
          </a:bodyPr>
          <a:lstStyle/>
          <a:p>
            <a:r>
              <a:rPr lang="en-US" sz="4800"/>
              <a:t>Water level tank control system</a:t>
            </a:r>
          </a:p>
        </p:txBody>
      </p:sp>
      <p:sp>
        <p:nvSpPr>
          <p:cNvPr id="3" name="Subtitle 2">
            <a:extLst>
              <a:ext uri="{FF2B5EF4-FFF2-40B4-BE49-F238E27FC236}">
                <a16:creationId xmlns:a16="http://schemas.microsoft.com/office/drawing/2014/main" id="{9A593BD4-9C8E-514B-9E7E-488306DBF824}"/>
              </a:ext>
            </a:extLst>
          </p:cNvPr>
          <p:cNvSpPr>
            <a:spLocks noGrp="1"/>
          </p:cNvSpPr>
          <p:nvPr>
            <p:ph type="subTitle" idx="1"/>
          </p:nvPr>
        </p:nvSpPr>
        <p:spPr>
          <a:xfrm>
            <a:off x="477980" y="4872922"/>
            <a:ext cx="4023359" cy="1208141"/>
          </a:xfrm>
        </p:spPr>
        <p:txBody>
          <a:bodyPr>
            <a:normAutofit/>
          </a:bodyPr>
          <a:lstStyle/>
          <a:p>
            <a:r>
              <a:rPr lang="en-US" sz="2000"/>
              <a:t>Girija Jyothi Golla (541761)</a:t>
            </a:r>
          </a:p>
          <a:p>
            <a:r>
              <a:rPr lang="en-US" sz="2000"/>
              <a:t>2023-24</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01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44387B-6E2A-6C6B-4B27-1F10A5192E0F}"/>
              </a:ext>
            </a:extLst>
          </p:cNvPr>
          <p:cNvSpPr>
            <a:spLocks noGrp="1"/>
          </p:cNvSpPr>
          <p:nvPr>
            <p:ph type="title"/>
          </p:nvPr>
        </p:nvSpPr>
        <p:spPr>
          <a:xfrm>
            <a:off x="838200" y="253397"/>
            <a:ext cx="10515600" cy="1273233"/>
          </a:xfrm>
        </p:spPr>
        <p:txBody>
          <a:bodyPr>
            <a:normAutofit/>
          </a:bodyPr>
          <a:lstStyle/>
          <a:p>
            <a:r>
              <a:rPr lang="en-US" b="0" i="0">
                <a:effectLst/>
                <a:latin typeface="Open Sans" panose="020F0502020204030204" pitchFamily="34" charset="0"/>
              </a:rPr>
              <a:t>Hypothetical Scenario Overview</a:t>
            </a:r>
            <a:endParaRPr lang="en-US" dirty="0"/>
          </a:p>
        </p:txBody>
      </p:sp>
      <p:sp>
        <p:nvSpPr>
          <p:cNvPr id="19" name="Rectangle 18">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A3F180-8CE5-16AA-170E-8A90FF58363A}"/>
              </a:ext>
            </a:extLst>
          </p:cNvPr>
          <p:cNvSpPr>
            <a:spLocks noGrp="1"/>
          </p:cNvSpPr>
          <p:nvPr>
            <p:ph idx="1"/>
          </p:nvPr>
        </p:nvSpPr>
        <p:spPr>
          <a:xfrm>
            <a:off x="838200" y="2478024"/>
            <a:ext cx="10515600" cy="3694176"/>
          </a:xfrm>
        </p:spPr>
        <p:txBody>
          <a:bodyPr>
            <a:normAutofit/>
          </a:bodyPr>
          <a:lstStyle/>
          <a:p>
            <a:pPr>
              <a:lnSpc>
                <a:spcPct val="100000"/>
              </a:lnSpc>
            </a:pPr>
            <a:r>
              <a:rPr lang="en-US" sz="1200" b="0" i="0" dirty="0">
                <a:effectLst/>
                <a:latin typeface="Open Sans" panose="020B0606030504020204" pitchFamily="34" charset="0"/>
              </a:rPr>
              <a:t>Consider a hypothetical water tank level control system, which keeps the water level in the tank within a particular range through automated control action. The setup will include a Programmable Logic Controller that will provide automation to fill the water tank, and an HMI for user interaction with the control system. The scenario is as follows:</a:t>
            </a:r>
            <a:br>
              <a:rPr lang="en-US" sz="1200" b="0" i="0" dirty="0">
                <a:effectLst/>
                <a:latin typeface="Open Sans" panose="020B0606030504020204" pitchFamily="34" charset="0"/>
              </a:rPr>
            </a:br>
            <a:br>
              <a:rPr lang="en-US" sz="1200" b="0" i="0" dirty="0">
                <a:effectLst/>
                <a:latin typeface="Open Sans" panose="020B0606030504020204" pitchFamily="34" charset="0"/>
              </a:rPr>
            </a:br>
            <a:r>
              <a:rPr lang="en-US" sz="1200" b="0" i="0" dirty="0">
                <a:effectLst/>
                <a:latin typeface="Open Sans" panose="020B0606030504020204" pitchFamily="34" charset="0"/>
              </a:rPr>
              <a:t>It means that the water tank should always be operated within a safe range through continuous monitoring and control.</a:t>
            </a:r>
            <a:br>
              <a:rPr lang="en-US" sz="1200" b="0" i="0" dirty="0">
                <a:effectLst/>
                <a:latin typeface="Open Sans" panose="020B0606030504020204" pitchFamily="34" charset="0"/>
              </a:rPr>
            </a:br>
            <a:r>
              <a:rPr lang="en-US" sz="1200" b="0" i="0" dirty="0">
                <a:effectLst/>
                <a:latin typeface="Open Sans" panose="020B0606030504020204" pitchFamily="34" charset="0"/>
              </a:rPr>
              <a:t>The system switches the pump on when the water level reaches below a minimum value and turns it off when the tank is full to avoid any overflow</a:t>
            </a:r>
            <a:br>
              <a:rPr lang="en-US" sz="1200" b="0" i="0" dirty="0">
                <a:effectLst/>
                <a:latin typeface="Open Sans" panose="020B0606030504020204" pitchFamily="34" charset="0"/>
              </a:rPr>
            </a:br>
            <a:r>
              <a:rPr lang="en-US" sz="1200" b="0" i="0" dirty="0">
                <a:effectLst/>
                <a:latin typeface="Open Sans" panose="020B0606030504020204" pitchFamily="34" charset="0"/>
              </a:rPr>
              <a:t>It may also be controlled manually after the operator commands either the starting of the pump or its stoppage accordingly,</a:t>
            </a:r>
            <a:br>
              <a:rPr lang="en-US" sz="1200" b="0" i="0" dirty="0">
                <a:effectLst/>
                <a:latin typeface="Open Sans" panose="020B0606030504020204" pitchFamily="34" charset="0"/>
              </a:rPr>
            </a:br>
            <a:r>
              <a:rPr lang="en-US" sz="1200" b="0" i="0" dirty="0">
                <a:effectLst/>
                <a:latin typeface="Open Sans" panose="020B0606030504020204" pitchFamily="34" charset="0"/>
              </a:rPr>
              <a:t>Major Components and Assumptions</a:t>
            </a:r>
            <a:br>
              <a:rPr lang="en-US" sz="1200" b="0" i="0" dirty="0">
                <a:effectLst/>
                <a:latin typeface="Open Sans" panose="020B0606030504020204" pitchFamily="34" charset="0"/>
              </a:rPr>
            </a:br>
            <a:r>
              <a:rPr lang="en-US" sz="1200" b="0" i="0" dirty="0">
                <a:effectLst/>
                <a:latin typeface="Open Sans" panose="020B0606030504020204" pitchFamily="34" charset="0"/>
              </a:rPr>
              <a:t>Sensors (Simulated): There are no physical sensors; thus, the case uses low and high-level simulated indications for respective water levels. Pump Control Logic: The pump draws its control logic from water level inputs in which, at low, it turns the pump on and when full, it turns it off. Scaling and Limits: PLC raw values are scaled up to readable percentage value, that is, 0 – 100%, for user-friendly perceptions of the level of the tank. The limits are set to 0% and 100% for low and high, respectively.</a:t>
            </a:r>
            <a:br>
              <a:rPr lang="en-US" sz="1200" b="0" i="0" dirty="0">
                <a:effectLst/>
                <a:latin typeface="Open Sans" panose="020B0606030504020204" pitchFamily="34" charset="0"/>
              </a:rPr>
            </a:br>
            <a:r>
              <a:rPr lang="en-US" sz="1200" b="0" i="0" dirty="0">
                <a:effectLst/>
                <a:latin typeface="Open Sans" panose="020B0606030504020204" pitchFamily="34" charset="0"/>
              </a:rPr>
              <a:t>HMI Interface: A graphical HMI serves as the user interface, which visually shows the tank, pump status, and water levels in an easily understandable and interactive format.</a:t>
            </a:r>
            <a:endParaRPr lang="en-US" sz="1200" dirty="0"/>
          </a:p>
        </p:txBody>
      </p:sp>
    </p:spTree>
    <p:extLst>
      <p:ext uri="{BB962C8B-B14F-4D97-AF65-F5344CB8AC3E}">
        <p14:creationId xmlns:p14="http://schemas.microsoft.com/office/powerpoint/2010/main" val="28274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A64D2-BC45-58C1-8330-EDF13B23FB99}"/>
              </a:ext>
            </a:extLst>
          </p:cNvPr>
          <p:cNvSpPr>
            <a:spLocks noGrp="1"/>
          </p:cNvSpPr>
          <p:nvPr>
            <p:ph type="title"/>
          </p:nvPr>
        </p:nvSpPr>
        <p:spPr>
          <a:xfrm>
            <a:off x="838200" y="253397"/>
            <a:ext cx="10515600" cy="1273233"/>
          </a:xfrm>
        </p:spPr>
        <p:txBody>
          <a:bodyPr>
            <a:normAutofit/>
          </a:bodyPr>
          <a:lstStyle/>
          <a:p>
            <a:r>
              <a:rPr lang="en-US" b="0" i="0" dirty="0">
                <a:effectLst/>
                <a:latin typeface="Open Sans" panose="020B0606030504020204" pitchFamily="34" charset="0"/>
              </a:rPr>
              <a:t>Possible Solution Analysis</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3A69CAD-9F92-6078-7AB8-255C2A02CE3A}"/>
              </a:ext>
            </a:extLst>
          </p:cNvPr>
          <p:cNvSpPr>
            <a:spLocks noGrp="1"/>
          </p:cNvSpPr>
          <p:nvPr>
            <p:ph idx="1"/>
          </p:nvPr>
        </p:nvSpPr>
        <p:spPr>
          <a:xfrm>
            <a:off x="838200" y="2478024"/>
            <a:ext cx="10515600" cy="3694176"/>
          </a:xfrm>
        </p:spPr>
        <p:txBody>
          <a:bodyPr>
            <a:normAutofit/>
          </a:bodyPr>
          <a:lstStyle/>
          <a:p>
            <a:pPr>
              <a:lnSpc>
                <a:spcPct val="100000"/>
              </a:lnSpc>
            </a:pPr>
            <a:r>
              <a:rPr lang="en-US" sz="1100" b="0" i="0" dirty="0">
                <a:effectLst/>
                <a:latin typeface="Open Sans" panose="020B0606030504020204" pitchFamily="34" charset="0"/>
              </a:rPr>
              <a:t>1. Control Logic</a:t>
            </a:r>
            <a:br>
              <a:rPr lang="en-US" sz="1100" b="0" i="0" dirty="0">
                <a:effectLst/>
                <a:latin typeface="Open Sans" panose="020B0606030504020204" pitchFamily="34" charset="0"/>
              </a:rPr>
            </a:br>
            <a:r>
              <a:rPr lang="en-US" sz="1100" b="0" i="0" dirty="0">
                <a:effectLst/>
                <a:latin typeface="Open Sans" panose="020B0606030504020204" pitchFamily="34" charset="0"/>
              </a:rPr>
              <a:t>Automated Pump Activation: The level indicators thus enable the system to automatically activate pumps efficiently. This is simple on/off control logic that has proved highly adequate to make sure the pump operates only when it needs to, hence conserving energy and preventing overflows.</a:t>
            </a:r>
            <a:br>
              <a:rPr lang="en-US" sz="1100" b="0" i="0" dirty="0">
                <a:effectLst/>
                <a:latin typeface="Open Sans" panose="020B0606030504020204" pitchFamily="34" charset="0"/>
              </a:rPr>
            </a:br>
            <a:r>
              <a:rPr lang="en-US" sz="1100" b="0" i="0" dirty="0">
                <a:effectLst/>
                <a:latin typeface="Open Sans" panose="020B0606030504020204" pitchFamily="34" charset="0"/>
              </a:rPr>
              <a:t>Manual Control Option: By providing a manual start/stop, flexibility is brought into the system to allow overriding of the automatic logic.</a:t>
            </a:r>
            <a:br>
              <a:rPr lang="en-US" sz="1100" b="0" i="0" dirty="0">
                <a:effectLst/>
                <a:latin typeface="Open Sans" panose="020B0606030504020204" pitchFamily="34" charset="0"/>
              </a:rPr>
            </a:br>
            <a:r>
              <a:rPr lang="en-US" sz="1100" b="0" i="0" dirty="0">
                <a:effectLst/>
                <a:latin typeface="Open Sans" panose="020B0606030504020204" pitchFamily="34" charset="0"/>
              </a:rPr>
              <a:t>2. Use of Memory Bits</a:t>
            </a:r>
            <a:br>
              <a:rPr lang="en-US" sz="1100" b="0" i="0" dirty="0">
                <a:effectLst/>
                <a:latin typeface="Open Sans" panose="020B0606030504020204" pitchFamily="34" charset="0"/>
              </a:rPr>
            </a:br>
            <a:r>
              <a:rPr lang="en-US" sz="1100" b="0" i="0" dirty="0">
                <a:effectLst/>
                <a:latin typeface="Open Sans" panose="020B0606030504020204" pitchFamily="34" charset="0"/>
              </a:rPr>
              <a:t>On/Off State Memory: Using memory bits to handle the on/off state for the pump allows the PLC to remember the state of the pump in case of a momentary power outage or manual override.</a:t>
            </a:r>
            <a:br>
              <a:rPr lang="en-US" sz="1100" b="0" i="0" dirty="0">
                <a:effectLst/>
                <a:latin typeface="Open Sans" panose="020B0606030504020204" pitchFamily="34" charset="0"/>
              </a:rPr>
            </a:br>
            <a:r>
              <a:rPr lang="en-US" sz="1100" b="0" i="0" dirty="0">
                <a:effectLst/>
                <a:latin typeface="Open Sans" panose="020B0606030504020204" pitchFamily="34" charset="0"/>
              </a:rPr>
              <a:t>3. Sensor Simulation and Scaling</a:t>
            </a:r>
            <a:br>
              <a:rPr lang="en-US" sz="1100" b="0" i="0" dirty="0">
                <a:effectLst/>
                <a:latin typeface="Open Sans" panose="020B0606030504020204" pitchFamily="34" charset="0"/>
              </a:rPr>
            </a:br>
            <a:r>
              <a:rPr lang="en-US" sz="1100" b="0" i="0" dirty="0">
                <a:effectLst/>
                <a:latin typeface="Open Sans" panose="020B0606030504020204" pitchFamily="34" charset="0"/>
              </a:rPr>
              <a:t>Sensor Simulation: Using simulated indications rather than sensors facilitates the testing and troubleshooting in prototype stages easily.</a:t>
            </a:r>
            <a:br>
              <a:rPr lang="en-US" sz="1100" b="0" i="0" dirty="0">
                <a:effectLst/>
                <a:latin typeface="Open Sans" panose="020B0606030504020204" pitchFamily="34" charset="0"/>
              </a:rPr>
            </a:br>
            <a:r>
              <a:rPr lang="en-US" sz="1100" b="0" i="0" dirty="0">
                <a:effectLst/>
                <a:latin typeface="Open Sans" panose="020B0606030504020204" pitchFamily="34" charset="0"/>
              </a:rPr>
              <a:t>Scaling Block for Readability: This block converts raw PLC values into a percentage format to make the data intuitively comprehensible for operators, thereby avoiding misinterpretations.</a:t>
            </a:r>
            <a:br>
              <a:rPr lang="en-US" sz="1100" b="0" i="0" dirty="0">
                <a:effectLst/>
                <a:latin typeface="Open Sans" panose="020B0606030504020204" pitchFamily="34" charset="0"/>
              </a:rPr>
            </a:br>
            <a:r>
              <a:rPr lang="en-US" sz="1100" b="0" i="0" dirty="0">
                <a:effectLst/>
                <a:latin typeface="Open Sans" panose="020B0606030504020204" pitchFamily="34" charset="0"/>
              </a:rPr>
              <a:t>4. Error Handling and Limits</a:t>
            </a:r>
            <a:br>
              <a:rPr lang="en-US" sz="1100" b="0" i="0" dirty="0">
                <a:effectLst/>
                <a:latin typeface="Open Sans" panose="020B0606030504020204" pitchFamily="34" charset="0"/>
              </a:rPr>
            </a:br>
            <a:r>
              <a:rPr lang="en-US" sz="1100" b="0" i="0" dirty="0">
                <a:effectLst/>
                <a:latin typeface="Open Sans" panose="020B0606030504020204" pitchFamily="34" charset="0"/>
              </a:rPr>
              <a:t>Limit Settings: The limits of the system, 0% and 100%, prescribe the safe operating envelope of the system, ensuring that the pump does not overfill or underfill the tank.</a:t>
            </a:r>
            <a:br>
              <a:rPr lang="en-US" sz="1100" b="0" i="0" dirty="0">
                <a:effectLst/>
                <a:latin typeface="Open Sans" panose="020B0606030504020204" pitchFamily="34" charset="0"/>
              </a:rPr>
            </a:br>
            <a:r>
              <a:rPr lang="en-US" sz="1100" b="0" i="0" dirty="0">
                <a:effectLst/>
                <a:latin typeface="Open Sans" panose="020B0606030504020204" pitchFamily="34" charset="0"/>
              </a:rPr>
              <a:t>Error Detection: Incorporating error checks in the scaling block can have the system support reliability by informing operators whether there are calibration or input problems.</a:t>
            </a:r>
            <a:br>
              <a:rPr lang="en-US" sz="1100" b="0" i="0" dirty="0">
                <a:effectLst/>
                <a:latin typeface="Open Sans" panose="020B0606030504020204" pitchFamily="34" charset="0"/>
              </a:rPr>
            </a:br>
            <a:r>
              <a:rPr lang="en-US" sz="1100" b="0" i="0" dirty="0">
                <a:effectLst/>
                <a:latin typeface="Open Sans" panose="020B0606030504020204" pitchFamily="34" charset="0"/>
              </a:rPr>
              <a:t>5. User Interface Design</a:t>
            </a:r>
            <a:br>
              <a:rPr lang="en-US" sz="1100" b="0" i="0" dirty="0">
                <a:effectLst/>
                <a:latin typeface="Open Sans" panose="020B0606030504020204" pitchFamily="34" charset="0"/>
              </a:rPr>
            </a:br>
            <a:r>
              <a:rPr lang="en-US" sz="1100" b="0" i="0" dirty="0">
                <a:effectLst/>
                <a:latin typeface="Open Sans" panose="020B0606030504020204" pitchFamily="34" charset="0"/>
              </a:rPr>
              <a:t>Visual Simulation of the Tank: The visual simulation of the tank gives the operator an intuitive understanding about the state of the tank by the animated components such as sliders and pipes.</a:t>
            </a:r>
            <a:br>
              <a:rPr lang="en-US" sz="1100" b="0" i="0" dirty="0">
                <a:effectLst/>
                <a:latin typeface="Open Sans" panose="020B0606030504020204" pitchFamily="34" charset="0"/>
              </a:rPr>
            </a:br>
            <a:r>
              <a:rPr lang="en-US" sz="1100" b="0" i="0" dirty="0">
                <a:effectLst/>
                <a:latin typeface="Open Sans" panose="020B0606030504020204" pitchFamily="34" charset="0"/>
              </a:rPr>
              <a:t>HMI Layout: Clearness of the design in the HMI makes it more user-friendly, especially for users that are less technologically oriented, and contributes to enhancing usability and safety.</a:t>
            </a:r>
            <a:endParaRPr lang="en-US" sz="1100" dirty="0"/>
          </a:p>
        </p:txBody>
      </p:sp>
    </p:spTree>
    <p:extLst>
      <p:ext uri="{BB962C8B-B14F-4D97-AF65-F5344CB8AC3E}">
        <p14:creationId xmlns:p14="http://schemas.microsoft.com/office/powerpoint/2010/main" val="293597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2" name="Rectangle 1071">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4" name="Rectangle 107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39AC90-1D9B-8B77-D313-3F5986CBB8E0}"/>
              </a:ext>
            </a:extLst>
          </p:cNvPr>
          <p:cNvSpPr>
            <a:spLocks noGrp="1"/>
          </p:cNvSpPr>
          <p:nvPr>
            <p:ph type="title"/>
          </p:nvPr>
        </p:nvSpPr>
        <p:spPr>
          <a:xfrm>
            <a:off x="5513816" y="978408"/>
            <a:ext cx="6003511" cy="1106424"/>
          </a:xfrm>
        </p:spPr>
        <p:txBody>
          <a:bodyPr vert="horz" lIns="91440" tIns="45720" rIns="91440" bIns="45720" rtlCol="0">
            <a:normAutofit/>
          </a:bodyPr>
          <a:lstStyle/>
          <a:p>
            <a:r>
              <a:rPr lang="en-US" sz="2400" b="0" i="0" u="none" strike="noStrike">
                <a:effectLst/>
              </a:rPr>
              <a:t>PLC Hardware Set-Up</a:t>
            </a:r>
            <a:br>
              <a:rPr lang="en-US" sz="2400" b="0">
                <a:effectLst/>
              </a:rPr>
            </a:br>
            <a:br>
              <a:rPr lang="en-US" sz="2400"/>
            </a:br>
            <a:endParaRPr lang="en-US" sz="2400"/>
          </a:p>
        </p:txBody>
      </p:sp>
      <p:pic>
        <p:nvPicPr>
          <p:cNvPr id="1028" name="Picture 4" descr="A computer screen with a computer screen and a green line&#10;&#10;Description automatically generated with medium confidence">
            <a:extLst>
              <a:ext uri="{FF2B5EF4-FFF2-40B4-BE49-F238E27FC236}">
                <a16:creationId xmlns:a16="http://schemas.microsoft.com/office/drawing/2014/main" id="{81E12EF7-8B73-2B16-E476-5DB9C5FE43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1480" y="1165686"/>
            <a:ext cx="4233672" cy="1587626"/>
          </a:xfrm>
          <a:prstGeom prst="rect">
            <a:avLst/>
          </a:prstGeom>
          <a:noFill/>
          <a:extLst>
            <a:ext uri="{909E8E84-426E-40DD-AFC4-6F175D3DCCD1}">
              <a14:hiddenFill xmlns:a14="http://schemas.microsoft.com/office/drawing/2010/main">
                <a:solidFill>
                  <a:srgbClr val="FFFFFF"/>
                </a:solidFill>
              </a14:hiddenFill>
            </a:ext>
          </a:extLst>
        </p:spPr>
      </p:pic>
      <p:sp>
        <p:nvSpPr>
          <p:cNvPr id="1076" name="Rectangle 107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8" name="Rectangle 107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 screenshot of a computer&#10;&#10;Description automatically generated">
            <a:extLst>
              <a:ext uri="{FF2B5EF4-FFF2-40B4-BE49-F238E27FC236}">
                <a16:creationId xmlns:a16="http://schemas.microsoft.com/office/drawing/2014/main" id="{9F69E9A9-9DB8-6CE9-C0DA-060C7854E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049" b="-1"/>
          <a:stretch/>
        </p:blipFill>
        <p:spPr bwMode="auto">
          <a:xfrm>
            <a:off x="411480" y="3498246"/>
            <a:ext cx="4230116" cy="2600203"/>
          </a:xfrm>
          <a:prstGeom prst="rect">
            <a:avLst/>
          </a:prstGeom>
          <a:noFill/>
          <a:extLst>
            <a:ext uri="{909E8E84-426E-40DD-AFC4-6F175D3DCCD1}">
              <a14:hiddenFill xmlns:a14="http://schemas.microsoft.com/office/drawing/2010/main">
                <a:solidFill>
                  <a:srgbClr val="FFFFFF"/>
                </a:solidFill>
              </a14:hiddenFill>
            </a:ext>
          </a:extLst>
        </p:spPr>
      </p:pic>
      <p:sp>
        <p:nvSpPr>
          <p:cNvPr id="1058" name="Content Placeholder 1057">
            <a:extLst>
              <a:ext uri="{FF2B5EF4-FFF2-40B4-BE49-F238E27FC236}">
                <a16:creationId xmlns:a16="http://schemas.microsoft.com/office/drawing/2014/main" id="{9C0BD05D-7262-BDA3-4A8F-2DDEF40435BC}"/>
              </a:ext>
            </a:extLst>
          </p:cNvPr>
          <p:cNvSpPr>
            <a:spLocks noGrp="1"/>
          </p:cNvSpPr>
          <p:nvPr>
            <p:ph idx="1"/>
          </p:nvPr>
        </p:nvSpPr>
        <p:spPr>
          <a:xfrm>
            <a:off x="5516864" y="2359152"/>
            <a:ext cx="6003511" cy="3429000"/>
          </a:xfrm>
        </p:spPr>
        <p:txBody>
          <a:bodyPr>
            <a:normAutofit/>
          </a:bodyPr>
          <a:lstStyle/>
          <a:p>
            <a:pPr>
              <a:lnSpc>
                <a:spcPct val="100000"/>
              </a:lnSpc>
            </a:pPr>
            <a:r>
              <a:rPr lang="en-US" sz="1700" b="0" i="0">
                <a:effectLst/>
                <a:latin typeface="Open Sans" panose="020B0606030504020204" pitchFamily="34" charset="0"/>
                <a:ea typeface="Open Sans" panose="020B0606030504020204" pitchFamily="34" charset="0"/>
                <a:cs typeface="Open Sans" panose="020B0606030504020204" pitchFamily="34" charset="0"/>
              </a:rPr>
              <a:t>The CPU 1515-2 PN is the CPU with a medium program and data memory for applications that also contain distributed automation structures alongside central I/O. It can be used as a PROFINET IO controller or as distributed intelligence</a:t>
            </a:r>
          </a:p>
          <a:p>
            <a:pPr>
              <a:lnSpc>
                <a:spcPct val="100000"/>
              </a:lnSpc>
            </a:pPr>
            <a:r>
              <a:rPr lang="en-US" sz="1700" b="0" i="0">
                <a:effectLst/>
                <a:latin typeface="Open Sans" panose="020B0606030504020204" pitchFamily="34" charset="0"/>
                <a:ea typeface="Open Sans" panose="020B0606030504020204" pitchFamily="34" charset="0"/>
                <a:cs typeface="Open Sans" panose="020B0606030504020204" pitchFamily="34" charset="0"/>
              </a:rPr>
              <a:t>SIMATIC HMI TP700 Comfort, Comfort Panel, touch operation, 7" widescreen TFT display, 16 million colors, PROFINET interface, MPI/PROFIBUS DP interface, 12 MB configuration memory, Windows CE 6.0, configurable from WinCC Comfort V11</a:t>
            </a:r>
            <a:endParaRPr lang="en-US" sz="17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1580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Rectangle 205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Rectangle 206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3" name="Rectangle 206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C03F8C-68CD-8184-94F0-E0525C60C143}"/>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Ladder Diagrams and description</a:t>
            </a:r>
          </a:p>
        </p:txBody>
      </p:sp>
      <p:sp>
        <p:nvSpPr>
          <p:cNvPr id="2065" name="Rectangle 206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7" name="Rectangle 206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5E55A0AE-C05D-3AE7-F38B-6307F4D6AD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9058" y="2951751"/>
            <a:ext cx="5431536" cy="24849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8E34DFD-F60E-1FE2-E931-DD10365CFA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3109684"/>
            <a:ext cx="5431536" cy="215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2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BA04728-4B0C-5F00-9E14-F2EE583DE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448" y="502418"/>
            <a:ext cx="10289511" cy="30245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F97F06-8404-5C76-6F07-9ABF8432E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48" y="3526971"/>
            <a:ext cx="10289510" cy="319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7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4" name="Rectangle 41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5" name="Rectangle 41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16" name="Rectangle 41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A screenshot of a computer&#10;&#10;Description automatically generated">
            <a:extLst>
              <a:ext uri="{FF2B5EF4-FFF2-40B4-BE49-F238E27FC236}">
                <a16:creationId xmlns:a16="http://schemas.microsoft.com/office/drawing/2014/main" id="{896EA19C-9EBF-93E2-B857-6DFDA6DBEF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417" y="678261"/>
            <a:ext cx="5541583" cy="53406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E5A6C5F-8C9A-5007-54B2-9239F6BB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279" y="678263"/>
            <a:ext cx="5541583" cy="534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3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E4614-006C-B14A-110C-8C14A9ADA32C}"/>
              </a:ext>
            </a:extLst>
          </p:cNvPr>
          <p:cNvSpPr>
            <a:spLocks noGrp="1"/>
          </p:cNvSpPr>
          <p:nvPr>
            <p:ph type="title"/>
          </p:nvPr>
        </p:nvSpPr>
        <p:spPr>
          <a:xfrm>
            <a:off x="841248" y="256032"/>
            <a:ext cx="10506456" cy="1014984"/>
          </a:xfrm>
        </p:spPr>
        <p:txBody>
          <a:bodyPr anchor="b">
            <a:normAutofit/>
          </a:bodyPr>
          <a:lstStyle/>
          <a:p>
            <a:r>
              <a:rPr lang="en-US" dirty="0"/>
              <a:t>Description</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D2091EAF-568F-38C4-2C51-0F65143A405A}"/>
              </a:ext>
            </a:extLst>
          </p:cNvPr>
          <p:cNvGraphicFramePr>
            <a:graphicFrameLocks noGrp="1"/>
          </p:cNvGraphicFramePr>
          <p:nvPr>
            <p:ph idx="1"/>
            <p:extLst>
              <p:ext uri="{D42A27DB-BD31-4B8C-83A1-F6EECF244321}">
                <p14:modId xmlns:p14="http://schemas.microsoft.com/office/powerpoint/2010/main" val="8663402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31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11BFE7-E6A7-5DDB-1432-62F65ADF440C}"/>
              </a:ext>
            </a:extLst>
          </p:cNvPr>
          <p:cNvSpPr>
            <a:spLocks noGrp="1"/>
          </p:cNvSpPr>
          <p:nvPr>
            <p:ph type="title"/>
          </p:nvPr>
        </p:nvSpPr>
        <p:spPr>
          <a:xfrm>
            <a:off x="838200" y="253397"/>
            <a:ext cx="10515600" cy="1273233"/>
          </a:xfrm>
        </p:spPr>
        <p:txBody>
          <a:bodyPr>
            <a:normAutofit/>
          </a:bodyPr>
          <a:lstStyle/>
          <a:p>
            <a:r>
              <a:rPr lang="en-US" dirty="0"/>
              <a:t>Conclusion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68A880-22A1-CD9F-1964-6D9B17AA3E5A}"/>
              </a:ext>
            </a:extLst>
          </p:cNvPr>
          <p:cNvSpPr>
            <a:spLocks noGrp="1"/>
          </p:cNvSpPr>
          <p:nvPr>
            <p:ph idx="1"/>
          </p:nvPr>
        </p:nvSpPr>
        <p:spPr>
          <a:xfrm>
            <a:off x="838200" y="2478024"/>
            <a:ext cx="10515600" cy="3694176"/>
          </a:xfrm>
        </p:spPr>
        <p:txBody>
          <a:bodyPr>
            <a:normAutofit/>
          </a:bodyPr>
          <a:lstStyle/>
          <a:p>
            <a:r>
              <a:rPr lang="en-US" sz="2200"/>
              <a:t>This solution has provided a simple, efficient solution to the control of water tanks using PLC and HMI. The control logic is simple, thus allowing the flexibility of automated and manual operations at the level of simulated sensors. Scaling and error handling enhance data accuracy, adding resilience to the system. In addition, an appropriate HMI design enhances ease of use, a critical aspect of any automated system operated by people with diverse technical backgrounds.</a:t>
            </a:r>
          </a:p>
        </p:txBody>
      </p:sp>
    </p:spTree>
    <p:extLst>
      <p:ext uri="{BB962C8B-B14F-4D97-AF65-F5344CB8AC3E}">
        <p14:creationId xmlns:p14="http://schemas.microsoft.com/office/powerpoint/2010/main" val="173057594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31</TotalTime>
  <Words>1067</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Open Sans</vt:lpstr>
      <vt:lpstr>AccentBoxVTI</vt:lpstr>
      <vt:lpstr>Water level tank control system</vt:lpstr>
      <vt:lpstr>Hypothetical Scenario Overview</vt:lpstr>
      <vt:lpstr>Possible Solution Analysis</vt:lpstr>
      <vt:lpstr>PLC Hardware Set-Up  </vt:lpstr>
      <vt:lpstr>Ladder Diagrams and description</vt:lpstr>
      <vt:lpstr>PowerPoint Presentation</vt:lpstr>
      <vt:lpstr>PowerPoint Presentation</vt:lpstr>
      <vt:lpstr>Description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Girija Jyothi Golla</dc:creator>
  <cp:lastModifiedBy>Girija Jyothi Golla</cp:lastModifiedBy>
  <cp:revision>1</cp:revision>
  <dcterms:created xsi:type="dcterms:W3CDTF">2024-11-05T08:59:39Z</dcterms:created>
  <dcterms:modified xsi:type="dcterms:W3CDTF">2024-11-05T09:30:55Z</dcterms:modified>
</cp:coreProperties>
</file>