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79" r:id="rId5"/>
    <p:sldId id="280" r:id="rId6"/>
    <p:sldId id="281" r:id="rId7"/>
    <p:sldId id="259" r:id="rId8"/>
    <p:sldId id="260" r:id="rId9"/>
    <p:sldId id="261" r:id="rId10"/>
    <p:sldId id="262" r:id="rId11"/>
    <p:sldId id="263" r:id="rId12"/>
    <p:sldId id="264" r:id="rId13"/>
    <p:sldId id="277" r:id="rId14"/>
    <p:sldId id="265" r:id="rId15"/>
    <p:sldId id="272" r:id="rId16"/>
    <p:sldId id="266" r:id="rId17"/>
    <p:sldId id="268" r:id="rId18"/>
    <p:sldId id="275" r:id="rId19"/>
    <p:sldId id="273" r:id="rId20"/>
    <p:sldId id="276" r:id="rId21"/>
    <p:sldId id="269" r:id="rId22"/>
    <p:sldId id="270" r:id="rId23"/>
    <p:sldId id="271" r:id="rId24"/>
    <p:sldId id="278" r:id="rId25"/>
    <p:sldId id="27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snapToObjects="1">
      <p:cViewPr varScale="1">
        <p:scale>
          <a:sx n="116" d="100"/>
          <a:sy n="116" d="100"/>
        </p:scale>
        <p:origin x="150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87AE3-470F-48D7-8AFA-31CB247DB669}" type="datetimeFigureOut">
              <a:rPr lang="en-US" smtClean="0"/>
              <a:t>5/8/2017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79886-74EF-4642-AE36-6DD0E190882A}" type="slidenum">
              <a:rPr lang="en-US" smtClean="0"/>
              <a:t>‹#›</a:t>
            </a:fld>
            <a:endParaRPr lang="en-US"/>
          </a:p>
        </p:txBody>
      </p:sp>
    </p:spTree>
    <p:extLst>
      <p:ext uri="{BB962C8B-B14F-4D97-AF65-F5344CB8AC3E}">
        <p14:creationId xmlns:p14="http://schemas.microsoft.com/office/powerpoint/2010/main" val="32075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1</a:t>
            </a:fld>
            <a:endParaRPr lang="en-US"/>
          </a:p>
        </p:txBody>
      </p:sp>
    </p:spTree>
    <p:extLst>
      <p:ext uri="{BB962C8B-B14F-4D97-AF65-F5344CB8AC3E}">
        <p14:creationId xmlns:p14="http://schemas.microsoft.com/office/powerpoint/2010/main" val="349261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5/8/2017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14" name="Picture 13" descr="Engineering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70455" y="1149659"/>
            <a:ext cx="8791575" cy="2387600"/>
          </a:xfrm>
        </p:spPr>
        <p:txBody>
          <a:bodyPr/>
          <a:lstStyle/>
          <a:p>
            <a:r>
              <a:rPr lang="en-US" dirty="0" smtClean="0"/>
              <a:t>Location </a:t>
            </a:r>
            <a:r>
              <a:rPr lang="en-US" dirty="0"/>
              <a:t>Based Restaurants Recommendation </a:t>
            </a:r>
            <a:r>
              <a:rPr lang="en-US" dirty="0" smtClean="0"/>
              <a:t>System</a:t>
            </a:r>
            <a:r>
              <a:rPr lang="en-US" dirty="0"/>
              <a:t/>
            </a:r>
            <a:br>
              <a:rPr lang="en-US" dirty="0"/>
            </a:br>
            <a:r>
              <a:rPr lang="en-US" sz="2400" dirty="0">
                <a:solidFill>
                  <a:srgbClr val="C00000"/>
                </a:solidFill>
              </a:rPr>
              <a:t>Spring 2017</a:t>
            </a:r>
          </a:p>
        </p:txBody>
      </p:sp>
      <p:sp>
        <p:nvSpPr>
          <p:cNvPr id="5" name="Rectangle 4"/>
          <p:cNvSpPr/>
          <p:nvPr/>
        </p:nvSpPr>
        <p:spPr>
          <a:xfrm>
            <a:off x="773773" y="4544410"/>
            <a:ext cx="4572000" cy="1754326"/>
          </a:xfrm>
          <a:prstGeom prst="rect">
            <a:avLst/>
          </a:prstGeom>
        </p:spPr>
        <p:txBody>
          <a:bodyPr>
            <a:spAutoFit/>
          </a:bodyPr>
          <a:lstStyle/>
          <a:p>
            <a:r>
              <a:rPr lang="en-US" b="1" dirty="0"/>
              <a:t>Team Members:</a:t>
            </a:r>
          </a:p>
          <a:p>
            <a:r>
              <a:rPr lang="en-US" dirty="0" err="1"/>
              <a:t>Lopamudra</a:t>
            </a:r>
            <a:r>
              <a:rPr lang="en-US" dirty="0"/>
              <a:t> </a:t>
            </a:r>
            <a:r>
              <a:rPr lang="en-US" dirty="0" err="1"/>
              <a:t>Muduli</a:t>
            </a:r>
            <a:r>
              <a:rPr lang="en-US" dirty="0"/>
              <a:t>(lxm160730)</a:t>
            </a:r>
          </a:p>
          <a:p>
            <a:r>
              <a:rPr lang="en-US" dirty="0"/>
              <a:t>Shruti Harihar (sxh164530)</a:t>
            </a:r>
          </a:p>
          <a:p>
            <a:r>
              <a:rPr lang="en-US" dirty="0"/>
              <a:t>Bhakti Khatri (brk160030)</a:t>
            </a:r>
          </a:p>
          <a:p>
            <a:r>
              <a:rPr lang="en-US" dirty="0"/>
              <a:t>Ankita </a:t>
            </a:r>
            <a:r>
              <a:rPr lang="en-US" dirty="0" err="1"/>
              <a:t>Patil</a:t>
            </a:r>
            <a:r>
              <a:rPr lang="en-US" dirty="0"/>
              <a:t> (asp160730)</a:t>
            </a:r>
          </a:p>
          <a:p>
            <a:r>
              <a:rPr lang="en-US" dirty="0"/>
              <a:t>Nikhil Kumar Chandra (nxc161330)</a:t>
            </a:r>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39259" y="1813389"/>
            <a:ext cx="1869073" cy="1126759"/>
          </a:xfrm>
          <a:prstGeom prst="flowChartInputOutp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sz="1600" dirty="0"/>
              <a:t>Businesses</a:t>
            </a:r>
          </a:p>
        </p:txBody>
      </p:sp>
      <p:sp>
        <p:nvSpPr>
          <p:cNvPr id="5" name="Right Arrow 9"/>
          <p:cNvSpPr/>
          <p:nvPr/>
        </p:nvSpPr>
        <p:spPr>
          <a:xfrm>
            <a:off x="2148793" y="2256171"/>
            <a:ext cx="940906" cy="37106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47103" y="1876059"/>
            <a:ext cx="2425147" cy="102746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by</a:t>
            </a:r>
          </a:p>
          <a:p>
            <a:pPr algn="ctr"/>
            <a:r>
              <a:rPr lang="en-US" dirty="0"/>
              <a:t>Category of Food,</a:t>
            </a:r>
          </a:p>
          <a:p>
            <a:pPr algn="ctr"/>
            <a:r>
              <a:rPr lang="en-US" dirty="0"/>
              <a:t>City and State</a:t>
            </a:r>
          </a:p>
        </p:txBody>
      </p:sp>
      <p:sp>
        <p:nvSpPr>
          <p:cNvPr id="7" name="Title 9"/>
          <p:cNvSpPr>
            <a:spLocks noGrp="1"/>
          </p:cNvSpPr>
          <p:nvPr>
            <p:ph type="title"/>
          </p:nvPr>
        </p:nvSpPr>
        <p:spPr>
          <a:xfrm>
            <a:off x="3503051" y="1153756"/>
            <a:ext cx="1911276" cy="38127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endParaRPr lang="en-US" dirty="0"/>
          </a:p>
          <a:p>
            <a:pPr algn="ctr"/>
            <a:r>
              <a:rPr lang="en-US" sz="1800" dirty="0"/>
              <a:t>User Input</a:t>
            </a:r>
          </a:p>
          <a:p>
            <a:pPr algn="ctr"/>
            <a:endParaRPr lang="en-US" dirty="0"/>
          </a:p>
        </p:txBody>
      </p:sp>
      <p:sp>
        <p:nvSpPr>
          <p:cNvPr id="8" name="Down Arrow 22"/>
          <p:cNvSpPr/>
          <p:nvPr/>
        </p:nvSpPr>
        <p:spPr>
          <a:xfrm>
            <a:off x="4174145" y="1500515"/>
            <a:ext cx="371061" cy="33792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10"/>
          <p:cNvSpPr/>
          <p:nvPr/>
        </p:nvSpPr>
        <p:spPr>
          <a:xfrm>
            <a:off x="5559370" y="2168289"/>
            <a:ext cx="1192697" cy="37106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ata 9"/>
          <p:cNvSpPr/>
          <p:nvPr/>
        </p:nvSpPr>
        <p:spPr>
          <a:xfrm>
            <a:off x="6591632" y="1543878"/>
            <a:ext cx="1982526" cy="1338471"/>
          </a:xfrm>
          <a:prstGeom prst="flowChartInputOutp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Relevant</a:t>
            </a:r>
          </a:p>
          <a:p>
            <a:pPr algn="ctr"/>
            <a:r>
              <a:rPr lang="en-US" dirty="0"/>
              <a:t>Businesses</a:t>
            </a:r>
          </a:p>
        </p:txBody>
      </p:sp>
      <p:sp>
        <p:nvSpPr>
          <p:cNvPr id="11" name="Down Arrow 11"/>
          <p:cNvSpPr/>
          <p:nvPr/>
        </p:nvSpPr>
        <p:spPr>
          <a:xfrm>
            <a:off x="7147975" y="2903521"/>
            <a:ext cx="371061" cy="72886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7"/>
          <p:cNvSpPr/>
          <p:nvPr/>
        </p:nvSpPr>
        <p:spPr>
          <a:xfrm>
            <a:off x="6612580" y="3306843"/>
            <a:ext cx="1404731" cy="1093304"/>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4"/>
          <p:cNvSpPr/>
          <p:nvPr/>
        </p:nvSpPr>
        <p:spPr>
          <a:xfrm>
            <a:off x="7147975" y="4174743"/>
            <a:ext cx="371061" cy="516834"/>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p:cNvSpPr/>
          <p:nvPr/>
        </p:nvSpPr>
        <p:spPr>
          <a:xfrm>
            <a:off x="6472755" y="4858962"/>
            <a:ext cx="1721499" cy="1002372"/>
          </a:xfrm>
          <a:prstGeom prst="flowChartProcess">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by</a:t>
            </a:r>
          </a:p>
          <a:p>
            <a:pPr algn="ctr"/>
            <a:r>
              <a:rPr lang="en-US" dirty="0"/>
              <a:t>Recent Reviews</a:t>
            </a:r>
          </a:p>
        </p:txBody>
      </p:sp>
      <p:sp>
        <p:nvSpPr>
          <p:cNvPr id="15" name="Flowchart: Data 14"/>
          <p:cNvSpPr/>
          <p:nvPr/>
        </p:nvSpPr>
        <p:spPr>
          <a:xfrm>
            <a:off x="3201430" y="3338845"/>
            <a:ext cx="1835425" cy="797128"/>
          </a:xfrm>
          <a:prstGeom prst="flowChartInputOutp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Reviews</a:t>
            </a:r>
          </a:p>
        </p:txBody>
      </p:sp>
      <p:sp>
        <p:nvSpPr>
          <p:cNvPr id="16" name="Right Arrow 12"/>
          <p:cNvSpPr/>
          <p:nvPr/>
        </p:nvSpPr>
        <p:spPr>
          <a:xfrm>
            <a:off x="4950501" y="3632390"/>
            <a:ext cx="1669776" cy="503583"/>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5"/>
          <p:cNvSpPr/>
          <p:nvPr/>
        </p:nvSpPr>
        <p:spPr>
          <a:xfrm rot="10800000">
            <a:off x="5036854" y="5232770"/>
            <a:ext cx="1333110" cy="37106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Process 17"/>
          <p:cNvSpPr/>
          <p:nvPr/>
        </p:nvSpPr>
        <p:spPr>
          <a:xfrm>
            <a:off x="3171186" y="4927512"/>
            <a:ext cx="1865670" cy="1023079"/>
          </a:xfrm>
          <a:prstGeom prst="flowChartProcess">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Building an</a:t>
            </a:r>
          </a:p>
          <a:p>
            <a:pPr algn="ctr"/>
            <a:r>
              <a:rPr lang="en-US" dirty="0"/>
              <a:t>ALS Matrix </a:t>
            </a:r>
          </a:p>
          <a:p>
            <a:pPr algn="ctr"/>
            <a:r>
              <a:rPr lang="en-US" dirty="0"/>
              <a:t>from the Reviews</a:t>
            </a:r>
          </a:p>
        </p:txBody>
      </p:sp>
      <p:sp>
        <p:nvSpPr>
          <p:cNvPr id="19" name="Right Arrow 17"/>
          <p:cNvSpPr/>
          <p:nvPr/>
        </p:nvSpPr>
        <p:spPr>
          <a:xfrm rot="10800000">
            <a:off x="2330097" y="5287613"/>
            <a:ext cx="759602" cy="37106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ata 19"/>
          <p:cNvSpPr/>
          <p:nvPr/>
        </p:nvSpPr>
        <p:spPr>
          <a:xfrm>
            <a:off x="118991" y="4927512"/>
            <a:ext cx="2451855" cy="981581"/>
          </a:xfrm>
          <a:prstGeom prst="flowChartInputOutp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Rated restaurants</a:t>
            </a:r>
          </a:p>
        </p:txBody>
      </p:sp>
      <p:sp>
        <p:nvSpPr>
          <p:cNvPr id="21" name="TextBox 20"/>
          <p:cNvSpPr txBox="1"/>
          <p:nvPr/>
        </p:nvSpPr>
        <p:spPr>
          <a:xfrm>
            <a:off x="7798591" y="3545580"/>
            <a:ext cx="1589801" cy="646331"/>
          </a:xfrm>
          <a:prstGeom prst="rect">
            <a:avLst/>
          </a:prstGeom>
          <a:noFill/>
        </p:spPr>
        <p:txBody>
          <a:bodyPr wrap="square" rtlCol="0">
            <a:spAutoFit/>
          </a:bodyPr>
          <a:lstStyle/>
          <a:p>
            <a:r>
              <a:rPr lang="en-US" dirty="0"/>
              <a:t>Join with business ID</a:t>
            </a:r>
          </a:p>
        </p:txBody>
      </p:sp>
    </p:spTree>
    <p:extLst>
      <p:ext uri="{BB962C8B-B14F-4D97-AF65-F5344CB8AC3E}">
        <p14:creationId xmlns:p14="http://schemas.microsoft.com/office/powerpoint/2010/main" val="178264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2274" y="627797"/>
            <a:ext cx="9905998" cy="1478570"/>
          </a:xfrm>
        </p:spPr>
        <p:txBody>
          <a:bodyPr>
            <a:normAutofit/>
          </a:bodyPr>
          <a:lstStyle/>
          <a:p>
            <a:r>
              <a:rPr lang="en-US" sz="3600" dirty="0"/>
              <a:t>EXPERIMENTS AND RESULTS (Static Part)</a:t>
            </a:r>
          </a:p>
        </p:txBody>
      </p:sp>
      <p:pic>
        <p:nvPicPr>
          <p:cNvPr id="3" name="Content Placeholder 2"/>
          <p:cNvPicPr>
            <a:picLocks noGrp="1" noChangeAspect="1"/>
          </p:cNvPicPr>
          <p:nvPr>
            <p:ph idx="1"/>
          </p:nvPr>
        </p:nvPicPr>
        <p:blipFill>
          <a:blip r:embed="rId2"/>
          <a:stretch>
            <a:fillRect/>
          </a:stretch>
        </p:blipFill>
        <p:spPr>
          <a:xfrm>
            <a:off x="1272000" y="2006038"/>
            <a:ext cx="6600000" cy="3714286"/>
          </a:xfrm>
        </p:spPr>
      </p:pic>
    </p:spTree>
    <p:extLst>
      <p:ext uri="{BB962C8B-B14F-4D97-AF65-F5344CB8AC3E}">
        <p14:creationId xmlns:p14="http://schemas.microsoft.com/office/powerpoint/2010/main" val="73511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01174"/>
            <a:ext cx="9144000" cy="1478570"/>
          </a:xfrm>
        </p:spPr>
        <p:txBody>
          <a:bodyPr>
            <a:normAutofit/>
          </a:bodyPr>
          <a:lstStyle/>
          <a:p>
            <a:r>
              <a:rPr lang="en-US" sz="3600" dirty="0"/>
              <a:t>EXPERIMENTS AND RESULTS (Static Part)</a:t>
            </a:r>
          </a:p>
        </p:txBody>
      </p:sp>
      <p:pic>
        <p:nvPicPr>
          <p:cNvPr id="5" name="Content Placeholder 5"/>
          <p:cNvPicPr>
            <a:picLocks noGrp="1" noChangeAspect="1"/>
          </p:cNvPicPr>
          <p:nvPr>
            <p:ph idx="1"/>
          </p:nvPr>
        </p:nvPicPr>
        <p:blipFill>
          <a:blip r:embed="rId2"/>
          <a:stretch>
            <a:fillRect/>
          </a:stretch>
        </p:blipFill>
        <p:spPr>
          <a:xfrm>
            <a:off x="609600" y="1863772"/>
            <a:ext cx="7924800" cy="3848099"/>
          </a:xfrm>
        </p:spPr>
      </p:pic>
    </p:spTree>
    <p:extLst>
      <p:ext uri="{BB962C8B-B14F-4D97-AF65-F5344CB8AC3E}">
        <p14:creationId xmlns:p14="http://schemas.microsoft.com/office/powerpoint/2010/main" val="357016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113628"/>
            <a:ext cx="9144000" cy="873457"/>
          </a:xfrm>
        </p:spPr>
        <p:txBody>
          <a:bodyPr>
            <a:normAutofit fontScale="90000"/>
          </a:bodyPr>
          <a:lstStyle/>
          <a:p>
            <a:r>
              <a:rPr lang="en-US" dirty="0" smtClean="0"/>
              <a:t>STREAMING </a:t>
            </a:r>
            <a:r>
              <a:rPr lang="en-US" dirty="0"/>
              <a:t>RECOMMENDATION </a:t>
            </a:r>
            <a:br>
              <a:rPr lang="en-US" dirty="0"/>
            </a:br>
            <a:r>
              <a:rPr lang="en-US" dirty="0"/>
              <a:t>SYSTEM</a:t>
            </a:r>
          </a:p>
        </p:txBody>
      </p:sp>
      <p:sp>
        <p:nvSpPr>
          <p:cNvPr id="5" name="Content Placeholder 2"/>
          <p:cNvSpPr>
            <a:spLocks noGrp="1"/>
          </p:cNvSpPr>
          <p:nvPr>
            <p:ph idx="1"/>
          </p:nvPr>
        </p:nvSpPr>
        <p:spPr>
          <a:xfrm>
            <a:off x="612742" y="1987085"/>
            <a:ext cx="8003357" cy="4974609"/>
          </a:xfrm>
        </p:spPr>
        <p:txBody>
          <a:bodyPr>
            <a:normAutofit fontScale="85000" lnSpcReduction="20000"/>
          </a:bodyPr>
          <a:lstStyle/>
          <a:p>
            <a:pPr marL="0" indent="0">
              <a:buNone/>
            </a:pPr>
            <a:r>
              <a:rPr lang="en-US" sz="2400" dirty="0"/>
              <a:t>Recommends top 5 </a:t>
            </a:r>
            <a:r>
              <a:rPr lang="en-US" sz="2400" dirty="0" smtClean="0"/>
              <a:t>TRENDING restaurants </a:t>
            </a:r>
            <a:r>
              <a:rPr lang="en-US" sz="2400" dirty="0"/>
              <a:t>in a </a:t>
            </a:r>
            <a:r>
              <a:rPr lang="en-US" sz="2400" dirty="0" smtClean="0"/>
              <a:t>city(Las Vegas) </a:t>
            </a:r>
            <a:r>
              <a:rPr lang="en-US" sz="2400" dirty="0"/>
              <a:t>to the user based on user location </a:t>
            </a:r>
            <a:r>
              <a:rPr lang="en-US" sz="2400" dirty="0" smtClean="0"/>
              <a:t>and the </a:t>
            </a:r>
            <a:r>
              <a:rPr lang="en-US" sz="2400" dirty="0"/>
              <a:t>type of </a:t>
            </a:r>
            <a:r>
              <a:rPr lang="en-US" sz="2400" dirty="0" smtClean="0"/>
              <a:t>food entered </a:t>
            </a:r>
            <a:r>
              <a:rPr lang="en-US" sz="2400" dirty="0"/>
              <a:t>by </a:t>
            </a:r>
            <a:r>
              <a:rPr lang="en-US" sz="2400" dirty="0" smtClean="0"/>
              <a:t>user.</a:t>
            </a:r>
            <a:endParaRPr lang="en-US" sz="2400" dirty="0"/>
          </a:p>
          <a:p>
            <a:pPr marL="0" indent="0">
              <a:buNone/>
            </a:pPr>
            <a:r>
              <a:rPr lang="en-US" sz="2400" dirty="0"/>
              <a:t>Input: </a:t>
            </a:r>
            <a:r>
              <a:rPr lang="en-US" sz="2400" dirty="0" smtClean="0"/>
              <a:t>Category </a:t>
            </a:r>
            <a:r>
              <a:rPr lang="en-US" sz="2400" dirty="0"/>
              <a:t>of </a:t>
            </a:r>
            <a:r>
              <a:rPr lang="en-US" sz="2400" dirty="0" smtClean="0"/>
              <a:t>food and location</a:t>
            </a:r>
            <a:endParaRPr lang="en-US" sz="2400" dirty="0"/>
          </a:p>
          <a:p>
            <a:pPr marL="0" indent="0">
              <a:buNone/>
            </a:pPr>
            <a:endParaRPr lang="en-US" sz="2400" dirty="0"/>
          </a:p>
          <a:p>
            <a:pPr marL="0" indent="0">
              <a:buNone/>
            </a:pPr>
            <a:r>
              <a:rPr lang="en-US" sz="2400" dirty="0" smtClean="0"/>
              <a:t>Streaming recommendation </a:t>
            </a:r>
            <a:r>
              <a:rPr lang="en-US" sz="2400" dirty="0"/>
              <a:t>system </a:t>
            </a:r>
            <a:r>
              <a:rPr lang="en-US" sz="2400" dirty="0" smtClean="0"/>
              <a:t>is based on the current ratings of the restaurants so that we can get the updated recent information about the food quality. So we are judging the restaurants based on its current performance not its previous rating, which is helpful for both user and business providers.</a:t>
            </a:r>
          </a:p>
          <a:p>
            <a:pPr marL="0" indent="0">
              <a:buNone/>
            </a:pPr>
            <a:endParaRPr lang="en-US" sz="2400" dirty="0"/>
          </a:p>
          <a:p>
            <a:pPr marL="0" indent="0">
              <a:buNone/>
            </a:pPr>
            <a:r>
              <a:rPr lang="en-US" sz="2400" b="1" u="sng" dirty="0"/>
              <a:t>Technical Details :</a:t>
            </a:r>
          </a:p>
          <a:p>
            <a:pPr marL="0" indent="0">
              <a:buNone/>
            </a:pPr>
            <a:r>
              <a:rPr lang="en-US" sz="2400" dirty="0"/>
              <a:t>The system is built on Apache Spark with Scala </a:t>
            </a:r>
          </a:p>
          <a:p>
            <a:pPr marL="0" indent="0">
              <a:buNone/>
            </a:pPr>
            <a:r>
              <a:rPr lang="en-US" sz="2400" dirty="0" smtClean="0"/>
              <a:t>Python = 2.7</a:t>
            </a:r>
            <a:endParaRPr lang="en-US" sz="2400" dirty="0"/>
          </a:p>
          <a:p>
            <a:pPr marL="0" indent="0">
              <a:buNone/>
            </a:pPr>
            <a:r>
              <a:rPr lang="en-US" sz="2400" dirty="0"/>
              <a:t>Spark version = 2.1.0</a:t>
            </a:r>
          </a:p>
          <a:p>
            <a:pPr marL="0" indent="0">
              <a:buNone/>
            </a:pPr>
            <a:r>
              <a:rPr lang="en-US" sz="2400" dirty="0"/>
              <a:t>Scala version = </a:t>
            </a:r>
            <a:r>
              <a:rPr lang="en-US" sz="2400" dirty="0" smtClean="0"/>
              <a:t>2.11.8</a:t>
            </a:r>
          </a:p>
          <a:p>
            <a:pPr marL="0" indent="0">
              <a:buNone/>
            </a:pPr>
            <a:r>
              <a:rPr lang="en-US" sz="2400" dirty="0" smtClean="0"/>
              <a:t>Elasticsearch</a:t>
            </a:r>
          </a:p>
          <a:p>
            <a:pPr marL="0" indent="0">
              <a:buNone/>
            </a:pPr>
            <a:r>
              <a:rPr lang="en-US" sz="2400" dirty="0" err="1" smtClean="0"/>
              <a:t>Kibana</a:t>
            </a:r>
            <a:endParaRPr lang="en-US" sz="2400" dirty="0"/>
          </a:p>
          <a:p>
            <a:pPr marL="0" indent="0">
              <a:buNone/>
            </a:pPr>
            <a:endParaRPr lang="en-US" dirty="0"/>
          </a:p>
        </p:txBody>
      </p:sp>
    </p:spTree>
    <p:extLst>
      <p:ext uri="{BB962C8B-B14F-4D97-AF65-F5344CB8AC3E}">
        <p14:creationId xmlns:p14="http://schemas.microsoft.com/office/powerpoint/2010/main" val="124544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683" y="1127417"/>
            <a:ext cx="9144000" cy="1478570"/>
          </a:xfrm>
        </p:spPr>
        <p:txBody>
          <a:bodyPr>
            <a:normAutofit/>
          </a:bodyPr>
          <a:lstStyle/>
          <a:p>
            <a:r>
              <a:rPr lang="en-US" sz="3600" dirty="0"/>
              <a:t>STREAMING RECOMMENDATION</a:t>
            </a:r>
            <a:br>
              <a:rPr lang="en-US" sz="3600" dirty="0"/>
            </a:br>
            <a:r>
              <a:rPr lang="en-US" sz="3600" dirty="0"/>
              <a:t> </a:t>
            </a:r>
            <a:r>
              <a:rPr lang="en-US" sz="3600" dirty="0" smtClean="0"/>
              <a:t>SYSTEM Overview</a:t>
            </a:r>
            <a:endParaRPr lang="en-US" sz="3600" dirty="0"/>
          </a:p>
        </p:txBody>
      </p:sp>
      <p:sp>
        <p:nvSpPr>
          <p:cNvPr id="5" name="TextBox 4"/>
          <p:cNvSpPr txBox="1"/>
          <p:nvPr/>
        </p:nvSpPr>
        <p:spPr>
          <a:xfrm>
            <a:off x="480766" y="2605987"/>
            <a:ext cx="809762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Filter the Business Data for city, star, Business_id, categories</a:t>
            </a:r>
            <a:r>
              <a:rPr lang="en-US" sz="2400" dirty="0" smtClean="0"/>
              <a:t>, name</a:t>
            </a:r>
            <a:r>
              <a:rPr lang="en-US" sz="2400" dirty="0"/>
              <a:t>, </a:t>
            </a:r>
            <a:r>
              <a:rPr lang="en-US" sz="2400" dirty="0" smtClean="0"/>
              <a:t>stars, </a:t>
            </a:r>
            <a:r>
              <a:rPr lang="en-US" sz="2400" dirty="0"/>
              <a:t>state, </a:t>
            </a:r>
            <a:r>
              <a:rPr lang="en-US" sz="2400" dirty="0" err="1"/>
              <a:t>full_address</a:t>
            </a:r>
            <a:r>
              <a:rPr lang="en-US" sz="2400" dirty="0"/>
              <a:t>, </a:t>
            </a:r>
            <a:r>
              <a:rPr lang="en-US" sz="2400" dirty="0" smtClean="0"/>
              <a:t>latitude and longitude.</a:t>
            </a:r>
            <a:endParaRPr lang="en-US" sz="2400" dirty="0"/>
          </a:p>
          <a:p>
            <a:endParaRPr lang="en-US" sz="2400" dirty="0"/>
          </a:p>
          <a:p>
            <a:pPr marL="285750" indent="-285750">
              <a:buFont typeface="Arial" panose="020B0604020202020204" pitchFamily="34" charset="0"/>
              <a:buChar char="•"/>
            </a:pPr>
            <a:r>
              <a:rPr lang="en-US" sz="2400" dirty="0"/>
              <a:t>Filter the Tip data for business_id </a:t>
            </a:r>
            <a:r>
              <a:rPr lang="en-US" sz="2400" dirty="0" smtClean="0"/>
              <a:t>and text.</a:t>
            </a:r>
            <a:endParaRPr lang="en-US" sz="2400" dirty="0"/>
          </a:p>
          <a:p>
            <a:endParaRPr lang="en-US" sz="2400" dirty="0"/>
          </a:p>
          <a:p>
            <a:pPr marL="285750" indent="-285750">
              <a:buFont typeface="Arial" panose="020B0604020202020204" pitchFamily="34" charset="0"/>
              <a:buChar char="•"/>
            </a:pPr>
            <a:r>
              <a:rPr lang="en-US" sz="2400" dirty="0" smtClean="0"/>
              <a:t>Scala program is used for the joining of the filtered data from </a:t>
            </a:r>
            <a:r>
              <a:rPr lang="en-US" sz="2400" dirty="0"/>
              <a:t>Business Data </a:t>
            </a:r>
            <a:r>
              <a:rPr lang="en-US" sz="2400" dirty="0" smtClean="0"/>
              <a:t>and </a:t>
            </a:r>
            <a:r>
              <a:rPr lang="en-US" sz="2400" dirty="0"/>
              <a:t>Tip </a:t>
            </a:r>
            <a:r>
              <a:rPr lang="en-US" sz="2400" dirty="0" smtClean="0"/>
              <a:t>Data. </a:t>
            </a:r>
            <a:r>
              <a:rPr lang="en-US" sz="2400" dirty="0"/>
              <a:t>T</a:t>
            </a:r>
            <a:r>
              <a:rPr lang="en-US" sz="2400" dirty="0" smtClean="0"/>
              <a:t>he </a:t>
            </a:r>
            <a:r>
              <a:rPr lang="en-US" sz="2400" dirty="0"/>
              <a:t>output </a:t>
            </a:r>
            <a:r>
              <a:rPr lang="en-US" sz="2400" dirty="0" smtClean="0"/>
              <a:t>from this is a csv File (having information for both Businesses </a:t>
            </a:r>
            <a:r>
              <a:rPr lang="en-US" sz="2400" dirty="0"/>
              <a:t>with </a:t>
            </a:r>
            <a:r>
              <a:rPr lang="en-US" sz="2400" dirty="0" smtClean="0"/>
              <a:t>Tip data files)</a:t>
            </a:r>
            <a:endParaRPr lang="en-US" sz="2400" dirty="0"/>
          </a:p>
          <a:p>
            <a:endParaRPr lang="en-US" sz="2400" dirty="0"/>
          </a:p>
          <a:p>
            <a:pPr marL="285750" indent="-285750">
              <a:buFont typeface="Arial" panose="020B0604020202020204" pitchFamily="34" charset="0"/>
              <a:buChar char="•"/>
            </a:pPr>
            <a:r>
              <a:rPr lang="en-US" sz="2400" dirty="0"/>
              <a:t>Sending the merged data to </a:t>
            </a:r>
            <a:r>
              <a:rPr lang="en-US" sz="2400" dirty="0" err="1"/>
              <a:t>kafka</a:t>
            </a:r>
            <a:r>
              <a:rPr lang="en-US" sz="2400" dirty="0"/>
              <a:t> </a:t>
            </a:r>
            <a:r>
              <a:rPr lang="en-US" sz="2400" dirty="0" smtClean="0"/>
              <a:t>consumer to simulate the streaming process using </a:t>
            </a:r>
            <a:r>
              <a:rPr lang="en-US" sz="2400" dirty="0" err="1" smtClean="0"/>
              <a:t>PySpark</a:t>
            </a:r>
            <a:r>
              <a:rPr lang="en-US" sz="2400" dirty="0" smtClean="0"/>
              <a:t> program.</a:t>
            </a:r>
            <a:endParaRPr lang="en-US" sz="2400" dirty="0"/>
          </a:p>
        </p:txBody>
      </p:sp>
    </p:spTree>
    <p:extLst>
      <p:ext uri="{BB962C8B-B14F-4D97-AF65-F5344CB8AC3E}">
        <p14:creationId xmlns:p14="http://schemas.microsoft.com/office/powerpoint/2010/main" val="237496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9187"/>
            <a:ext cx="9144000" cy="5735782"/>
          </a:xfrm>
          <a:prstGeom prst="rect">
            <a:avLst/>
          </a:prstGeom>
        </p:spPr>
      </p:pic>
    </p:spTree>
    <p:extLst>
      <p:ext uri="{BB962C8B-B14F-4D97-AF65-F5344CB8AC3E}">
        <p14:creationId xmlns:p14="http://schemas.microsoft.com/office/powerpoint/2010/main" val="260559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283"/>
            <a:ext cx="7824248" cy="5105224"/>
          </a:xfrm>
        </p:spPr>
        <p:txBody>
          <a:bodyPr>
            <a:normAutofit fontScale="55000" lnSpcReduction="20000"/>
          </a:bodyPr>
          <a:lstStyle/>
          <a:p>
            <a:pPr marL="0" indent="0">
              <a:buNone/>
            </a:pPr>
            <a:r>
              <a:rPr lang="en-US" b="1" dirty="0" smtClean="0"/>
              <a:t>Working Functionality:</a:t>
            </a:r>
            <a:endParaRPr lang="en-US" b="1" dirty="0"/>
          </a:p>
          <a:p>
            <a:r>
              <a:rPr lang="en-US" dirty="0"/>
              <a:t>Filter the </a:t>
            </a:r>
            <a:r>
              <a:rPr lang="en-US" dirty="0" smtClean="0"/>
              <a:t>Business </a:t>
            </a:r>
            <a:r>
              <a:rPr lang="en-US" dirty="0"/>
              <a:t>Data </a:t>
            </a:r>
            <a:r>
              <a:rPr lang="en-US" dirty="0" smtClean="0"/>
              <a:t>(for </a:t>
            </a:r>
            <a:r>
              <a:rPr lang="en-US" dirty="0"/>
              <a:t>city, star, Business_id, categories, name, stars, state, </a:t>
            </a:r>
            <a:r>
              <a:rPr lang="en-US" dirty="0" err="1" smtClean="0"/>
              <a:t>full_address</a:t>
            </a:r>
            <a:r>
              <a:rPr lang="en-US" dirty="0" smtClean="0"/>
              <a:t>, </a:t>
            </a:r>
            <a:r>
              <a:rPr lang="en-US" dirty="0"/>
              <a:t>latitude and </a:t>
            </a:r>
            <a:r>
              <a:rPr lang="en-US" dirty="0" smtClean="0"/>
              <a:t>longitude) and Tips Dataset (for Business_id and Text).</a:t>
            </a:r>
          </a:p>
          <a:p>
            <a:pPr marL="0" indent="0">
              <a:buNone/>
            </a:pPr>
            <a:endParaRPr lang="en-US" dirty="0"/>
          </a:p>
          <a:p>
            <a:r>
              <a:rPr lang="en-US" dirty="0"/>
              <a:t>Join the Business Data with Tip Data and write the output to a </a:t>
            </a:r>
            <a:r>
              <a:rPr lang="en-US" dirty="0" smtClean="0"/>
              <a:t>csv File</a:t>
            </a:r>
            <a:endParaRPr lang="en-US" dirty="0"/>
          </a:p>
          <a:p>
            <a:endParaRPr lang="en-US" dirty="0"/>
          </a:p>
          <a:p>
            <a:r>
              <a:rPr lang="en-US" dirty="0"/>
              <a:t>Read this output file </a:t>
            </a:r>
            <a:r>
              <a:rPr lang="en-US" dirty="0" smtClean="0"/>
              <a:t>by </a:t>
            </a:r>
            <a:r>
              <a:rPr lang="en-US" dirty="0" err="1" smtClean="0"/>
              <a:t>kafka</a:t>
            </a:r>
            <a:r>
              <a:rPr lang="en-US" dirty="0" smtClean="0"/>
              <a:t> producer written in python.</a:t>
            </a:r>
            <a:endParaRPr lang="en-US" dirty="0"/>
          </a:p>
          <a:p>
            <a:endParaRPr lang="en-US" dirty="0"/>
          </a:p>
          <a:p>
            <a:r>
              <a:rPr lang="en-US" dirty="0"/>
              <a:t>This Program acts as a Producer and we are simulating the Streaming Process</a:t>
            </a:r>
          </a:p>
          <a:p>
            <a:endParaRPr lang="en-US" dirty="0"/>
          </a:p>
          <a:p>
            <a:r>
              <a:rPr lang="en-US" dirty="0"/>
              <a:t>The Data is sent to the </a:t>
            </a:r>
            <a:r>
              <a:rPr lang="en-US" dirty="0" err="1"/>
              <a:t>kafka</a:t>
            </a:r>
            <a:r>
              <a:rPr lang="en-US" dirty="0"/>
              <a:t> </a:t>
            </a:r>
            <a:r>
              <a:rPr lang="en-US" dirty="0" smtClean="0"/>
              <a:t>consumer and </a:t>
            </a:r>
            <a:r>
              <a:rPr lang="en-US" dirty="0"/>
              <a:t>thereby processed with  </a:t>
            </a:r>
            <a:r>
              <a:rPr lang="en-US" dirty="0" err="1" smtClean="0"/>
              <a:t>PySpark</a:t>
            </a:r>
            <a:r>
              <a:rPr lang="en-US" dirty="0"/>
              <a:t>.</a:t>
            </a:r>
          </a:p>
          <a:p>
            <a:endParaRPr lang="en-US" dirty="0"/>
          </a:p>
          <a:p>
            <a:r>
              <a:rPr lang="en-US" dirty="0"/>
              <a:t>Later the data is sent to </a:t>
            </a:r>
            <a:r>
              <a:rPr lang="en-US" dirty="0" smtClean="0"/>
              <a:t>Elasticsearch</a:t>
            </a:r>
            <a:endParaRPr lang="en-US" dirty="0"/>
          </a:p>
          <a:p>
            <a:endParaRPr lang="en-US" dirty="0"/>
          </a:p>
          <a:p>
            <a:r>
              <a:rPr lang="en-US" dirty="0"/>
              <a:t>Using this data we can visualize using </a:t>
            </a:r>
            <a:r>
              <a:rPr lang="en-US" dirty="0" err="1"/>
              <a:t>Kibana</a:t>
            </a:r>
            <a:endParaRPr lang="en-US" dirty="0"/>
          </a:p>
        </p:txBody>
      </p:sp>
    </p:spTree>
    <p:extLst>
      <p:ext uri="{BB962C8B-B14F-4D97-AF65-F5344CB8AC3E}">
        <p14:creationId xmlns:p14="http://schemas.microsoft.com/office/powerpoint/2010/main" val="411778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1036"/>
            <a:ext cx="9144000" cy="835878"/>
          </a:xfrm>
        </p:spPr>
        <p:txBody>
          <a:bodyPr/>
          <a:lstStyle/>
          <a:p>
            <a:r>
              <a:rPr lang="en-US" dirty="0"/>
              <a:t>STREAMING ANALYSIS</a:t>
            </a:r>
          </a:p>
        </p:txBody>
      </p:sp>
      <p:sp>
        <p:nvSpPr>
          <p:cNvPr id="3" name="Content Placeholder 2"/>
          <p:cNvSpPr>
            <a:spLocks noGrp="1"/>
          </p:cNvSpPr>
          <p:nvPr>
            <p:ph idx="1"/>
          </p:nvPr>
        </p:nvSpPr>
        <p:spPr>
          <a:xfrm>
            <a:off x="452487" y="1746914"/>
            <a:ext cx="8107052" cy="4771244"/>
          </a:xfrm>
        </p:spPr>
        <p:txBody>
          <a:bodyPr>
            <a:normAutofit fontScale="47500" lnSpcReduction="20000"/>
          </a:bodyPr>
          <a:lstStyle/>
          <a:p>
            <a:r>
              <a:rPr lang="en-US" dirty="0"/>
              <a:t>Now at the spark side we have rows of (</a:t>
            </a:r>
            <a:r>
              <a:rPr lang="en-US" dirty="0" smtClean="0"/>
              <a:t>city,star,Business_id,categories,name,stars,state,full_address,latitude,longitude</a:t>
            </a:r>
            <a:r>
              <a:rPr lang="en-US" dirty="0"/>
              <a:t>)</a:t>
            </a:r>
          </a:p>
          <a:p>
            <a:endParaRPr lang="en-US" dirty="0"/>
          </a:p>
          <a:p>
            <a:r>
              <a:rPr lang="en-US" dirty="0"/>
              <a:t>We are collecting the (</a:t>
            </a:r>
            <a:r>
              <a:rPr lang="en-US" dirty="0" smtClean="0"/>
              <a:t>business_id, text</a:t>
            </a:r>
            <a:r>
              <a:rPr lang="en-US" dirty="0"/>
              <a:t>) and appending all the text info  (reduceByKey) for a business_id.</a:t>
            </a:r>
          </a:p>
          <a:p>
            <a:endParaRPr lang="en-US" dirty="0"/>
          </a:p>
          <a:p>
            <a:r>
              <a:rPr lang="en-US" dirty="0"/>
              <a:t>Based on User Input which is usually a category, we match it with the streaming data and then cluster all the restaurants that are in a radius of 5</a:t>
            </a:r>
            <a:r>
              <a:rPr lang="en-US" dirty="0" smtClean="0"/>
              <a:t> </a:t>
            </a:r>
            <a:r>
              <a:rPr lang="en-US" dirty="0"/>
              <a:t>miles. Further, we sort top 5 restaurants based on the user input and its corresponding </a:t>
            </a:r>
            <a:r>
              <a:rPr lang="en-US" dirty="0" smtClean="0"/>
              <a:t>ratings.</a:t>
            </a:r>
            <a:endParaRPr lang="en-US" dirty="0"/>
          </a:p>
          <a:p>
            <a:endParaRPr lang="en-US" dirty="0"/>
          </a:p>
          <a:p>
            <a:r>
              <a:rPr lang="en-US" dirty="0" smtClean="0"/>
              <a:t>The </a:t>
            </a:r>
            <a:r>
              <a:rPr lang="en-US" dirty="0" err="1" smtClean="0"/>
              <a:t>elasticsearch</a:t>
            </a:r>
            <a:r>
              <a:rPr lang="en-US" dirty="0" smtClean="0"/>
              <a:t> stores the streaming data information and this stored data is processed further to get the trending rating information about the restaurants. </a:t>
            </a:r>
          </a:p>
          <a:p>
            <a:pPr marL="0" indent="0">
              <a:buNone/>
            </a:pPr>
            <a:endParaRPr lang="en-US" dirty="0" smtClean="0"/>
          </a:p>
          <a:p>
            <a:r>
              <a:rPr lang="en-US" dirty="0" smtClean="0"/>
              <a:t>Suppose </a:t>
            </a:r>
            <a:r>
              <a:rPr lang="en-US" dirty="0"/>
              <a:t>the user searches for </a:t>
            </a:r>
            <a:r>
              <a:rPr lang="en-US" dirty="0" smtClean="0"/>
              <a:t>“Burger”, </a:t>
            </a:r>
            <a:r>
              <a:rPr lang="en-US" dirty="0"/>
              <a:t>match Burger with the category of the streaming data and then </a:t>
            </a:r>
            <a:r>
              <a:rPr lang="en-US" dirty="0" smtClean="0"/>
              <a:t>filter the restaurants </a:t>
            </a:r>
            <a:r>
              <a:rPr lang="en-US" dirty="0"/>
              <a:t>that are in a 5</a:t>
            </a:r>
            <a:r>
              <a:rPr lang="en-US" dirty="0" smtClean="0"/>
              <a:t> miles radius. Then return </a:t>
            </a:r>
            <a:r>
              <a:rPr lang="en-US" dirty="0"/>
              <a:t>top 5 </a:t>
            </a:r>
            <a:r>
              <a:rPr lang="en-US" dirty="0" smtClean="0"/>
              <a:t>restaurants based on the average ratings from the streaming data information.</a:t>
            </a:r>
            <a:endParaRPr lang="en-US" dirty="0"/>
          </a:p>
          <a:p>
            <a:endParaRPr lang="en-US" dirty="0"/>
          </a:p>
          <a:p>
            <a:r>
              <a:rPr lang="en-US" dirty="0"/>
              <a:t>Finally send the </a:t>
            </a:r>
            <a:r>
              <a:rPr lang="en-US" dirty="0" smtClean="0"/>
              <a:t>required information to store in </a:t>
            </a:r>
            <a:r>
              <a:rPr lang="en-US" dirty="0" err="1"/>
              <a:t>elasticsearch</a:t>
            </a:r>
            <a:r>
              <a:rPr lang="en-US" dirty="0"/>
              <a:t> and visualize </a:t>
            </a:r>
            <a:r>
              <a:rPr lang="en-US" dirty="0" smtClean="0"/>
              <a:t>the location using </a:t>
            </a:r>
            <a:r>
              <a:rPr lang="en-US" dirty="0" err="1" smtClean="0"/>
              <a:t>Kibana</a:t>
            </a:r>
            <a:r>
              <a:rPr lang="en-US" dirty="0"/>
              <a:t>.</a:t>
            </a:r>
          </a:p>
        </p:txBody>
      </p:sp>
    </p:spTree>
    <p:extLst>
      <p:ext uri="{BB962C8B-B14F-4D97-AF65-F5344CB8AC3E}">
        <p14:creationId xmlns:p14="http://schemas.microsoft.com/office/powerpoint/2010/main" val="117219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6068"/>
            <a:ext cx="9144000" cy="5801932"/>
          </a:xfrm>
          <a:prstGeom prst="rect">
            <a:avLst/>
          </a:prstGeom>
        </p:spPr>
      </p:pic>
    </p:spTree>
    <p:extLst>
      <p:ext uri="{BB962C8B-B14F-4D97-AF65-F5344CB8AC3E}">
        <p14:creationId xmlns:p14="http://schemas.microsoft.com/office/powerpoint/2010/main" val="68296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006"/>
            <a:ext cx="9144000" cy="6007994"/>
          </a:xfrm>
          <a:prstGeom prst="rect">
            <a:avLst/>
          </a:prstGeom>
        </p:spPr>
      </p:pic>
    </p:spTree>
    <p:extLst>
      <p:ext uri="{BB962C8B-B14F-4D97-AF65-F5344CB8AC3E}">
        <p14:creationId xmlns:p14="http://schemas.microsoft.com/office/powerpoint/2010/main" val="272097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9023" y="959712"/>
            <a:ext cx="9905998" cy="1478570"/>
          </a:xfrm>
        </p:spPr>
        <p:txBody>
          <a:bodyPr/>
          <a:lstStyle/>
          <a:p>
            <a:r>
              <a:rPr lang="en-US" dirty="0"/>
              <a:t>PROJECT DEFINITION</a:t>
            </a:r>
          </a:p>
        </p:txBody>
      </p:sp>
      <p:sp>
        <p:nvSpPr>
          <p:cNvPr id="5" name="Content Placeholder 2"/>
          <p:cNvSpPr>
            <a:spLocks noGrp="1"/>
          </p:cNvSpPr>
          <p:nvPr>
            <p:ph idx="1"/>
          </p:nvPr>
        </p:nvSpPr>
        <p:spPr>
          <a:xfrm>
            <a:off x="471339" y="2235839"/>
            <a:ext cx="8239027" cy="3938717"/>
          </a:xfrm>
        </p:spPr>
        <p:txBody>
          <a:bodyPr>
            <a:normAutofit/>
          </a:bodyPr>
          <a:lstStyle/>
          <a:p>
            <a:r>
              <a:rPr lang="en-US" sz="2400" dirty="0"/>
              <a:t>We are developing static and streaming recommendation system for the recommendation of the </a:t>
            </a:r>
            <a:r>
              <a:rPr lang="en-US" sz="2400" dirty="0" smtClean="0"/>
              <a:t>restaurants.</a:t>
            </a:r>
            <a:endParaRPr lang="en-US" sz="2400" dirty="0"/>
          </a:p>
          <a:p>
            <a:r>
              <a:rPr lang="en-US" sz="2400" dirty="0"/>
              <a:t>Both the recommendation systems are built using Yelp academic </a:t>
            </a:r>
            <a:r>
              <a:rPr lang="en-US" sz="2400" dirty="0" smtClean="0"/>
              <a:t>datasets.</a:t>
            </a:r>
            <a:endParaRPr lang="en-US" sz="2400" dirty="0"/>
          </a:p>
          <a:p>
            <a:r>
              <a:rPr lang="en-US" sz="2400" dirty="0" smtClean="0"/>
              <a:t>Both static and </a:t>
            </a:r>
            <a:r>
              <a:rPr lang="en-US" sz="2400" dirty="0"/>
              <a:t>streaming recommendation systems are User Input </a:t>
            </a:r>
            <a:r>
              <a:rPr lang="en-US" sz="2400" dirty="0" smtClean="0"/>
              <a:t>Driven.</a:t>
            </a:r>
          </a:p>
          <a:p>
            <a:r>
              <a:rPr lang="en-US" sz="2400" dirty="0" smtClean="0"/>
              <a:t>The trending top rated location specific restaurants information is provided by streaming </a:t>
            </a:r>
            <a:r>
              <a:rPr lang="en-US" sz="2400" dirty="0"/>
              <a:t>recommendation systems</a:t>
            </a:r>
            <a:r>
              <a:rPr lang="en-US" sz="2400" dirty="0" smtClean="0"/>
              <a:t> .</a:t>
            </a:r>
            <a:endParaRPr lang="en-US" sz="2400" dirty="0"/>
          </a:p>
          <a:p>
            <a:pPr marL="0" indent="0">
              <a:buNone/>
            </a:pPr>
            <a:endParaRPr lang="en-US" dirty="0"/>
          </a:p>
        </p:txBody>
      </p:sp>
    </p:spTree>
    <p:extLst>
      <p:ext uri="{BB962C8B-B14F-4D97-AF65-F5344CB8AC3E}">
        <p14:creationId xmlns:p14="http://schemas.microsoft.com/office/powerpoint/2010/main" val="128774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885"/>
            <a:ext cx="9144000" cy="5995115"/>
          </a:xfrm>
          <a:prstGeom prst="rect">
            <a:avLst/>
          </a:prstGeom>
        </p:spPr>
      </p:pic>
    </p:spTree>
    <p:extLst>
      <p:ext uri="{BB962C8B-B14F-4D97-AF65-F5344CB8AC3E}">
        <p14:creationId xmlns:p14="http://schemas.microsoft.com/office/powerpoint/2010/main" val="358183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63222"/>
            <a:ext cx="9144000" cy="1427492"/>
          </a:xfrm>
        </p:spPr>
        <p:txBody>
          <a:bodyPr/>
          <a:lstStyle/>
          <a:p>
            <a:r>
              <a:rPr lang="en-US" dirty="0"/>
              <a:t>TECHNOLOGIES USED</a:t>
            </a:r>
          </a:p>
        </p:txBody>
      </p:sp>
      <p:sp>
        <p:nvSpPr>
          <p:cNvPr id="3" name="Content Placeholder 2"/>
          <p:cNvSpPr>
            <a:spLocks noGrp="1"/>
          </p:cNvSpPr>
          <p:nvPr>
            <p:ph idx="1"/>
          </p:nvPr>
        </p:nvSpPr>
        <p:spPr>
          <a:xfrm>
            <a:off x="499620" y="2394044"/>
            <a:ext cx="7362335" cy="3124201"/>
          </a:xfrm>
        </p:spPr>
        <p:txBody>
          <a:bodyPr>
            <a:normAutofit fontScale="85000" lnSpcReduction="20000"/>
          </a:bodyPr>
          <a:lstStyle/>
          <a:p>
            <a:r>
              <a:rPr lang="en-US" dirty="0" err="1"/>
              <a:t>PySpark</a:t>
            </a:r>
            <a:r>
              <a:rPr lang="en-US" dirty="0"/>
              <a:t> with Streaming and </a:t>
            </a:r>
            <a:r>
              <a:rPr lang="en-US" dirty="0" err="1" smtClean="0"/>
              <a:t>MLLib</a:t>
            </a:r>
            <a:r>
              <a:rPr lang="en-US" dirty="0" smtClean="0"/>
              <a:t>(ALS)</a:t>
            </a:r>
          </a:p>
          <a:p>
            <a:r>
              <a:rPr lang="en-US" dirty="0" smtClean="0"/>
              <a:t>Python (as Kafka Producer/Consumer)</a:t>
            </a:r>
          </a:p>
          <a:p>
            <a:r>
              <a:rPr lang="en-US" dirty="0" smtClean="0"/>
              <a:t>Apache </a:t>
            </a:r>
            <a:r>
              <a:rPr lang="en-US" dirty="0"/>
              <a:t>Kafka</a:t>
            </a:r>
          </a:p>
          <a:p>
            <a:r>
              <a:rPr lang="en-US" dirty="0"/>
              <a:t>Zookeeper</a:t>
            </a:r>
          </a:p>
          <a:p>
            <a:r>
              <a:rPr lang="en-US" dirty="0"/>
              <a:t>Scala (Removing unnecessary attributes</a:t>
            </a:r>
            <a:r>
              <a:rPr lang="en-US" dirty="0" smtClean="0"/>
              <a:t>)</a:t>
            </a:r>
          </a:p>
          <a:p>
            <a:r>
              <a:rPr lang="en-US" dirty="0" err="1" smtClean="0"/>
              <a:t>Elasticsearch</a:t>
            </a:r>
            <a:r>
              <a:rPr lang="en-US" dirty="0" smtClean="0"/>
              <a:t>(for storing JSON file)  </a:t>
            </a:r>
          </a:p>
          <a:p>
            <a:r>
              <a:rPr lang="en-US" dirty="0" err="1" smtClean="0"/>
              <a:t>Kibana</a:t>
            </a:r>
            <a:r>
              <a:rPr lang="en-US" dirty="0" smtClean="0"/>
              <a:t> </a:t>
            </a:r>
            <a:r>
              <a:rPr lang="en-US" dirty="0"/>
              <a:t>(for visualization)</a:t>
            </a:r>
          </a:p>
        </p:txBody>
      </p:sp>
    </p:spTree>
    <p:extLst>
      <p:ext uri="{BB962C8B-B14F-4D97-AF65-F5344CB8AC3E}">
        <p14:creationId xmlns:p14="http://schemas.microsoft.com/office/powerpoint/2010/main" val="1925057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22530"/>
            <a:ext cx="9144000" cy="1197590"/>
          </a:xfrm>
        </p:spPr>
        <p:txBody>
          <a:bodyPr/>
          <a:lstStyle/>
          <a:p>
            <a:r>
              <a:rPr lang="en-US" dirty="0"/>
              <a:t>PROBLEMS FACED</a:t>
            </a:r>
          </a:p>
        </p:txBody>
      </p:sp>
      <p:sp>
        <p:nvSpPr>
          <p:cNvPr id="3" name="Content Placeholder 2"/>
          <p:cNvSpPr>
            <a:spLocks noGrp="1"/>
          </p:cNvSpPr>
          <p:nvPr>
            <p:ph idx="1"/>
          </p:nvPr>
        </p:nvSpPr>
        <p:spPr>
          <a:xfrm>
            <a:off x="509047" y="2366749"/>
            <a:ext cx="7852528" cy="3590991"/>
          </a:xfrm>
        </p:spPr>
        <p:txBody>
          <a:bodyPr>
            <a:normAutofit fontScale="92500" lnSpcReduction="20000"/>
          </a:bodyPr>
          <a:lstStyle/>
          <a:p>
            <a:r>
              <a:rPr lang="en-US" dirty="0"/>
              <a:t>Similar Data Conversion</a:t>
            </a:r>
            <a:r>
              <a:rPr lang="en-US" dirty="0">
                <a:sym typeface="Wingdings" panose="05000000000000000000" pitchFamily="2" charset="2"/>
              </a:rPr>
              <a:t> excellent =&gt; good, amazing =&gt; good</a:t>
            </a:r>
          </a:p>
          <a:p>
            <a:r>
              <a:rPr lang="en-US" dirty="0">
                <a:sym typeface="Wingdings" panose="05000000000000000000" pitchFamily="2" charset="2"/>
              </a:rPr>
              <a:t>Merging of dataset was cumbersome due to its size</a:t>
            </a:r>
            <a:endParaRPr lang="en-US" dirty="0"/>
          </a:p>
          <a:p>
            <a:r>
              <a:rPr lang="en-US" dirty="0"/>
              <a:t>Streaming Data from a </a:t>
            </a:r>
            <a:r>
              <a:rPr lang="en-US" dirty="0" smtClean="0"/>
              <a:t>File</a:t>
            </a:r>
            <a:endParaRPr lang="en-US" dirty="0"/>
          </a:p>
          <a:p>
            <a:r>
              <a:rPr lang="en-US" dirty="0"/>
              <a:t>Less Data </a:t>
            </a:r>
            <a:r>
              <a:rPr lang="en-US" dirty="0" smtClean="0"/>
              <a:t>for any location specific </a:t>
            </a:r>
          </a:p>
          <a:p>
            <a:r>
              <a:rPr lang="en-US" dirty="0" smtClean="0"/>
              <a:t>Handling </a:t>
            </a:r>
            <a:r>
              <a:rPr lang="en-US" dirty="0" err="1"/>
              <a:t>BigData</a:t>
            </a:r>
            <a:r>
              <a:rPr lang="en-US" dirty="0"/>
              <a:t> with RDDs (using filter while reading data)</a:t>
            </a:r>
          </a:p>
          <a:p>
            <a:endParaRPr lang="en-US" sz="1800" dirty="0"/>
          </a:p>
        </p:txBody>
      </p:sp>
    </p:spTree>
    <p:extLst>
      <p:ext uri="{BB962C8B-B14F-4D97-AF65-F5344CB8AC3E}">
        <p14:creationId xmlns:p14="http://schemas.microsoft.com/office/powerpoint/2010/main" val="408814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95234"/>
            <a:ext cx="9144000" cy="1334068"/>
          </a:xfrm>
        </p:spPr>
        <p:txBody>
          <a:bodyPr/>
          <a:lstStyle/>
          <a:p>
            <a:r>
              <a:rPr lang="en-US" dirty="0"/>
              <a:t>FUTURE SCOPE</a:t>
            </a:r>
          </a:p>
        </p:txBody>
      </p:sp>
      <p:sp>
        <p:nvSpPr>
          <p:cNvPr id="3" name="Content Placeholder 2"/>
          <p:cNvSpPr>
            <a:spLocks noGrp="1"/>
          </p:cNvSpPr>
          <p:nvPr>
            <p:ph idx="1"/>
          </p:nvPr>
        </p:nvSpPr>
        <p:spPr>
          <a:xfrm>
            <a:off x="763571" y="2429302"/>
            <a:ext cx="6938128" cy="3589361"/>
          </a:xfrm>
        </p:spPr>
        <p:txBody>
          <a:bodyPr>
            <a:normAutofit fontScale="92500" lnSpcReduction="10000"/>
          </a:bodyPr>
          <a:lstStyle/>
          <a:p>
            <a:r>
              <a:rPr lang="en-US" dirty="0"/>
              <a:t>We considered only the positive part of the User Review, can use negative as well to do a sentiment Analysis</a:t>
            </a:r>
          </a:p>
          <a:p>
            <a:r>
              <a:rPr lang="en-US" dirty="0"/>
              <a:t>Restaurant Specific analysis over the time can be done</a:t>
            </a:r>
          </a:p>
          <a:p>
            <a:r>
              <a:rPr lang="en-US" dirty="0"/>
              <a:t>Business specific check-in can also be analyzed to give user analysis on busy timings</a:t>
            </a:r>
          </a:p>
          <a:p>
            <a:endParaRPr lang="en-US" dirty="0"/>
          </a:p>
        </p:txBody>
      </p:sp>
    </p:spTree>
    <p:extLst>
      <p:ext uri="{BB962C8B-B14F-4D97-AF65-F5344CB8AC3E}">
        <p14:creationId xmlns:p14="http://schemas.microsoft.com/office/powerpoint/2010/main" val="13221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95234"/>
            <a:ext cx="9144000" cy="1334068"/>
          </a:xfrm>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a:xfrm>
            <a:off x="763571" y="2429302"/>
            <a:ext cx="6938128" cy="3589361"/>
          </a:xfrm>
        </p:spPr>
        <p:txBody>
          <a:bodyPr>
            <a:normAutofit/>
          </a:bodyPr>
          <a:lstStyle/>
          <a:p>
            <a:r>
              <a:rPr lang="en-US" sz="2400" dirty="0"/>
              <a:t>Our work proposed a new approach to recommend user better restaurants based on analyzing daily reviews. </a:t>
            </a:r>
            <a:endParaRPr lang="en-US" sz="2400" dirty="0" smtClean="0"/>
          </a:p>
          <a:p>
            <a:r>
              <a:rPr lang="en-US" sz="2400" dirty="0" smtClean="0"/>
              <a:t>This </a:t>
            </a:r>
            <a:r>
              <a:rPr lang="en-US" sz="2400" dirty="0"/>
              <a:t>helps the user to choose the better restaurant on the same day. </a:t>
            </a:r>
            <a:endParaRPr lang="en-US" sz="2400" dirty="0" smtClean="0"/>
          </a:p>
          <a:p>
            <a:r>
              <a:rPr lang="en-US" sz="2400" dirty="0" smtClean="0"/>
              <a:t>As </a:t>
            </a:r>
            <a:r>
              <a:rPr lang="en-US" sz="2400" dirty="0"/>
              <a:t>discussed in the future work section, if we are able to extend work by implementing sentimental analysis we can acquire much better results.</a:t>
            </a:r>
          </a:p>
          <a:p>
            <a:endParaRPr lang="en-US" dirty="0"/>
          </a:p>
        </p:txBody>
      </p:sp>
    </p:spTree>
    <p:extLst>
      <p:ext uri="{BB962C8B-B14F-4D97-AF65-F5344CB8AC3E}">
        <p14:creationId xmlns:p14="http://schemas.microsoft.com/office/powerpoint/2010/main" val="144439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6632" y="2967335"/>
            <a:ext cx="363073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 YOU</a:t>
            </a:r>
          </a:p>
        </p:txBody>
      </p:sp>
    </p:spTree>
    <p:extLst>
      <p:ext uri="{BB962C8B-B14F-4D97-AF65-F5344CB8AC3E}">
        <p14:creationId xmlns:p14="http://schemas.microsoft.com/office/powerpoint/2010/main" val="221604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7804" y="747436"/>
            <a:ext cx="9905998" cy="1478570"/>
          </a:xfrm>
        </p:spPr>
        <p:txBody>
          <a:bodyPr/>
          <a:lstStyle/>
          <a:p>
            <a:r>
              <a:rPr lang="en-US" dirty="0"/>
              <a:t>MOTIVATION</a:t>
            </a:r>
          </a:p>
        </p:txBody>
      </p:sp>
      <p:sp>
        <p:nvSpPr>
          <p:cNvPr id="2" name="TextBox 1"/>
          <p:cNvSpPr txBox="1"/>
          <p:nvPr/>
        </p:nvSpPr>
        <p:spPr>
          <a:xfrm>
            <a:off x="791852" y="2479250"/>
            <a:ext cx="801278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Reviews and rating </a:t>
            </a:r>
            <a:r>
              <a:rPr lang="en-US" sz="2000" dirty="0"/>
              <a:t>play a key role for users in decision making. </a:t>
            </a:r>
          </a:p>
          <a:p>
            <a:endParaRPr lang="en-US" sz="2000" dirty="0"/>
          </a:p>
          <a:p>
            <a:pPr marL="285750" indent="-285750">
              <a:buFont typeface="Arial" panose="020B0604020202020204" pitchFamily="34" charset="0"/>
              <a:buChar char="•"/>
            </a:pPr>
            <a:r>
              <a:rPr lang="en-US" sz="2000" dirty="0"/>
              <a:t>People are sharing their experiences on products or services in the form of reviews, which enables other users for their decision making. </a:t>
            </a:r>
          </a:p>
          <a:p>
            <a:endParaRPr lang="en-US" sz="2000" dirty="0"/>
          </a:p>
          <a:p>
            <a:pPr marL="285750" indent="-285750">
              <a:buFont typeface="Arial" panose="020B0604020202020204" pitchFamily="34" charset="0"/>
              <a:buChar char="•"/>
            </a:pPr>
            <a:r>
              <a:rPr lang="en-US" sz="2000" dirty="0"/>
              <a:t>It is hard for the user to go through each review, and it might mislead the user to use a wrong service or a product, if he/she goes by the review given by a user with opposite taste. </a:t>
            </a:r>
          </a:p>
          <a:p>
            <a:endParaRPr lang="en-US" sz="2000" dirty="0"/>
          </a:p>
          <a:p>
            <a:pPr marL="285750" indent="-285750">
              <a:buFont typeface="Arial" panose="020B0604020202020204" pitchFamily="34" charset="0"/>
              <a:buChar char="•"/>
            </a:pPr>
            <a:r>
              <a:rPr lang="en-US" sz="2000" dirty="0"/>
              <a:t>Therefore, we came up with a system which recommends the user depending on his needs.</a:t>
            </a:r>
          </a:p>
        </p:txBody>
      </p:sp>
    </p:spTree>
    <p:extLst>
      <p:ext uri="{BB962C8B-B14F-4D97-AF65-F5344CB8AC3E}">
        <p14:creationId xmlns:p14="http://schemas.microsoft.com/office/powerpoint/2010/main" val="406888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279"/>
            <a:ext cx="9144000" cy="686100"/>
          </a:xfrm>
        </p:spPr>
        <p:txBody>
          <a:bodyPr>
            <a:normAutofit fontScale="90000"/>
          </a:bodyPr>
          <a:lstStyle/>
          <a:p>
            <a:r>
              <a:rPr lang="en-US" dirty="0" smtClean="0"/>
              <a:t>DATASET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5" y="1606379"/>
            <a:ext cx="5734050" cy="31337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43450"/>
            <a:ext cx="3724275" cy="2114550"/>
          </a:xfrm>
          <a:prstGeom prst="rect">
            <a:avLst/>
          </a:prstGeom>
        </p:spPr>
      </p:pic>
      <p:sp>
        <p:nvSpPr>
          <p:cNvPr id="6" name="TextBox 5"/>
          <p:cNvSpPr txBox="1"/>
          <p:nvPr/>
        </p:nvSpPr>
        <p:spPr>
          <a:xfrm>
            <a:off x="6598508" y="2593548"/>
            <a:ext cx="2166551" cy="369332"/>
          </a:xfrm>
          <a:prstGeom prst="rect">
            <a:avLst/>
          </a:prstGeom>
          <a:noFill/>
        </p:spPr>
        <p:txBody>
          <a:bodyPr wrap="square" rtlCol="0">
            <a:spAutoFit/>
          </a:bodyPr>
          <a:lstStyle/>
          <a:p>
            <a:r>
              <a:rPr lang="en-US" dirty="0" smtClean="0">
                <a:solidFill>
                  <a:srgbClr val="FF0000"/>
                </a:solidFill>
              </a:rPr>
              <a:t>Business</a:t>
            </a:r>
            <a:endParaRPr lang="en-US" dirty="0">
              <a:solidFill>
                <a:srgbClr val="FF0000"/>
              </a:solidFill>
            </a:endParaRPr>
          </a:p>
        </p:txBody>
      </p:sp>
      <p:sp>
        <p:nvSpPr>
          <p:cNvPr id="7" name="TextBox 6"/>
          <p:cNvSpPr txBox="1"/>
          <p:nvPr/>
        </p:nvSpPr>
        <p:spPr>
          <a:xfrm>
            <a:off x="6598508" y="5278398"/>
            <a:ext cx="2166551" cy="369332"/>
          </a:xfrm>
          <a:prstGeom prst="rect">
            <a:avLst/>
          </a:prstGeom>
          <a:noFill/>
        </p:spPr>
        <p:txBody>
          <a:bodyPr wrap="square" rtlCol="0">
            <a:spAutoFit/>
          </a:bodyPr>
          <a:lstStyle/>
          <a:p>
            <a:r>
              <a:rPr lang="en-US" dirty="0" smtClean="0">
                <a:solidFill>
                  <a:srgbClr val="FF0000"/>
                </a:solidFill>
              </a:rPr>
              <a:t>Review</a:t>
            </a:r>
            <a:endParaRPr lang="en-US" dirty="0">
              <a:solidFill>
                <a:srgbClr val="FF0000"/>
              </a:solidFill>
            </a:endParaRPr>
          </a:p>
        </p:txBody>
      </p:sp>
    </p:spTree>
    <p:extLst>
      <p:ext uri="{BB962C8B-B14F-4D97-AF65-F5344CB8AC3E}">
        <p14:creationId xmlns:p14="http://schemas.microsoft.com/office/powerpoint/2010/main" val="327261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279"/>
            <a:ext cx="9144000" cy="686100"/>
          </a:xfrm>
        </p:spPr>
        <p:txBody>
          <a:bodyPr>
            <a:normAutofit fontScale="90000"/>
          </a:bodyPr>
          <a:lstStyle/>
          <a:p>
            <a:r>
              <a:rPr lang="en-US" dirty="0" smtClean="0"/>
              <a:t>DATASET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4542"/>
            <a:ext cx="5781675" cy="32115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6141"/>
            <a:ext cx="3362325" cy="13733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8" y="6019455"/>
            <a:ext cx="7658100" cy="838545"/>
          </a:xfrm>
          <a:prstGeom prst="rect">
            <a:avLst/>
          </a:prstGeom>
        </p:spPr>
      </p:pic>
      <p:sp>
        <p:nvSpPr>
          <p:cNvPr id="8" name="TextBox 7"/>
          <p:cNvSpPr txBox="1"/>
          <p:nvPr/>
        </p:nvSpPr>
        <p:spPr>
          <a:xfrm>
            <a:off x="6510466" y="2428106"/>
            <a:ext cx="2166551" cy="369332"/>
          </a:xfrm>
          <a:prstGeom prst="rect">
            <a:avLst/>
          </a:prstGeom>
          <a:noFill/>
        </p:spPr>
        <p:txBody>
          <a:bodyPr wrap="square" rtlCol="0">
            <a:spAutoFit/>
          </a:bodyPr>
          <a:lstStyle/>
          <a:p>
            <a:r>
              <a:rPr lang="en-US" dirty="0" smtClean="0">
                <a:solidFill>
                  <a:srgbClr val="FF0000"/>
                </a:solidFill>
              </a:rPr>
              <a:t>User</a:t>
            </a:r>
            <a:endParaRPr lang="en-US" dirty="0">
              <a:solidFill>
                <a:srgbClr val="FF0000"/>
              </a:solidFill>
            </a:endParaRPr>
          </a:p>
        </p:txBody>
      </p:sp>
      <p:sp>
        <p:nvSpPr>
          <p:cNvPr id="9" name="TextBox 8"/>
          <p:cNvSpPr txBox="1"/>
          <p:nvPr/>
        </p:nvSpPr>
        <p:spPr>
          <a:xfrm>
            <a:off x="6510465" y="4985606"/>
            <a:ext cx="2166551" cy="369332"/>
          </a:xfrm>
          <a:prstGeom prst="rect">
            <a:avLst/>
          </a:prstGeom>
          <a:noFill/>
        </p:spPr>
        <p:txBody>
          <a:bodyPr wrap="square" rtlCol="0">
            <a:spAutoFit/>
          </a:bodyPr>
          <a:lstStyle/>
          <a:p>
            <a:r>
              <a:rPr lang="en-US" dirty="0" smtClean="0">
                <a:solidFill>
                  <a:srgbClr val="FF0000"/>
                </a:solidFill>
              </a:rPr>
              <a:t>Tip</a:t>
            </a:r>
            <a:endParaRPr lang="en-US" dirty="0">
              <a:solidFill>
                <a:srgbClr val="FF0000"/>
              </a:solidFill>
            </a:endParaRPr>
          </a:p>
        </p:txBody>
      </p:sp>
      <p:sp>
        <p:nvSpPr>
          <p:cNvPr id="10" name="TextBox 9"/>
          <p:cNvSpPr txBox="1"/>
          <p:nvPr/>
        </p:nvSpPr>
        <p:spPr>
          <a:xfrm>
            <a:off x="7832638" y="6069395"/>
            <a:ext cx="2166551" cy="369332"/>
          </a:xfrm>
          <a:prstGeom prst="rect">
            <a:avLst/>
          </a:prstGeom>
          <a:noFill/>
        </p:spPr>
        <p:txBody>
          <a:bodyPr wrap="square" rtlCol="0">
            <a:spAutoFit/>
          </a:bodyPr>
          <a:lstStyle/>
          <a:p>
            <a:r>
              <a:rPr lang="en-US" dirty="0" smtClean="0">
                <a:solidFill>
                  <a:srgbClr val="FF0000"/>
                </a:solidFill>
              </a:rPr>
              <a:t>Check-in</a:t>
            </a:r>
            <a:endParaRPr lang="en-US" dirty="0">
              <a:solidFill>
                <a:srgbClr val="FF0000"/>
              </a:solidFill>
            </a:endParaRPr>
          </a:p>
        </p:txBody>
      </p:sp>
    </p:spTree>
    <p:extLst>
      <p:ext uri="{BB962C8B-B14F-4D97-AF65-F5344CB8AC3E}">
        <p14:creationId xmlns:p14="http://schemas.microsoft.com/office/powerpoint/2010/main" val="17860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 y="776416"/>
            <a:ext cx="9144000" cy="1118287"/>
          </a:xfrm>
        </p:spPr>
        <p:txBody>
          <a:bodyPr>
            <a:normAutofit/>
          </a:bodyPr>
          <a:lstStyle/>
          <a:p>
            <a:r>
              <a:rPr lang="en-US" sz="3200" dirty="0" smtClean="0"/>
              <a:t>SIZE OF DATA</a:t>
            </a:r>
            <a:endParaRPr lang="en-US" sz="3200" dirty="0"/>
          </a:p>
        </p:txBody>
      </p:sp>
      <p:graphicFrame>
        <p:nvGraphicFramePr>
          <p:cNvPr id="12" name="Table 11"/>
          <p:cNvGraphicFramePr>
            <a:graphicFrameLocks noGrp="1"/>
          </p:cNvGraphicFramePr>
          <p:nvPr>
            <p:extLst>
              <p:ext uri="{D42A27DB-BD31-4B8C-83A1-F6EECF244321}">
                <p14:modId xmlns:p14="http://schemas.microsoft.com/office/powerpoint/2010/main" val="879441635"/>
              </p:ext>
            </p:extLst>
          </p:nvPr>
        </p:nvGraphicFramePr>
        <p:xfrm>
          <a:off x="580219" y="2216001"/>
          <a:ext cx="7983564" cy="3700130"/>
        </p:xfrm>
        <a:graphic>
          <a:graphicData uri="http://schemas.openxmlformats.org/drawingml/2006/table">
            <a:tbl>
              <a:tblPr firstRow="1" bandRow="1">
                <a:tableStyleId>{073A0DAA-6AF3-43AB-8588-CEC1D06C72B9}</a:tableStyleId>
              </a:tblPr>
              <a:tblGrid>
                <a:gridCol w="1995891">
                  <a:extLst>
                    <a:ext uri="{9D8B030D-6E8A-4147-A177-3AD203B41FA5}">
                      <a16:colId xmlns="" xmlns:a16="http://schemas.microsoft.com/office/drawing/2014/main" val="3547616356"/>
                    </a:ext>
                  </a:extLst>
                </a:gridCol>
                <a:gridCol w="1995891">
                  <a:extLst>
                    <a:ext uri="{9D8B030D-6E8A-4147-A177-3AD203B41FA5}">
                      <a16:colId xmlns="" xmlns:a16="http://schemas.microsoft.com/office/drawing/2014/main" val="2596074080"/>
                    </a:ext>
                  </a:extLst>
                </a:gridCol>
                <a:gridCol w="1995891">
                  <a:extLst>
                    <a:ext uri="{9D8B030D-6E8A-4147-A177-3AD203B41FA5}">
                      <a16:colId xmlns="" xmlns:a16="http://schemas.microsoft.com/office/drawing/2014/main" val="986862875"/>
                    </a:ext>
                  </a:extLst>
                </a:gridCol>
                <a:gridCol w="1995891">
                  <a:extLst>
                    <a:ext uri="{9D8B030D-6E8A-4147-A177-3AD203B41FA5}">
                      <a16:colId xmlns="" xmlns:a16="http://schemas.microsoft.com/office/drawing/2014/main" val="2541916736"/>
                    </a:ext>
                  </a:extLst>
                </a:gridCol>
              </a:tblGrid>
              <a:tr h="550121">
                <a:tc>
                  <a:txBody>
                    <a:bodyPr/>
                    <a:lstStyle/>
                    <a:p>
                      <a:endParaRPr lang="en-US" dirty="0"/>
                    </a:p>
                  </a:txBody>
                  <a:tcPr/>
                </a:tc>
                <a:tc>
                  <a:txBody>
                    <a:bodyPr/>
                    <a:lstStyle/>
                    <a:p>
                      <a:r>
                        <a:rPr lang="en-US" dirty="0"/>
                        <a:t>Rows</a:t>
                      </a:r>
                    </a:p>
                  </a:txBody>
                  <a:tcPr/>
                </a:tc>
                <a:tc>
                  <a:txBody>
                    <a:bodyPr/>
                    <a:lstStyle/>
                    <a:p>
                      <a:r>
                        <a:rPr lang="en-US" dirty="0"/>
                        <a:t>Size</a:t>
                      </a:r>
                    </a:p>
                  </a:txBody>
                  <a:tcPr/>
                </a:tc>
                <a:tc>
                  <a:txBody>
                    <a:bodyPr/>
                    <a:lstStyle/>
                    <a:p>
                      <a:r>
                        <a:rPr lang="en-US" dirty="0"/>
                        <a:t>Description</a:t>
                      </a:r>
                    </a:p>
                  </a:txBody>
                  <a:tcPr/>
                </a:tc>
                <a:extLst>
                  <a:ext uri="{0D108BD9-81ED-4DB2-BD59-A6C34878D82A}">
                    <a16:rowId xmlns="" xmlns:a16="http://schemas.microsoft.com/office/drawing/2014/main" val="3029320883"/>
                  </a:ext>
                </a:extLst>
              </a:tr>
              <a:tr h="550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Businesses</a:t>
                      </a:r>
                    </a:p>
                  </a:txBody>
                  <a:tcPr/>
                </a:tc>
                <a:tc>
                  <a:txBody>
                    <a:bodyPr/>
                    <a:lstStyle/>
                    <a:p>
                      <a:r>
                        <a:rPr lang="en-US" dirty="0"/>
                        <a:t>229,222</a:t>
                      </a:r>
                    </a:p>
                  </a:txBody>
                  <a:tcPr/>
                </a:tc>
                <a:tc>
                  <a:txBody>
                    <a:bodyPr/>
                    <a:lstStyle/>
                    <a:p>
                      <a:r>
                        <a:rPr lang="en-US" dirty="0"/>
                        <a:t>32MB</a:t>
                      </a:r>
                    </a:p>
                  </a:txBody>
                  <a:tcPr/>
                </a:tc>
                <a:tc>
                  <a:txBody>
                    <a:bodyPr/>
                    <a:lstStyle/>
                    <a:p>
                      <a:r>
                        <a:rPr lang="en-US" dirty="0"/>
                        <a:t>Info of businesses</a:t>
                      </a:r>
                    </a:p>
                  </a:txBody>
                  <a:tcPr/>
                </a:tc>
                <a:extLst>
                  <a:ext uri="{0D108BD9-81ED-4DB2-BD59-A6C34878D82A}">
                    <a16:rowId xmlns="" xmlns:a16="http://schemas.microsoft.com/office/drawing/2014/main" val="498058151"/>
                  </a:ext>
                </a:extLst>
              </a:tr>
              <a:tr h="550121">
                <a:tc>
                  <a:txBody>
                    <a:bodyPr/>
                    <a:lstStyle/>
                    <a:p>
                      <a:r>
                        <a:rPr lang="en-US" dirty="0"/>
                        <a:t>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686,557</a:t>
                      </a:r>
                    </a:p>
                  </a:txBody>
                  <a:tcPr/>
                </a:tc>
                <a:tc>
                  <a:txBody>
                    <a:bodyPr/>
                    <a:lstStyle/>
                    <a:p>
                      <a:r>
                        <a:rPr lang="en-US" dirty="0"/>
                        <a:t>159MB</a:t>
                      </a:r>
                    </a:p>
                  </a:txBody>
                  <a:tcPr/>
                </a:tc>
                <a:tc>
                  <a:txBody>
                    <a:bodyPr/>
                    <a:lstStyle/>
                    <a:p>
                      <a:r>
                        <a:rPr lang="en-US" dirty="0"/>
                        <a:t>Users</a:t>
                      </a:r>
                    </a:p>
                  </a:txBody>
                  <a:tcPr/>
                </a:tc>
                <a:extLst>
                  <a:ext uri="{0D108BD9-81ED-4DB2-BD59-A6C34878D82A}">
                    <a16:rowId xmlns="" xmlns:a16="http://schemas.microsoft.com/office/drawing/2014/main" val="3348966008"/>
                  </a:ext>
                </a:extLst>
              </a:tr>
              <a:tr h="550121">
                <a:tc>
                  <a:txBody>
                    <a:bodyPr/>
                    <a:lstStyle/>
                    <a:p>
                      <a:r>
                        <a:rPr lang="en-US" dirty="0"/>
                        <a:t>Reviews</a:t>
                      </a:r>
                    </a:p>
                  </a:txBody>
                  <a:tcPr/>
                </a:tc>
                <a:tc>
                  <a:txBody>
                    <a:bodyPr/>
                    <a:lstStyle/>
                    <a:p>
                      <a:r>
                        <a:rPr lang="en-US" dirty="0"/>
                        <a:t>9,275,055</a:t>
                      </a:r>
                    </a:p>
                  </a:txBody>
                  <a:tcPr/>
                </a:tc>
                <a:tc>
                  <a:txBody>
                    <a:bodyPr/>
                    <a:lstStyle/>
                    <a:p>
                      <a:r>
                        <a:rPr lang="en-US" dirty="0"/>
                        <a:t>1.8GB</a:t>
                      </a:r>
                    </a:p>
                  </a:txBody>
                  <a:tcPr/>
                </a:tc>
                <a:tc>
                  <a:txBody>
                    <a:bodyPr/>
                    <a:lstStyle/>
                    <a:p>
                      <a:r>
                        <a:rPr lang="en-US" dirty="0"/>
                        <a:t>By users</a:t>
                      </a:r>
                    </a:p>
                  </a:txBody>
                  <a:tcPr/>
                </a:tc>
                <a:extLst>
                  <a:ext uri="{0D108BD9-81ED-4DB2-BD59-A6C34878D82A}">
                    <a16:rowId xmlns="" xmlns:a16="http://schemas.microsoft.com/office/drawing/2014/main" val="1767259339"/>
                  </a:ext>
                </a:extLst>
              </a:tr>
              <a:tr h="550121">
                <a:tc>
                  <a:txBody>
                    <a:bodyPr/>
                    <a:lstStyle/>
                    <a:p>
                      <a:r>
                        <a:rPr lang="en-US" dirty="0"/>
                        <a:t>Check-In</a:t>
                      </a:r>
                    </a:p>
                  </a:txBody>
                  <a:tcPr/>
                </a:tc>
                <a:tc>
                  <a:txBody>
                    <a:bodyPr/>
                    <a:lstStyle/>
                    <a:p>
                      <a:r>
                        <a:rPr lang="en-US" dirty="0"/>
                        <a:t>61,050</a:t>
                      </a:r>
                    </a:p>
                  </a:txBody>
                  <a:tcPr/>
                </a:tc>
                <a:tc>
                  <a:txBody>
                    <a:bodyPr/>
                    <a:lstStyle/>
                    <a:p>
                      <a:r>
                        <a:rPr lang="en-US" dirty="0"/>
                        <a:t>14MB</a:t>
                      </a:r>
                    </a:p>
                  </a:txBody>
                  <a:tcPr/>
                </a:tc>
                <a:tc>
                  <a:txBody>
                    <a:bodyPr/>
                    <a:lstStyle/>
                    <a:p>
                      <a:r>
                        <a:rPr lang="en-US" dirty="0"/>
                        <a:t>Timings</a:t>
                      </a:r>
                    </a:p>
                  </a:txBody>
                  <a:tcPr/>
                </a:tc>
                <a:extLst>
                  <a:ext uri="{0D108BD9-81ED-4DB2-BD59-A6C34878D82A}">
                    <a16:rowId xmlns="" xmlns:a16="http://schemas.microsoft.com/office/drawing/2014/main" val="1088159118"/>
                  </a:ext>
                </a:extLst>
              </a:tr>
              <a:tr h="949525">
                <a:tc>
                  <a:txBody>
                    <a:bodyPr/>
                    <a:lstStyle/>
                    <a:p>
                      <a:r>
                        <a:rPr lang="en-US" dirty="0"/>
                        <a:t>Tip</a:t>
                      </a:r>
                    </a:p>
                  </a:txBody>
                  <a:tcPr/>
                </a:tc>
                <a:tc>
                  <a:txBody>
                    <a:bodyPr/>
                    <a:lstStyle/>
                    <a:p>
                      <a:r>
                        <a:rPr lang="en-US" dirty="0"/>
                        <a:t>667,238</a:t>
                      </a:r>
                    </a:p>
                  </a:txBody>
                  <a:tcPr/>
                </a:tc>
                <a:tc>
                  <a:txBody>
                    <a:bodyPr/>
                    <a:lstStyle/>
                    <a:p>
                      <a:r>
                        <a:rPr lang="en-US" dirty="0"/>
                        <a:t>79MB</a:t>
                      </a:r>
                    </a:p>
                  </a:txBody>
                  <a:tcPr/>
                </a:tc>
                <a:tc>
                  <a:txBody>
                    <a:bodyPr/>
                    <a:lstStyle/>
                    <a:p>
                      <a:r>
                        <a:rPr lang="en-US" dirty="0"/>
                        <a:t>Derived</a:t>
                      </a:r>
                      <a:r>
                        <a:rPr lang="en-US" baseline="0" dirty="0"/>
                        <a:t> from reviews</a:t>
                      </a:r>
                      <a:endParaRPr lang="en-US" dirty="0"/>
                    </a:p>
                  </a:txBody>
                  <a:tcPr/>
                </a:tc>
                <a:extLst>
                  <a:ext uri="{0D108BD9-81ED-4DB2-BD59-A6C34878D82A}">
                    <a16:rowId xmlns="" xmlns:a16="http://schemas.microsoft.com/office/drawing/2014/main" val="2650133564"/>
                  </a:ext>
                </a:extLst>
              </a:tr>
            </a:tbl>
          </a:graphicData>
        </a:graphic>
      </p:graphicFrame>
    </p:spTree>
    <p:extLst>
      <p:ext uri="{BB962C8B-B14F-4D97-AF65-F5344CB8AC3E}">
        <p14:creationId xmlns:p14="http://schemas.microsoft.com/office/powerpoint/2010/main" val="102135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8898" y="905121"/>
            <a:ext cx="9905998" cy="1478570"/>
          </a:xfrm>
        </p:spPr>
        <p:txBody>
          <a:bodyPr/>
          <a:lstStyle/>
          <a:p>
            <a:r>
              <a:rPr lang="en-US" dirty="0"/>
              <a:t>TECHNICAL APPROACH</a:t>
            </a:r>
          </a:p>
        </p:txBody>
      </p:sp>
      <p:sp>
        <p:nvSpPr>
          <p:cNvPr id="5" name="Content Placeholder 2"/>
          <p:cNvSpPr>
            <a:spLocks noGrp="1"/>
          </p:cNvSpPr>
          <p:nvPr>
            <p:ph idx="1"/>
          </p:nvPr>
        </p:nvSpPr>
        <p:spPr>
          <a:xfrm>
            <a:off x="904973" y="2383691"/>
            <a:ext cx="7315200" cy="3541714"/>
          </a:xfrm>
        </p:spPr>
        <p:txBody>
          <a:bodyPr>
            <a:normAutofit lnSpcReduction="10000"/>
          </a:bodyPr>
          <a:lstStyle/>
          <a:p>
            <a:r>
              <a:rPr lang="en-US" sz="2800" dirty="0"/>
              <a:t>The Static Recommendation system is built on Apache Spark with </a:t>
            </a:r>
            <a:r>
              <a:rPr lang="en-US" sz="2800" dirty="0" smtClean="0"/>
              <a:t>Scala.</a:t>
            </a:r>
            <a:endParaRPr lang="en-US" sz="2800" dirty="0"/>
          </a:p>
          <a:p>
            <a:r>
              <a:rPr lang="en-US" sz="2800" dirty="0"/>
              <a:t>We are using ALS for Collaborative </a:t>
            </a:r>
            <a:r>
              <a:rPr lang="en-US" sz="2800" dirty="0" smtClean="0"/>
              <a:t>filtering for static data recommendation system.</a:t>
            </a:r>
          </a:p>
          <a:p>
            <a:r>
              <a:rPr lang="en-US" sz="2800" dirty="0" smtClean="0"/>
              <a:t>The streaming recommendation system is based on the ratings and user’s current location.</a:t>
            </a:r>
            <a:endParaRPr lang="en-US" sz="2800" dirty="0"/>
          </a:p>
          <a:p>
            <a:pPr marL="0" indent="0">
              <a:buNone/>
            </a:pPr>
            <a:r>
              <a:rPr lang="en-US" sz="2800" dirty="0"/>
              <a:t>	</a:t>
            </a:r>
          </a:p>
          <a:p>
            <a:pPr marL="0" indent="0">
              <a:buNone/>
            </a:pPr>
            <a:endParaRPr lang="en-US" sz="2800" dirty="0"/>
          </a:p>
        </p:txBody>
      </p:sp>
    </p:spTree>
    <p:extLst>
      <p:ext uri="{BB962C8B-B14F-4D97-AF65-F5344CB8AC3E}">
        <p14:creationId xmlns:p14="http://schemas.microsoft.com/office/powerpoint/2010/main" val="251989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113628"/>
            <a:ext cx="9144000" cy="873457"/>
          </a:xfrm>
        </p:spPr>
        <p:txBody>
          <a:bodyPr>
            <a:normAutofit fontScale="90000"/>
          </a:bodyPr>
          <a:lstStyle/>
          <a:p>
            <a:r>
              <a:rPr lang="en-US" dirty="0"/>
              <a:t>STATIC RECOMMENDATION </a:t>
            </a:r>
            <a:br>
              <a:rPr lang="en-US" dirty="0"/>
            </a:br>
            <a:r>
              <a:rPr lang="en-US" dirty="0"/>
              <a:t>SYSTEM</a:t>
            </a:r>
          </a:p>
        </p:txBody>
      </p:sp>
      <p:sp>
        <p:nvSpPr>
          <p:cNvPr id="5" name="Content Placeholder 2"/>
          <p:cNvSpPr>
            <a:spLocks noGrp="1"/>
          </p:cNvSpPr>
          <p:nvPr>
            <p:ph idx="1"/>
          </p:nvPr>
        </p:nvSpPr>
        <p:spPr>
          <a:xfrm>
            <a:off x="612742" y="1987085"/>
            <a:ext cx="8003357" cy="4974609"/>
          </a:xfrm>
        </p:spPr>
        <p:txBody>
          <a:bodyPr>
            <a:normAutofit fontScale="92500"/>
          </a:bodyPr>
          <a:lstStyle/>
          <a:p>
            <a:pPr marL="0" indent="0">
              <a:buNone/>
            </a:pPr>
            <a:r>
              <a:rPr lang="en-US" sz="2400" dirty="0"/>
              <a:t>Recommends top 5 restaurants in a city to the user based on the type of food, city and state entered by user</a:t>
            </a:r>
          </a:p>
          <a:p>
            <a:pPr marL="0" indent="0">
              <a:buNone/>
            </a:pPr>
            <a:r>
              <a:rPr lang="en-US" sz="2400" dirty="0"/>
              <a:t>Input: City, State, Category of food</a:t>
            </a:r>
          </a:p>
          <a:p>
            <a:pPr marL="0" indent="0">
              <a:buNone/>
            </a:pPr>
            <a:endParaRPr lang="en-US" sz="2400" dirty="0"/>
          </a:p>
          <a:p>
            <a:pPr marL="0" indent="0">
              <a:buNone/>
            </a:pPr>
            <a:r>
              <a:rPr lang="en-US" sz="2400" dirty="0"/>
              <a:t>Static recommendation system is rating driven as reviews/ratings play a key role for choosing the best service or product</a:t>
            </a:r>
          </a:p>
          <a:p>
            <a:pPr marL="0" indent="0">
              <a:buNone/>
            </a:pPr>
            <a:endParaRPr lang="en-US" sz="2400" dirty="0"/>
          </a:p>
          <a:p>
            <a:pPr marL="0" indent="0">
              <a:buNone/>
            </a:pPr>
            <a:r>
              <a:rPr lang="en-US" sz="2400" b="1" u="sng" dirty="0"/>
              <a:t>Technical Details :</a:t>
            </a:r>
          </a:p>
          <a:p>
            <a:pPr marL="0" indent="0">
              <a:buNone/>
            </a:pPr>
            <a:r>
              <a:rPr lang="en-US" sz="2400" dirty="0"/>
              <a:t>The system is built on Apache Spark with Scala </a:t>
            </a:r>
          </a:p>
          <a:p>
            <a:pPr marL="0" indent="0">
              <a:buNone/>
            </a:pPr>
            <a:r>
              <a:rPr lang="en-US" sz="2400" dirty="0"/>
              <a:t>JAVA JDK 1.8</a:t>
            </a:r>
          </a:p>
          <a:p>
            <a:pPr marL="0" indent="0">
              <a:buNone/>
            </a:pPr>
            <a:r>
              <a:rPr lang="en-US" sz="2400" dirty="0"/>
              <a:t>Spark version = 2.1.0</a:t>
            </a:r>
          </a:p>
          <a:p>
            <a:pPr marL="0" indent="0">
              <a:buNone/>
            </a:pPr>
            <a:r>
              <a:rPr lang="en-US" sz="2400" dirty="0"/>
              <a:t>Scala version = 2.11.8</a:t>
            </a:r>
          </a:p>
          <a:p>
            <a:pPr marL="0" indent="0">
              <a:buNone/>
            </a:pPr>
            <a:endParaRPr lang="en-US" dirty="0"/>
          </a:p>
        </p:txBody>
      </p:sp>
    </p:spTree>
    <p:extLst>
      <p:ext uri="{BB962C8B-B14F-4D97-AF65-F5344CB8AC3E}">
        <p14:creationId xmlns:p14="http://schemas.microsoft.com/office/powerpoint/2010/main" val="68715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7328" y="1253766"/>
            <a:ext cx="8012783" cy="5604234"/>
          </a:xfrm>
        </p:spPr>
        <p:txBody>
          <a:bodyPr>
            <a:normAutofit/>
          </a:bodyPr>
          <a:lstStyle/>
          <a:p>
            <a:pPr marL="0" indent="0">
              <a:buNone/>
            </a:pPr>
            <a:r>
              <a:rPr lang="en-US" sz="2000" b="1" dirty="0"/>
              <a:t>Working:</a:t>
            </a:r>
          </a:p>
          <a:p>
            <a:r>
              <a:rPr lang="en-US" sz="2000" dirty="0"/>
              <a:t>Take the input from the user,</a:t>
            </a:r>
          </a:p>
          <a:p>
            <a:pPr marL="0" indent="0">
              <a:buNone/>
            </a:pPr>
            <a:r>
              <a:rPr lang="en-US" sz="2000" dirty="0"/>
              <a:t>Input: City, State, Category of food</a:t>
            </a:r>
          </a:p>
          <a:p>
            <a:r>
              <a:rPr lang="en-US" sz="2000" dirty="0"/>
              <a:t>Based on the input, filter the business data file</a:t>
            </a:r>
          </a:p>
          <a:p>
            <a:r>
              <a:rPr lang="en-US" sz="2000" dirty="0"/>
              <a:t>Find out the relevant restaurants based on the input by user, let’s call them Target Restaurants</a:t>
            </a:r>
          </a:p>
          <a:p>
            <a:r>
              <a:rPr lang="en-US" sz="2000" dirty="0"/>
              <a:t>Now, get the data from review file which contains the ratings or reviews given to the restaurants.</a:t>
            </a:r>
          </a:p>
          <a:p>
            <a:r>
              <a:rPr lang="en-US" sz="2000" dirty="0"/>
              <a:t>Join Target Restaurants with reviews</a:t>
            </a:r>
          </a:p>
          <a:p>
            <a:r>
              <a:rPr lang="en-US" sz="2000" dirty="0"/>
              <a:t>Build an ALS Matrix comprising of users who have reviewed the target restaurants. This data is </a:t>
            </a:r>
            <a:r>
              <a:rPr lang="en-US" sz="2000" dirty="0" err="1"/>
              <a:t>is</a:t>
            </a:r>
            <a:r>
              <a:rPr lang="en-US" sz="2000" dirty="0"/>
              <a:t> used as a training data</a:t>
            </a:r>
          </a:p>
          <a:p>
            <a:r>
              <a:rPr lang="en-US" sz="2000" dirty="0"/>
              <a:t>Test data: current user, list of restaurants</a:t>
            </a:r>
          </a:p>
          <a:p>
            <a:r>
              <a:rPr lang="en-US" sz="2000" dirty="0"/>
              <a:t>Test and predict ratings in the required food category for the current user</a:t>
            </a:r>
          </a:p>
          <a:p>
            <a:r>
              <a:rPr lang="en-US" sz="2000" dirty="0"/>
              <a:t>Return top 5 restaurants based on the average rating</a:t>
            </a:r>
          </a:p>
        </p:txBody>
      </p:sp>
    </p:spTree>
    <p:extLst>
      <p:ext uri="{BB962C8B-B14F-4D97-AF65-F5344CB8AC3E}">
        <p14:creationId xmlns:p14="http://schemas.microsoft.com/office/powerpoint/2010/main" val="1019187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1170</Words>
  <Application>Microsoft Office PowerPoint</Application>
  <PresentationFormat>On-screen Show (4:3)</PresentationFormat>
  <Paragraphs>167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Location Based Restaurants Recommendation System Spring 2017</vt:lpstr>
      <vt:lpstr>PROJECT DEFINITION</vt:lpstr>
      <vt:lpstr>MOTIVATION</vt:lpstr>
      <vt:lpstr>DATASET</vt:lpstr>
      <vt:lpstr>DATASET</vt:lpstr>
      <vt:lpstr>SIZE OF DATA</vt:lpstr>
      <vt:lpstr>TECHNICAL APPROACH</vt:lpstr>
      <vt:lpstr>STATIC RECOMMENDATION  SYSTEM</vt:lpstr>
      <vt:lpstr>PowerPoint Presentation</vt:lpstr>
      <vt:lpstr> User Input </vt:lpstr>
      <vt:lpstr>EXPERIMENTS AND RESULTS (Static Part)</vt:lpstr>
      <vt:lpstr>EXPERIMENTS AND RESULTS (Static Part)</vt:lpstr>
      <vt:lpstr>STREAMING RECOMMENDATION  SYSTEM</vt:lpstr>
      <vt:lpstr>STREAMING RECOMMENDATION  SYSTEM Overview</vt:lpstr>
      <vt:lpstr>PowerPoint Presentation</vt:lpstr>
      <vt:lpstr>PowerPoint Presentation</vt:lpstr>
      <vt:lpstr>STREAMING ANALYSIS</vt:lpstr>
      <vt:lpstr>PowerPoint Presentation</vt:lpstr>
      <vt:lpstr>PowerPoint Presentation</vt:lpstr>
      <vt:lpstr>PowerPoint Presentation</vt:lpstr>
      <vt:lpstr>TECHNOLOGIES USED</vt:lpstr>
      <vt:lpstr>PROBLEMS FACED</vt:lpstr>
      <vt:lpstr>FUTURE SCOPE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Chandra, Nikhil Kumar</cp:lastModifiedBy>
  <cp:revision>69</cp:revision>
  <dcterms:created xsi:type="dcterms:W3CDTF">2011-08-25T15:49:05Z</dcterms:created>
  <dcterms:modified xsi:type="dcterms:W3CDTF">2017-05-08T19:21:49Z</dcterms:modified>
</cp:coreProperties>
</file>