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CBB83-2E56-4228-B57E-FEB15B801F74}" type="datetimeFigureOut">
              <a:rPr lang="en-US" smtClean="0"/>
              <a:t>6/22/2022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7CFAC5-E880-42A7-9C95-A0B32B4C789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7CFAC5-E880-42A7-9C95-A0B32B4C789D}"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ECB5292-37AC-4576-9D6D-93499A8B481D}" type="datetimeFigureOut">
              <a:rPr lang="en-US" smtClean="0"/>
              <a:t>6/22/2022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DA1F05A-E2F8-4A88-85E8-C468DBD3D6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CB5292-37AC-4576-9D6D-93499A8B481D}" type="datetimeFigureOut">
              <a:rPr lang="en-US" smtClean="0"/>
              <a:t>6/22/2022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A1F05A-E2F8-4A88-85E8-C468DBD3D6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CB5292-37AC-4576-9D6D-93499A8B481D}" type="datetimeFigureOut">
              <a:rPr lang="en-US" smtClean="0"/>
              <a:t>6/22/2022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A1F05A-E2F8-4A88-85E8-C468DBD3D6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CB5292-37AC-4576-9D6D-93499A8B481D}" type="datetimeFigureOut">
              <a:rPr lang="en-US" smtClean="0"/>
              <a:t>6/22/2022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A1F05A-E2F8-4A88-85E8-C468DBD3D644}"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ECB5292-37AC-4576-9D6D-93499A8B481D}" type="datetimeFigureOut">
              <a:rPr lang="en-US" smtClean="0"/>
              <a:t>6/22/2022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A1F05A-E2F8-4A88-85E8-C468DBD3D644}" type="slidenum">
              <a:rPr lang="en-US" smtClean="0"/>
              <a:t>‹#›</a:t>
            </a:fld>
            <a:endParaRPr lang="en-US"/>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ECB5292-37AC-4576-9D6D-93499A8B481D}" type="datetimeFigureOut">
              <a:rPr lang="en-US" smtClean="0"/>
              <a:t>6/22/2022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A1F05A-E2F8-4A88-85E8-C468DBD3D644}"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ECB5292-37AC-4576-9D6D-93499A8B481D}" type="datetimeFigureOut">
              <a:rPr lang="en-US" smtClean="0"/>
              <a:t>6/22/2022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DA1F05A-E2F8-4A88-85E8-C468DBD3D64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ECB5292-37AC-4576-9D6D-93499A8B481D}" type="datetimeFigureOut">
              <a:rPr lang="en-US" smtClean="0"/>
              <a:t>6/22/2022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DA1F05A-E2F8-4A88-85E8-C468DBD3D644}"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ECB5292-37AC-4576-9D6D-93499A8B481D}" type="datetimeFigureOut">
              <a:rPr lang="en-US" smtClean="0"/>
              <a:t>6/22/2022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DA1F05A-E2F8-4A88-85E8-C468DBD3D6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BECB5292-37AC-4576-9D6D-93499A8B481D}" type="datetimeFigureOut">
              <a:rPr lang="en-US" smtClean="0"/>
              <a:t>6/22/2022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A1F05A-E2F8-4A88-85E8-C468DBD3D64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ECB5292-37AC-4576-9D6D-93499A8B481D}" type="datetimeFigureOut">
              <a:rPr lang="en-US" smtClean="0"/>
              <a:t>6/22/2022</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DA1F05A-E2F8-4A88-85E8-C468DBD3D644}" type="slidenum">
              <a:rPr lang="en-US" smtClean="0"/>
              <a:t>‹#›</a:t>
            </a:fld>
            <a:endParaRPr lang="en-US"/>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6"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6"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8"/>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BECB5292-37AC-4576-9D6D-93499A8B481D}" type="datetimeFigureOut">
              <a:rPr lang="en-US" smtClean="0"/>
              <a:t>6/22/2022</a:t>
            </a:fld>
            <a:endParaRPr lang="en-US"/>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6DA1F05A-E2F8-4A88-85E8-C468DBD3D6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57251"/>
            <a:ext cx="7772400" cy="1200150"/>
          </a:xfrm>
        </p:spPr>
        <p:txBody>
          <a:bodyPr>
            <a:normAutofit/>
          </a:bodyPr>
          <a:lstStyle/>
          <a:p>
            <a:r>
              <a:rPr lang="en-US" sz="4000" dirty="0" smtClean="0">
                <a:latin typeface="Arial" pitchFamily="34" charset="0"/>
                <a:cs typeface="Arial" pitchFamily="34" charset="0"/>
              </a:rPr>
              <a:t>House Price Prediction Project</a:t>
            </a:r>
            <a:endParaRPr lang="en-US" sz="4000" dirty="0">
              <a:latin typeface="Arial" pitchFamily="34" charset="0"/>
              <a:cs typeface="Arial" pitchFamily="34" charset="0"/>
            </a:endParaRPr>
          </a:p>
        </p:txBody>
      </p:sp>
      <p:sp>
        <p:nvSpPr>
          <p:cNvPr id="3" name="Subtitle 2"/>
          <p:cNvSpPr>
            <a:spLocks noGrp="1"/>
          </p:cNvSpPr>
          <p:nvPr>
            <p:ph type="subTitle" idx="1"/>
          </p:nvPr>
        </p:nvSpPr>
        <p:spPr>
          <a:xfrm>
            <a:off x="685800" y="2914651"/>
            <a:ext cx="7772400" cy="1085850"/>
          </a:xfrm>
        </p:spPr>
        <p:txBody>
          <a:bodyPr/>
          <a:lstStyle/>
          <a:p>
            <a:r>
              <a:rPr lang="en-US" dirty="0" smtClean="0">
                <a:latin typeface="Arial" pitchFamily="34" charset="0"/>
                <a:cs typeface="Arial" pitchFamily="34" charset="0"/>
              </a:rPr>
              <a:t>By</a:t>
            </a:r>
          </a:p>
          <a:p>
            <a:r>
              <a:rPr lang="en-US" dirty="0" err="1" smtClean="0">
                <a:latin typeface="Arial" pitchFamily="34" charset="0"/>
                <a:cs typeface="Arial" pitchFamily="34" charset="0"/>
              </a:rPr>
              <a:t>Girija</a:t>
            </a:r>
            <a:r>
              <a:rPr lang="en-US" dirty="0" smtClean="0">
                <a:latin typeface="Arial" pitchFamily="34" charset="0"/>
                <a:cs typeface="Arial" pitchFamily="34" charset="0"/>
              </a:rPr>
              <a:t> Chandra Mohan</a:t>
            </a:r>
            <a:endParaRPr lang="en-US"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noChangeAspect="1"/>
          </p:cNvPicPr>
          <p:nvPr>
            <p:ph idx="1"/>
          </p:nvPr>
        </p:nvPicPr>
        <p:blipFill>
          <a:blip r:embed="rId2"/>
          <a:stretch>
            <a:fillRect/>
          </a:stretch>
        </p:blipFill>
        <p:spPr>
          <a:xfrm>
            <a:off x="1199850" y="1111250"/>
            <a:ext cx="6744299" cy="3394075"/>
          </a:xfrm>
        </p:spPr>
      </p:pic>
      <p:sp>
        <p:nvSpPr>
          <p:cNvPr id="3" name="Title 2"/>
          <p:cNvSpPr>
            <a:spLocks noGrp="1"/>
          </p:cNvSpPr>
          <p:nvPr>
            <p:ph type="title"/>
          </p:nvPr>
        </p:nvSpPr>
        <p:spPr/>
        <p:txBody>
          <a:bodyPr>
            <a:normAutofit/>
          </a:bodyPr>
          <a:lstStyle/>
          <a:p>
            <a:r>
              <a:rPr lang="en-US" sz="2400" b="0" dirty="0" smtClean="0">
                <a:solidFill>
                  <a:schemeClr val="tx1"/>
                </a:solidFill>
                <a:latin typeface="Arial" pitchFamily="34" charset="0"/>
                <a:cs typeface="Arial" pitchFamily="34" charset="0"/>
              </a:rPr>
              <a:t>HANDLING MISSING DATA</a:t>
            </a:r>
            <a:endParaRPr lang="en-US" sz="2400" b="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90550"/>
            <a:ext cx="8229600" cy="3914919"/>
          </a:xfrm>
        </p:spPr>
        <p:txBody>
          <a:bodyPr>
            <a:normAutofit/>
          </a:bodyPr>
          <a:lstStyle/>
          <a:p>
            <a:pPr algn="just"/>
            <a:r>
              <a:rPr lang="en-US" sz="1600" dirty="0" smtClean="0">
                <a:latin typeface="Arial" pitchFamily="34" charset="0"/>
                <a:cs typeface="Arial" pitchFamily="3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600" dirty="0" smtClean="0">
                <a:latin typeface="Arial" pitchFamily="34" charset="0"/>
                <a:cs typeface="Arial" pitchFamily="34" charset="0"/>
              </a:rPr>
              <a:t>The describe() function computes a summary of statistics pertaining to the Data Frame columns. This function gives the mean, count, max, standard deviation and IQR values of the dataset in a simple understandable way</a:t>
            </a:r>
            <a:r>
              <a:rPr lang="en-US" sz="1600" dirty="0" smtClean="0">
                <a:latin typeface="Arial" pitchFamily="34" charset="0"/>
                <a:cs typeface="Arial" pitchFamily="34" charset="0"/>
              </a:rPr>
              <a:t>.</a:t>
            </a:r>
          </a:p>
          <a:p>
            <a:pPr algn="just"/>
            <a:endParaRPr lang="en-US" sz="1600" dirty="0">
              <a:latin typeface="Arial" pitchFamily="34" charset="0"/>
              <a:cs typeface="Arial" pitchFamily="34" charset="0"/>
            </a:endParaRPr>
          </a:p>
        </p:txBody>
      </p:sp>
      <p:sp>
        <p:nvSpPr>
          <p:cNvPr id="3" name="Title 2"/>
          <p:cNvSpPr>
            <a:spLocks noGrp="1"/>
          </p:cNvSpPr>
          <p:nvPr>
            <p:ph type="title"/>
          </p:nvPr>
        </p:nvSpPr>
        <p:spPr>
          <a:xfrm>
            <a:off x="457200" y="205978"/>
            <a:ext cx="8229600" cy="384572"/>
          </a:xfrm>
        </p:spPr>
        <p:txBody>
          <a:bodyPr>
            <a:normAutofit fontScale="90000"/>
          </a:bodyPr>
          <a:lstStyle/>
          <a:p>
            <a:r>
              <a:rPr lang="en-US" sz="2400" dirty="0" smtClean="0">
                <a:solidFill>
                  <a:schemeClr val="tx1"/>
                </a:solidFill>
                <a:latin typeface="Arial" pitchFamily="34" charset="0"/>
                <a:cs typeface="Arial" pitchFamily="34" charset="0"/>
              </a:rPr>
              <a:t>STATISTICAL SUMMARY</a:t>
            </a:r>
            <a:endParaRPr lang="en-US" sz="2400" dirty="0">
              <a:latin typeface="Arial" pitchFamily="34" charset="0"/>
              <a:cs typeface="Arial" pitchFamily="34" charset="0"/>
            </a:endParaRPr>
          </a:p>
        </p:txBody>
      </p:sp>
      <p:pic>
        <p:nvPicPr>
          <p:cNvPr id="4" name="Picture 3" descr="Capture.JPG"/>
          <p:cNvPicPr>
            <a:picLocks noChangeAspect="1"/>
          </p:cNvPicPr>
          <p:nvPr/>
        </p:nvPicPr>
        <p:blipFill>
          <a:blip r:embed="rId2"/>
          <a:stretch>
            <a:fillRect/>
          </a:stretch>
        </p:blipFill>
        <p:spPr>
          <a:xfrm>
            <a:off x="990600" y="2800350"/>
            <a:ext cx="7772400" cy="2343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90550"/>
            <a:ext cx="8229600" cy="3914919"/>
          </a:xfrm>
        </p:spPr>
        <p:txBody>
          <a:bodyPr>
            <a:normAutofit/>
          </a:bodyPr>
          <a:lstStyle/>
          <a:p>
            <a:pPr algn="just"/>
            <a:r>
              <a:rPr lang="en-US" sz="1600" dirty="0" smtClean="0">
                <a:latin typeface="Arial" pitchFamily="34" charset="0"/>
                <a:cs typeface="Arial" pitchFamily="34" charset="0"/>
              </a:rPr>
              <a:t>The statistical relationship between two variables is referred to as their correlation. The correlation factor represents the relation between columns in a given dataset.</a:t>
            </a:r>
          </a:p>
          <a:p>
            <a:pPr algn="just"/>
            <a:r>
              <a:rPr lang="en-US" sz="1600" dirty="0" smtClean="0">
                <a:latin typeface="Arial" pitchFamily="34" charset="0"/>
                <a:cs typeface="Arial" pitchFamily="34" charset="0"/>
              </a:rPr>
              <a:t> A correlation can be positive, meaning both variables are moving in the same direction or it can be negative, meaning that when one variable's value increasing, the other variable’s value is decreasing.</a:t>
            </a:r>
            <a:r>
              <a:rPr lang="en-US" sz="2800" dirty="0" smtClean="0">
                <a:latin typeface="Arial" pitchFamily="34" charset="0"/>
                <a:cs typeface="Arial" pitchFamily="34" charset="0"/>
              </a:rPr>
              <a:t> </a:t>
            </a:r>
            <a:endParaRPr lang="en-IN" dirty="0" smtClean="0">
              <a:latin typeface="Arial" pitchFamily="34" charset="0"/>
              <a:cs typeface="Arial" pitchFamily="34" charset="0"/>
            </a:endParaRPr>
          </a:p>
          <a:p>
            <a:endParaRPr lang="en-US" dirty="0"/>
          </a:p>
        </p:txBody>
      </p:sp>
      <p:sp>
        <p:nvSpPr>
          <p:cNvPr id="3" name="Title 2"/>
          <p:cNvSpPr>
            <a:spLocks noGrp="1"/>
          </p:cNvSpPr>
          <p:nvPr>
            <p:ph type="title"/>
          </p:nvPr>
        </p:nvSpPr>
        <p:spPr>
          <a:xfrm>
            <a:off x="457200" y="205978"/>
            <a:ext cx="8229600" cy="308372"/>
          </a:xfrm>
        </p:spPr>
        <p:txBody>
          <a:bodyPr>
            <a:normAutofit fontScale="90000"/>
          </a:bodyPr>
          <a:lstStyle/>
          <a:p>
            <a:r>
              <a:rPr lang="en-US" sz="2400" b="0" dirty="0" smtClean="0">
                <a:solidFill>
                  <a:schemeClr val="tx1"/>
                </a:solidFill>
                <a:latin typeface="Arial" pitchFamily="34" charset="0"/>
                <a:cs typeface="Arial" pitchFamily="34" charset="0"/>
              </a:rPr>
              <a:t>CORRELATION FACTOR</a:t>
            </a:r>
            <a:endParaRPr lang="en-US" sz="2400" b="0" dirty="0">
              <a:latin typeface="Arial" pitchFamily="34" charset="0"/>
              <a:cs typeface="Arial" pitchFamily="34" charset="0"/>
            </a:endParaRPr>
          </a:p>
        </p:txBody>
      </p:sp>
      <p:pic>
        <p:nvPicPr>
          <p:cNvPr id="4" name="Picture 3" descr="Capture.JPG"/>
          <p:cNvPicPr>
            <a:picLocks noChangeAspect="1"/>
          </p:cNvPicPr>
          <p:nvPr/>
        </p:nvPicPr>
        <p:blipFill>
          <a:blip r:embed="rId2"/>
          <a:stretch>
            <a:fillRect/>
          </a:stretch>
        </p:blipFill>
        <p:spPr>
          <a:xfrm>
            <a:off x="914400" y="2190750"/>
            <a:ext cx="7772400" cy="2743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90550"/>
            <a:ext cx="8229600" cy="4419600"/>
          </a:xfrm>
        </p:spPr>
        <p:txBody>
          <a:bodyPr/>
          <a:lstStyle/>
          <a:p>
            <a:r>
              <a:rPr lang="en-US" sz="1600" dirty="0" smtClean="0">
                <a:latin typeface="Arial" pitchFamily="34" charset="0"/>
                <a:cs typeface="Arial" pitchFamily="3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sz="1600" dirty="0" smtClean="0">
              <a:latin typeface="Arial" pitchFamily="34" charset="0"/>
              <a:cs typeface="Arial" pitchFamily="34" charset="0"/>
            </a:endParaRPr>
          </a:p>
          <a:p>
            <a:endParaRPr lang="en-US" dirty="0"/>
          </a:p>
        </p:txBody>
      </p:sp>
      <p:sp>
        <p:nvSpPr>
          <p:cNvPr id="3" name="Title 2"/>
          <p:cNvSpPr>
            <a:spLocks noGrp="1"/>
          </p:cNvSpPr>
          <p:nvPr>
            <p:ph type="title"/>
          </p:nvPr>
        </p:nvSpPr>
        <p:spPr>
          <a:xfrm>
            <a:off x="457200" y="205978"/>
            <a:ext cx="8229600" cy="384572"/>
          </a:xfrm>
        </p:spPr>
        <p:txBody>
          <a:bodyPr>
            <a:normAutofit fontScale="90000"/>
          </a:bodyPr>
          <a:lstStyle/>
          <a:p>
            <a:r>
              <a:rPr lang="en-US" sz="2400" dirty="0" smtClean="0">
                <a:solidFill>
                  <a:schemeClr val="tx1"/>
                </a:solidFill>
                <a:latin typeface="Arial" pitchFamily="34" charset="0"/>
                <a:cs typeface="Arial" pitchFamily="34" charset="0"/>
              </a:rPr>
              <a:t>CORRELATION MATRIX AND ITS VISUALIZATION</a:t>
            </a:r>
            <a:endParaRPr lang="en-US" sz="2400" dirty="0">
              <a:latin typeface="Arial" pitchFamily="34" charset="0"/>
              <a:cs typeface="Arial" pitchFamily="34" charset="0"/>
            </a:endParaRPr>
          </a:p>
        </p:txBody>
      </p:sp>
      <p:pic>
        <p:nvPicPr>
          <p:cNvPr id="4" name="Picture 3" descr="Capture.JPG"/>
          <p:cNvPicPr>
            <a:picLocks noChangeAspect="1"/>
          </p:cNvPicPr>
          <p:nvPr/>
        </p:nvPicPr>
        <p:blipFill>
          <a:blip r:embed="rId2"/>
          <a:stretch>
            <a:fillRect/>
          </a:stretch>
        </p:blipFill>
        <p:spPr>
          <a:xfrm>
            <a:off x="1676400" y="1962150"/>
            <a:ext cx="5217752" cy="3181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noChangeAspect="1"/>
          </p:cNvPicPr>
          <p:nvPr>
            <p:ph idx="1"/>
          </p:nvPr>
        </p:nvPicPr>
        <p:blipFill>
          <a:blip r:embed="rId2"/>
          <a:stretch>
            <a:fillRect/>
          </a:stretch>
        </p:blipFill>
        <p:spPr>
          <a:xfrm>
            <a:off x="685800" y="1123951"/>
            <a:ext cx="7343775" cy="914399"/>
          </a:xfrm>
        </p:spPr>
      </p:pic>
      <p:sp>
        <p:nvSpPr>
          <p:cNvPr id="3" name="Title 2"/>
          <p:cNvSpPr>
            <a:spLocks noGrp="1"/>
          </p:cNvSpPr>
          <p:nvPr>
            <p:ph type="title"/>
          </p:nvPr>
        </p:nvSpPr>
        <p:spPr/>
        <p:txBody>
          <a:bodyPr>
            <a:noAutofit/>
          </a:bodyPr>
          <a:lstStyle/>
          <a:p>
            <a:r>
              <a:rPr lang="en-US" sz="2400" dirty="0" smtClean="0">
                <a:solidFill>
                  <a:schemeClr val="tx1"/>
                </a:solidFill>
                <a:latin typeface="Arial" pitchFamily="34" charset="0"/>
                <a:cs typeface="Arial" pitchFamily="34" charset="0"/>
              </a:rPr>
              <a:t>DROPPING UNNECESSARY COLUMNS AND ENCODING NON-NUMERIC DATA USING LABEL ENCODER</a:t>
            </a:r>
            <a:endParaRPr lang="en-US" sz="2400" dirty="0">
              <a:latin typeface="Arial" pitchFamily="34" charset="0"/>
              <a:cs typeface="Arial" pitchFamily="34" charset="0"/>
            </a:endParaRPr>
          </a:p>
        </p:txBody>
      </p:sp>
      <p:pic>
        <p:nvPicPr>
          <p:cNvPr id="5" name="Picture 4" descr="Capture.JPG"/>
          <p:cNvPicPr>
            <a:picLocks noChangeAspect="1"/>
          </p:cNvPicPr>
          <p:nvPr/>
        </p:nvPicPr>
        <p:blipFill>
          <a:blip r:embed="rId3"/>
          <a:stretch>
            <a:fillRect/>
          </a:stretch>
        </p:blipFill>
        <p:spPr>
          <a:xfrm>
            <a:off x="685800" y="2376487"/>
            <a:ext cx="6981825" cy="390525"/>
          </a:xfrm>
          <a:prstGeom prst="rect">
            <a:avLst/>
          </a:prstGeom>
        </p:spPr>
      </p:pic>
      <p:pic>
        <p:nvPicPr>
          <p:cNvPr id="6" name="Picture 5" descr="Capture.JPG"/>
          <p:cNvPicPr/>
          <p:nvPr/>
        </p:nvPicPr>
        <p:blipFill>
          <a:blip r:embed="rId4"/>
          <a:stretch>
            <a:fillRect/>
          </a:stretch>
        </p:blipFill>
        <p:spPr>
          <a:xfrm>
            <a:off x="990600" y="3105150"/>
            <a:ext cx="4595812" cy="1447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err="1" smtClean="0">
                <a:latin typeface="Arial" pitchFamily="34" charset="0"/>
                <a:cs typeface="Arial" pitchFamily="34" charset="0"/>
              </a:rPr>
              <a:t>Skewness</a:t>
            </a:r>
            <a:r>
              <a:rPr lang="en-US" sz="1800" dirty="0" smtClean="0">
                <a:latin typeface="Arial" pitchFamily="34" charset="0"/>
                <a:cs typeface="Arial" pitchFamily="34" charset="0"/>
              </a:rPr>
              <a:t> refers to distortion or asymmetry in a symmetrical bell curve, or normal distribution in a set of data. Besides positive and negative skew, distributions can also be said to have zero or undefined skew. The </a:t>
            </a:r>
            <a:r>
              <a:rPr lang="en-US" sz="1800" dirty="0" err="1" smtClean="0">
                <a:latin typeface="Arial" pitchFamily="34" charset="0"/>
                <a:cs typeface="Arial" pitchFamily="34" charset="0"/>
              </a:rPr>
              <a:t>skewness</a:t>
            </a:r>
            <a:r>
              <a:rPr lang="en-US" sz="1800" dirty="0" smtClean="0">
                <a:latin typeface="Arial" pitchFamily="34" charset="0"/>
                <a:cs typeface="Arial" pitchFamily="34" charset="0"/>
              </a:rPr>
              <a:t> </a:t>
            </a:r>
            <a:r>
              <a:rPr lang="en-US" sz="1800" dirty="0" smtClean="0">
                <a:latin typeface="Arial" pitchFamily="34" charset="0"/>
                <a:cs typeface="Arial" pitchFamily="34" charset="0"/>
              </a:rPr>
              <a:t>value can be positive, zero, negative, or </a:t>
            </a:r>
            <a:r>
              <a:rPr lang="en-US" sz="1800" dirty="0" smtClean="0">
                <a:latin typeface="Arial" pitchFamily="34" charset="0"/>
                <a:cs typeface="Arial" pitchFamily="34" charset="0"/>
              </a:rPr>
              <a:t>undefined.</a:t>
            </a:r>
          </a:p>
          <a:p>
            <a:endParaRPr lang="en-US" sz="1800" dirty="0">
              <a:latin typeface="Arial" pitchFamily="34" charset="0"/>
              <a:cs typeface="Arial" pitchFamily="34" charset="0"/>
            </a:endParaRPr>
          </a:p>
        </p:txBody>
      </p:sp>
      <p:sp>
        <p:nvSpPr>
          <p:cNvPr id="3" name="Title 2"/>
          <p:cNvSpPr>
            <a:spLocks noGrp="1"/>
          </p:cNvSpPr>
          <p:nvPr>
            <p:ph type="title"/>
          </p:nvPr>
        </p:nvSpPr>
        <p:spPr>
          <a:xfrm>
            <a:off x="457200" y="205978"/>
            <a:ext cx="8229600" cy="460772"/>
          </a:xfrm>
        </p:spPr>
        <p:txBody>
          <a:bodyPr>
            <a:normAutofit/>
          </a:bodyPr>
          <a:lstStyle/>
          <a:p>
            <a:r>
              <a:rPr lang="en-US" sz="2400" dirty="0" smtClean="0">
                <a:solidFill>
                  <a:schemeClr val="tx1"/>
                </a:solidFill>
                <a:latin typeface="Quicksand" panose="020B0604020202020204" charset="0"/>
              </a:rPr>
              <a:t>CHECKING SKEWNESS</a:t>
            </a:r>
            <a:endParaRPr lang="en-US" sz="24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219200" y="2343150"/>
            <a:ext cx="4267200" cy="26669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66750"/>
            <a:ext cx="8229600" cy="3838719"/>
          </a:xfrm>
        </p:spPr>
        <p:txBody>
          <a:bodyPr>
            <a:normAutofit/>
          </a:bodyPr>
          <a:lstStyle/>
          <a:p>
            <a:pPr algn="just"/>
            <a:r>
              <a:rPr lang="en-US" sz="1700" dirty="0" smtClean="0">
                <a:latin typeface="Arial" pitchFamily="34" charset="0"/>
                <a:cs typeface="Arial" pitchFamily="34" charset="0"/>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1700" dirty="0" smtClean="0">
                <a:latin typeface="Arial" pitchFamily="34" charset="0"/>
                <a:cs typeface="Arial" pitchFamily="3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sz="1700" dirty="0" smtClean="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a:xfrm>
            <a:off x="457200" y="205978"/>
            <a:ext cx="8229600" cy="460772"/>
          </a:xfrm>
        </p:spPr>
        <p:txBody>
          <a:bodyPr>
            <a:normAutofit/>
          </a:bodyPr>
          <a:lstStyle/>
          <a:p>
            <a:r>
              <a:rPr lang="en-US" sz="2400" dirty="0" smtClean="0">
                <a:solidFill>
                  <a:schemeClr val="tx1"/>
                </a:solidFill>
                <a:latin typeface="Arial" pitchFamily="34" charset="0"/>
                <a:cs typeface="Arial" pitchFamily="34" charset="0"/>
              </a:rPr>
              <a:t>CHECKING OUTLIERS</a:t>
            </a:r>
            <a:endParaRPr lang="en-US" sz="2400"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noChangeAspect="1"/>
          </p:cNvPicPr>
          <p:nvPr>
            <p:ph idx="1"/>
          </p:nvPr>
        </p:nvPicPr>
        <p:blipFill>
          <a:blip r:embed="rId2"/>
          <a:stretch>
            <a:fillRect/>
          </a:stretch>
        </p:blipFill>
        <p:spPr>
          <a:xfrm>
            <a:off x="1108939" y="1111250"/>
            <a:ext cx="6926121" cy="339407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42950"/>
            <a:ext cx="8229600" cy="3762519"/>
          </a:xfrm>
        </p:spPr>
        <p:txBody>
          <a:bodyPr>
            <a:normAutofit/>
          </a:bodyPr>
          <a:lstStyle/>
          <a:p>
            <a:r>
              <a:rPr lang="en-US" sz="1600" dirty="0" err="1" smtClean="0">
                <a:latin typeface="Arial" pitchFamily="34" charset="0"/>
                <a:cs typeface="Arial" pitchFamily="34" charset="0"/>
              </a:rPr>
              <a:t>Skewness</a:t>
            </a:r>
            <a:r>
              <a:rPr lang="en-US" sz="1600" dirty="0" smtClean="0">
                <a:latin typeface="Arial" pitchFamily="34" charset="0"/>
                <a:cs typeface="Arial" pitchFamily="34" charset="0"/>
              </a:rPr>
              <a:t> can be treated in different ways.</a:t>
            </a:r>
          </a:p>
          <a:p>
            <a:pPr lvl="1"/>
            <a:r>
              <a:rPr lang="en-US" sz="1200" dirty="0" smtClean="0">
                <a:latin typeface="Arial" pitchFamily="34" charset="0"/>
                <a:cs typeface="Arial" pitchFamily="34" charset="0"/>
              </a:rPr>
              <a:t>Log Transform</a:t>
            </a:r>
          </a:p>
          <a:p>
            <a:pPr lvl="1"/>
            <a:r>
              <a:rPr lang="en-US" sz="1200" dirty="0" err="1" smtClean="0">
                <a:latin typeface="Arial" pitchFamily="34" charset="0"/>
                <a:cs typeface="Arial" pitchFamily="34" charset="0"/>
              </a:rPr>
              <a:t>Squareroot</a:t>
            </a:r>
            <a:r>
              <a:rPr lang="en-US" sz="1200" dirty="0" smtClean="0">
                <a:latin typeface="Arial" pitchFamily="34" charset="0"/>
                <a:cs typeface="Arial" pitchFamily="34" charset="0"/>
              </a:rPr>
              <a:t> Transform</a:t>
            </a:r>
          </a:p>
          <a:p>
            <a:pPr lvl="1"/>
            <a:r>
              <a:rPr lang="en-US" sz="1200" dirty="0" smtClean="0">
                <a:latin typeface="Arial" pitchFamily="34" charset="0"/>
                <a:cs typeface="Arial" pitchFamily="34" charset="0"/>
              </a:rPr>
              <a:t>Power Transform</a:t>
            </a:r>
          </a:p>
          <a:p>
            <a:pPr lvl="1"/>
            <a:r>
              <a:rPr lang="en-US" sz="1200" dirty="0" smtClean="0">
                <a:latin typeface="Arial" pitchFamily="34" charset="0"/>
                <a:cs typeface="Arial" pitchFamily="34" charset="0"/>
              </a:rPr>
              <a:t>Box-</a:t>
            </a:r>
            <a:r>
              <a:rPr lang="en-US" sz="1200" dirty="0" err="1" smtClean="0">
                <a:latin typeface="Arial" pitchFamily="34" charset="0"/>
                <a:cs typeface="Arial" pitchFamily="34" charset="0"/>
              </a:rPr>
              <a:t>cox</a:t>
            </a:r>
            <a:r>
              <a:rPr lang="en-US" sz="1200" dirty="0" smtClean="0">
                <a:latin typeface="Arial" pitchFamily="34" charset="0"/>
                <a:cs typeface="Arial" pitchFamily="34" charset="0"/>
              </a:rPr>
              <a:t> Transform</a:t>
            </a:r>
          </a:p>
          <a:p>
            <a:r>
              <a:rPr lang="en-US" sz="1600" dirty="0" smtClean="0">
                <a:latin typeface="Arial" pitchFamily="34" charset="0"/>
                <a:cs typeface="Arial" pitchFamily="34" charset="0"/>
              </a:rPr>
              <a:t>Here we use power Transform to treat </a:t>
            </a:r>
            <a:r>
              <a:rPr lang="en-US" sz="1600" dirty="0" err="1" smtClean="0">
                <a:latin typeface="Arial" pitchFamily="34" charset="0"/>
                <a:cs typeface="Arial" pitchFamily="34" charset="0"/>
              </a:rPr>
              <a:t>skewness</a:t>
            </a:r>
            <a:r>
              <a:rPr lang="en-US" sz="1600" dirty="0" smtClean="0">
                <a:latin typeface="Arial" pitchFamily="34" charset="0"/>
                <a:cs typeface="Arial" pitchFamily="34" charset="0"/>
              </a:rPr>
              <a:t>.</a:t>
            </a:r>
          </a:p>
          <a:p>
            <a:pPr>
              <a:buNone/>
            </a:pPr>
            <a:endParaRPr lang="en-US" sz="1600" dirty="0" smtClean="0">
              <a:latin typeface="Arial" pitchFamily="34" charset="0"/>
              <a:cs typeface="Arial" pitchFamily="34" charset="0"/>
            </a:endParaRPr>
          </a:p>
        </p:txBody>
      </p:sp>
      <p:sp>
        <p:nvSpPr>
          <p:cNvPr id="3" name="Title 2"/>
          <p:cNvSpPr>
            <a:spLocks noGrp="1"/>
          </p:cNvSpPr>
          <p:nvPr>
            <p:ph type="title"/>
          </p:nvPr>
        </p:nvSpPr>
        <p:spPr>
          <a:xfrm>
            <a:off x="457200" y="205978"/>
            <a:ext cx="8229600" cy="460772"/>
          </a:xfrm>
        </p:spPr>
        <p:txBody>
          <a:bodyPr>
            <a:normAutofit/>
          </a:bodyPr>
          <a:lstStyle/>
          <a:p>
            <a:r>
              <a:rPr lang="en-US" sz="2400" dirty="0" smtClean="0">
                <a:solidFill>
                  <a:schemeClr val="tx1"/>
                </a:solidFill>
                <a:latin typeface="Arial" pitchFamily="34" charset="0"/>
                <a:cs typeface="Arial" pitchFamily="34" charset="0"/>
              </a:rPr>
              <a:t>TREATING SKEWNESS</a:t>
            </a:r>
            <a:endParaRPr lang="en-US" sz="2400" dirty="0">
              <a:latin typeface="Arial" pitchFamily="34" charset="0"/>
              <a:cs typeface="Arial" pitchFamily="34" charset="0"/>
            </a:endParaRPr>
          </a:p>
        </p:txBody>
      </p:sp>
      <p:pic>
        <p:nvPicPr>
          <p:cNvPr id="4" name="Picture 3" descr="Capture.JPG"/>
          <p:cNvPicPr>
            <a:picLocks noChangeAspect="1"/>
          </p:cNvPicPr>
          <p:nvPr/>
        </p:nvPicPr>
        <p:blipFill>
          <a:blip r:embed="rId2"/>
          <a:stretch>
            <a:fillRect/>
          </a:stretch>
        </p:blipFill>
        <p:spPr>
          <a:xfrm>
            <a:off x="990600" y="2495550"/>
            <a:ext cx="5048250" cy="609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1400" dirty="0" smtClean="0">
                <a:latin typeface="Arial" pitchFamily="34" charset="0"/>
                <a:cs typeface="Arial" pitchFamily="34" charset="0"/>
              </a:rPr>
              <a:t>For doing this project, the hardware used is a laptop with high end specification and a stable internet connection. While coming to software part, I had used anaconda navigator and in that I have used </a:t>
            </a:r>
            <a:r>
              <a:rPr lang="en-US" sz="1400" b="1" dirty="0" err="1" smtClean="0">
                <a:latin typeface="Arial" pitchFamily="34" charset="0"/>
                <a:cs typeface="Arial" pitchFamily="34" charset="0"/>
              </a:rPr>
              <a:t>Jupyter</a:t>
            </a:r>
            <a:r>
              <a:rPr lang="en-US" sz="1400" b="1" dirty="0" smtClean="0">
                <a:latin typeface="Arial" pitchFamily="34" charset="0"/>
                <a:cs typeface="Arial" pitchFamily="34" charset="0"/>
              </a:rPr>
              <a:t> notebook </a:t>
            </a:r>
            <a:r>
              <a:rPr lang="en-US" sz="1400" dirty="0" smtClean="0">
                <a:latin typeface="Arial" pitchFamily="34" charset="0"/>
                <a:cs typeface="Arial" pitchFamily="34" charset="0"/>
              </a:rPr>
              <a:t>to do my python programming and analysis. </a:t>
            </a:r>
          </a:p>
          <a:p>
            <a:pPr algn="just"/>
            <a:r>
              <a:rPr lang="en-US" sz="1400" dirty="0" smtClean="0">
                <a:latin typeface="Arial" pitchFamily="34" charset="0"/>
                <a:cs typeface="Arial" pitchFamily="34" charset="0"/>
              </a:rPr>
              <a:t>For using a </a:t>
            </a:r>
            <a:r>
              <a:rPr lang="en-US" sz="1400" dirty="0" err="1" smtClean="0">
                <a:latin typeface="Arial" pitchFamily="34" charset="0"/>
                <a:cs typeface="Arial" pitchFamily="34" charset="0"/>
              </a:rPr>
              <a:t>csv</a:t>
            </a:r>
            <a:r>
              <a:rPr lang="en-US" sz="1400" dirty="0" smtClean="0">
                <a:latin typeface="Arial" pitchFamily="34" charset="0"/>
                <a:cs typeface="Arial" pitchFamily="34" charset="0"/>
              </a:rPr>
              <a:t> file, Microsoft excel is needed. In </a:t>
            </a:r>
            <a:r>
              <a:rPr lang="en-US" sz="1400" dirty="0" err="1" smtClean="0">
                <a:latin typeface="Arial" pitchFamily="34" charset="0"/>
                <a:cs typeface="Arial" pitchFamily="34" charset="0"/>
              </a:rPr>
              <a:t>Jupyter</a:t>
            </a:r>
            <a:r>
              <a:rPr lang="en-US" sz="1400" dirty="0" smtClean="0">
                <a:latin typeface="Arial" pitchFamily="34" charset="0"/>
                <a:cs typeface="Arial" pitchFamily="34" charset="0"/>
              </a:rPr>
              <a:t> notebook, I had used lots of python libraries to carry out this project and I have mentioned below with proper justification: </a:t>
            </a:r>
          </a:p>
          <a:p>
            <a:pPr algn="just"/>
            <a:r>
              <a:rPr lang="en-US" sz="1400" dirty="0" smtClean="0">
                <a:latin typeface="Arial" pitchFamily="34" charset="0"/>
                <a:cs typeface="Arial" pitchFamily="34" charset="0"/>
              </a:rPr>
              <a:t>1. Pandas- a library which is used to read the data, </a:t>
            </a:r>
            <a:r>
              <a:rPr lang="en-US" sz="1400" dirty="0" err="1" smtClean="0">
                <a:latin typeface="Arial" pitchFamily="34" charset="0"/>
                <a:cs typeface="Arial" pitchFamily="34" charset="0"/>
              </a:rPr>
              <a:t>visualisation</a:t>
            </a:r>
            <a:r>
              <a:rPr lang="en-US" sz="1400" dirty="0" smtClean="0">
                <a:latin typeface="Arial" pitchFamily="34" charset="0"/>
                <a:cs typeface="Arial" pitchFamily="34" charset="0"/>
              </a:rPr>
              <a:t> and analysis of data. </a:t>
            </a:r>
          </a:p>
          <a:p>
            <a:pPr algn="just"/>
            <a:r>
              <a:rPr lang="en-US" sz="1400" dirty="0" smtClean="0">
                <a:latin typeface="Arial" pitchFamily="34" charset="0"/>
                <a:cs typeface="Arial" pitchFamily="34" charset="0"/>
              </a:rPr>
              <a:t>2. </a:t>
            </a:r>
            <a:r>
              <a:rPr lang="en-US" sz="1400" dirty="0" err="1" smtClean="0">
                <a:latin typeface="Arial" pitchFamily="34" charset="0"/>
                <a:cs typeface="Arial" pitchFamily="34" charset="0"/>
              </a:rPr>
              <a:t>NumPy</a:t>
            </a:r>
            <a:r>
              <a:rPr lang="en-US" sz="1400" dirty="0" smtClean="0">
                <a:latin typeface="Arial" pitchFamily="34" charset="0"/>
                <a:cs typeface="Arial" pitchFamily="34" charset="0"/>
              </a:rPr>
              <a:t>- used for working with array and various mathematical techniques. </a:t>
            </a:r>
          </a:p>
          <a:p>
            <a:pPr algn="just"/>
            <a:r>
              <a:rPr lang="en-US" sz="1400" dirty="0" smtClean="0">
                <a:latin typeface="Arial" pitchFamily="34" charset="0"/>
                <a:cs typeface="Arial" pitchFamily="34" charset="0"/>
              </a:rPr>
              <a:t>3. </a:t>
            </a:r>
            <a:r>
              <a:rPr lang="en-US" sz="1400" dirty="0" err="1" smtClean="0">
                <a:latin typeface="Arial" pitchFamily="34" charset="0"/>
                <a:cs typeface="Arial" pitchFamily="34" charset="0"/>
              </a:rPr>
              <a:t>Seaborn</a:t>
            </a:r>
            <a:r>
              <a:rPr lang="en-US" sz="1400" dirty="0" smtClean="0">
                <a:latin typeface="Arial" pitchFamily="34" charset="0"/>
                <a:cs typeface="Arial" pitchFamily="34" charset="0"/>
              </a:rPr>
              <a:t>- visualization tool for plotting different types of plot. </a:t>
            </a:r>
          </a:p>
          <a:p>
            <a:pPr algn="just"/>
            <a:r>
              <a:rPr lang="en-US" sz="1400" dirty="0" smtClean="0">
                <a:latin typeface="Arial" pitchFamily="34" charset="0"/>
                <a:cs typeface="Arial" pitchFamily="34" charset="0"/>
              </a:rPr>
              <a:t>4. </a:t>
            </a:r>
            <a:r>
              <a:rPr lang="en-US" sz="1400" dirty="0" err="1" smtClean="0">
                <a:latin typeface="Arial" pitchFamily="34" charset="0"/>
                <a:cs typeface="Arial" pitchFamily="34" charset="0"/>
              </a:rPr>
              <a:t>Matplotlib</a:t>
            </a:r>
            <a:r>
              <a:rPr lang="en-US" sz="1400" dirty="0" smtClean="0">
                <a:latin typeface="Arial" pitchFamily="34" charset="0"/>
                <a:cs typeface="Arial" pitchFamily="34" charset="0"/>
              </a:rPr>
              <a:t>- It provides an object-oriented API for embedding plots into applications. </a:t>
            </a:r>
          </a:p>
          <a:p>
            <a:pPr algn="just"/>
            <a:r>
              <a:rPr lang="en-US" sz="1400" dirty="0" smtClean="0">
                <a:latin typeface="Arial" pitchFamily="34" charset="0"/>
                <a:cs typeface="Arial" pitchFamily="34" charset="0"/>
              </a:rPr>
              <a:t>5. </a:t>
            </a:r>
            <a:r>
              <a:rPr lang="en-US" sz="1400" dirty="0" err="1" smtClean="0">
                <a:latin typeface="Arial" pitchFamily="34" charset="0"/>
                <a:cs typeface="Arial" pitchFamily="34" charset="0"/>
              </a:rPr>
              <a:t>zscore</a:t>
            </a:r>
            <a:r>
              <a:rPr lang="en-US" sz="1400" dirty="0" smtClean="0">
                <a:latin typeface="Arial" pitchFamily="34" charset="0"/>
                <a:cs typeface="Arial" pitchFamily="34" charset="0"/>
              </a:rPr>
              <a:t>- technique to remove outliers. </a:t>
            </a:r>
          </a:p>
          <a:p>
            <a:pPr algn="just"/>
            <a:r>
              <a:rPr lang="en-US" sz="1400" dirty="0" smtClean="0">
                <a:latin typeface="Arial" pitchFamily="34" charset="0"/>
                <a:cs typeface="Arial" pitchFamily="34" charset="0"/>
              </a:rPr>
              <a:t>6. skew ()- to treat skewed data using various transformation like </a:t>
            </a:r>
            <a:r>
              <a:rPr lang="en-US" sz="1400" dirty="0" err="1" smtClean="0">
                <a:latin typeface="Arial" pitchFamily="34" charset="0"/>
                <a:cs typeface="Arial" pitchFamily="34" charset="0"/>
              </a:rPr>
              <a:t>sqrt</a:t>
            </a:r>
            <a:r>
              <a:rPr lang="en-US" sz="1400" dirty="0" smtClean="0">
                <a:latin typeface="Arial" pitchFamily="34" charset="0"/>
                <a:cs typeface="Arial" pitchFamily="34" charset="0"/>
              </a:rPr>
              <a:t>, log, cube, </a:t>
            </a:r>
            <a:r>
              <a:rPr lang="en-US" sz="1400" dirty="0" err="1" smtClean="0">
                <a:latin typeface="Arial" pitchFamily="34" charset="0"/>
                <a:cs typeface="Arial" pitchFamily="34" charset="0"/>
              </a:rPr>
              <a:t>boxcox</a:t>
            </a:r>
            <a:r>
              <a:rPr lang="en-US" sz="1400" dirty="0" smtClean="0">
                <a:latin typeface="Arial" pitchFamily="34" charset="0"/>
                <a:cs typeface="Arial" pitchFamily="34" charset="0"/>
              </a:rPr>
              <a:t>, etc. </a:t>
            </a:r>
          </a:p>
          <a:p>
            <a:pPr algn="just"/>
            <a:r>
              <a:rPr lang="en-US" sz="1400" dirty="0" smtClean="0">
                <a:latin typeface="Arial" pitchFamily="34" charset="0"/>
                <a:cs typeface="Arial" pitchFamily="34" charset="0"/>
              </a:rPr>
              <a:t>7</a:t>
            </a:r>
            <a:r>
              <a:rPr lang="en-US" sz="1400" dirty="0" smtClean="0">
                <a:latin typeface="Arial" pitchFamily="34" charset="0"/>
                <a:cs typeface="Arial" pitchFamily="34" charset="0"/>
              </a:rPr>
              <a:t>. </a:t>
            </a:r>
            <a:r>
              <a:rPr lang="en-US" sz="1400" dirty="0" smtClean="0">
                <a:latin typeface="Arial" pitchFamily="34" charset="0"/>
                <a:cs typeface="Arial" pitchFamily="34" charset="0"/>
              </a:rPr>
              <a:t>standard </a:t>
            </a:r>
            <a:r>
              <a:rPr lang="en-US" sz="1400" dirty="0" err="1" smtClean="0">
                <a:latin typeface="Arial" pitchFamily="34" charset="0"/>
                <a:cs typeface="Arial" pitchFamily="34" charset="0"/>
              </a:rPr>
              <a:t>scaler</a:t>
            </a:r>
            <a:r>
              <a:rPr lang="en-US" sz="1400" dirty="0" smtClean="0">
                <a:latin typeface="Arial" pitchFamily="34" charset="0"/>
                <a:cs typeface="Arial" pitchFamily="34" charset="0"/>
              </a:rPr>
              <a:t>- I used this to scale my data before sending it to model. </a:t>
            </a:r>
          </a:p>
          <a:p>
            <a:pPr algn="just"/>
            <a:r>
              <a:rPr lang="en-US" sz="1400" dirty="0" smtClean="0">
                <a:latin typeface="Arial" pitchFamily="34" charset="0"/>
                <a:cs typeface="Arial" pitchFamily="34" charset="0"/>
              </a:rPr>
              <a:t>8. </a:t>
            </a:r>
            <a:r>
              <a:rPr lang="en-US" sz="1400" dirty="0" err="1" smtClean="0">
                <a:latin typeface="Arial" pitchFamily="34" charset="0"/>
                <a:cs typeface="Arial" pitchFamily="34" charset="0"/>
              </a:rPr>
              <a:t>train_test_split</a:t>
            </a:r>
            <a:r>
              <a:rPr lang="en-US" sz="1400" dirty="0" smtClean="0">
                <a:latin typeface="Arial" pitchFamily="34" charset="0"/>
                <a:cs typeface="Arial" pitchFamily="34" charset="0"/>
              </a:rPr>
              <a:t>- to split the test and train data. </a:t>
            </a:r>
          </a:p>
          <a:p>
            <a:pPr algn="just"/>
            <a:r>
              <a:rPr lang="en-US" sz="1400" dirty="0" smtClean="0">
                <a:latin typeface="Arial" pitchFamily="34" charset="0"/>
                <a:cs typeface="Arial" pitchFamily="34" charset="0"/>
              </a:rPr>
              <a:t>9</a:t>
            </a:r>
            <a:r>
              <a:rPr lang="en-US" sz="1400" dirty="0" smtClean="0">
                <a:latin typeface="Arial" pitchFamily="34" charset="0"/>
                <a:cs typeface="Arial" pitchFamily="34" charset="0"/>
              </a:rPr>
              <a:t>. </a:t>
            </a:r>
            <a:r>
              <a:rPr lang="en-US" sz="1400" dirty="0" smtClean="0">
                <a:latin typeface="Arial" pitchFamily="34" charset="0"/>
                <a:cs typeface="Arial" pitchFamily="34" charset="0"/>
              </a:rPr>
              <a:t>Then I used different classification algorithms to find out the best model for predictions. </a:t>
            </a:r>
          </a:p>
          <a:p>
            <a:pPr algn="just"/>
            <a:r>
              <a:rPr lang="en-US" sz="1400" dirty="0" smtClean="0">
                <a:latin typeface="Arial" pitchFamily="34" charset="0"/>
                <a:cs typeface="Arial" pitchFamily="34" charset="0"/>
              </a:rPr>
              <a:t>10. </a:t>
            </a:r>
            <a:r>
              <a:rPr lang="en-US" sz="1400" dirty="0" err="1" smtClean="0">
                <a:latin typeface="Arial" pitchFamily="34" charset="0"/>
                <a:cs typeface="Arial" pitchFamily="34" charset="0"/>
              </a:rPr>
              <a:t>joblib</a:t>
            </a:r>
            <a:r>
              <a:rPr lang="en-US" sz="1400" dirty="0" smtClean="0">
                <a:latin typeface="Arial" pitchFamily="34" charset="0"/>
                <a:cs typeface="Arial" pitchFamily="34" charset="0"/>
              </a:rPr>
              <a:t>- library used to save the model in either pickle or </a:t>
            </a:r>
            <a:r>
              <a:rPr lang="en-US" sz="1400" dirty="0" err="1" smtClean="0">
                <a:latin typeface="Arial" pitchFamily="34" charset="0"/>
                <a:cs typeface="Arial" pitchFamily="34" charset="0"/>
              </a:rPr>
              <a:t>obj</a:t>
            </a:r>
            <a:r>
              <a:rPr lang="en-US" sz="1400" dirty="0" smtClean="0">
                <a:latin typeface="Arial" pitchFamily="34" charset="0"/>
                <a:cs typeface="Arial" pitchFamily="34" charset="0"/>
              </a:rPr>
              <a:t> file.</a:t>
            </a:r>
            <a:endParaRPr lang="en-US" sz="1400" dirty="0">
              <a:latin typeface="Arial" pitchFamily="34" charset="0"/>
              <a:cs typeface="Arial" pitchFamily="34" charset="0"/>
            </a:endParaRPr>
          </a:p>
        </p:txBody>
      </p:sp>
      <p:sp>
        <p:nvSpPr>
          <p:cNvPr id="3" name="Title 2"/>
          <p:cNvSpPr>
            <a:spLocks noGrp="1"/>
          </p:cNvSpPr>
          <p:nvPr>
            <p:ph type="title"/>
          </p:nvPr>
        </p:nvSpPr>
        <p:spPr/>
        <p:txBody>
          <a:bodyPr>
            <a:normAutofit/>
          </a:bodyPr>
          <a:lstStyle/>
          <a:p>
            <a:r>
              <a:rPr lang="en-US" sz="2400" dirty="0" smtClean="0">
                <a:solidFill>
                  <a:schemeClr val="tx1"/>
                </a:solidFill>
                <a:latin typeface="Arial" pitchFamily="34" charset="0"/>
                <a:cs typeface="Arial" pitchFamily="34" charset="0"/>
              </a:rPr>
              <a:t>HARDWARE AND SOFTWARE REQUIREMENTS AND TOOLS USED</a:t>
            </a:r>
            <a:endParaRPr lang="en-US" sz="24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2550"/>
            <a:ext cx="8229600" cy="3790950"/>
          </a:xfrm>
        </p:spPr>
        <p:txBody>
          <a:bodyPr>
            <a:normAutofit fontScale="55000" lnSpcReduction="20000"/>
          </a:bodyPr>
          <a:lstStyle/>
          <a:p>
            <a:pPr algn="just"/>
            <a:r>
              <a:rPr lang="en-US" sz="2900" dirty="0" smtClean="0">
                <a:latin typeface="Arial" pitchFamily="34" charset="0"/>
                <a:cs typeface="Arial" pitchFamily="3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sz="2900" dirty="0" smtClean="0">
                <a:latin typeface="Arial" pitchFamily="34" charset="0"/>
                <a:cs typeface="Arial" pitchFamily="34" charset="0"/>
              </a:rPr>
              <a:t>Data science comes as a very important tool to solve problems in the domain to help the companies increase their overall revenue, profits, improving their marketing strategies and focusing on changing trends in house sales and purchases. Predictive </a:t>
            </a:r>
            <a:r>
              <a:rPr lang="en-US" sz="2900" dirty="0" smtClean="0">
                <a:latin typeface="Arial" pitchFamily="34" charset="0"/>
                <a:cs typeface="Arial" pitchFamily="34" charset="0"/>
              </a:rPr>
              <a:t>modeling, </a:t>
            </a:r>
            <a:r>
              <a:rPr lang="en-US" sz="2900" dirty="0" smtClean="0">
                <a:latin typeface="Arial" pitchFamily="34" charset="0"/>
                <a:cs typeface="Arial" pitchFamily="34" charset="0"/>
              </a:rPr>
              <a:t>Market mix </a:t>
            </a:r>
            <a:r>
              <a:rPr lang="en-US" sz="2900" dirty="0" smtClean="0">
                <a:latin typeface="Arial" pitchFamily="34" charset="0"/>
                <a:cs typeface="Arial" pitchFamily="34" charset="0"/>
              </a:rPr>
              <a:t>modeling</a:t>
            </a:r>
            <a:r>
              <a:rPr lang="en-US" sz="2900" dirty="0" smtClean="0">
                <a:latin typeface="Arial" pitchFamily="34" charset="0"/>
                <a:cs typeface="Arial" pitchFamily="34" charset="0"/>
              </a:rPr>
              <a:t>, recommendation systems are some of the machine learning techniques used for achieving the business goals for housing companies. Our problem is related to one such housing company. </a:t>
            </a:r>
          </a:p>
          <a:p>
            <a:pPr algn="just"/>
            <a:r>
              <a:rPr lang="en-US" sz="2900" dirty="0" smtClean="0">
                <a:latin typeface="Arial" pitchFamily="34" charset="0"/>
                <a:cs typeface="Arial" pitchFamily="3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sz="2900" dirty="0" smtClean="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a:xfrm>
            <a:off x="457200" y="205978"/>
            <a:ext cx="8229600" cy="613172"/>
          </a:xfrm>
        </p:spPr>
        <p:txBody>
          <a:bodyPr>
            <a:normAutofit fontScale="90000"/>
          </a:bodyPr>
          <a:lstStyle/>
          <a:p>
            <a:r>
              <a:rPr lang="en-US" sz="3200" dirty="0" smtClean="0">
                <a:solidFill>
                  <a:schemeClr val="tx1"/>
                </a:solidFill>
                <a:latin typeface="Arial" pitchFamily="34" charset="0"/>
                <a:cs typeface="Arial" pitchFamily="34" charset="0"/>
              </a:rPr>
              <a:t>INTRODUCTION       </a:t>
            </a:r>
            <a:br>
              <a:rPr lang="en-US" sz="3200" dirty="0" smtClean="0">
                <a:solidFill>
                  <a:schemeClr val="tx1"/>
                </a:solidFill>
                <a:latin typeface="Arial" pitchFamily="34" charset="0"/>
                <a:cs typeface="Arial" pitchFamily="34" charset="0"/>
              </a:rPr>
            </a:br>
            <a:r>
              <a:rPr lang="en-US" sz="3200" dirty="0" smtClean="0">
                <a:solidFill>
                  <a:schemeClr val="tx1"/>
                </a:solidFill>
                <a:latin typeface="Arial" pitchFamily="34" charset="0"/>
                <a:cs typeface="Arial" pitchFamily="34" charset="0"/>
              </a:rPr>
              <a:t>BUSINESS </a:t>
            </a:r>
            <a:r>
              <a:rPr lang="en-US" sz="3200" dirty="0" smtClean="0">
                <a:solidFill>
                  <a:schemeClr val="tx1"/>
                </a:solidFill>
                <a:latin typeface="Arial" pitchFamily="34" charset="0"/>
                <a:cs typeface="Arial" pitchFamily="34" charset="0"/>
              </a:rPr>
              <a:t>PROBLEM FRAMING</a:t>
            </a:r>
            <a:endParaRPr lang="en-US" sz="32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42950"/>
            <a:ext cx="8229600" cy="3762519"/>
          </a:xfrm>
        </p:spPr>
        <p:txBody>
          <a:bodyPr/>
          <a:lstStyle/>
          <a:p>
            <a:r>
              <a:rPr lang="en-US" sz="1600" dirty="0" smtClean="0">
                <a:latin typeface="Arial" pitchFamily="34" charset="0"/>
                <a:cs typeface="Arial" pitchFamily="34" charset="0"/>
              </a:rPr>
              <a:t>After completing the required pre-processing techniques for the model building data is separated as input and output columns before passing it to the </a:t>
            </a:r>
            <a:r>
              <a:rPr lang="en-US" sz="1600" dirty="0" err="1" smtClean="0">
                <a:latin typeface="Arial" pitchFamily="34" charset="0"/>
                <a:cs typeface="Arial" pitchFamily="34" charset="0"/>
              </a:rPr>
              <a:t>train_test_split</a:t>
            </a:r>
            <a:r>
              <a:rPr lang="en-US" sz="1600" dirty="0" smtClean="0">
                <a:latin typeface="Arial" pitchFamily="34" charset="0"/>
                <a:cs typeface="Arial" pitchFamily="34" charset="0"/>
              </a:rPr>
              <a:t>. </a:t>
            </a:r>
            <a:endParaRPr lang="en-IN" sz="1600" dirty="0" smtClean="0">
              <a:latin typeface="Arial" pitchFamily="34" charset="0"/>
              <a:cs typeface="Arial" pitchFamily="34" charset="0"/>
            </a:endParaRPr>
          </a:p>
          <a:p>
            <a:pPr>
              <a:buNone/>
            </a:pPr>
            <a:endParaRPr lang="en-US" dirty="0"/>
          </a:p>
        </p:txBody>
      </p:sp>
      <p:sp>
        <p:nvSpPr>
          <p:cNvPr id="3" name="Title 2"/>
          <p:cNvSpPr>
            <a:spLocks noGrp="1"/>
          </p:cNvSpPr>
          <p:nvPr>
            <p:ph type="title"/>
          </p:nvPr>
        </p:nvSpPr>
        <p:spPr>
          <a:xfrm>
            <a:off x="457200" y="205978"/>
            <a:ext cx="8229600" cy="613172"/>
          </a:xfrm>
        </p:spPr>
        <p:txBody>
          <a:bodyPr>
            <a:normAutofit/>
          </a:bodyPr>
          <a:lstStyle/>
          <a:p>
            <a:r>
              <a:rPr lang="en-US" sz="2400" dirty="0" smtClean="0">
                <a:solidFill>
                  <a:schemeClr val="tx1"/>
                </a:solidFill>
                <a:latin typeface="Arial" pitchFamily="34" charset="0"/>
                <a:cs typeface="Arial" pitchFamily="34" charset="0"/>
              </a:rPr>
              <a:t>TESTING OF IDENTIFIED APPROACHES</a:t>
            </a:r>
            <a:endParaRPr lang="en-US" sz="2400" dirty="0">
              <a:latin typeface="Arial" pitchFamily="34" charset="0"/>
              <a:cs typeface="Arial" pitchFamily="34" charset="0"/>
            </a:endParaRPr>
          </a:p>
        </p:txBody>
      </p:sp>
      <p:pic>
        <p:nvPicPr>
          <p:cNvPr id="4" name="Picture 3" descr="Capture.JPG"/>
          <p:cNvPicPr>
            <a:picLocks noChangeAspect="1"/>
          </p:cNvPicPr>
          <p:nvPr/>
        </p:nvPicPr>
        <p:blipFill>
          <a:blip r:embed="rId2"/>
          <a:stretch>
            <a:fillRect/>
          </a:stretch>
        </p:blipFill>
        <p:spPr>
          <a:xfrm>
            <a:off x="1633537" y="1990725"/>
            <a:ext cx="5876925" cy="11620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noChangeAspect="1"/>
          </p:cNvPicPr>
          <p:nvPr>
            <p:ph idx="1"/>
          </p:nvPr>
        </p:nvPicPr>
        <p:blipFill>
          <a:blip r:embed="rId2"/>
          <a:stretch>
            <a:fillRect/>
          </a:stretch>
        </p:blipFill>
        <p:spPr>
          <a:xfrm>
            <a:off x="457200" y="1271895"/>
            <a:ext cx="8229600" cy="2704485"/>
          </a:xfrm>
        </p:spPr>
      </p:pic>
      <p:sp>
        <p:nvSpPr>
          <p:cNvPr id="3" name="Title 2"/>
          <p:cNvSpPr>
            <a:spLocks noGrp="1"/>
          </p:cNvSpPr>
          <p:nvPr>
            <p:ph type="title"/>
          </p:nvPr>
        </p:nvSpPr>
        <p:spPr>
          <a:xfrm>
            <a:off x="457200" y="205978"/>
            <a:ext cx="8229600" cy="460772"/>
          </a:xfrm>
        </p:spPr>
        <p:txBody>
          <a:bodyPr>
            <a:normAutofit/>
          </a:bodyPr>
          <a:lstStyle/>
          <a:p>
            <a:r>
              <a:rPr lang="en-US" sz="2400" dirty="0" smtClean="0">
                <a:solidFill>
                  <a:schemeClr val="tx1"/>
                </a:solidFill>
                <a:latin typeface="Arial" pitchFamily="34" charset="0"/>
                <a:cs typeface="Arial" pitchFamily="34" charset="0"/>
              </a:rPr>
              <a:t>SCALING THE DATA USING STANDARD SCALER</a:t>
            </a:r>
            <a:endParaRPr lang="en-US" sz="2400" dirty="0">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42950"/>
            <a:ext cx="8229600" cy="3762519"/>
          </a:xfrm>
        </p:spPr>
        <p:txBody>
          <a:bodyPr>
            <a:normAutofit/>
          </a:bodyPr>
          <a:lstStyle/>
          <a:p>
            <a:r>
              <a:rPr lang="en-US" sz="1600" dirty="0" smtClean="0">
                <a:latin typeface="Arial" pitchFamily="34" charset="0"/>
                <a:cs typeface="Arial" pitchFamily="34" charset="0"/>
              </a:rPr>
              <a:t>We will find the best Random State and C fold to run and evaluate the models.</a:t>
            </a:r>
          </a:p>
          <a:p>
            <a:endParaRPr lang="en-US" sz="1600" dirty="0">
              <a:latin typeface="Arial" pitchFamily="34" charset="0"/>
              <a:cs typeface="Arial" pitchFamily="34" charset="0"/>
            </a:endParaRPr>
          </a:p>
        </p:txBody>
      </p:sp>
      <p:sp>
        <p:nvSpPr>
          <p:cNvPr id="3" name="Title 2"/>
          <p:cNvSpPr>
            <a:spLocks noGrp="1"/>
          </p:cNvSpPr>
          <p:nvPr>
            <p:ph type="title"/>
          </p:nvPr>
        </p:nvSpPr>
        <p:spPr>
          <a:xfrm>
            <a:off x="457200" y="205978"/>
            <a:ext cx="8229600" cy="460772"/>
          </a:xfrm>
        </p:spPr>
        <p:txBody>
          <a:bodyPr>
            <a:normAutofit/>
          </a:bodyPr>
          <a:lstStyle/>
          <a:p>
            <a:r>
              <a:rPr lang="en-US" sz="2400" dirty="0" smtClean="0">
                <a:solidFill>
                  <a:schemeClr val="tx1"/>
                </a:solidFill>
                <a:latin typeface="Arial" pitchFamily="34" charset="0"/>
                <a:cs typeface="Arial" pitchFamily="34" charset="0"/>
              </a:rPr>
              <a:t>EVALUATE SELECTED MODELS</a:t>
            </a:r>
            <a:endParaRPr lang="en-US" sz="24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600200" y="1352550"/>
            <a:ext cx="5943600" cy="23323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2010250" y="895350"/>
            <a:ext cx="5123499" cy="3609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9550"/>
            <a:ext cx="8229600" cy="4724400"/>
          </a:xfrm>
        </p:spPr>
        <p:txBody>
          <a:bodyPr>
            <a:normAutofit/>
          </a:bodyPr>
          <a:lstStyle/>
          <a:p>
            <a:r>
              <a:rPr lang="en-US" sz="1600" dirty="0" smtClean="0">
                <a:latin typeface="Arial" pitchFamily="34" charset="0"/>
                <a:cs typeface="Arial" pitchFamily="34" charset="0"/>
              </a:rPr>
              <a:t>The best random state is found to be 32, </a:t>
            </a:r>
            <a:r>
              <a:rPr lang="en-US" sz="1600" dirty="0" err="1" smtClean="0">
                <a:latin typeface="Arial" pitchFamily="34" charset="0"/>
                <a:cs typeface="Arial" pitchFamily="34" charset="0"/>
              </a:rPr>
              <a:t>cv</a:t>
            </a:r>
            <a:r>
              <a:rPr lang="en-US" sz="1600" dirty="0" smtClean="0">
                <a:latin typeface="Arial" pitchFamily="34" charset="0"/>
                <a:cs typeface="Arial" pitchFamily="34" charset="0"/>
              </a:rPr>
              <a:t>=7. We shall run the other models with this random state and cv.</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Linear Regression</a:t>
            </a:r>
          </a:p>
          <a:p>
            <a:endParaRPr lang="en-US" sz="16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838200" y="895350"/>
            <a:ext cx="5943600" cy="274955"/>
          </a:xfrm>
          <a:prstGeom prst="rect">
            <a:avLst/>
          </a:prstGeom>
        </p:spPr>
      </p:pic>
      <p:pic>
        <p:nvPicPr>
          <p:cNvPr id="5" name="Picture 4" descr="Capture.JPG"/>
          <p:cNvPicPr/>
          <p:nvPr/>
        </p:nvPicPr>
        <p:blipFill>
          <a:blip r:embed="rId3"/>
          <a:stretch>
            <a:fillRect/>
          </a:stretch>
        </p:blipFill>
        <p:spPr>
          <a:xfrm>
            <a:off x="914400" y="1733550"/>
            <a:ext cx="5943600" cy="28765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9550"/>
            <a:ext cx="8229600" cy="4295919"/>
          </a:xfrm>
        </p:spPr>
        <p:txBody>
          <a:bodyPr>
            <a:normAutofit/>
          </a:bodyPr>
          <a:lstStyle/>
          <a:p>
            <a:r>
              <a:rPr lang="en-US" sz="1600" dirty="0" smtClean="0">
                <a:latin typeface="Arial" pitchFamily="34" charset="0"/>
                <a:cs typeface="Arial" pitchFamily="34" charset="0"/>
              </a:rPr>
              <a:t>Ridge Regression</a:t>
            </a:r>
          </a:p>
          <a:p>
            <a:endParaRPr lang="en-US" sz="16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600200" y="785812"/>
            <a:ext cx="5943600" cy="35718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9550"/>
            <a:ext cx="8229600" cy="4295919"/>
          </a:xfrm>
        </p:spPr>
        <p:txBody>
          <a:bodyPr>
            <a:normAutofit/>
          </a:bodyPr>
          <a:lstStyle/>
          <a:p>
            <a:r>
              <a:rPr lang="en-US" sz="1600" dirty="0" smtClean="0">
                <a:latin typeface="Arial" pitchFamily="34" charset="0"/>
                <a:cs typeface="Arial" pitchFamily="34" charset="0"/>
              </a:rPr>
              <a:t>Lasso Regression</a:t>
            </a:r>
          </a:p>
          <a:p>
            <a:endParaRPr lang="en-US" sz="16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600200" y="866775"/>
            <a:ext cx="5943600" cy="34099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61950"/>
            <a:ext cx="8229600" cy="4143519"/>
          </a:xfrm>
        </p:spPr>
        <p:txBody>
          <a:bodyPr>
            <a:normAutofit/>
          </a:bodyPr>
          <a:lstStyle/>
          <a:p>
            <a:r>
              <a:rPr lang="en-US" sz="1600" dirty="0" smtClean="0">
                <a:latin typeface="Arial" pitchFamily="34" charset="0"/>
                <a:cs typeface="Arial" pitchFamily="34" charset="0"/>
              </a:rPr>
              <a:t>Decision Tree Regression</a:t>
            </a:r>
          </a:p>
          <a:p>
            <a:endParaRPr lang="en-US" sz="16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600200" y="870585"/>
            <a:ext cx="5943600" cy="340233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219719"/>
          </a:xfrm>
        </p:spPr>
        <p:txBody>
          <a:bodyPr>
            <a:normAutofit/>
          </a:bodyPr>
          <a:lstStyle/>
          <a:p>
            <a:r>
              <a:rPr lang="en-US" sz="1600" dirty="0" smtClean="0">
                <a:latin typeface="Arial" pitchFamily="34" charset="0"/>
                <a:cs typeface="Arial" pitchFamily="34" charset="0"/>
              </a:rPr>
              <a:t>Random Forest Regression</a:t>
            </a:r>
          </a:p>
          <a:p>
            <a:endParaRPr lang="en-US" sz="16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600200" y="693102"/>
            <a:ext cx="5943600" cy="37572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219719"/>
          </a:xfrm>
        </p:spPr>
        <p:txBody>
          <a:bodyPr>
            <a:normAutofit/>
          </a:bodyPr>
          <a:lstStyle/>
          <a:p>
            <a:r>
              <a:rPr lang="en-US" sz="1600" dirty="0" smtClean="0">
                <a:latin typeface="Arial" pitchFamily="34" charset="0"/>
                <a:cs typeface="Arial" pitchFamily="34" charset="0"/>
              </a:rPr>
              <a:t>KNN</a:t>
            </a:r>
          </a:p>
          <a:p>
            <a:endParaRPr lang="en-US" sz="16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600200" y="884872"/>
            <a:ext cx="5943600" cy="33737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0996"/>
            <a:ext cx="8229600" cy="3822954"/>
          </a:xfrm>
        </p:spPr>
        <p:txBody>
          <a:bodyPr>
            <a:normAutofit/>
          </a:bodyPr>
          <a:lstStyle/>
          <a:p>
            <a:pPr>
              <a:lnSpc>
                <a:spcPct val="120000"/>
              </a:lnSpc>
            </a:pPr>
            <a:r>
              <a:rPr lang="en-US" sz="1700" dirty="0" smtClean="0">
                <a:latin typeface="Arial" pitchFamily="34" charset="0"/>
                <a:cs typeface="Arial"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a:lnSpc>
                <a:spcPct val="120000"/>
              </a:lnSpc>
            </a:pPr>
            <a:r>
              <a:rPr lang="en-US" sz="1700" dirty="0" smtClean="0">
                <a:latin typeface="Arial" pitchFamily="34" charset="0"/>
                <a:cs typeface="Arial" pitchFamily="3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292932" lvl="1" indent="0">
              <a:lnSpc>
                <a:spcPct val="120000"/>
              </a:lnSpc>
              <a:buNone/>
            </a:pPr>
            <a:r>
              <a:rPr lang="en-US" sz="1700" dirty="0" smtClean="0">
                <a:latin typeface="Arial" pitchFamily="34" charset="0"/>
                <a:cs typeface="Arial" pitchFamily="34" charset="0"/>
              </a:rPr>
              <a:t>   </a:t>
            </a:r>
            <a:r>
              <a:rPr lang="en-US" sz="1700" dirty="0" smtClean="0">
                <a:latin typeface="Arial" pitchFamily="34" charset="0"/>
                <a:cs typeface="Arial" pitchFamily="34" charset="0"/>
              </a:rPr>
              <a:t>  </a:t>
            </a:r>
            <a:r>
              <a:rPr lang="en-US" sz="1700" dirty="0" smtClean="0">
                <a:latin typeface="Arial" pitchFamily="34" charset="0"/>
                <a:cs typeface="Arial" pitchFamily="34" charset="0"/>
              </a:rPr>
              <a:t>• Which variables are important to predict the price of a variable? </a:t>
            </a:r>
          </a:p>
          <a:p>
            <a:pPr marL="292932" lvl="1" indent="0">
              <a:lnSpc>
                <a:spcPct val="120000"/>
              </a:lnSpc>
              <a:buNone/>
            </a:pPr>
            <a:r>
              <a:rPr lang="en-US" sz="1700" dirty="0" smtClean="0">
                <a:latin typeface="Arial" pitchFamily="34" charset="0"/>
                <a:cs typeface="Arial" pitchFamily="34" charset="0"/>
              </a:rPr>
              <a:t>  </a:t>
            </a:r>
            <a:r>
              <a:rPr lang="en-US" sz="1700" dirty="0" smtClean="0">
                <a:latin typeface="Arial" pitchFamily="34" charset="0"/>
                <a:cs typeface="Arial" pitchFamily="34" charset="0"/>
              </a:rPr>
              <a:t>  </a:t>
            </a:r>
            <a:r>
              <a:rPr lang="en-US" sz="1700" dirty="0" smtClean="0">
                <a:latin typeface="Arial" pitchFamily="34" charset="0"/>
                <a:cs typeface="Arial" pitchFamily="34" charset="0"/>
              </a:rPr>
              <a:t>• How do these variables describe the price of the house? </a:t>
            </a:r>
            <a:endParaRPr lang="en-IN" sz="1700" dirty="0" smtClean="0">
              <a:latin typeface="Arial" pitchFamily="34" charset="0"/>
              <a:cs typeface="Arial" pitchFamily="34" charset="0"/>
            </a:endParaRPr>
          </a:p>
          <a:p>
            <a:pPr>
              <a:lnSpc>
                <a:spcPct val="120000"/>
              </a:lnSpc>
            </a:pPr>
            <a:endParaRPr lang="en-US" dirty="0">
              <a:latin typeface="Arial" pitchFamily="34" charset="0"/>
              <a:cs typeface="Arial" pitchFamily="34" charset="0"/>
            </a:endParaRPr>
          </a:p>
        </p:txBody>
      </p:sp>
      <p:sp>
        <p:nvSpPr>
          <p:cNvPr id="3" name="Title 2"/>
          <p:cNvSpPr>
            <a:spLocks noGrp="1"/>
          </p:cNvSpPr>
          <p:nvPr>
            <p:ph type="title"/>
          </p:nvPr>
        </p:nvSpPr>
        <p:spPr/>
        <p:txBody>
          <a:bodyPr>
            <a:normAutofit/>
          </a:bodyPr>
          <a:lstStyle/>
          <a:p>
            <a:r>
              <a:rPr lang="en-US" sz="2400" dirty="0" smtClean="0">
                <a:solidFill>
                  <a:schemeClr val="tx1"/>
                </a:solidFill>
                <a:latin typeface="Arial" pitchFamily="34" charset="0"/>
                <a:cs typeface="Arial" pitchFamily="34" charset="0"/>
              </a:rPr>
              <a:t>CONCEPTUAL BACKGROUND OF THE DOMAIN PROBLEM</a:t>
            </a:r>
            <a:endParaRPr lang="en-US" sz="2400" dirty="0">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9550"/>
            <a:ext cx="8229600" cy="4295919"/>
          </a:xfrm>
        </p:spPr>
        <p:txBody>
          <a:bodyPr>
            <a:normAutofit/>
          </a:bodyPr>
          <a:lstStyle/>
          <a:p>
            <a:r>
              <a:rPr lang="en-US" sz="1600" dirty="0" smtClean="0">
                <a:latin typeface="Arial" pitchFamily="34" charset="0"/>
                <a:cs typeface="Arial" pitchFamily="34" charset="0"/>
              </a:rPr>
              <a:t>SVR</a:t>
            </a:r>
          </a:p>
          <a:p>
            <a:endParaRPr lang="en-US" sz="16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600200" y="1420812"/>
            <a:ext cx="5943600" cy="23018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0996"/>
            <a:ext cx="8229600" cy="3822953"/>
          </a:xfrm>
        </p:spPr>
        <p:txBody>
          <a:bodyPr/>
          <a:lstStyle/>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The </a:t>
            </a:r>
            <a:r>
              <a:rPr lang="en-US" sz="1600" dirty="0" smtClean="0">
                <a:latin typeface="Arial" pitchFamily="34" charset="0"/>
                <a:cs typeface="Arial" pitchFamily="34" charset="0"/>
              </a:rPr>
              <a:t>key metrics used here were r2_score, </a:t>
            </a:r>
            <a:r>
              <a:rPr lang="en-US" sz="1600" dirty="0" err="1" smtClean="0">
                <a:latin typeface="Arial" pitchFamily="34" charset="0"/>
                <a:cs typeface="Arial" pitchFamily="34" charset="0"/>
              </a:rPr>
              <a:t>cross_val_score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sd</a:t>
            </a:r>
            <a:r>
              <a:rPr lang="en-US" sz="1600" dirty="0" smtClean="0">
                <a:latin typeface="Arial" pitchFamily="34" charset="0"/>
                <a:cs typeface="Arial" pitchFamily="34" charset="0"/>
              </a:rPr>
              <a:t>, MAE, MSE and </a:t>
            </a:r>
            <a:r>
              <a:rPr lang="en-US" sz="1600" dirty="0" smtClean="0">
                <a:latin typeface="Arial" pitchFamily="34" charset="0"/>
                <a:cs typeface="Arial" pitchFamily="34" charset="0"/>
              </a:rPr>
              <a:t>RMSE</a:t>
            </a:r>
            <a:r>
              <a:rPr lang="en-US" sz="1600" dirty="0" smtClean="0">
                <a:latin typeface="Arial" pitchFamily="34" charset="0"/>
                <a:cs typeface="Arial" pitchFamily="34" charset="0"/>
              </a:rPr>
              <a:t>. We tried to find out the best parameters and also to increase our scores </a:t>
            </a:r>
            <a:r>
              <a:rPr lang="en-US" sz="1600" dirty="0" smtClean="0">
                <a:latin typeface="Arial" pitchFamily="34" charset="0"/>
                <a:cs typeface="Arial" pitchFamily="34" charset="0"/>
              </a:rPr>
              <a:t>by using </a:t>
            </a:r>
            <a:r>
              <a:rPr lang="en-US" sz="1600" dirty="0" err="1" smtClean="0">
                <a:latin typeface="Arial" pitchFamily="34" charset="0"/>
                <a:cs typeface="Arial" pitchFamily="34" charset="0"/>
              </a:rPr>
              <a:t>Hyperparameter</a:t>
            </a:r>
            <a:r>
              <a:rPr lang="en-US" sz="1600" dirty="0" smtClean="0">
                <a:latin typeface="Arial" pitchFamily="34" charset="0"/>
                <a:cs typeface="Arial" pitchFamily="34" charset="0"/>
              </a:rPr>
              <a:t> Tuning and we will be using </a:t>
            </a:r>
            <a:r>
              <a:rPr lang="en-US" sz="1600" dirty="0" err="1" smtClean="0">
                <a:latin typeface="Arial" pitchFamily="34" charset="0"/>
                <a:cs typeface="Arial" pitchFamily="34" charset="0"/>
              </a:rPr>
              <a:t>GridSearchCV</a:t>
            </a:r>
            <a:r>
              <a:rPr lang="en-US" sz="1600" dirty="0" smtClean="0">
                <a:latin typeface="Arial" pitchFamily="34" charset="0"/>
                <a:cs typeface="Arial" pitchFamily="34" charset="0"/>
              </a:rPr>
              <a:t> method</a:t>
            </a:r>
            <a:r>
              <a:rPr lang="en-US" sz="2800" dirty="0" smtClean="0">
                <a:latin typeface="quicksand" panose="020B0604020202020204" charset="0"/>
              </a:rPr>
              <a:t>. </a:t>
            </a:r>
            <a:endParaRPr lang="en-US" sz="2800" dirty="0" smtClean="0">
              <a:latin typeface="quicksand" panose="020B0604020202020204" charset="0"/>
            </a:endParaRPr>
          </a:p>
          <a:p>
            <a:endParaRPr lang="en-IN" sz="1600" dirty="0" smtClean="0">
              <a:latin typeface="Arial" pitchFamily="34" charset="0"/>
              <a:cs typeface="Arial" pitchFamily="34" charset="0"/>
            </a:endParaRPr>
          </a:p>
          <a:p>
            <a:pPr>
              <a:buNone/>
            </a:pPr>
            <a:endParaRPr lang="en-US" dirty="0"/>
          </a:p>
        </p:txBody>
      </p:sp>
      <p:sp>
        <p:nvSpPr>
          <p:cNvPr id="3" name="Title 2"/>
          <p:cNvSpPr>
            <a:spLocks noGrp="1"/>
          </p:cNvSpPr>
          <p:nvPr>
            <p:ph type="title"/>
          </p:nvPr>
        </p:nvSpPr>
        <p:spPr/>
        <p:txBody>
          <a:bodyPr>
            <a:normAutofit/>
          </a:bodyPr>
          <a:lstStyle/>
          <a:p>
            <a:r>
              <a:rPr lang="en-US" sz="2400" dirty="0" smtClean="0">
                <a:solidFill>
                  <a:schemeClr val="tx1"/>
                </a:solidFill>
                <a:latin typeface="Arial" pitchFamily="34" charset="0"/>
                <a:cs typeface="Arial" pitchFamily="34" charset="0"/>
              </a:rPr>
              <a:t>KEY METRICS FOR SUCCESS IN SOLVING PROBLEM UNDER CONSIDERATION</a:t>
            </a:r>
            <a:endParaRPr lang="en-US" sz="24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143000" y="2419350"/>
            <a:ext cx="5943600" cy="24377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885825" y="438150"/>
            <a:ext cx="7372350" cy="39147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9550"/>
            <a:ext cx="8229600" cy="4295919"/>
          </a:xfrm>
        </p:spPr>
        <p:txBody>
          <a:bodyPr>
            <a:normAutofit/>
          </a:bodyPr>
          <a:lstStyle/>
          <a:p>
            <a:r>
              <a:rPr lang="en-US" sz="1600" dirty="0" smtClean="0">
                <a:latin typeface="Arial" pitchFamily="34" charset="0"/>
                <a:cs typeface="Arial" pitchFamily="34" charset="0"/>
              </a:rPr>
              <a:t>After tuning the Hyper parameters, we shall test it with our final model to get improved score of accuracy.</a:t>
            </a:r>
          </a:p>
          <a:p>
            <a:endParaRPr lang="en-US" sz="16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600200" y="1173162"/>
            <a:ext cx="5943600" cy="27971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219719"/>
          </a:xfrm>
        </p:spPr>
        <p:txBody>
          <a:bodyPr>
            <a:normAutofit/>
          </a:bodyPr>
          <a:lstStyle/>
          <a:p>
            <a:r>
              <a:rPr lang="en-US" sz="1600" dirty="0" smtClean="0">
                <a:latin typeface="Arial" pitchFamily="34" charset="0"/>
                <a:cs typeface="Arial" pitchFamily="34" charset="0"/>
              </a:rPr>
              <a:t>After tuning the Parameters and the final model is saved for future reference.</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p>
          <a:p>
            <a:r>
              <a:rPr lang="en-US" sz="1600" dirty="0" smtClean="0">
                <a:latin typeface="Quicksand" panose="020B0604020202020204" charset="0"/>
              </a:rPr>
              <a:t>Using the test dataset and doing pre-processing</a:t>
            </a:r>
          </a:p>
          <a:p>
            <a:pPr lvl="1"/>
            <a:endParaRPr lang="en-US" sz="1200" dirty="0" smtClean="0">
              <a:latin typeface="Arial" pitchFamily="34" charset="0"/>
              <a:cs typeface="Arial" pitchFamily="34" charset="0"/>
            </a:endParaRPr>
          </a:p>
          <a:p>
            <a:pPr>
              <a:buNone/>
            </a:pPr>
            <a:r>
              <a:rPr lang="en-US" sz="1600" dirty="0" smtClean="0">
                <a:latin typeface="Arial" pitchFamily="34" charset="0"/>
                <a:cs typeface="Arial" pitchFamily="34" charset="0"/>
              </a:rPr>
              <a:t>		The test dataset is loaded and pre processing is done to make it ready for predicting the </a:t>
            </a:r>
            <a:r>
              <a:rPr lang="en-US" sz="1600" dirty="0" err="1" smtClean="0">
                <a:latin typeface="Arial" pitchFamily="34" charset="0"/>
                <a:cs typeface="Arial" pitchFamily="34" charset="0"/>
              </a:rPr>
              <a:t>saleprice</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p:txBody>
      </p:sp>
      <p:pic>
        <p:nvPicPr>
          <p:cNvPr id="4" name="Picture 3" descr="Capture.JPG"/>
          <p:cNvPicPr>
            <a:picLocks noChangeAspect="1"/>
          </p:cNvPicPr>
          <p:nvPr/>
        </p:nvPicPr>
        <p:blipFill>
          <a:blip r:embed="rId2"/>
          <a:stretch>
            <a:fillRect/>
          </a:stretch>
        </p:blipFill>
        <p:spPr>
          <a:xfrm>
            <a:off x="990600" y="819150"/>
            <a:ext cx="4276725" cy="8001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42950"/>
            <a:ext cx="8229600" cy="4038600"/>
          </a:xfrm>
        </p:spPr>
        <p:txBody>
          <a:bodyPr/>
          <a:lstStyle/>
          <a:p>
            <a:r>
              <a:rPr lang="en-US" sz="1400" dirty="0" smtClean="0">
                <a:latin typeface="Arial" pitchFamily="34" charset="0"/>
                <a:cs typeface="Arial" pitchFamily="34" charset="0"/>
              </a:rPr>
              <a:t>Now, we will see the different plots done with this dataset in order to know the insight of the data present</a:t>
            </a:r>
            <a:r>
              <a:rPr lang="en-US" sz="1400" dirty="0" smtClean="0">
                <a:latin typeface="Quicksand" panose="020B0604020202020204" charset="0"/>
              </a:rPr>
              <a:t>.</a:t>
            </a:r>
          </a:p>
          <a:p>
            <a:pPr>
              <a:buNone/>
            </a:pPr>
            <a:r>
              <a:rPr lang="en-US" sz="1600" dirty="0" smtClean="0">
                <a:latin typeface="Arial" pitchFamily="34" charset="0"/>
                <a:cs typeface="Arial" pitchFamily="34" charset="0"/>
              </a:rPr>
              <a:t>UNIVARIATE ANALYSIS</a:t>
            </a:r>
          </a:p>
          <a:p>
            <a:pPr>
              <a:buNone/>
            </a:pPr>
            <a:endParaRPr lang="en-US" sz="1600" dirty="0">
              <a:latin typeface="Arial" pitchFamily="34" charset="0"/>
              <a:cs typeface="Arial" pitchFamily="34" charset="0"/>
            </a:endParaRPr>
          </a:p>
        </p:txBody>
      </p:sp>
      <p:sp>
        <p:nvSpPr>
          <p:cNvPr id="3" name="Title 2"/>
          <p:cNvSpPr>
            <a:spLocks noGrp="1"/>
          </p:cNvSpPr>
          <p:nvPr>
            <p:ph type="title"/>
          </p:nvPr>
        </p:nvSpPr>
        <p:spPr>
          <a:xfrm>
            <a:off x="457200" y="205978"/>
            <a:ext cx="8229600" cy="460772"/>
          </a:xfrm>
        </p:spPr>
        <p:txBody>
          <a:bodyPr>
            <a:normAutofit/>
          </a:bodyPr>
          <a:lstStyle/>
          <a:p>
            <a:r>
              <a:rPr lang="en-US" sz="2400" dirty="0" smtClean="0">
                <a:solidFill>
                  <a:schemeClr val="tx1"/>
                </a:solidFill>
                <a:latin typeface="Arial" pitchFamily="34" charset="0"/>
                <a:cs typeface="Arial" pitchFamily="34" charset="0"/>
              </a:rPr>
              <a:t>DATA VISUALIZATION</a:t>
            </a:r>
            <a:endParaRPr lang="en-US" sz="24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143000" y="1581150"/>
            <a:ext cx="4400550" cy="1295400"/>
          </a:xfrm>
          <a:prstGeom prst="rect">
            <a:avLst/>
          </a:prstGeom>
        </p:spPr>
      </p:pic>
      <p:pic>
        <p:nvPicPr>
          <p:cNvPr id="5" name="Picture 4" descr="Capture.JPG"/>
          <p:cNvPicPr/>
          <p:nvPr/>
        </p:nvPicPr>
        <p:blipFill>
          <a:blip r:embed="rId3"/>
          <a:stretch>
            <a:fillRect/>
          </a:stretch>
        </p:blipFill>
        <p:spPr>
          <a:xfrm>
            <a:off x="685800" y="2952750"/>
            <a:ext cx="5562600" cy="19812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457200" y="361950"/>
            <a:ext cx="8229600" cy="1622093"/>
          </a:xfrm>
          <a:prstGeom prst="rect">
            <a:avLst/>
          </a:prstGeom>
        </p:spPr>
      </p:pic>
      <p:pic>
        <p:nvPicPr>
          <p:cNvPr id="5" name="Picture 4" descr="Capture.JPG"/>
          <p:cNvPicPr/>
          <p:nvPr/>
        </p:nvPicPr>
        <p:blipFill>
          <a:blip r:embed="rId3"/>
          <a:stretch>
            <a:fillRect/>
          </a:stretch>
        </p:blipFill>
        <p:spPr>
          <a:xfrm>
            <a:off x="1524000" y="2085975"/>
            <a:ext cx="5010150" cy="26955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1447800" y="742950"/>
            <a:ext cx="5339673" cy="37623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9550"/>
            <a:ext cx="8229600" cy="4295919"/>
          </a:xfrm>
        </p:spPr>
        <p:txBody>
          <a:bodyPr>
            <a:normAutofit/>
          </a:bodyPr>
          <a:lstStyle/>
          <a:p>
            <a:r>
              <a:rPr lang="en-US" sz="1600" b="1" dirty="0" smtClean="0">
                <a:latin typeface="Arial" pitchFamily="34" charset="0"/>
                <a:cs typeface="Arial" pitchFamily="34" charset="0"/>
              </a:rPr>
              <a:t>BIVARIATE ANALYSIS</a:t>
            </a:r>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838200" y="590550"/>
            <a:ext cx="5943600" cy="1270000"/>
          </a:xfrm>
          <a:prstGeom prst="rect">
            <a:avLst/>
          </a:prstGeom>
        </p:spPr>
      </p:pic>
      <p:pic>
        <p:nvPicPr>
          <p:cNvPr id="5" name="Picture 4" descr="Capture.JPG"/>
          <p:cNvPicPr/>
          <p:nvPr/>
        </p:nvPicPr>
        <p:blipFill>
          <a:blip r:embed="rId3"/>
          <a:stretch>
            <a:fillRect/>
          </a:stretch>
        </p:blipFill>
        <p:spPr>
          <a:xfrm>
            <a:off x="762000" y="2114550"/>
            <a:ext cx="5943600" cy="23907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90550"/>
            <a:ext cx="8229600" cy="4343400"/>
          </a:xfrm>
        </p:spPr>
        <p:txBody>
          <a:bodyPr>
            <a:normAutofit fontScale="55000" lnSpcReduction="20000"/>
          </a:bodyPr>
          <a:lstStyle/>
          <a:p>
            <a:pPr algn="just"/>
            <a:r>
              <a:rPr lang="en-US" sz="3400" dirty="0" smtClean="0">
                <a:latin typeface="Arial" pitchFamily="34" charset="0"/>
                <a:cs typeface="Arial" pitchFamily="34" charset="0"/>
              </a:rPr>
              <a:t>After getting an insight of this dataset, we were able to understand that the Housing prices are done on basis of different features. </a:t>
            </a:r>
          </a:p>
          <a:p>
            <a:pPr algn="just"/>
            <a:r>
              <a:rPr lang="en-US" sz="3400" dirty="0" smtClean="0">
                <a:latin typeface="Arial" pitchFamily="34" charset="0"/>
                <a:cs typeface="Arial" pitchFamily="34" charset="0"/>
              </a:rPr>
              <a:t> First, we loaded the train dataset and did the EDA process and other pre-processing techniques like </a:t>
            </a:r>
            <a:r>
              <a:rPr lang="en-US" sz="3400" dirty="0" err="1" smtClean="0">
                <a:latin typeface="Arial" pitchFamily="34" charset="0"/>
                <a:cs typeface="Arial" pitchFamily="34" charset="0"/>
              </a:rPr>
              <a:t>skewness</a:t>
            </a:r>
            <a:r>
              <a:rPr lang="en-US" sz="3400" dirty="0" smtClean="0">
                <a:latin typeface="Arial" pitchFamily="34" charset="0"/>
                <a:cs typeface="Arial" pitchFamily="34" charset="0"/>
              </a:rPr>
              <a:t> check and removal, handling the outliers present, filling the missing data, visualizing the distribution of data, etc. </a:t>
            </a:r>
          </a:p>
          <a:p>
            <a:pPr algn="just"/>
            <a:r>
              <a:rPr lang="en-US" sz="3400" dirty="0" smtClean="0">
                <a:latin typeface="Arial" pitchFamily="34" charset="0"/>
                <a:cs typeface="Arial" pitchFamily="34" charset="0"/>
              </a:rPr>
              <a:t> Then we did the model training, building the model and finding out the best model on the basis of different </a:t>
            </a:r>
            <a:r>
              <a:rPr lang="en-US" sz="3400" dirty="0" err="1" smtClean="0">
                <a:latin typeface="Arial" pitchFamily="34" charset="0"/>
                <a:cs typeface="Arial" pitchFamily="34" charset="0"/>
              </a:rPr>
              <a:t>metrices</a:t>
            </a:r>
            <a:r>
              <a:rPr lang="en-US" sz="3400" dirty="0" smtClean="0">
                <a:latin typeface="Arial" pitchFamily="34" charset="0"/>
                <a:cs typeface="Arial" pitchFamily="34" charset="0"/>
              </a:rPr>
              <a:t> scores we got like Mean Absolute Error, Mean squared Error, Root Mean Squared Error, etc. </a:t>
            </a:r>
          </a:p>
          <a:p>
            <a:pPr algn="just"/>
            <a:r>
              <a:rPr lang="en-US" sz="3400" dirty="0" smtClean="0">
                <a:latin typeface="Arial" pitchFamily="34" charset="0"/>
                <a:cs typeface="Arial" pitchFamily="34" charset="0"/>
              </a:rPr>
              <a:t> We got </a:t>
            </a:r>
            <a:r>
              <a:rPr lang="en-US" sz="3400" dirty="0" smtClean="0">
                <a:latin typeface="Arial" pitchFamily="34" charset="0"/>
                <a:cs typeface="Arial" pitchFamily="34" charset="0"/>
              </a:rPr>
              <a:t>Random Forest </a:t>
            </a:r>
            <a:r>
              <a:rPr lang="en-US" sz="3400" dirty="0" err="1" smtClean="0">
                <a:latin typeface="Arial" pitchFamily="34" charset="0"/>
                <a:cs typeface="Arial" pitchFamily="34" charset="0"/>
              </a:rPr>
              <a:t>Regressor</a:t>
            </a:r>
            <a:r>
              <a:rPr lang="en-US" sz="3400" dirty="0" smtClean="0">
                <a:latin typeface="Arial" pitchFamily="34" charset="0"/>
                <a:cs typeface="Arial" pitchFamily="34" charset="0"/>
              </a:rPr>
              <a:t> as the best algorithm among all as it gave more r2_score and </a:t>
            </a:r>
            <a:r>
              <a:rPr lang="en-US" sz="3400" dirty="0" err="1" smtClean="0">
                <a:latin typeface="Arial" pitchFamily="34" charset="0"/>
                <a:cs typeface="Arial" pitchFamily="34" charset="0"/>
              </a:rPr>
              <a:t>cross_val_score</a:t>
            </a:r>
            <a:r>
              <a:rPr lang="en-US" sz="3400" dirty="0" smtClean="0">
                <a:latin typeface="Arial" pitchFamily="34" charset="0"/>
                <a:cs typeface="Arial" pitchFamily="34" charset="0"/>
              </a:rPr>
              <a:t>. Then for finding out the best parameter and improving the scores, we performed </a:t>
            </a:r>
            <a:r>
              <a:rPr lang="en-US" sz="3400" dirty="0" err="1" smtClean="0">
                <a:latin typeface="Arial" pitchFamily="34" charset="0"/>
                <a:cs typeface="Arial" pitchFamily="34" charset="0"/>
              </a:rPr>
              <a:t>Hyperparameter</a:t>
            </a:r>
            <a:r>
              <a:rPr lang="en-US" sz="3400" dirty="0" smtClean="0">
                <a:latin typeface="Arial" pitchFamily="34" charset="0"/>
                <a:cs typeface="Arial" pitchFamily="34" charset="0"/>
              </a:rPr>
              <a:t> Tuning. </a:t>
            </a:r>
          </a:p>
          <a:p>
            <a:pPr algn="just"/>
            <a:r>
              <a:rPr lang="en-US" sz="3400" dirty="0" smtClean="0">
                <a:latin typeface="Arial" pitchFamily="34" charset="0"/>
                <a:cs typeface="Arial" pitchFamily="34" charset="0"/>
              </a:rPr>
              <a:t>We </a:t>
            </a:r>
            <a:r>
              <a:rPr lang="en-US" sz="3400" dirty="0" smtClean="0">
                <a:latin typeface="Arial" pitchFamily="34" charset="0"/>
                <a:cs typeface="Arial" pitchFamily="34" charset="0"/>
              </a:rPr>
              <a:t>saved the model in a pickle with a filename in order to use whenever we require. </a:t>
            </a:r>
            <a:r>
              <a:rPr lang="en-US" sz="3400" dirty="0" smtClean="0">
                <a:latin typeface="Arial" pitchFamily="34" charset="0"/>
                <a:cs typeface="Arial" pitchFamily="34" charset="0"/>
              </a:rPr>
              <a:t> </a:t>
            </a:r>
            <a:endParaRPr lang="en-US" sz="3400" dirty="0" smtClean="0">
              <a:latin typeface="Arial" pitchFamily="34" charset="0"/>
              <a:cs typeface="Arial" pitchFamily="34" charset="0"/>
            </a:endParaRPr>
          </a:p>
          <a:p>
            <a:pPr algn="just"/>
            <a:r>
              <a:rPr lang="en-US" sz="3400" dirty="0" smtClean="0">
                <a:latin typeface="Arial" pitchFamily="34" charset="0"/>
                <a:cs typeface="Arial" pitchFamily="34" charset="0"/>
              </a:rPr>
              <a:t> Then we used the test dataset and performed all the pre-processing pipeline methods to it. </a:t>
            </a:r>
          </a:p>
          <a:p>
            <a:endParaRPr lang="en-US" dirty="0"/>
          </a:p>
        </p:txBody>
      </p:sp>
      <p:sp>
        <p:nvSpPr>
          <p:cNvPr id="3" name="Title 2"/>
          <p:cNvSpPr>
            <a:spLocks noGrp="1"/>
          </p:cNvSpPr>
          <p:nvPr>
            <p:ph type="title"/>
          </p:nvPr>
        </p:nvSpPr>
        <p:spPr>
          <a:xfrm>
            <a:off x="457200" y="205978"/>
            <a:ext cx="8229600" cy="384572"/>
          </a:xfrm>
        </p:spPr>
        <p:txBody>
          <a:bodyPr>
            <a:normAutofit fontScale="90000"/>
          </a:bodyPr>
          <a:lstStyle/>
          <a:p>
            <a:r>
              <a:rPr lang="en-US" sz="2400" dirty="0" smtClean="0">
                <a:solidFill>
                  <a:schemeClr val="tx1"/>
                </a:solidFill>
                <a:latin typeface="Arial" pitchFamily="34" charset="0"/>
                <a:cs typeface="Arial" pitchFamily="34" charset="0"/>
              </a:rPr>
              <a:t>CONCLUSION</a:t>
            </a:r>
            <a:endParaRPr lang="en-US" sz="24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algn="just"/>
            <a:r>
              <a:rPr lang="en-US" sz="6400" dirty="0" smtClean="0">
                <a:latin typeface="Arial" pitchFamily="34" charset="0"/>
                <a:cs typeface="Arial" pitchFamily="34" charset="0"/>
              </a:rPr>
              <a:t>Our main </a:t>
            </a:r>
            <a:r>
              <a:rPr lang="en-US" sz="6400" dirty="0" smtClean="0">
                <a:latin typeface="Arial" pitchFamily="34" charset="0"/>
                <a:cs typeface="Arial" pitchFamily="34" charset="0"/>
              </a:rPr>
              <a:t>objective of doing this project is to build a model to predict the house prices with the help of other supporting features. We are going to predict by using Machine Learning algorithms. </a:t>
            </a:r>
          </a:p>
          <a:p>
            <a:pPr algn="just"/>
            <a:r>
              <a:rPr lang="en-US" sz="6400" dirty="0" smtClean="0">
                <a:latin typeface="Arial" pitchFamily="34" charset="0"/>
                <a:cs typeface="Arial" pitchFamily="34" charset="0"/>
              </a:rPr>
              <a:t>The sample data is provided to us from our client database. In order to improve the selection of customers, the client wants some predictions that could help them in further investment and improvement in selection of customers. </a:t>
            </a:r>
          </a:p>
          <a:p>
            <a:pPr algn="just"/>
            <a:r>
              <a:rPr lang="en-US" sz="6400" dirty="0" smtClean="0">
                <a:latin typeface="Arial" pitchFamily="34" charset="0"/>
                <a:cs typeface="Arial" pitchFamily="34" charset="0"/>
              </a:rPr>
              <a:t>House Price Index is commonly used to estimate the changes in housing price. Since housing price is strongly correlated to other factors such as location, area, population, it requires other information apart from HPI to predict individual housing price. </a:t>
            </a:r>
          </a:p>
          <a:p>
            <a:pPr algn="just"/>
            <a:r>
              <a:rPr lang="en-US" sz="6400" dirty="0" smtClean="0">
                <a:latin typeface="Arial" pitchFamily="34" charset="0"/>
                <a:cs typeface="Arial" pitchFamily="34" charset="0"/>
              </a:rPr>
              <a:t>There has been a considerably large number of papers adopting traditional machine learning approaches to predict housing prices accurately, but they rarely concern themselves with the performance of individual models and neglect the less popular yet complex models. </a:t>
            </a:r>
          </a:p>
          <a:p>
            <a:pPr algn="just"/>
            <a:r>
              <a:rPr lang="en-US" sz="6400" dirty="0" smtClean="0">
                <a:latin typeface="Arial" pitchFamily="34" charset="0"/>
                <a:cs typeface="Arial" pitchFamily="34" charset="0"/>
              </a:rPr>
              <a:t>As a result, to explore various impacts of features on prediction methods, this paper will apply both traditional and advanced machine learning approaches to investigate the difference among several advanced models. This paper will also comprehensively validate multiple techniques in model implementation on regression and provide an optimistic result for housing price prediction. </a:t>
            </a:r>
            <a:endParaRPr lang="en-IN" sz="6400" dirty="0" smtClean="0">
              <a:latin typeface="Arial" pitchFamily="34" charset="0"/>
              <a:cs typeface="Arial" pitchFamily="34" charset="0"/>
            </a:endParaRPr>
          </a:p>
          <a:p>
            <a:endParaRPr lang="en-US" dirty="0"/>
          </a:p>
        </p:txBody>
      </p:sp>
      <p:sp>
        <p:nvSpPr>
          <p:cNvPr id="3" name="Title 2"/>
          <p:cNvSpPr>
            <a:spLocks noGrp="1"/>
          </p:cNvSpPr>
          <p:nvPr>
            <p:ph type="title"/>
          </p:nvPr>
        </p:nvSpPr>
        <p:spPr/>
        <p:txBody>
          <a:bodyPr>
            <a:normAutofit/>
          </a:bodyPr>
          <a:lstStyle/>
          <a:p>
            <a:r>
              <a:rPr lang="en-US" sz="2800" dirty="0" smtClean="0">
                <a:solidFill>
                  <a:schemeClr val="tx1"/>
                </a:solidFill>
                <a:latin typeface="Arial" pitchFamily="34" charset="0"/>
                <a:cs typeface="Arial" pitchFamily="34" charset="0"/>
              </a:rPr>
              <a:t>MOTIVATION OF THE PROBLEM UNDERTAKEN</a:t>
            </a:r>
            <a:endParaRPr lang="en-US" sz="2800" dirty="0">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79800" indent="-342900">
              <a:buAutoNum type="arabicPeriod"/>
            </a:pPr>
            <a:r>
              <a:rPr lang="en-US" sz="2100" b="1" dirty="0" smtClean="0">
                <a:latin typeface="Arial" pitchFamily="34" charset="0"/>
                <a:cs typeface="Arial" pitchFamily="34" charset="0"/>
              </a:rPr>
              <a:t>Price Prediction modeling </a:t>
            </a:r>
            <a:r>
              <a:rPr lang="en-US" sz="2100" b="1" i="1" dirty="0" smtClean="0">
                <a:latin typeface="Arial" pitchFamily="34" charset="0"/>
                <a:cs typeface="Arial" pitchFamily="34" charset="0"/>
              </a:rPr>
              <a:t>– </a:t>
            </a:r>
            <a:r>
              <a:rPr lang="en-US" sz="2100" dirty="0" smtClean="0">
                <a:latin typeface="Arial" pitchFamily="34" charset="0"/>
                <a:cs typeface="Arial" pitchFamily="34" charset="0"/>
              </a:rPr>
              <a:t>This allows predicting the prices of </a:t>
            </a:r>
            <a:r>
              <a:rPr lang="en-US" sz="2100" dirty="0" smtClean="0">
                <a:latin typeface="Arial" pitchFamily="34" charset="0"/>
                <a:cs typeface="Arial" pitchFamily="34" charset="0"/>
              </a:rPr>
              <a:t>houses with respect to </a:t>
            </a:r>
            <a:r>
              <a:rPr lang="en-US" sz="2100" dirty="0" smtClean="0">
                <a:latin typeface="Arial" pitchFamily="34" charset="0"/>
                <a:cs typeface="Arial" pitchFamily="34" charset="0"/>
              </a:rPr>
              <a:t>different factors affecting the prices in the real time scenarios.</a:t>
            </a:r>
          </a:p>
          <a:p>
            <a:pPr marL="379800" indent="-342900">
              <a:buAutoNum type="arabicPeriod"/>
            </a:pPr>
            <a:r>
              <a:rPr lang="en-US" sz="2100" b="1" dirty="0" smtClean="0">
                <a:latin typeface="Arial" pitchFamily="34" charset="0"/>
                <a:cs typeface="Arial" pitchFamily="34" charset="0"/>
              </a:rPr>
              <a:t>Prediction of Sale Price </a:t>
            </a:r>
            <a:r>
              <a:rPr lang="en-US" sz="2100" dirty="0" smtClean="0">
                <a:latin typeface="Arial" pitchFamily="34" charset="0"/>
                <a:cs typeface="Arial" pitchFamily="34" charset="0"/>
              </a:rPr>
              <a:t>– This helps to predict the future revenues based on inputs from the past and different types of factors related to real estate &amp; property related cases. This is best done using predictive data analytics to calculate the future values of houses. This helps in segregating houses, identifying the ones with high future value, and investing more resources on them. </a:t>
            </a:r>
          </a:p>
          <a:p>
            <a:endParaRPr lang="en-US" dirty="0"/>
          </a:p>
        </p:txBody>
      </p:sp>
      <p:sp>
        <p:nvSpPr>
          <p:cNvPr id="3" name="Title 2"/>
          <p:cNvSpPr>
            <a:spLocks noGrp="1"/>
          </p:cNvSpPr>
          <p:nvPr>
            <p:ph type="title"/>
          </p:nvPr>
        </p:nvSpPr>
        <p:spPr/>
        <p:txBody>
          <a:bodyPr>
            <a:normAutofit/>
          </a:bodyPr>
          <a:lstStyle/>
          <a:p>
            <a:r>
              <a:rPr lang="en-US" sz="2400" b="0" dirty="0" smtClean="0">
                <a:solidFill>
                  <a:schemeClr val="tx1"/>
                </a:solidFill>
                <a:latin typeface="Arial" pitchFamily="34" charset="0"/>
                <a:cs typeface="Arial" pitchFamily="34" charset="0"/>
              </a:rPr>
              <a:t>LEARNING OUTCOMES OF THE STUDY IN RESPECT OF DATA SCIENCE</a:t>
            </a:r>
            <a:endParaRPr lang="en-US" sz="2400" b="0" dirty="0">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0996"/>
            <a:ext cx="8229600" cy="3594353"/>
          </a:xfrm>
        </p:spPr>
        <p:txBody>
          <a:bodyPr>
            <a:noAutofit/>
          </a:bodyPr>
          <a:lstStyle/>
          <a:p>
            <a:pPr lvl="0"/>
            <a:r>
              <a:rPr lang="en-IN" sz="1600" dirty="0" smtClean="0">
                <a:latin typeface="Arial" pitchFamily="34" charset="0"/>
                <a:cs typeface="Arial" pitchFamily="34" charset="0"/>
              </a:rPr>
              <a:t>Many features have </a:t>
            </a:r>
            <a:r>
              <a:rPr lang="en-IN" sz="1600" dirty="0" err="1" smtClean="0">
                <a:latin typeface="Arial" pitchFamily="34" charset="0"/>
                <a:cs typeface="Arial" pitchFamily="34" charset="0"/>
              </a:rPr>
              <a:t>NaN</a:t>
            </a:r>
            <a:r>
              <a:rPr lang="en-IN" sz="1600" dirty="0" smtClean="0">
                <a:latin typeface="Arial" pitchFamily="34" charset="0"/>
                <a:cs typeface="Arial" pitchFamily="34" charset="0"/>
              </a:rPr>
              <a:t> values more than 50%, and imputation of them can decrease the effectiveness. And dropping them had the loss of data.</a:t>
            </a:r>
            <a:endParaRPr lang="en-US" sz="1600" dirty="0" smtClean="0">
              <a:latin typeface="Arial" pitchFamily="34" charset="0"/>
              <a:cs typeface="Arial" pitchFamily="34" charset="0"/>
            </a:endParaRPr>
          </a:p>
          <a:p>
            <a:pPr>
              <a:buNone/>
            </a:pPr>
            <a:endParaRPr lang="en-US" sz="1600" dirty="0" smtClean="0">
              <a:latin typeface="Arial" pitchFamily="34" charset="0"/>
              <a:cs typeface="Arial" pitchFamily="34" charset="0"/>
            </a:endParaRPr>
          </a:p>
          <a:p>
            <a:pPr lvl="0"/>
            <a:r>
              <a:rPr lang="en-IN" sz="1600" dirty="0" smtClean="0">
                <a:latin typeface="Arial" pitchFamily="34" charset="0"/>
                <a:cs typeface="Arial" pitchFamily="34" charset="0"/>
              </a:rPr>
              <a:t>The biggest limitation we observed was that not all categories of a particular feature were available in the training data. So, if there were new category in the test data the model would not be able to identify that.</a:t>
            </a:r>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p>
          <a:p>
            <a:pPr lvl="0"/>
            <a:r>
              <a:rPr lang="en-IN" sz="1600" dirty="0" smtClean="0">
                <a:latin typeface="Arial" pitchFamily="34" charset="0"/>
                <a:cs typeface="Arial" pitchFamily="34" charset="0"/>
              </a:rPr>
              <a:t>The high </a:t>
            </a:r>
            <a:r>
              <a:rPr lang="en-IN" sz="1600" dirty="0" err="1" smtClean="0">
                <a:latin typeface="Arial" pitchFamily="34" charset="0"/>
                <a:cs typeface="Arial" pitchFamily="34" charset="0"/>
              </a:rPr>
              <a:t>skewness</a:t>
            </a:r>
            <a:r>
              <a:rPr lang="en-IN" sz="1600" dirty="0" smtClean="0">
                <a:latin typeface="Arial" pitchFamily="34" charset="0"/>
                <a:cs typeface="Arial" pitchFamily="34" charset="0"/>
              </a:rPr>
              <a:t> of data reduces the </a:t>
            </a:r>
            <a:r>
              <a:rPr lang="en-IN" sz="1600" dirty="0" err="1" smtClean="0">
                <a:latin typeface="Arial" pitchFamily="34" charset="0"/>
                <a:cs typeface="Arial" pitchFamily="34" charset="0"/>
              </a:rPr>
              <a:t>effectivity</a:t>
            </a:r>
            <a:r>
              <a:rPr lang="en-IN" sz="1600" dirty="0" smtClean="0">
                <a:latin typeface="Arial" pitchFamily="34" charset="0"/>
                <a:cs typeface="Arial" pitchFamily="34" charset="0"/>
              </a:rPr>
              <a:t>.</a:t>
            </a:r>
            <a:endParaRPr lang="en-US" sz="1600" dirty="0" smtClean="0">
              <a:latin typeface="Arial" pitchFamily="34" charset="0"/>
              <a:cs typeface="Arial" pitchFamily="34" charset="0"/>
            </a:endParaRPr>
          </a:p>
          <a:p>
            <a:pPr>
              <a:buNone/>
            </a:pPr>
            <a:r>
              <a:rPr lang="en-IN" sz="1600" dirty="0" smtClean="0">
                <a:latin typeface="Arial" pitchFamily="34" charset="0"/>
                <a:cs typeface="Arial" pitchFamily="34" charset="0"/>
              </a:rPr>
              <a:t> </a:t>
            </a:r>
            <a:endParaRPr lang="en-US" sz="1600" dirty="0" smtClean="0">
              <a:latin typeface="Arial" pitchFamily="34" charset="0"/>
              <a:cs typeface="Arial" pitchFamily="34" charset="0"/>
            </a:endParaRPr>
          </a:p>
          <a:p>
            <a:pPr lvl="0"/>
            <a:r>
              <a:rPr lang="en-IN" sz="1600" dirty="0" smtClean="0">
                <a:latin typeface="Arial" pitchFamily="34" charset="0"/>
                <a:cs typeface="Arial" pitchFamily="34" charset="0"/>
              </a:rPr>
              <a:t>we can increase the efficiency of a model by selecting a better method to remove outliers and </a:t>
            </a:r>
            <a:r>
              <a:rPr lang="en-IN" sz="1600" dirty="0" err="1" smtClean="0">
                <a:latin typeface="Arial" pitchFamily="34" charset="0"/>
                <a:cs typeface="Arial" pitchFamily="34" charset="0"/>
              </a:rPr>
              <a:t>skewness</a:t>
            </a:r>
            <a:r>
              <a:rPr lang="en-IN" sz="1600" dirty="0" smtClean="0">
                <a:latin typeface="Arial" pitchFamily="34" charset="0"/>
                <a:cs typeface="Arial" pitchFamily="34" charset="0"/>
              </a:rPr>
              <a:t> also how to make the search of perfect model in a way that if we want to change some parameters in model then we don't have to run all the model again.</a:t>
            </a:r>
            <a:endParaRPr lang="en-US" sz="1600" dirty="0">
              <a:latin typeface="Arial" pitchFamily="34" charset="0"/>
              <a:cs typeface="Arial" pitchFamily="34" charset="0"/>
            </a:endParaRPr>
          </a:p>
        </p:txBody>
      </p:sp>
      <p:sp>
        <p:nvSpPr>
          <p:cNvPr id="3" name="Title 2"/>
          <p:cNvSpPr>
            <a:spLocks noGrp="1"/>
          </p:cNvSpPr>
          <p:nvPr>
            <p:ph type="title"/>
          </p:nvPr>
        </p:nvSpPr>
        <p:spPr>
          <a:xfrm>
            <a:off x="457200" y="205978"/>
            <a:ext cx="8229600" cy="384572"/>
          </a:xfrm>
        </p:spPr>
        <p:txBody>
          <a:bodyPr>
            <a:normAutofit fontScale="90000"/>
          </a:bodyPr>
          <a:lstStyle/>
          <a:p>
            <a:r>
              <a:rPr lang="en-US" dirty="0" smtClean="0"/>
              <a:t/>
            </a:r>
            <a:br>
              <a:rPr lang="en-US" dirty="0" smtClean="0"/>
            </a:br>
            <a:r>
              <a:rPr lang="en-US" sz="2700" dirty="0" smtClean="0">
                <a:latin typeface="Arial" pitchFamily="34" charset="0"/>
                <a:cs typeface="Arial" pitchFamily="34" charset="0"/>
              </a:rPr>
              <a:t> Limitations of this work and Scope for Future Work </a:t>
            </a:r>
            <a:endParaRPr lang="en-US" sz="27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4800" dirty="0" smtClean="0">
                <a:latin typeface="Arial" pitchFamily="34" charset="0"/>
                <a:cs typeface="Arial" pitchFamily="34" charset="0"/>
              </a:rPr>
              <a:t>				</a:t>
            </a:r>
          </a:p>
          <a:p>
            <a:pPr>
              <a:buNone/>
            </a:pPr>
            <a:r>
              <a:rPr lang="en-US" sz="4800" dirty="0" smtClean="0">
                <a:latin typeface="Arial" pitchFamily="34" charset="0"/>
                <a:cs typeface="Arial" pitchFamily="34" charset="0"/>
              </a:rPr>
              <a:t>	</a:t>
            </a:r>
            <a:r>
              <a:rPr lang="en-US" sz="4800" dirty="0" smtClean="0">
                <a:latin typeface="Arial" pitchFamily="34" charset="0"/>
                <a:cs typeface="Arial" pitchFamily="34" charset="0"/>
              </a:rPr>
              <a:t>			Thank You</a:t>
            </a:r>
            <a:endParaRPr lang="en-US" sz="48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sz="1800" dirty="0" smtClean="0">
                <a:latin typeface="Arial" pitchFamily="34" charset="0"/>
                <a:cs typeface="Arial" pitchFamily="34" charset="0"/>
              </a:rPr>
              <a:t>The different Mathematical/Analytical models that are used in this project are as below: </a:t>
            </a:r>
          </a:p>
          <a:p>
            <a:pPr marL="530676" lvl="2" indent="0" algn="just">
              <a:buFont typeface="Wingdings" pitchFamily="2" charset="2"/>
              <a:buChar char="Ø"/>
            </a:pPr>
            <a:r>
              <a:rPr lang="en-US" sz="1700" dirty="0" smtClean="0">
                <a:latin typeface="Arial" pitchFamily="34" charset="0"/>
                <a:cs typeface="Arial" pitchFamily="34" charset="0"/>
              </a:rPr>
              <a:t>Linear Regression,</a:t>
            </a:r>
          </a:p>
          <a:p>
            <a:pPr marL="530676" lvl="2" indent="0" algn="just">
              <a:buFont typeface="Wingdings" pitchFamily="2" charset="2"/>
              <a:buChar char="Ø"/>
            </a:pPr>
            <a:r>
              <a:rPr lang="en-US" sz="1700" dirty="0" smtClean="0">
                <a:latin typeface="Arial" pitchFamily="34" charset="0"/>
                <a:cs typeface="Arial" pitchFamily="34" charset="0"/>
              </a:rPr>
              <a:t>Lasso</a:t>
            </a:r>
            <a:r>
              <a:rPr lang="en-US" sz="1700" dirty="0" smtClean="0">
                <a:latin typeface="Arial" pitchFamily="34" charset="0"/>
                <a:cs typeface="Arial" pitchFamily="34" charset="0"/>
              </a:rPr>
              <a:t>, </a:t>
            </a:r>
            <a:endParaRPr lang="en-US" sz="1700" dirty="0" smtClean="0">
              <a:latin typeface="Arial" pitchFamily="34" charset="0"/>
              <a:cs typeface="Arial" pitchFamily="34" charset="0"/>
            </a:endParaRPr>
          </a:p>
          <a:p>
            <a:pPr marL="530676" lvl="2" indent="0" algn="just">
              <a:buFont typeface="Wingdings" pitchFamily="2" charset="2"/>
              <a:buChar char="Ø"/>
            </a:pPr>
            <a:r>
              <a:rPr lang="en-US" sz="1700" dirty="0" smtClean="0">
                <a:latin typeface="Arial" pitchFamily="34" charset="0"/>
                <a:cs typeface="Arial" pitchFamily="34" charset="0"/>
              </a:rPr>
              <a:t>Ridge</a:t>
            </a:r>
            <a:r>
              <a:rPr lang="en-US" sz="1700" dirty="0" smtClean="0">
                <a:latin typeface="Arial" pitchFamily="34" charset="0"/>
                <a:cs typeface="Arial" pitchFamily="34" charset="0"/>
              </a:rPr>
              <a:t>, </a:t>
            </a:r>
            <a:endParaRPr lang="en-US" sz="1700" dirty="0" smtClean="0">
              <a:latin typeface="Arial" pitchFamily="34" charset="0"/>
              <a:cs typeface="Arial" pitchFamily="34" charset="0"/>
            </a:endParaRPr>
          </a:p>
          <a:p>
            <a:pPr marL="530676" lvl="2" indent="0" algn="just">
              <a:buFont typeface="Wingdings" pitchFamily="2" charset="2"/>
              <a:buChar char="Ø"/>
            </a:pPr>
            <a:r>
              <a:rPr lang="en-US" sz="1700" dirty="0" err="1" smtClean="0">
                <a:latin typeface="Arial" pitchFamily="34" charset="0"/>
                <a:cs typeface="Arial" pitchFamily="34" charset="0"/>
              </a:rPr>
              <a:t>KNeighborsRegressor</a:t>
            </a:r>
            <a:r>
              <a:rPr lang="en-US" sz="1700" dirty="0" smtClean="0">
                <a:latin typeface="Arial" pitchFamily="34" charset="0"/>
                <a:cs typeface="Arial" pitchFamily="34" charset="0"/>
              </a:rPr>
              <a:t>,</a:t>
            </a:r>
          </a:p>
          <a:p>
            <a:pPr marL="530676" lvl="2" indent="0" algn="just">
              <a:buFont typeface="Wingdings" pitchFamily="2" charset="2"/>
              <a:buChar char="Ø"/>
            </a:pPr>
            <a:r>
              <a:rPr lang="en-US" sz="1700" dirty="0" smtClean="0">
                <a:latin typeface="Arial" pitchFamily="34" charset="0"/>
                <a:cs typeface="Arial" pitchFamily="34" charset="0"/>
              </a:rPr>
              <a:t>Decision </a:t>
            </a:r>
            <a:r>
              <a:rPr lang="en-US" sz="1700" dirty="0" smtClean="0">
                <a:latin typeface="Arial" pitchFamily="34" charset="0"/>
                <a:cs typeface="Arial" pitchFamily="34" charset="0"/>
              </a:rPr>
              <a:t>Tree </a:t>
            </a:r>
            <a:r>
              <a:rPr lang="en-US" sz="1700" dirty="0" err="1" smtClean="0">
                <a:latin typeface="Arial" pitchFamily="34" charset="0"/>
                <a:cs typeface="Arial" pitchFamily="34" charset="0"/>
              </a:rPr>
              <a:t>Regressor</a:t>
            </a:r>
            <a:r>
              <a:rPr lang="en-US" sz="1700" dirty="0" smtClean="0">
                <a:latin typeface="Arial" pitchFamily="34" charset="0"/>
                <a:cs typeface="Arial" pitchFamily="34" charset="0"/>
              </a:rPr>
              <a:t>, </a:t>
            </a:r>
            <a:endParaRPr lang="en-US" sz="1700" dirty="0" smtClean="0">
              <a:latin typeface="Arial" pitchFamily="34" charset="0"/>
              <a:cs typeface="Arial" pitchFamily="34" charset="0"/>
            </a:endParaRPr>
          </a:p>
          <a:p>
            <a:pPr marL="530676" lvl="2" indent="0" algn="just">
              <a:buFont typeface="Wingdings" pitchFamily="2" charset="2"/>
              <a:buChar char="Ø"/>
            </a:pPr>
            <a:r>
              <a:rPr lang="en-US" sz="1700" dirty="0" smtClean="0">
                <a:latin typeface="Arial" pitchFamily="34" charset="0"/>
                <a:cs typeface="Arial" pitchFamily="34" charset="0"/>
              </a:rPr>
              <a:t>Random Forest </a:t>
            </a:r>
            <a:r>
              <a:rPr lang="en-US" sz="1700" dirty="0" err="1" smtClean="0">
                <a:latin typeface="Arial" pitchFamily="34" charset="0"/>
                <a:cs typeface="Arial" pitchFamily="34" charset="0"/>
              </a:rPr>
              <a:t>Regressor</a:t>
            </a:r>
            <a:r>
              <a:rPr lang="en-US" sz="1700" dirty="0" smtClean="0">
                <a:latin typeface="Arial" pitchFamily="34" charset="0"/>
                <a:cs typeface="Arial" pitchFamily="34" charset="0"/>
              </a:rPr>
              <a:t>,</a:t>
            </a:r>
          </a:p>
          <a:p>
            <a:pPr marL="530676" lvl="2" indent="0" algn="just">
              <a:buFont typeface="Wingdings" pitchFamily="2" charset="2"/>
              <a:buChar char="Ø"/>
            </a:pPr>
            <a:r>
              <a:rPr lang="en-US" sz="1700" dirty="0" smtClean="0">
                <a:latin typeface="Arial" pitchFamily="34" charset="0"/>
                <a:cs typeface="Arial" pitchFamily="34" charset="0"/>
              </a:rPr>
              <a:t>SVR</a:t>
            </a:r>
          </a:p>
          <a:p>
            <a:pPr algn="just"/>
            <a:r>
              <a:rPr lang="en-US" sz="1800" dirty="0" smtClean="0">
                <a:latin typeface="Arial" pitchFamily="34" charset="0"/>
                <a:cs typeface="Arial" pitchFamily="34" charset="0"/>
              </a:rPr>
              <a:t>First</a:t>
            </a:r>
            <a:r>
              <a:rPr lang="en-US" sz="1800" dirty="0" smtClean="0">
                <a:latin typeface="Arial" pitchFamily="34" charset="0"/>
                <a:cs typeface="Arial" pitchFamily="34" charset="0"/>
              </a:rPr>
              <a:t>, use the train dataset and do the EDA process, fitting the best model and saving the model. </a:t>
            </a:r>
          </a:p>
          <a:p>
            <a:pPr algn="just"/>
            <a:r>
              <a:rPr lang="en-US" sz="1800" dirty="0" smtClean="0">
                <a:latin typeface="Arial" pitchFamily="34" charset="0"/>
                <a:cs typeface="Arial" pitchFamily="34" charset="0"/>
              </a:rPr>
              <a:t>Then, use the test dataset, load the saved model and predict the values over the test data</a:t>
            </a:r>
            <a:r>
              <a:rPr lang="en-US" sz="2800" dirty="0" smtClean="0">
                <a:latin typeface="Quicksand" panose="020B0604020202020204" charset="0"/>
              </a:rPr>
              <a:t>.</a:t>
            </a:r>
            <a:endParaRPr lang="en-US" dirty="0"/>
          </a:p>
        </p:txBody>
      </p:sp>
      <p:sp>
        <p:nvSpPr>
          <p:cNvPr id="3" name="Title 2"/>
          <p:cNvSpPr>
            <a:spLocks noGrp="1"/>
          </p:cNvSpPr>
          <p:nvPr>
            <p:ph type="title"/>
          </p:nvPr>
        </p:nvSpPr>
        <p:spPr/>
        <p:txBody>
          <a:bodyPr>
            <a:normAutofit/>
          </a:bodyPr>
          <a:lstStyle/>
          <a:p>
            <a:r>
              <a:rPr lang="en-IN" sz="2400" b="0" dirty="0" smtClean="0">
                <a:solidFill>
                  <a:schemeClr val="tx1"/>
                </a:solidFill>
                <a:latin typeface="Arial" pitchFamily="34" charset="0"/>
                <a:cs typeface="Arial" pitchFamily="34" charset="0"/>
              </a:rPr>
              <a:t>MATHEMATICAL/ANALYTICAL MODELLING OF THE PROBLEM</a:t>
            </a:r>
            <a:endParaRPr lang="en-US" sz="24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noChangeAspect="1"/>
          </p:cNvPicPr>
          <p:nvPr>
            <p:ph idx="1"/>
          </p:nvPr>
        </p:nvPicPr>
        <p:blipFill>
          <a:blip r:embed="rId2"/>
          <a:stretch>
            <a:fillRect/>
          </a:stretch>
        </p:blipFill>
        <p:spPr>
          <a:xfrm>
            <a:off x="802411" y="1111250"/>
            <a:ext cx="7198590" cy="3822700"/>
          </a:xfrm>
        </p:spPr>
      </p:pic>
      <p:sp>
        <p:nvSpPr>
          <p:cNvPr id="3" name="Title 2"/>
          <p:cNvSpPr>
            <a:spLocks noGrp="1"/>
          </p:cNvSpPr>
          <p:nvPr>
            <p:ph type="title"/>
          </p:nvPr>
        </p:nvSpPr>
        <p:spPr/>
        <p:txBody>
          <a:bodyPr>
            <a:normAutofit/>
          </a:bodyPr>
          <a:lstStyle/>
          <a:p>
            <a:r>
              <a:rPr lang="en-US" sz="2400" dirty="0" smtClean="0">
                <a:solidFill>
                  <a:schemeClr val="tx1"/>
                </a:solidFill>
                <a:latin typeface="Arial" pitchFamily="34" charset="0"/>
                <a:cs typeface="Arial" pitchFamily="34" charset="0"/>
              </a:rPr>
              <a:t>DATA SOURCES AND THEIR FORMATS</a:t>
            </a:r>
            <a:endParaRPr lang="en-US" sz="24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Arial" pitchFamily="34" charset="0"/>
                <a:cs typeface="Arial" pitchFamily="34" charset="0"/>
              </a:rPr>
              <a:t>Check For Data Types</a:t>
            </a:r>
            <a:endParaRPr lang="en-US" sz="2400" dirty="0">
              <a:latin typeface="Arial" pitchFamily="34" charset="0"/>
              <a:cs typeface="Arial" pitchFamily="34" charset="0"/>
            </a:endParaRPr>
          </a:p>
        </p:txBody>
      </p:sp>
      <p:sp>
        <p:nvSpPr>
          <p:cNvPr id="8" name="Content Placeholder 7"/>
          <p:cNvSpPr>
            <a:spLocks noGrp="1"/>
          </p:cNvSpPr>
          <p:nvPr>
            <p:ph sz="quarter" idx="2"/>
          </p:nvPr>
        </p:nvSpPr>
        <p:spPr/>
        <p:txBody>
          <a:bodyPr>
            <a:normAutofit/>
          </a:bodyPr>
          <a:lstStyle/>
          <a:p>
            <a:r>
              <a:rPr lang="en-US" sz="1600" dirty="0" smtClean="0">
                <a:latin typeface="Arial" pitchFamily="34" charset="0"/>
                <a:cs typeface="Arial" pitchFamily="34" charset="0"/>
              </a:rPr>
              <a:t>This is used to categorize the features into numerical and categorical type which is very useful for the further analysis</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p:txBody>
      </p:sp>
      <p:pic>
        <p:nvPicPr>
          <p:cNvPr id="12" name="Content Placeholder 3" descr="Capture.JPG"/>
          <p:cNvPicPr>
            <a:picLocks noGrp="1"/>
          </p:cNvPicPr>
          <p:nvPr>
            <p:ph sz="quarter" idx="4"/>
          </p:nvPr>
        </p:nvPicPr>
        <p:blipFill>
          <a:blip r:embed="rId3"/>
          <a:stretch>
            <a:fillRect/>
          </a:stretch>
        </p:blipFill>
        <p:spPr>
          <a:xfrm>
            <a:off x="5029200" y="1082675"/>
            <a:ext cx="2895600" cy="2957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666750"/>
            <a:ext cx="8229600" cy="4476750"/>
          </a:xfrm>
        </p:spPr>
        <p:txBody>
          <a:bodyPr>
            <a:normAutofit/>
          </a:bodyPr>
          <a:lstStyle/>
          <a:p>
            <a:r>
              <a:rPr lang="en-US" sz="1600" dirty="0" smtClean="0">
                <a:latin typeface="Arial" pitchFamily="34" charset="0"/>
                <a:cs typeface="Arial" pitchFamily="34" charset="0"/>
              </a:rPr>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a:t>
            </a:r>
            <a:r>
              <a:rPr lang="en-US" sz="1800" dirty="0" smtClean="0">
                <a:latin typeface="Arial" pitchFamily="34" charset="0"/>
                <a:cs typeface="Arial" pitchFamily="34" charset="0"/>
              </a:rPr>
              <a:t>. </a:t>
            </a:r>
          </a:p>
          <a:p>
            <a:r>
              <a:rPr lang="en-US" sz="1600" dirty="0" smtClean="0">
                <a:latin typeface="quicksand" panose="020B0604020202020204" charset="0"/>
              </a:rPr>
              <a:t>Checking the value counts of categorical data</a:t>
            </a:r>
          </a:p>
          <a:p>
            <a:endParaRPr lang="en-US" sz="1600" dirty="0">
              <a:latin typeface="Arial" pitchFamily="34" charset="0"/>
              <a:cs typeface="Arial" pitchFamily="34" charset="0"/>
            </a:endParaRPr>
          </a:p>
        </p:txBody>
      </p:sp>
      <p:sp>
        <p:nvSpPr>
          <p:cNvPr id="7" name="Title 6"/>
          <p:cNvSpPr>
            <a:spLocks noGrp="1"/>
          </p:cNvSpPr>
          <p:nvPr>
            <p:ph type="title"/>
          </p:nvPr>
        </p:nvSpPr>
        <p:spPr>
          <a:xfrm>
            <a:off x="457200" y="205978"/>
            <a:ext cx="8229600" cy="536972"/>
          </a:xfrm>
        </p:spPr>
        <p:txBody>
          <a:bodyPr>
            <a:normAutofit/>
          </a:bodyPr>
          <a:lstStyle/>
          <a:p>
            <a:r>
              <a:rPr lang="en-US" sz="2400" dirty="0" smtClean="0">
                <a:solidFill>
                  <a:schemeClr val="tx1"/>
                </a:solidFill>
                <a:latin typeface="Arial" pitchFamily="34" charset="0"/>
                <a:cs typeface="Arial" pitchFamily="34" charset="0"/>
              </a:rPr>
              <a:t>DATA PREPROCESSING</a:t>
            </a:r>
            <a:endParaRPr lang="en-US" sz="2400" dirty="0">
              <a:latin typeface="Arial" pitchFamily="34" charset="0"/>
              <a:cs typeface="Arial" pitchFamily="34" charset="0"/>
            </a:endParaRPr>
          </a:p>
        </p:txBody>
      </p:sp>
      <p:pic>
        <p:nvPicPr>
          <p:cNvPr id="9" name="Picture 8" descr="Capture.JPG"/>
          <p:cNvPicPr>
            <a:picLocks noChangeAspect="1"/>
          </p:cNvPicPr>
          <p:nvPr/>
        </p:nvPicPr>
        <p:blipFill>
          <a:blip r:embed="rId2"/>
          <a:stretch>
            <a:fillRect/>
          </a:stretch>
        </p:blipFill>
        <p:spPr>
          <a:xfrm>
            <a:off x="1919287" y="3028950"/>
            <a:ext cx="5305425" cy="2114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r>
              <a:rPr lang="en-US" sz="2400" dirty="0" smtClean="0">
                <a:latin typeface="Arial" pitchFamily="34" charset="0"/>
                <a:cs typeface="Arial" pitchFamily="34" charset="0"/>
              </a:rPr>
              <a:t>Check For Null Values</a:t>
            </a:r>
            <a:endParaRPr lang="en-US" sz="2400" dirty="0">
              <a:latin typeface="Arial" pitchFamily="34" charset="0"/>
              <a:cs typeface="Arial" pitchFamily="34" charset="0"/>
            </a:endParaRPr>
          </a:p>
        </p:txBody>
      </p:sp>
      <p:sp>
        <p:nvSpPr>
          <p:cNvPr id="20" name="Content Placeholder 19"/>
          <p:cNvSpPr>
            <a:spLocks noGrp="1"/>
          </p:cNvSpPr>
          <p:nvPr>
            <p:ph sz="quarter" idx="2"/>
          </p:nvPr>
        </p:nvSpPr>
        <p:spPr/>
        <p:txBody>
          <a:bodyPr>
            <a:normAutofit/>
          </a:bodyPr>
          <a:lstStyle/>
          <a:p>
            <a:r>
              <a:rPr lang="en-US" sz="1600" dirty="0" smtClean="0">
                <a:latin typeface="Arial" pitchFamily="34" charset="0"/>
                <a:cs typeface="Arial" pitchFamily="34" charset="0"/>
              </a:rPr>
              <a:t>Null values in a dataset are to be filled with appropriate statistical values to get better results.</a:t>
            </a:r>
            <a:endParaRPr lang="en-US" sz="1600" dirty="0">
              <a:latin typeface="Arial" pitchFamily="34" charset="0"/>
              <a:cs typeface="Arial" pitchFamily="34" charset="0"/>
            </a:endParaRPr>
          </a:p>
        </p:txBody>
      </p:sp>
      <p:pic>
        <p:nvPicPr>
          <p:cNvPr id="23" name="Content Placeholder 16" descr="Capture.JPG"/>
          <p:cNvPicPr>
            <a:picLocks noGrp="1"/>
          </p:cNvPicPr>
          <p:nvPr>
            <p:ph sz="quarter" idx="4"/>
          </p:nvPr>
        </p:nvPicPr>
        <p:blipFill>
          <a:blip r:embed="rId2"/>
          <a:stretch>
            <a:fillRect/>
          </a:stretch>
        </p:blipFill>
        <p:spPr>
          <a:xfrm>
            <a:off x="5029200" y="1082675"/>
            <a:ext cx="2611207" cy="295751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586</TotalTime>
  <Words>2142</Words>
  <Application>Microsoft Office PowerPoint</Application>
  <PresentationFormat>On-screen Show (16:9)</PresentationFormat>
  <Paragraphs>124</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Concourse</vt:lpstr>
      <vt:lpstr>House Price Prediction Project</vt:lpstr>
      <vt:lpstr>INTRODUCTION        BUSINESS PROBLEM FRAMING</vt:lpstr>
      <vt:lpstr>CONCEPTUAL BACKGROUND OF THE DOMAIN PROBLEM</vt:lpstr>
      <vt:lpstr>MOTIVATION OF THE PROBLEM UNDERTAKEN</vt:lpstr>
      <vt:lpstr>MATHEMATICAL/ANALYTICAL MODELLING OF THE PROBLEM</vt:lpstr>
      <vt:lpstr>DATA SOURCES AND THEIR FORMATS</vt:lpstr>
      <vt:lpstr>Check For Data Types</vt:lpstr>
      <vt:lpstr>DATA PREPROCESSING</vt:lpstr>
      <vt:lpstr>Check For Null Values</vt:lpstr>
      <vt:lpstr>HANDLING MISSING DATA</vt:lpstr>
      <vt:lpstr>STATISTICAL SUMMARY</vt:lpstr>
      <vt:lpstr>CORRELATION FACTOR</vt:lpstr>
      <vt:lpstr>CORRELATION MATRIX AND ITS VISUALIZATION</vt:lpstr>
      <vt:lpstr>DROPPING UNNECESSARY COLUMNS AND ENCODING NON-NUMERIC DATA USING LABEL ENCODER</vt:lpstr>
      <vt:lpstr>CHECKING SKEWNESS</vt:lpstr>
      <vt:lpstr>CHECKING OUTLIERS</vt:lpstr>
      <vt:lpstr>Slide 17</vt:lpstr>
      <vt:lpstr>TREATING SKEWNESS</vt:lpstr>
      <vt:lpstr>HARDWARE AND SOFTWARE REQUIREMENTS AND TOOLS USED</vt:lpstr>
      <vt:lpstr>TESTING OF IDENTIFIED APPROACHES</vt:lpstr>
      <vt:lpstr>SCALING THE DATA USING STANDARD SCALER</vt:lpstr>
      <vt:lpstr>EVALUATE SELECTED MODELS</vt:lpstr>
      <vt:lpstr>Slide 23</vt:lpstr>
      <vt:lpstr>Slide 24</vt:lpstr>
      <vt:lpstr>Slide 25</vt:lpstr>
      <vt:lpstr>Slide 26</vt:lpstr>
      <vt:lpstr>Slide 27</vt:lpstr>
      <vt:lpstr>Slide 28</vt:lpstr>
      <vt:lpstr>Slide 29</vt:lpstr>
      <vt:lpstr>Slide 30</vt:lpstr>
      <vt:lpstr>KEY METRICS FOR SUCCESS IN SOLVING PROBLEM UNDER CONSIDERATION</vt:lpstr>
      <vt:lpstr>Slide 32</vt:lpstr>
      <vt:lpstr>Slide 33</vt:lpstr>
      <vt:lpstr>Slide 34</vt:lpstr>
      <vt:lpstr>DATA VISUALIZATION</vt:lpstr>
      <vt:lpstr>Slide 36</vt:lpstr>
      <vt:lpstr>Slide 37</vt:lpstr>
      <vt:lpstr>Slide 38</vt:lpstr>
      <vt:lpstr>CONCLUSION</vt:lpstr>
      <vt:lpstr>LEARNING OUTCOMES OF THE STUDY IN RESPECT OF DATA SCIENCE</vt:lpstr>
      <vt:lpstr>  Limitations of this work and Scope for Future Work </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59</cp:revision>
  <dcterms:created xsi:type="dcterms:W3CDTF">2022-06-22T05:00:18Z</dcterms:created>
  <dcterms:modified xsi:type="dcterms:W3CDTF">2022-06-22T14:46:29Z</dcterms:modified>
</cp:coreProperties>
</file>