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2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EC29193F-3C26-49BD-ABC7-E0675D6190AE}" type="datetimeFigureOut">
              <a:rPr lang="en-US" smtClean="0"/>
              <a:t>7/21/2022</a:t>
            </a:fld>
            <a:endParaRPr lang="en-US"/>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fld id="{7AF4E882-C3AD-4846-B3F9-5BC066CEAA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29193F-3C26-49BD-ABC7-E0675D6190AE}" type="datetimeFigureOut">
              <a:rPr lang="en-US" smtClean="0"/>
              <a:t>7/21/2022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F4E882-C3AD-4846-B3F9-5BC066CEAA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EC29193F-3C26-49BD-ABC7-E0675D6190AE}" type="datetimeFigureOut">
              <a:rPr lang="en-US" smtClean="0"/>
              <a:t>7/21/2022</a:t>
            </a:fld>
            <a:endParaRPr lang="en-US"/>
          </a:p>
        </p:txBody>
      </p:sp>
      <p:sp>
        <p:nvSpPr>
          <p:cNvPr id="5" name="Footer Placeholder 4"/>
          <p:cNvSpPr>
            <a:spLocks noGrp="1"/>
          </p:cNvSpPr>
          <p:nvPr>
            <p:ph type="ftr" sz="quarter" idx="11"/>
          </p:nvPr>
        </p:nvSpPr>
        <p:spPr>
          <a:xfrm>
            <a:off x="457200" y="4917186"/>
            <a:ext cx="3657600" cy="171450"/>
          </a:xfrm>
        </p:spPr>
        <p:txBody>
          <a:bodyPr/>
          <a:lstStyle>
            <a:extLst/>
          </a:lstStyle>
          <a:p>
            <a:endParaRPr lang="en-US"/>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fld id="{7AF4E882-C3AD-4846-B3F9-5BC066CEAA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29193F-3C26-49BD-ABC7-E0675D6190AE}" type="datetimeFigureOut">
              <a:rPr lang="en-US" smtClean="0"/>
              <a:t>7/21/2022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F4E882-C3AD-4846-B3F9-5BC066CEAA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EC29193F-3C26-49BD-ABC7-E0675D6190AE}" type="datetimeFigureOut">
              <a:rPr lang="en-US" smtClean="0"/>
              <a:t>7/21/2022</a:t>
            </a:fld>
            <a:endParaRPr lang="en-US"/>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4916334"/>
            <a:ext cx="588336" cy="171450"/>
          </a:xfrm>
        </p:spPr>
        <p:txBody>
          <a:bodyPr/>
          <a:lstStyle>
            <a:extLst/>
          </a:lstStyle>
          <a:p>
            <a:fld id="{7AF4E882-C3AD-4846-B3F9-5BC066CEAA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29193F-3C26-49BD-ABC7-E0675D6190AE}" type="datetimeFigureOut">
              <a:rPr lang="en-US" smtClean="0"/>
              <a:t>7/21/2022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F4E882-C3AD-4846-B3F9-5BC066CEAA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29193F-3C26-49BD-ABC7-E0675D6190AE}" type="datetimeFigureOut">
              <a:rPr lang="en-US" smtClean="0"/>
              <a:t>7/21/2022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AF4E882-C3AD-4846-B3F9-5BC066CEAA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C29193F-3C26-49BD-ABC7-E0675D6190AE}" type="datetimeFigureOut">
              <a:rPr lang="en-US" smtClean="0"/>
              <a:t>7/21/2022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AF4E882-C3AD-4846-B3F9-5BC066CEAA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C29193F-3C26-49BD-ABC7-E0675D6190AE}" type="datetimeFigureOut">
              <a:rPr lang="en-US" smtClean="0"/>
              <a:t>7/21/2022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7AF4E882-C3AD-4846-B3F9-5BC066CEAA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29193F-3C26-49BD-ABC7-E0675D6190AE}" type="datetimeFigureOut">
              <a:rPr lang="en-US" smtClean="0"/>
              <a:t>7/21/2022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F4E882-C3AD-4846-B3F9-5BC066CEAA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C29193F-3C26-49BD-ABC7-E0675D6190AE}" type="datetimeFigureOut">
              <a:rPr lang="en-US" smtClean="0"/>
              <a:t>7/21/2022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F4E882-C3AD-4846-B3F9-5BC066CEAA28}" type="slidenum">
              <a:rPr lang="en-US" smtClean="0"/>
              <a:t>‹#›</a:t>
            </a:fld>
            <a:endParaRPr lang="en-US"/>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EC29193F-3C26-49BD-ABC7-E0675D6190AE}" type="datetimeFigureOut">
              <a:rPr lang="en-US" smtClean="0"/>
              <a:t>7/21/2022</a:t>
            </a:fld>
            <a:endParaRPr lang="en-US"/>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fld id="{7AF4E882-C3AD-4846-B3F9-5BC066CEAA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400050"/>
            <a:ext cx="7253068" cy="742950"/>
          </a:xfrm>
        </p:spPr>
        <p:txBody>
          <a:bodyPr>
            <a:normAutofit/>
          </a:bodyPr>
          <a:lstStyle/>
          <a:p>
            <a:r>
              <a:rPr sz="4000" smtClean="0">
                <a:latin typeface="Arial" pitchFamily="34" charset="0"/>
                <a:cs typeface="Arial" pitchFamily="34" charset="0"/>
              </a:rPr>
              <a:t>FLIGHT PRICE PREDICTION</a:t>
            </a:r>
            <a:endParaRPr lang="en-US" sz="4000" dirty="0">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t>BY</a:t>
            </a:r>
          </a:p>
          <a:p>
            <a:r>
              <a:rPr lang="en-US" dirty="0" smtClean="0"/>
              <a:t>GIRIJA CHANDRA MOHAN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502920"/>
          </a:xfrm>
        </p:spPr>
        <p:txBody>
          <a:bodyPr>
            <a:normAutofit/>
          </a:bodyPr>
          <a:lstStyle/>
          <a:p>
            <a:r>
              <a:rPr lang="en-US" sz="3200" dirty="0" smtClean="0">
                <a:latin typeface="Arial" pitchFamily="34" charset="0"/>
                <a:cs typeface="Arial" pitchFamily="34" charset="0"/>
              </a:rPr>
              <a:t>Check For Null Values</a:t>
            </a:r>
            <a:endParaRPr lang="en-US" sz="3200" dirty="0"/>
          </a:p>
        </p:txBody>
      </p:sp>
      <p:sp>
        <p:nvSpPr>
          <p:cNvPr id="4" name="Text Placeholder 3"/>
          <p:cNvSpPr>
            <a:spLocks noGrp="1"/>
          </p:cNvSpPr>
          <p:nvPr>
            <p:ph type="body" idx="1"/>
          </p:nvPr>
        </p:nvSpPr>
        <p:spPr/>
        <p:txBody>
          <a:bodyPr>
            <a:normAutofit lnSpcReduction="10000"/>
          </a:bodyPr>
          <a:lstStyle/>
          <a:p>
            <a:endParaRPr lang="en-US"/>
          </a:p>
        </p:txBody>
      </p:sp>
      <p:sp>
        <p:nvSpPr>
          <p:cNvPr id="6" name="Text Placeholder 5"/>
          <p:cNvSpPr>
            <a:spLocks noGrp="1"/>
          </p:cNvSpPr>
          <p:nvPr>
            <p:ph type="body" sz="half" idx="3"/>
          </p:nvPr>
        </p:nvSpPr>
        <p:spPr/>
        <p:txBody>
          <a:bodyPr>
            <a:normAutofit lnSpcReduction="10000"/>
          </a:bodyPr>
          <a:lstStyle/>
          <a:p>
            <a:endParaRPr lang="en-US"/>
          </a:p>
        </p:txBody>
      </p:sp>
      <p:sp>
        <p:nvSpPr>
          <p:cNvPr id="5" name="Content Placeholder 4"/>
          <p:cNvSpPr>
            <a:spLocks noGrp="1"/>
          </p:cNvSpPr>
          <p:nvPr>
            <p:ph sz="quarter" idx="2"/>
          </p:nvPr>
        </p:nvSpPr>
        <p:spPr>
          <a:xfrm>
            <a:off x="457200" y="819150"/>
            <a:ext cx="3520440" cy="3550830"/>
          </a:xfrm>
        </p:spPr>
        <p:txBody>
          <a:bodyPr/>
          <a:lstStyle/>
          <a:p>
            <a:r>
              <a:rPr lang="en-US" dirty="0" smtClean="0">
                <a:latin typeface="Arial" pitchFamily="34" charset="0"/>
                <a:cs typeface="Arial" pitchFamily="34" charset="0"/>
              </a:rPr>
              <a:t>Null values in a dataset are to be filled with appropriate statistical values to get better results</a:t>
            </a:r>
            <a:r>
              <a:rPr lang="en-US" sz="2800" dirty="0" smtClean="0">
                <a:latin typeface="Arial" pitchFamily="34" charset="0"/>
                <a:cs typeface="Arial" pitchFamily="34" charset="0"/>
              </a:rPr>
              <a:t>.</a:t>
            </a:r>
          </a:p>
          <a:p>
            <a:endParaRPr lang="en-US" dirty="0"/>
          </a:p>
        </p:txBody>
      </p:sp>
      <p:pic>
        <p:nvPicPr>
          <p:cNvPr id="8" name="Content Placeholder 7" descr="Capture.JPG"/>
          <p:cNvPicPr>
            <a:picLocks noGrp="1"/>
          </p:cNvPicPr>
          <p:nvPr>
            <p:ph sz="quarter" idx="4"/>
          </p:nvPr>
        </p:nvPicPr>
        <p:blipFill>
          <a:blip r:embed="rId2"/>
          <a:stretch>
            <a:fillRect/>
          </a:stretch>
        </p:blipFill>
        <p:spPr>
          <a:xfrm>
            <a:off x="4222750" y="1323975"/>
            <a:ext cx="3457575" cy="2457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502920"/>
          </a:xfrm>
        </p:spPr>
        <p:txBody>
          <a:bodyPr>
            <a:normAutofit/>
          </a:bodyPr>
          <a:lstStyle/>
          <a:p>
            <a:r>
              <a:rPr lang="en-US" sz="3200" dirty="0" smtClean="0">
                <a:latin typeface="Arial" pitchFamily="34" charset="0"/>
                <a:cs typeface="Arial" pitchFamily="34" charset="0"/>
              </a:rPr>
              <a:t>Handling the Data</a:t>
            </a:r>
            <a:endParaRPr lang="en-US" sz="3200" dirty="0"/>
          </a:p>
        </p:txBody>
      </p:sp>
      <p:sp>
        <p:nvSpPr>
          <p:cNvPr id="3" name="Text Placeholder 2"/>
          <p:cNvSpPr>
            <a:spLocks noGrp="1"/>
          </p:cNvSpPr>
          <p:nvPr>
            <p:ph type="body" idx="1"/>
          </p:nvPr>
        </p:nvSpPr>
        <p:spPr/>
        <p:txBody>
          <a:bodyPr>
            <a:normAutofit lnSpcReduction="10000"/>
          </a:bodyPr>
          <a:lstStyle/>
          <a:p>
            <a:endParaRPr lang="en-US"/>
          </a:p>
        </p:txBody>
      </p:sp>
      <p:sp>
        <p:nvSpPr>
          <p:cNvPr id="4" name="Text Placeholder 3"/>
          <p:cNvSpPr>
            <a:spLocks noGrp="1"/>
          </p:cNvSpPr>
          <p:nvPr>
            <p:ph type="body" sz="half" idx="3"/>
          </p:nvPr>
        </p:nvSpPr>
        <p:spPr/>
        <p:txBody>
          <a:bodyPr>
            <a:normAutofit lnSpcReduction="10000"/>
          </a:bodyPr>
          <a:lstStyle/>
          <a:p>
            <a:endParaRPr lang="en-US"/>
          </a:p>
        </p:txBody>
      </p:sp>
      <p:sp>
        <p:nvSpPr>
          <p:cNvPr id="5" name="Content Placeholder 4"/>
          <p:cNvSpPr>
            <a:spLocks noGrp="1"/>
          </p:cNvSpPr>
          <p:nvPr>
            <p:ph sz="quarter" idx="2"/>
          </p:nvPr>
        </p:nvSpPr>
        <p:spPr>
          <a:xfrm>
            <a:off x="457200" y="895350"/>
            <a:ext cx="3520440" cy="3474630"/>
          </a:xfrm>
        </p:spPr>
        <p:txBody>
          <a:bodyPr/>
          <a:lstStyle/>
          <a:p>
            <a:r>
              <a:rPr lang="en-US" dirty="0" smtClean="0">
                <a:latin typeface="Arial" pitchFamily="34" charset="0"/>
                <a:cs typeface="Arial" pitchFamily="34" charset="0"/>
              </a:rPr>
              <a:t>All the features in the dataset are of object type, they are to be handled properly for further processing</a:t>
            </a:r>
            <a:endParaRPr lang="en-US" dirty="0"/>
          </a:p>
        </p:txBody>
      </p:sp>
      <p:pic>
        <p:nvPicPr>
          <p:cNvPr id="7" name="Content Placeholder 6" descr="Capture.JPG"/>
          <p:cNvPicPr>
            <a:picLocks noGrp="1"/>
          </p:cNvPicPr>
          <p:nvPr>
            <p:ph sz="quarter" idx="4"/>
          </p:nvPr>
        </p:nvPicPr>
        <p:blipFill>
          <a:blip r:embed="rId2"/>
          <a:stretch>
            <a:fillRect/>
          </a:stretch>
        </p:blipFill>
        <p:spPr>
          <a:xfrm>
            <a:off x="4178300" y="895351"/>
            <a:ext cx="3521075" cy="28132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209550"/>
            <a:ext cx="7239000" cy="4632252"/>
          </a:xfrm>
        </p:spPr>
        <p:txBody>
          <a:bodyPr/>
          <a:lstStyle/>
          <a:p>
            <a:r>
              <a:rPr lang="en-US" sz="2400" dirty="0" smtClean="0">
                <a:latin typeface="Arial" pitchFamily="34" charset="0"/>
                <a:cs typeface="Arial" pitchFamily="34" charset="0"/>
              </a:rPr>
              <a:t>The various data processing performed on the data set is shown below with the code</a:t>
            </a:r>
            <a:r>
              <a:rPr lang="en-US" dirty="0" smtClean="0"/>
              <a:t>.</a:t>
            </a:r>
          </a:p>
          <a:p>
            <a:endParaRPr lang="en-US" dirty="0"/>
          </a:p>
        </p:txBody>
      </p:sp>
      <p:pic>
        <p:nvPicPr>
          <p:cNvPr id="9" name="Picture 8" descr="Capture.JPG"/>
          <p:cNvPicPr/>
          <p:nvPr/>
        </p:nvPicPr>
        <p:blipFill>
          <a:blip r:embed="rId2"/>
          <a:stretch>
            <a:fillRect/>
          </a:stretch>
        </p:blipFill>
        <p:spPr>
          <a:xfrm>
            <a:off x="685800" y="1123950"/>
            <a:ext cx="5943600" cy="1457960"/>
          </a:xfrm>
          <a:prstGeom prst="rect">
            <a:avLst/>
          </a:prstGeom>
        </p:spPr>
      </p:pic>
      <p:pic>
        <p:nvPicPr>
          <p:cNvPr id="10" name="Picture 9" descr="Capture.JPG"/>
          <p:cNvPicPr/>
          <p:nvPr/>
        </p:nvPicPr>
        <p:blipFill>
          <a:blip r:embed="rId3"/>
          <a:stretch>
            <a:fillRect/>
          </a:stretch>
        </p:blipFill>
        <p:spPr>
          <a:xfrm>
            <a:off x="762000" y="2724150"/>
            <a:ext cx="5943600" cy="2092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609600" y="361950"/>
            <a:ext cx="7239000" cy="1981200"/>
          </a:xfrm>
          <a:prstGeom prst="rect">
            <a:avLst/>
          </a:prstGeom>
        </p:spPr>
      </p:pic>
      <p:pic>
        <p:nvPicPr>
          <p:cNvPr id="5" name="Picture 4" descr="Capture.JPG"/>
          <p:cNvPicPr/>
          <p:nvPr/>
        </p:nvPicPr>
        <p:blipFill>
          <a:blip r:embed="rId3"/>
          <a:stretch>
            <a:fillRect/>
          </a:stretch>
        </p:blipFill>
        <p:spPr>
          <a:xfrm>
            <a:off x="838200" y="2724150"/>
            <a:ext cx="5943600" cy="2174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457200" y="285750"/>
            <a:ext cx="7239000" cy="25144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426720"/>
          </a:xfrm>
        </p:spPr>
        <p:txBody>
          <a:bodyPr>
            <a:normAutofit/>
          </a:bodyPr>
          <a:lstStyle/>
          <a:p>
            <a:r>
              <a:rPr lang="en-US" sz="2800" dirty="0" smtClean="0">
                <a:solidFill>
                  <a:schemeClr val="tx1"/>
                </a:solidFill>
                <a:latin typeface="Arial" pitchFamily="34" charset="0"/>
                <a:cs typeface="Arial" pitchFamily="34" charset="0"/>
              </a:rPr>
              <a:t>STATISTICAL SUMMARY</a:t>
            </a:r>
            <a:endParaRPr lang="en-US" sz="2800" dirty="0"/>
          </a:p>
        </p:txBody>
      </p:sp>
      <p:sp>
        <p:nvSpPr>
          <p:cNvPr id="3" name="Content Placeholder 2"/>
          <p:cNvSpPr>
            <a:spLocks noGrp="1"/>
          </p:cNvSpPr>
          <p:nvPr>
            <p:ph idx="1"/>
          </p:nvPr>
        </p:nvSpPr>
        <p:spPr>
          <a:xfrm>
            <a:off x="457200" y="742950"/>
            <a:ext cx="7239000" cy="4098852"/>
          </a:xfrm>
        </p:spPr>
        <p:txBody>
          <a:bodyPr>
            <a:normAutofit/>
          </a:bodyPr>
          <a:lstStyle/>
          <a:p>
            <a:pPr algn="just"/>
            <a:r>
              <a:rPr lang="en-US" sz="1400" dirty="0" smtClean="0">
                <a:latin typeface="Arial" pitchFamily="34" charset="0"/>
                <a:cs typeface="Arial" pitchFamily="3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400" dirty="0" smtClean="0">
                <a:latin typeface="Arial" pitchFamily="34" charset="0"/>
                <a:cs typeface="Arial" pitchFamily="34" charset="0"/>
              </a:rPr>
              <a:t>The describe() function computes a summary of statistics pertaining to the Data Frame columns. This function gives the mean, count, max, standard deviation and IQR values of the dataset in a simple understandable way.</a:t>
            </a:r>
          </a:p>
          <a:p>
            <a:pPr>
              <a:buNone/>
            </a:pPr>
            <a:endParaRPr lang="en-US" dirty="0"/>
          </a:p>
        </p:txBody>
      </p:sp>
      <p:pic>
        <p:nvPicPr>
          <p:cNvPr id="4" name="Picture 3" descr="Capture.JPG"/>
          <p:cNvPicPr/>
          <p:nvPr/>
        </p:nvPicPr>
        <p:blipFill>
          <a:blip r:embed="rId2"/>
          <a:stretch>
            <a:fillRect/>
          </a:stretch>
        </p:blipFill>
        <p:spPr>
          <a:xfrm>
            <a:off x="838200" y="2724150"/>
            <a:ext cx="5943600" cy="2162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426720"/>
          </a:xfrm>
        </p:spPr>
        <p:txBody>
          <a:bodyPr>
            <a:normAutofit/>
          </a:bodyPr>
          <a:lstStyle/>
          <a:p>
            <a:r>
              <a:rPr lang="en-US" sz="2800" dirty="0" smtClean="0">
                <a:solidFill>
                  <a:schemeClr val="tx1"/>
                </a:solidFill>
                <a:latin typeface="Arial" pitchFamily="34" charset="0"/>
                <a:cs typeface="Arial" pitchFamily="34" charset="0"/>
              </a:rPr>
              <a:t>CORRELATION FACTOR</a:t>
            </a:r>
            <a:endParaRPr lang="en-US" sz="2800" dirty="0"/>
          </a:p>
        </p:txBody>
      </p:sp>
      <p:sp>
        <p:nvSpPr>
          <p:cNvPr id="3" name="Content Placeholder 2"/>
          <p:cNvSpPr>
            <a:spLocks noGrp="1"/>
          </p:cNvSpPr>
          <p:nvPr>
            <p:ph idx="1"/>
          </p:nvPr>
        </p:nvSpPr>
        <p:spPr>
          <a:xfrm>
            <a:off x="457200" y="742950"/>
            <a:ext cx="7239000" cy="4098852"/>
          </a:xfrm>
        </p:spPr>
        <p:txBody>
          <a:bodyPr>
            <a:normAutofit/>
          </a:bodyPr>
          <a:lstStyle/>
          <a:p>
            <a:pPr algn="just"/>
            <a:r>
              <a:rPr lang="en-US" sz="1600" dirty="0" smtClean="0">
                <a:latin typeface="Arial" pitchFamily="34" charset="0"/>
                <a:cs typeface="Arial" pitchFamily="34" charset="0"/>
              </a:rPr>
              <a:t>The statistical relationship between two variables is referred to as their correlation. The correlation factor represents the relation between columns in a given dataset.</a:t>
            </a:r>
          </a:p>
          <a:p>
            <a:pPr algn="just"/>
            <a:r>
              <a:rPr lang="en-US" sz="1600" dirty="0" smtClean="0">
                <a:latin typeface="Arial" pitchFamily="34" charset="0"/>
                <a:cs typeface="Arial" pitchFamily="34" charset="0"/>
              </a:rPr>
              <a:t> A correlation can be positive, meaning both variables are moving in the same direction or it can be negative, meaning that when one variable's value increasing, the other variable’s </a:t>
            </a:r>
            <a:r>
              <a:rPr lang="en-US" sz="1600" dirty="0" smtClean="0">
                <a:latin typeface="Arial" pitchFamily="34" charset="0"/>
                <a:cs typeface="Arial" pitchFamily="34" charset="0"/>
              </a:rPr>
              <a:t>value </a:t>
            </a:r>
            <a:r>
              <a:rPr lang="en-US" sz="1600" dirty="0" smtClean="0">
                <a:latin typeface="Arial" pitchFamily="34" charset="0"/>
                <a:cs typeface="Arial" pitchFamily="34" charset="0"/>
              </a:rPr>
              <a:t>is decreasing</a:t>
            </a:r>
            <a:r>
              <a:rPr lang="en-US" sz="2800" dirty="0" smtClean="0">
                <a:latin typeface="Arial" pitchFamily="34" charset="0"/>
                <a:cs typeface="Arial" pitchFamily="34" charset="0"/>
              </a:rPr>
              <a:t>.</a:t>
            </a:r>
          </a:p>
          <a:p>
            <a:pPr algn="just">
              <a:buNone/>
            </a:pPr>
            <a:endParaRPr lang="en-US" dirty="0"/>
          </a:p>
        </p:txBody>
      </p:sp>
      <p:pic>
        <p:nvPicPr>
          <p:cNvPr id="4" name="Picture 3" descr="Capture.JPG"/>
          <p:cNvPicPr/>
          <p:nvPr/>
        </p:nvPicPr>
        <p:blipFill>
          <a:blip r:embed="rId2"/>
          <a:stretch>
            <a:fillRect/>
          </a:stretch>
        </p:blipFill>
        <p:spPr>
          <a:xfrm>
            <a:off x="685800" y="2571750"/>
            <a:ext cx="5943600" cy="21659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426720"/>
          </a:xfrm>
        </p:spPr>
        <p:txBody>
          <a:bodyPr>
            <a:normAutofit/>
          </a:bodyPr>
          <a:lstStyle/>
          <a:p>
            <a:r>
              <a:rPr lang="en-US" sz="2400" dirty="0" smtClean="0">
                <a:solidFill>
                  <a:schemeClr val="tx1"/>
                </a:solidFill>
                <a:latin typeface="Arial" pitchFamily="34" charset="0"/>
                <a:cs typeface="Arial" pitchFamily="34" charset="0"/>
              </a:rPr>
              <a:t>CORRELATION MATRIX AND ITS VISUALIZATION</a:t>
            </a:r>
            <a:endParaRPr lang="en-US" sz="2400" dirty="0"/>
          </a:p>
        </p:txBody>
      </p:sp>
      <p:sp>
        <p:nvSpPr>
          <p:cNvPr id="3" name="Content Placeholder 2"/>
          <p:cNvSpPr>
            <a:spLocks noGrp="1"/>
          </p:cNvSpPr>
          <p:nvPr>
            <p:ph idx="1"/>
          </p:nvPr>
        </p:nvSpPr>
        <p:spPr>
          <a:xfrm>
            <a:off x="457200" y="742950"/>
            <a:ext cx="7239000" cy="4098852"/>
          </a:xfrm>
        </p:spPr>
        <p:txBody>
          <a:bodyPr>
            <a:normAutofit/>
          </a:bodyPr>
          <a:lstStyle/>
          <a:p>
            <a:r>
              <a:rPr lang="en-US" sz="1800" dirty="0" smtClean="0">
                <a:latin typeface="Arial" pitchFamily="34" charset="0"/>
                <a:cs typeface="Arial" pitchFamily="34" charset="0"/>
              </a:rPr>
              <a:t>A correlation matrix is a tabular data representing the ‘correlations’ between pairs of variables in a given dataset. It is also a very important pre-processing step in Machine Learning pipelines. </a:t>
            </a:r>
          </a:p>
          <a:p>
            <a:r>
              <a:rPr lang="en-US" sz="1800" dirty="0" smtClean="0">
                <a:latin typeface="Arial" pitchFamily="34" charset="0"/>
                <a:cs typeface="Arial" pitchFamily="34" charset="0"/>
              </a:rPr>
              <a:t>It is a data analysis representation that is used to summarize data to understand the relationship between different variables of given dataset</a:t>
            </a:r>
            <a:r>
              <a:rPr lang="en-US" sz="1800" dirty="0" smtClean="0">
                <a:latin typeface="Arial" pitchFamily="34" charset="0"/>
                <a:cs typeface="Arial" pitchFamily="34" charset="0"/>
              </a:rPr>
              <a:t>.</a:t>
            </a:r>
          </a:p>
          <a:p>
            <a:endParaRPr lang="en-US" sz="2000" dirty="0"/>
          </a:p>
        </p:txBody>
      </p:sp>
      <p:pic>
        <p:nvPicPr>
          <p:cNvPr id="4" name="Picture 3" descr="Capture.JPG"/>
          <p:cNvPicPr/>
          <p:nvPr/>
        </p:nvPicPr>
        <p:blipFill>
          <a:blip r:embed="rId2"/>
          <a:stretch>
            <a:fillRect/>
          </a:stretch>
        </p:blipFill>
        <p:spPr>
          <a:xfrm>
            <a:off x="838200" y="2571750"/>
            <a:ext cx="5936093" cy="22717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latin typeface="Arial" pitchFamily="34" charset="0"/>
                <a:cs typeface="Arial" pitchFamily="34" charset="0"/>
              </a:rPr>
              <a:t>ENCODING NON-NUMERIC DATA USING LABEL ENCODER AND SKEWNESS REMOVAL</a:t>
            </a:r>
            <a:endParaRPr lang="en-US" sz="2400" dirty="0"/>
          </a:p>
        </p:txBody>
      </p:sp>
      <p:sp>
        <p:nvSpPr>
          <p:cNvPr id="7" name="Content Placeholder 6"/>
          <p:cNvSpPr>
            <a:spLocks noGrp="1"/>
          </p:cNvSpPr>
          <p:nvPr>
            <p:ph sz="quarter" idx="4"/>
          </p:nvPr>
        </p:nvSpPr>
        <p:spPr/>
        <p:txBody>
          <a:bodyPr>
            <a:normAutofit fontScale="70000" lnSpcReduction="20000"/>
          </a:bodyPr>
          <a:lstStyle/>
          <a:p>
            <a:r>
              <a:rPr lang="en-US" sz="2800" dirty="0" smtClean="0">
                <a:latin typeface="Arial" pitchFamily="34" charset="0"/>
                <a:cs typeface="Arial" pitchFamily="34" charset="0"/>
              </a:rPr>
              <a:t>CHECKING SKEWNESS</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Skewness</a:t>
            </a:r>
            <a:r>
              <a:rPr lang="en-US" dirty="0" smtClean="0">
                <a:latin typeface="Arial" pitchFamily="34" charset="0"/>
                <a:cs typeface="Arial" pitchFamily="34" charset="0"/>
              </a:rPr>
              <a:t> refers to distortion or asymmetry in a symmetrical bell curve, or normal distribution in a set of data. Besides positive and negative skew, distributions can also be said to have zero or undefined skew. The </a:t>
            </a:r>
            <a:r>
              <a:rPr lang="en-US" dirty="0" err="1" smtClean="0">
                <a:latin typeface="Arial" pitchFamily="34" charset="0"/>
                <a:cs typeface="Arial" pitchFamily="34" charset="0"/>
              </a:rPr>
              <a:t>skewness</a:t>
            </a:r>
            <a:r>
              <a:rPr lang="en-US" dirty="0" smtClean="0">
                <a:latin typeface="Arial" pitchFamily="34" charset="0"/>
                <a:cs typeface="Arial" pitchFamily="34" charset="0"/>
              </a:rPr>
              <a:t> value can be positive, zero, negative, or undefined.</a:t>
            </a:r>
          </a:p>
          <a:p>
            <a:endParaRPr lang="en-US" dirty="0"/>
          </a:p>
        </p:txBody>
      </p:sp>
      <p:pic>
        <p:nvPicPr>
          <p:cNvPr id="8" name="Content Placeholder 3" descr="Capture.JPG"/>
          <p:cNvPicPr>
            <a:picLocks noGrp="1"/>
          </p:cNvPicPr>
          <p:nvPr>
            <p:ph sz="quarter" idx="2"/>
          </p:nvPr>
        </p:nvPicPr>
        <p:blipFill>
          <a:blip r:embed="rId2"/>
          <a:stretch>
            <a:fillRect/>
          </a:stretch>
        </p:blipFill>
        <p:spPr>
          <a:xfrm>
            <a:off x="533400" y="1200150"/>
            <a:ext cx="3521075" cy="12038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0030"/>
            <a:ext cx="7239000" cy="502920"/>
          </a:xfrm>
        </p:spPr>
        <p:txBody>
          <a:bodyPr>
            <a:normAutofit/>
          </a:bodyPr>
          <a:lstStyle/>
          <a:p>
            <a:r>
              <a:rPr lang="en-US" sz="3200" dirty="0" smtClean="0">
                <a:solidFill>
                  <a:schemeClr val="tx1"/>
                </a:solidFill>
                <a:latin typeface="Arial" pitchFamily="34" charset="0"/>
                <a:cs typeface="Arial" pitchFamily="34" charset="0"/>
              </a:rPr>
              <a:t>CHECKING OUTLIERS</a:t>
            </a:r>
            <a:endParaRPr lang="en-US" sz="3200" dirty="0"/>
          </a:p>
        </p:txBody>
      </p:sp>
      <p:sp>
        <p:nvSpPr>
          <p:cNvPr id="8" name="Content Placeholder 7"/>
          <p:cNvSpPr>
            <a:spLocks noGrp="1"/>
          </p:cNvSpPr>
          <p:nvPr>
            <p:ph idx="1"/>
          </p:nvPr>
        </p:nvSpPr>
        <p:spPr>
          <a:xfrm>
            <a:off x="457200" y="819150"/>
            <a:ext cx="7239000" cy="4022652"/>
          </a:xfrm>
        </p:spPr>
        <p:txBody>
          <a:bodyPr>
            <a:normAutofit fontScale="70000" lnSpcReduction="20000"/>
          </a:bodyPr>
          <a:lstStyle/>
          <a:p>
            <a:pPr algn="just"/>
            <a:r>
              <a:rPr lang="en-US" sz="2800" dirty="0" smtClean="0">
                <a:latin typeface="Arial" pitchFamily="34" charset="0"/>
                <a:cs typeface="Arial" pitchFamily="3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2800" dirty="0" smtClean="0">
                <a:latin typeface="Arial" pitchFamily="34" charset="0"/>
                <a:cs typeface="Arial" pitchFamily="3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sz="2800" dirty="0" smtClean="0">
              <a:latin typeface="Arial" pitchFamily="34" charset="0"/>
              <a:cs typeface="Arial"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426720"/>
          </a:xfrm>
        </p:spPr>
        <p:txBody>
          <a:bodyPr>
            <a:normAutofit/>
          </a:bodyPr>
          <a:lstStyle/>
          <a:p>
            <a:r>
              <a:rPr lang="en-IN" sz="2800" dirty="0" smtClean="0">
                <a:latin typeface="Arial" pitchFamily="34" charset="0"/>
                <a:cs typeface="Arial" pitchFamily="34" charset="0"/>
              </a:rPr>
              <a:t>ACKNOWLEDGMENT</a:t>
            </a:r>
            <a:endParaRPr lang="en-US" sz="2800" dirty="0"/>
          </a:p>
        </p:txBody>
      </p:sp>
      <p:sp>
        <p:nvSpPr>
          <p:cNvPr id="3" name="Content Placeholder 2"/>
          <p:cNvSpPr>
            <a:spLocks noGrp="1"/>
          </p:cNvSpPr>
          <p:nvPr>
            <p:ph idx="1"/>
          </p:nvPr>
        </p:nvSpPr>
        <p:spPr>
          <a:xfrm>
            <a:off x="457200" y="742950"/>
            <a:ext cx="7239000" cy="4098852"/>
          </a:xfrm>
        </p:spPr>
        <p:txBody>
          <a:bodyPr>
            <a:normAutofit fontScale="85000" lnSpcReduction="20000"/>
          </a:bodyPr>
          <a:lstStyle/>
          <a:p>
            <a:pPr algn="just"/>
            <a:r>
              <a:rPr lang="en-US" sz="2800" dirty="0" smtClean="0">
                <a:latin typeface="Arial" pitchFamily="34" charset="0"/>
                <a:cs typeface="Arial" pitchFamily="34" charset="0"/>
              </a:rPr>
              <a:t>I would like to express my gratitude to my guide </a:t>
            </a:r>
            <a:r>
              <a:rPr lang="en-US" sz="2800" dirty="0" err="1" smtClean="0">
                <a:latin typeface="Arial" pitchFamily="34" charset="0"/>
                <a:cs typeface="Arial" pitchFamily="34" charset="0"/>
              </a:rPr>
              <a:t>Khusboo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Garg</a:t>
            </a:r>
            <a:r>
              <a:rPr lang="en-US" sz="2800" dirty="0" smtClean="0">
                <a:latin typeface="Arial" pitchFamily="34" charset="0"/>
                <a:cs typeface="Arial" pitchFamily="34" charset="0"/>
              </a:rPr>
              <a:t> (SME, Flip </a:t>
            </a:r>
            <a:r>
              <a:rPr lang="en-US" sz="2800" dirty="0" err="1" smtClean="0">
                <a:latin typeface="Arial" pitchFamily="34" charset="0"/>
                <a:cs typeface="Arial" pitchFamily="34" charset="0"/>
              </a:rPr>
              <a:t>Robo</a:t>
            </a:r>
            <a:r>
              <a:rPr lang="en-US" sz="2800" dirty="0" smtClean="0">
                <a:latin typeface="Arial" pitchFamily="34" charset="0"/>
                <a:cs typeface="Arial" pitchFamily="34" charset="0"/>
              </a:rPr>
              <a:t>) for her constant guidance, encouragement and unconditional help towards the development of this Used Car Price Prediction project. She helped me whenever I got stuck somewhere in between. The project would have not been completed without her support and confidence.</a:t>
            </a:r>
          </a:p>
          <a:p>
            <a:r>
              <a:rPr lang="en-US" sz="2800" dirty="0" smtClean="0">
                <a:latin typeface="Arial" pitchFamily="34" charset="0"/>
                <a:cs typeface="Arial" pitchFamily="34" charset="0"/>
              </a:rPr>
              <a:t>Also, I have utilized a few external resources that helped me to complete the project. I ensured that I learn from the samples and modify things according to my project requirement.</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426720"/>
          </a:xfrm>
        </p:spPr>
        <p:txBody>
          <a:bodyPr>
            <a:normAutofit/>
          </a:bodyPr>
          <a:lstStyle/>
          <a:p>
            <a:r>
              <a:rPr lang="en-US" sz="2800" dirty="0" smtClean="0">
                <a:solidFill>
                  <a:schemeClr val="tx1"/>
                </a:solidFill>
                <a:latin typeface="Arial" pitchFamily="34" charset="0"/>
                <a:cs typeface="Arial" pitchFamily="34" charset="0"/>
              </a:rPr>
              <a:t>TREATING SKEWNESS</a:t>
            </a:r>
            <a:endParaRPr lang="en-US" sz="2800" dirty="0"/>
          </a:p>
        </p:txBody>
      </p:sp>
      <p:sp>
        <p:nvSpPr>
          <p:cNvPr id="3" name="Content Placeholder 2"/>
          <p:cNvSpPr>
            <a:spLocks noGrp="1"/>
          </p:cNvSpPr>
          <p:nvPr>
            <p:ph idx="1"/>
          </p:nvPr>
        </p:nvSpPr>
        <p:spPr>
          <a:xfrm>
            <a:off x="457200" y="742950"/>
            <a:ext cx="7239000" cy="4098852"/>
          </a:xfrm>
        </p:spPr>
        <p:txBody>
          <a:bodyPr/>
          <a:lstStyle/>
          <a:p>
            <a:r>
              <a:rPr lang="en-US" sz="1800" dirty="0" err="1" smtClean="0">
                <a:latin typeface="Arial" pitchFamily="34" charset="0"/>
                <a:cs typeface="Arial" pitchFamily="34" charset="0"/>
              </a:rPr>
              <a:t>Skewness</a:t>
            </a:r>
            <a:r>
              <a:rPr lang="en-US" sz="1800" dirty="0" smtClean="0">
                <a:latin typeface="Arial" pitchFamily="34" charset="0"/>
                <a:cs typeface="Arial" pitchFamily="34" charset="0"/>
              </a:rPr>
              <a:t> can be treated in different ways.</a:t>
            </a:r>
          </a:p>
          <a:p>
            <a:pPr lvl="1"/>
            <a:r>
              <a:rPr lang="en-US" sz="1800" dirty="0" smtClean="0">
                <a:latin typeface="Arial" pitchFamily="34" charset="0"/>
                <a:cs typeface="Arial" pitchFamily="34" charset="0"/>
              </a:rPr>
              <a:t>Log Transform</a:t>
            </a:r>
          </a:p>
          <a:p>
            <a:pPr lvl="1"/>
            <a:r>
              <a:rPr lang="en-US" sz="1800" dirty="0" err="1" smtClean="0">
                <a:latin typeface="Arial" pitchFamily="34" charset="0"/>
                <a:cs typeface="Arial" pitchFamily="34" charset="0"/>
              </a:rPr>
              <a:t>Squareroot</a:t>
            </a:r>
            <a:r>
              <a:rPr lang="en-US" sz="1800" dirty="0" smtClean="0">
                <a:latin typeface="Arial" pitchFamily="34" charset="0"/>
                <a:cs typeface="Arial" pitchFamily="34" charset="0"/>
              </a:rPr>
              <a:t> Transform</a:t>
            </a:r>
          </a:p>
          <a:p>
            <a:pPr lvl="1"/>
            <a:r>
              <a:rPr lang="en-US" sz="1800" dirty="0" smtClean="0">
                <a:latin typeface="Arial" pitchFamily="34" charset="0"/>
                <a:cs typeface="Arial" pitchFamily="34" charset="0"/>
              </a:rPr>
              <a:t>Power Transform</a:t>
            </a:r>
          </a:p>
          <a:p>
            <a:pPr lvl="1"/>
            <a:r>
              <a:rPr lang="en-US" sz="1800" dirty="0" smtClean="0">
                <a:latin typeface="Arial" pitchFamily="34" charset="0"/>
                <a:cs typeface="Arial" pitchFamily="34" charset="0"/>
              </a:rPr>
              <a:t>Box-</a:t>
            </a:r>
            <a:r>
              <a:rPr lang="en-US" sz="1800" dirty="0" err="1" smtClean="0">
                <a:latin typeface="Arial" pitchFamily="34" charset="0"/>
                <a:cs typeface="Arial" pitchFamily="34" charset="0"/>
              </a:rPr>
              <a:t>cox</a:t>
            </a:r>
            <a:r>
              <a:rPr lang="en-US" sz="1800" dirty="0" smtClean="0">
                <a:latin typeface="Arial" pitchFamily="34" charset="0"/>
                <a:cs typeface="Arial" pitchFamily="34" charset="0"/>
              </a:rPr>
              <a:t> Transform</a:t>
            </a:r>
          </a:p>
          <a:p>
            <a:r>
              <a:rPr lang="en-US" sz="1800" dirty="0" smtClean="0">
                <a:latin typeface="Arial" pitchFamily="34" charset="0"/>
                <a:cs typeface="Arial" pitchFamily="34" charset="0"/>
              </a:rPr>
              <a:t>Here we use power Transform to treat </a:t>
            </a:r>
            <a:r>
              <a:rPr lang="en-US" sz="1800" dirty="0" err="1" smtClean="0">
                <a:latin typeface="Arial" pitchFamily="34" charset="0"/>
                <a:cs typeface="Arial" pitchFamily="34" charset="0"/>
              </a:rPr>
              <a:t>skewness</a:t>
            </a:r>
            <a:r>
              <a:rPr lang="en-US" sz="1800" dirty="0" smtClean="0">
                <a:latin typeface="Arial" pitchFamily="34" charset="0"/>
                <a:cs typeface="Arial" pitchFamily="34" charset="0"/>
              </a:rPr>
              <a:t>.</a:t>
            </a:r>
          </a:p>
          <a:p>
            <a:endParaRPr lang="en-US" dirty="0"/>
          </a:p>
        </p:txBody>
      </p:sp>
      <p:pic>
        <p:nvPicPr>
          <p:cNvPr id="4" name="Picture 3" descr="Capture.JPG"/>
          <p:cNvPicPr>
            <a:picLocks noChangeAspect="1"/>
          </p:cNvPicPr>
          <p:nvPr/>
        </p:nvPicPr>
        <p:blipFill>
          <a:blip r:embed="rId2"/>
          <a:stretch>
            <a:fillRect/>
          </a:stretch>
        </p:blipFill>
        <p:spPr>
          <a:xfrm>
            <a:off x="762000" y="3105150"/>
            <a:ext cx="5048250" cy="609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731520"/>
          </a:xfrm>
        </p:spPr>
        <p:txBody>
          <a:bodyPr>
            <a:normAutofit/>
          </a:bodyPr>
          <a:lstStyle/>
          <a:p>
            <a:r>
              <a:rPr lang="en-US" sz="2400" dirty="0" smtClean="0">
                <a:solidFill>
                  <a:schemeClr val="tx1"/>
                </a:solidFill>
                <a:latin typeface="Arial" pitchFamily="34" charset="0"/>
                <a:cs typeface="Arial" pitchFamily="34" charset="0"/>
              </a:rPr>
              <a:t>HARDWARE AND SOFTWARE REQUIREMENTS AND TOOLS USED</a:t>
            </a:r>
            <a:endParaRPr lang="en-US" sz="2400" dirty="0"/>
          </a:p>
        </p:txBody>
      </p:sp>
      <p:sp>
        <p:nvSpPr>
          <p:cNvPr id="3" name="Content Placeholder 2"/>
          <p:cNvSpPr>
            <a:spLocks noGrp="1"/>
          </p:cNvSpPr>
          <p:nvPr>
            <p:ph idx="1"/>
          </p:nvPr>
        </p:nvSpPr>
        <p:spPr>
          <a:xfrm>
            <a:off x="457200" y="1047750"/>
            <a:ext cx="7239000" cy="3962400"/>
          </a:xfrm>
        </p:spPr>
        <p:txBody>
          <a:bodyPr>
            <a:normAutofit fontScale="47500" lnSpcReduction="20000"/>
          </a:bodyPr>
          <a:lstStyle/>
          <a:p>
            <a:pPr algn="just"/>
            <a:r>
              <a:rPr lang="en-US" sz="2800" dirty="0" smtClean="0">
                <a:latin typeface="Arial" pitchFamily="34" charset="0"/>
                <a:cs typeface="Arial" pitchFamily="34" charset="0"/>
              </a:rPr>
              <a:t>For doing this project, the hardware used is a laptop with high end specification and a stable internet connection. While coming to software part, I had used anaconda navigator and in that I have used </a:t>
            </a:r>
            <a:r>
              <a:rPr lang="en-US" sz="2800" b="1" dirty="0" err="1" smtClean="0">
                <a:latin typeface="Arial" pitchFamily="34" charset="0"/>
                <a:cs typeface="Arial" pitchFamily="34" charset="0"/>
              </a:rPr>
              <a:t>Jupyter</a:t>
            </a:r>
            <a:r>
              <a:rPr lang="en-US" sz="2800" b="1" dirty="0" smtClean="0">
                <a:latin typeface="Arial" pitchFamily="34" charset="0"/>
                <a:cs typeface="Arial" pitchFamily="34" charset="0"/>
              </a:rPr>
              <a:t> notebook </a:t>
            </a:r>
            <a:r>
              <a:rPr lang="en-US" sz="2800" dirty="0" smtClean="0">
                <a:latin typeface="Arial" pitchFamily="34" charset="0"/>
                <a:cs typeface="Arial" pitchFamily="34" charset="0"/>
              </a:rPr>
              <a:t>to do my python programming and analysis. </a:t>
            </a:r>
          </a:p>
          <a:p>
            <a:pPr algn="just"/>
            <a:r>
              <a:rPr lang="en-US" sz="2800" dirty="0" smtClean="0">
                <a:latin typeface="Arial" pitchFamily="34" charset="0"/>
                <a:cs typeface="Arial" pitchFamily="34" charset="0"/>
              </a:rPr>
              <a:t>For using a </a:t>
            </a:r>
            <a:r>
              <a:rPr lang="en-US" sz="2800" dirty="0" err="1" smtClean="0">
                <a:latin typeface="Arial" pitchFamily="34" charset="0"/>
                <a:cs typeface="Arial" pitchFamily="34" charset="0"/>
              </a:rPr>
              <a:t>csv</a:t>
            </a:r>
            <a:r>
              <a:rPr lang="en-US" sz="2800" dirty="0" smtClean="0">
                <a:latin typeface="Arial" pitchFamily="34" charset="0"/>
                <a:cs typeface="Arial" pitchFamily="34" charset="0"/>
              </a:rPr>
              <a:t> file, Microsoft excel is needed. In </a:t>
            </a:r>
            <a:r>
              <a:rPr lang="en-US" sz="2800" dirty="0" err="1" smtClean="0">
                <a:latin typeface="Arial" pitchFamily="34" charset="0"/>
                <a:cs typeface="Arial" pitchFamily="34" charset="0"/>
              </a:rPr>
              <a:t>Jupyter</a:t>
            </a:r>
            <a:r>
              <a:rPr lang="en-US" sz="2800" dirty="0" smtClean="0">
                <a:latin typeface="Arial" pitchFamily="34" charset="0"/>
                <a:cs typeface="Arial" pitchFamily="34" charset="0"/>
              </a:rPr>
              <a:t> notebook, I had used lots of python libraries to carry out this project and I have mentioned below with proper justification: </a:t>
            </a:r>
          </a:p>
          <a:p>
            <a:pPr algn="just"/>
            <a:r>
              <a:rPr lang="en-US" sz="2800" dirty="0" smtClean="0">
                <a:latin typeface="Arial" pitchFamily="34" charset="0"/>
                <a:cs typeface="Arial" pitchFamily="34" charset="0"/>
              </a:rPr>
              <a:t>1. Pandas- a library which is used to read the data, </a:t>
            </a:r>
            <a:r>
              <a:rPr lang="en-US" sz="2800" dirty="0" err="1" smtClean="0">
                <a:latin typeface="Arial" pitchFamily="34" charset="0"/>
                <a:cs typeface="Arial" pitchFamily="34" charset="0"/>
              </a:rPr>
              <a:t>visualisation</a:t>
            </a:r>
            <a:r>
              <a:rPr lang="en-US" sz="2800" dirty="0" smtClean="0">
                <a:latin typeface="Arial" pitchFamily="34" charset="0"/>
                <a:cs typeface="Arial" pitchFamily="34" charset="0"/>
              </a:rPr>
              <a:t> and analysis of data. </a:t>
            </a:r>
          </a:p>
          <a:p>
            <a:pPr algn="just"/>
            <a:r>
              <a:rPr lang="en-US" sz="2800" dirty="0" smtClean="0">
                <a:latin typeface="Arial" pitchFamily="34" charset="0"/>
                <a:cs typeface="Arial" pitchFamily="34" charset="0"/>
              </a:rPr>
              <a:t>2. </a:t>
            </a:r>
            <a:r>
              <a:rPr lang="en-US" sz="2800" dirty="0" err="1" smtClean="0">
                <a:latin typeface="Arial" pitchFamily="34" charset="0"/>
                <a:cs typeface="Arial" pitchFamily="34" charset="0"/>
              </a:rPr>
              <a:t>NumPy</a:t>
            </a:r>
            <a:r>
              <a:rPr lang="en-US" sz="2800" dirty="0" smtClean="0">
                <a:latin typeface="Arial" pitchFamily="34" charset="0"/>
                <a:cs typeface="Arial" pitchFamily="34" charset="0"/>
              </a:rPr>
              <a:t>- used for working with array and various mathematical techniques. </a:t>
            </a:r>
          </a:p>
          <a:p>
            <a:pPr algn="just"/>
            <a:r>
              <a:rPr lang="en-US" sz="2800" dirty="0" smtClean="0">
                <a:latin typeface="Arial" pitchFamily="34" charset="0"/>
                <a:cs typeface="Arial" pitchFamily="34" charset="0"/>
              </a:rPr>
              <a:t>3. </a:t>
            </a:r>
            <a:r>
              <a:rPr lang="en-US" sz="2800" dirty="0" err="1" smtClean="0">
                <a:latin typeface="Arial" pitchFamily="34" charset="0"/>
                <a:cs typeface="Arial" pitchFamily="34" charset="0"/>
              </a:rPr>
              <a:t>Seaborn</a:t>
            </a:r>
            <a:r>
              <a:rPr lang="en-US" sz="2800" dirty="0" smtClean="0">
                <a:latin typeface="Arial" pitchFamily="34" charset="0"/>
                <a:cs typeface="Arial" pitchFamily="34" charset="0"/>
              </a:rPr>
              <a:t>- visualization tool for plotting different types of plot. </a:t>
            </a:r>
          </a:p>
          <a:p>
            <a:pPr algn="just"/>
            <a:r>
              <a:rPr lang="en-US" sz="2800" dirty="0" smtClean="0">
                <a:latin typeface="Arial" pitchFamily="34" charset="0"/>
                <a:cs typeface="Arial" pitchFamily="34" charset="0"/>
              </a:rPr>
              <a:t>4. </a:t>
            </a:r>
            <a:r>
              <a:rPr lang="en-US" sz="2800" dirty="0" err="1" smtClean="0">
                <a:latin typeface="Arial" pitchFamily="34" charset="0"/>
                <a:cs typeface="Arial" pitchFamily="34" charset="0"/>
              </a:rPr>
              <a:t>Matplotlib</a:t>
            </a:r>
            <a:r>
              <a:rPr lang="en-US" sz="2800" dirty="0" smtClean="0">
                <a:latin typeface="Arial" pitchFamily="34" charset="0"/>
                <a:cs typeface="Arial" pitchFamily="34" charset="0"/>
              </a:rPr>
              <a:t>- It provides an object-oriented API for embedding plots into applications. </a:t>
            </a:r>
          </a:p>
          <a:p>
            <a:pPr algn="just"/>
            <a:r>
              <a:rPr lang="en-US" sz="2800" dirty="0" smtClean="0">
                <a:latin typeface="Arial" pitchFamily="34" charset="0"/>
                <a:cs typeface="Arial" pitchFamily="34" charset="0"/>
              </a:rPr>
              <a:t>5. </a:t>
            </a:r>
            <a:r>
              <a:rPr lang="en-US" sz="2800" dirty="0" err="1" smtClean="0">
                <a:latin typeface="Arial" pitchFamily="34" charset="0"/>
                <a:cs typeface="Arial" pitchFamily="34" charset="0"/>
              </a:rPr>
              <a:t>zscore</a:t>
            </a:r>
            <a:r>
              <a:rPr lang="en-US" sz="2800" dirty="0" smtClean="0">
                <a:latin typeface="Arial" pitchFamily="34" charset="0"/>
                <a:cs typeface="Arial" pitchFamily="34" charset="0"/>
              </a:rPr>
              <a:t>- technique to remove outliers. </a:t>
            </a:r>
          </a:p>
          <a:p>
            <a:pPr algn="just"/>
            <a:r>
              <a:rPr lang="en-US" sz="2800" dirty="0" smtClean="0">
                <a:latin typeface="Arial" pitchFamily="34" charset="0"/>
                <a:cs typeface="Arial" pitchFamily="34" charset="0"/>
              </a:rPr>
              <a:t>6. skew ()- to treat skewed data using various transformation like </a:t>
            </a:r>
            <a:r>
              <a:rPr lang="en-US" sz="2800" dirty="0" err="1" smtClean="0">
                <a:latin typeface="Arial" pitchFamily="34" charset="0"/>
                <a:cs typeface="Arial" pitchFamily="34" charset="0"/>
              </a:rPr>
              <a:t>sqrt</a:t>
            </a:r>
            <a:r>
              <a:rPr lang="en-US" sz="2800" dirty="0" smtClean="0">
                <a:latin typeface="Arial" pitchFamily="34" charset="0"/>
                <a:cs typeface="Arial" pitchFamily="34" charset="0"/>
              </a:rPr>
              <a:t>, log, cube, </a:t>
            </a:r>
            <a:r>
              <a:rPr lang="en-US" sz="2800" dirty="0" err="1" smtClean="0">
                <a:latin typeface="Arial" pitchFamily="34" charset="0"/>
                <a:cs typeface="Arial" pitchFamily="34" charset="0"/>
              </a:rPr>
              <a:t>boxcox</a:t>
            </a:r>
            <a:r>
              <a:rPr lang="en-US" sz="2800" dirty="0" smtClean="0">
                <a:latin typeface="Arial" pitchFamily="34" charset="0"/>
                <a:cs typeface="Arial" pitchFamily="34" charset="0"/>
              </a:rPr>
              <a:t>, etc. </a:t>
            </a:r>
          </a:p>
          <a:p>
            <a:pPr algn="just"/>
            <a:r>
              <a:rPr lang="en-US" sz="2800" dirty="0" smtClean="0">
                <a:latin typeface="Arial" pitchFamily="34" charset="0"/>
                <a:cs typeface="Arial" pitchFamily="34" charset="0"/>
              </a:rPr>
              <a:t>7. standard </a:t>
            </a:r>
            <a:r>
              <a:rPr lang="en-US" sz="2800" dirty="0" err="1" smtClean="0">
                <a:latin typeface="Arial" pitchFamily="34" charset="0"/>
                <a:cs typeface="Arial" pitchFamily="34" charset="0"/>
              </a:rPr>
              <a:t>scaler</a:t>
            </a:r>
            <a:r>
              <a:rPr lang="en-US" sz="2800" dirty="0" smtClean="0">
                <a:latin typeface="Arial" pitchFamily="34" charset="0"/>
                <a:cs typeface="Arial" pitchFamily="34" charset="0"/>
              </a:rPr>
              <a:t>- I used this to scale my data before sending it to model. </a:t>
            </a:r>
          </a:p>
          <a:p>
            <a:pPr algn="just"/>
            <a:r>
              <a:rPr lang="en-US" sz="2800" dirty="0" smtClean="0">
                <a:latin typeface="Arial" pitchFamily="34" charset="0"/>
                <a:cs typeface="Arial" pitchFamily="34" charset="0"/>
              </a:rPr>
              <a:t>8. </a:t>
            </a:r>
            <a:r>
              <a:rPr lang="en-US" sz="2800" dirty="0" err="1" smtClean="0">
                <a:latin typeface="Arial" pitchFamily="34" charset="0"/>
                <a:cs typeface="Arial" pitchFamily="34" charset="0"/>
              </a:rPr>
              <a:t>train_test_split</a:t>
            </a:r>
            <a:r>
              <a:rPr lang="en-US" sz="2800" dirty="0" smtClean="0">
                <a:latin typeface="Arial" pitchFamily="34" charset="0"/>
                <a:cs typeface="Arial" pitchFamily="34" charset="0"/>
              </a:rPr>
              <a:t>- to split the test and train data. </a:t>
            </a:r>
          </a:p>
          <a:p>
            <a:pPr algn="just"/>
            <a:r>
              <a:rPr lang="en-US" sz="2800" dirty="0" smtClean="0">
                <a:latin typeface="Arial" pitchFamily="34" charset="0"/>
                <a:cs typeface="Arial" pitchFamily="34" charset="0"/>
              </a:rPr>
              <a:t>9. Then I used different classification algorithms to find out the best model for predictions. </a:t>
            </a:r>
          </a:p>
          <a:p>
            <a:pPr algn="just"/>
            <a:r>
              <a:rPr lang="en-US" sz="2800" dirty="0" smtClean="0">
                <a:latin typeface="Arial" pitchFamily="34" charset="0"/>
                <a:cs typeface="Arial" pitchFamily="34" charset="0"/>
              </a:rPr>
              <a:t>10. </a:t>
            </a:r>
            <a:r>
              <a:rPr lang="en-US" sz="2800" dirty="0" err="1" smtClean="0">
                <a:latin typeface="Arial" pitchFamily="34" charset="0"/>
                <a:cs typeface="Arial" pitchFamily="34" charset="0"/>
              </a:rPr>
              <a:t>joblib</a:t>
            </a:r>
            <a:r>
              <a:rPr lang="en-US" sz="2800" dirty="0" smtClean="0">
                <a:latin typeface="Arial" pitchFamily="34" charset="0"/>
                <a:cs typeface="Arial" pitchFamily="34" charset="0"/>
              </a:rPr>
              <a:t>- library used to save the model in either pickle or </a:t>
            </a:r>
            <a:r>
              <a:rPr lang="en-US" sz="2800" dirty="0" err="1" smtClean="0">
                <a:latin typeface="Arial" pitchFamily="34" charset="0"/>
                <a:cs typeface="Arial" pitchFamily="34" charset="0"/>
              </a:rPr>
              <a:t>obj</a:t>
            </a:r>
            <a:r>
              <a:rPr lang="en-US" sz="2800" dirty="0" smtClean="0">
                <a:latin typeface="Arial" pitchFamily="34" charset="0"/>
                <a:cs typeface="Arial" pitchFamily="34" charset="0"/>
              </a:rPr>
              <a:t> file</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426720"/>
          </a:xfrm>
        </p:spPr>
        <p:txBody>
          <a:bodyPr>
            <a:normAutofit/>
          </a:bodyPr>
          <a:lstStyle/>
          <a:p>
            <a:r>
              <a:rPr lang="en-US" sz="2400" dirty="0" smtClean="0">
                <a:solidFill>
                  <a:schemeClr val="tx1"/>
                </a:solidFill>
                <a:latin typeface="Arial" pitchFamily="34" charset="0"/>
                <a:cs typeface="Arial" pitchFamily="34" charset="0"/>
              </a:rPr>
              <a:t>TESTING OF IDENTIFIED APPROACHES</a:t>
            </a:r>
            <a:endParaRPr lang="en-US" sz="2400" dirty="0"/>
          </a:p>
        </p:txBody>
      </p:sp>
      <p:sp>
        <p:nvSpPr>
          <p:cNvPr id="3" name="Content Placeholder 2"/>
          <p:cNvSpPr>
            <a:spLocks noGrp="1"/>
          </p:cNvSpPr>
          <p:nvPr>
            <p:ph idx="1"/>
          </p:nvPr>
        </p:nvSpPr>
        <p:spPr>
          <a:xfrm>
            <a:off x="457200" y="742950"/>
            <a:ext cx="7239000" cy="4098852"/>
          </a:xfrm>
        </p:spPr>
        <p:txBody>
          <a:bodyPr/>
          <a:lstStyle/>
          <a:p>
            <a:r>
              <a:rPr lang="en-US" sz="2000" dirty="0" smtClean="0">
                <a:latin typeface="Arial" pitchFamily="34" charset="0"/>
                <a:cs typeface="Arial" pitchFamily="34" charset="0"/>
              </a:rPr>
              <a:t>After completing the required pre-processing techniques for the model building data is separated as input and output columns before passing it to the </a:t>
            </a:r>
            <a:r>
              <a:rPr lang="en-US" sz="2000" dirty="0" err="1" smtClean="0">
                <a:latin typeface="Arial" pitchFamily="34" charset="0"/>
                <a:cs typeface="Arial" pitchFamily="34" charset="0"/>
              </a:rPr>
              <a:t>train_test_split</a:t>
            </a:r>
            <a:r>
              <a:rPr lang="en-US" sz="2000" dirty="0" smtClean="0">
                <a:latin typeface="Arial" pitchFamily="34" charset="0"/>
                <a:cs typeface="Arial" pitchFamily="34" charset="0"/>
              </a:rPr>
              <a:t>. </a:t>
            </a:r>
            <a:endParaRPr lang="en-IN" sz="2000" dirty="0" smtClean="0">
              <a:latin typeface="Arial" pitchFamily="34" charset="0"/>
              <a:cs typeface="Arial" pitchFamily="34" charset="0"/>
            </a:endParaRPr>
          </a:p>
          <a:p>
            <a:pPr>
              <a:buNone/>
            </a:pPr>
            <a:endParaRPr lang="en-US" dirty="0"/>
          </a:p>
        </p:txBody>
      </p:sp>
      <p:pic>
        <p:nvPicPr>
          <p:cNvPr id="5" name="Picture 4" descr="Capture.JPG"/>
          <p:cNvPicPr>
            <a:picLocks noChangeAspect="1"/>
          </p:cNvPicPr>
          <p:nvPr/>
        </p:nvPicPr>
        <p:blipFill>
          <a:blip r:embed="rId2"/>
          <a:stretch>
            <a:fillRect/>
          </a:stretch>
        </p:blipFill>
        <p:spPr>
          <a:xfrm>
            <a:off x="914400" y="1962150"/>
            <a:ext cx="3819525" cy="15049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426720"/>
          </a:xfrm>
        </p:spPr>
        <p:txBody>
          <a:bodyPr>
            <a:normAutofit/>
          </a:bodyPr>
          <a:lstStyle/>
          <a:p>
            <a:r>
              <a:rPr lang="en-US" sz="2400" dirty="0" smtClean="0">
                <a:solidFill>
                  <a:schemeClr val="tx1"/>
                </a:solidFill>
                <a:latin typeface="Arial" pitchFamily="34" charset="0"/>
                <a:cs typeface="Arial" pitchFamily="34" charset="0"/>
              </a:rPr>
              <a:t>SCALING THE DATA USING STANDARD SCALER</a:t>
            </a:r>
            <a:endParaRPr lang="en-US" sz="2400" dirty="0"/>
          </a:p>
        </p:txBody>
      </p:sp>
      <p:pic>
        <p:nvPicPr>
          <p:cNvPr id="4" name="Content Placeholder 3" descr="Capture.JPG"/>
          <p:cNvPicPr>
            <a:picLocks noGrp="1" noChangeAspect="1"/>
          </p:cNvPicPr>
          <p:nvPr>
            <p:ph idx="1"/>
          </p:nvPr>
        </p:nvPicPr>
        <p:blipFill>
          <a:blip r:embed="rId2"/>
          <a:stretch>
            <a:fillRect/>
          </a:stretch>
        </p:blipFill>
        <p:spPr>
          <a:xfrm>
            <a:off x="457200" y="1695626"/>
            <a:ext cx="7239000" cy="234597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350520"/>
          </a:xfrm>
        </p:spPr>
        <p:txBody>
          <a:bodyPr>
            <a:normAutofit fontScale="90000"/>
          </a:bodyPr>
          <a:lstStyle/>
          <a:p>
            <a:r>
              <a:rPr lang="en-US" sz="2400" dirty="0" smtClean="0">
                <a:solidFill>
                  <a:schemeClr val="tx1"/>
                </a:solidFill>
                <a:latin typeface="Arial" pitchFamily="34" charset="0"/>
                <a:cs typeface="Arial" pitchFamily="34" charset="0"/>
              </a:rPr>
              <a:t>EVALUATE SELECTED MODELS</a:t>
            </a:r>
            <a:endParaRPr lang="en-US" sz="2400" dirty="0"/>
          </a:p>
        </p:txBody>
      </p:sp>
      <p:sp>
        <p:nvSpPr>
          <p:cNvPr id="3" name="Content Placeholder 2"/>
          <p:cNvSpPr>
            <a:spLocks noGrp="1"/>
          </p:cNvSpPr>
          <p:nvPr>
            <p:ph idx="1"/>
          </p:nvPr>
        </p:nvSpPr>
        <p:spPr>
          <a:xfrm>
            <a:off x="457200" y="742950"/>
            <a:ext cx="7239000" cy="4098852"/>
          </a:xfrm>
        </p:spPr>
        <p:txBody>
          <a:bodyPr/>
          <a:lstStyle/>
          <a:p>
            <a:r>
              <a:rPr lang="en-US" sz="2800" dirty="0" smtClean="0">
                <a:latin typeface="Arial" pitchFamily="34" charset="0"/>
                <a:cs typeface="Arial" pitchFamily="34" charset="0"/>
              </a:rPr>
              <a:t>We will find the best Random State and C fold to run and evaluate the models.</a:t>
            </a:r>
          </a:p>
          <a:p>
            <a:endParaRPr lang="en-US" dirty="0"/>
          </a:p>
        </p:txBody>
      </p:sp>
      <p:pic>
        <p:nvPicPr>
          <p:cNvPr id="4" name="Picture 3" descr="Capture.JPG"/>
          <p:cNvPicPr/>
          <p:nvPr/>
        </p:nvPicPr>
        <p:blipFill>
          <a:blip r:embed="rId2"/>
          <a:stretch>
            <a:fillRect/>
          </a:stretch>
        </p:blipFill>
        <p:spPr>
          <a:xfrm>
            <a:off x="685800" y="1885950"/>
            <a:ext cx="5943600" cy="23202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457200" y="742950"/>
            <a:ext cx="7239000" cy="404233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7239000" cy="4632252"/>
          </a:xfrm>
        </p:spPr>
        <p:txBody>
          <a:bodyPr/>
          <a:lstStyle/>
          <a:p>
            <a:r>
              <a:rPr lang="en-US" sz="1600" dirty="0" smtClean="0">
                <a:latin typeface="Arial" pitchFamily="34" charset="0"/>
                <a:cs typeface="Arial" pitchFamily="34" charset="0"/>
              </a:rPr>
              <a:t>The best random state is found to be </a:t>
            </a:r>
            <a:r>
              <a:rPr lang="en-US" sz="1600" dirty="0" smtClean="0">
                <a:latin typeface="Arial" pitchFamily="34" charset="0"/>
                <a:cs typeface="Arial" pitchFamily="34" charset="0"/>
              </a:rPr>
              <a:t>14, </a:t>
            </a:r>
            <a:r>
              <a:rPr lang="en-US" sz="1600" dirty="0" err="1" smtClean="0">
                <a:latin typeface="Arial" pitchFamily="34" charset="0"/>
                <a:cs typeface="Arial" pitchFamily="34" charset="0"/>
              </a:rPr>
              <a:t>cv</a:t>
            </a:r>
            <a:r>
              <a:rPr lang="en-US" sz="1600" dirty="0" smtClean="0">
                <a:latin typeface="Arial" pitchFamily="34" charset="0"/>
                <a:cs typeface="Arial" pitchFamily="34" charset="0"/>
              </a:rPr>
              <a:t>=7. We shall run the other models with this random state and cv</a:t>
            </a:r>
            <a:r>
              <a:rPr lang="en-US" sz="1600" dirty="0" smtClean="0">
                <a:latin typeface="Arial" pitchFamily="34" charset="0"/>
                <a:cs typeface="Arial" pitchFamily="34" charset="0"/>
              </a:rPr>
              <a:t>.</a:t>
            </a:r>
          </a:p>
          <a:p>
            <a:endParaRPr lang="en-US" sz="2800" dirty="0" smtClean="0">
              <a:latin typeface="Arial" pitchFamily="34" charset="0"/>
              <a:cs typeface="Arial" pitchFamily="34" charset="0"/>
            </a:endParaRPr>
          </a:p>
          <a:p>
            <a:r>
              <a:rPr lang="en-US" sz="1600" dirty="0" smtClean="0">
                <a:latin typeface="Arial" pitchFamily="34" charset="0"/>
                <a:cs typeface="Arial" pitchFamily="34" charset="0"/>
              </a:rPr>
              <a:t>Linear Regression</a:t>
            </a:r>
            <a:endParaRPr lang="en-US" sz="1600" dirty="0" smtClean="0">
              <a:latin typeface="Arial" pitchFamily="34" charset="0"/>
              <a:cs typeface="Arial" pitchFamily="34" charset="0"/>
            </a:endParaRPr>
          </a:p>
          <a:p>
            <a:endParaRPr lang="en-US" dirty="0"/>
          </a:p>
        </p:txBody>
      </p:sp>
      <p:pic>
        <p:nvPicPr>
          <p:cNvPr id="4" name="Picture 3" descr="Capture.JPG"/>
          <p:cNvPicPr/>
          <p:nvPr/>
        </p:nvPicPr>
        <p:blipFill>
          <a:blip r:embed="rId2"/>
          <a:stretch>
            <a:fillRect/>
          </a:stretch>
        </p:blipFill>
        <p:spPr>
          <a:xfrm>
            <a:off x="762000" y="742950"/>
            <a:ext cx="5943600" cy="365760"/>
          </a:xfrm>
          <a:prstGeom prst="rect">
            <a:avLst/>
          </a:prstGeom>
        </p:spPr>
      </p:pic>
      <p:pic>
        <p:nvPicPr>
          <p:cNvPr id="5" name="Picture 4" descr="Capture.JPG"/>
          <p:cNvPicPr/>
          <p:nvPr/>
        </p:nvPicPr>
        <p:blipFill>
          <a:blip r:embed="rId3"/>
          <a:stretch>
            <a:fillRect/>
          </a:stretch>
        </p:blipFill>
        <p:spPr>
          <a:xfrm>
            <a:off x="762000" y="1733550"/>
            <a:ext cx="5936815" cy="31242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7239000" cy="4403652"/>
          </a:xfrm>
        </p:spPr>
        <p:txBody>
          <a:bodyPr/>
          <a:lstStyle/>
          <a:p>
            <a:r>
              <a:rPr lang="en-US" dirty="0" smtClean="0"/>
              <a:t>Decision Tree Regression</a:t>
            </a:r>
          </a:p>
          <a:p>
            <a:endParaRPr lang="en-US" dirty="0"/>
          </a:p>
        </p:txBody>
      </p:sp>
      <p:pic>
        <p:nvPicPr>
          <p:cNvPr id="4" name="Picture 3" descr="Capture.JPG"/>
          <p:cNvPicPr/>
          <p:nvPr/>
        </p:nvPicPr>
        <p:blipFill>
          <a:blip r:embed="rId2"/>
          <a:stretch>
            <a:fillRect/>
          </a:stretch>
        </p:blipFill>
        <p:spPr>
          <a:xfrm>
            <a:off x="990600" y="1200150"/>
            <a:ext cx="5943600" cy="35814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7239000" cy="4479852"/>
          </a:xfrm>
        </p:spPr>
        <p:txBody>
          <a:bodyPr/>
          <a:lstStyle/>
          <a:p>
            <a:r>
              <a:rPr lang="en-US" dirty="0" smtClean="0"/>
              <a:t>Random Forest Regression</a:t>
            </a:r>
          </a:p>
          <a:p>
            <a:endParaRPr lang="en-US" dirty="0"/>
          </a:p>
        </p:txBody>
      </p:sp>
      <p:pic>
        <p:nvPicPr>
          <p:cNvPr id="4" name="Picture 3" descr="Capture.JPG"/>
          <p:cNvPicPr/>
          <p:nvPr/>
        </p:nvPicPr>
        <p:blipFill>
          <a:blip r:embed="rId2"/>
          <a:stretch>
            <a:fillRect/>
          </a:stretch>
        </p:blipFill>
        <p:spPr>
          <a:xfrm>
            <a:off x="762000" y="971550"/>
            <a:ext cx="5943600" cy="37960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731520"/>
          </a:xfrm>
        </p:spPr>
        <p:txBody>
          <a:bodyPr>
            <a:normAutofit/>
          </a:bodyPr>
          <a:lstStyle/>
          <a:p>
            <a:r>
              <a:rPr lang="en-US" sz="2400" dirty="0" smtClean="0">
                <a:solidFill>
                  <a:schemeClr val="tx1"/>
                </a:solidFill>
                <a:latin typeface="Arial" pitchFamily="34" charset="0"/>
                <a:cs typeface="Arial" pitchFamily="34" charset="0"/>
              </a:rPr>
              <a:t>KEY METRICS FOR SUCCESS IN SOLVING PROBLEM UNDER CONSIDERATION</a:t>
            </a:r>
            <a:endParaRPr lang="en-US" sz="2400" dirty="0"/>
          </a:p>
        </p:txBody>
      </p:sp>
      <p:sp>
        <p:nvSpPr>
          <p:cNvPr id="3" name="Content Placeholder 2"/>
          <p:cNvSpPr>
            <a:spLocks noGrp="1"/>
          </p:cNvSpPr>
          <p:nvPr>
            <p:ph idx="1"/>
          </p:nvPr>
        </p:nvSpPr>
        <p:spPr>
          <a:xfrm>
            <a:off x="457200" y="1047750"/>
            <a:ext cx="7239000" cy="3794052"/>
          </a:xfrm>
        </p:spPr>
        <p:txBody>
          <a:bodyPr/>
          <a:lstStyle/>
          <a:p>
            <a:r>
              <a:rPr lang="en-US" sz="1600" dirty="0" smtClean="0">
                <a:latin typeface="Arial" pitchFamily="34" charset="0"/>
                <a:cs typeface="Arial" pitchFamily="34" charset="0"/>
              </a:rPr>
              <a:t>The key metrics used here were r2_score, </a:t>
            </a:r>
            <a:r>
              <a:rPr lang="en-US" sz="1600" dirty="0" err="1" smtClean="0">
                <a:latin typeface="Arial" pitchFamily="34" charset="0"/>
                <a:cs typeface="Arial" pitchFamily="34" charset="0"/>
              </a:rPr>
              <a:t>cross_val_score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sd</a:t>
            </a:r>
            <a:r>
              <a:rPr lang="en-US" sz="1600" dirty="0" smtClean="0">
                <a:latin typeface="Arial" pitchFamily="34" charset="0"/>
                <a:cs typeface="Arial" pitchFamily="34" charset="0"/>
              </a:rPr>
              <a:t>, MAE, MSE and RMSE. We tried to find out the best parameters and also to increase our scores by using </a:t>
            </a:r>
            <a:r>
              <a:rPr lang="en-US" sz="1600" dirty="0" err="1" smtClean="0">
                <a:latin typeface="Arial" pitchFamily="34" charset="0"/>
                <a:cs typeface="Arial" pitchFamily="34" charset="0"/>
              </a:rPr>
              <a:t>Hyperparameter</a:t>
            </a:r>
            <a:r>
              <a:rPr lang="en-US" sz="1600" dirty="0" smtClean="0">
                <a:latin typeface="Arial" pitchFamily="34" charset="0"/>
                <a:cs typeface="Arial" pitchFamily="34" charset="0"/>
              </a:rPr>
              <a:t> Tuning and we will be using </a:t>
            </a:r>
            <a:r>
              <a:rPr lang="en-US" sz="1600" dirty="0" err="1" smtClean="0">
                <a:latin typeface="Arial" pitchFamily="34" charset="0"/>
                <a:cs typeface="Arial" pitchFamily="34" charset="0"/>
              </a:rPr>
              <a:t>GridSearchCV</a:t>
            </a:r>
            <a:r>
              <a:rPr lang="en-US" sz="1600" dirty="0" smtClean="0">
                <a:latin typeface="Arial" pitchFamily="34" charset="0"/>
                <a:cs typeface="Arial" pitchFamily="34" charset="0"/>
              </a:rPr>
              <a:t> method. </a:t>
            </a:r>
          </a:p>
          <a:p>
            <a:endParaRPr lang="en-US" dirty="0"/>
          </a:p>
        </p:txBody>
      </p:sp>
      <p:pic>
        <p:nvPicPr>
          <p:cNvPr id="4" name="Picture 3" descr="Capture.JPG"/>
          <p:cNvPicPr/>
          <p:nvPr/>
        </p:nvPicPr>
        <p:blipFill>
          <a:blip r:embed="rId2"/>
          <a:stretch>
            <a:fillRect/>
          </a:stretch>
        </p:blipFill>
        <p:spPr>
          <a:xfrm>
            <a:off x="762000" y="2343150"/>
            <a:ext cx="5943600" cy="2110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61950"/>
            <a:ext cx="7239000" cy="4479925"/>
          </a:xfrm>
        </p:spPr>
        <p:txBody>
          <a:bodyPr>
            <a:normAutofit fontScale="85000" lnSpcReduction="20000"/>
          </a:bodyPr>
          <a:lstStyle/>
          <a:p>
            <a:pPr>
              <a:buNone/>
            </a:pPr>
            <a:r>
              <a:rPr lang="en-US" sz="2800" dirty="0" smtClean="0">
                <a:latin typeface="Arial" pitchFamily="34" charset="0"/>
                <a:cs typeface="Arial" pitchFamily="34" charset="0"/>
              </a:rPr>
              <a:t>All the external resources that were used in creating this project are listed below:</a:t>
            </a:r>
          </a:p>
          <a:p>
            <a:pPr>
              <a:buNone/>
            </a:pPr>
            <a:endParaRPr lang="en-US" sz="2800" dirty="0" smtClean="0">
              <a:latin typeface="Arial" pitchFamily="34" charset="0"/>
              <a:cs typeface="Arial" pitchFamily="34" charset="0"/>
            </a:endParaRPr>
          </a:p>
          <a:p>
            <a:pPr marL="33225" indent="0">
              <a:buNone/>
            </a:pPr>
            <a:r>
              <a:rPr lang="en-US" sz="2800" dirty="0" smtClean="0"/>
              <a:t>1</a:t>
            </a:r>
            <a:r>
              <a:rPr lang="en-US" sz="2800" dirty="0" smtClean="0">
                <a:latin typeface="Arial" pitchFamily="34" charset="0"/>
                <a:cs typeface="Arial" pitchFamily="34" charset="0"/>
              </a:rPr>
              <a:t>) https://www.google.com/</a:t>
            </a:r>
          </a:p>
          <a:p>
            <a:pPr marL="33225" indent="0">
              <a:buNone/>
            </a:pPr>
            <a:r>
              <a:rPr lang="en-US" sz="2800" dirty="0" smtClean="0">
                <a:latin typeface="Arial" pitchFamily="34" charset="0"/>
                <a:cs typeface="Arial" pitchFamily="34" charset="0"/>
              </a:rPr>
              <a:t>2) https://www.youtube.com/</a:t>
            </a:r>
          </a:p>
          <a:p>
            <a:pPr marL="33225" indent="0">
              <a:buNone/>
            </a:pPr>
            <a:r>
              <a:rPr lang="en-US" sz="2800" dirty="0" smtClean="0">
                <a:latin typeface="Arial" pitchFamily="34" charset="0"/>
                <a:cs typeface="Arial" pitchFamily="34" charset="0"/>
              </a:rPr>
              <a:t>3) https://scikit-learn.org/stable/user_guide.html</a:t>
            </a:r>
          </a:p>
          <a:p>
            <a:pPr marL="33225" indent="0">
              <a:buNone/>
            </a:pPr>
            <a:r>
              <a:rPr lang="en-US" sz="2800" dirty="0" smtClean="0">
                <a:latin typeface="Arial" pitchFamily="34" charset="0"/>
                <a:cs typeface="Arial" pitchFamily="34" charset="0"/>
              </a:rPr>
              <a:t>4) https://github.com/</a:t>
            </a:r>
          </a:p>
          <a:p>
            <a:pPr marL="33225" indent="0">
              <a:buNone/>
            </a:pPr>
            <a:r>
              <a:rPr lang="en-US" sz="2800" dirty="0" smtClean="0">
                <a:latin typeface="Arial" pitchFamily="34" charset="0"/>
                <a:cs typeface="Arial" pitchFamily="34" charset="0"/>
              </a:rPr>
              <a:t>5) https://www.kaggle.com/</a:t>
            </a:r>
          </a:p>
          <a:p>
            <a:pPr marL="33225" indent="0">
              <a:buNone/>
            </a:pPr>
            <a:r>
              <a:rPr lang="en-US" sz="2800" dirty="0" smtClean="0">
                <a:latin typeface="Arial" pitchFamily="34" charset="0"/>
                <a:cs typeface="Arial" pitchFamily="34" charset="0"/>
              </a:rPr>
              <a:t>6) https://medium.com/</a:t>
            </a:r>
          </a:p>
          <a:p>
            <a:pPr marL="33225" indent="0">
              <a:buNone/>
            </a:pPr>
            <a:r>
              <a:rPr lang="en-US" sz="2800" dirty="0" smtClean="0">
                <a:latin typeface="Arial" pitchFamily="34" charset="0"/>
                <a:cs typeface="Arial" pitchFamily="34" charset="0"/>
              </a:rPr>
              <a:t>7) https://towardsdatascience.com/</a:t>
            </a:r>
          </a:p>
          <a:p>
            <a:pPr marL="33225" indent="0">
              <a:buNone/>
            </a:pPr>
            <a:r>
              <a:rPr lang="en-US" sz="2800" dirty="0" smtClean="0">
                <a:latin typeface="Arial" pitchFamily="34" charset="0"/>
                <a:cs typeface="Arial" pitchFamily="34" charset="0"/>
              </a:rPr>
              <a:t>8) https://www.analyticsvidhya.com/</a:t>
            </a:r>
          </a:p>
          <a:p>
            <a:pPr marL="33225" indent="0">
              <a:buNone/>
            </a:pPr>
            <a:r>
              <a:rPr lang="en-US" sz="2800" dirty="0" smtClean="0">
                <a:latin typeface="Arial" pitchFamily="34" charset="0"/>
                <a:cs typeface="Arial" pitchFamily="34" charset="0"/>
              </a:rPr>
              <a:t>9) https://</a:t>
            </a:r>
            <a:r>
              <a:rPr lang="en-US" sz="2800" dirty="0" smtClean="0">
                <a:latin typeface="Arial" pitchFamily="34" charset="0"/>
                <a:cs typeface="Arial" pitchFamily="34" charset="0"/>
              </a:rPr>
              <a:t>www.expedia.com</a:t>
            </a:r>
            <a:r>
              <a:rPr lang="en-US" sz="2800" dirty="0" smtClean="0">
                <a:latin typeface="Arial" pitchFamily="34" charset="0"/>
                <a:cs typeface="Arial" pitchFamily="34" charset="0"/>
              </a:rPr>
              <a: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554930" y="819150"/>
            <a:ext cx="7043539" cy="40227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7239000" cy="4708452"/>
          </a:xfrm>
        </p:spPr>
        <p:txBody>
          <a:bodyPr>
            <a:normAutofit/>
          </a:bodyPr>
          <a:lstStyle/>
          <a:p>
            <a:r>
              <a:rPr lang="en-US" sz="1600" dirty="0" smtClean="0">
                <a:latin typeface="Arial" pitchFamily="34" charset="0"/>
                <a:cs typeface="Arial" pitchFamily="34" charset="0"/>
              </a:rPr>
              <a:t>After tuning the Hyper parameters, we shall test it with our final model to get improved score of </a:t>
            </a:r>
            <a:r>
              <a:rPr lang="en-US" sz="1600" dirty="0" smtClean="0">
                <a:latin typeface="Arial" pitchFamily="34" charset="0"/>
                <a:cs typeface="Arial" pitchFamily="34" charset="0"/>
              </a:rPr>
              <a:t>accuracy</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After tuning the Parameters and the final model is saved for future reference.</a:t>
            </a:r>
          </a:p>
          <a:p>
            <a:endParaRPr lang="en-US" sz="1600" dirty="0" smtClean="0">
              <a:latin typeface="Arial" pitchFamily="34" charset="0"/>
              <a:cs typeface="Arial" pitchFamily="34" charset="0"/>
            </a:endParaRPr>
          </a:p>
          <a:p>
            <a:endParaRPr lang="en-US" sz="1600" dirty="0"/>
          </a:p>
        </p:txBody>
      </p:sp>
      <p:pic>
        <p:nvPicPr>
          <p:cNvPr id="4" name="Picture 3" descr="Capture.JPG"/>
          <p:cNvPicPr/>
          <p:nvPr/>
        </p:nvPicPr>
        <p:blipFill>
          <a:blip r:embed="rId2"/>
          <a:stretch>
            <a:fillRect/>
          </a:stretch>
        </p:blipFill>
        <p:spPr>
          <a:xfrm>
            <a:off x="685800" y="666751"/>
            <a:ext cx="5943600" cy="1981200"/>
          </a:xfrm>
          <a:prstGeom prst="rect">
            <a:avLst/>
          </a:prstGeom>
        </p:spPr>
      </p:pic>
      <p:pic>
        <p:nvPicPr>
          <p:cNvPr id="5" name="Picture 4" descr="Capture.JPG"/>
          <p:cNvPicPr>
            <a:picLocks noChangeAspect="1"/>
          </p:cNvPicPr>
          <p:nvPr/>
        </p:nvPicPr>
        <p:blipFill>
          <a:blip r:embed="rId3"/>
          <a:stretch>
            <a:fillRect/>
          </a:stretch>
        </p:blipFill>
        <p:spPr>
          <a:xfrm>
            <a:off x="990600" y="3409950"/>
            <a:ext cx="4276725" cy="1143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426720"/>
          </a:xfrm>
        </p:spPr>
        <p:txBody>
          <a:bodyPr>
            <a:normAutofit/>
          </a:bodyPr>
          <a:lstStyle/>
          <a:p>
            <a:r>
              <a:rPr lang="en-US" sz="2800" dirty="0" smtClean="0">
                <a:solidFill>
                  <a:schemeClr val="tx1"/>
                </a:solidFill>
                <a:latin typeface="Arial" pitchFamily="34" charset="0"/>
                <a:cs typeface="Arial" pitchFamily="34" charset="0"/>
              </a:rPr>
              <a:t>Visualizations</a:t>
            </a:r>
            <a:endParaRPr lang="en-US" sz="2800" dirty="0"/>
          </a:p>
        </p:txBody>
      </p:sp>
      <p:pic>
        <p:nvPicPr>
          <p:cNvPr id="4" name="Content Placeholder 3" descr="Capture.JPG"/>
          <p:cNvPicPr>
            <a:picLocks noGrp="1"/>
          </p:cNvPicPr>
          <p:nvPr>
            <p:ph idx="1"/>
          </p:nvPr>
        </p:nvPicPr>
        <p:blipFill>
          <a:blip r:embed="rId2"/>
          <a:stretch>
            <a:fillRect/>
          </a:stretch>
        </p:blipFill>
        <p:spPr>
          <a:xfrm>
            <a:off x="457200" y="1203642"/>
            <a:ext cx="7239000" cy="33299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apture.JPG"/>
          <p:cNvPicPr>
            <a:picLocks noGrp="1"/>
          </p:cNvPicPr>
          <p:nvPr>
            <p:ph sz="quarter" idx="2"/>
          </p:nvPr>
        </p:nvPicPr>
        <p:blipFill>
          <a:blip r:embed="rId2"/>
          <a:stretch>
            <a:fillRect/>
          </a:stretch>
        </p:blipFill>
        <p:spPr>
          <a:xfrm>
            <a:off x="457200" y="1200150"/>
            <a:ext cx="3521075" cy="2667000"/>
          </a:xfrm>
          <a:prstGeom prst="rect">
            <a:avLst/>
          </a:prstGeom>
        </p:spPr>
      </p:pic>
      <p:pic>
        <p:nvPicPr>
          <p:cNvPr id="10" name="Content Placeholder 9" descr="Capture.JPG"/>
          <p:cNvPicPr>
            <a:picLocks noGrp="1"/>
          </p:cNvPicPr>
          <p:nvPr>
            <p:ph sz="quarter" idx="4"/>
          </p:nvPr>
        </p:nvPicPr>
        <p:blipFill>
          <a:blip r:embed="rId3"/>
          <a:stretch>
            <a:fillRect/>
          </a:stretch>
        </p:blipFill>
        <p:spPr>
          <a:xfrm>
            <a:off x="4474219" y="742950"/>
            <a:ext cx="2929236" cy="362743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Capture.JPG"/>
          <p:cNvPicPr>
            <a:picLocks noGrp="1"/>
          </p:cNvPicPr>
          <p:nvPr>
            <p:ph sz="half" idx="1"/>
          </p:nvPr>
        </p:nvPicPr>
        <p:blipFill>
          <a:blip r:embed="rId2"/>
          <a:stretch>
            <a:fillRect/>
          </a:stretch>
        </p:blipFill>
        <p:spPr>
          <a:xfrm>
            <a:off x="457200" y="895351"/>
            <a:ext cx="3521075" cy="2299986"/>
          </a:xfrm>
          <a:prstGeom prst="rect">
            <a:avLst/>
          </a:prstGeom>
        </p:spPr>
      </p:pic>
      <p:pic>
        <p:nvPicPr>
          <p:cNvPr id="11" name="Content Placeholder 10" descr="Capture.JPG"/>
          <p:cNvPicPr>
            <a:picLocks noGrp="1"/>
          </p:cNvPicPr>
          <p:nvPr>
            <p:ph sz="half" idx="2"/>
          </p:nvPr>
        </p:nvPicPr>
        <p:blipFill>
          <a:blip r:embed="rId3"/>
          <a:stretch>
            <a:fillRect/>
          </a:stretch>
        </p:blipFill>
        <p:spPr>
          <a:xfrm>
            <a:off x="4178300" y="749964"/>
            <a:ext cx="3521075" cy="368484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apture.JPG"/>
          <p:cNvPicPr>
            <a:picLocks noGrp="1"/>
          </p:cNvPicPr>
          <p:nvPr>
            <p:ph idx="1"/>
          </p:nvPr>
        </p:nvPicPr>
        <p:blipFill>
          <a:blip r:embed="rId2"/>
          <a:stretch>
            <a:fillRect/>
          </a:stretch>
        </p:blipFill>
        <p:spPr>
          <a:xfrm>
            <a:off x="1127393" y="285750"/>
            <a:ext cx="5898613" cy="3047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apture.JPG"/>
          <p:cNvPicPr>
            <a:picLocks noGrp="1"/>
          </p:cNvPicPr>
          <p:nvPr>
            <p:ph sz="half" idx="1"/>
          </p:nvPr>
        </p:nvPicPr>
        <p:blipFill>
          <a:blip r:embed="rId2"/>
          <a:stretch>
            <a:fillRect/>
          </a:stretch>
        </p:blipFill>
        <p:spPr>
          <a:xfrm>
            <a:off x="457200" y="1276350"/>
            <a:ext cx="3521075" cy="2645364"/>
          </a:xfrm>
          <a:prstGeom prst="rect">
            <a:avLst/>
          </a:prstGeom>
        </p:spPr>
      </p:pic>
      <p:pic>
        <p:nvPicPr>
          <p:cNvPr id="8" name="Content Placeholder 7" descr="Capture.JPG"/>
          <p:cNvPicPr>
            <a:picLocks noGrp="1"/>
          </p:cNvPicPr>
          <p:nvPr>
            <p:ph sz="half" idx="2"/>
          </p:nvPr>
        </p:nvPicPr>
        <p:blipFill>
          <a:blip r:embed="rId3"/>
          <a:stretch>
            <a:fillRect/>
          </a:stretch>
        </p:blipFill>
        <p:spPr>
          <a:xfrm>
            <a:off x="4178300" y="1910571"/>
            <a:ext cx="3521075" cy="197323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apture.JPG"/>
          <p:cNvPicPr>
            <a:picLocks noGrp="1"/>
          </p:cNvPicPr>
          <p:nvPr>
            <p:ph idx="1"/>
          </p:nvPr>
        </p:nvPicPr>
        <p:blipFill>
          <a:blip r:embed="rId2"/>
          <a:stretch>
            <a:fillRect/>
          </a:stretch>
        </p:blipFill>
        <p:spPr>
          <a:xfrm>
            <a:off x="1981200" y="742950"/>
            <a:ext cx="4724399" cy="40989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1044997" y="1206500"/>
            <a:ext cx="6063405" cy="3635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7239000" cy="735330"/>
          </a:xfrm>
        </p:spPr>
        <p:txBody>
          <a:bodyPr>
            <a:normAutofit fontScale="90000"/>
          </a:bodyPr>
          <a:lstStyle/>
          <a:p>
            <a:r>
              <a:rPr lang="en-US" sz="3100" dirty="0" smtClean="0">
                <a:latin typeface="Arial" pitchFamily="34" charset="0"/>
                <a:cs typeface="Arial" pitchFamily="34" charset="0"/>
              </a:rPr>
              <a:t>Business Problem Framing</a:t>
            </a:r>
            <a:r>
              <a:rPr lang="en-US" dirty="0" smtClean="0"/>
              <a:t/>
            </a:r>
            <a:br>
              <a:rPr lang="en-US" dirty="0" smtClean="0"/>
            </a:br>
            <a:endParaRPr lang="en-US" dirty="0"/>
          </a:p>
        </p:txBody>
      </p:sp>
      <p:sp>
        <p:nvSpPr>
          <p:cNvPr id="3" name="Content Placeholder 2"/>
          <p:cNvSpPr>
            <a:spLocks noGrp="1"/>
          </p:cNvSpPr>
          <p:nvPr>
            <p:ph idx="1"/>
          </p:nvPr>
        </p:nvSpPr>
        <p:spPr>
          <a:xfrm>
            <a:off x="457200" y="819150"/>
            <a:ext cx="7239000" cy="4022652"/>
          </a:xfrm>
        </p:spPr>
        <p:txBody>
          <a:bodyPr>
            <a:normAutofit fontScale="92500"/>
          </a:bodyPr>
          <a:lstStyle/>
          <a:p>
            <a:r>
              <a:rPr lang="en-IN" sz="2400" dirty="0" smtClean="0">
                <a:latin typeface="Arial" pitchFamily="34" charset="0"/>
                <a:cs typeface="Arial" pitchFamily="34" charset="0"/>
              </a:rPr>
              <a:t>Machine Learning is a field of technology developing with immense abilities and applications in automating tasks, where neither human intervention is needed nor explicit programming.</a:t>
            </a:r>
            <a:endParaRPr lang="en-US" sz="2400" dirty="0" smtClean="0">
              <a:latin typeface="Arial" pitchFamily="34" charset="0"/>
              <a:cs typeface="Arial" pitchFamily="34" charset="0"/>
            </a:endParaRPr>
          </a:p>
          <a:p>
            <a:r>
              <a:rPr lang="en-IN" sz="2400" dirty="0" smtClean="0">
                <a:latin typeface="Arial" pitchFamily="34" charset="0"/>
                <a:cs typeface="Arial" pitchFamily="34" charset="0"/>
              </a:rPr>
              <a:t>The power of ML is great that we can see its applications trending almost everywhere in our day-to-day lives. ML has solved many problems that existed earlier and have made businesses in the world progress to a great extent.</a:t>
            </a:r>
            <a:endParaRPr lang="en-US" sz="2400" dirty="0" smtClean="0">
              <a:latin typeface="Arial" pitchFamily="34" charset="0"/>
              <a:cs typeface="Arial" pitchFamily="34" charset="0"/>
            </a:endParaRPr>
          </a:p>
          <a:p>
            <a:r>
              <a:rPr lang="en-IN" sz="2400" dirty="0" smtClean="0">
                <a:latin typeface="Arial" pitchFamily="34" charset="0"/>
                <a:cs typeface="Arial" pitchFamily="34" charset="0"/>
              </a:rPr>
              <a:t>Today, we will go through one such practical problem and build a solution (model) on our own using ML.</a:t>
            </a:r>
            <a:endParaRPr lang="en-US" sz="2400" dirty="0" smtClean="0">
              <a:latin typeface="Arial" pitchFamily="34" charset="0"/>
              <a:cs typeface="Arial" pitchFamily="34" charset="0"/>
            </a:endParaRP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350520"/>
          </a:xfrm>
        </p:spPr>
        <p:txBody>
          <a:bodyPr>
            <a:normAutofit fontScale="90000"/>
          </a:bodyPr>
          <a:lstStyle/>
          <a:p>
            <a:r>
              <a:rPr lang="en-US" sz="2400" dirty="0" smtClean="0">
                <a:latin typeface="Arial" pitchFamily="34" charset="0"/>
                <a:cs typeface="Arial" pitchFamily="34" charset="0"/>
              </a:rPr>
              <a:t>CONCLUSIONS OF THE STUDY</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742950"/>
            <a:ext cx="7239000" cy="4098852"/>
          </a:xfrm>
        </p:spPr>
        <p:txBody>
          <a:bodyPr>
            <a:normAutofit fontScale="92500" lnSpcReduction="10000"/>
          </a:bodyPr>
          <a:lstStyle/>
          <a:p>
            <a:pPr marL="0" indent="0">
              <a:buNone/>
            </a:pPr>
            <a:r>
              <a:rPr lang="en-US" sz="2200" dirty="0" smtClean="0">
                <a:latin typeface="Arial" pitchFamily="34" charset="0"/>
                <a:cs typeface="Arial" pitchFamily="34" charset="0"/>
              </a:rPr>
              <a:t>In this project we have scraped the flight data from airline </a:t>
            </a:r>
            <a:r>
              <a:rPr lang="en-US" sz="2200" dirty="0" err="1" smtClean="0">
                <a:latin typeface="Arial" pitchFamily="34" charset="0"/>
                <a:cs typeface="Arial" pitchFamily="34" charset="0"/>
              </a:rPr>
              <a:t>webpages</a:t>
            </a:r>
            <a:r>
              <a:rPr lang="en-US" sz="2200" dirty="0" smtClean="0">
                <a:latin typeface="Arial" pitchFamily="34" charset="0"/>
                <a:cs typeface="Arial" pitchFamily="34" charset="0"/>
              </a:rPr>
              <a:t>. Features like flight duration, number of stops during the journey and the availability of meals are playing major role in predicting the prices of the flights.</a:t>
            </a:r>
          </a:p>
          <a:p>
            <a:pPr marL="0" indent="0">
              <a:buNone/>
            </a:pPr>
            <a:r>
              <a:rPr lang="en-US" sz="2200" dirty="0" smtClean="0">
                <a:latin typeface="Arial" pitchFamily="34" charset="0"/>
                <a:cs typeface="Arial" pitchFamily="34" charset="0"/>
              </a:rPr>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sz="2200" dirty="0" smtClean="0">
                <a:latin typeface="Arial" pitchFamily="34" charset="0"/>
                <a:cs typeface="Arial" pitchFamily="34" charset="0"/>
              </a:rPr>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350520"/>
          </a:xfrm>
        </p:spPr>
        <p:txBody>
          <a:bodyPr>
            <a:normAutofit fontScale="90000"/>
          </a:bodyPr>
          <a:lstStyle/>
          <a:p>
            <a:r>
              <a:rPr lang="en-US" sz="2400" dirty="0" smtClean="0">
                <a:latin typeface="Arial" pitchFamily="34" charset="0"/>
                <a:cs typeface="Arial" pitchFamily="34" charset="0"/>
              </a:rPr>
              <a:t>LEARNING OUTCOMES</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666750"/>
            <a:ext cx="7239000" cy="4175052"/>
          </a:xfrm>
        </p:spPr>
        <p:txBody>
          <a:bodyPr>
            <a:normAutofit/>
          </a:bodyPr>
          <a:lstStyle/>
          <a:p>
            <a:r>
              <a:rPr lang="en-US" sz="2000" dirty="0" smtClean="0">
                <a:latin typeface="Arial" pitchFamily="34" charset="0"/>
                <a:cs typeface="Arial" pitchFamily="34" charset="0"/>
              </a:rPr>
              <a:t>Visualization part helped me to understand the data as it provides graphical representation of huge data</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a:t>
            </a:r>
            <a:r>
              <a:rPr lang="en-US" sz="2000" dirty="0" smtClean="0">
                <a:latin typeface="Arial" pitchFamily="34" charset="0"/>
                <a:cs typeface="Arial" pitchFamily="34" charset="0"/>
              </a:rPr>
              <a:t>It assisted me to understand the feature importance, outliers/</a:t>
            </a:r>
            <a:r>
              <a:rPr lang="en-US" sz="2000" dirty="0" err="1" smtClean="0">
                <a:latin typeface="Arial" pitchFamily="34" charset="0"/>
                <a:cs typeface="Arial" pitchFamily="34" charset="0"/>
              </a:rPr>
              <a:t>skewness</a:t>
            </a:r>
            <a:r>
              <a:rPr lang="en-US" sz="2000" dirty="0" smtClean="0">
                <a:latin typeface="Arial" pitchFamily="34" charset="0"/>
                <a:cs typeface="Arial" pitchFamily="34" charset="0"/>
              </a:rPr>
              <a:t> detection and to compare the independent-dependent features</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a:t>
            </a:r>
            <a:r>
              <a:rPr lang="en-US" sz="2000" dirty="0" smtClean="0">
                <a:latin typeface="Arial" pitchFamily="34" charset="0"/>
                <a:cs typeface="Arial" pitchFamily="34" charset="0"/>
              </a:rPr>
              <a:t>Data cleaning is the most important part of model building and therefore before model building, I made sure the data is cleaned.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 </a:t>
            </a:r>
            <a:r>
              <a:rPr lang="en-US" sz="2000" dirty="0" smtClean="0">
                <a:latin typeface="Arial" pitchFamily="34" charset="0"/>
                <a:cs typeface="Arial" pitchFamily="34" charset="0"/>
              </a:rPr>
              <a:t>have generated multiple regression machine learning models to get the best model wherein I found Random Forest </a:t>
            </a:r>
            <a:r>
              <a:rPr lang="en-US" sz="2000" dirty="0" err="1" smtClean="0">
                <a:latin typeface="Arial" pitchFamily="34" charset="0"/>
                <a:cs typeface="Arial" pitchFamily="34" charset="0"/>
              </a:rPr>
              <a:t>Regressor</a:t>
            </a:r>
            <a:r>
              <a:rPr lang="en-US" sz="2000" dirty="0" smtClean="0">
                <a:latin typeface="Arial" pitchFamily="34" charset="0"/>
                <a:cs typeface="Arial" pitchFamily="34" charset="0"/>
              </a:rPr>
              <a:t> Model being the best based on the metrics I have used</a:t>
            </a:r>
            <a:r>
              <a:rPr lang="en-US" dirty="0" smtClean="0"/>
              <a:t>.</a:t>
            </a:r>
          </a:p>
          <a:p>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latin typeface="Arial" pitchFamily="34" charset="0"/>
                <a:cs typeface="Arial" pitchFamily="34" charset="0"/>
              </a:rPr>
              <a:t>Limitations of this work </a:t>
            </a:r>
            <a:r>
              <a:rPr lang="en-US" dirty="0" smtClean="0"/>
              <a:t/>
            </a:r>
            <a:br>
              <a:rPr lang="en-US" dirty="0" smtClean="0"/>
            </a:br>
            <a:endParaRPr lang="en-US" dirty="0"/>
          </a:p>
        </p:txBody>
      </p:sp>
      <p:sp>
        <p:nvSpPr>
          <p:cNvPr id="3" name="Content Placeholder 2"/>
          <p:cNvSpPr>
            <a:spLocks noGrp="1"/>
          </p:cNvSpPr>
          <p:nvPr>
            <p:ph idx="1"/>
          </p:nvPr>
        </p:nvSpPr>
        <p:spPr>
          <a:xfrm>
            <a:off x="457200" y="666750"/>
            <a:ext cx="7239000" cy="4175052"/>
          </a:xfrm>
        </p:spPr>
        <p:txBody>
          <a:bodyPr>
            <a:normAutofit/>
          </a:bodyPr>
          <a:lstStyle/>
          <a:p>
            <a:r>
              <a:rPr lang="en-US" sz="2000" dirty="0" smtClean="0">
                <a:latin typeface="Arial" pitchFamily="34" charset="0"/>
                <a:cs typeface="Arial" pitchFamily="34" charset="0"/>
              </a:rPr>
              <a:t>R2scores could have increased with more features. Some algorithms are facing over-fitting problem which may be because of a smaller number of features in our dataset. </a:t>
            </a:r>
          </a:p>
          <a:p>
            <a:r>
              <a:rPr lang="en-US" sz="2000" dirty="0" smtClean="0">
                <a:latin typeface="Arial" pitchFamily="34" charset="0"/>
                <a:cs typeface="Arial" pitchFamily="34" charset="0"/>
              </a:rPr>
              <a:t>Another limitation of the study is that in the volatile changing market we have taken the data, to be more precise we have taken the </a:t>
            </a:r>
            <a:r>
              <a:rPr lang="en-US" sz="2000" smtClean="0">
                <a:latin typeface="Arial" pitchFamily="34" charset="0"/>
                <a:cs typeface="Arial" pitchFamily="34" charset="0"/>
              </a:rPr>
              <a:t>data </a:t>
            </a:r>
            <a:r>
              <a:rPr lang="en-US" sz="2000" smtClean="0">
                <a:latin typeface="Arial" pitchFamily="34" charset="0"/>
                <a:cs typeface="Arial" pitchFamily="34" charset="0"/>
              </a:rPr>
              <a:t>after </a:t>
            </a:r>
            <a:r>
              <a:rPr lang="en-US" sz="2000" dirty="0" smtClean="0">
                <a:latin typeface="Arial" pitchFamily="34" charset="0"/>
                <a:cs typeface="Arial" pitchFamily="34" charset="0"/>
              </a:rPr>
              <a:t>pandemic, it may change once stabilized and we have shortlisted and taken these data from the important cities across India. If the customer is from the different country our model might fail to predict the accuracy prize of that flight.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502920"/>
          </a:xfrm>
        </p:spPr>
        <p:txBody>
          <a:bodyPr>
            <a:normAutofit/>
          </a:bodyPr>
          <a:lstStyle/>
          <a:p>
            <a:r>
              <a:rPr lang="en-IN" sz="2800" dirty="0" smtClean="0">
                <a:solidFill>
                  <a:schemeClr val="tx1"/>
                </a:solidFill>
                <a:latin typeface="Arial" pitchFamily="34" charset="0"/>
                <a:cs typeface="Arial" pitchFamily="34" charset="0"/>
              </a:rPr>
              <a:t>DATA COLLECTION PHASE</a:t>
            </a:r>
            <a:endParaRPr lang="en-US" sz="2800" dirty="0"/>
          </a:p>
        </p:txBody>
      </p:sp>
      <p:sp>
        <p:nvSpPr>
          <p:cNvPr id="3" name="Content Placeholder 2"/>
          <p:cNvSpPr>
            <a:spLocks noGrp="1"/>
          </p:cNvSpPr>
          <p:nvPr>
            <p:ph idx="1"/>
          </p:nvPr>
        </p:nvSpPr>
        <p:spPr>
          <a:xfrm>
            <a:off x="457200" y="895350"/>
            <a:ext cx="7239000" cy="3946452"/>
          </a:xfrm>
        </p:spPr>
        <p:txBody>
          <a:bodyPr>
            <a:normAutofit fontScale="92500" lnSpcReduction="20000"/>
          </a:bodyPr>
          <a:lstStyle/>
          <a:p>
            <a:r>
              <a:rPr lang="en-IN" sz="2000" dirty="0" smtClean="0">
                <a:latin typeface="Arial" pitchFamily="34" charset="0"/>
                <a:cs typeface="Arial" pitchFamily="34" charset="0"/>
              </a:rPr>
              <a:t>I have collected from </a:t>
            </a:r>
            <a:r>
              <a:rPr lang="en-IN" sz="2000" dirty="0" err="1" smtClean="0">
                <a:latin typeface="Arial" pitchFamily="34" charset="0"/>
                <a:cs typeface="Arial" pitchFamily="34" charset="0"/>
              </a:rPr>
              <a:t>expedia</a:t>
            </a:r>
            <a:r>
              <a:rPr lang="en-IN" sz="2000" dirty="0" smtClean="0">
                <a:latin typeface="Arial" pitchFamily="34" charset="0"/>
                <a:cs typeface="Arial" pitchFamily="34" charset="0"/>
              </a:rPr>
              <a:t> website using web scrapping. </a:t>
            </a:r>
            <a:endParaRPr lang="en-US" sz="2000" dirty="0" smtClean="0">
              <a:latin typeface="Arial" pitchFamily="34" charset="0"/>
              <a:cs typeface="Arial" pitchFamily="34" charset="0"/>
            </a:endParaRPr>
          </a:p>
          <a:p>
            <a:r>
              <a:rPr lang="en-IN" sz="2000" dirty="0" smtClean="0">
                <a:latin typeface="Arial" pitchFamily="34" charset="0"/>
                <a:cs typeface="Arial" pitchFamily="34" charset="0"/>
              </a:rPr>
              <a:t>There are more than 5500 observations and 8 features including the target feature fare in dataset.</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dataset is in the form of CSV (Comma Separated Value) format and consists of 8 columns with 5590 number of records as explained below</a:t>
            </a:r>
            <a:r>
              <a:rPr lang="en-US" sz="2000" dirty="0" smtClean="0">
                <a:latin typeface="Arial" pitchFamily="34" charset="0"/>
                <a:cs typeface="Arial" pitchFamily="34" charset="0"/>
              </a:rPr>
              <a:t>:</a:t>
            </a:r>
          </a:p>
          <a:p>
            <a:pPr lvl="1"/>
            <a:r>
              <a:rPr lang="en-US" sz="1800" dirty="0" err="1" smtClean="0">
                <a:solidFill>
                  <a:schemeClr val="tx1"/>
                </a:solidFill>
              </a:rPr>
              <a:t>Airline_Names</a:t>
            </a:r>
            <a:r>
              <a:rPr lang="en-US" sz="1800" dirty="0" smtClean="0">
                <a:solidFill>
                  <a:schemeClr val="tx1"/>
                </a:solidFill>
              </a:rPr>
              <a:t> </a:t>
            </a:r>
            <a:endParaRPr lang="en-US" sz="1800" dirty="0" smtClean="0">
              <a:solidFill>
                <a:schemeClr val="tx1"/>
              </a:solidFill>
            </a:endParaRPr>
          </a:p>
          <a:p>
            <a:pPr lvl="1"/>
            <a:r>
              <a:rPr lang="en-US" sz="1800" dirty="0" err="1" smtClean="0">
                <a:solidFill>
                  <a:schemeClr val="tx1"/>
                </a:solidFill>
              </a:rPr>
              <a:t>Departure_Time</a:t>
            </a:r>
            <a:r>
              <a:rPr lang="en-US" sz="1800" dirty="0" smtClean="0">
                <a:solidFill>
                  <a:schemeClr val="tx1"/>
                </a:solidFill>
              </a:rPr>
              <a:t> </a:t>
            </a:r>
            <a:endParaRPr lang="en-US" sz="1800" dirty="0" smtClean="0">
              <a:solidFill>
                <a:schemeClr val="tx1"/>
              </a:solidFill>
            </a:endParaRPr>
          </a:p>
          <a:p>
            <a:pPr lvl="1"/>
            <a:r>
              <a:rPr lang="en-US" sz="1800" dirty="0" err="1" smtClean="0">
                <a:solidFill>
                  <a:schemeClr val="tx1"/>
                </a:solidFill>
                <a:latin typeface="Arial" pitchFamily="34" charset="0"/>
                <a:cs typeface="Arial" pitchFamily="34" charset="0"/>
              </a:rPr>
              <a:t>Arrival_Time</a:t>
            </a:r>
            <a:endParaRPr lang="en-US" sz="1800" dirty="0" smtClean="0">
              <a:solidFill>
                <a:schemeClr val="tx1"/>
              </a:solidFill>
              <a:latin typeface="Arial" pitchFamily="34" charset="0"/>
              <a:cs typeface="Arial" pitchFamily="34" charset="0"/>
            </a:endParaRPr>
          </a:p>
          <a:p>
            <a:pPr lvl="1"/>
            <a:r>
              <a:rPr lang="en-US" sz="1800" dirty="0" err="1" smtClean="0">
                <a:solidFill>
                  <a:schemeClr val="tx1"/>
                </a:solidFill>
                <a:latin typeface="Arial" pitchFamily="34" charset="0"/>
                <a:cs typeface="Arial" pitchFamily="34" charset="0"/>
              </a:rPr>
              <a:t>Flight_Duration</a:t>
            </a:r>
            <a:endParaRPr lang="en-US" sz="1800" dirty="0" smtClean="0">
              <a:solidFill>
                <a:schemeClr val="tx1"/>
              </a:solidFill>
              <a:latin typeface="Arial" pitchFamily="34" charset="0"/>
              <a:cs typeface="Arial" pitchFamily="34" charset="0"/>
            </a:endParaRPr>
          </a:p>
          <a:p>
            <a:pPr lvl="1"/>
            <a:r>
              <a:rPr lang="en-US" sz="1800" dirty="0" err="1" smtClean="0">
                <a:solidFill>
                  <a:schemeClr val="tx1"/>
                </a:solidFill>
                <a:latin typeface="Arial" pitchFamily="34" charset="0"/>
                <a:cs typeface="Arial" pitchFamily="34" charset="0"/>
              </a:rPr>
              <a:t>Source_Place</a:t>
            </a:r>
            <a:endParaRPr lang="en-US" sz="1800" dirty="0" smtClean="0">
              <a:solidFill>
                <a:schemeClr val="tx1"/>
              </a:solidFill>
              <a:latin typeface="Arial" pitchFamily="34" charset="0"/>
              <a:cs typeface="Arial" pitchFamily="34" charset="0"/>
            </a:endParaRPr>
          </a:p>
          <a:p>
            <a:pPr lvl="1"/>
            <a:r>
              <a:rPr lang="en-US" sz="1800" dirty="0" err="1" smtClean="0">
                <a:solidFill>
                  <a:schemeClr val="tx1"/>
                </a:solidFill>
                <a:latin typeface="Arial" pitchFamily="34" charset="0"/>
                <a:cs typeface="Arial" pitchFamily="34" charset="0"/>
              </a:rPr>
              <a:t>Destination_Place</a:t>
            </a:r>
            <a:endParaRPr lang="en-US" sz="1800" dirty="0" smtClean="0">
              <a:solidFill>
                <a:schemeClr val="tx1"/>
              </a:solidFill>
              <a:latin typeface="Arial" pitchFamily="34" charset="0"/>
              <a:cs typeface="Arial" pitchFamily="34" charset="0"/>
            </a:endParaRPr>
          </a:p>
          <a:p>
            <a:pPr lvl="1"/>
            <a:r>
              <a:rPr lang="en-US" sz="1800" dirty="0" err="1" smtClean="0">
                <a:solidFill>
                  <a:schemeClr val="tx1"/>
                </a:solidFill>
                <a:latin typeface="Arial" pitchFamily="34" charset="0"/>
                <a:cs typeface="Arial" pitchFamily="34" charset="0"/>
              </a:rPr>
              <a:t>Number_Of_Stops</a:t>
            </a:r>
            <a:endParaRPr lang="en-US" sz="1800" dirty="0" smtClean="0">
              <a:solidFill>
                <a:schemeClr val="tx1"/>
              </a:solidFill>
              <a:latin typeface="Arial" pitchFamily="34" charset="0"/>
              <a:cs typeface="Arial" pitchFamily="34" charset="0"/>
            </a:endParaRPr>
          </a:p>
          <a:p>
            <a:pPr lvl="1"/>
            <a:r>
              <a:rPr lang="en-US" sz="1800" dirty="0" err="1" smtClean="0">
                <a:solidFill>
                  <a:schemeClr val="tx1"/>
                </a:solidFill>
                <a:latin typeface="Arial" pitchFamily="34" charset="0"/>
                <a:cs typeface="Arial" pitchFamily="34" charset="0"/>
              </a:rPr>
              <a:t>Flight_Prices</a:t>
            </a:r>
            <a:endParaRPr lang="en-US" sz="17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457200" y="1276350"/>
            <a:ext cx="7239000" cy="27789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426720"/>
          </a:xfrm>
        </p:spPr>
        <p:txBody>
          <a:bodyPr>
            <a:normAutofit/>
          </a:bodyPr>
          <a:lstStyle/>
          <a:p>
            <a:r>
              <a:rPr lang="en-IN" sz="2800" dirty="0" smtClean="0">
                <a:latin typeface="Arial" pitchFamily="34" charset="0"/>
                <a:cs typeface="Arial" pitchFamily="34" charset="0"/>
              </a:rPr>
              <a:t>MODEL BUILDING PHASE</a:t>
            </a:r>
            <a:endParaRPr lang="en-US" sz="2800" dirty="0"/>
          </a:p>
        </p:txBody>
      </p:sp>
      <p:sp>
        <p:nvSpPr>
          <p:cNvPr id="3" name="Content Placeholder 2"/>
          <p:cNvSpPr>
            <a:spLocks noGrp="1"/>
          </p:cNvSpPr>
          <p:nvPr>
            <p:ph idx="1"/>
          </p:nvPr>
        </p:nvSpPr>
        <p:spPr>
          <a:xfrm>
            <a:off x="457200" y="742950"/>
            <a:ext cx="7239000" cy="4098852"/>
          </a:xfrm>
        </p:spPr>
        <p:txBody>
          <a:bodyPr>
            <a:normAutofit fontScale="85000" lnSpcReduction="20000"/>
          </a:bodyPr>
          <a:lstStyle/>
          <a:p>
            <a:pPr marL="45720" indent="0" algn="just">
              <a:buNone/>
            </a:pPr>
            <a:r>
              <a:rPr lang="en-US" sz="2800" dirty="0" smtClean="0">
                <a:latin typeface="Arial" pitchFamily="34" charset="0"/>
                <a:cs typeface="Arial" pitchFamily="34"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lgn="just">
              <a:buNone/>
            </a:pPr>
            <a:r>
              <a:rPr lang="en-US" sz="2800" dirty="0" smtClean="0">
                <a:latin typeface="Arial" pitchFamily="34" charset="0"/>
                <a:cs typeface="Arial" pitchFamily="34" charset="0"/>
              </a:rPr>
              <a:t>1. Data Cleaning</a:t>
            </a:r>
          </a:p>
          <a:p>
            <a:pPr marL="45720" indent="0" algn="just">
              <a:buNone/>
            </a:pPr>
            <a:r>
              <a:rPr lang="en-US" sz="2800" dirty="0" smtClean="0">
                <a:latin typeface="Arial" pitchFamily="34" charset="0"/>
                <a:cs typeface="Arial" pitchFamily="34" charset="0"/>
              </a:rPr>
              <a:t>2. Exploratory Data Analysis</a:t>
            </a:r>
          </a:p>
          <a:p>
            <a:pPr marL="45720" indent="0" algn="just">
              <a:buNone/>
            </a:pPr>
            <a:r>
              <a:rPr lang="en-US" sz="2800" dirty="0" smtClean="0">
                <a:latin typeface="Arial" pitchFamily="34" charset="0"/>
                <a:cs typeface="Arial" pitchFamily="34" charset="0"/>
              </a:rPr>
              <a:t>3. Data Pre-processing</a:t>
            </a:r>
          </a:p>
          <a:p>
            <a:pPr marL="45720" indent="0" algn="just">
              <a:buNone/>
            </a:pPr>
            <a:r>
              <a:rPr lang="en-US" sz="2800" dirty="0" smtClean="0">
                <a:latin typeface="Arial" pitchFamily="34" charset="0"/>
                <a:cs typeface="Arial" pitchFamily="34" charset="0"/>
              </a:rPr>
              <a:t>4. Model Building</a:t>
            </a:r>
          </a:p>
          <a:p>
            <a:pPr marL="45720" indent="0" algn="just">
              <a:buNone/>
            </a:pPr>
            <a:r>
              <a:rPr lang="en-US" sz="2800" dirty="0" smtClean="0">
                <a:latin typeface="Arial" pitchFamily="34" charset="0"/>
                <a:cs typeface="Arial" pitchFamily="34" charset="0"/>
              </a:rPr>
              <a:t>5. Model Evaluation</a:t>
            </a:r>
          </a:p>
          <a:p>
            <a:pPr marL="45720" indent="0" algn="just">
              <a:buNone/>
            </a:pPr>
            <a:r>
              <a:rPr lang="en-US" sz="2800" dirty="0" smtClean="0">
                <a:latin typeface="Arial" pitchFamily="34" charset="0"/>
                <a:cs typeface="Arial" pitchFamily="34" charset="0"/>
              </a:rPr>
              <a:t>6. Selecting the best model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39000" cy="502920"/>
          </a:xfrm>
        </p:spPr>
        <p:txBody>
          <a:bodyPr>
            <a:normAutofit/>
          </a:bodyPr>
          <a:lstStyle/>
          <a:p>
            <a:r>
              <a:rPr lang="en-US" sz="2800" dirty="0" smtClean="0">
                <a:solidFill>
                  <a:schemeClr val="tx1"/>
                </a:solidFill>
                <a:latin typeface="Arial" pitchFamily="34" charset="0"/>
                <a:cs typeface="Arial" pitchFamily="34" charset="0"/>
              </a:rPr>
              <a:t>DATA PREPROCESSING</a:t>
            </a:r>
            <a:endParaRPr lang="en-US" sz="2800" dirty="0"/>
          </a:p>
        </p:txBody>
      </p:sp>
      <p:sp>
        <p:nvSpPr>
          <p:cNvPr id="3" name="Content Placeholder 2"/>
          <p:cNvSpPr>
            <a:spLocks noGrp="1"/>
          </p:cNvSpPr>
          <p:nvPr>
            <p:ph idx="1"/>
          </p:nvPr>
        </p:nvSpPr>
        <p:spPr>
          <a:xfrm>
            <a:off x="457200" y="742950"/>
            <a:ext cx="7239000" cy="4098852"/>
          </a:xfrm>
        </p:spPr>
        <p:txBody>
          <a:bodyPr>
            <a:normAutofit fontScale="92500" lnSpcReduction="20000"/>
          </a:bodyPr>
          <a:lstStyle/>
          <a:p>
            <a:r>
              <a:rPr lang="en-US" dirty="0" smtClean="0">
                <a:latin typeface="Arial" pitchFamily="34" charset="0"/>
                <a:cs typeface="Arial" pitchFamily="34" charset="0"/>
              </a:rPr>
              <a:t>Importing the necessary dependencies and libraries.</a:t>
            </a:r>
          </a:p>
          <a:p>
            <a:r>
              <a:rPr lang="en-US" dirty="0" smtClean="0">
                <a:latin typeface="Arial" pitchFamily="34" charset="0"/>
                <a:cs typeface="Arial" pitchFamily="34" charset="0"/>
              </a:rPr>
              <a:t>Reading the CSV file and converted into data frame.</a:t>
            </a:r>
          </a:p>
          <a:p>
            <a:r>
              <a:rPr lang="en-US" dirty="0" smtClean="0">
                <a:latin typeface="Arial" pitchFamily="34" charset="0"/>
                <a:cs typeface="Arial" pitchFamily="34" charset="0"/>
              </a:rPr>
              <a:t>Checking the data dimensions for the original dataset.</a:t>
            </a:r>
          </a:p>
          <a:p>
            <a:r>
              <a:rPr lang="en-US" dirty="0" smtClean="0">
                <a:latin typeface="Arial" pitchFamily="34" charset="0"/>
                <a:cs typeface="Arial" pitchFamily="34" charset="0"/>
              </a:rPr>
              <a:t>Looking for null values and accordingly fill the missing data.</a:t>
            </a:r>
          </a:p>
          <a:p>
            <a:r>
              <a:rPr lang="en-US" dirty="0" smtClean="0">
                <a:latin typeface="Arial" pitchFamily="34" charset="0"/>
                <a:cs typeface="Arial" pitchFamily="34" charset="0"/>
              </a:rPr>
              <a:t>Checking the summary of the dataset.</a:t>
            </a:r>
          </a:p>
          <a:p>
            <a:r>
              <a:rPr lang="en-US" dirty="0" smtClean="0">
                <a:latin typeface="Arial" pitchFamily="34" charset="0"/>
                <a:cs typeface="Arial" pitchFamily="34" charset="0"/>
              </a:rPr>
              <a:t>Checking unique values.</a:t>
            </a:r>
          </a:p>
          <a:p>
            <a:r>
              <a:rPr lang="en-US" dirty="0" smtClean="0">
                <a:latin typeface="Arial" pitchFamily="34" charset="0"/>
                <a:cs typeface="Arial" pitchFamily="34" charset="0"/>
              </a:rPr>
              <a:t>Checking all the categorical columns in the dataset.</a:t>
            </a:r>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7239000" cy="4327452"/>
          </a:xfrm>
        </p:spPr>
        <p:txBody>
          <a:bodyPr>
            <a:normAutofit fontScale="77500" lnSpcReduction="20000"/>
          </a:bodyPr>
          <a:lstStyle/>
          <a:p>
            <a:r>
              <a:rPr lang="en-US" sz="2800" dirty="0" smtClean="0">
                <a:latin typeface="Arial" pitchFamily="34" charset="0"/>
                <a:cs typeface="Arial" pitchFamily="34" charset="0"/>
              </a:rPr>
              <a:t>Visualizing each features using </a:t>
            </a:r>
            <a:r>
              <a:rPr lang="en-US" sz="2800" dirty="0" err="1" smtClean="0">
                <a:latin typeface="Arial" pitchFamily="34" charset="0"/>
                <a:cs typeface="Arial" pitchFamily="34" charset="0"/>
              </a:rPr>
              <a:t>matplotlib</a:t>
            </a:r>
            <a:r>
              <a:rPr lang="en-US" sz="2800" dirty="0" smtClean="0">
                <a:latin typeface="Arial" pitchFamily="34" charset="0"/>
                <a:cs typeface="Arial" pitchFamily="34" charset="0"/>
              </a:rPr>
              <a:t> and </a:t>
            </a:r>
            <a:r>
              <a:rPr lang="en-US" sz="2800" dirty="0" err="1" smtClean="0">
                <a:latin typeface="Arial" pitchFamily="34" charset="0"/>
                <a:cs typeface="Arial" pitchFamily="34" charset="0"/>
              </a:rPr>
              <a:t>seaborn</a:t>
            </a:r>
            <a:r>
              <a:rPr lang="en-US" sz="2800" dirty="0" smtClean="0">
                <a:latin typeface="Arial" pitchFamily="34" charset="0"/>
                <a:cs typeface="Arial" pitchFamily="34" charset="0"/>
              </a:rPr>
              <a:t>.</a:t>
            </a:r>
          </a:p>
          <a:p>
            <a:r>
              <a:rPr lang="en-US" sz="2800" dirty="0" smtClean="0">
                <a:latin typeface="Arial" pitchFamily="34" charset="0"/>
                <a:cs typeface="Arial" pitchFamily="34" charset="0"/>
              </a:rPr>
              <a:t>Performing encoding using the Label encoder on categorical features.</a:t>
            </a:r>
          </a:p>
          <a:p>
            <a:r>
              <a:rPr lang="en-US" sz="2800" dirty="0" smtClean="0">
                <a:latin typeface="Arial" pitchFamily="34" charset="0"/>
                <a:cs typeface="Arial" pitchFamily="34" charset="0"/>
              </a:rPr>
              <a:t>Checking for co-relation/multi-</a:t>
            </a:r>
            <a:r>
              <a:rPr lang="en-US" sz="2800" dirty="0" err="1" smtClean="0">
                <a:latin typeface="Arial" pitchFamily="34" charset="0"/>
                <a:cs typeface="Arial" pitchFamily="34" charset="0"/>
              </a:rPr>
              <a:t>collinearity</a:t>
            </a:r>
            <a:r>
              <a:rPr lang="en-US" sz="2800" dirty="0" smtClean="0">
                <a:latin typeface="Arial" pitchFamily="34" charset="0"/>
                <a:cs typeface="Arial" pitchFamily="34" charset="0"/>
              </a:rPr>
              <a:t> in a </a:t>
            </a:r>
            <a:r>
              <a:rPr lang="en-US" sz="2800" dirty="0" err="1" smtClean="0">
                <a:latin typeface="Arial" pitchFamily="34" charset="0"/>
                <a:cs typeface="Arial" pitchFamily="34" charset="0"/>
              </a:rPr>
              <a:t>heatmap</a:t>
            </a:r>
            <a:r>
              <a:rPr lang="en-US" sz="2800" dirty="0" smtClean="0">
                <a:latin typeface="Arial" pitchFamily="34" charset="0"/>
                <a:cs typeface="Arial" pitchFamily="34" charset="0"/>
              </a:rPr>
              <a:t>.</a:t>
            </a:r>
          </a:p>
          <a:p>
            <a:r>
              <a:rPr lang="en-US" sz="2800" dirty="0" smtClean="0">
                <a:latin typeface="Arial" pitchFamily="34" charset="0"/>
                <a:cs typeface="Arial" pitchFamily="34" charset="0"/>
              </a:rPr>
              <a:t>Checking for Outliers/</a:t>
            </a:r>
            <a:r>
              <a:rPr lang="en-US" sz="2800" dirty="0" err="1" smtClean="0">
                <a:latin typeface="Arial" pitchFamily="34" charset="0"/>
                <a:cs typeface="Arial" pitchFamily="34" charset="0"/>
              </a:rPr>
              <a:t>Skewness</a:t>
            </a:r>
            <a:r>
              <a:rPr lang="en-US" sz="2800" dirty="0" smtClean="0">
                <a:latin typeface="Arial" pitchFamily="34" charset="0"/>
                <a:cs typeface="Arial" pitchFamily="34" charset="0"/>
              </a:rPr>
              <a:t> using </a:t>
            </a:r>
            <a:r>
              <a:rPr lang="en-US" sz="2800" dirty="0" err="1" smtClean="0">
                <a:latin typeface="Arial" pitchFamily="34" charset="0"/>
                <a:cs typeface="Arial" pitchFamily="34" charset="0"/>
              </a:rPr>
              <a:t>boxen</a:t>
            </a:r>
            <a:r>
              <a:rPr lang="en-US" sz="2800" dirty="0" smtClean="0">
                <a:latin typeface="Arial" pitchFamily="34" charset="0"/>
                <a:cs typeface="Arial" pitchFamily="34" charset="0"/>
              </a:rPr>
              <a:t> plot and distribution plot.</a:t>
            </a:r>
          </a:p>
          <a:p>
            <a:r>
              <a:rPr lang="en-US" sz="2800" dirty="0" smtClean="0">
                <a:latin typeface="Arial" pitchFamily="34" charset="0"/>
                <a:cs typeface="Arial" pitchFamily="34" charset="0"/>
              </a:rPr>
              <a:t>Perform Scaling using Standard </a:t>
            </a:r>
            <a:r>
              <a:rPr lang="en-US" sz="2800" dirty="0" err="1" smtClean="0">
                <a:latin typeface="Arial" pitchFamily="34" charset="0"/>
                <a:cs typeface="Arial" pitchFamily="34" charset="0"/>
              </a:rPr>
              <a:t>Scaler</a:t>
            </a:r>
            <a:r>
              <a:rPr lang="en-US" sz="2800" dirty="0" smtClean="0">
                <a:latin typeface="Arial" pitchFamily="34" charset="0"/>
                <a:cs typeface="Arial" pitchFamily="34" charset="0"/>
              </a:rPr>
              <a:t> method.</a:t>
            </a:r>
          </a:p>
          <a:p>
            <a:r>
              <a:rPr lang="en-US" sz="2800" dirty="0" smtClean="0">
                <a:latin typeface="Arial" pitchFamily="34" charset="0"/>
                <a:cs typeface="Arial" pitchFamily="34" charset="0"/>
              </a:rPr>
              <a:t>Checking for the final dimension of dataset to confirm the input details.</a:t>
            </a:r>
          </a:p>
          <a:p>
            <a:r>
              <a:rPr lang="en-US" sz="2800" dirty="0" smtClean="0">
                <a:latin typeface="Arial" pitchFamily="34" charset="0"/>
                <a:cs typeface="Arial" pitchFamily="34" charset="0"/>
              </a:rPr>
              <a:t>Creating train test split and the best random state found in the range 1-100.</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436</TotalTime>
  <Words>1835</Words>
  <Application>Microsoft Office PowerPoint</Application>
  <PresentationFormat>On-screen Show (16:9)</PresentationFormat>
  <Paragraphs>129</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Opulent</vt:lpstr>
      <vt:lpstr>FLIGHT PRICE PREDICTION</vt:lpstr>
      <vt:lpstr>ACKNOWLEDGMENT</vt:lpstr>
      <vt:lpstr>Slide 3</vt:lpstr>
      <vt:lpstr>Business Problem Framing </vt:lpstr>
      <vt:lpstr>DATA COLLECTION PHASE</vt:lpstr>
      <vt:lpstr>Slide 6</vt:lpstr>
      <vt:lpstr>MODEL BUILDING PHASE</vt:lpstr>
      <vt:lpstr>DATA PREPROCESSING</vt:lpstr>
      <vt:lpstr>Slide 9</vt:lpstr>
      <vt:lpstr>Check For Null Values</vt:lpstr>
      <vt:lpstr>Handling the Data</vt:lpstr>
      <vt:lpstr>Slide 12</vt:lpstr>
      <vt:lpstr>Slide 13</vt:lpstr>
      <vt:lpstr>Slide 14</vt:lpstr>
      <vt:lpstr>STATISTICAL SUMMARY</vt:lpstr>
      <vt:lpstr>CORRELATION FACTOR</vt:lpstr>
      <vt:lpstr>CORRELATION MATRIX AND ITS VISUALIZATION</vt:lpstr>
      <vt:lpstr>ENCODING NON-NUMERIC DATA USING LABEL ENCODER AND SKEWNESS REMOVAL</vt:lpstr>
      <vt:lpstr>CHECKING OUTLIERS</vt:lpstr>
      <vt:lpstr>TREATING SKEWNESS</vt:lpstr>
      <vt:lpstr>HARDWARE AND SOFTWARE REQUIREMENTS AND TOOLS USED</vt:lpstr>
      <vt:lpstr>TESTING OF IDENTIFIED APPROACHES</vt:lpstr>
      <vt:lpstr>SCALING THE DATA USING STANDARD SCALER</vt:lpstr>
      <vt:lpstr>EVALUATE SELECTED MODELS</vt:lpstr>
      <vt:lpstr>Slide 25</vt:lpstr>
      <vt:lpstr>Slide 26</vt:lpstr>
      <vt:lpstr>Slide 27</vt:lpstr>
      <vt:lpstr>Slide 28</vt:lpstr>
      <vt:lpstr>KEY METRICS FOR SUCCESS IN SOLVING PROBLEM UNDER CONSIDERATION</vt:lpstr>
      <vt:lpstr>Slide 30</vt:lpstr>
      <vt:lpstr>Slide 31</vt:lpstr>
      <vt:lpstr>Visualizations</vt:lpstr>
      <vt:lpstr>Slide 33</vt:lpstr>
      <vt:lpstr>Slide 34</vt:lpstr>
      <vt:lpstr>Slide 35</vt:lpstr>
      <vt:lpstr>Slide 36</vt:lpstr>
      <vt:lpstr>Slide 37</vt:lpstr>
      <vt:lpstr>Slide 38</vt:lpstr>
      <vt:lpstr>Slide 39</vt:lpstr>
      <vt:lpstr>CONCLUSIONS OF THE STUDY</vt:lpstr>
      <vt:lpstr>LEARNING OUTCOMES</vt:lpstr>
      <vt:lpstr>Limitations of this 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user</dc:creator>
  <cp:lastModifiedBy>user</cp:lastModifiedBy>
  <cp:revision>44</cp:revision>
  <dcterms:created xsi:type="dcterms:W3CDTF">2022-07-21T09:28:00Z</dcterms:created>
  <dcterms:modified xsi:type="dcterms:W3CDTF">2022-07-21T16:44:15Z</dcterms:modified>
</cp:coreProperties>
</file>