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plotArea>
      <c:layout/>
      <c:pieChart>
        <c:varyColors val="1"/>
        <c:ser>
          <c:idx val="0"/>
          <c:order val="0"/>
          <c:tx>
            <c:strRef>
              <c:f>Sheet1!$B$1</c:f>
              <c:strCache>
                <c:ptCount val="1"/>
                <c:pt idx="0">
                  <c:v>Sales</c:v>
                </c:pt>
              </c:strCache>
            </c:strRef>
          </c:tx>
          <c:dLbls>
            <c:showPercent val="1"/>
          </c:dLbls>
          <c:cat>
            <c:strRef>
              <c:f>Sheet1!$A$2:$A$9</c:f>
              <c:strCache>
                <c:ptCount val="8"/>
                <c:pt idx="0">
                  <c:v>Amazon.in</c:v>
                </c:pt>
                <c:pt idx="1">
                  <c:v>Amazon.in, Flipkart.com</c:v>
                </c:pt>
                <c:pt idx="2">
                  <c:v>Flipkart.com </c:v>
                </c:pt>
                <c:pt idx="3">
                  <c:v>Amazon.in, Myntra.com </c:v>
                </c:pt>
                <c:pt idx="4">
                  <c:v>Amazon.in, Paytm.com, Myntra.com </c:v>
                </c:pt>
                <c:pt idx="5">
                  <c:v>Amazon.in, Flipkart.com, Myntra.com</c:v>
                </c:pt>
                <c:pt idx="6">
                  <c:v>Amazon.in, Paytm.com </c:v>
                </c:pt>
                <c:pt idx="7">
                  <c:v>Flipkart.com, Paytm.com, Myntra.com, snapdeal.com</c:v>
                </c:pt>
              </c:strCache>
            </c:strRef>
          </c:cat>
          <c:val>
            <c:numRef>
              <c:f>Sheet1!$B$2:$B$9</c:f>
              <c:numCache>
                <c:formatCode>General</c:formatCode>
                <c:ptCount val="8"/>
                <c:pt idx="0">
                  <c:v>79</c:v>
                </c:pt>
                <c:pt idx="1">
                  <c:v>62</c:v>
                </c:pt>
                <c:pt idx="2">
                  <c:v>39</c:v>
                </c:pt>
                <c:pt idx="3">
                  <c:v>30</c:v>
                </c:pt>
                <c:pt idx="4">
                  <c:v>20</c:v>
                </c:pt>
                <c:pt idx="5">
                  <c:v>15</c:v>
                </c:pt>
                <c:pt idx="6">
                  <c:v>13</c:v>
                </c:pt>
                <c:pt idx="7">
                  <c:v>11</c:v>
                </c:pt>
              </c:numCache>
            </c:numRef>
          </c:val>
        </c:ser>
        <c:dLbls>
          <c:showPercent val="1"/>
        </c:dLbls>
        <c:firstSliceAng val="0"/>
      </c:pieChart>
    </c:plotArea>
    <c:legend>
      <c:legendPos val="r"/>
      <c:layout>
        <c:manualLayout>
          <c:xMode val="edge"/>
          <c:yMode val="edge"/>
          <c:x val="0.58991228070175428"/>
          <c:y val="0"/>
          <c:w val="0.39692982456140358"/>
          <c:h val="0.98767322834645666"/>
        </c:manualLayout>
      </c:layout>
    </c:legend>
    <c:plotVisOnly val="1"/>
  </c:chart>
  <c:txPr>
    <a:bodyPr/>
    <a:lstStyle/>
    <a:p>
      <a:pPr>
        <a:defRPr sz="1800"/>
      </a:pPr>
      <a:endParaRPr lang="en-US"/>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B24592-DC34-45D8-8585-5EE93F68824C}"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8CA55-988B-48E2-987F-CCA5173D97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24592-DC34-45D8-8585-5EE93F68824C}"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8CA55-988B-48E2-987F-CCA5173D97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24592-DC34-45D8-8585-5EE93F68824C}"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8CA55-988B-48E2-987F-CCA5173D97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24592-DC34-45D8-8585-5EE93F68824C}"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8CA55-988B-48E2-987F-CCA5173D97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B24592-DC34-45D8-8585-5EE93F68824C}"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8CA55-988B-48E2-987F-CCA5173D97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B24592-DC34-45D8-8585-5EE93F68824C}"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8CA55-988B-48E2-987F-CCA5173D97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B24592-DC34-45D8-8585-5EE93F68824C}" type="datetimeFigureOut">
              <a:rPr lang="en-US" smtClean="0"/>
              <a:pPr/>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8CA55-988B-48E2-987F-CCA5173D97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B24592-DC34-45D8-8585-5EE93F68824C}" type="datetimeFigureOut">
              <a:rPr lang="en-US" smtClean="0"/>
              <a:pPr/>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8CA55-988B-48E2-987F-CCA5173D97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24592-DC34-45D8-8585-5EE93F68824C}" type="datetimeFigureOut">
              <a:rPr lang="en-US" smtClean="0"/>
              <a:pPr/>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8CA55-988B-48E2-987F-CCA5173D97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B24592-DC34-45D8-8585-5EE93F68824C}"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8CA55-988B-48E2-987F-CCA5173D97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B24592-DC34-45D8-8585-5EE93F68824C}"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8CA55-988B-48E2-987F-CCA5173D97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24592-DC34-45D8-8585-5EE93F68824C}" type="datetimeFigureOut">
              <a:rPr lang="en-US" smtClean="0"/>
              <a:pPr/>
              <a:t>5/11/2022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8CA55-988B-48E2-987F-CCA5173D97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b="1" dirty="0" smtClean="0">
                <a:latin typeface="Georgia" pitchFamily="18" charset="0"/>
              </a:rPr>
              <a:t>CUSTOMER RETENTION ANALYSIS</a:t>
            </a:r>
            <a:endParaRPr lang="en-US" sz="3600" b="1" dirty="0">
              <a:latin typeface="Georgia" pitchFamily="18" charset="0"/>
            </a:endParaRPr>
          </a:p>
        </p:txBody>
      </p:sp>
      <p:sp>
        <p:nvSpPr>
          <p:cNvPr id="5" name="Subtitle 4"/>
          <p:cNvSpPr>
            <a:spLocks noGrp="1"/>
          </p:cNvSpPr>
          <p:nvPr>
            <p:ph type="subTitle" idx="1"/>
          </p:nvPr>
        </p:nvSpPr>
        <p:spPr/>
        <p:txBody>
          <a:bodyPr/>
          <a:lstStyle/>
          <a:p>
            <a:endParaRPr lang="en-US" dirty="0" smtClean="0"/>
          </a:p>
          <a:p>
            <a:endParaRPr lang="en-US" dirty="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sz="2400" dirty="0" smtClean="0">
                <a:latin typeface="Georgia" pitchFamily="18" charset="0"/>
              </a:rPr>
              <a:t>Analyze </a:t>
            </a:r>
            <a:r>
              <a:rPr lang="en-US" sz="2400" dirty="0" smtClean="0">
                <a:latin typeface="Georgia" pitchFamily="18" charset="0"/>
              </a:rPr>
              <a:t>the Target Variable:</a:t>
            </a:r>
          </a:p>
          <a:p>
            <a:pPr>
              <a:buNone/>
            </a:pPr>
            <a:r>
              <a:rPr lang="en-US" sz="2400" dirty="0" smtClean="0">
                <a:latin typeface="Georgia" pitchFamily="18" charset="0"/>
              </a:rPr>
              <a:t>	The target variable is ‘Which of the Indian online retailer would you recommend to a friend?’.</a:t>
            </a:r>
          </a:p>
          <a:p>
            <a:pPr>
              <a:buNone/>
            </a:pPr>
            <a:r>
              <a:rPr lang="en-US" sz="2400" dirty="0" smtClean="0">
                <a:latin typeface="Georgia" pitchFamily="18" charset="0"/>
              </a:rPr>
              <a:t>	It is a categorical variable. So it is visualized with </a:t>
            </a:r>
            <a:r>
              <a:rPr lang="en-US" sz="2400" dirty="0" smtClean="0">
                <a:latin typeface="Georgia" pitchFamily="18" charset="0"/>
              </a:rPr>
              <a:t>count plot </a:t>
            </a:r>
            <a:r>
              <a:rPr lang="en-US" sz="2400" dirty="0" smtClean="0">
                <a:latin typeface="Georgia" pitchFamily="18" charset="0"/>
              </a:rPr>
              <a:t>to see the distribution.</a:t>
            </a:r>
          </a:p>
          <a:p>
            <a:pPr>
              <a:buNone/>
            </a:pPr>
            <a:r>
              <a:rPr lang="en-US" sz="2400" dirty="0">
                <a:latin typeface="Georgia" pitchFamily="18" charset="0"/>
              </a:rPr>
              <a:t>	</a:t>
            </a:r>
            <a:r>
              <a:rPr lang="en-US" sz="2400" dirty="0" smtClean="0">
                <a:latin typeface="Georgia" pitchFamily="18" charset="0"/>
              </a:rPr>
              <a:t>Here </a:t>
            </a:r>
            <a:r>
              <a:rPr lang="en-US" sz="2400" dirty="0" smtClean="0">
                <a:latin typeface="Georgia" pitchFamily="18" charset="0"/>
              </a:rPr>
              <a:t>it is represented in pie chart to show the various choice of </a:t>
            </a:r>
            <a:r>
              <a:rPr lang="en-US" sz="2400" dirty="0" smtClean="0">
                <a:latin typeface="Georgia" pitchFamily="18" charset="0"/>
              </a:rPr>
              <a:t>websites.</a:t>
            </a:r>
            <a:endParaRPr lang="en-US" sz="2400" dirty="0" smtClean="0">
              <a:latin typeface="Georgia" pitchFamily="18" charset="0"/>
            </a:endParaRPr>
          </a:p>
          <a:p>
            <a:pPr>
              <a:buNone/>
            </a:pPr>
            <a:endParaRPr lang="en-US" dirty="0"/>
          </a:p>
        </p:txBody>
      </p:sp>
      <p:graphicFrame>
        <p:nvGraphicFramePr>
          <p:cNvPr id="4" name="Chart 3"/>
          <p:cNvGraphicFramePr/>
          <p:nvPr/>
        </p:nvGraphicFramePr>
        <p:xfrm>
          <a:off x="1295400" y="3048000"/>
          <a:ext cx="7391400" cy="3810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Georgia" pitchFamily="18" charset="0"/>
              </a:rPr>
              <a:t>Check Correlation Between variables</a:t>
            </a:r>
            <a:endParaRPr lang="en-US" sz="3600" dirty="0">
              <a:latin typeface="Georgia" pitchFamily="18" charset="0"/>
            </a:endParaRPr>
          </a:p>
        </p:txBody>
      </p:sp>
      <p:sp>
        <p:nvSpPr>
          <p:cNvPr id="3" name="Content Placeholder 2"/>
          <p:cNvSpPr>
            <a:spLocks noGrp="1"/>
          </p:cNvSpPr>
          <p:nvPr>
            <p:ph idx="1"/>
          </p:nvPr>
        </p:nvSpPr>
        <p:spPr/>
        <p:txBody>
          <a:bodyPr>
            <a:normAutofit/>
          </a:bodyPr>
          <a:lstStyle/>
          <a:p>
            <a:r>
              <a:rPr lang="en-US" sz="2000" dirty="0" smtClean="0">
                <a:latin typeface="Georgia" pitchFamily="18" charset="0"/>
              </a:rPr>
              <a:t>Correlation between each columns are checked by plotting Count plot for each variable, since they are categorical type of data</a:t>
            </a:r>
            <a:r>
              <a:rPr lang="en-US" sz="2800" dirty="0" smtClean="0">
                <a:latin typeface="Georgia" pitchFamily="18" charset="0"/>
              </a:rPr>
              <a:t>.</a:t>
            </a:r>
          </a:p>
          <a:p>
            <a:r>
              <a:rPr lang="en-US" sz="2000" dirty="0" smtClean="0">
                <a:latin typeface="Georgia" pitchFamily="18" charset="0"/>
              </a:rPr>
              <a:t>City with more online shoppers are seen from Delhi and least shoppers are from </a:t>
            </a:r>
            <a:r>
              <a:rPr lang="en-US" sz="2000" dirty="0" err="1" smtClean="0">
                <a:latin typeface="Georgia" pitchFamily="18" charset="0"/>
              </a:rPr>
              <a:t>Bulandshahr</a:t>
            </a:r>
            <a:r>
              <a:rPr lang="en-US" sz="2000" dirty="0" smtClean="0">
                <a:latin typeface="Georgia" pitchFamily="18" charset="0"/>
              </a:rPr>
              <a:t>.</a:t>
            </a:r>
          </a:p>
          <a:p>
            <a:endParaRPr lang="en-US" sz="4000" dirty="0">
              <a:latin typeface="Georgia" pitchFamily="18" charset="0"/>
            </a:endParaRPr>
          </a:p>
        </p:txBody>
      </p:sp>
      <p:pic>
        <p:nvPicPr>
          <p:cNvPr id="4" name="Picture 3" descr="Img1.png"/>
          <p:cNvPicPr>
            <a:picLocks noChangeAspect="1"/>
          </p:cNvPicPr>
          <p:nvPr/>
        </p:nvPicPr>
        <p:blipFill>
          <a:blip r:embed="rId2"/>
          <a:stretch>
            <a:fillRect/>
          </a:stretch>
        </p:blipFill>
        <p:spPr>
          <a:xfrm>
            <a:off x="304800" y="3048000"/>
            <a:ext cx="8534400" cy="3505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52600"/>
          </a:xfrm>
        </p:spPr>
        <p:txBody>
          <a:bodyPr>
            <a:normAutofit/>
          </a:bodyPr>
          <a:lstStyle/>
          <a:p>
            <a:pPr algn="just"/>
            <a:r>
              <a:rPr lang="en-US" sz="2800" dirty="0" smtClean="0">
                <a:latin typeface="Georgia" pitchFamily="18" charset="0"/>
              </a:rPr>
              <a:t>This shows the different age group of shoppers from various cities. People from age group of 21-30 prefer more online shopping.</a:t>
            </a:r>
            <a:endParaRPr lang="en-US" sz="2800" dirty="0">
              <a:latin typeface="Georgia" pitchFamily="18" charset="0"/>
            </a:endParaRPr>
          </a:p>
        </p:txBody>
      </p:sp>
      <p:pic>
        <p:nvPicPr>
          <p:cNvPr id="4" name="Content Placeholder 3" descr="Img2.png"/>
          <p:cNvPicPr>
            <a:picLocks noGrp="1" noChangeAspect="1"/>
          </p:cNvPicPr>
          <p:nvPr>
            <p:ph idx="1"/>
          </p:nvPr>
        </p:nvPicPr>
        <p:blipFill>
          <a:blip r:embed="rId2"/>
          <a:stretch>
            <a:fillRect/>
          </a:stretch>
        </p:blipFill>
        <p:spPr>
          <a:xfrm>
            <a:off x="457200" y="2438400"/>
            <a:ext cx="8229600" cy="441959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latin typeface="Georgia" pitchFamily="18" charset="0"/>
              </a:rPr>
              <a:t>Some Observations from the plot:</a:t>
            </a:r>
            <a:br>
              <a:rPr lang="en-US" dirty="0" smtClean="0">
                <a:latin typeface="Georgia" pitchFamily="18" charset="0"/>
              </a:rPr>
            </a:b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latin typeface="Georgia" pitchFamily="18" charset="0"/>
              </a:rPr>
              <a:t>For the past 1 year, most people have purchased less than 10 times.</a:t>
            </a:r>
          </a:p>
          <a:p>
            <a:r>
              <a:rPr lang="en-US" dirty="0" smtClean="0">
                <a:latin typeface="Georgia" pitchFamily="18" charset="0"/>
              </a:rPr>
              <a:t>Most shoppers use MOBILE INTERNET on SMART PHONES to make online purchase.</a:t>
            </a:r>
          </a:p>
          <a:p>
            <a:r>
              <a:rPr lang="en-US" dirty="0" smtClean="0">
                <a:latin typeface="Georgia" pitchFamily="18" charset="0"/>
              </a:rPr>
              <a:t>Widely used browser for online shopping is GOOGLE CHROME on WINDOWS</a:t>
            </a:r>
          </a:p>
          <a:p>
            <a:endParaRPr lang="en-US" dirty="0"/>
          </a:p>
        </p:txBody>
      </p:sp>
      <p:pic>
        <p:nvPicPr>
          <p:cNvPr id="5" name="Content Placeholder 4" descr="Img3.png"/>
          <p:cNvPicPr>
            <a:picLocks noGrp="1" noChangeAspect="1"/>
          </p:cNvPicPr>
          <p:nvPr>
            <p:ph sz="half" idx="2"/>
          </p:nvPr>
        </p:nvPicPr>
        <p:blipFill>
          <a:blip r:embed="rId2"/>
          <a:stretch>
            <a:fillRect/>
          </a:stretch>
        </p:blipFill>
        <p:spPr>
          <a:xfrm>
            <a:off x="4648200" y="1752600"/>
            <a:ext cx="4038600" cy="35052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81000"/>
            <a:ext cx="4419600" cy="5745163"/>
          </a:xfrm>
        </p:spPr>
        <p:txBody>
          <a:bodyPr>
            <a:normAutofit fontScale="70000" lnSpcReduction="20000"/>
          </a:bodyPr>
          <a:lstStyle/>
          <a:p>
            <a:r>
              <a:rPr lang="en-US" dirty="0" smtClean="0">
                <a:latin typeface="Georgia" pitchFamily="18" charset="0"/>
              </a:rPr>
              <a:t>From the above observations, SEARCH ENGINES are the most </a:t>
            </a:r>
            <a:r>
              <a:rPr lang="en-US" dirty="0" err="1" smtClean="0">
                <a:latin typeface="Georgia" pitchFamily="18" charset="0"/>
              </a:rPr>
              <a:t>favourite</a:t>
            </a:r>
            <a:r>
              <a:rPr lang="en-US" dirty="0" smtClean="0">
                <a:latin typeface="Georgia" pitchFamily="18" charset="0"/>
              </a:rPr>
              <a:t> channel for online shoppers, even after shopping for the first time.</a:t>
            </a:r>
          </a:p>
          <a:p>
            <a:r>
              <a:rPr lang="en-US" dirty="0" smtClean="0">
                <a:latin typeface="Georgia" pitchFamily="18" charset="0"/>
              </a:rPr>
              <a:t>Before making an order, people search for more than 15 </a:t>
            </a:r>
            <a:r>
              <a:rPr lang="en-US" dirty="0" err="1" smtClean="0">
                <a:latin typeface="Georgia" pitchFamily="18" charset="0"/>
              </a:rPr>
              <a:t>mins</a:t>
            </a:r>
            <a:r>
              <a:rPr lang="en-US" dirty="0" smtClean="0">
                <a:latin typeface="Georgia" pitchFamily="18" charset="0"/>
              </a:rPr>
              <a:t> to fix it and the preferred method of payment is through CARD.</a:t>
            </a:r>
          </a:p>
          <a:p>
            <a:r>
              <a:rPr lang="en-US" dirty="0" smtClean="0">
                <a:latin typeface="Georgia" pitchFamily="18" charset="0"/>
              </a:rPr>
              <a:t>With effective ALTERNATIVE OFFERS people tend to ABANDOM the cart SOMETIMES.</a:t>
            </a:r>
          </a:p>
          <a:p>
            <a:r>
              <a:rPr lang="en-US" dirty="0" smtClean="0">
                <a:latin typeface="Georgia" pitchFamily="18" charset="0"/>
              </a:rPr>
              <a:t>People strongly recommend readability and understandability of the products and information on similar products and sellers for making a decision to purchase online.</a:t>
            </a:r>
          </a:p>
          <a:p>
            <a:endParaRPr lang="en-US" dirty="0"/>
          </a:p>
        </p:txBody>
      </p:sp>
      <p:pic>
        <p:nvPicPr>
          <p:cNvPr id="5" name="Content Placeholder 4" descr="img4.png"/>
          <p:cNvPicPr>
            <a:picLocks noGrp="1" noChangeAspect="1"/>
          </p:cNvPicPr>
          <p:nvPr>
            <p:ph sz="half" idx="2"/>
          </p:nvPr>
        </p:nvPicPr>
        <p:blipFill>
          <a:blip r:embed="rId2"/>
          <a:stretch>
            <a:fillRect/>
          </a:stretch>
        </p:blipFill>
        <p:spPr>
          <a:xfrm>
            <a:off x="4953000" y="685800"/>
            <a:ext cx="4191000" cy="434339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28600"/>
            <a:ext cx="4038600" cy="5897563"/>
          </a:xfrm>
        </p:spPr>
        <p:txBody>
          <a:bodyPr/>
          <a:lstStyle/>
          <a:p>
            <a:r>
              <a:rPr lang="en-US" dirty="0" smtClean="0"/>
              <a:t>Frequent Online Shoppers strongly recommend: </a:t>
            </a:r>
            <a:endParaRPr lang="en-US" dirty="0" smtClean="0"/>
          </a:p>
          <a:p>
            <a:r>
              <a:rPr lang="en-US" dirty="0" smtClean="0"/>
              <a:t>Ease </a:t>
            </a:r>
            <a:r>
              <a:rPr lang="en-US" dirty="0" smtClean="0"/>
              <a:t>of </a:t>
            </a:r>
            <a:r>
              <a:rPr lang="en-US" dirty="0" smtClean="0"/>
              <a:t>Navigation</a:t>
            </a:r>
          </a:p>
          <a:p>
            <a:r>
              <a:rPr lang="en-US" dirty="0" smtClean="0"/>
              <a:t> </a:t>
            </a:r>
            <a:r>
              <a:rPr lang="en-US" dirty="0" smtClean="0"/>
              <a:t>High processing </a:t>
            </a:r>
            <a:r>
              <a:rPr lang="en-US" dirty="0" smtClean="0"/>
              <a:t>speed</a:t>
            </a:r>
          </a:p>
          <a:p>
            <a:r>
              <a:rPr lang="en-US" dirty="0" smtClean="0"/>
              <a:t> </a:t>
            </a:r>
            <a:r>
              <a:rPr lang="en-US" dirty="0" smtClean="0"/>
              <a:t>user </a:t>
            </a:r>
            <a:r>
              <a:rPr lang="en-US" dirty="0" smtClean="0"/>
              <a:t>friendly</a:t>
            </a:r>
          </a:p>
          <a:p>
            <a:r>
              <a:rPr lang="en-US" dirty="0" smtClean="0"/>
              <a:t>convenient Payment</a:t>
            </a:r>
          </a:p>
          <a:p>
            <a:r>
              <a:rPr lang="en-US" dirty="0" smtClean="0"/>
              <a:t> Empathy</a:t>
            </a:r>
          </a:p>
          <a:p>
            <a:r>
              <a:rPr lang="en-US" dirty="0" smtClean="0"/>
              <a:t> </a:t>
            </a:r>
            <a:r>
              <a:rPr lang="en-US" dirty="0" smtClean="0"/>
              <a:t>enjoyment from online </a:t>
            </a:r>
            <a:r>
              <a:rPr lang="en-US" dirty="0" smtClean="0"/>
              <a:t>  	shopping</a:t>
            </a:r>
            <a:endParaRPr lang="en-US" dirty="0"/>
          </a:p>
        </p:txBody>
      </p:sp>
      <p:pic>
        <p:nvPicPr>
          <p:cNvPr id="5" name="Content Placeholder 4" descr="img5.png"/>
          <p:cNvPicPr>
            <a:picLocks noGrp="1" noChangeAspect="1"/>
          </p:cNvPicPr>
          <p:nvPr>
            <p:ph sz="half" idx="2"/>
          </p:nvPr>
        </p:nvPicPr>
        <p:blipFill>
          <a:blip r:embed="rId2"/>
          <a:stretch>
            <a:fillRect/>
          </a:stretch>
        </p:blipFill>
        <p:spPr>
          <a:xfrm>
            <a:off x="4648200" y="990600"/>
            <a:ext cx="4038600" cy="43434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57200"/>
            <a:ext cx="4038600" cy="5668963"/>
          </a:xfrm>
        </p:spPr>
        <p:txBody>
          <a:bodyPr/>
          <a:lstStyle/>
          <a:p>
            <a:r>
              <a:rPr lang="en-US" dirty="0" smtClean="0"/>
              <a:t>Most people strongly recommend: Convenient </a:t>
            </a:r>
            <a:r>
              <a:rPr lang="en-US" dirty="0" smtClean="0"/>
              <a:t>Shopping</a:t>
            </a:r>
          </a:p>
          <a:p>
            <a:r>
              <a:rPr lang="en-US" dirty="0" smtClean="0"/>
              <a:t> </a:t>
            </a:r>
            <a:r>
              <a:rPr lang="en-US" dirty="0" smtClean="0"/>
              <a:t>with good returns </a:t>
            </a:r>
            <a:r>
              <a:rPr lang="en-US" dirty="0" smtClean="0"/>
              <a:t>policy</a:t>
            </a:r>
          </a:p>
          <a:p>
            <a:r>
              <a:rPr lang="en-US" dirty="0" smtClean="0"/>
              <a:t> </a:t>
            </a:r>
            <a:r>
              <a:rPr lang="en-US" dirty="0" smtClean="0"/>
              <a:t>User satisfaction with </a:t>
            </a:r>
            <a:r>
              <a:rPr lang="en-US" dirty="0" smtClean="0"/>
              <a:t>trust</a:t>
            </a:r>
          </a:p>
          <a:p>
            <a:r>
              <a:rPr lang="en-US" dirty="0" smtClean="0"/>
              <a:t>Monetary </a:t>
            </a:r>
            <a:r>
              <a:rPr lang="en-US" dirty="0" smtClean="0"/>
              <a:t>Savings.</a:t>
            </a:r>
            <a:endParaRPr lang="en-US" dirty="0"/>
          </a:p>
        </p:txBody>
      </p:sp>
      <p:pic>
        <p:nvPicPr>
          <p:cNvPr id="5" name="Content Placeholder 4" descr="img6.png"/>
          <p:cNvPicPr>
            <a:picLocks noGrp="1" noChangeAspect="1"/>
          </p:cNvPicPr>
          <p:nvPr>
            <p:ph sz="half" idx="2"/>
          </p:nvPr>
        </p:nvPicPr>
        <p:blipFill>
          <a:blip r:embed="rId2"/>
          <a:stretch>
            <a:fillRect/>
          </a:stretch>
        </p:blipFill>
        <p:spPr>
          <a:xfrm>
            <a:off x="4343400" y="685800"/>
            <a:ext cx="4343400" cy="48768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g7.png"/>
          <p:cNvPicPr>
            <a:picLocks noGrp="1" noChangeAspect="1"/>
          </p:cNvPicPr>
          <p:nvPr>
            <p:ph sz="half" idx="2"/>
          </p:nvPr>
        </p:nvPicPr>
        <p:blipFill>
          <a:blip r:embed="rId2"/>
          <a:stretch>
            <a:fillRect/>
          </a:stretch>
        </p:blipFill>
        <p:spPr>
          <a:xfrm>
            <a:off x="4495800" y="838200"/>
            <a:ext cx="4419600" cy="4114800"/>
          </a:xfrm>
        </p:spPr>
      </p:pic>
      <p:sp>
        <p:nvSpPr>
          <p:cNvPr id="5" name="Title 1"/>
          <p:cNvSpPr>
            <a:spLocks noGrp="1"/>
          </p:cNvSpPr>
          <p:nvPr>
            <p:ph sz="half" idx="1"/>
          </p:nvPr>
        </p:nvSpPr>
        <p:spPr>
          <a:xfrm>
            <a:off x="457200" y="609600"/>
            <a:ext cx="4038600" cy="5516563"/>
          </a:xfrm>
        </p:spPr>
        <p:txBody>
          <a:bodyPr/>
          <a:lstStyle/>
          <a:p>
            <a:r>
              <a:rPr lang="en-US" dirty="0" smtClean="0">
                <a:latin typeface="Georgia" pitchFamily="18" charset="0"/>
              </a:rPr>
              <a:t>From the above insights, certain websites are being recommended by the customers based on different criteria. Mostly </a:t>
            </a:r>
            <a:r>
              <a:rPr lang="en-US" b="1" dirty="0" err="1" smtClean="0">
                <a:latin typeface="Georgia" pitchFamily="18" charset="0"/>
              </a:rPr>
              <a:t>amazon.in</a:t>
            </a:r>
            <a:r>
              <a:rPr lang="en-US" b="1" dirty="0" smtClean="0">
                <a:latin typeface="Georgia" pitchFamily="18" charset="0"/>
              </a:rPr>
              <a:t> </a:t>
            </a:r>
            <a:r>
              <a:rPr lang="en-US" dirty="0" smtClean="0">
                <a:latin typeface="Georgia" pitchFamily="18" charset="0"/>
              </a:rPr>
              <a:t>and other combined websites.</a:t>
            </a:r>
            <a:endParaRPr lang="en-US" dirty="0">
              <a:latin typeface="Georg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latin typeface="Georgia" pitchFamily="18" charset="0"/>
              </a:rPr>
              <a:t>Data Description</a:t>
            </a:r>
            <a:endParaRPr lang="en-US" sz="4000" dirty="0">
              <a:latin typeface="Georgia" pitchFamily="18" charset="0"/>
            </a:endParaRP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sz="2400" dirty="0" smtClean="0">
                <a:latin typeface="Georgia" pitchFamily="18" charset="0"/>
              </a:rPr>
              <a:t>First, the data is encoded to make it to numerical type.</a:t>
            </a:r>
          </a:p>
          <a:p>
            <a:r>
              <a:rPr lang="en-US" sz="2400" dirty="0" smtClean="0">
                <a:latin typeface="Georgia" pitchFamily="18" charset="0"/>
              </a:rPr>
              <a:t>Description function provides the values like</a:t>
            </a:r>
          </a:p>
          <a:p>
            <a:pPr lvl="1"/>
            <a:r>
              <a:rPr lang="en-US" sz="2400" dirty="0" smtClean="0">
                <a:latin typeface="Georgia" pitchFamily="18" charset="0"/>
              </a:rPr>
              <a:t>Mean</a:t>
            </a:r>
          </a:p>
          <a:p>
            <a:pPr lvl="1"/>
            <a:r>
              <a:rPr lang="en-US" sz="2400" dirty="0" smtClean="0">
                <a:latin typeface="Georgia" pitchFamily="18" charset="0"/>
              </a:rPr>
              <a:t>Median</a:t>
            </a:r>
          </a:p>
          <a:p>
            <a:pPr lvl="1"/>
            <a:r>
              <a:rPr lang="en-US" sz="2400" dirty="0" smtClean="0">
                <a:latin typeface="Georgia" pitchFamily="18" charset="0"/>
              </a:rPr>
              <a:t>Mode</a:t>
            </a:r>
          </a:p>
          <a:p>
            <a:pPr lvl="1"/>
            <a:r>
              <a:rPr lang="en-US" sz="2400" dirty="0" smtClean="0">
                <a:latin typeface="Georgia" pitchFamily="18" charset="0"/>
              </a:rPr>
              <a:t>Maximum values</a:t>
            </a:r>
          </a:p>
          <a:p>
            <a:pPr lvl="1"/>
            <a:r>
              <a:rPr lang="en-US" sz="2400" dirty="0" smtClean="0">
                <a:latin typeface="Georgia" pitchFamily="18" charset="0"/>
              </a:rPr>
              <a:t>Minimum values</a:t>
            </a:r>
            <a:endParaRPr lang="en-US" sz="2400" dirty="0" smtClean="0">
              <a:latin typeface="Georgia" pitchFamily="18" charset="0"/>
            </a:endParaRPr>
          </a:p>
          <a:p>
            <a:pPr lvl="1">
              <a:buNone/>
            </a:pPr>
            <a:endParaRPr lang="en-US" sz="2400" dirty="0" smtClean="0">
              <a:latin typeface="Georgia" pitchFamily="18" charset="0"/>
            </a:endParaRPr>
          </a:p>
          <a:p>
            <a:pPr lvl="1">
              <a:buFont typeface="Arial" pitchFamily="34" charset="0"/>
              <a:buChar char="•"/>
            </a:pPr>
            <a:r>
              <a:rPr lang="en-US" sz="2400" dirty="0" smtClean="0">
                <a:latin typeface="Georgia" pitchFamily="18" charset="0"/>
              </a:rPr>
              <a:t>In certain columns, the mean values are deviated much from the median showing the presence of </a:t>
            </a:r>
            <a:r>
              <a:rPr lang="en-US" sz="2400" dirty="0" err="1" smtClean="0">
                <a:latin typeface="Georgia" pitchFamily="18" charset="0"/>
              </a:rPr>
              <a:t>skewness</a:t>
            </a:r>
            <a:r>
              <a:rPr lang="en-US" sz="2400" dirty="0" smtClean="0">
                <a:latin typeface="Georgia" pitchFamily="18" charset="0"/>
              </a:rPr>
              <a:t>.</a:t>
            </a:r>
          </a:p>
          <a:p>
            <a:pPr lvl="1">
              <a:buFont typeface="Arial" pitchFamily="34" charset="0"/>
              <a:buChar char="•"/>
            </a:pPr>
            <a:endParaRPr lang="en-US" sz="2400" dirty="0" smtClean="0">
              <a:latin typeface="Georgia" pitchFamily="18" charset="0"/>
            </a:endParaRPr>
          </a:p>
          <a:p>
            <a:pPr lvl="1">
              <a:buFont typeface="Arial" pitchFamily="34" charset="0"/>
              <a:buChar char="•"/>
            </a:pPr>
            <a:r>
              <a:rPr lang="en-US" sz="2400" dirty="0" smtClean="0">
                <a:latin typeface="Georgia" pitchFamily="18" charset="0"/>
              </a:rPr>
              <a:t>In some columns the values of 75th percentile and maximum values are more indicating the presence of outliers</a:t>
            </a:r>
            <a:endParaRPr lang="en-US" sz="2400" dirty="0" smtClean="0">
              <a:latin typeface="Georgi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Correlation</a:t>
            </a:r>
            <a:endParaRPr lang="en-US" dirty="0">
              <a:latin typeface="Georgia" pitchFamily="18" charset="0"/>
            </a:endParaRPr>
          </a:p>
        </p:txBody>
      </p:sp>
      <p:pic>
        <p:nvPicPr>
          <p:cNvPr id="4" name="Content Placeholder 3" descr="img8.png"/>
          <p:cNvPicPr>
            <a:picLocks noGrp="1" noChangeAspect="1"/>
          </p:cNvPicPr>
          <p:nvPr>
            <p:ph idx="1"/>
          </p:nvPr>
        </p:nvPicPr>
        <p:blipFill>
          <a:blip r:embed="rId2"/>
          <a:stretch>
            <a:fillRect/>
          </a:stretch>
        </p:blipFill>
        <p:spPr>
          <a:xfrm>
            <a:off x="-2514600" y="1371600"/>
            <a:ext cx="11506200" cy="67056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latin typeface="Georgia" pitchFamily="18" charset="0"/>
              </a:rPr>
              <a:t>Contents</a:t>
            </a:r>
            <a:endParaRPr lang="en-US" sz="4800" dirty="0">
              <a:latin typeface="Georgia" pitchFamily="18" charset="0"/>
            </a:endParaRPr>
          </a:p>
        </p:txBody>
      </p:sp>
      <p:sp>
        <p:nvSpPr>
          <p:cNvPr id="5" name="Content Placeholder 4"/>
          <p:cNvSpPr>
            <a:spLocks noGrp="1"/>
          </p:cNvSpPr>
          <p:nvPr>
            <p:ph idx="1"/>
          </p:nvPr>
        </p:nvSpPr>
        <p:spPr/>
        <p:txBody>
          <a:bodyPr>
            <a:normAutofit/>
          </a:bodyPr>
          <a:lstStyle/>
          <a:p>
            <a:r>
              <a:rPr lang="en-US" dirty="0" smtClean="0">
                <a:latin typeface="Georgia" pitchFamily="18" charset="0"/>
              </a:rPr>
              <a:t>Introduction To Data Analysis</a:t>
            </a:r>
          </a:p>
          <a:p>
            <a:r>
              <a:rPr lang="en-US" dirty="0" smtClean="0">
                <a:latin typeface="Georgia" pitchFamily="18" charset="0"/>
              </a:rPr>
              <a:t>Why Data Analysis is Needed?</a:t>
            </a:r>
          </a:p>
          <a:p>
            <a:r>
              <a:rPr lang="en-US" dirty="0" smtClean="0">
                <a:latin typeface="Georgia" pitchFamily="18" charset="0"/>
              </a:rPr>
              <a:t>Problem Statement</a:t>
            </a:r>
          </a:p>
          <a:p>
            <a:r>
              <a:rPr lang="en-US" dirty="0" smtClean="0">
                <a:latin typeface="Georgia" pitchFamily="18" charset="0"/>
              </a:rPr>
              <a:t>Steps Followed in Data analysis</a:t>
            </a:r>
          </a:p>
          <a:p>
            <a:r>
              <a:rPr lang="en-US" dirty="0" smtClean="0">
                <a:latin typeface="Georgia" pitchFamily="18" charset="0"/>
              </a:rPr>
              <a:t>Model Selection</a:t>
            </a:r>
          </a:p>
          <a:p>
            <a:r>
              <a:rPr lang="en-US" dirty="0" smtClean="0">
                <a:latin typeface="Georgia" pitchFamily="18" charset="0"/>
              </a:rPr>
              <a:t>Results and Conclusion</a:t>
            </a:r>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Correlation within each column is found and also </a:t>
            </a:r>
            <a:r>
              <a:rPr lang="en-US" dirty="0" err="1" smtClean="0"/>
              <a:t>awith</a:t>
            </a:r>
            <a:r>
              <a:rPr lang="en-US" dirty="0" smtClean="0"/>
              <a:t> the target variable is found.</a:t>
            </a:r>
          </a:p>
          <a:p>
            <a:pPr>
              <a:buNone/>
            </a:pPr>
            <a:r>
              <a:rPr lang="en-US" b="1" dirty="0" smtClean="0"/>
              <a:t>VIF:</a:t>
            </a:r>
          </a:p>
          <a:p>
            <a:r>
              <a:rPr lang="en-US" dirty="0" smtClean="0"/>
              <a:t> </a:t>
            </a:r>
            <a:r>
              <a:rPr lang="en-US" dirty="0" smtClean="0"/>
              <a:t>Then the columns with </a:t>
            </a:r>
            <a:r>
              <a:rPr lang="en-US" dirty="0" err="1" smtClean="0"/>
              <a:t>multicollinearity</a:t>
            </a:r>
            <a:r>
              <a:rPr lang="en-US" dirty="0" smtClean="0"/>
              <a:t> is found using Variance Inflation Factor.</a:t>
            </a:r>
          </a:p>
          <a:p>
            <a:endParaRPr lang="en-US" dirty="0" smtClean="0"/>
          </a:p>
          <a:p>
            <a:r>
              <a:rPr lang="en-US" dirty="0" smtClean="0"/>
              <a:t>Those columns that are closely related to </a:t>
            </a:r>
            <a:r>
              <a:rPr lang="en-US" dirty="0" err="1" smtClean="0"/>
              <a:t>eachother</a:t>
            </a:r>
            <a:r>
              <a:rPr lang="en-US" dirty="0" smtClean="0"/>
              <a:t> are removed based on its least contribution to the target variable.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dirty="0" smtClean="0">
                <a:latin typeface="Georgia" pitchFamily="18" charset="0"/>
              </a:rPr>
              <a:t>Many columns have high </a:t>
            </a:r>
            <a:r>
              <a:rPr lang="en-US" sz="2800" dirty="0" err="1" smtClean="0">
                <a:latin typeface="Georgia" pitchFamily="18" charset="0"/>
              </a:rPr>
              <a:t>collinearity</a:t>
            </a:r>
            <a:r>
              <a:rPr lang="en-US" sz="2800" dirty="0" smtClean="0">
                <a:latin typeface="Georgia" pitchFamily="18" charset="0"/>
              </a:rPr>
              <a:t> within them.</a:t>
            </a:r>
          </a:p>
          <a:p>
            <a:r>
              <a:rPr lang="en-US" sz="2800" dirty="0" smtClean="0">
                <a:latin typeface="Georgia" pitchFamily="18" charset="0"/>
              </a:rPr>
              <a:t>So, certain columns are deleted based on its lowest contribution to the target variable. </a:t>
            </a:r>
          </a:p>
          <a:p>
            <a:r>
              <a:rPr lang="en-US" sz="2800" dirty="0" smtClean="0">
                <a:latin typeface="Georgia" pitchFamily="18" charset="0"/>
              </a:rPr>
              <a:t>The Columns are listed here.</a:t>
            </a:r>
          </a:p>
          <a:p>
            <a:pPr lvl="1"/>
            <a:r>
              <a:rPr lang="en-US" sz="1800" dirty="0" smtClean="0">
                <a:latin typeface="Georgia" pitchFamily="18" charset="0"/>
              </a:rPr>
              <a:t>'6 How many times you have made an online purchase in the past 1 year?',</a:t>
            </a:r>
          </a:p>
          <a:p>
            <a:pPr lvl="1"/>
            <a:r>
              <a:rPr lang="en-US" sz="1800" dirty="0" smtClean="0">
                <a:latin typeface="Georgia" pitchFamily="18" charset="0"/>
              </a:rPr>
              <a:t> </a:t>
            </a:r>
            <a:r>
              <a:rPr lang="en-US" sz="1800" dirty="0" smtClean="0">
                <a:latin typeface="Georgia" pitchFamily="18" charset="0"/>
              </a:rPr>
              <a:t>'9 What is the screen size of your mobile device?\t\t\t\t\t\t                                        ',</a:t>
            </a:r>
          </a:p>
          <a:p>
            <a:pPr lvl="1"/>
            <a:r>
              <a:rPr lang="en-US" sz="1800" dirty="0" smtClean="0">
                <a:latin typeface="Georgia" pitchFamily="18" charset="0"/>
              </a:rPr>
              <a:t>  </a:t>
            </a:r>
            <a:r>
              <a:rPr lang="en-US" sz="1800" dirty="0" smtClean="0">
                <a:latin typeface="Georgia" pitchFamily="18" charset="0"/>
              </a:rPr>
              <a:t>'11 What browser do you run on your device to access the website?\t\t\t                                                          ',</a:t>
            </a:r>
          </a:p>
          <a:p>
            <a:pPr lvl="1"/>
            <a:r>
              <a:rPr lang="en-US" sz="1800" dirty="0" smtClean="0">
                <a:latin typeface="Georgia" pitchFamily="18" charset="0"/>
              </a:rPr>
              <a:t> </a:t>
            </a:r>
            <a:r>
              <a:rPr lang="en-US" sz="1800" dirty="0" smtClean="0">
                <a:latin typeface="Georgia" pitchFamily="18" charset="0"/>
              </a:rPr>
              <a:t>'12 Which channel did you follow to arrive at your favorite online store for the first time</a:t>
            </a:r>
            <a:r>
              <a:rPr lang="en-US" sz="1800" dirty="0" smtClean="0">
                <a:latin typeface="Georgia" pitchFamily="18" charset="0"/>
              </a:rPr>
              <a:t>?</a:t>
            </a:r>
          </a:p>
          <a:p>
            <a:pPr lvl="1"/>
            <a:r>
              <a:rPr lang="en-US" sz="1800" dirty="0" smtClean="0">
                <a:latin typeface="Georgia" pitchFamily="18" charset="0"/>
              </a:rPr>
              <a:t>18 The content on the website must be easy to read and understand',</a:t>
            </a:r>
          </a:p>
          <a:p>
            <a:pPr lvl="1"/>
            <a:r>
              <a:rPr lang="en-US" sz="1800" dirty="0" smtClean="0">
                <a:latin typeface="Georgia" pitchFamily="18" charset="0"/>
              </a:rPr>
              <a:t>'22 </a:t>
            </a:r>
            <a:r>
              <a:rPr lang="en-US" sz="1800" dirty="0" smtClean="0">
                <a:latin typeface="Georgia" pitchFamily="18" charset="0"/>
              </a:rPr>
              <a:t>Ease of navigation in website</a:t>
            </a:r>
            <a:endParaRPr lang="en-US" sz="1800" dirty="0">
              <a:latin typeface="Georg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sz="1800" dirty="0" smtClean="0">
                <a:latin typeface="Georgia" pitchFamily="18" charset="0"/>
              </a:rPr>
              <a:t>'25 Convenient Payment methods',</a:t>
            </a:r>
          </a:p>
          <a:p>
            <a:r>
              <a:rPr lang="en-US" sz="1800" dirty="0" smtClean="0">
                <a:latin typeface="Georgia" pitchFamily="18" charset="0"/>
              </a:rPr>
              <a:t>        '29 Responsiveness, availability of several communication channels (email, online rep, twitter, phone etc.)',</a:t>
            </a:r>
          </a:p>
          <a:p>
            <a:r>
              <a:rPr lang="en-US" sz="1800" dirty="0" smtClean="0">
                <a:latin typeface="Georgia" pitchFamily="18" charset="0"/>
              </a:rPr>
              <a:t>        '31 Enjoyment is derived from shopping online',</a:t>
            </a:r>
          </a:p>
          <a:p>
            <a:r>
              <a:rPr lang="en-US" sz="1800" dirty="0" smtClean="0">
                <a:latin typeface="Georgia" pitchFamily="18" charset="0"/>
              </a:rPr>
              <a:t>        '34 Gaining access to loyalty programs is a benefit of shopping online',</a:t>
            </a:r>
          </a:p>
          <a:p>
            <a:r>
              <a:rPr lang="en-US" sz="1800" dirty="0" smtClean="0">
                <a:latin typeface="Georgia" pitchFamily="18" charset="0"/>
              </a:rPr>
              <a:t>        '35 Displaying quality Information on the website improves satisfaction of customers',</a:t>
            </a:r>
          </a:p>
          <a:p>
            <a:r>
              <a:rPr lang="en-US" sz="1800" dirty="0" smtClean="0">
                <a:latin typeface="Georgia" pitchFamily="18" charset="0"/>
              </a:rPr>
              <a:t>        '39 Offering a wide variety of listed product in several category',</a:t>
            </a:r>
          </a:p>
          <a:p>
            <a:r>
              <a:rPr lang="en-US" sz="1800" dirty="0" smtClean="0">
                <a:latin typeface="Georgia" pitchFamily="18" charset="0"/>
              </a:rPr>
              <a:t>        '40 Provision of complete and relevant product information',</a:t>
            </a:r>
          </a:p>
          <a:p>
            <a:r>
              <a:rPr lang="en-US" sz="1800" dirty="0" smtClean="0">
                <a:latin typeface="Georgia" pitchFamily="18" charset="0"/>
              </a:rPr>
              <a:t>        '41 Monetary savings</a:t>
            </a:r>
            <a:r>
              <a:rPr lang="en-US" sz="1800" dirty="0" smtClean="0">
                <a:latin typeface="Georgia" pitchFamily="18" charset="0"/>
              </a:rPr>
              <a:t>',</a:t>
            </a:r>
          </a:p>
          <a:p>
            <a:r>
              <a:rPr lang="en-US" sz="1800" dirty="0" smtClean="0">
                <a:latin typeface="Georgia" pitchFamily="18" charset="0"/>
              </a:rPr>
              <a:t>'45 You feel gratification shopping on your favorite e-</a:t>
            </a:r>
            <a:r>
              <a:rPr lang="en-US" sz="1800" dirty="0" err="1" smtClean="0">
                <a:latin typeface="Georgia" pitchFamily="18" charset="0"/>
              </a:rPr>
              <a:t>tailer</a:t>
            </a:r>
            <a:r>
              <a:rPr lang="en-US" sz="1800" dirty="0" smtClean="0">
                <a:latin typeface="Georgia" pitchFamily="18" charset="0"/>
              </a:rPr>
              <a:t>',</a:t>
            </a:r>
          </a:p>
          <a:p>
            <a:r>
              <a:rPr lang="en-US" sz="1800" dirty="0" smtClean="0">
                <a:latin typeface="Georgia" pitchFamily="18" charset="0"/>
              </a:rPr>
              <a:t>        '46 Shopping on the website helps you fulfill certain roles',</a:t>
            </a:r>
          </a:p>
          <a:p>
            <a:r>
              <a:rPr lang="en-US" sz="1800" dirty="0" smtClean="0">
                <a:latin typeface="Georgia" pitchFamily="18" charset="0"/>
              </a:rPr>
              <a:t>        'Privacy of customers’ information',</a:t>
            </a:r>
          </a:p>
          <a:p>
            <a:r>
              <a:rPr lang="en-US" sz="1800" dirty="0" smtClean="0">
                <a:latin typeface="Georgia" pitchFamily="18" charset="0"/>
              </a:rPr>
              <a:t>        'Security of customer financial information',</a:t>
            </a:r>
          </a:p>
          <a:p>
            <a:r>
              <a:rPr lang="en-US" sz="1800" dirty="0" smtClean="0">
                <a:latin typeface="Georgia" pitchFamily="18" charset="0"/>
              </a:rPr>
              <a:t>        'Longer time in displaying graphics and photos (promotion, sales period)',</a:t>
            </a:r>
          </a:p>
          <a:p>
            <a:r>
              <a:rPr lang="en-US" sz="1800" dirty="0" smtClean="0">
                <a:latin typeface="Georgia" pitchFamily="18" charset="0"/>
              </a:rPr>
              <a:t>        'Limited mode of payment on most products (promotion, sales period)',</a:t>
            </a:r>
          </a:p>
          <a:p>
            <a:r>
              <a:rPr lang="en-US" sz="1800" dirty="0" smtClean="0">
                <a:latin typeface="Georgia" pitchFamily="18" charset="0"/>
              </a:rPr>
              <a:t>        'Longer delivery period',</a:t>
            </a:r>
          </a:p>
          <a:p>
            <a:r>
              <a:rPr lang="en-US" sz="1800" dirty="0" smtClean="0">
                <a:latin typeface="Georgia" pitchFamily="18" charset="0"/>
              </a:rPr>
              <a:t>        'Frequent disruption when moving from one page to another'</a:t>
            </a:r>
            <a:endParaRPr lang="en-US" sz="1800" dirty="0">
              <a:latin typeface="Georgi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buNone/>
            </a:pPr>
            <a:r>
              <a:rPr lang="en-US" dirty="0" err="1" smtClean="0"/>
              <a:t>Skewness</a:t>
            </a:r>
            <a:r>
              <a:rPr lang="en-US" dirty="0" smtClean="0"/>
              <a:t>:</a:t>
            </a:r>
          </a:p>
          <a:p>
            <a:pPr>
              <a:buNone/>
            </a:pPr>
            <a:r>
              <a:rPr lang="en-US" dirty="0" smtClean="0"/>
              <a:t> </a:t>
            </a:r>
            <a:r>
              <a:rPr lang="en-US" dirty="0" smtClean="0"/>
              <a:t>    After removing the unnecessary columns the dataset is checked for </a:t>
            </a:r>
            <a:r>
              <a:rPr lang="en-US" dirty="0" err="1" smtClean="0"/>
              <a:t>skewness</a:t>
            </a:r>
            <a:r>
              <a:rPr lang="en-US" dirty="0" smtClean="0"/>
              <a:t> </a:t>
            </a:r>
            <a:r>
              <a:rPr lang="en-US" dirty="0" smtClean="0"/>
              <a:t>by using </a:t>
            </a:r>
            <a:r>
              <a:rPr lang="en-US" b="1" dirty="0" smtClean="0"/>
              <a:t>Power transform </a:t>
            </a:r>
            <a:r>
              <a:rPr lang="en-US" dirty="0" smtClean="0"/>
              <a:t>method, and is removed to make it suitable for training the model.</a:t>
            </a:r>
          </a:p>
          <a:p>
            <a:pPr>
              <a:buNone/>
            </a:pPr>
            <a:r>
              <a:rPr lang="en-US" dirty="0" smtClean="0"/>
              <a:t>Scaling:</a:t>
            </a:r>
          </a:p>
          <a:p>
            <a:pPr>
              <a:buNone/>
            </a:pPr>
            <a:r>
              <a:rPr lang="en-US" dirty="0" smtClean="0"/>
              <a:t>	</a:t>
            </a:r>
            <a:r>
              <a:rPr lang="en-US" dirty="0" smtClean="0"/>
              <a:t>After removal of </a:t>
            </a:r>
            <a:r>
              <a:rPr lang="en-US" dirty="0" err="1" smtClean="0"/>
              <a:t>skewness</a:t>
            </a:r>
            <a:r>
              <a:rPr lang="en-US" dirty="0" smtClean="0"/>
              <a:t>, the dataset is scaled to avoid large gap between the values.</a:t>
            </a:r>
          </a:p>
          <a:p>
            <a:pPr>
              <a:buNone/>
            </a:pPr>
            <a:r>
              <a:rPr lang="en-US" dirty="0" smtClean="0"/>
              <a:t>Removal Of Outliers:</a:t>
            </a:r>
          </a:p>
          <a:p>
            <a:pPr>
              <a:buNone/>
            </a:pPr>
            <a:r>
              <a:rPr lang="en-US" dirty="0" smtClean="0"/>
              <a:t>	</a:t>
            </a:r>
            <a:r>
              <a:rPr lang="en-US" dirty="0" smtClean="0"/>
              <a:t>The outliers are removed by using </a:t>
            </a:r>
            <a:r>
              <a:rPr lang="en-US" dirty="0" err="1" smtClean="0"/>
              <a:t>interquartile</a:t>
            </a:r>
            <a:r>
              <a:rPr lang="en-US" dirty="0" smtClean="0"/>
              <a:t> method. </a:t>
            </a:r>
          </a:p>
          <a:p>
            <a:pPr>
              <a:buNone/>
            </a:pPr>
            <a:r>
              <a:rPr lang="en-US" dirty="0" smtClean="0"/>
              <a:t>	</a:t>
            </a:r>
            <a:r>
              <a:rPr lang="en-US" dirty="0" smtClean="0"/>
              <a:t>Now the dataset is ready to train and test.</a:t>
            </a:r>
          </a:p>
          <a:p>
            <a:pPr>
              <a:buNone/>
            </a:pP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Georgia" pitchFamily="18" charset="0"/>
              </a:rPr>
              <a:t>Select, build, and test models.</a:t>
            </a:r>
            <a:r>
              <a:rPr lang="en-US" sz="3200" dirty="0" smtClean="0">
                <a:latin typeface="Georgia" pitchFamily="18" charset="0"/>
              </a:rPr>
              <a:t/>
            </a:r>
            <a:br>
              <a:rPr lang="en-US" sz="3200" dirty="0" smtClean="0">
                <a:latin typeface="Georgia" pitchFamily="18" charset="0"/>
              </a:rPr>
            </a:br>
            <a:endParaRPr lang="en-US" sz="3200" dirty="0">
              <a:latin typeface="Georgia"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r>
              <a:rPr lang="en-US" sz="2800" dirty="0" smtClean="0">
                <a:latin typeface="Georgia" pitchFamily="18" charset="0"/>
              </a:rPr>
              <a:t>The dataset is split into train and test data to train the model.</a:t>
            </a:r>
          </a:p>
          <a:p>
            <a:r>
              <a:rPr lang="en-US" sz="2800" dirty="0" smtClean="0">
                <a:latin typeface="Georgia" pitchFamily="18" charset="0"/>
              </a:rPr>
              <a:t>Since the target variable is of classification type with more than 2 classification, </a:t>
            </a:r>
          </a:p>
          <a:p>
            <a:pPr>
              <a:buNone/>
            </a:pPr>
            <a:r>
              <a:rPr lang="en-US" sz="2800" dirty="0" smtClean="0">
                <a:latin typeface="Georgia" pitchFamily="18" charset="0"/>
              </a:rPr>
              <a:t> </a:t>
            </a:r>
            <a:r>
              <a:rPr lang="en-US" sz="2800" dirty="0" smtClean="0">
                <a:latin typeface="Georgia" pitchFamily="18" charset="0"/>
              </a:rPr>
              <a:t>  CLASSIFICATION ALGORITHM is used to train the model.</a:t>
            </a:r>
          </a:p>
          <a:p>
            <a:r>
              <a:rPr lang="en-US" sz="2800" dirty="0" err="1" smtClean="0">
                <a:latin typeface="Georgia" pitchFamily="18" charset="0"/>
              </a:rPr>
              <a:t>DecisionTreeClassifier</a:t>
            </a:r>
            <a:r>
              <a:rPr lang="en-US" sz="2800" dirty="0" smtClean="0">
                <a:latin typeface="Georgia" pitchFamily="18" charset="0"/>
              </a:rPr>
              <a:t> is used to train and test the model.</a:t>
            </a:r>
            <a:endParaRPr lang="en-US" sz="2800" dirty="0">
              <a:latin typeface="Georgia"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Best </a:t>
            </a:r>
            <a:r>
              <a:rPr lang="en-US" dirty="0" err="1" smtClean="0"/>
              <a:t>Random_State</a:t>
            </a:r>
            <a:r>
              <a:rPr lang="en-US" dirty="0" smtClean="0"/>
              <a:t> is found with test size of 25% in </a:t>
            </a:r>
            <a:r>
              <a:rPr lang="en-US" dirty="0" err="1" smtClean="0"/>
              <a:t>DecisionTreeClassifier</a:t>
            </a:r>
            <a:r>
              <a:rPr lang="en-US" dirty="0" smtClean="0"/>
              <a:t>.</a:t>
            </a:r>
          </a:p>
          <a:p>
            <a:r>
              <a:rPr lang="en-US" dirty="0" smtClean="0"/>
              <a:t>Best </a:t>
            </a:r>
            <a:r>
              <a:rPr lang="en-US" dirty="0" err="1" smtClean="0"/>
              <a:t>Cv_score</a:t>
            </a:r>
            <a:r>
              <a:rPr lang="en-US" dirty="0" smtClean="0"/>
              <a:t> is also found using it.</a:t>
            </a:r>
          </a:p>
          <a:p>
            <a:r>
              <a:rPr lang="en-US" dirty="0" err="1" smtClean="0"/>
              <a:t>Accuracy_score</a:t>
            </a:r>
            <a:r>
              <a:rPr lang="en-US" dirty="0" smtClean="0"/>
              <a:t> is found with the best </a:t>
            </a:r>
            <a:r>
              <a:rPr lang="en-US" dirty="0" err="1" smtClean="0"/>
              <a:t>random_state</a:t>
            </a:r>
            <a:r>
              <a:rPr lang="en-US" dirty="0" smtClean="0"/>
              <a:t> and </a:t>
            </a:r>
            <a:r>
              <a:rPr lang="en-US" dirty="0" err="1" smtClean="0"/>
              <a:t>CV_score</a:t>
            </a:r>
            <a:r>
              <a:rPr lang="en-US" dirty="0" smtClean="0"/>
              <a:t>.</a:t>
            </a:r>
          </a:p>
          <a:p>
            <a:r>
              <a:rPr lang="en-US" dirty="0" smtClean="0"/>
              <a:t>The model gave 100% accuracy.</a:t>
            </a:r>
          </a:p>
          <a:p>
            <a:r>
              <a:rPr lang="en-US" dirty="0" smtClean="0"/>
              <a:t>The </a:t>
            </a:r>
            <a:r>
              <a:rPr lang="en-US" dirty="0" err="1" smtClean="0"/>
              <a:t>CV_score</a:t>
            </a:r>
            <a:r>
              <a:rPr lang="en-US" dirty="0" smtClean="0"/>
              <a:t> for the model is also 100%.</a:t>
            </a:r>
          </a:p>
          <a:p>
            <a:pPr>
              <a:buNone/>
            </a:pP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Georgia" pitchFamily="18" charset="0"/>
              </a:rPr>
              <a:t>Check </a:t>
            </a:r>
            <a:r>
              <a:rPr lang="en-US" sz="4000" dirty="0" err="1" smtClean="0">
                <a:latin typeface="Georgia" pitchFamily="18" charset="0"/>
              </a:rPr>
              <a:t>Overfitting</a:t>
            </a:r>
            <a:endParaRPr lang="en-US" sz="4000" dirty="0">
              <a:latin typeface="Georgia" pitchFamily="18" charset="0"/>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sz="2800" dirty="0" smtClean="0">
                <a:latin typeface="Georgia" pitchFamily="18" charset="0"/>
              </a:rPr>
              <a:t>To check if the model is over fitting to the train and test data, LASSO REGULARIZATION technique is followed.</a:t>
            </a:r>
          </a:p>
          <a:p>
            <a:r>
              <a:rPr lang="en-US" sz="2800" dirty="0" smtClean="0">
                <a:latin typeface="Georgia" pitchFamily="18" charset="0"/>
              </a:rPr>
              <a:t>Regularization accuracy was also 100%.</a:t>
            </a:r>
          </a:p>
          <a:p>
            <a:r>
              <a:rPr lang="en-US" sz="2800" dirty="0" smtClean="0">
                <a:latin typeface="Georgia" pitchFamily="18" charset="0"/>
              </a:rPr>
              <a:t>To be more precise with the results, Hyper parameter tuning is done with GRID SEARCH CV. </a:t>
            </a:r>
          </a:p>
          <a:p>
            <a:r>
              <a:rPr lang="en-US" sz="2800" dirty="0" smtClean="0">
                <a:latin typeface="Georgia" pitchFamily="18" charset="0"/>
              </a:rPr>
              <a:t>The best parameters are found with the best estimator value and again tested with the </a:t>
            </a:r>
            <a:r>
              <a:rPr lang="en-US" sz="2800" dirty="0" err="1" smtClean="0">
                <a:latin typeface="Georgia" pitchFamily="18" charset="0"/>
              </a:rPr>
              <a:t>DecisionTreeClassifier</a:t>
            </a:r>
            <a:r>
              <a:rPr lang="en-US" sz="2800" dirty="0" smtClean="0">
                <a:latin typeface="Georgia" pitchFamily="18" charset="0"/>
              </a:rPr>
              <a:t> to ensure the results are true to the best.</a:t>
            </a:r>
            <a:endParaRPr lang="en-US" sz="2800" dirty="0">
              <a:latin typeface="Georgi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Save The Model</a:t>
            </a:r>
            <a:endParaRPr lang="en-US" dirty="0">
              <a:latin typeface="Georgia" pitchFamily="18" charset="0"/>
            </a:endParaRPr>
          </a:p>
        </p:txBody>
      </p:sp>
      <p:sp>
        <p:nvSpPr>
          <p:cNvPr id="3" name="Content Placeholder 2"/>
          <p:cNvSpPr>
            <a:spLocks noGrp="1"/>
          </p:cNvSpPr>
          <p:nvPr>
            <p:ph idx="1"/>
          </p:nvPr>
        </p:nvSpPr>
        <p:spPr/>
        <p:txBody>
          <a:bodyPr/>
          <a:lstStyle/>
          <a:p>
            <a:r>
              <a:rPr lang="en-US" dirty="0" smtClean="0"/>
              <a:t>The model with best parameters is saved with pickle library.</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Georgia" pitchFamily="18" charset="0"/>
              </a:rPr>
              <a:t>Results and Conclusion</a:t>
            </a:r>
            <a:br>
              <a:rPr lang="en-US" dirty="0" smtClean="0">
                <a:latin typeface="Georgia" pitchFamily="18" charset="0"/>
              </a:rPr>
            </a:br>
            <a:endParaRPr lang="en-US" dirty="0">
              <a:latin typeface="Georgia" pitchFamily="18" charset="0"/>
            </a:endParaRPr>
          </a:p>
        </p:txBody>
      </p:sp>
      <p:sp>
        <p:nvSpPr>
          <p:cNvPr id="3" name="Content Placeholder 2"/>
          <p:cNvSpPr>
            <a:spLocks noGrp="1"/>
          </p:cNvSpPr>
          <p:nvPr>
            <p:ph idx="1"/>
          </p:nvPr>
        </p:nvSpPr>
        <p:spPr/>
        <p:txBody>
          <a:bodyPr>
            <a:normAutofit lnSpcReduction="10000"/>
          </a:bodyPr>
          <a:lstStyle/>
          <a:p>
            <a:r>
              <a:rPr lang="en-US" dirty="0" smtClean="0"/>
              <a:t>The model is trained and tested to find the accuracy.</a:t>
            </a:r>
          </a:p>
          <a:p>
            <a:r>
              <a:rPr lang="en-US" dirty="0" smtClean="0"/>
              <a:t>The model with Decision Tree Classifier gave 100% accuracy which implies the model is trained well.</a:t>
            </a:r>
          </a:p>
          <a:p>
            <a:r>
              <a:rPr lang="en-US" dirty="0" smtClean="0"/>
              <a:t>The dataset works well with the selected model.</a:t>
            </a:r>
          </a:p>
          <a:p>
            <a:r>
              <a:rPr lang="en-US" dirty="0" smtClean="0"/>
              <a:t>The most recommended website </a:t>
            </a:r>
            <a:r>
              <a:rPr lang="en-US" smtClean="0"/>
              <a:t>is amazon.com.</a:t>
            </a: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Data Analysis</a:t>
            </a:r>
            <a:endParaRPr lang="en-US" dirty="0">
              <a:latin typeface="Georgia" pitchFamily="18" charset="0"/>
            </a:endParaRPr>
          </a:p>
        </p:txBody>
      </p:sp>
      <p:sp>
        <p:nvSpPr>
          <p:cNvPr id="3" name="Content Placeholder 2"/>
          <p:cNvSpPr>
            <a:spLocks noGrp="1"/>
          </p:cNvSpPr>
          <p:nvPr>
            <p:ph idx="1"/>
          </p:nvPr>
        </p:nvSpPr>
        <p:spPr/>
        <p:txBody>
          <a:bodyPr/>
          <a:lstStyle/>
          <a:p>
            <a:r>
              <a:rPr lang="en-US" dirty="0">
                <a:latin typeface="Georgia" pitchFamily="18" charset="0"/>
              </a:rPr>
              <a:t>Data analysis is a process of finding, collecting, cleaning, examining, and modeling data to derive useful information and insights and understand the derived information for data-driven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Georgia" pitchFamily="18" charset="0"/>
              </a:rPr>
              <a:t>Why Data Analysis is Needed?</a:t>
            </a:r>
            <a:br>
              <a:rPr lang="en-US" dirty="0" smtClean="0">
                <a:latin typeface="Georgia" pitchFamily="18" charset="0"/>
              </a:rPr>
            </a:br>
            <a:endParaRPr lang="en-US" dirty="0"/>
          </a:p>
        </p:txBody>
      </p:sp>
      <p:sp>
        <p:nvSpPr>
          <p:cNvPr id="3" name="Content Placeholder 2"/>
          <p:cNvSpPr>
            <a:spLocks noGrp="1"/>
          </p:cNvSpPr>
          <p:nvPr>
            <p:ph idx="1"/>
          </p:nvPr>
        </p:nvSpPr>
        <p:spPr/>
        <p:txBody>
          <a:bodyPr/>
          <a:lstStyle/>
          <a:p>
            <a:r>
              <a:rPr lang="en-US" dirty="0"/>
              <a:t>Data analytics is the science of analyzing raw data to make conclusions about that information. Many of the techniques and processes of data </a:t>
            </a:r>
            <a:r>
              <a:rPr lang="en-US" dirty="0" smtClean="0"/>
              <a:t>analysis </a:t>
            </a:r>
            <a:r>
              <a:rPr lang="en-US" dirty="0"/>
              <a:t>have been automated into mechanical processes and </a:t>
            </a:r>
            <a:r>
              <a:rPr lang="en-US" dirty="0" smtClean="0"/>
              <a:t>algorithms</a:t>
            </a:r>
            <a:r>
              <a:rPr lang="en-US" dirty="0"/>
              <a:t> that work over raw data for human consumption.</a:t>
            </a:r>
            <a:endParaRPr lang="en-US" dirty="0">
              <a:latin typeface="Georg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Georgia" pitchFamily="18" charset="0"/>
              </a:rPr>
              <a:t>Problem Statement</a:t>
            </a:r>
            <a:br>
              <a:rPr lang="en-US" dirty="0" smtClean="0">
                <a:latin typeface="Georgia" pitchFamily="18" charset="0"/>
              </a:rPr>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IN" sz="2000" dirty="0">
                <a:latin typeface="Georgia"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t>
            </a:r>
            <a:r>
              <a:rPr lang="en-IN" sz="2000" dirty="0" smtClean="0">
                <a:latin typeface="Georgia" pitchFamily="18" charset="0"/>
              </a:rPr>
              <a:t>activation </a:t>
            </a:r>
            <a:r>
              <a:rPr lang="en-IN" sz="2000" dirty="0">
                <a:latin typeface="Georgia" pitchFamily="18" charset="0"/>
              </a:rPr>
              <a:t>and customer retention. </a:t>
            </a:r>
            <a:endParaRPr lang="en-IN" sz="2000" dirty="0" smtClean="0">
              <a:latin typeface="Georgia" pitchFamily="18" charset="0"/>
            </a:endParaRPr>
          </a:p>
          <a:p>
            <a:r>
              <a:rPr lang="en-IN" sz="2000" dirty="0">
                <a:latin typeface="Georgia" pitchFamily="18" charset="0"/>
              </a:rPr>
              <a:t>Five major factors that contributed to the success of an e-commerce store have been identified as: </a:t>
            </a:r>
            <a:endParaRPr lang="en-IN" sz="2000" dirty="0" smtClean="0">
              <a:latin typeface="Georgia" pitchFamily="18" charset="0"/>
            </a:endParaRPr>
          </a:p>
          <a:p>
            <a:r>
              <a:rPr lang="en-IN" sz="2000" dirty="0">
                <a:latin typeface="Georgia" pitchFamily="18" charset="0"/>
              </a:rPr>
              <a:t>	</a:t>
            </a:r>
            <a:r>
              <a:rPr lang="en-IN" sz="2000" dirty="0" smtClean="0">
                <a:latin typeface="Georgia" pitchFamily="18" charset="0"/>
              </a:rPr>
              <a:t>	service quality</a:t>
            </a:r>
          </a:p>
          <a:p>
            <a:r>
              <a:rPr lang="en-IN" sz="2000" dirty="0">
                <a:latin typeface="Georgia" pitchFamily="18" charset="0"/>
              </a:rPr>
              <a:t>	</a:t>
            </a:r>
            <a:r>
              <a:rPr lang="en-IN" sz="2000" dirty="0" smtClean="0">
                <a:latin typeface="Georgia" pitchFamily="18" charset="0"/>
              </a:rPr>
              <a:t>	 </a:t>
            </a:r>
            <a:r>
              <a:rPr lang="en-IN" sz="2000" dirty="0">
                <a:latin typeface="Georgia" pitchFamily="18" charset="0"/>
              </a:rPr>
              <a:t>system </a:t>
            </a:r>
            <a:r>
              <a:rPr lang="en-IN" sz="2000" dirty="0" smtClean="0">
                <a:latin typeface="Georgia" pitchFamily="18" charset="0"/>
              </a:rPr>
              <a:t>quality</a:t>
            </a:r>
          </a:p>
          <a:p>
            <a:r>
              <a:rPr lang="en-IN" sz="2000" dirty="0">
                <a:latin typeface="Georgia" pitchFamily="18" charset="0"/>
              </a:rPr>
              <a:t>	</a:t>
            </a:r>
            <a:r>
              <a:rPr lang="en-IN" sz="2000" dirty="0" smtClean="0">
                <a:latin typeface="Georgia" pitchFamily="18" charset="0"/>
              </a:rPr>
              <a:t>	information quality</a:t>
            </a:r>
          </a:p>
          <a:p>
            <a:r>
              <a:rPr lang="en-IN" sz="2000" dirty="0">
                <a:latin typeface="Georgia" pitchFamily="18" charset="0"/>
              </a:rPr>
              <a:t>	</a:t>
            </a:r>
            <a:r>
              <a:rPr lang="en-IN" sz="2000" dirty="0" smtClean="0">
                <a:latin typeface="Georgia" pitchFamily="18" charset="0"/>
              </a:rPr>
              <a:t>	 trust</a:t>
            </a:r>
          </a:p>
          <a:p>
            <a:r>
              <a:rPr lang="en-IN" sz="2000" dirty="0">
                <a:latin typeface="Georgia" pitchFamily="18" charset="0"/>
              </a:rPr>
              <a:t>	</a:t>
            </a:r>
            <a:r>
              <a:rPr lang="en-IN" sz="2000" dirty="0" smtClean="0">
                <a:latin typeface="Georgia" pitchFamily="18" charset="0"/>
              </a:rPr>
              <a:t>	net benefit</a:t>
            </a:r>
          </a:p>
          <a:p>
            <a:r>
              <a:rPr lang="en-IN" sz="2000" dirty="0"/>
              <a:t>The research furthermore investigated the factors that influence the online customers repeat purchase intention. The combination of both utilitarian value and hedonistic values are needed to affect the repeat purchase intention (loyalty) positively. </a:t>
            </a:r>
            <a:endParaRPr lang="en-US" sz="2000" dirty="0"/>
          </a:p>
          <a:p>
            <a:endParaRPr lang="en-US" sz="2000" dirty="0">
              <a:latin typeface="Georg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Georgia" pitchFamily="18" charset="0"/>
              </a:rPr>
              <a:t>Steps Followed in Data analysis</a:t>
            </a:r>
            <a:br>
              <a:rPr lang="en-US" sz="4000" dirty="0" smtClean="0">
                <a:latin typeface="Georgia" pitchFamily="18" charset="0"/>
              </a:rPr>
            </a:br>
            <a:endParaRPr lang="en-US" sz="4000" dirty="0">
              <a:latin typeface="Georgia" pitchFamily="18" charset="0"/>
            </a:endParaRPr>
          </a:p>
        </p:txBody>
      </p:sp>
      <p:sp>
        <p:nvSpPr>
          <p:cNvPr id="3" name="Content Placeholder 2"/>
          <p:cNvSpPr>
            <a:spLocks noGrp="1"/>
          </p:cNvSpPr>
          <p:nvPr>
            <p:ph idx="1"/>
          </p:nvPr>
        </p:nvSpPr>
        <p:spPr>
          <a:xfrm>
            <a:off x="457200" y="990600"/>
            <a:ext cx="8229600" cy="5135563"/>
          </a:xfrm>
        </p:spPr>
        <p:txBody>
          <a:bodyPr/>
          <a:lstStyle/>
          <a:p>
            <a:r>
              <a:rPr lang="en-US" dirty="0">
                <a:latin typeface="Georgia" pitchFamily="18" charset="0"/>
              </a:rPr>
              <a:t>Define the business objective.</a:t>
            </a:r>
          </a:p>
          <a:p>
            <a:r>
              <a:rPr lang="en-US" dirty="0">
                <a:latin typeface="Georgia" pitchFamily="18" charset="0"/>
              </a:rPr>
              <a:t>Source and </a:t>
            </a:r>
            <a:r>
              <a:rPr lang="en-US" dirty="0" smtClean="0">
                <a:latin typeface="Georgia" pitchFamily="18" charset="0"/>
              </a:rPr>
              <a:t>collection of </a:t>
            </a:r>
            <a:r>
              <a:rPr lang="en-US" dirty="0">
                <a:latin typeface="Georgia" pitchFamily="18" charset="0"/>
              </a:rPr>
              <a:t>data.</a:t>
            </a:r>
          </a:p>
          <a:p>
            <a:r>
              <a:rPr lang="en-US" dirty="0" smtClean="0">
                <a:latin typeface="Georgia" pitchFamily="18" charset="0"/>
              </a:rPr>
              <a:t>Processing </a:t>
            </a:r>
            <a:r>
              <a:rPr lang="en-US" dirty="0">
                <a:latin typeface="Georgia" pitchFamily="18" charset="0"/>
              </a:rPr>
              <a:t>and </a:t>
            </a:r>
            <a:r>
              <a:rPr lang="en-US" dirty="0" smtClean="0">
                <a:latin typeface="Georgia" pitchFamily="18" charset="0"/>
              </a:rPr>
              <a:t>cleaning </a:t>
            </a:r>
            <a:r>
              <a:rPr lang="en-US" dirty="0">
                <a:latin typeface="Georgia" pitchFamily="18" charset="0"/>
              </a:rPr>
              <a:t>the data.</a:t>
            </a:r>
          </a:p>
          <a:p>
            <a:r>
              <a:rPr lang="en-US" dirty="0">
                <a:latin typeface="Georgia" pitchFamily="18" charset="0"/>
              </a:rPr>
              <a:t>Perform exploratory data analysis (EDA).</a:t>
            </a:r>
          </a:p>
          <a:p>
            <a:r>
              <a:rPr lang="en-US" dirty="0">
                <a:latin typeface="Georgia" pitchFamily="18" charset="0"/>
              </a:rPr>
              <a:t>Select, build, and test models.</a:t>
            </a:r>
          </a:p>
          <a:p>
            <a:r>
              <a:rPr lang="en-US" dirty="0" smtClean="0">
                <a:latin typeface="Georgia" pitchFamily="18" charset="0"/>
              </a:rPr>
              <a:t>Monitor </a:t>
            </a:r>
            <a:r>
              <a:rPr lang="en-US" dirty="0">
                <a:latin typeface="Georgia" pitchFamily="18" charset="0"/>
              </a:rPr>
              <a:t>and validate against stated objectives.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itchFamily="18" charset="0"/>
              </a:rPr>
              <a:t>Objective</a:t>
            </a:r>
            <a:endParaRPr lang="en-US" dirty="0">
              <a:latin typeface="Georgia" pitchFamily="18" charset="0"/>
            </a:endParaRPr>
          </a:p>
        </p:txBody>
      </p:sp>
      <p:sp>
        <p:nvSpPr>
          <p:cNvPr id="3" name="Content Placeholder 2"/>
          <p:cNvSpPr>
            <a:spLocks noGrp="1"/>
          </p:cNvSpPr>
          <p:nvPr>
            <p:ph idx="1"/>
          </p:nvPr>
        </p:nvSpPr>
        <p:spPr/>
        <p:txBody>
          <a:bodyPr/>
          <a:lstStyle/>
          <a:p>
            <a:r>
              <a:rPr lang="en-US" dirty="0" smtClean="0"/>
              <a:t>The main objective of Customer retention is to find Which are the websites that most people recommend to others depending upon the customers satisfaction and trust on the particular site.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Georgia" pitchFamily="18" charset="0"/>
              </a:rPr>
              <a:t>Source and collection of data.</a:t>
            </a:r>
            <a:br>
              <a:rPr lang="en-US" dirty="0" smtClean="0">
                <a:latin typeface="Georgia" pitchFamily="18" charset="0"/>
              </a:rPr>
            </a:br>
            <a:endParaRPr lang="en-US" dirty="0"/>
          </a:p>
        </p:txBody>
      </p:sp>
      <p:sp>
        <p:nvSpPr>
          <p:cNvPr id="3" name="Content Placeholder 2"/>
          <p:cNvSpPr>
            <a:spLocks noGrp="1"/>
          </p:cNvSpPr>
          <p:nvPr>
            <p:ph idx="1"/>
          </p:nvPr>
        </p:nvSpPr>
        <p:spPr/>
        <p:txBody>
          <a:bodyPr>
            <a:normAutofit/>
          </a:bodyPr>
          <a:lstStyle/>
          <a:p>
            <a:r>
              <a:rPr lang="en-US" sz="2000" dirty="0" smtClean="0">
                <a:latin typeface="Georgia" pitchFamily="18" charset="0"/>
              </a:rPr>
              <a:t>Data </a:t>
            </a:r>
            <a:r>
              <a:rPr lang="en-US" sz="2000" dirty="0">
                <a:latin typeface="Georgia" pitchFamily="18" charset="0"/>
              </a:rPr>
              <a:t>collection is the process of gathering, measuring, and analyzing accurate data from a variety of relevant sources to find answers to research problems, answer questions, evaluate outcomes, and </a:t>
            </a:r>
            <a:r>
              <a:rPr lang="en-US" sz="2000" dirty="0" smtClean="0">
                <a:latin typeface="Georgia" pitchFamily="18" charset="0"/>
              </a:rPr>
              <a:t>forecast </a:t>
            </a:r>
            <a:r>
              <a:rPr lang="en-US" sz="2000" dirty="0">
                <a:latin typeface="Georgia" pitchFamily="18" charset="0"/>
              </a:rPr>
              <a:t>trends and probabilities</a:t>
            </a:r>
            <a:r>
              <a:rPr lang="en-US" sz="2000" dirty="0" smtClean="0">
                <a:latin typeface="Georgia" pitchFamily="18" charset="0"/>
              </a:rPr>
              <a:t>.</a:t>
            </a:r>
          </a:p>
          <a:p>
            <a:r>
              <a:rPr lang="en-US" sz="2000" dirty="0">
                <a:latin typeface="Georgia" pitchFamily="18" charset="0"/>
              </a:rPr>
              <a:t>Some common sources or methods of collecting primary data </a:t>
            </a:r>
            <a:r>
              <a:rPr lang="en-US" sz="2000" dirty="0" smtClean="0">
                <a:latin typeface="Georgia" pitchFamily="18" charset="0"/>
              </a:rPr>
              <a:t>are:</a:t>
            </a:r>
          </a:p>
          <a:p>
            <a:pPr lvl="1"/>
            <a:r>
              <a:rPr lang="en-US" sz="2000" dirty="0" smtClean="0">
                <a:latin typeface="Georgia" pitchFamily="18" charset="0"/>
              </a:rPr>
              <a:t>Interviews</a:t>
            </a:r>
          </a:p>
          <a:p>
            <a:pPr lvl="1"/>
            <a:r>
              <a:rPr lang="en-US" sz="2000" dirty="0" smtClean="0">
                <a:latin typeface="Georgia" pitchFamily="18" charset="0"/>
              </a:rPr>
              <a:t> surveys</a:t>
            </a:r>
          </a:p>
          <a:p>
            <a:pPr lvl="1"/>
            <a:r>
              <a:rPr lang="en-US" sz="2000" dirty="0" smtClean="0">
                <a:latin typeface="Georgia" pitchFamily="18" charset="0"/>
              </a:rPr>
              <a:t> questionnaires</a:t>
            </a:r>
          </a:p>
          <a:p>
            <a:pPr lvl="1"/>
            <a:r>
              <a:rPr lang="en-US" sz="2000" dirty="0" smtClean="0">
                <a:latin typeface="Georgia" pitchFamily="18" charset="0"/>
              </a:rPr>
              <a:t> experiments</a:t>
            </a:r>
          </a:p>
          <a:p>
            <a:pPr lvl="1"/>
            <a:r>
              <a:rPr lang="en-US" sz="2000" dirty="0" smtClean="0">
                <a:latin typeface="Georgia" pitchFamily="18" charset="0"/>
              </a:rPr>
              <a:t> observations.</a:t>
            </a:r>
            <a:endParaRPr lang="en-US" sz="2000" dirty="0">
              <a:latin typeface="Georgia" pitchFamily="18" charset="0"/>
            </a:endParaRPr>
          </a:p>
          <a:p>
            <a:pPr lvl="1">
              <a:buNone/>
            </a:pPr>
            <a:r>
              <a:rPr lang="en-US" sz="2000" dirty="0" smtClean="0">
                <a:latin typeface="Georgia" pitchFamily="18" charset="0"/>
              </a:rPr>
              <a:t>Here </a:t>
            </a:r>
            <a:r>
              <a:rPr lang="en-IN" sz="2000" dirty="0" smtClean="0">
                <a:latin typeface="Georgia" pitchFamily="18" charset="0"/>
              </a:rPr>
              <a:t>The data is collected from the Indian online shoppers. Results indicate the e-retail success factors, which are very much critical for customer satisfaction.</a:t>
            </a:r>
            <a:endParaRPr lang="en-US" sz="2000" dirty="0" smtClean="0">
              <a:latin typeface="Georg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Georgia" pitchFamily="18" charset="0"/>
              </a:rPr>
              <a:t>Processing and cleaning the data</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latin typeface="Georgia" pitchFamily="18" charset="0"/>
              </a:rPr>
              <a:t>Processing of Data includes: </a:t>
            </a:r>
          </a:p>
          <a:p>
            <a:pPr>
              <a:buFont typeface="Courier New" pitchFamily="49" charset="0"/>
              <a:buChar char="o"/>
            </a:pPr>
            <a:r>
              <a:rPr lang="en-US" sz="2800" dirty="0">
                <a:latin typeface="Georgia" pitchFamily="18" charset="0"/>
              </a:rPr>
              <a:t>	</a:t>
            </a:r>
            <a:r>
              <a:rPr lang="en-US" sz="2800" dirty="0" smtClean="0">
                <a:latin typeface="Georgia" pitchFamily="18" charset="0"/>
              </a:rPr>
              <a:t>Importing Libraries that support the data 		analysis.</a:t>
            </a:r>
          </a:p>
          <a:p>
            <a:pPr>
              <a:buFont typeface="Courier New" pitchFamily="49" charset="0"/>
              <a:buChar char="o"/>
            </a:pPr>
            <a:r>
              <a:rPr lang="en-US" sz="2800" dirty="0" smtClean="0">
                <a:latin typeface="Georgia" pitchFamily="18" charset="0"/>
              </a:rPr>
              <a:t>	Loading the dataset to be analyzed.</a:t>
            </a:r>
          </a:p>
          <a:p>
            <a:pPr>
              <a:buFont typeface="Courier New" pitchFamily="49" charset="0"/>
              <a:buChar char="o"/>
            </a:pPr>
            <a:r>
              <a:rPr lang="en-US" sz="2800" dirty="0" smtClean="0">
                <a:latin typeface="Georgia" pitchFamily="18" charset="0"/>
              </a:rPr>
              <a:t>	The dataset contains 269 rows and 71 			columns.</a:t>
            </a:r>
          </a:p>
          <a:p>
            <a:r>
              <a:rPr lang="en-US" sz="2800" dirty="0" smtClean="0">
                <a:latin typeface="Georgia" pitchFamily="18" charset="0"/>
              </a:rPr>
              <a:t>Data Cleaning	</a:t>
            </a:r>
          </a:p>
          <a:p>
            <a:pPr>
              <a:buNone/>
            </a:pPr>
            <a:r>
              <a:rPr lang="en-US" sz="2800" dirty="0">
                <a:latin typeface="Georgia" pitchFamily="18" charset="0"/>
              </a:rPr>
              <a:t>	</a:t>
            </a:r>
            <a:r>
              <a:rPr lang="en-US" sz="2800" dirty="0" smtClean="0">
                <a:latin typeface="Georgia" pitchFamily="18" charset="0"/>
              </a:rPr>
              <a:t>	Data cleaning is done by removing the null values and filling it with either of mean, median, mode depending on the format of data. </a:t>
            </a:r>
          </a:p>
          <a:p>
            <a:pPr>
              <a:buNone/>
            </a:pPr>
            <a:endParaRPr lang="en-US" sz="2800" dirty="0" smtClean="0">
              <a:latin typeface="Georgi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1217</Words>
  <Application>Microsoft Office PowerPoint</Application>
  <PresentationFormat>On-screen Show (4:3)</PresentationFormat>
  <Paragraphs>150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CUSTOMER RETENTION ANALYSIS</vt:lpstr>
      <vt:lpstr>Contents</vt:lpstr>
      <vt:lpstr>Data Analysis</vt:lpstr>
      <vt:lpstr>Why Data Analysis is Needed? </vt:lpstr>
      <vt:lpstr>Problem Statement </vt:lpstr>
      <vt:lpstr>Steps Followed in Data analysis </vt:lpstr>
      <vt:lpstr>Objective</vt:lpstr>
      <vt:lpstr>Source and collection of data. </vt:lpstr>
      <vt:lpstr>Processing and cleaning the data</vt:lpstr>
      <vt:lpstr>Slide 10</vt:lpstr>
      <vt:lpstr>Check Correlation Between variables</vt:lpstr>
      <vt:lpstr>This shows the different age group of shoppers from various cities. People from age group of 21-30 prefer more online shopping.</vt:lpstr>
      <vt:lpstr>Some Observations from the plot: </vt:lpstr>
      <vt:lpstr>Slide 14</vt:lpstr>
      <vt:lpstr>Slide 15</vt:lpstr>
      <vt:lpstr>Slide 16</vt:lpstr>
      <vt:lpstr>Slide 17</vt:lpstr>
      <vt:lpstr>Data Description</vt:lpstr>
      <vt:lpstr>Correlation</vt:lpstr>
      <vt:lpstr>Slide 20</vt:lpstr>
      <vt:lpstr>Slide 21</vt:lpstr>
      <vt:lpstr>Slide 22</vt:lpstr>
      <vt:lpstr>Slide 23</vt:lpstr>
      <vt:lpstr>Select, build, and test models. </vt:lpstr>
      <vt:lpstr>Slide 25</vt:lpstr>
      <vt:lpstr>Check Overfitting</vt:lpstr>
      <vt:lpstr>Save The Model</vt:lpstr>
      <vt:lpstr>Results and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user</dc:creator>
  <cp:lastModifiedBy>user</cp:lastModifiedBy>
  <cp:revision>65</cp:revision>
  <dcterms:created xsi:type="dcterms:W3CDTF">2022-05-10T13:58:07Z</dcterms:created>
  <dcterms:modified xsi:type="dcterms:W3CDTF">2022-05-11T16:13:08Z</dcterms:modified>
</cp:coreProperties>
</file>