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4012427"/>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3640059"/>
            <a:ext cx="8458200" cy="916781"/>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2914650"/>
            <a:ext cx="8458200" cy="6858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47E8FD0B-CBE2-4939-A4C6-5C6B08C4F4D1}" type="datetimeFigureOut">
              <a:rPr lang="en-US" smtClean="0"/>
              <a:t>9/11/2022</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4855464"/>
            <a:ext cx="758952" cy="185166"/>
          </a:xfrm>
        </p:spPr>
        <p:txBody>
          <a:bodyPr/>
          <a:lstStyle/>
          <a:p>
            <a:fld id="{B42ED1B6-F7D8-4C8E-B38D-C125B184D43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E8FD0B-CBE2-4939-A4C6-5C6B08C4F4D1}"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ED1B6-F7D8-4C8E-B38D-C125B184D43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411957"/>
            <a:ext cx="18288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11957"/>
            <a:ext cx="62484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E8FD0B-CBE2-4939-A4C6-5C6B08C4F4D1}"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ED1B6-F7D8-4C8E-B38D-C125B184D43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7E8FD0B-CBE2-4939-A4C6-5C6B08C4F4D1}" type="datetimeFigureOut">
              <a:rPr lang="en-US" smtClean="0"/>
              <a:t>9/11/2022</a:t>
            </a:fld>
            <a:endParaRPr lang="en-US"/>
          </a:p>
        </p:txBody>
      </p:sp>
      <p:sp>
        <p:nvSpPr>
          <p:cNvPr id="19" name="Footer Placeholder 18"/>
          <p:cNvSpPr>
            <a:spLocks noGrp="1"/>
          </p:cNvSpPr>
          <p:nvPr>
            <p:ph type="ftr" sz="quarter" idx="11"/>
          </p:nvPr>
        </p:nvSpPr>
        <p:spPr>
          <a:xfrm>
            <a:off x="3581400" y="57150"/>
            <a:ext cx="2895600" cy="216694"/>
          </a:xfrm>
        </p:spPr>
        <p:txBody>
          <a:bodyPr/>
          <a:lstStyle/>
          <a:p>
            <a:endParaRPr lang="en-US"/>
          </a:p>
        </p:txBody>
      </p:sp>
      <p:sp>
        <p:nvSpPr>
          <p:cNvPr id="16" name="Slide Number Placeholder 15"/>
          <p:cNvSpPr>
            <a:spLocks noGrp="1"/>
          </p:cNvSpPr>
          <p:nvPr>
            <p:ph type="sldNum" sz="quarter" idx="12"/>
          </p:nvPr>
        </p:nvSpPr>
        <p:spPr>
          <a:xfrm>
            <a:off x="8229600" y="4855464"/>
            <a:ext cx="758952" cy="185166"/>
          </a:xfrm>
        </p:spPr>
        <p:txBody>
          <a:bodyPr/>
          <a:lstStyle/>
          <a:p>
            <a:fld id="{B42ED1B6-F7D8-4C8E-B38D-C125B184D43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2583677"/>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257300"/>
            <a:ext cx="8458200" cy="9144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7E8FD0B-CBE2-4939-A4C6-5C6B08C4F4D1}" type="datetimeFigureOut">
              <a:rPr lang="en-US" smtClean="0"/>
              <a:t>9/11/2022</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42ED1B6-F7D8-4C8E-B38D-C125B184D43E}" type="slidenum">
              <a:rPr lang="en-US" smtClean="0"/>
              <a:t>‹#›</a:t>
            </a:fld>
            <a:endParaRPr lang="en-US"/>
          </a:p>
        </p:txBody>
      </p:sp>
      <p:sp>
        <p:nvSpPr>
          <p:cNvPr id="8" name="Title 7"/>
          <p:cNvSpPr>
            <a:spLocks noGrp="1"/>
          </p:cNvSpPr>
          <p:nvPr>
            <p:ph type="title"/>
          </p:nvPr>
        </p:nvSpPr>
        <p:spPr>
          <a:xfrm>
            <a:off x="180475" y="2210314"/>
            <a:ext cx="8686800" cy="888619"/>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342900"/>
            <a:ext cx="8686800" cy="630936"/>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200150"/>
            <a:ext cx="4191000" cy="35433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200150"/>
            <a:ext cx="4343400" cy="35433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7E8FD0B-CBE2-4939-A4C6-5C6B08C4F4D1}" type="datetimeFigureOut">
              <a:rPr lang="en-US" smtClean="0"/>
              <a:t>9/11/2022</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42ED1B6-F7D8-4C8E-B38D-C125B184D43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4057650"/>
            <a:ext cx="8610600" cy="661988"/>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500062"/>
            <a:ext cx="4290556" cy="47982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6" y="500062"/>
            <a:ext cx="4292241" cy="47982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987028"/>
            <a:ext cx="4290556"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987028"/>
            <a:ext cx="4288536"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7E8FD0B-CBE2-4939-A4C6-5C6B08C4F4D1}"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4857750"/>
            <a:ext cx="762000" cy="185166"/>
          </a:xfrm>
        </p:spPr>
        <p:txBody>
          <a:bodyPr/>
          <a:lstStyle/>
          <a:p>
            <a:fld id="{B42ED1B6-F7D8-4C8E-B38D-C125B184D43E}" type="slidenum">
              <a:rPr lang="en-US" smtClean="0"/>
              <a:t>‹#›</a:t>
            </a:fld>
            <a:endParaRPr lang="en-US"/>
          </a:p>
        </p:txBody>
      </p:sp>
      <p:sp>
        <p:nvSpPr>
          <p:cNvPr id="11" name="Straight Connector 10"/>
          <p:cNvSpPr>
            <a:spLocks noChangeShapeType="1"/>
          </p:cNvSpPr>
          <p:nvPr/>
        </p:nvSpPr>
        <p:spPr bwMode="auto">
          <a:xfrm>
            <a:off x="514350" y="4514850"/>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342900"/>
            <a:ext cx="8686800" cy="630936"/>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7E8FD0B-CBE2-4939-A4C6-5C6B08C4F4D1}" type="datetimeFigureOut">
              <a:rPr lang="en-US" smtClean="0"/>
              <a:t>9/11/2022</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ED1B6-F7D8-4C8E-B38D-C125B184D43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7E8FD0B-CBE2-4939-A4C6-5C6B08C4F4D1}" type="datetimeFigureOut">
              <a:rPr lang="en-US" smtClean="0"/>
              <a:t>9/11/2022</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ED1B6-F7D8-4C8E-B38D-C125B184D43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4386838"/>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4114800"/>
            <a:ext cx="8458200" cy="390525"/>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1" y="457200"/>
            <a:ext cx="3008313" cy="360045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457200"/>
            <a:ext cx="5340350" cy="360045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7E8FD0B-CBE2-4939-A4C6-5C6B08C4F4D1}" type="datetimeFigureOut">
              <a:rPr lang="en-US" smtClean="0"/>
              <a:t>9/11/2022</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ED1B6-F7D8-4C8E-B38D-C125B184D43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462476"/>
            <a:ext cx="5029200" cy="27432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47E8FD0B-CBE2-4939-A4C6-5C6B08C4F4D1}"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42ED1B6-F7D8-4C8E-B38D-C125B184D43E}" type="slidenum">
              <a:rPr lang="en-US" smtClean="0"/>
              <a:t>‹#›</a:t>
            </a:fld>
            <a:endParaRPr lang="en-US"/>
          </a:p>
        </p:txBody>
      </p:sp>
      <p:sp>
        <p:nvSpPr>
          <p:cNvPr id="17" name="Title 16"/>
          <p:cNvSpPr>
            <a:spLocks noGrp="1"/>
          </p:cNvSpPr>
          <p:nvPr>
            <p:ph type="title"/>
          </p:nvPr>
        </p:nvSpPr>
        <p:spPr>
          <a:xfrm>
            <a:off x="381000" y="3745320"/>
            <a:ext cx="5867400" cy="391716"/>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4149913"/>
            <a:ext cx="5867400" cy="576263"/>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788174"/>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165622"/>
            <a:ext cx="86868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57150"/>
            <a:ext cx="2514600" cy="216694"/>
          </a:xfrm>
          <a:prstGeom prst="rect">
            <a:avLst/>
          </a:prstGeom>
        </p:spPr>
        <p:txBody>
          <a:bodyPr vert="horz"/>
          <a:lstStyle>
            <a:lvl1pPr algn="l" eaLnBrk="1" latinLnBrk="0" hangingPunct="1">
              <a:defRPr kumimoji="0" sz="1200">
                <a:solidFill>
                  <a:schemeClr val="accent1">
                    <a:shade val="75000"/>
                  </a:schemeClr>
                </a:solidFill>
              </a:defRPr>
            </a:lvl1pPr>
          </a:lstStyle>
          <a:p>
            <a:fld id="{47E8FD0B-CBE2-4939-A4C6-5C6B08C4F4D1}" type="datetimeFigureOut">
              <a:rPr lang="en-US" smtClean="0"/>
              <a:t>9/11/2022</a:t>
            </a:fld>
            <a:endParaRPr lang="en-US"/>
          </a:p>
        </p:txBody>
      </p:sp>
      <p:sp>
        <p:nvSpPr>
          <p:cNvPr id="28" name="Footer Placeholder 27"/>
          <p:cNvSpPr>
            <a:spLocks noGrp="1"/>
          </p:cNvSpPr>
          <p:nvPr>
            <p:ph type="ftr" sz="quarter" idx="3"/>
          </p:nvPr>
        </p:nvSpPr>
        <p:spPr>
          <a:xfrm>
            <a:off x="3124200" y="57150"/>
            <a:ext cx="3352800" cy="216694"/>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4857751"/>
            <a:ext cx="762000" cy="183356"/>
          </a:xfrm>
          <a:prstGeom prst="rect">
            <a:avLst/>
          </a:prstGeom>
        </p:spPr>
        <p:txBody>
          <a:bodyPr vert="horz"/>
          <a:lstStyle>
            <a:lvl1pPr algn="r" eaLnBrk="1" latinLnBrk="0" hangingPunct="1">
              <a:defRPr kumimoji="0" sz="1200">
                <a:solidFill>
                  <a:schemeClr val="accent1">
                    <a:shade val="75000"/>
                  </a:schemeClr>
                </a:solidFill>
              </a:defRPr>
            </a:lvl1pPr>
          </a:lstStyle>
          <a:p>
            <a:fld id="{B42ED1B6-F7D8-4C8E-B38D-C125B184D43E}" type="slidenum">
              <a:rPr lang="en-US" smtClean="0"/>
              <a:t>‹#›</a:t>
            </a:fld>
            <a:endParaRPr lang="en-US"/>
          </a:p>
        </p:txBody>
      </p:sp>
      <p:sp>
        <p:nvSpPr>
          <p:cNvPr id="10" name="Title Placeholder 9"/>
          <p:cNvSpPr>
            <a:spLocks noGrp="1"/>
          </p:cNvSpPr>
          <p:nvPr>
            <p:ph type="title"/>
          </p:nvPr>
        </p:nvSpPr>
        <p:spPr>
          <a:xfrm>
            <a:off x="304800" y="342900"/>
            <a:ext cx="8686800" cy="62865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788174"/>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793490"/>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28651"/>
            <a:ext cx="8458200" cy="916781"/>
          </a:xfrm>
        </p:spPr>
        <p:txBody>
          <a:bodyPr/>
          <a:lstStyle/>
          <a:p>
            <a:r>
              <a:rPr lang="en-US" dirty="0" smtClean="0"/>
              <a:t>Malignant Comments Classifier</a:t>
            </a:r>
            <a:endParaRPr lang="en-US" dirty="0"/>
          </a:p>
        </p:txBody>
      </p:sp>
      <p:sp>
        <p:nvSpPr>
          <p:cNvPr id="3" name="Subtitle 2"/>
          <p:cNvSpPr>
            <a:spLocks noGrp="1"/>
          </p:cNvSpPr>
          <p:nvPr>
            <p:ph type="subTitle" idx="1"/>
          </p:nvPr>
        </p:nvSpPr>
        <p:spPr/>
        <p:txBody>
          <a:bodyPr>
            <a:normAutofit fontScale="85000" lnSpcReduction="20000"/>
          </a:bodyPr>
          <a:lstStyle/>
          <a:p>
            <a:pPr algn="r"/>
            <a:r>
              <a:rPr lang="en-US" dirty="0" smtClean="0"/>
              <a:t>By</a:t>
            </a:r>
          </a:p>
          <a:p>
            <a:pPr algn="r"/>
            <a:r>
              <a:rPr lang="en-US" dirty="0" err="1" smtClean="0"/>
              <a:t>Girija</a:t>
            </a:r>
            <a:r>
              <a:rPr lang="en-US" dirty="0" smtClean="0"/>
              <a:t> Chandra Mohan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04800" y="438150"/>
            <a:ext cx="8686800" cy="4121944"/>
          </a:xfrm>
        </p:spPr>
        <p:txBody>
          <a:bodyPr>
            <a:normAutofit/>
          </a:bodyPr>
          <a:lstStyle/>
          <a:p>
            <a:r>
              <a:rPr lang="en-US" sz="1600" dirty="0" smtClean="0"/>
              <a:t>Then we went ahead and performed multiple data cleaning and data transformation steps. I have added an additional column to store the original length of our </a:t>
            </a:r>
            <a:r>
              <a:rPr lang="en-US" sz="1600" dirty="0" err="1" smtClean="0"/>
              <a:t>comment_text</a:t>
            </a:r>
            <a:r>
              <a:rPr lang="en-US" sz="1600" dirty="0" smtClean="0"/>
              <a:t> column</a:t>
            </a:r>
            <a:endParaRPr lang="en-US" sz="1600" dirty="0">
              <a:latin typeface="Calibri" pitchFamily="34" charset="0"/>
            </a:endParaRPr>
          </a:p>
        </p:txBody>
      </p:sp>
      <p:pic>
        <p:nvPicPr>
          <p:cNvPr id="7" name="Picture 6" descr="Capture.JPG"/>
          <p:cNvPicPr/>
          <p:nvPr/>
        </p:nvPicPr>
        <p:blipFill>
          <a:blip r:embed="rId2"/>
          <a:stretch>
            <a:fillRect/>
          </a:stretch>
        </p:blipFill>
        <p:spPr>
          <a:xfrm>
            <a:off x="1066800" y="1962150"/>
            <a:ext cx="4791075" cy="723900"/>
          </a:xfrm>
          <a:prstGeom prst="rect">
            <a:avLst/>
          </a:prstGeom>
        </p:spPr>
      </p:pic>
      <p:pic>
        <p:nvPicPr>
          <p:cNvPr id="9" name="Picture 8" descr="Capture.JPG"/>
          <p:cNvPicPr/>
          <p:nvPr/>
        </p:nvPicPr>
        <p:blipFill>
          <a:blip r:embed="rId3"/>
          <a:stretch>
            <a:fillRect/>
          </a:stretch>
        </p:blipFill>
        <p:spPr>
          <a:xfrm>
            <a:off x="1447800" y="3409950"/>
            <a:ext cx="4305300" cy="7334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
            </a:r>
            <a:r>
              <a:rPr lang="en-US" dirty="0" smtClean="0">
                <a:latin typeface="Calibri" pitchFamily="34" charset="0"/>
              </a:rPr>
              <a:t>ata Cleaning</a:t>
            </a:r>
            <a:endParaRPr lang="en-US" dirty="0"/>
          </a:p>
        </p:txBody>
      </p:sp>
      <p:sp>
        <p:nvSpPr>
          <p:cNvPr id="3" name="Content Placeholder 2"/>
          <p:cNvSpPr>
            <a:spLocks noGrp="1"/>
          </p:cNvSpPr>
          <p:nvPr>
            <p:ph idx="1"/>
          </p:nvPr>
        </p:nvSpPr>
        <p:spPr>
          <a:xfrm>
            <a:off x="304800" y="819150"/>
            <a:ext cx="8686800" cy="4114800"/>
          </a:xfrm>
        </p:spPr>
        <p:txBody>
          <a:bodyPr/>
          <a:lstStyle/>
          <a:p>
            <a:r>
              <a:rPr lang="en-US" sz="1800" dirty="0" smtClean="0">
                <a:latin typeface="Calibri" pitchFamily="34" charset="0"/>
              </a:rPr>
              <a:t>Stemming is the process of reducing a word to its word stem that affixes to suffixes and prefixes or to the roots of words known as a lemma. Stemming is important in natural language understanding (NLU) and natural language processing (NLP).</a:t>
            </a:r>
          </a:p>
          <a:p>
            <a:endParaRPr lang="en-US" dirty="0"/>
          </a:p>
        </p:txBody>
      </p:sp>
      <p:pic>
        <p:nvPicPr>
          <p:cNvPr id="4" name="Picture 3"/>
          <p:cNvPicPr/>
          <p:nvPr/>
        </p:nvPicPr>
        <p:blipFill>
          <a:blip r:embed="rId2"/>
          <a:srcRect/>
          <a:stretch>
            <a:fillRect/>
          </a:stretch>
        </p:blipFill>
        <p:spPr bwMode="auto">
          <a:xfrm>
            <a:off x="685800" y="1885950"/>
            <a:ext cx="2590800" cy="2103346"/>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3962400" y="1809750"/>
            <a:ext cx="3657600" cy="225474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457200" y="1047750"/>
            <a:ext cx="6286500" cy="135255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609600" y="2952750"/>
            <a:ext cx="5943600" cy="122730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61950"/>
            <a:ext cx="8686800" cy="4198144"/>
          </a:xfrm>
        </p:spPr>
        <p:txBody>
          <a:bodyPr>
            <a:normAutofit fontScale="62500" lnSpcReduction="20000"/>
          </a:bodyPr>
          <a:lstStyle/>
          <a:p>
            <a:pPr lvl="0">
              <a:buNone/>
            </a:pPr>
            <a:r>
              <a:rPr lang="en-IN" dirty="0" smtClean="0"/>
              <a:t>Testing of Identified Approaches (Algorithms)</a:t>
            </a:r>
            <a:endParaRPr lang="en-US" dirty="0" smtClean="0"/>
          </a:p>
          <a:p>
            <a:r>
              <a:rPr lang="en-US" dirty="0" smtClean="0"/>
              <a:t>The complete list of all the algorithms used for the training and testing classification model are listed below:</a:t>
            </a:r>
          </a:p>
          <a:p>
            <a:endParaRPr lang="en-US" dirty="0" smtClean="0"/>
          </a:p>
          <a:p>
            <a:pPr lvl="0">
              <a:buNone/>
            </a:pPr>
            <a:r>
              <a:rPr lang="en-IN" dirty="0" smtClean="0"/>
              <a:t>Logistic Regression</a:t>
            </a:r>
            <a:endParaRPr lang="en-US" dirty="0" smtClean="0"/>
          </a:p>
          <a:p>
            <a:pPr lvl="0">
              <a:buNone/>
            </a:pPr>
            <a:r>
              <a:rPr lang="en-IN" dirty="0" smtClean="0"/>
              <a:t>Random Forest Classifier</a:t>
            </a:r>
            <a:endParaRPr lang="en-US" dirty="0" smtClean="0"/>
          </a:p>
          <a:p>
            <a:pPr lvl="0">
              <a:buNone/>
            </a:pPr>
            <a:r>
              <a:rPr lang="en-IN" dirty="0" smtClean="0"/>
              <a:t>SVC</a:t>
            </a:r>
            <a:endParaRPr lang="en-US" dirty="0" smtClean="0"/>
          </a:p>
          <a:p>
            <a:pPr lvl="0">
              <a:buNone/>
            </a:pPr>
            <a:r>
              <a:rPr lang="en-IN" dirty="0" smtClean="0"/>
              <a:t>K Nearest </a:t>
            </a:r>
            <a:r>
              <a:rPr lang="en-IN" dirty="0" err="1" smtClean="0"/>
              <a:t>Neighbors</a:t>
            </a:r>
            <a:r>
              <a:rPr lang="en-IN" dirty="0" smtClean="0"/>
              <a:t> Classifier</a:t>
            </a:r>
            <a:endParaRPr lang="en-US" dirty="0" smtClean="0"/>
          </a:p>
          <a:p>
            <a:pPr lvl="0">
              <a:buNone/>
            </a:pPr>
            <a:r>
              <a:rPr lang="en-IN" dirty="0" smtClean="0"/>
              <a:t>Decision Tree Classifier</a:t>
            </a:r>
            <a:endParaRPr lang="en-US" dirty="0" smtClean="0"/>
          </a:p>
          <a:p>
            <a:pPr>
              <a:buNone/>
            </a:pPr>
            <a:r>
              <a:rPr lang="en-IN" dirty="0" smtClean="0"/>
              <a:t> </a:t>
            </a:r>
            <a:endParaRPr lang="en-US" dirty="0" smtClean="0"/>
          </a:p>
          <a:p>
            <a:pPr lvl="0">
              <a:buNone/>
            </a:pPr>
            <a:r>
              <a:rPr lang="en-IN" dirty="0" smtClean="0"/>
              <a:t>Run and Evaluate selected models</a:t>
            </a:r>
            <a:endParaRPr lang="en-US" dirty="0" smtClean="0"/>
          </a:p>
          <a:p>
            <a:r>
              <a:rPr lang="en-IN" dirty="0" smtClean="0"/>
              <a:t>I created a classification function that included the evaluation metrics details for the generation of our Classification Machine Learning models.</a:t>
            </a:r>
            <a:endParaRPr lang="en-US" dirty="0" smtClean="0"/>
          </a:p>
          <a:p>
            <a:pPr>
              <a:buNone/>
            </a:pPr>
            <a:r>
              <a:rPr lang="en-IN" dirty="0" smtClean="0"/>
              <a:t> </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657225" y="1291431"/>
            <a:ext cx="3381375" cy="314325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267200" y="1809750"/>
            <a:ext cx="4343400" cy="204419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p:cNvPicPr>
          <p:nvPr>
            <p:ph sz="half" idx="1"/>
          </p:nvPr>
        </p:nvPicPr>
        <p:blipFill>
          <a:blip r:embed="rId2"/>
          <a:srcRect/>
          <a:stretch>
            <a:fillRect/>
          </a:stretch>
        </p:blipFill>
        <p:spPr bwMode="auto">
          <a:xfrm>
            <a:off x="152400" y="514350"/>
            <a:ext cx="4191000" cy="625117"/>
          </a:xfrm>
          <a:prstGeom prst="rect">
            <a:avLst/>
          </a:prstGeom>
          <a:noFill/>
          <a:ln w="9525">
            <a:noFill/>
            <a:miter lim="800000"/>
            <a:headEnd/>
            <a:tailEnd/>
          </a:ln>
        </p:spPr>
      </p:pic>
      <p:pic>
        <p:nvPicPr>
          <p:cNvPr id="10" name="Picture 9"/>
          <p:cNvPicPr/>
          <p:nvPr/>
        </p:nvPicPr>
        <p:blipFill>
          <a:blip r:embed="rId3"/>
          <a:srcRect/>
          <a:stretch>
            <a:fillRect/>
          </a:stretch>
        </p:blipFill>
        <p:spPr bwMode="auto">
          <a:xfrm>
            <a:off x="304800" y="1352550"/>
            <a:ext cx="3810000" cy="3562709"/>
          </a:xfrm>
          <a:prstGeom prst="rect">
            <a:avLst/>
          </a:prstGeom>
          <a:noFill/>
          <a:ln w="9525">
            <a:noFill/>
            <a:miter lim="800000"/>
            <a:headEnd/>
            <a:tailEnd/>
          </a:ln>
        </p:spPr>
      </p:pic>
      <p:pic>
        <p:nvPicPr>
          <p:cNvPr id="11" name="Content Placeholder 10"/>
          <p:cNvPicPr>
            <a:picLocks noGrp="1"/>
          </p:cNvPicPr>
          <p:nvPr>
            <p:ph sz="half" idx="2"/>
          </p:nvPr>
        </p:nvPicPr>
        <p:blipFill>
          <a:blip r:embed="rId4"/>
          <a:srcRect/>
          <a:stretch>
            <a:fillRect/>
          </a:stretch>
        </p:blipFill>
        <p:spPr bwMode="auto">
          <a:xfrm>
            <a:off x="4800600" y="1657350"/>
            <a:ext cx="4343400" cy="287791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half" idx="1"/>
          </p:nvPr>
        </p:nvPicPr>
        <p:blipFill>
          <a:blip r:embed="rId2"/>
          <a:srcRect/>
          <a:stretch>
            <a:fillRect/>
          </a:stretch>
        </p:blipFill>
        <p:spPr bwMode="auto">
          <a:xfrm>
            <a:off x="304800" y="1177131"/>
            <a:ext cx="4191000" cy="3055938"/>
          </a:xfrm>
          <a:prstGeom prst="rect">
            <a:avLst/>
          </a:prstGeom>
          <a:noFill/>
          <a:ln w="9525">
            <a:noFill/>
            <a:miter lim="800000"/>
            <a:headEnd/>
            <a:tailEnd/>
          </a:ln>
        </p:spPr>
      </p:pic>
      <p:pic>
        <p:nvPicPr>
          <p:cNvPr id="6" name="Content Placeholder 5"/>
          <p:cNvPicPr>
            <a:picLocks noGrp="1"/>
          </p:cNvPicPr>
          <p:nvPr>
            <p:ph sz="half" idx="2"/>
          </p:nvPr>
        </p:nvPicPr>
        <p:blipFill>
          <a:blip r:embed="rId3"/>
          <a:srcRect/>
          <a:stretch>
            <a:fillRect/>
          </a:stretch>
        </p:blipFill>
        <p:spPr bwMode="auto">
          <a:xfrm>
            <a:off x="4648200" y="1344069"/>
            <a:ext cx="4343400" cy="272206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a:bodyPr>
          <a:lstStyle/>
          <a:p>
            <a:r>
              <a:rPr lang="en-US" sz="1600" dirty="0" smtClean="0"/>
              <a:t>Hyper Parameter Tuning</a:t>
            </a:r>
            <a:endParaRPr lang="en-US" sz="1600" dirty="0"/>
          </a:p>
        </p:txBody>
      </p:sp>
      <p:pic>
        <p:nvPicPr>
          <p:cNvPr id="5" name="Content Placeholder 4"/>
          <p:cNvPicPr>
            <a:picLocks noGrp="1"/>
          </p:cNvPicPr>
          <p:nvPr>
            <p:ph sz="half" idx="1"/>
          </p:nvPr>
        </p:nvPicPr>
        <p:blipFill>
          <a:blip r:embed="rId2"/>
          <a:srcRect/>
          <a:stretch>
            <a:fillRect/>
          </a:stretch>
        </p:blipFill>
        <p:spPr bwMode="auto">
          <a:xfrm>
            <a:off x="304800" y="1235528"/>
            <a:ext cx="4191000" cy="3472543"/>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4724401" y="1657350"/>
            <a:ext cx="3962400" cy="308825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514350"/>
            <a:ext cx="4191000" cy="4229100"/>
          </a:xfrm>
        </p:spPr>
        <p:txBody>
          <a:bodyPr/>
          <a:lstStyle/>
          <a:p>
            <a:r>
              <a:rPr lang="en-US" dirty="0" smtClean="0"/>
              <a:t>Final Model</a:t>
            </a:r>
            <a:endParaRPr lang="en-US" dirty="0"/>
          </a:p>
        </p:txBody>
      </p:sp>
      <p:sp>
        <p:nvSpPr>
          <p:cNvPr id="4" name="Content Placeholder 3"/>
          <p:cNvSpPr>
            <a:spLocks noGrp="1"/>
          </p:cNvSpPr>
          <p:nvPr>
            <p:ph sz="half" idx="2"/>
          </p:nvPr>
        </p:nvSpPr>
        <p:spPr>
          <a:xfrm>
            <a:off x="4648200" y="438150"/>
            <a:ext cx="4343400" cy="4305300"/>
          </a:xfrm>
        </p:spPr>
        <p:txBody>
          <a:bodyPr/>
          <a:lstStyle/>
          <a:p>
            <a:r>
              <a:rPr lang="en-US" dirty="0" smtClean="0"/>
              <a:t>ROC Curve</a:t>
            </a:r>
            <a:endParaRPr lang="en-US" dirty="0"/>
          </a:p>
        </p:txBody>
      </p:sp>
      <p:pic>
        <p:nvPicPr>
          <p:cNvPr id="5" name="Picture 4"/>
          <p:cNvPicPr/>
          <p:nvPr/>
        </p:nvPicPr>
        <p:blipFill>
          <a:blip r:embed="rId2"/>
          <a:srcRect/>
          <a:stretch>
            <a:fillRect/>
          </a:stretch>
        </p:blipFill>
        <p:spPr bwMode="auto">
          <a:xfrm>
            <a:off x="381000" y="1276350"/>
            <a:ext cx="3962400" cy="3198962"/>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4724400" y="1276350"/>
            <a:ext cx="4037701" cy="327803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latin typeface="Calibri" pitchFamily="34" charset="0"/>
              </a:rPr>
              <a:t>Visualizations</a:t>
            </a:r>
            <a:endParaRPr lang="en-US" dirty="0">
              <a:latin typeface="Calibri" pitchFamily="34" charset="0"/>
            </a:endParaRPr>
          </a:p>
        </p:txBody>
      </p:sp>
      <p:sp>
        <p:nvSpPr>
          <p:cNvPr id="6" name="Content Placeholder 5"/>
          <p:cNvSpPr>
            <a:spLocks noGrp="1"/>
          </p:cNvSpPr>
          <p:nvPr>
            <p:ph idx="1"/>
          </p:nvPr>
        </p:nvSpPr>
        <p:spPr/>
        <p:txBody>
          <a:bodyPr>
            <a:normAutofit/>
          </a:bodyPr>
          <a:lstStyle/>
          <a:p>
            <a:r>
              <a:rPr lang="en-IN" sz="1600" dirty="0" smtClean="0"/>
              <a:t>I used the pandas profiling feature to generate an initial detailed</a:t>
            </a:r>
            <a:r>
              <a:rPr lang="en-US" sz="1600" dirty="0" smtClean="0"/>
              <a:t> </a:t>
            </a:r>
            <a:r>
              <a:rPr lang="en-IN" sz="1600" dirty="0" smtClean="0"/>
              <a:t>report </a:t>
            </a:r>
            <a:r>
              <a:rPr lang="en-IN" sz="1600" dirty="0" smtClean="0"/>
              <a:t>on my </a:t>
            </a:r>
            <a:r>
              <a:rPr lang="en-IN" sz="1600" dirty="0" err="1" smtClean="0"/>
              <a:t>dataframe</a:t>
            </a:r>
            <a:r>
              <a:rPr lang="en-IN" sz="1600" dirty="0" smtClean="0"/>
              <a:t> values. It gives us various information </a:t>
            </a:r>
            <a:r>
              <a:rPr lang="en-IN" sz="1600" dirty="0" smtClean="0"/>
              <a:t>on</a:t>
            </a:r>
            <a:r>
              <a:rPr lang="en-US" sz="1600" dirty="0" smtClean="0"/>
              <a:t> </a:t>
            </a:r>
            <a:r>
              <a:rPr lang="en-IN" sz="1600" dirty="0" smtClean="0"/>
              <a:t>the </a:t>
            </a:r>
            <a:r>
              <a:rPr lang="en-IN" sz="1600" dirty="0" smtClean="0"/>
              <a:t>rendered dataset like the correlations, missing values, duplicate rows, variable types, memory size etc. This assists us in further detailed visualization separating each part one by one comparing and research for the impacts on the prediction of our target label from all the available feature columns</a:t>
            </a:r>
            <a:r>
              <a:rPr lang="en-IN" sz="1600" dirty="0" smtClean="0"/>
              <a:t>.</a:t>
            </a:r>
          </a:p>
          <a:p>
            <a:endParaRPr lang="en-US" sz="1600" dirty="0" smtClean="0"/>
          </a:p>
          <a:p>
            <a:endParaRPr lang="en-US" sz="1600" dirty="0"/>
          </a:p>
        </p:txBody>
      </p:sp>
      <p:pic>
        <p:nvPicPr>
          <p:cNvPr id="7" name="Picture 6"/>
          <p:cNvPicPr/>
          <p:nvPr/>
        </p:nvPicPr>
        <p:blipFill>
          <a:blip r:embed="rId2"/>
          <a:srcRect/>
          <a:stretch>
            <a:fillRect/>
          </a:stretch>
        </p:blipFill>
        <p:spPr bwMode="auto">
          <a:xfrm>
            <a:off x="1371600" y="2558768"/>
            <a:ext cx="5943600" cy="237518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libri" pitchFamily="34" charset="0"/>
              </a:rPr>
              <a:t>Introduction</a:t>
            </a:r>
            <a:endParaRPr lang="en-US" sz="3200" dirty="0">
              <a:latin typeface="Calibri" pitchFamily="34" charset="0"/>
            </a:endParaRPr>
          </a:p>
        </p:txBody>
      </p:sp>
      <p:sp>
        <p:nvSpPr>
          <p:cNvPr id="3" name="Content Placeholder 2"/>
          <p:cNvSpPr>
            <a:spLocks noGrp="1"/>
          </p:cNvSpPr>
          <p:nvPr>
            <p:ph idx="1"/>
          </p:nvPr>
        </p:nvSpPr>
        <p:spPr>
          <a:xfrm>
            <a:off x="304800" y="895350"/>
            <a:ext cx="8686800" cy="4038600"/>
          </a:xfrm>
        </p:spPr>
        <p:txBody>
          <a:bodyPr>
            <a:normAutofit/>
          </a:bodyPr>
          <a:lstStyle/>
          <a:p>
            <a:pPr algn="just"/>
            <a:r>
              <a:rPr lang="en-US" sz="1800" dirty="0" smtClean="0">
                <a:latin typeface="Calibri"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a:t>
            </a:r>
            <a:r>
              <a:rPr lang="en-US" sz="1800" dirty="0" err="1" smtClean="0">
                <a:latin typeface="Calibri" pitchFamily="34" charset="0"/>
              </a:rPr>
              <a:t>cyberbullying</a:t>
            </a:r>
            <a:r>
              <a:rPr lang="en-US" sz="1800" dirty="0" smtClean="0">
                <a:latin typeface="Calibri" pitchFamily="34" charset="0"/>
              </a:rPr>
              <a:t>, hatefulness and many others has been identified as a major threat on online social media platforms. Social media platforms are the most prominent grounds for such toxic behavior</a:t>
            </a:r>
            <a:r>
              <a:rPr lang="en-US" sz="1800" dirty="0" smtClean="0">
                <a:latin typeface="Calibri" pitchFamily="34" charset="0"/>
              </a:rPr>
              <a:t>.</a:t>
            </a:r>
          </a:p>
          <a:p>
            <a:pPr algn="just"/>
            <a:r>
              <a:rPr lang="en-US" sz="1800" dirty="0" smtClean="0">
                <a:latin typeface="Calibri" pitchFamily="34" charset="0"/>
              </a:rPr>
              <a:t>There has been a remarkable increase in the cases of </a:t>
            </a:r>
            <a:r>
              <a:rPr lang="en-US" sz="1800" dirty="0" err="1" smtClean="0">
                <a:latin typeface="Calibri" pitchFamily="34" charset="0"/>
              </a:rPr>
              <a:t>cyberbullying</a:t>
            </a:r>
            <a:r>
              <a:rPr lang="en-US" sz="1800" dirty="0" smtClean="0">
                <a:latin typeface="Calibri" pitchFamily="34" charset="0"/>
              </a:rPr>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IN" sz="1800" dirty="0" smtClean="0">
              <a:latin typeface="Calibri" pitchFamily="34" charset="0"/>
            </a:endParaRPr>
          </a:p>
          <a:p>
            <a:pPr algn="just"/>
            <a:endParaRPr lang="en-IN" sz="1800" dirty="0" smtClean="0">
              <a:latin typeface="Calibri" pitchFamily="34" charset="0"/>
            </a:endParaRPr>
          </a:p>
          <a:p>
            <a:endParaRPr lang="en-US" dirty="0">
              <a:latin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2281724" y="1165225"/>
            <a:ext cx="4732951" cy="339566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sz="half" idx="1"/>
          </p:nvPr>
        </p:nvPicPr>
        <p:blipFill>
          <a:blip r:embed="rId2"/>
          <a:srcRect/>
          <a:stretch>
            <a:fillRect/>
          </a:stretch>
        </p:blipFill>
        <p:spPr bwMode="auto">
          <a:xfrm>
            <a:off x="304800" y="1425121"/>
            <a:ext cx="4191000" cy="3093357"/>
          </a:xfrm>
          <a:prstGeom prst="rect">
            <a:avLst/>
          </a:prstGeom>
          <a:noFill/>
          <a:ln w="9525">
            <a:noFill/>
            <a:miter lim="800000"/>
            <a:headEnd/>
            <a:tailEnd/>
          </a:ln>
        </p:spPr>
      </p:pic>
      <p:pic>
        <p:nvPicPr>
          <p:cNvPr id="8" name="Content Placeholder 7"/>
          <p:cNvPicPr>
            <a:picLocks noGrp="1"/>
          </p:cNvPicPr>
          <p:nvPr>
            <p:ph sz="half" idx="2"/>
          </p:nvPr>
        </p:nvPicPr>
        <p:blipFill>
          <a:blip r:embed="rId3"/>
          <a:srcRect/>
          <a:stretch>
            <a:fillRect/>
          </a:stretch>
        </p:blipFill>
        <p:spPr bwMode="auto">
          <a:xfrm>
            <a:off x="4648200" y="1330667"/>
            <a:ext cx="4343400" cy="328226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342900"/>
            <a:ext cx="8686800" cy="476250"/>
          </a:xfrm>
        </p:spPr>
        <p:txBody>
          <a:bodyPr>
            <a:normAutofit fontScale="90000"/>
          </a:bodyPr>
          <a:lstStyle/>
          <a:p>
            <a:r>
              <a:rPr lang="en-IN" b="1" dirty="0" smtClean="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Key Findings and Conclusions of the Study</a:t>
            </a:r>
            <a:r>
              <a:rPr lang="en-IN" b="1" u="sng"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b="1" u="sng"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6" name="Content Placeholder 5"/>
          <p:cNvSpPr>
            <a:spLocks noGrp="1"/>
          </p:cNvSpPr>
          <p:nvPr>
            <p:ph idx="1"/>
          </p:nvPr>
        </p:nvSpPr>
        <p:spPr>
          <a:xfrm>
            <a:off x="304800" y="819150"/>
            <a:ext cx="8686800" cy="3740944"/>
          </a:xfrm>
        </p:spPr>
        <p:txBody>
          <a:bodyPr>
            <a:normAutofit/>
          </a:bodyPr>
          <a:lstStyle/>
          <a:p>
            <a:r>
              <a:rPr lang="en-IN" sz="1800" dirty="0" smtClean="0">
                <a:latin typeface="Calibri" panose="020F0502020204030204" pitchFamily="34" charset="0"/>
                <a:ea typeface="Calibri" panose="020F0502020204030204" pitchFamily="34" charset="0"/>
                <a:cs typeface="Times New Roman" panose="02020603050405020304" pitchFamily="18" charset="0"/>
              </a:rPr>
              <a:t>The finding of the study is that only few users over online use </a:t>
            </a:r>
            <a:r>
              <a:rPr lang="en-IN" sz="1800" dirty="0" smtClean="0">
                <a:latin typeface="Calibri" panose="020F0502020204030204" pitchFamily="34" charset="0"/>
                <a:ea typeface="Calibri" panose="020F0502020204030204" pitchFamily="34" charset="0"/>
                <a:cs typeface="Times New Roman" panose="02020603050405020304" pitchFamily="18" charset="0"/>
              </a:rPr>
              <a:t>foul language</a:t>
            </a:r>
            <a:r>
              <a:rPr lang="en-IN" sz="1800" dirty="0" smtClean="0">
                <a:latin typeface="Calibri" panose="020F0502020204030204" pitchFamily="34" charset="0"/>
                <a:ea typeface="Calibri" panose="020F0502020204030204" pitchFamily="34" charset="0"/>
                <a:cs typeface="Times New Roman" panose="02020603050405020304" pitchFamily="18" charset="0"/>
              </a:rPr>
              <a:t>. And most of these sentences have more stop words, and are being long. As discussed before few motivated disrespectful crowds uses these foul languages in the online forum to bully the people around and to stop them from doing the things that they are suppose to do. Our Study helps the online forms and social media to induce a ban to profanity or usage of profanity over these forms.</a:t>
            </a:r>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b="1" dirty="0" smtClean="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Learning Outcomes of the Study in respect of Data Science</a:t>
            </a:r>
            <a:r>
              <a:rPr lang="en-IN" b="1" u="sng"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b="1" u="sng"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04800" y="742950"/>
            <a:ext cx="8686800" cy="4191000"/>
          </a:xfrm>
        </p:spPr>
        <p:txBody>
          <a:bodyPr>
            <a:normAutofit fontScale="70000" lnSpcReduction="20000"/>
          </a:bodyPr>
          <a:lstStyle/>
          <a:p>
            <a:r>
              <a:rPr lang="en-IN" sz="40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I have developed our system based on a foul language classification approach; it is based on an improved version of a </a:t>
            </a:r>
            <a:r>
              <a:rPr lang="en-IN"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Logistic Regression Algorithm </a:t>
            </a:r>
            <a:r>
              <a:rPr lang="en-IN"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that detects offensive language usage in a conversation. As per our evaluation, we found that lesser number of users conversation is not decent all the time. We trained 159571 observations for eight context categories using a Logistic Regression</a:t>
            </a:r>
            <a:r>
              <a:rPr lang="en-IN"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algorithm for context detection. Then, the system classifies the use of foul language in one of the trained contexts in the text conversation. In our </a:t>
            </a:r>
            <a:r>
              <a:rPr lang="en-IN" dirty="0" err="1" smtClean="0">
                <a:solidFill>
                  <a:schemeClr val="tx1"/>
                </a:solidFill>
                <a:latin typeface="Calibri" panose="020F0502020204030204" pitchFamily="34" charset="0"/>
                <a:ea typeface="Calibri" panose="020F0502020204030204" pitchFamily="34" charset="0"/>
                <a:cs typeface="Times New Roman" panose="02020603050405020304" pitchFamily="18" charset="0"/>
              </a:rPr>
              <a:t>testbed</a:t>
            </a:r>
            <a:r>
              <a:rPr lang="en-IN"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we observed 10% of participants used foul language during their text conversation. Hence, our proposed approach can identify the impact of foul language in text conversations using a classification technique and emotion detection to identify the foul language usage</a:t>
            </a:r>
            <a:endParaRPr lang="en-IN" sz="4000" dirty="0" smtClean="0">
              <a:solidFill>
                <a:schemeClr val="tx1"/>
              </a:solidFill>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smtClean="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Limitations of this work and Scope for Future Work</a:t>
            </a:r>
            <a:r>
              <a:rPr lang="en-IN" b="1" u="sng"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b="1" u="sng"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r>
              <a:rPr lang="en-IN" sz="2400" dirty="0" smtClean="0">
                <a:latin typeface="Calibri" panose="020F0502020204030204" pitchFamily="34" charset="0"/>
                <a:ea typeface="Calibri" panose="020F0502020204030204" pitchFamily="34" charset="0"/>
                <a:cs typeface="Times New Roman" panose="02020603050405020304" pitchFamily="18" charset="0"/>
              </a:rPr>
              <a:t>The limitation of the study is that we have a imbalanced data so our model learnt more about the non-abusive sentence more than the abusive sentence. Which makes our model act like a </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overfit</a:t>
            </a:r>
            <a:r>
              <a:rPr lang="en-IN" sz="2400" dirty="0" smtClean="0">
                <a:latin typeface="Calibri" panose="020F0502020204030204" pitchFamily="34" charset="0"/>
                <a:ea typeface="Calibri" panose="020F0502020204030204" pitchFamily="34" charset="0"/>
                <a:cs typeface="Times New Roman" panose="02020603050405020304" pitchFamily="18" charset="0"/>
              </a:rPr>
              <a:t> model when tested with live data. And also, model tend to not identify a foul or a sarcastically foul language.</a:t>
            </a:r>
            <a:endParaRPr lang="en-IN" sz="2400"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2038350"/>
            <a:ext cx="8686800" cy="630936"/>
          </a:xfrm>
        </p:spPr>
        <p:txBody>
          <a:bodyPr>
            <a:normAutofit fontScale="90000"/>
          </a:bodyPr>
          <a:lstStyle/>
          <a:p>
            <a:r>
              <a:rPr lang="en-US" dirty="0" smtClean="0"/>
              <a:t>                              </a:t>
            </a:r>
            <a:r>
              <a:rPr lang="en-US" sz="4400" dirty="0" smtClean="0"/>
              <a:t>Thank you</a:t>
            </a:r>
            <a:endParaRPr 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Dataset description</a:t>
            </a:r>
            <a:endParaRPr lang="en-US" dirty="0"/>
          </a:p>
        </p:txBody>
      </p:sp>
      <p:sp>
        <p:nvSpPr>
          <p:cNvPr id="3" name="Content Placeholder 2"/>
          <p:cNvSpPr>
            <a:spLocks noGrp="1"/>
          </p:cNvSpPr>
          <p:nvPr>
            <p:ph idx="1"/>
          </p:nvPr>
        </p:nvSpPr>
        <p:spPr>
          <a:xfrm>
            <a:off x="304800" y="971550"/>
            <a:ext cx="8686800" cy="3962400"/>
          </a:xfrm>
        </p:spPr>
        <p:txBody>
          <a:bodyPr>
            <a:normAutofit fontScale="92500" lnSpcReduction="10000"/>
          </a:bodyPr>
          <a:lstStyle/>
          <a:p>
            <a:r>
              <a:rPr lang="en-US" sz="1600" dirty="0" smtClean="0">
                <a:latin typeface="Calibri"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sz="1600" dirty="0" smtClean="0">
                <a:latin typeface="Calibri" pitchFamily="34" charset="0"/>
              </a:rPr>
              <a:t>The label can be either 0 or 1, where 0 denotes a NO while 1 denotes a YES. There are various comments which have multiple labels. The first attribute is a unique ID associated with each comment.   </a:t>
            </a:r>
          </a:p>
          <a:p>
            <a:r>
              <a:rPr lang="en-US" sz="1600" dirty="0" smtClean="0">
                <a:latin typeface="Calibri" pitchFamily="34" charset="0"/>
              </a:rPr>
              <a:t>The data set includes:</a:t>
            </a:r>
          </a:p>
          <a:p>
            <a:pPr>
              <a:buNone/>
            </a:pPr>
            <a:r>
              <a:rPr lang="en-US" sz="1600" dirty="0" smtClean="0">
                <a:latin typeface="Calibri" pitchFamily="34" charset="0"/>
              </a:rPr>
              <a:t>-	Malignant: It is the Label column, which includes values 0 and 1, denoting if the comment is malignant or not. </a:t>
            </a:r>
          </a:p>
          <a:p>
            <a:pPr>
              <a:buNone/>
            </a:pPr>
            <a:r>
              <a:rPr lang="en-US" sz="1600" dirty="0" smtClean="0">
                <a:latin typeface="Calibri" pitchFamily="34" charset="0"/>
              </a:rPr>
              <a:t>-	Highly </a:t>
            </a:r>
            <a:r>
              <a:rPr lang="en-US" sz="1600" dirty="0" smtClean="0">
                <a:latin typeface="Calibri" pitchFamily="34" charset="0"/>
              </a:rPr>
              <a:t>Malignant: It denotes comments that are highly malignant and hurtful. </a:t>
            </a:r>
            <a:endParaRPr lang="en-US" sz="1600" dirty="0" smtClean="0">
              <a:latin typeface="Calibri" pitchFamily="34" charset="0"/>
            </a:endParaRPr>
          </a:p>
          <a:p>
            <a:pPr>
              <a:buNone/>
            </a:pPr>
            <a:r>
              <a:rPr lang="en-US" sz="1600" dirty="0" smtClean="0">
                <a:latin typeface="Calibri" pitchFamily="34" charset="0"/>
              </a:rPr>
              <a:t>-	Rude: It denotes comments that are very rude and offensive.</a:t>
            </a:r>
          </a:p>
          <a:p>
            <a:pPr>
              <a:buNone/>
            </a:pPr>
            <a:r>
              <a:rPr lang="en-US" sz="1600" dirty="0" smtClean="0">
                <a:latin typeface="Calibri" pitchFamily="34" charset="0"/>
              </a:rPr>
              <a:t>-</a:t>
            </a:r>
            <a:r>
              <a:rPr lang="en-US" sz="1600" dirty="0" smtClean="0">
                <a:latin typeface="Calibri" pitchFamily="34" charset="0"/>
              </a:rPr>
              <a:t>	Threat: It contains indication of the comments that are giving any threat to someone. 	</a:t>
            </a:r>
          </a:p>
          <a:p>
            <a:pPr>
              <a:buNone/>
            </a:pPr>
            <a:r>
              <a:rPr lang="en-US" sz="1600" dirty="0" smtClean="0">
                <a:latin typeface="Calibri" pitchFamily="34" charset="0"/>
              </a:rPr>
              <a:t>-	Abuse: It is for comments that are abusive in nature. </a:t>
            </a:r>
          </a:p>
          <a:p>
            <a:pPr>
              <a:buNone/>
            </a:pPr>
            <a:r>
              <a:rPr lang="en-US" sz="1600" dirty="0" smtClean="0">
                <a:latin typeface="Calibri" pitchFamily="34" charset="0"/>
              </a:rPr>
              <a:t>-	Loathe: It describes the comments which are hateful and loathing in nature.  </a:t>
            </a:r>
          </a:p>
          <a:p>
            <a:pPr>
              <a:buNone/>
            </a:pPr>
            <a:r>
              <a:rPr lang="en-US" sz="1600" dirty="0" smtClean="0">
                <a:latin typeface="Calibri" pitchFamily="34" charset="0"/>
              </a:rPr>
              <a:t>-	ID: It includes unique Ids associated with each comment text given.   </a:t>
            </a:r>
          </a:p>
          <a:p>
            <a:pPr>
              <a:buNone/>
            </a:pPr>
            <a:r>
              <a:rPr lang="en-US" sz="1600" dirty="0" smtClean="0">
                <a:latin typeface="Calibri" pitchFamily="34" charset="0"/>
              </a:rPr>
              <a:t>-	Comment text: This column contains the comments extracted from various social media platforms</a:t>
            </a:r>
            <a:endParaRPr lang="en-US" sz="1600" dirty="0">
              <a:latin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Calibri" pitchFamily="34" charset="0"/>
              </a:rPr>
              <a:t>Conceptual Background of the Domain Problem</a:t>
            </a:r>
            <a:endParaRPr lang="en-US" sz="2800" dirty="0">
              <a:latin typeface="Calibri" pitchFamily="34" charset="0"/>
            </a:endParaRPr>
          </a:p>
        </p:txBody>
      </p:sp>
      <p:sp>
        <p:nvSpPr>
          <p:cNvPr id="3" name="Content Placeholder 2"/>
          <p:cNvSpPr>
            <a:spLocks noGrp="1"/>
          </p:cNvSpPr>
          <p:nvPr>
            <p:ph idx="1"/>
          </p:nvPr>
        </p:nvSpPr>
        <p:spPr>
          <a:xfrm>
            <a:off x="304800" y="895350"/>
            <a:ext cx="8686800" cy="4114800"/>
          </a:xfrm>
        </p:spPr>
        <p:txBody>
          <a:bodyPr>
            <a:normAutofit fontScale="92500" lnSpcReduction="10000"/>
          </a:bodyPr>
          <a:lstStyle/>
          <a:p>
            <a:pPr marL="285750" indent="-285750">
              <a:buFont typeface="Courier New" panose="02070309020205020404" pitchFamily="49" charset="0"/>
              <a:buChar char="o"/>
            </a:pPr>
            <a:r>
              <a:rPr lang="en-US" sz="1600" dirty="0" smtClean="0">
                <a:latin typeface="Calibri" pitchFamily="34" charset="0"/>
              </a:rPr>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sz="1600" dirty="0" smtClean="0">
                <a:latin typeface="Calibri" pitchFamily="34" charset="0"/>
              </a:rPr>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a:t>
            </a:r>
            <a:r>
              <a:rPr lang="en-US" sz="1600" dirty="0" err="1" smtClean="0">
                <a:latin typeface="Calibri" pitchFamily="34" charset="0"/>
              </a:rPr>
              <a:t>smartphone</a:t>
            </a:r>
            <a:r>
              <a:rPr lang="en-US" sz="1600" dirty="0" smtClean="0">
                <a:latin typeface="Calibri" pitchFamily="34" charset="0"/>
              </a:rPr>
              <a:t> via web-based software or applications.</a:t>
            </a:r>
          </a:p>
          <a:p>
            <a:pPr marL="285750" indent="-285750">
              <a:buFont typeface="Courier New" panose="02070309020205020404" pitchFamily="49" charset="0"/>
              <a:buChar char="o"/>
            </a:pPr>
            <a:r>
              <a:rPr lang="en-US" sz="1600" dirty="0" smtClean="0">
                <a:latin typeface="Calibri" pitchFamily="34" charset="0"/>
              </a:rPr>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sz="1600" dirty="0" smtClean="0">
                <a:latin typeface="Calibri" pitchFamily="34" charset="0"/>
              </a:rPr>
              <a:t>In this huge online platform or an online community there are some people or some motivated mob </a:t>
            </a:r>
            <a:r>
              <a:rPr lang="en-US" sz="1600" dirty="0" err="1" smtClean="0">
                <a:latin typeface="Calibri" pitchFamily="34" charset="0"/>
              </a:rPr>
              <a:t>wilfully</a:t>
            </a:r>
            <a:r>
              <a:rPr lang="en-US" sz="1600" dirty="0" smtClean="0">
                <a:latin typeface="Calibri" pitchFamily="34" charset="0"/>
              </a:rPr>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sz="1600" dirty="0" smtClean="0">
                <a:latin typeface="Calibri" pitchFamily="34" charset="0"/>
              </a:rPr>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sz="1600" dirty="0" smtClean="0">
              <a:latin typeface="Calibri" pitchFamily="34" charset="0"/>
            </a:endParaRPr>
          </a:p>
          <a:p>
            <a:endParaRPr lang="en-US" sz="1600" dirty="0">
              <a:latin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Calibri" pitchFamily="34" charset="0"/>
              </a:rPr>
              <a:t>MODEL BUILDING STEPS</a:t>
            </a:r>
            <a:endParaRPr lang="en-US" sz="2800" dirty="0">
              <a:latin typeface="Calibri" pitchFamily="34" charset="0"/>
            </a:endParaRPr>
          </a:p>
        </p:txBody>
      </p:sp>
      <p:sp>
        <p:nvSpPr>
          <p:cNvPr id="3" name="Content Placeholder 2"/>
          <p:cNvSpPr>
            <a:spLocks noGrp="1"/>
          </p:cNvSpPr>
          <p:nvPr>
            <p:ph idx="1"/>
          </p:nvPr>
        </p:nvSpPr>
        <p:spPr/>
        <p:txBody>
          <a:bodyPr>
            <a:normAutofit lnSpcReduction="10000"/>
          </a:bodyPr>
          <a:lstStyle/>
          <a:p>
            <a:pPr>
              <a:buNone/>
            </a:pPr>
            <a:r>
              <a:rPr lang="en-US" dirty="0" smtClean="0"/>
              <a:t>1. Data Cleaning</a:t>
            </a:r>
          </a:p>
          <a:p>
            <a:pPr>
              <a:buNone/>
            </a:pPr>
            <a:r>
              <a:rPr lang="en-US" dirty="0" smtClean="0"/>
              <a:t>2. Exploratory Data Analysis</a:t>
            </a:r>
          </a:p>
          <a:p>
            <a:pPr>
              <a:buNone/>
            </a:pPr>
            <a:r>
              <a:rPr lang="en-US" dirty="0" smtClean="0"/>
              <a:t>3. Data Pre-processing</a:t>
            </a:r>
          </a:p>
          <a:p>
            <a:pPr>
              <a:buNone/>
            </a:pPr>
            <a:r>
              <a:rPr lang="en-US" dirty="0" smtClean="0"/>
              <a:t>4. Model Building</a:t>
            </a:r>
          </a:p>
          <a:p>
            <a:pPr>
              <a:buNone/>
            </a:pPr>
            <a:r>
              <a:rPr lang="en-US" dirty="0" smtClean="0"/>
              <a:t>5. Model Evaluation</a:t>
            </a:r>
          </a:p>
          <a:p>
            <a:pPr>
              <a:buNone/>
            </a:pPr>
            <a:r>
              <a:rPr lang="en-US" dirty="0" smtClean="0"/>
              <a:t>6. Selecting the best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preprocessing</a:t>
            </a:r>
            <a:endParaRPr lang="en-US" dirty="0"/>
          </a:p>
        </p:txBody>
      </p:sp>
      <p:sp>
        <p:nvSpPr>
          <p:cNvPr id="3" name="Content Placeholder 2"/>
          <p:cNvSpPr>
            <a:spLocks noGrp="1"/>
          </p:cNvSpPr>
          <p:nvPr>
            <p:ph idx="1"/>
          </p:nvPr>
        </p:nvSpPr>
        <p:spPr>
          <a:xfrm>
            <a:off x="304800" y="895350"/>
            <a:ext cx="8686800" cy="4038600"/>
          </a:xfrm>
        </p:spPr>
        <p:txBody>
          <a:bodyPr>
            <a:normAutofit fontScale="92500"/>
          </a:bodyPr>
          <a:lstStyle/>
          <a:p>
            <a:pPr>
              <a:buNone/>
            </a:pPr>
            <a:r>
              <a:rPr lang="en-IN" sz="2300" dirty="0" smtClean="0"/>
              <a:t>1. Load dataset </a:t>
            </a:r>
          </a:p>
          <a:p>
            <a:pPr>
              <a:buNone/>
            </a:pPr>
            <a:r>
              <a:rPr lang="en-IN" sz="2300" dirty="0" smtClean="0"/>
              <a:t>2. Remove null values </a:t>
            </a:r>
          </a:p>
          <a:p>
            <a:pPr>
              <a:buNone/>
            </a:pPr>
            <a:r>
              <a:rPr lang="en-IN" sz="2300" dirty="0" smtClean="0"/>
              <a:t>3. Drop column id </a:t>
            </a:r>
          </a:p>
          <a:p>
            <a:pPr>
              <a:buNone/>
            </a:pPr>
            <a:r>
              <a:rPr lang="en-IN" sz="2300" dirty="0" smtClean="0"/>
              <a:t>4. Convert comment text to lower case and replace '\n' with single space. </a:t>
            </a:r>
          </a:p>
          <a:p>
            <a:pPr>
              <a:buNone/>
            </a:pPr>
            <a:r>
              <a:rPr lang="en-IN" sz="2300" dirty="0" smtClean="0"/>
              <a:t>5. Keep only text data </a:t>
            </a:r>
            <a:r>
              <a:rPr lang="en-IN" sz="2300" dirty="0" err="1" smtClean="0"/>
              <a:t>ie</a:t>
            </a:r>
            <a:r>
              <a:rPr lang="en-IN" sz="2300" dirty="0" smtClean="0"/>
              <a:t>. a-z' and remove other data from comment text. </a:t>
            </a:r>
          </a:p>
          <a:p>
            <a:pPr>
              <a:buNone/>
            </a:pPr>
            <a:r>
              <a:rPr lang="en-IN" sz="2300" dirty="0" smtClean="0"/>
              <a:t>6. Remove stop words and punctuations </a:t>
            </a:r>
          </a:p>
          <a:p>
            <a:pPr>
              <a:buNone/>
            </a:pPr>
            <a:r>
              <a:rPr lang="en-IN" sz="2300" dirty="0" smtClean="0"/>
              <a:t>7. Apply Stemming using </a:t>
            </a:r>
            <a:r>
              <a:rPr lang="en-IN" sz="2300" dirty="0" err="1" smtClean="0"/>
              <a:t>SnowballStemmer</a:t>
            </a:r>
            <a:r>
              <a:rPr lang="en-IN" sz="2300" dirty="0" smtClean="0"/>
              <a:t> </a:t>
            </a:r>
          </a:p>
          <a:p>
            <a:pPr>
              <a:buNone/>
            </a:pPr>
            <a:r>
              <a:rPr lang="en-IN" sz="2300" dirty="0" smtClean="0"/>
              <a:t>8. Convert text to vectors using </a:t>
            </a:r>
            <a:r>
              <a:rPr lang="en-IN" sz="2300" dirty="0" err="1" smtClean="0"/>
              <a:t>TfidfVectorizer</a:t>
            </a:r>
            <a:r>
              <a:rPr lang="en-IN" sz="2300" dirty="0" smtClean="0"/>
              <a:t> </a:t>
            </a:r>
          </a:p>
          <a:p>
            <a:pPr>
              <a:buNone/>
            </a:pPr>
            <a:r>
              <a:rPr lang="en-IN" sz="2300" dirty="0" smtClean="0"/>
              <a:t>9. Load saved or serialized model </a:t>
            </a:r>
          </a:p>
          <a:p>
            <a:pPr>
              <a:buNone/>
            </a:pPr>
            <a:r>
              <a:rPr lang="en-IN" sz="2300" dirty="0" smtClean="0"/>
              <a:t>10. Predict values for multi class label</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Imported </a:t>
            </a:r>
            <a:r>
              <a:rPr lang="en-US" dirty="0" smtClean="0"/>
              <a:t>Libraries</a:t>
            </a:r>
            <a:endParaRPr lang="en-US" dirty="0"/>
          </a:p>
        </p:txBody>
      </p:sp>
      <p:pic>
        <p:nvPicPr>
          <p:cNvPr id="6" name="Content Placeholder 5" descr="Capture.JPG"/>
          <p:cNvPicPr>
            <a:picLocks noGrp="1"/>
          </p:cNvPicPr>
          <p:nvPr>
            <p:ph sz="half" idx="1"/>
          </p:nvPr>
        </p:nvPicPr>
        <p:blipFill>
          <a:blip r:embed="rId2"/>
          <a:stretch>
            <a:fillRect/>
          </a:stretch>
        </p:blipFill>
        <p:spPr>
          <a:xfrm>
            <a:off x="304800" y="1047750"/>
            <a:ext cx="3352800" cy="1885950"/>
          </a:xfrm>
          <a:prstGeom prst="rect">
            <a:avLst/>
          </a:prstGeom>
        </p:spPr>
      </p:pic>
      <p:pic>
        <p:nvPicPr>
          <p:cNvPr id="7" name="Content Placeholder 6" descr="Capture.JPG"/>
          <p:cNvPicPr>
            <a:picLocks noGrp="1"/>
          </p:cNvPicPr>
          <p:nvPr>
            <p:ph sz="half" idx="2"/>
          </p:nvPr>
        </p:nvPicPr>
        <p:blipFill>
          <a:blip r:embed="rId3"/>
          <a:stretch>
            <a:fillRect/>
          </a:stretch>
        </p:blipFill>
        <p:spPr>
          <a:xfrm>
            <a:off x="4191000" y="1352550"/>
            <a:ext cx="4343400" cy="1359934"/>
          </a:xfrm>
          <a:prstGeom prst="rect">
            <a:avLst/>
          </a:prstGeom>
        </p:spPr>
      </p:pic>
      <p:pic>
        <p:nvPicPr>
          <p:cNvPr id="8" name="Picture 7" descr="Capture.JPG"/>
          <p:cNvPicPr/>
          <p:nvPr/>
        </p:nvPicPr>
        <p:blipFill>
          <a:blip r:embed="rId4"/>
          <a:stretch>
            <a:fillRect/>
          </a:stretch>
        </p:blipFill>
        <p:spPr>
          <a:xfrm>
            <a:off x="1676400" y="3105150"/>
            <a:ext cx="5943600" cy="18275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2800" dirty="0" smtClean="0">
                <a:latin typeface="Calibri" pitchFamily="34" charset="0"/>
              </a:rPr>
              <a:t>Analytical Problem Framing</a:t>
            </a:r>
            <a:endParaRPr lang="en-US" sz="2800" dirty="0">
              <a:latin typeface="Calibri" pitchFamily="34" charset="0"/>
            </a:endParaRPr>
          </a:p>
        </p:txBody>
      </p:sp>
      <p:pic>
        <p:nvPicPr>
          <p:cNvPr id="9" name="Content Placeholder 8" descr="Capture.JPG"/>
          <p:cNvPicPr>
            <a:picLocks noGrp="1"/>
          </p:cNvPicPr>
          <p:nvPr>
            <p:ph sz="half" idx="1"/>
          </p:nvPr>
        </p:nvPicPr>
        <p:blipFill>
          <a:blip r:embed="rId2"/>
          <a:stretch>
            <a:fillRect/>
          </a:stretch>
        </p:blipFill>
        <p:spPr>
          <a:xfrm>
            <a:off x="304800" y="1733550"/>
            <a:ext cx="4191000" cy="1746948"/>
          </a:xfrm>
          <a:prstGeom prst="rect">
            <a:avLst/>
          </a:prstGeom>
        </p:spPr>
      </p:pic>
      <p:pic>
        <p:nvPicPr>
          <p:cNvPr id="10" name="Content Placeholder 9" descr="Capture.JPG"/>
          <p:cNvPicPr>
            <a:picLocks noGrp="1"/>
          </p:cNvPicPr>
          <p:nvPr>
            <p:ph sz="half" idx="2"/>
          </p:nvPr>
        </p:nvPicPr>
        <p:blipFill>
          <a:blip r:embed="rId3"/>
          <a:stretch>
            <a:fillRect/>
          </a:stretch>
        </p:blipFill>
        <p:spPr>
          <a:xfrm>
            <a:off x="4648200" y="1254114"/>
            <a:ext cx="4343400" cy="34353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p:cNvPicPr>
          <p:nvPr>
            <p:ph sz="half" idx="1"/>
          </p:nvPr>
        </p:nvPicPr>
        <p:blipFill>
          <a:blip r:embed="rId2"/>
          <a:stretch>
            <a:fillRect/>
          </a:stretch>
        </p:blipFill>
        <p:spPr>
          <a:xfrm>
            <a:off x="304800" y="1513590"/>
            <a:ext cx="4191000" cy="2002020"/>
          </a:xfrm>
          <a:prstGeom prst="rect">
            <a:avLst/>
          </a:prstGeom>
        </p:spPr>
      </p:pic>
      <p:pic>
        <p:nvPicPr>
          <p:cNvPr id="11" name="Content Placeholder 10"/>
          <p:cNvPicPr>
            <a:picLocks noGrp="1"/>
          </p:cNvPicPr>
          <p:nvPr>
            <p:ph sz="half" idx="2"/>
          </p:nvPr>
        </p:nvPicPr>
        <p:blipFill>
          <a:blip r:embed="rId3"/>
          <a:stretch>
            <a:fillRect/>
          </a:stretch>
        </p:blipFill>
        <p:spPr>
          <a:xfrm>
            <a:off x="4648200" y="859554"/>
            <a:ext cx="4343400" cy="331009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129</TotalTime>
  <Words>1194</Words>
  <Application>Microsoft Office PowerPoint</Application>
  <PresentationFormat>On-screen Show (16:9)</PresentationFormat>
  <Paragraphs>71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Trek</vt:lpstr>
      <vt:lpstr>Malignant Comments Classifier</vt:lpstr>
      <vt:lpstr>Introduction</vt:lpstr>
      <vt:lpstr>Dataset description</vt:lpstr>
      <vt:lpstr>Conceptual Background of the Domain Problem</vt:lpstr>
      <vt:lpstr>MODEL BUILDING STEPS</vt:lpstr>
      <vt:lpstr>Data preprocessing</vt:lpstr>
      <vt:lpstr>Imported Libraries</vt:lpstr>
      <vt:lpstr>Analytical Problem Framing</vt:lpstr>
      <vt:lpstr>Slide 9</vt:lpstr>
      <vt:lpstr>Slide 10</vt:lpstr>
      <vt:lpstr>Data Cleaning</vt:lpstr>
      <vt:lpstr>Slide 12</vt:lpstr>
      <vt:lpstr>Slide 13</vt:lpstr>
      <vt:lpstr>Slide 14</vt:lpstr>
      <vt:lpstr>Slide 15</vt:lpstr>
      <vt:lpstr>Slide 16</vt:lpstr>
      <vt:lpstr>Slide 17</vt:lpstr>
      <vt:lpstr>Slide 18</vt:lpstr>
      <vt:lpstr>Visualizations</vt:lpstr>
      <vt:lpstr>Slide 20</vt:lpstr>
      <vt:lpstr>Slide 21</vt:lpstr>
      <vt:lpstr>Key Findings and Conclusions of the Study </vt:lpstr>
      <vt:lpstr>Learning Outcomes of the Study in respect of Data Science </vt:lpstr>
      <vt:lpstr>Limitations of this work and Scope for Future Work </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user</dc:creator>
  <cp:lastModifiedBy>user</cp:lastModifiedBy>
  <cp:revision>14</cp:revision>
  <dcterms:created xsi:type="dcterms:W3CDTF">2022-09-11T15:07:33Z</dcterms:created>
  <dcterms:modified xsi:type="dcterms:W3CDTF">2022-09-11T17:16:48Z</dcterms:modified>
</cp:coreProperties>
</file>