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FA70FA1-26C8-46B6-A855-3676562D1F56}" type="datetimeFigureOut">
              <a:rPr lang="en-US" smtClean="0"/>
              <a:t>8/25/2022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4B9372B-0D9C-4918-8EBB-68AC18B0C345}" type="slidenum">
              <a:rPr lang="en-US" smtClean="0"/>
              <a:t>‹#›</a:t>
            </a:fld>
            <a:endParaRPr lang="en-US"/>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0FA1-26C8-46B6-A855-3676562D1F56}"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0FA1-26C8-46B6-A855-3676562D1F56}"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70FA1-26C8-46B6-A855-3676562D1F56}"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A70FA1-26C8-46B6-A855-3676562D1F56}"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4812507"/>
            <a:ext cx="762000" cy="273844"/>
          </a:xfrm>
        </p:spPr>
        <p:txBody>
          <a:bodyPr/>
          <a:lstStyle/>
          <a:p>
            <a:fld id="{E4B9372B-0D9C-4918-8EBB-68AC18B0C34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A70FA1-26C8-46B6-A855-3676562D1F56}"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A70FA1-26C8-46B6-A855-3676562D1F56}"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A70FA1-26C8-46B6-A855-3676562D1F56}"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70FA1-26C8-46B6-A855-3676562D1F56}"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A70FA1-26C8-46B6-A855-3676562D1F56}"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A70FA1-26C8-46B6-A855-3676562D1F56}"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9372B-0D9C-4918-8EBB-68AC18B0C3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0FA70FA1-26C8-46B6-A855-3676562D1F56}" type="datetimeFigureOut">
              <a:rPr lang="en-US" smtClean="0"/>
              <a:t>8/25/2022</a:t>
            </a:fld>
            <a:endParaRPr lang="en-US"/>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4B9372B-0D9C-4918-8EBB-68AC18B0C34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Calibri" pitchFamily="34" charset="0"/>
              </a:rPr>
              <a:t>MICRO CREDIT DEFAULTER PROJECT</a:t>
            </a:r>
            <a:endParaRPr lang="en-US" sz="4400" dirty="0">
              <a:latin typeface="Calibri" pitchFamily="34" charset="0"/>
            </a:endParaRPr>
          </a:p>
        </p:txBody>
      </p:sp>
      <p:sp>
        <p:nvSpPr>
          <p:cNvPr id="3" name="Subtitle 2"/>
          <p:cNvSpPr>
            <a:spLocks noGrp="1"/>
          </p:cNvSpPr>
          <p:nvPr>
            <p:ph type="subTitle" idx="1"/>
          </p:nvPr>
        </p:nvSpPr>
        <p:spPr>
          <a:xfrm>
            <a:off x="1371600" y="2498773"/>
            <a:ext cx="6400800" cy="2301827"/>
          </a:xfrm>
        </p:spPr>
        <p:txBody>
          <a:bodyPr>
            <a:normAutofit fontScale="92500" lnSpcReduction="10000"/>
          </a:bodyPr>
          <a:lstStyle/>
          <a:p>
            <a:endParaRPr lang="en-US" dirty="0" smtClean="0">
              <a:latin typeface="Calibri" pitchFamily="34" charset="0"/>
            </a:endParaRPr>
          </a:p>
          <a:p>
            <a:endParaRPr lang="en-US" dirty="0" smtClean="0">
              <a:latin typeface="Calibri" pitchFamily="34" charset="0"/>
            </a:endParaRPr>
          </a:p>
          <a:p>
            <a:endParaRPr lang="en-US" dirty="0" smtClean="0">
              <a:latin typeface="Calibri" pitchFamily="34" charset="0"/>
            </a:endParaRPr>
          </a:p>
          <a:p>
            <a:r>
              <a:rPr lang="en-US" dirty="0" smtClean="0">
                <a:latin typeface="Calibri" pitchFamily="34" charset="0"/>
              </a:rPr>
              <a:t>SUBMITTED BY</a:t>
            </a:r>
          </a:p>
          <a:p>
            <a:r>
              <a:rPr lang="en-US" dirty="0" smtClean="0">
                <a:latin typeface="Calibri" pitchFamily="34" charset="0"/>
              </a:rPr>
              <a:t>GIRIJA CHANDRA MOHAN</a:t>
            </a:r>
            <a:endParaRPr lang="en-US"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721403"/>
            <a:ext cx="8229600" cy="349908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itchFamily="34" charset="0"/>
              </a:rPr>
              <a:t>Logistic Regression</a:t>
            </a:r>
            <a:endParaRPr lang="en-US" dirty="0">
              <a:latin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1723579" y="1200150"/>
            <a:ext cx="5696842" cy="35321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Calibri" pitchFamily="34" charset="0"/>
              </a:rPr>
              <a:t>GuassianNB</a:t>
            </a:r>
            <a:endParaRPr lang="en-US" dirty="0">
              <a:latin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1895386" y="1200150"/>
            <a:ext cx="5353227" cy="35321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itchFamily="34" charset="0"/>
              </a:rPr>
              <a:t>Decision Tree Classifier</a:t>
            </a:r>
            <a:endParaRPr lang="en-US" dirty="0">
              <a:latin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2065413" y="1200150"/>
            <a:ext cx="5013173" cy="35321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Classifier</a:t>
            </a:r>
            <a:endParaRPr lang="en-US" dirty="0"/>
          </a:p>
        </p:txBody>
      </p:sp>
      <p:pic>
        <p:nvPicPr>
          <p:cNvPr id="4" name="Content Placeholder 3"/>
          <p:cNvPicPr>
            <a:picLocks noGrp="1"/>
          </p:cNvPicPr>
          <p:nvPr>
            <p:ph idx="1"/>
          </p:nvPr>
        </p:nvPicPr>
        <p:blipFill>
          <a:blip r:embed="rId2"/>
          <a:srcRect/>
          <a:stretch>
            <a:fillRect/>
          </a:stretch>
        </p:blipFill>
        <p:spPr bwMode="auto">
          <a:xfrm>
            <a:off x="2034234" y="1200150"/>
            <a:ext cx="5075531" cy="35321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itchFamily="34" charset="0"/>
              </a:rPr>
              <a:t>KNN</a:t>
            </a:r>
            <a:endParaRPr lang="en-US" dirty="0">
              <a:latin typeface="Calibri" pitchFamily="34" charset="0"/>
            </a:endParaRPr>
          </a:p>
        </p:txBody>
      </p:sp>
      <p:pic>
        <p:nvPicPr>
          <p:cNvPr id="4" name="Content Placeholder 3"/>
          <p:cNvPicPr>
            <a:picLocks noGrp="1"/>
          </p:cNvPicPr>
          <p:nvPr>
            <p:ph idx="1"/>
          </p:nvPr>
        </p:nvPicPr>
        <p:blipFill>
          <a:blip r:embed="rId2"/>
          <a:srcRect/>
          <a:stretch>
            <a:fillRect/>
          </a:stretch>
        </p:blipFill>
        <p:spPr bwMode="auto">
          <a:xfrm>
            <a:off x="1828801" y="1200150"/>
            <a:ext cx="4713830" cy="35321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400" dirty="0" err="1" smtClean="0">
                <a:latin typeface="Calibri" pitchFamily="34" charset="0"/>
              </a:rPr>
              <a:t>HyperParameter</a:t>
            </a:r>
            <a:r>
              <a:rPr lang="en-US" sz="4400" dirty="0" smtClean="0">
                <a:latin typeface="Calibri" pitchFamily="34" charset="0"/>
              </a:rPr>
              <a:t> Tuning</a:t>
            </a:r>
            <a:r>
              <a:rPr lang="en-US" sz="4400" dirty="0" smtClean="0"/>
              <a:t/>
            </a:r>
            <a:br>
              <a:rPr lang="en-US" sz="4400"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228600" y="819150"/>
            <a:ext cx="2895600" cy="37814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352800" y="742950"/>
            <a:ext cx="5562600" cy="1439577"/>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505200" y="2343150"/>
            <a:ext cx="5181600" cy="2438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22470"/>
          </a:xfrm>
        </p:spPr>
        <p:txBody>
          <a:bodyPr/>
          <a:lstStyle/>
          <a:p>
            <a:r>
              <a:rPr lang="en-US" sz="1800" dirty="0" smtClean="0">
                <a:latin typeface="Calibri" pitchFamily="34" charset="0"/>
              </a:rPr>
              <a:t>After applying </a:t>
            </a:r>
            <a:r>
              <a:rPr lang="en-US" sz="1800" dirty="0" err="1" smtClean="0">
                <a:latin typeface="Calibri" pitchFamily="34" charset="0"/>
              </a:rPr>
              <a:t>Hyperparameter</a:t>
            </a:r>
            <a:r>
              <a:rPr lang="en-US" sz="1800" dirty="0" smtClean="0">
                <a:latin typeface="Calibri" pitchFamily="34" charset="0"/>
              </a:rPr>
              <a:t> Tuning, we can see that </a:t>
            </a:r>
            <a:r>
              <a:rPr lang="en-US" sz="1800" dirty="0" err="1" smtClean="0">
                <a:latin typeface="Calibri" pitchFamily="34" charset="0"/>
              </a:rPr>
              <a:t>RandomForestClassifier</a:t>
            </a:r>
            <a:r>
              <a:rPr lang="en-US" sz="1800" dirty="0" smtClean="0">
                <a:latin typeface="Calibri" pitchFamily="34" charset="0"/>
              </a:rPr>
              <a:t> Algorithm is performing well as the scores are improved Now, we will finalize </a:t>
            </a:r>
            <a:r>
              <a:rPr lang="en-US" sz="1800" dirty="0" err="1" smtClean="0">
                <a:latin typeface="Calibri" pitchFamily="34" charset="0"/>
              </a:rPr>
              <a:t>RandomForestClassifier</a:t>
            </a:r>
            <a:r>
              <a:rPr lang="en-US" sz="1800" dirty="0" smtClean="0">
                <a:latin typeface="Calibri" pitchFamily="34" charset="0"/>
              </a:rPr>
              <a:t> algorithm model as the final model.</a:t>
            </a:r>
          </a:p>
          <a:p>
            <a:r>
              <a:rPr lang="en-US" sz="1800" b="1" dirty="0" smtClean="0">
                <a:latin typeface="Calibri" pitchFamily="34" charset="0"/>
              </a:rPr>
              <a:t>Final Model</a:t>
            </a:r>
            <a:endParaRPr lang="en-US" sz="1800" dirty="0" smtClean="0">
              <a:latin typeface="Calibri" pitchFamily="34" charset="0"/>
            </a:endParaRPr>
          </a:p>
          <a:p>
            <a:endParaRPr lang="en-US" dirty="0"/>
          </a:p>
        </p:txBody>
      </p:sp>
      <p:pic>
        <p:nvPicPr>
          <p:cNvPr id="4" name="Picture 3"/>
          <p:cNvPicPr/>
          <p:nvPr/>
        </p:nvPicPr>
        <p:blipFill>
          <a:blip r:embed="rId2"/>
          <a:srcRect/>
          <a:stretch>
            <a:fillRect/>
          </a:stretch>
        </p:blipFill>
        <p:spPr bwMode="auto">
          <a:xfrm>
            <a:off x="533401" y="1657350"/>
            <a:ext cx="2971799" cy="290710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81000" y="742950"/>
            <a:ext cx="3962400" cy="4065588"/>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95800" y="285750"/>
            <a:ext cx="4419600" cy="453387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latin typeface="Calibri" pitchFamily="34" charset="0"/>
              </a:rPr>
              <a:t>DATA VISUALIZATION</a:t>
            </a:r>
            <a:endParaRPr lang="en-US" sz="4000" dirty="0">
              <a:latin typeface="Calibri" pitchFamily="34" charset="0"/>
            </a:endParaRPr>
          </a:p>
        </p:txBody>
      </p:sp>
      <p:pic>
        <p:nvPicPr>
          <p:cNvPr id="4" name="Content Placeholder 3" descr="Capture.JPG"/>
          <p:cNvPicPr>
            <a:picLocks noGrp="1"/>
          </p:cNvPicPr>
          <p:nvPr>
            <p:ph idx="1"/>
          </p:nvPr>
        </p:nvPicPr>
        <p:blipFill>
          <a:blip r:embed="rId2"/>
          <a:stretch>
            <a:fillRect/>
          </a:stretch>
        </p:blipFill>
        <p:spPr>
          <a:xfrm>
            <a:off x="820444" y="1200150"/>
            <a:ext cx="7503111" cy="3532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itchFamily="34" charset="0"/>
              </a:rPr>
              <a:t>Introduction</a:t>
            </a:r>
            <a:endParaRPr lang="en-US" dirty="0">
              <a:latin typeface="Calibri" pitchFamily="34" charset="0"/>
            </a:endParaRPr>
          </a:p>
        </p:txBody>
      </p:sp>
      <p:sp>
        <p:nvSpPr>
          <p:cNvPr id="3" name="Content Placeholder 2"/>
          <p:cNvSpPr>
            <a:spLocks noGrp="1"/>
          </p:cNvSpPr>
          <p:nvPr>
            <p:ph idx="1"/>
          </p:nvPr>
        </p:nvSpPr>
        <p:spPr/>
        <p:txBody>
          <a:bodyPr>
            <a:normAutofit fontScale="55000" lnSpcReduction="20000"/>
          </a:bodyPr>
          <a:lstStyle/>
          <a:p>
            <a:pPr algn="just"/>
            <a:r>
              <a:rPr lang="en-US" sz="3800" dirty="0" smtClean="0">
                <a:solidFill>
                  <a:srgbClr val="000000"/>
                </a:solidFill>
                <a:latin typeface="Calibri"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 y="209550"/>
            <a:ext cx="4038600" cy="43053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19600" y="1123950"/>
            <a:ext cx="4724400" cy="286374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353875" y="1200150"/>
            <a:ext cx="6436250" cy="35321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752600" y="1270794"/>
            <a:ext cx="5638800" cy="33909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Calibri" pitchFamily="34" charset="0"/>
              </a:rPr>
              <a:t>Correlation of columns with the Label</a:t>
            </a:r>
            <a:r>
              <a:rPr lang="en-US" dirty="0" smtClean="0"/>
              <a:t/>
            </a:r>
            <a:br>
              <a:rPr lang="en-US"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1201901" y="1200150"/>
            <a:ext cx="6740198" cy="35321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400" dirty="0" smtClean="0">
                <a:latin typeface="Calibri" pitchFamily="34" charset="0"/>
              </a:rPr>
              <a:t>CONCLUSION</a:t>
            </a:r>
            <a:r>
              <a:rPr lang="en-US" dirty="0" smtClean="0"/>
              <a:t> </a:t>
            </a:r>
            <a:br>
              <a:rPr lang="en-US" dirty="0" smtClean="0"/>
            </a:br>
            <a:endParaRPr lang="en-US" dirty="0"/>
          </a:p>
        </p:txBody>
      </p:sp>
      <p:sp>
        <p:nvSpPr>
          <p:cNvPr id="3" name="Content Placeholder 2"/>
          <p:cNvSpPr>
            <a:spLocks noGrp="1"/>
          </p:cNvSpPr>
          <p:nvPr>
            <p:ph idx="1"/>
          </p:nvPr>
        </p:nvSpPr>
        <p:spPr>
          <a:xfrm>
            <a:off x="457200" y="666750"/>
            <a:ext cx="8229600" cy="4065270"/>
          </a:xfrm>
        </p:spPr>
        <p:txBody>
          <a:bodyPr>
            <a:noAutofit/>
          </a:bodyPr>
          <a:lstStyle/>
          <a:p>
            <a:r>
              <a:rPr lang="en-US" sz="2400" dirty="0" smtClean="0">
                <a:latin typeface="Calibri" pitchFamily="34" charset="0"/>
              </a:rPr>
              <a:t>From the final model we can find if a person will return money or not and should an MFI provide a loan to that person or not judging from the various features taken into consideration.</a:t>
            </a:r>
          </a:p>
          <a:p>
            <a:pPr lvl="0">
              <a:buNone/>
            </a:pPr>
            <a:r>
              <a:rPr lang="en-IN" sz="2400" dirty="0" smtClean="0">
                <a:latin typeface="Calibri" pitchFamily="34" charset="0"/>
              </a:rPr>
              <a:t>Learning Outcomes of the Study in respect of Data Science</a:t>
            </a:r>
            <a:endParaRPr lang="en-US" sz="2400" dirty="0" smtClean="0">
              <a:latin typeface="Calibri" pitchFamily="34" charset="0"/>
            </a:endParaRPr>
          </a:p>
          <a:p>
            <a:r>
              <a:rPr lang="en-US" sz="2400" dirty="0" smtClean="0">
                <a:latin typeface="Calibri" pitchFamily="34" charset="0"/>
              </a:rPr>
              <a:t>We built multiple classification models and did not rely on one single model for getting better accuracy and using cross validation comparison and ensured that the model does not fall into </a:t>
            </a:r>
            <a:r>
              <a:rPr lang="en-US" sz="2400" dirty="0" err="1" smtClean="0">
                <a:latin typeface="Calibri" pitchFamily="34" charset="0"/>
              </a:rPr>
              <a:t>overfitting</a:t>
            </a:r>
            <a:r>
              <a:rPr lang="en-US" sz="2400" dirty="0" smtClean="0">
                <a:latin typeface="Calibri" pitchFamily="34" charset="0"/>
              </a:rPr>
              <a:t> and </a:t>
            </a:r>
            <a:r>
              <a:rPr lang="en-US" sz="2400" dirty="0" err="1" smtClean="0">
                <a:latin typeface="Calibri" pitchFamily="34" charset="0"/>
              </a:rPr>
              <a:t>underfitting</a:t>
            </a:r>
            <a:r>
              <a:rPr lang="en-US" sz="2400" dirty="0" smtClean="0">
                <a:latin typeface="Calibri" pitchFamily="34" charset="0"/>
              </a:rPr>
              <a:t> issues. The best one is selected and performed hyper parameter tuning on it to enhance the scores</a:t>
            </a:r>
            <a:endParaRPr lang="en-US" sz="2400" dirty="0">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217670"/>
          </a:xfrm>
        </p:spPr>
        <p:txBody>
          <a:bodyPr>
            <a:normAutofit fontScale="92500" lnSpcReduction="20000"/>
          </a:bodyPr>
          <a:lstStyle/>
          <a:p>
            <a:pPr lvl="0">
              <a:buNone/>
            </a:pPr>
            <a:r>
              <a:rPr lang="en-IN" dirty="0" smtClean="0">
                <a:latin typeface="Calibri" pitchFamily="34" charset="0"/>
              </a:rPr>
              <a:t>Limitations of this work and Scope for Future Work</a:t>
            </a:r>
            <a:endParaRPr lang="en-US" dirty="0" smtClean="0">
              <a:latin typeface="Calibri" pitchFamily="34" charset="0"/>
            </a:endParaRPr>
          </a:p>
          <a:p>
            <a:r>
              <a:rPr lang="en-US" dirty="0" smtClean="0">
                <a:latin typeface="Calibri" pitchFamily="34" charset="0"/>
              </a:rPr>
              <a:t>Limitation is it will only work for this particular use case and will need to be modified if tried to be utilized on a different scenario but on a similar scale. Scope is that we can use it in companies to find whether we should provide loan to a person or not and we can also make prediction about a person buying an expensive service on the basis of their personal details that we have in this dataset like number of times data account got recharged in last 30 days and daily amount spent from main account, averaged over last 30 days (in Indonesian Rupiah) so even a marketing company can also use this.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598670"/>
          </a:xfrm>
        </p:spPr>
        <p:txBody>
          <a:bodyPr>
            <a:normAutofit fontScale="77500" lnSpcReduction="20000"/>
          </a:bodyPr>
          <a:lstStyle/>
          <a:p>
            <a:pPr algn="just"/>
            <a:r>
              <a:rPr lang="en-US" sz="2600" dirty="0" smtClean="0">
                <a:solidFill>
                  <a:srgbClr val="000000"/>
                </a:solidFill>
                <a:latin typeface="Calibri" pitchFamily="34" charset="0"/>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2600" dirty="0" smtClean="0">
              <a:latin typeface="Calibri"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Calibri" pitchFamily="34" charset="0"/>
              </a:rPr>
              <a:t>Points to remember</a:t>
            </a:r>
            <a:endParaRPr lang="en-US" dirty="0">
              <a:latin typeface="Calibri"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Calibri" pitchFamily="34" charset="0"/>
              </a:rPr>
              <a:t>There are no null values in the dataset.</a:t>
            </a:r>
          </a:p>
          <a:p>
            <a:r>
              <a:rPr lang="en-US" dirty="0" smtClean="0">
                <a:latin typeface="Calibri" pitchFamily="34" charset="0"/>
              </a:rPr>
              <a:t>There may be some customers with no loan history.</a:t>
            </a:r>
          </a:p>
          <a:p>
            <a:r>
              <a:rPr lang="en-US" dirty="0" smtClean="0">
                <a:latin typeface="Calibri" pitchFamily="34" charset="0"/>
              </a:rPr>
              <a:t>The dataset is imbalanced. Label ‘1’ has approximately 87.5 percent records, while, label ‘0’ has approximately 12.5 percent records.</a:t>
            </a:r>
          </a:p>
          <a:p>
            <a:r>
              <a:rPr lang="en-US" dirty="0" smtClean="0">
                <a:latin typeface="Calibri" pitchFamily="34" charset="0"/>
              </a:rPr>
              <a:t>For some features, there may be values which might not be realistic. You may have to observe them and treat them with a suitable explanation.</a:t>
            </a:r>
          </a:p>
          <a:p>
            <a:r>
              <a:rPr lang="en-US" dirty="0" smtClean="0">
                <a:latin typeface="Calibri" pitchFamily="34" charset="0"/>
              </a:rPr>
              <a:t>You might come across outliers in some features which you need to handle as per your understanding. Keep in mind that data is expensive and we cannot lose more than 7-8 percent of the total data.</a:t>
            </a:r>
            <a:endParaRPr lang="en-IN" dirty="0" smtClean="0">
              <a:latin typeface="Calibri" pitchFamily="34" charset="0"/>
            </a:endParaRPr>
          </a:p>
          <a:p>
            <a:endParaRPr lang="en-US"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chemeClr val="tx1"/>
                </a:solidFill>
                <a:latin typeface="Calibri" pitchFamily="34" charset="0"/>
              </a:rPr>
              <a:t>DATA SOURCES AND THEIR FORMATS</a:t>
            </a:r>
            <a:endParaRPr lang="en-US" dirty="0">
              <a:solidFill>
                <a:schemeClr val="tx1"/>
              </a:solidFill>
              <a:latin typeface="Calibri" pitchFamily="34" charset="0"/>
            </a:endParaRPr>
          </a:p>
        </p:txBody>
      </p:sp>
      <p:pic>
        <p:nvPicPr>
          <p:cNvPr id="4" name="Content Placeholder 3" descr="Capture.JPG"/>
          <p:cNvPicPr>
            <a:picLocks noGrp="1"/>
          </p:cNvPicPr>
          <p:nvPr>
            <p:ph idx="1"/>
          </p:nvPr>
        </p:nvPicPr>
        <p:blipFill>
          <a:blip r:embed="rId2"/>
          <a:stretch>
            <a:fillRect/>
          </a:stretch>
        </p:blipFill>
        <p:spPr>
          <a:xfrm>
            <a:off x="457200" y="1358394"/>
            <a:ext cx="8229600" cy="3215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Calibri" pitchFamily="34" charset="0"/>
              </a:rPr>
              <a:t>Exploratory Data Analysis</a:t>
            </a:r>
            <a:endParaRPr lang="en-US" sz="3600" dirty="0">
              <a:latin typeface="Calibri" pitchFamily="34" charset="0"/>
            </a:endParaRPr>
          </a:p>
        </p:txBody>
      </p:sp>
      <p:sp>
        <p:nvSpPr>
          <p:cNvPr id="3" name="Content Placeholder 2"/>
          <p:cNvSpPr>
            <a:spLocks noGrp="1"/>
          </p:cNvSpPr>
          <p:nvPr>
            <p:ph idx="1"/>
          </p:nvPr>
        </p:nvSpPr>
        <p:spPr/>
        <p:txBody>
          <a:bodyPr>
            <a:normAutofit fontScale="55000" lnSpcReduction="20000"/>
          </a:bodyPr>
          <a:lstStyle/>
          <a:p>
            <a:pPr marL="285750" indent="-285750">
              <a:buFont typeface="Wingdings" panose="05000000000000000000" pitchFamily="2" charset="2"/>
              <a:buChar char="§"/>
            </a:pPr>
            <a:r>
              <a:rPr lang="en-US" sz="4000" dirty="0" smtClean="0">
                <a:latin typeface="Calibri" pitchFamily="34" charset="0"/>
                <a:ea typeface="Cambria" panose="02040503050406030204" pitchFamily="18" charset="0"/>
              </a:rPr>
              <a:t>First </a:t>
            </a:r>
            <a:r>
              <a:rPr lang="en-US" sz="4000" dirty="0" smtClean="0">
                <a:latin typeface="Calibri" pitchFamily="34" charset="0"/>
                <a:ea typeface="Cambria" panose="02040503050406030204" pitchFamily="18" charset="0"/>
              </a:rPr>
              <a:t>we </a:t>
            </a:r>
            <a:r>
              <a:rPr lang="en-US" sz="4000" dirty="0" smtClean="0">
                <a:latin typeface="Calibri" pitchFamily="34" charset="0"/>
                <a:ea typeface="Cambria" panose="02040503050406030204" pitchFamily="18" charset="0"/>
              </a:rPr>
              <a:t>have imported the necessary libraries and loaded the entire dataset in our </a:t>
            </a:r>
            <a:r>
              <a:rPr lang="en-US" sz="4000" dirty="0" err="1" smtClean="0">
                <a:latin typeface="Calibri" pitchFamily="34" charset="0"/>
                <a:ea typeface="Cambria" panose="02040503050406030204" pitchFamily="18" charset="0"/>
              </a:rPr>
              <a:t>Jupyter</a:t>
            </a:r>
            <a:r>
              <a:rPr lang="en-US" sz="4000" dirty="0" smtClean="0">
                <a:latin typeface="Calibri" pitchFamily="34" charset="0"/>
                <a:ea typeface="Cambria" panose="02040503050406030204" pitchFamily="18" charset="0"/>
              </a:rPr>
              <a:t> Notebook and renamed the project file from untitled.</a:t>
            </a:r>
          </a:p>
          <a:p>
            <a:pPr marL="285750" indent="-285750">
              <a:buFont typeface="Wingdings" panose="05000000000000000000" pitchFamily="2" charset="2"/>
              <a:buChar char="§"/>
            </a:pPr>
            <a:r>
              <a:rPr lang="en-US" sz="4000" dirty="0" smtClean="0">
                <a:latin typeface="Calibri" pitchFamily="34" charset="0"/>
                <a:ea typeface="Cambria" panose="02040503050406030204" pitchFamily="18" charset="0"/>
              </a:rPr>
              <a:t>Then I checked the shape of our dataset and found that we have a total of 2,09,593 rows and 37 different columns.</a:t>
            </a:r>
          </a:p>
          <a:p>
            <a:pPr marL="285750" indent="-285750">
              <a:buFont typeface="Wingdings" panose="05000000000000000000" pitchFamily="2" charset="2"/>
              <a:buChar char="§"/>
            </a:pPr>
            <a:r>
              <a:rPr lang="en-US" sz="4000" dirty="0" smtClean="0">
                <a:latin typeface="Calibri" pitchFamily="34" charset="0"/>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sz="4000" dirty="0" smtClean="0">
                <a:latin typeface="Calibri" pitchFamily="34" charset="0"/>
                <a:ea typeface="Cambria" panose="02040503050406030204" pitchFamily="18" charset="0"/>
              </a:rPr>
              <a:t>There was only one duplicate row/record in our dataset and I removed it from our dataset.</a:t>
            </a:r>
          </a:p>
          <a:p>
            <a:pPr marL="285750" indent="-285750">
              <a:buFont typeface="Wingdings" panose="05000000000000000000" pitchFamily="2" charset="2"/>
              <a:buChar char="§"/>
            </a:pPr>
            <a:r>
              <a:rPr lang="en-US" sz="4000" dirty="0" smtClean="0">
                <a:latin typeface="Calibri" pitchFamily="34" charset="0"/>
                <a:ea typeface="Cambria" panose="02040503050406030204" pitchFamily="18" charset="0"/>
              </a:rPr>
              <a:t>By checking the data types I came to know that our data set consists of columns have float, integer and object data type values.</a:t>
            </a:r>
          </a:p>
          <a:p>
            <a:endParaRPr lang="en-US"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fontScale="90000"/>
          </a:bodyPr>
          <a:lstStyle/>
          <a:p>
            <a:pPr algn="l"/>
            <a:r>
              <a:rPr lang="en-US" sz="3600" dirty="0" smtClean="0">
                <a:solidFill>
                  <a:schemeClr val="tx1"/>
                </a:solidFill>
                <a:latin typeface="Calibri" pitchFamily="34" charset="0"/>
              </a:rPr>
              <a:t>DATA PRE-PROCESSING</a:t>
            </a:r>
            <a:endParaRPr lang="en-US" sz="3600" dirty="0">
              <a:solidFill>
                <a:schemeClr val="tx1"/>
              </a:solidFill>
              <a:latin typeface="Calibri" pitchFamily="34" charset="0"/>
            </a:endParaRPr>
          </a:p>
        </p:txBody>
      </p:sp>
      <p:sp>
        <p:nvSpPr>
          <p:cNvPr id="3" name="Content Placeholder 2"/>
          <p:cNvSpPr>
            <a:spLocks noGrp="1"/>
          </p:cNvSpPr>
          <p:nvPr>
            <p:ph idx="1"/>
          </p:nvPr>
        </p:nvSpPr>
        <p:spPr>
          <a:xfrm>
            <a:off x="457200" y="742950"/>
            <a:ext cx="8229600" cy="3989070"/>
          </a:xfrm>
        </p:spPr>
        <p:txBody>
          <a:bodyPr/>
          <a:lstStyle/>
          <a:p>
            <a:r>
              <a:rPr lang="en-US" sz="1800" dirty="0" smtClean="0">
                <a:solidFill>
                  <a:srgbClr val="000000"/>
                </a:solidFill>
                <a:latin typeface="Calibri" pitchFamily="34" charset="0"/>
              </a:rPr>
              <a:t>Handling missing data using </a:t>
            </a:r>
            <a:r>
              <a:rPr lang="en-US" sz="1800" dirty="0" err="1" smtClean="0">
                <a:solidFill>
                  <a:srgbClr val="000000"/>
                </a:solidFill>
                <a:latin typeface="Calibri" pitchFamily="34" charset="0"/>
              </a:rPr>
              <a:t>fillna</a:t>
            </a:r>
            <a:r>
              <a:rPr lang="en-US" sz="1800" dirty="0" smtClean="0">
                <a:solidFill>
                  <a:srgbClr val="000000"/>
                </a:solidFill>
                <a:latin typeface="Calibri" pitchFamily="34" charset="0"/>
              </a:rPr>
              <a:t> and checking the </a:t>
            </a:r>
            <a:r>
              <a:rPr lang="en-US" sz="1800" dirty="0" err="1" smtClean="0">
                <a:solidFill>
                  <a:srgbClr val="000000"/>
                </a:solidFill>
                <a:latin typeface="Calibri" pitchFamily="34" charset="0"/>
              </a:rPr>
              <a:t>datatypes</a:t>
            </a:r>
            <a:r>
              <a:rPr lang="en-US" sz="1800" dirty="0" smtClean="0">
                <a:solidFill>
                  <a:srgbClr val="000000"/>
                </a:solidFill>
                <a:latin typeface="Calibri" pitchFamily="34" charset="0"/>
              </a:rPr>
              <a:t> </a:t>
            </a:r>
          </a:p>
          <a:p>
            <a:endParaRPr lang="en-US" dirty="0"/>
          </a:p>
        </p:txBody>
      </p:sp>
      <p:pic>
        <p:nvPicPr>
          <p:cNvPr id="4" name="Picture 3" descr="Capture.JPG"/>
          <p:cNvPicPr/>
          <p:nvPr/>
        </p:nvPicPr>
        <p:blipFill>
          <a:blip r:embed="rId2"/>
          <a:stretch>
            <a:fillRect/>
          </a:stretch>
        </p:blipFill>
        <p:spPr>
          <a:xfrm>
            <a:off x="1143000" y="1123950"/>
            <a:ext cx="3067050" cy="3905250"/>
          </a:xfrm>
          <a:prstGeom prst="rect">
            <a:avLst/>
          </a:prstGeom>
        </p:spPr>
      </p:pic>
      <p:pic>
        <p:nvPicPr>
          <p:cNvPr id="5" name="Picture 4" descr="Capture.JPG"/>
          <p:cNvPicPr/>
          <p:nvPr/>
        </p:nvPicPr>
        <p:blipFill>
          <a:blip r:embed="rId3"/>
          <a:stretch>
            <a:fillRect/>
          </a:stretch>
        </p:blipFill>
        <p:spPr>
          <a:xfrm>
            <a:off x="4724400" y="1200150"/>
            <a:ext cx="3581400" cy="36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r>
              <a:rPr lang="en-US" sz="3200" dirty="0" smtClean="0">
                <a:solidFill>
                  <a:srgbClr val="000000"/>
                </a:solidFill>
                <a:latin typeface="Calibri" pitchFamily="34" charset="0"/>
              </a:rPr>
              <a:t>MODEL/S DEVELOPMENT AND EVALUATION </a:t>
            </a:r>
            <a:endParaRPr lang="en-US" sz="3200" dirty="0">
              <a:latin typeface="Calibri" pitchFamily="34" charset="0"/>
            </a:endParaRPr>
          </a:p>
        </p:txBody>
      </p:sp>
      <p:sp>
        <p:nvSpPr>
          <p:cNvPr id="3" name="Content Placeholder 2"/>
          <p:cNvSpPr>
            <a:spLocks noGrp="1"/>
          </p:cNvSpPr>
          <p:nvPr>
            <p:ph idx="1"/>
          </p:nvPr>
        </p:nvSpPr>
        <p:spPr>
          <a:xfrm>
            <a:off x="457200" y="742950"/>
            <a:ext cx="8229600" cy="3989070"/>
          </a:xfrm>
        </p:spPr>
        <p:txBody>
          <a:bodyPr/>
          <a:lstStyle/>
          <a:p>
            <a:r>
              <a:rPr lang="en-US" sz="1800" dirty="0" smtClean="0"/>
              <a:t>Various models used for training are:</a:t>
            </a:r>
          </a:p>
          <a:p>
            <a:pPr lvl="3"/>
            <a:r>
              <a:rPr lang="en-US" sz="1800" dirty="0" err="1" smtClean="0"/>
              <a:t>LogisticRegression</a:t>
            </a:r>
            <a:r>
              <a:rPr lang="en-US" sz="1800" dirty="0" smtClean="0"/>
              <a:t>()</a:t>
            </a:r>
          </a:p>
          <a:p>
            <a:pPr lvl="3"/>
            <a:r>
              <a:rPr lang="en-US" sz="1800" dirty="0" err="1" smtClean="0"/>
              <a:t>GuassianNB</a:t>
            </a:r>
            <a:r>
              <a:rPr lang="en-US" sz="1800" dirty="0" smtClean="0"/>
              <a:t>()</a:t>
            </a:r>
          </a:p>
          <a:p>
            <a:pPr lvl="3"/>
            <a:r>
              <a:rPr lang="en-US" sz="1800" dirty="0" err="1" smtClean="0"/>
              <a:t>DecisionTreeclassifier</a:t>
            </a:r>
            <a:r>
              <a:rPr lang="en-US" sz="1800" dirty="0" smtClean="0"/>
              <a:t>()</a:t>
            </a:r>
          </a:p>
          <a:p>
            <a:pPr lvl="3"/>
            <a:r>
              <a:rPr lang="en-US" sz="1800" dirty="0" err="1" smtClean="0"/>
              <a:t>RandomForestClassifier</a:t>
            </a:r>
            <a:r>
              <a:rPr lang="en-US" sz="1800" dirty="0" smtClean="0"/>
              <a:t>()</a:t>
            </a:r>
          </a:p>
          <a:p>
            <a:pPr lvl="3"/>
            <a:r>
              <a:rPr lang="en-US" sz="1800" dirty="0" smtClean="0"/>
              <a:t>KNN()</a:t>
            </a:r>
          </a:p>
          <a:p>
            <a:r>
              <a:rPr lang="en-US" sz="1800" b="1" dirty="0" smtClean="0"/>
              <a:t>Run </a:t>
            </a:r>
            <a:r>
              <a:rPr lang="en-US" sz="1800" b="1" dirty="0" smtClean="0"/>
              <a:t>and Evaluate selected models</a:t>
            </a:r>
            <a:endParaRPr lang="en-US" sz="1800" dirty="0" smtClean="0"/>
          </a:p>
          <a:p>
            <a:r>
              <a:rPr lang="en-US" sz="1800" dirty="0" smtClean="0"/>
              <a:t>We have used a total of 5 Regression Models after choosing the random state amongst 1-100 number. Then it is checked for best fold for CV using the following codes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p:cNvPicPr>
          <p:nvPr>
            <p:ph idx="1"/>
          </p:nvPr>
        </p:nvPicPr>
        <p:blipFill>
          <a:blip r:embed="rId2"/>
          <a:stretch>
            <a:fillRect/>
          </a:stretch>
        </p:blipFill>
        <p:spPr>
          <a:xfrm>
            <a:off x="565541" y="514350"/>
            <a:ext cx="8012918" cy="42179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121</TotalTime>
  <Words>956</Words>
  <Application>Microsoft Office PowerPoint</Application>
  <PresentationFormat>On-screen Show (16:9)</PresentationFormat>
  <Paragraphs>50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Apex</vt:lpstr>
      <vt:lpstr>MICRO CREDIT DEFAULTER PROJECT</vt:lpstr>
      <vt:lpstr>Introduction</vt:lpstr>
      <vt:lpstr>Slide 3</vt:lpstr>
      <vt:lpstr>Points to remember</vt:lpstr>
      <vt:lpstr>DATA SOURCES AND THEIR FORMATS</vt:lpstr>
      <vt:lpstr>Exploratory Data Analysis</vt:lpstr>
      <vt:lpstr>DATA PRE-PROCESSING</vt:lpstr>
      <vt:lpstr>MODEL/S DEVELOPMENT AND EVALUATION </vt:lpstr>
      <vt:lpstr>Slide 9</vt:lpstr>
      <vt:lpstr>Slide 10</vt:lpstr>
      <vt:lpstr>Logistic Regression</vt:lpstr>
      <vt:lpstr>GuassianNB</vt:lpstr>
      <vt:lpstr>Decision Tree Classifier</vt:lpstr>
      <vt:lpstr>Random Forest Classifier</vt:lpstr>
      <vt:lpstr>KNN</vt:lpstr>
      <vt:lpstr>HyperParameter Tuning </vt:lpstr>
      <vt:lpstr>Slide 17</vt:lpstr>
      <vt:lpstr>Slide 18</vt:lpstr>
      <vt:lpstr>DATA VISUALIZATION</vt:lpstr>
      <vt:lpstr>Slide 20</vt:lpstr>
      <vt:lpstr>Slide 21</vt:lpstr>
      <vt:lpstr>Slide 22</vt:lpstr>
      <vt:lpstr>Correlation of columns with the Label </vt:lpstr>
      <vt:lpstr>CONCLUSION  </vt:lpstr>
      <vt:lpstr>Slide 25</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14</cp:revision>
  <dcterms:created xsi:type="dcterms:W3CDTF">2022-08-25T13:23:40Z</dcterms:created>
  <dcterms:modified xsi:type="dcterms:W3CDTF">2022-08-25T15:25:34Z</dcterms:modified>
</cp:coreProperties>
</file>