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7B33627-A1CB-4175-A62C-E6EF2E33424D}" type="datetimeFigureOut">
              <a:rPr lang="en-US" smtClean="0"/>
              <a:t>8/7/2022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DD647AD-B139-465D-964E-0C917645CC0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B33627-A1CB-4175-A62C-E6EF2E33424D}"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D647AD-B139-465D-964E-0C917645CC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B33627-A1CB-4175-A62C-E6EF2E33424D}"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D647AD-B139-465D-964E-0C917645CC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B33627-A1CB-4175-A62C-E6EF2E33424D}"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D647AD-B139-465D-964E-0C917645CC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7B33627-A1CB-4175-A62C-E6EF2E33424D}"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D647AD-B139-465D-964E-0C917645CC0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B33627-A1CB-4175-A62C-E6EF2E33424D}" type="datetimeFigureOut">
              <a:rPr lang="en-US" smtClean="0"/>
              <a:t>8/7/2022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D647AD-B139-465D-964E-0C917645CC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7B33627-A1CB-4175-A62C-E6EF2E33424D}" type="datetimeFigureOut">
              <a:rPr lang="en-US" smtClean="0"/>
              <a:t>8/7/2022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D647AD-B139-465D-964E-0C917645CC0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7B33627-A1CB-4175-A62C-E6EF2E33424D}" type="datetimeFigureOut">
              <a:rPr lang="en-US" smtClean="0"/>
              <a:t>8/7/2022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D647AD-B139-465D-964E-0C917645CC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33627-A1CB-4175-A62C-E6EF2E33424D}" type="datetimeFigureOut">
              <a:rPr lang="en-US" smtClean="0"/>
              <a:t>8/7/2022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D647AD-B139-465D-964E-0C917645CC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B33627-A1CB-4175-A62C-E6EF2E33424D}" type="datetimeFigureOut">
              <a:rPr lang="en-US" smtClean="0"/>
              <a:t>8/7/2022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D647AD-B139-465D-964E-0C917645CC0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7B33627-A1CB-4175-A62C-E6EF2E33424D}" type="datetimeFigureOut">
              <a:rPr lang="en-US" smtClean="0"/>
              <a:t>8/7/2022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4767263"/>
            <a:ext cx="609600" cy="273844"/>
          </a:xfrm>
        </p:spPr>
        <p:txBody>
          <a:bodyPr/>
          <a:lstStyle/>
          <a:p>
            <a:fld id="{2DD647AD-B139-465D-964E-0C917645CC07}" type="slidenum">
              <a:rPr lang="en-US" smtClean="0"/>
              <a:t>‹#›</a:t>
            </a:fld>
            <a:endParaRPr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7B33627-A1CB-4175-A62C-E6EF2E33424D}" type="datetimeFigureOut">
              <a:rPr lang="en-US" smtClean="0"/>
              <a:t>8/7/2022</a:t>
            </a:fld>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DD647AD-B139-465D-964E-0C917645CC07}" type="slidenum">
              <a:rPr lang="en-US" smtClean="0"/>
              <a:t>‹#›</a:t>
            </a:fld>
            <a:endParaRPr lang="en-US"/>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028700"/>
            <a:ext cx="7851648" cy="552450"/>
          </a:xfrm>
        </p:spPr>
        <p:txBody>
          <a:bodyPr>
            <a:normAutofit fontScale="90000"/>
          </a:bodyPr>
          <a:lstStyle/>
          <a:p>
            <a:r>
              <a:rPr lang="en" sz="4800" dirty="0" smtClean="0">
                <a:solidFill>
                  <a:schemeClr val="tx1"/>
                </a:solidFill>
              </a:rPr>
              <a:t>RATINGS PREDICTION PROJECT</a:t>
            </a:r>
            <a:endParaRPr lang="en-US" sz="4800" dirty="0"/>
          </a:p>
        </p:txBody>
      </p:sp>
      <p:sp>
        <p:nvSpPr>
          <p:cNvPr id="3" name="Subtitle 2"/>
          <p:cNvSpPr>
            <a:spLocks noGrp="1"/>
          </p:cNvSpPr>
          <p:nvPr>
            <p:ph type="subTitle" idx="1"/>
          </p:nvPr>
        </p:nvSpPr>
        <p:spPr>
          <a:xfrm>
            <a:off x="533400" y="2647950"/>
            <a:ext cx="7854696" cy="1087902"/>
          </a:xfrm>
        </p:spPr>
        <p:txBody>
          <a:bodyPr/>
          <a:lstStyle/>
          <a:p>
            <a:r>
              <a:rPr lang="en-US" dirty="0" smtClean="0"/>
              <a:t>Submitted By</a:t>
            </a:r>
          </a:p>
          <a:p>
            <a:r>
              <a:rPr lang="en-US" dirty="0" err="1" smtClean="0"/>
              <a:t>Girija</a:t>
            </a:r>
            <a:r>
              <a:rPr lang="en-US" dirty="0" smtClean="0"/>
              <a:t> Chandra Mohan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685800" y="1450975"/>
            <a:ext cx="6471515" cy="32924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609600" y="361950"/>
            <a:ext cx="5943600" cy="1153658"/>
          </a:xfrm>
          <a:prstGeom prst="rect">
            <a:avLst/>
          </a:prstGeom>
          <a:noFill/>
          <a:ln w="9525">
            <a:noFill/>
            <a:miter lim="800000"/>
            <a:headEnd/>
            <a:tailEnd/>
          </a:ln>
        </p:spPr>
      </p:pic>
      <p:pic>
        <p:nvPicPr>
          <p:cNvPr id="5" name="Content Placeholder 4"/>
          <p:cNvPicPr>
            <a:picLocks noGrp="1"/>
          </p:cNvPicPr>
          <p:nvPr>
            <p:ph idx="1"/>
          </p:nvPr>
        </p:nvPicPr>
        <p:blipFill>
          <a:blip r:embed="rId3"/>
          <a:srcRect/>
          <a:stretch>
            <a:fillRect/>
          </a:stretch>
        </p:blipFill>
        <p:spPr bwMode="auto">
          <a:xfrm>
            <a:off x="457200" y="1581150"/>
            <a:ext cx="3594359" cy="3390900"/>
          </a:xfrm>
          <a:prstGeom prst="rect">
            <a:avLst/>
          </a:prstGeom>
          <a:noFill/>
          <a:ln w="9525">
            <a:noFill/>
            <a:miter lim="800000"/>
            <a:headEnd/>
            <a:tailEnd/>
          </a:ln>
        </p:spPr>
      </p:pic>
      <p:pic>
        <p:nvPicPr>
          <p:cNvPr id="6" name="Picture 5"/>
          <p:cNvPicPr/>
          <p:nvPr/>
        </p:nvPicPr>
        <p:blipFill>
          <a:blip r:embed="rId4"/>
          <a:srcRect/>
          <a:stretch>
            <a:fillRect/>
          </a:stretch>
        </p:blipFill>
        <p:spPr bwMode="auto">
          <a:xfrm>
            <a:off x="3886200" y="1581150"/>
            <a:ext cx="4495800" cy="330104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0"/>
            <a:ext cx="8229600" cy="4457700"/>
          </a:xfrm>
        </p:spPr>
        <p:txBody>
          <a:bodyPr>
            <a:normAutofit/>
          </a:bodyPr>
          <a:lstStyle/>
          <a:p>
            <a:pPr marL="285750" indent="-285750">
              <a:buFont typeface="Wingdings" panose="05000000000000000000" pitchFamily="2" charset="2"/>
              <a:buChar char="q"/>
            </a:pPr>
            <a:r>
              <a:rPr lang="en-IN" sz="1700" b="1" dirty="0" smtClean="0">
                <a:solidFill>
                  <a:schemeClr val="tx2">
                    <a:lumMod val="25000"/>
                  </a:schemeClr>
                </a:solidFill>
                <a:latin typeface="+mj-lt"/>
              </a:rPr>
              <a:t>Feature Extraction: </a:t>
            </a:r>
          </a:p>
          <a:p>
            <a:r>
              <a:rPr lang="en-US" sz="1700" b="1" dirty="0" smtClean="0">
                <a:solidFill>
                  <a:schemeClr val="tx1">
                    <a:lumMod val="50000"/>
                  </a:schemeClr>
                </a:solidFill>
                <a:latin typeface="+mj-lt"/>
              </a:rPr>
              <a:t>Here </a:t>
            </a:r>
            <a:r>
              <a:rPr lang="en-US" sz="1700" b="1" dirty="0" smtClean="0">
                <a:solidFill>
                  <a:schemeClr val="tx1">
                    <a:lumMod val="50000"/>
                  </a:schemeClr>
                </a:solidFill>
                <a:latin typeface="+mj-lt"/>
              </a:rPr>
              <a:t>we can finally convert our text to numeric using </a:t>
            </a:r>
            <a:r>
              <a:rPr lang="en-US" sz="1700" b="1" dirty="0" err="1" smtClean="0">
                <a:solidFill>
                  <a:schemeClr val="tx1">
                    <a:lumMod val="50000"/>
                  </a:schemeClr>
                </a:solidFill>
                <a:latin typeface="+mj-lt"/>
              </a:rPr>
              <a:t>Tf-idf</a:t>
            </a:r>
            <a:r>
              <a:rPr lang="en-US" sz="1700" b="1" dirty="0" smtClean="0">
                <a:solidFill>
                  <a:schemeClr val="tx1">
                    <a:lumMod val="50000"/>
                  </a:schemeClr>
                </a:solidFill>
                <a:latin typeface="+mj-lt"/>
              </a:rPr>
              <a:t> </a:t>
            </a:r>
            <a:r>
              <a:rPr lang="en-US" sz="1700" b="1" dirty="0" err="1" smtClean="0">
                <a:solidFill>
                  <a:schemeClr val="tx1">
                    <a:lumMod val="50000"/>
                  </a:schemeClr>
                </a:solidFill>
                <a:latin typeface="+mj-lt"/>
              </a:rPr>
              <a:t>Vectorizer</a:t>
            </a:r>
            <a:r>
              <a:rPr lang="en-US" sz="1700" b="1" dirty="0" smtClean="0">
                <a:solidFill>
                  <a:schemeClr val="tx1">
                    <a:lumMod val="50000"/>
                  </a:schemeClr>
                </a:solidFill>
                <a:latin typeface="+mj-lt"/>
              </a:rPr>
              <a:t>. </a:t>
            </a:r>
          </a:p>
          <a:p>
            <a:pPr marL="285750" indent="-285750">
              <a:buFont typeface="Wingdings" panose="05000000000000000000" pitchFamily="2" charset="2"/>
              <a:buChar char="q"/>
            </a:pPr>
            <a:r>
              <a:rPr lang="en-US" sz="1700" b="1" dirty="0" smtClean="0">
                <a:solidFill>
                  <a:schemeClr val="tx2">
                    <a:lumMod val="25000"/>
                  </a:schemeClr>
                </a:solidFill>
                <a:latin typeface="+mj-lt"/>
              </a:rPr>
              <a:t>Term </a:t>
            </a:r>
            <a:r>
              <a:rPr lang="en-US" sz="1700" b="1" dirty="0" smtClean="0">
                <a:solidFill>
                  <a:schemeClr val="tx2">
                    <a:lumMod val="25000"/>
                  </a:schemeClr>
                </a:solidFill>
                <a:latin typeface="+mj-lt"/>
              </a:rPr>
              <a:t>Frequency Inverse Document Frequency (TF-IDF): </a:t>
            </a:r>
          </a:p>
          <a:p>
            <a:r>
              <a:rPr lang="en-US" sz="1700" b="1" dirty="0" smtClean="0">
                <a:solidFill>
                  <a:schemeClr val="tx1">
                    <a:lumMod val="50000"/>
                  </a:schemeClr>
                </a:solidFill>
                <a:latin typeface="+mj-lt"/>
              </a:rPr>
              <a:t>This </a:t>
            </a:r>
            <a:r>
              <a:rPr lang="en-US" sz="1700" b="1" dirty="0" smtClean="0">
                <a:solidFill>
                  <a:schemeClr val="tx1">
                    <a:lumMod val="50000"/>
                  </a:schemeClr>
                </a:solidFill>
                <a:latin typeface="+mj-lt"/>
              </a:rPr>
              <a:t>is very common algorithm to transform text into a meaningful representation of numbers which is used to fit machine algorithm for prediction. </a:t>
            </a:r>
          </a:p>
          <a:p>
            <a:pPr>
              <a:buNone/>
            </a:pPr>
            <a:endParaRPr lang="en-US" dirty="0"/>
          </a:p>
        </p:txBody>
      </p:sp>
      <p:pic>
        <p:nvPicPr>
          <p:cNvPr id="4" name="Picture 3"/>
          <p:cNvPicPr/>
          <p:nvPr/>
        </p:nvPicPr>
        <p:blipFill>
          <a:blip r:embed="rId2"/>
          <a:srcRect/>
          <a:stretch>
            <a:fillRect/>
          </a:stretch>
        </p:blipFill>
        <p:spPr bwMode="auto">
          <a:xfrm>
            <a:off x="1371600" y="2343150"/>
            <a:ext cx="4658360" cy="2209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990600"/>
          </a:xfrm>
        </p:spPr>
        <p:txBody>
          <a:bodyPr>
            <a:noAutofit/>
          </a:bodyPr>
          <a:lstStyle/>
          <a:p>
            <a:r>
              <a:rPr lang="en-US" sz="3200" dirty="0" smtClean="0">
                <a:solidFill>
                  <a:schemeClr val="tx1">
                    <a:lumMod val="50000"/>
                  </a:schemeClr>
                </a:solidFill>
              </a:rPr>
              <a:t>HARDWARE AND SOFTWARE REQUIREMENTS AND TOOLS USED</a:t>
            </a:r>
            <a:endParaRPr lang="en-US" sz="3200" dirty="0"/>
          </a:p>
        </p:txBody>
      </p:sp>
      <p:sp>
        <p:nvSpPr>
          <p:cNvPr id="3" name="Content Placeholder 2"/>
          <p:cNvSpPr>
            <a:spLocks noGrp="1"/>
          </p:cNvSpPr>
          <p:nvPr>
            <p:ph idx="1"/>
          </p:nvPr>
        </p:nvSpPr>
        <p:spPr>
          <a:xfrm>
            <a:off x="457200" y="1276350"/>
            <a:ext cx="8229600" cy="3467100"/>
          </a:xfrm>
        </p:spPr>
        <p:txBody>
          <a:bodyPr>
            <a:normAutofit/>
          </a:bodyPr>
          <a:lstStyle/>
          <a:p>
            <a:pPr marL="285750" indent="-285750" algn="just">
              <a:buFont typeface="Wingdings" panose="05000000000000000000" pitchFamily="2" charset="2"/>
              <a:buChar char="ü"/>
            </a:pPr>
            <a:r>
              <a:rPr lang="en-US" sz="1800" b="1" dirty="0" smtClean="0">
                <a:solidFill>
                  <a:srgbClr val="000000"/>
                </a:solidFill>
                <a:latin typeface="+mj-lt"/>
              </a:rPr>
              <a:t>For doing this project, the hardware used is a laptop with high end specification and a stable internet connection. While coming to software part, I had used anaconda navigator and in that I have used </a:t>
            </a:r>
            <a:r>
              <a:rPr lang="en-US" sz="1800" b="1" dirty="0" err="1" smtClean="0">
                <a:solidFill>
                  <a:srgbClr val="000000"/>
                </a:solidFill>
                <a:latin typeface="+mj-lt"/>
              </a:rPr>
              <a:t>Jupyter</a:t>
            </a:r>
            <a:r>
              <a:rPr lang="en-US" sz="1800" b="1" dirty="0" smtClean="0">
                <a:solidFill>
                  <a:srgbClr val="000000"/>
                </a:solidFill>
                <a:latin typeface="+mj-lt"/>
              </a:rPr>
              <a:t> notebook to do my python programming and analysis. </a:t>
            </a:r>
          </a:p>
          <a:p>
            <a:pPr marL="285750" indent="-285750" algn="just">
              <a:buFont typeface="Wingdings" panose="05000000000000000000" pitchFamily="2" charset="2"/>
              <a:buChar char="ü"/>
            </a:pPr>
            <a:endParaRPr lang="en-IN" sz="1800" b="1" dirty="0" smtClean="0">
              <a:solidFill>
                <a:srgbClr val="000000"/>
              </a:solidFill>
              <a:latin typeface="+mj-lt"/>
            </a:endParaRPr>
          </a:p>
          <a:p>
            <a:pPr marL="285750" indent="-285750" algn="just">
              <a:buFont typeface="Wingdings" panose="05000000000000000000" pitchFamily="2" charset="2"/>
              <a:buChar char="ü"/>
            </a:pPr>
            <a:endParaRPr lang="en-IN" sz="1800" b="1" dirty="0" smtClean="0">
              <a:solidFill>
                <a:srgbClr val="000000"/>
              </a:solidFill>
              <a:latin typeface="+mj-lt"/>
            </a:endParaRPr>
          </a:p>
          <a:p>
            <a:pPr marL="285750" indent="-285750" algn="just">
              <a:buFont typeface="Wingdings" panose="05000000000000000000" pitchFamily="2" charset="2"/>
              <a:buChar char="ü"/>
            </a:pPr>
            <a:r>
              <a:rPr lang="en-US" sz="1800" b="1" dirty="0" smtClean="0">
                <a:solidFill>
                  <a:srgbClr val="000000"/>
                </a:solidFill>
                <a:latin typeface="+mj-lt"/>
              </a:rPr>
              <a:t>For using an CSV file, Microsoft excel is needed. In </a:t>
            </a:r>
            <a:r>
              <a:rPr lang="en-US" sz="1800" b="1" dirty="0" err="1" smtClean="0">
                <a:solidFill>
                  <a:srgbClr val="000000"/>
                </a:solidFill>
                <a:latin typeface="+mj-lt"/>
              </a:rPr>
              <a:t>Jupyter</a:t>
            </a:r>
            <a:r>
              <a:rPr lang="en-US" sz="1800" b="1" dirty="0" smtClean="0">
                <a:solidFill>
                  <a:srgbClr val="000000"/>
                </a:solidFill>
                <a:latin typeface="+mj-lt"/>
              </a:rPr>
              <a:t> notebook, I had used lots of python libraries to carry out this project and I have mentioned below with proper justification: </a:t>
            </a:r>
          </a:p>
          <a:p>
            <a:pPr>
              <a:buNone/>
            </a:pPr>
            <a:endParaRPr lang="en-US" sz="1800" dirty="0">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443484"/>
          </a:xfrm>
        </p:spPr>
        <p:txBody>
          <a:bodyPr>
            <a:normAutofit fontScale="90000"/>
          </a:bodyPr>
          <a:lstStyle/>
          <a:p>
            <a:r>
              <a:rPr lang="en-US" sz="3200" dirty="0" smtClean="0">
                <a:solidFill>
                  <a:schemeClr val="tx1"/>
                </a:solidFill>
              </a:rPr>
              <a:t>Library Used</a:t>
            </a:r>
            <a:endParaRPr lang="en-US" sz="3200" dirty="0">
              <a:solidFill>
                <a:schemeClr val="tx1"/>
              </a:solidFill>
            </a:endParaRPr>
          </a:p>
        </p:txBody>
      </p:sp>
      <p:pic>
        <p:nvPicPr>
          <p:cNvPr id="4" name="Content Placeholder 3"/>
          <p:cNvPicPr>
            <a:picLocks noGrp="1"/>
          </p:cNvPicPr>
          <p:nvPr>
            <p:ph idx="1"/>
          </p:nvPr>
        </p:nvPicPr>
        <p:blipFill>
          <a:blip r:embed="rId2"/>
          <a:srcRect/>
          <a:stretch>
            <a:fillRect/>
          </a:stretch>
        </p:blipFill>
        <p:spPr bwMode="auto">
          <a:xfrm>
            <a:off x="533400" y="1047750"/>
            <a:ext cx="4611581" cy="37719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443484"/>
          </a:xfrm>
        </p:spPr>
        <p:txBody>
          <a:bodyPr>
            <a:normAutofit fontScale="90000"/>
          </a:bodyPr>
          <a:lstStyle/>
          <a:p>
            <a:r>
              <a:rPr lang="en-US" sz="3200" b="1" dirty="0" smtClean="0">
                <a:solidFill>
                  <a:srgbClr val="000000"/>
                </a:solidFill>
              </a:rPr>
              <a:t>MODEL/S DEVELOPMENT AND EVALUATION </a:t>
            </a:r>
            <a:endParaRPr lang="en-US" sz="3200" dirty="0"/>
          </a:p>
        </p:txBody>
      </p:sp>
      <p:sp>
        <p:nvSpPr>
          <p:cNvPr id="3" name="Content Placeholder 2"/>
          <p:cNvSpPr>
            <a:spLocks noGrp="1"/>
          </p:cNvSpPr>
          <p:nvPr>
            <p:ph idx="1"/>
          </p:nvPr>
        </p:nvSpPr>
        <p:spPr>
          <a:xfrm>
            <a:off x="457200" y="971550"/>
            <a:ext cx="8229600" cy="3771900"/>
          </a:xfrm>
        </p:spPr>
        <p:txBody>
          <a:bodyPr>
            <a:normAutofit/>
          </a:bodyPr>
          <a:lstStyle/>
          <a:p>
            <a:r>
              <a:rPr lang="en-US" sz="1800" dirty="0" smtClean="0">
                <a:latin typeface="+mj-lt"/>
              </a:rPr>
              <a:t>Various models used for training are:</a:t>
            </a:r>
          </a:p>
          <a:p>
            <a:pPr lvl="3"/>
            <a:r>
              <a:rPr lang="en-US" sz="1800" dirty="0" err="1" smtClean="0">
                <a:latin typeface="+mj-lt"/>
              </a:rPr>
              <a:t>MultinomialNB</a:t>
            </a:r>
            <a:r>
              <a:rPr lang="en-US" sz="1800" dirty="0" smtClean="0">
                <a:latin typeface="+mj-lt"/>
              </a:rPr>
              <a:t>()</a:t>
            </a:r>
          </a:p>
          <a:p>
            <a:pPr lvl="3"/>
            <a:r>
              <a:rPr lang="en-US" sz="1800" dirty="0" err="1" smtClean="0">
                <a:latin typeface="+mj-lt"/>
              </a:rPr>
              <a:t>DecisionTreeclassifier</a:t>
            </a:r>
            <a:r>
              <a:rPr lang="en-US" sz="1800" dirty="0" smtClean="0">
                <a:latin typeface="+mj-lt"/>
              </a:rPr>
              <a:t>()</a:t>
            </a:r>
          </a:p>
          <a:p>
            <a:pPr lvl="3"/>
            <a:r>
              <a:rPr lang="en-US" sz="1800" dirty="0" err="1" smtClean="0">
                <a:latin typeface="+mj-lt"/>
              </a:rPr>
              <a:t>RandomForestClassifier</a:t>
            </a:r>
            <a:r>
              <a:rPr lang="en-US" sz="1800" dirty="0" smtClean="0">
                <a:latin typeface="+mj-lt"/>
              </a:rPr>
              <a:t>()</a:t>
            </a:r>
          </a:p>
          <a:p>
            <a:pPr lvl="3"/>
            <a:r>
              <a:rPr lang="en-US" sz="1800" dirty="0" smtClean="0">
                <a:latin typeface="+mj-lt"/>
              </a:rPr>
              <a:t>KNN()</a:t>
            </a:r>
          </a:p>
          <a:p>
            <a:pPr lvl="3"/>
            <a:r>
              <a:rPr lang="en-US" sz="1800" dirty="0" smtClean="0">
                <a:latin typeface="+mj-lt"/>
              </a:rPr>
              <a:t>SVC()</a:t>
            </a:r>
          </a:p>
          <a:p>
            <a:r>
              <a:rPr lang="en-US" sz="1800" b="1" dirty="0" smtClean="0">
                <a:latin typeface="+mj-lt"/>
              </a:rPr>
              <a:t>Run and Evaluate selected models</a:t>
            </a:r>
            <a:endParaRPr lang="en-US" sz="1800" dirty="0" smtClean="0">
              <a:latin typeface="+mj-lt"/>
            </a:endParaRPr>
          </a:p>
          <a:p>
            <a:r>
              <a:rPr lang="en-US" sz="1800" dirty="0" smtClean="0">
                <a:latin typeface="+mj-lt"/>
              </a:rPr>
              <a:t>We have used a total of 5 Regression Models after choosing the random state amongst 1-100 number. Then it is checked for best fold for CV using the following codes</a:t>
            </a:r>
            <a:endParaRPr lang="en-US" sz="1800" dirty="0">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541070" y="1047751"/>
            <a:ext cx="8061860" cy="36957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765315" y="361951"/>
            <a:ext cx="7613369" cy="3809999"/>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
            <a:ext cx="8229600" cy="4610100"/>
          </a:xfrm>
        </p:spPr>
        <p:txBody>
          <a:bodyPr/>
          <a:lstStyle/>
          <a:p>
            <a:r>
              <a:rPr lang="en-US" sz="2800" dirty="0" err="1" smtClean="0"/>
              <a:t>MultinomialNB</a:t>
            </a:r>
            <a:endParaRPr lang="en-US" sz="2800" dirty="0" smtClean="0"/>
          </a:p>
          <a:p>
            <a:endParaRPr lang="en-US" dirty="0"/>
          </a:p>
        </p:txBody>
      </p:sp>
      <p:pic>
        <p:nvPicPr>
          <p:cNvPr id="7" name="Picture 6"/>
          <p:cNvPicPr/>
          <p:nvPr/>
        </p:nvPicPr>
        <p:blipFill>
          <a:blip r:embed="rId2"/>
          <a:srcRect/>
          <a:stretch>
            <a:fillRect/>
          </a:stretch>
        </p:blipFill>
        <p:spPr bwMode="auto">
          <a:xfrm>
            <a:off x="533400" y="742950"/>
            <a:ext cx="4959985" cy="1302385"/>
          </a:xfrm>
          <a:prstGeom prst="rect">
            <a:avLst/>
          </a:prstGeom>
          <a:noFill/>
          <a:ln w="9525">
            <a:noFill/>
            <a:miter lim="800000"/>
            <a:headEnd/>
            <a:tailEnd/>
          </a:ln>
        </p:spPr>
      </p:pic>
      <p:pic>
        <p:nvPicPr>
          <p:cNvPr id="8" name="Picture 7"/>
          <p:cNvPicPr/>
          <p:nvPr/>
        </p:nvPicPr>
        <p:blipFill>
          <a:blip r:embed="rId3"/>
          <a:srcRect/>
          <a:stretch>
            <a:fillRect/>
          </a:stretch>
        </p:blipFill>
        <p:spPr bwMode="auto">
          <a:xfrm>
            <a:off x="609600" y="2419350"/>
            <a:ext cx="5831205" cy="15875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9550"/>
            <a:ext cx="8229600" cy="4533900"/>
          </a:xfrm>
        </p:spPr>
        <p:txBody>
          <a:bodyPr/>
          <a:lstStyle/>
          <a:p>
            <a:r>
              <a:rPr lang="en-US" dirty="0" err="1" smtClean="0"/>
              <a:t>DecisionTreeClassifier</a:t>
            </a:r>
            <a:endParaRPr lang="en-US" dirty="0" smtClean="0"/>
          </a:p>
          <a:p>
            <a:endParaRPr lang="en-US" dirty="0"/>
          </a:p>
        </p:txBody>
      </p:sp>
      <p:pic>
        <p:nvPicPr>
          <p:cNvPr id="4" name="Picture 3"/>
          <p:cNvPicPr/>
          <p:nvPr/>
        </p:nvPicPr>
        <p:blipFill>
          <a:blip r:embed="rId2"/>
          <a:srcRect/>
          <a:stretch>
            <a:fillRect/>
          </a:stretch>
        </p:blipFill>
        <p:spPr bwMode="auto">
          <a:xfrm>
            <a:off x="762000" y="819150"/>
            <a:ext cx="4408170" cy="1302385"/>
          </a:xfrm>
          <a:prstGeom prst="rect">
            <a:avLst/>
          </a:prstGeom>
          <a:noFill/>
          <a:ln w="9525">
            <a:noFill/>
            <a:miter lim="800000"/>
            <a:headEnd/>
            <a:tailEnd/>
          </a:ln>
        </p:spPr>
      </p:pic>
      <p:pic>
        <p:nvPicPr>
          <p:cNvPr id="5" name="Picture 4" descr="Capture.JPG"/>
          <p:cNvPicPr/>
          <p:nvPr/>
        </p:nvPicPr>
        <p:blipFill>
          <a:blip r:embed="rId3"/>
          <a:stretch>
            <a:fillRect/>
          </a:stretch>
        </p:blipFill>
        <p:spPr>
          <a:xfrm>
            <a:off x="685800" y="2495550"/>
            <a:ext cx="5629275" cy="16097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519684"/>
          </a:xfrm>
        </p:spPr>
        <p:txBody>
          <a:bodyPr>
            <a:normAutofit fontScale="90000"/>
          </a:bodyPr>
          <a:lstStyle/>
          <a:p>
            <a:r>
              <a:rPr lang="en-US" sz="3200" dirty="0" smtClean="0">
                <a:solidFill>
                  <a:schemeClr val="tx1">
                    <a:lumMod val="50000"/>
                  </a:schemeClr>
                </a:solidFill>
              </a:rPr>
              <a:t>INTRODUCTION</a:t>
            </a:r>
            <a:endParaRPr lang="en-US" sz="3200" dirty="0"/>
          </a:p>
        </p:txBody>
      </p:sp>
      <p:sp>
        <p:nvSpPr>
          <p:cNvPr id="3" name="Content Placeholder 2"/>
          <p:cNvSpPr>
            <a:spLocks noGrp="1"/>
          </p:cNvSpPr>
          <p:nvPr>
            <p:ph idx="1"/>
          </p:nvPr>
        </p:nvSpPr>
        <p:spPr>
          <a:xfrm>
            <a:off x="457200" y="1047750"/>
            <a:ext cx="8229600" cy="3886200"/>
          </a:xfrm>
        </p:spPr>
        <p:txBody>
          <a:bodyPr>
            <a:normAutofit fontScale="55000" lnSpcReduction="20000"/>
          </a:bodyPr>
          <a:lstStyle/>
          <a:p>
            <a:endParaRPr lang="en-IN" sz="3200" dirty="0" smtClean="0">
              <a:solidFill>
                <a:srgbClr val="000000"/>
              </a:solidFill>
              <a:latin typeface="Calibri" panose="020F0502020204030204" pitchFamily="34" charset="0"/>
            </a:endParaRPr>
          </a:p>
          <a:p>
            <a:pPr marL="285750" indent="-285750" algn="just">
              <a:buFont typeface="Wingdings" panose="05000000000000000000" pitchFamily="2" charset="2"/>
              <a:buChar char="ü"/>
            </a:pPr>
            <a:r>
              <a:rPr lang="en-US" sz="2900" b="1" dirty="0" smtClean="0">
                <a:solidFill>
                  <a:srgbClr val="000000"/>
                </a:solidFill>
                <a:latin typeface="Goudy Old Style" panose="02020502050305020303" pitchFamily="18" charset="0"/>
              </a:rPr>
              <a:t>This is a Machine Learning Project performed on customer reviews. Reviews are processed using common NLP techniques. </a:t>
            </a:r>
          </a:p>
          <a:p>
            <a:pPr marL="285750" indent="-285750" algn="just">
              <a:buFont typeface="Wingdings" panose="05000000000000000000" pitchFamily="2" charset="2"/>
              <a:buChar char="ü"/>
            </a:pPr>
            <a:endParaRPr lang="en-IN" sz="2900" b="1" dirty="0" smtClean="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2900" b="1" dirty="0" smtClean="0">
                <a:solidFill>
                  <a:srgbClr val="000000"/>
                </a:solidFill>
                <a:latin typeface="Goudy Old Style" panose="02020502050305020303" pitchFamily="18" charset="0"/>
              </a:rPr>
              <a:t> Millions of people use Amazon and </a:t>
            </a:r>
            <a:r>
              <a:rPr lang="en-US" sz="2900" b="1" dirty="0" err="1" smtClean="0">
                <a:solidFill>
                  <a:srgbClr val="000000"/>
                </a:solidFill>
                <a:latin typeface="Goudy Old Style" panose="02020502050305020303" pitchFamily="18" charset="0"/>
              </a:rPr>
              <a:t>Flipkart</a:t>
            </a:r>
            <a:r>
              <a:rPr lang="en-US" sz="2900" b="1" dirty="0" smtClean="0">
                <a:solidFill>
                  <a:srgbClr val="000000"/>
                </a:solidFill>
                <a:latin typeface="Goudy Old Style" panose="02020502050305020303" pitchFamily="18" charset="0"/>
              </a:rPr>
              <a:t> to buy products. For every product, people can rate and write a review. If a product is good, it gets a positive review and gets a higher star rating, similarly, if a product is bad, it gets a negative review and lower star rating. My aim </a:t>
            </a:r>
            <a:r>
              <a:rPr lang="en-US" sz="2900" b="1" dirty="0" smtClean="0">
                <a:solidFill>
                  <a:srgbClr val="000000"/>
                </a:solidFill>
                <a:latin typeface="Goudy Old Style" panose="02020502050305020303" pitchFamily="18" charset="0"/>
              </a:rPr>
              <a:t>of </a:t>
            </a:r>
            <a:r>
              <a:rPr lang="en-US" sz="2900" b="1" dirty="0" smtClean="0">
                <a:solidFill>
                  <a:srgbClr val="000000"/>
                </a:solidFill>
                <a:latin typeface="Goudy Old Style" panose="02020502050305020303" pitchFamily="18" charset="0"/>
              </a:rPr>
              <a:t>this project is to predict star rating automatically based on the product review. </a:t>
            </a:r>
          </a:p>
          <a:p>
            <a:pPr marL="285750" indent="-285750" algn="just">
              <a:buFont typeface="Wingdings" panose="05000000000000000000" pitchFamily="2" charset="2"/>
              <a:buChar char="ü"/>
            </a:pPr>
            <a:endParaRPr lang="en-IN" sz="2900" b="1" dirty="0" smtClean="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2900" b="1" dirty="0" smtClean="0">
                <a:solidFill>
                  <a:srgbClr val="000000"/>
                </a:solidFill>
                <a:latin typeface="Goudy Old Style" panose="02020502050305020303" pitchFamily="18" charset="0"/>
              </a:rPr>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 </a:t>
            </a:r>
          </a:p>
          <a:p>
            <a:pPr marL="285750" indent="-285750" algn="just">
              <a:buFont typeface="Wingdings" panose="05000000000000000000" pitchFamily="2" charset="2"/>
              <a:buChar char="ü"/>
            </a:pPr>
            <a:endParaRPr lang="en-IN" sz="2900" b="1" dirty="0" smtClean="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2900" b="1" dirty="0" smtClean="0">
                <a:solidFill>
                  <a:srgbClr val="000000"/>
                </a:solidFill>
                <a:latin typeface="Goudy Old Style" panose="02020502050305020303" pitchFamily="18" charset="0"/>
              </a:rPr>
              <a:t> This task is similar to Sentiment Analysis, but instead of predicting the positive and negative sentiment (sometimes neutral also), here we need to predict the rating. </a:t>
            </a:r>
          </a:p>
          <a:p>
            <a:endParaRPr lang="en-US" sz="29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0"/>
            <a:ext cx="8229600" cy="4457700"/>
          </a:xfrm>
        </p:spPr>
        <p:txBody>
          <a:bodyPr/>
          <a:lstStyle/>
          <a:p>
            <a:r>
              <a:rPr lang="en-US" dirty="0" err="1" smtClean="0"/>
              <a:t>RandomForestClassifier</a:t>
            </a:r>
            <a:endParaRPr lang="en-US" dirty="0" smtClean="0"/>
          </a:p>
          <a:p>
            <a:endParaRPr lang="en-US" dirty="0"/>
          </a:p>
        </p:txBody>
      </p:sp>
      <p:pic>
        <p:nvPicPr>
          <p:cNvPr id="4" name="Picture 3"/>
          <p:cNvPicPr/>
          <p:nvPr/>
        </p:nvPicPr>
        <p:blipFill>
          <a:blip r:embed="rId2"/>
          <a:srcRect/>
          <a:stretch>
            <a:fillRect/>
          </a:stretch>
        </p:blipFill>
        <p:spPr bwMode="auto">
          <a:xfrm>
            <a:off x="609600" y="819150"/>
            <a:ext cx="3873500" cy="129413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609600" y="2419350"/>
            <a:ext cx="5848985" cy="160464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0"/>
            <a:ext cx="8229600" cy="4457700"/>
          </a:xfrm>
        </p:spPr>
        <p:txBody>
          <a:bodyPr/>
          <a:lstStyle/>
          <a:p>
            <a:r>
              <a:rPr lang="en-US" dirty="0" smtClean="0"/>
              <a:t>KNN</a:t>
            </a:r>
          </a:p>
          <a:p>
            <a:endParaRPr lang="en-US" dirty="0"/>
          </a:p>
        </p:txBody>
      </p:sp>
      <p:pic>
        <p:nvPicPr>
          <p:cNvPr id="4" name="Picture 3"/>
          <p:cNvPicPr/>
          <p:nvPr/>
        </p:nvPicPr>
        <p:blipFill>
          <a:blip r:embed="rId2"/>
          <a:srcRect/>
          <a:stretch>
            <a:fillRect/>
          </a:stretch>
        </p:blipFill>
        <p:spPr bwMode="auto">
          <a:xfrm>
            <a:off x="533400" y="895350"/>
            <a:ext cx="5415592" cy="36576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9550"/>
            <a:ext cx="8229600" cy="4533900"/>
          </a:xfrm>
        </p:spPr>
        <p:txBody>
          <a:bodyPr/>
          <a:lstStyle/>
          <a:p>
            <a:r>
              <a:rPr lang="en-US" dirty="0" smtClean="0"/>
              <a:t>SVC</a:t>
            </a:r>
            <a:endParaRPr lang="en-US" dirty="0"/>
          </a:p>
        </p:txBody>
      </p:sp>
      <p:pic>
        <p:nvPicPr>
          <p:cNvPr id="4" name="Picture 3"/>
          <p:cNvPicPr/>
          <p:nvPr/>
        </p:nvPicPr>
        <p:blipFill>
          <a:blip r:embed="rId2"/>
          <a:srcRect/>
          <a:stretch>
            <a:fillRect/>
          </a:stretch>
        </p:blipFill>
        <p:spPr bwMode="auto">
          <a:xfrm>
            <a:off x="609600" y="820103"/>
            <a:ext cx="5848985" cy="4323397"/>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0"/>
            <a:ext cx="8229600" cy="4457700"/>
          </a:xfrm>
        </p:spPr>
        <p:txBody>
          <a:bodyPr>
            <a:normAutofit/>
          </a:bodyPr>
          <a:lstStyle/>
          <a:p>
            <a:r>
              <a:rPr lang="en-US" sz="1800" dirty="0" err="1" smtClean="0"/>
              <a:t>HyperParameter</a:t>
            </a:r>
            <a:r>
              <a:rPr lang="en-US" sz="1800" dirty="0" smtClean="0"/>
              <a:t> Tuning</a:t>
            </a:r>
          </a:p>
          <a:p>
            <a:endParaRPr lang="en-US" sz="1800" dirty="0"/>
          </a:p>
        </p:txBody>
      </p:sp>
      <p:pic>
        <p:nvPicPr>
          <p:cNvPr id="4" name="Picture 3"/>
          <p:cNvPicPr/>
          <p:nvPr/>
        </p:nvPicPr>
        <p:blipFill>
          <a:blip r:embed="rId2"/>
          <a:srcRect/>
          <a:stretch>
            <a:fillRect/>
          </a:stretch>
        </p:blipFill>
        <p:spPr bwMode="auto">
          <a:xfrm>
            <a:off x="381001" y="895350"/>
            <a:ext cx="4419600" cy="349377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5181600" y="819150"/>
            <a:ext cx="3771265" cy="37338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285750"/>
            <a:ext cx="8229600" cy="4457700"/>
          </a:xfrm>
        </p:spPr>
        <p:txBody>
          <a:bodyPr/>
          <a:lstStyle/>
          <a:p>
            <a:r>
              <a:rPr lang="en-US" sz="1600" dirty="0" smtClean="0">
                <a:latin typeface="+mj-lt"/>
              </a:rPr>
              <a:t>After applying </a:t>
            </a:r>
            <a:r>
              <a:rPr lang="en-US" sz="1600" dirty="0" err="1" smtClean="0">
                <a:latin typeface="+mj-lt"/>
              </a:rPr>
              <a:t>Hyperparameter</a:t>
            </a:r>
            <a:r>
              <a:rPr lang="en-US" sz="1600" dirty="0" smtClean="0">
                <a:latin typeface="+mj-lt"/>
              </a:rPr>
              <a:t> Tuning, we can see that </a:t>
            </a:r>
            <a:r>
              <a:rPr lang="en-US" sz="1600" dirty="0" err="1" smtClean="0">
                <a:latin typeface="+mj-lt"/>
              </a:rPr>
              <a:t>DecisionTreeClassifier</a:t>
            </a:r>
            <a:r>
              <a:rPr lang="en-US" sz="1600" dirty="0" smtClean="0">
                <a:latin typeface="+mj-lt"/>
              </a:rPr>
              <a:t> Algorithm is performing well as the scores are improved, i.e., accuracy score from 90 to 95 Now, we will finalize </a:t>
            </a:r>
            <a:r>
              <a:rPr lang="en-US" sz="1600" dirty="0" err="1" smtClean="0">
                <a:latin typeface="+mj-lt"/>
              </a:rPr>
              <a:t>DecisionTreeClassifier</a:t>
            </a:r>
            <a:r>
              <a:rPr lang="en-US" sz="1600" dirty="0" smtClean="0">
                <a:latin typeface="+mj-lt"/>
              </a:rPr>
              <a:t> algorithm model as the final model.</a:t>
            </a:r>
          </a:p>
          <a:p>
            <a:r>
              <a:rPr lang="en-US" sz="2000" b="1" dirty="0" smtClean="0">
                <a:latin typeface="+mj-lt"/>
              </a:rPr>
              <a:t>FINAL </a:t>
            </a:r>
            <a:r>
              <a:rPr lang="en-US" sz="2000" b="1" dirty="0" smtClean="0">
                <a:latin typeface="+mj-lt"/>
              </a:rPr>
              <a:t>MODEL</a:t>
            </a:r>
          </a:p>
          <a:p>
            <a:endParaRPr lang="en-US" sz="2000" dirty="0" smtClean="0">
              <a:latin typeface="+mj-lt"/>
            </a:endParaRPr>
          </a:p>
          <a:p>
            <a:endParaRPr lang="en-US" dirty="0"/>
          </a:p>
        </p:txBody>
      </p:sp>
      <p:pic>
        <p:nvPicPr>
          <p:cNvPr id="5" name="Picture 4"/>
          <p:cNvPicPr/>
          <p:nvPr/>
        </p:nvPicPr>
        <p:blipFill>
          <a:blip r:embed="rId2"/>
          <a:srcRect/>
          <a:stretch>
            <a:fillRect/>
          </a:stretch>
        </p:blipFill>
        <p:spPr bwMode="auto">
          <a:xfrm>
            <a:off x="914400" y="1504950"/>
            <a:ext cx="5938628" cy="3209026"/>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DATA VISUALIZATION</a:t>
            </a:r>
            <a:r>
              <a:rPr lang="en-US" dirty="0" smtClean="0"/>
              <a:t/>
            </a:r>
            <a:br>
              <a:rPr lang="en-US" dirty="0" smtClean="0"/>
            </a:br>
            <a:endParaRPr lang="en-US" dirty="0"/>
          </a:p>
        </p:txBody>
      </p:sp>
      <p:pic>
        <p:nvPicPr>
          <p:cNvPr id="4" name="Content Placeholder 3"/>
          <p:cNvPicPr>
            <a:picLocks noGrp="1"/>
          </p:cNvPicPr>
          <p:nvPr>
            <p:ph idx="1"/>
          </p:nvPr>
        </p:nvPicPr>
        <p:blipFill>
          <a:blip r:embed="rId2"/>
          <a:srcRect/>
          <a:stretch>
            <a:fillRect/>
          </a:stretch>
        </p:blipFill>
        <p:spPr bwMode="auto">
          <a:xfrm>
            <a:off x="457200" y="819150"/>
            <a:ext cx="5313670" cy="38481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519684"/>
          </a:xfrm>
        </p:spPr>
        <p:txBody>
          <a:bodyPr>
            <a:normAutofit fontScale="90000"/>
          </a:bodyPr>
          <a:lstStyle/>
          <a:p>
            <a:r>
              <a:rPr lang="en-US" sz="3200" dirty="0" smtClean="0">
                <a:solidFill>
                  <a:schemeClr val="tx1">
                    <a:lumMod val="50000"/>
                  </a:schemeClr>
                </a:solidFill>
              </a:rPr>
              <a:t>CONCLUSION</a:t>
            </a:r>
            <a:endParaRPr lang="en-US" sz="3200" dirty="0"/>
          </a:p>
        </p:txBody>
      </p:sp>
      <p:sp>
        <p:nvSpPr>
          <p:cNvPr id="3" name="Content Placeholder 2"/>
          <p:cNvSpPr>
            <a:spLocks noGrp="1"/>
          </p:cNvSpPr>
          <p:nvPr>
            <p:ph idx="1"/>
          </p:nvPr>
        </p:nvSpPr>
        <p:spPr>
          <a:xfrm>
            <a:off x="457200" y="1047750"/>
            <a:ext cx="8229600" cy="3695700"/>
          </a:xfrm>
        </p:spPr>
        <p:txBody>
          <a:bodyPr>
            <a:normAutofit fontScale="77500" lnSpcReduction="20000"/>
          </a:bodyPr>
          <a:lstStyle/>
          <a:p>
            <a:pPr marL="285750" indent="-285750" algn="just">
              <a:buFont typeface="Wingdings" panose="05000000000000000000" pitchFamily="2" charset="2"/>
              <a:buChar char="ü"/>
            </a:pPr>
            <a:r>
              <a:rPr lang="en-US" dirty="0" smtClean="0">
                <a:solidFill>
                  <a:schemeClr val="tx1">
                    <a:lumMod val="50000"/>
                  </a:schemeClr>
                </a:solidFill>
                <a:latin typeface="+mj-lt"/>
              </a:rPr>
              <a:t>After the completion of this project, we got an insight of how to collect data, pre-processing the data, </a:t>
            </a:r>
            <a:r>
              <a:rPr lang="en-US" dirty="0" err="1" smtClean="0">
                <a:solidFill>
                  <a:schemeClr val="tx1">
                    <a:lumMod val="50000"/>
                  </a:schemeClr>
                </a:solidFill>
                <a:latin typeface="+mj-lt"/>
              </a:rPr>
              <a:t>analysing</a:t>
            </a:r>
            <a:r>
              <a:rPr lang="en-US" dirty="0" smtClean="0">
                <a:solidFill>
                  <a:schemeClr val="tx1">
                    <a:lumMod val="50000"/>
                  </a:schemeClr>
                </a:solidFill>
                <a:latin typeface="+mj-lt"/>
              </a:rPr>
              <a:t> the data and building a model. </a:t>
            </a:r>
          </a:p>
          <a:p>
            <a:pPr marL="285750" indent="-285750" algn="just">
              <a:buFont typeface="Wingdings" panose="05000000000000000000" pitchFamily="2" charset="2"/>
              <a:buChar char="ü"/>
            </a:pPr>
            <a:endParaRPr lang="en-US" dirty="0" smtClean="0">
              <a:solidFill>
                <a:schemeClr val="tx1">
                  <a:lumMod val="50000"/>
                </a:schemeClr>
              </a:solidFill>
              <a:latin typeface="+mj-lt"/>
            </a:endParaRPr>
          </a:p>
          <a:p>
            <a:pPr marL="285750" indent="-285750" algn="just">
              <a:buFont typeface="Wingdings" panose="05000000000000000000" pitchFamily="2" charset="2"/>
              <a:buChar char="ü"/>
            </a:pPr>
            <a:r>
              <a:rPr lang="en-US" dirty="0" smtClean="0">
                <a:solidFill>
                  <a:schemeClr val="tx1">
                    <a:lumMod val="50000"/>
                  </a:schemeClr>
                </a:solidFill>
                <a:latin typeface="+mj-lt"/>
              </a:rPr>
              <a:t>First, we collected the reviews and ratings data from different e-commerce websites like Amazon and </a:t>
            </a:r>
            <a:r>
              <a:rPr lang="en-US" dirty="0" err="1" smtClean="0">
                <a:solidFill>
                  <a:schemeClr val="tx1">
                    <a:lumMod val="50000"/>
                  </a:schemeClr>
                </a:solidFill>
                <a:latin typeface="+mj-lt"/>
              </a:rPr>
              <a:t>Flipkart</a:t>
            </a:r>
            <a:r>
              <a:rPr lang="en-US" dirty="0" smtClean="0">
                <a:solidFill>
                  <a:schemeClr val="tx1">
                    <a:lumMod val="50000"/>
                  </a:schemeClr>
                </a:solidFill>
                <a:latin typeface="+mj-lt"/>
              </a:rPr>
              <a:t> and it was done by using </a:t>
            </a:r>
            <a:r>
              <a:rPr lang="en-US" dirty="0" err="1" smtClean="0">
                <a:solidFill>
                  <a:schemeClr val="tx1">
                    <a:lumMod val="50000"/>
                  </a:schemeClr>
                </a:solidFill>
                <a:latin typeface="+mj-lt"/>
              </a:rPr>
              <a:t>Webscraping</a:t>
            </a:r>
            <a:r>
              <a:rPr lang="en-US" dirty="0" smtClean="0">
                <a:solidFill>
                  <a:schemeClr val="tx1">
                    <a:lumMod val="50000"/>
                  </a:schemeClr>
                </a:solidFill>
                <a:latin typeface="+mj-lt"/>
              </a:rPr>
              <a:t>. The framework used for </a:t>
            </a:r>
            <a:r>
              <a:rPr lang="en-US" dirty="0" err="1" smtClean="0">
                <a:solidFill>
                  <a:schemeClr val="tx1">
                    <a:lumMod val="50000"/>
                  </a:schemeClr>
                </a:solidFill>
                <a:latin typeface="+mj-lt"/>
              </a:rPr>
              <a:t>webscraping</a:t>
            </a:r>
            <a:r>
              <a:rPr lang="en-US" dirty="0" smtClean="0">
                <a:solidFill>
                  <a:schemeClr val="tx1">
                    <a:lumMod val="50000"/>
                  </a:schemeClr>
                </a:solidFill>
                <a:latin typeface="+mj-lt"/>
              </a:rPr>
              <a:t> was Selenium, which has an advantage of automating our process of collecting data. </a:t>
            </a:r>
          </a:p>
          <a:p>
            <a:pPr marL="285750" indent="-285750" algn="just">
              <a:buFont typeface="Wingdings" panose="05000000000000000000" pitchFamily="2" charset="2"/>
              <a:buChar char="ü"/>
            </a:pPr>
            <a:endParaRPr lang="en-US" dirty="0" smtClean="0">
              <a:solidFill>
                <a:schemeClr val="tx1">
                  <a:lumMod val="50000"/>
                </a:schemeClr>
              </a:solidFill>
              <a:latin typeface="+mj-lt"/>
            </a:endParaRPr>
          </a:p>
          <a:p>
            <a:pPr marL="285750" indent="-285750" algn="just">
              <a:buFont typeface="Wingdings" panose="05000000000000000000" pitchFamily="2" charset="2"/>
              <a:buChar char="ü"/>
            </a:pPr>
            <a:r>
              <a:rPr lang="en-US" dirty="0" smtClean="0">
                <a:solidFill>
                  <a:schemeClr val="tx1">
                    <a:lumMod val="50000"/>
                  </a:schemeClr>
                </a:solidFill>
                <a:latin typeface="+mj-lt"/>
              </a:rPr>
              <a:t>We collected almost </a:t>
            </a:r>
            <a:r>
              <a:rPr lang="en-US" dirty="0" smtClean="0">
                <a:solidFill>
                  <a:schemeClr val="tx1">
                    <a:lumMod val="50000"/>
                  </a:schemeClr>
                </a:solidFill>
                <a:latin typeface="+mj-lt"/>
              </a:rPr>
              <a:t>25000 </a:t>
            </a:r>
            <a:r>
              <a:rPr lang="en-US" dirty="0" smtClean="0">
                <a:solidFill>
                  <a:schemeClr val="tx1">
                    <a:lumMod val="50000"/>
                  </a:schemeClr>
                </a:solidFill>
                <a:latin typeface="+mj-lt"/>
              </a:rPr>
              <a:t>of data which contained the ratings from 1.0 to 5.0 and their reviews. </a:t>
            </a:r>
          </a:p>
          <a:p>
            <a:pPr marL="285750" indent="-285750" algn="just">
              <a:buFont typeface="Wingdings" panose="05000000000000000000" pitchFamily="2" charset="2"/>
              <a:buChar char="ü"/>
            </a:pPr>
            <a:endParaRPr lang="en-US" dirty="0" smtClean="0">
              <a:solidFill>
                <a:schemeClr val="tx1">
                  <a:lumMod val="50000"/>
                </a:schemeClr>
              </a:solidFill>
              <a:latin typeface="+mj-lt"/>
            </a:endParaRPr>
          </a:p>
          <a:p>
            <a:pPr marL="285750" indent="-285750" algn="just">
              <a:buFont typeface="Wingdings" panose="05000000000000000000" pitchFamily="2" charset="2"/>
              <a:buChar char="ü"/>
            </a:pPr>
            <a:r>
              <a:rPr lang="en-US" dirty="0" smtClean="0">
                <a:solidFill>
                  <a:schemeClr val="tx1">
                    <a:lumMod val="50000"/>
                  </a:schemeClr>
                </a:solidFill>
                <a:latin typeface="+mj-lt"/>
              </a:rPr>
              <a:t>Then, the scrapped data was combined in a single </a:t>
            </a:r>
            <a:r>
              <a:rPr lang="en-US" dirty="0" err="1" smtClean="0">
                <a:solidFill>
                  <a:schemeClr val="tx1">
                    <a:lumMod val="50000"/>
                  </a:schemeClr>
                </a:solidFill>
                <a:latin typeface="+mj-lt"/>
              </a:rPr>
              <a:t>dataframe</a:t>
            </a:r>
            <a:r>
              <a:rPr lang="en-US" dirty="0" smtClean="0">
                <a:solidFill>
                  <a:schemeClr val="tx1">
                    <a:lumMod val="50000"/>
                  </a:schemeClr>
                </a:solidFill>
                <a:latin typeface="+mj-lt"/>
              </a:rPr>
              <a:t> and saved in a </a:t>
            </a:r>
            <a:r>
              <a:rPr lang="en-US" dirty="0" err="1" smtClean="0">
                <a:solidFill>
                  <a:schemeClr val="tx1">
                    <a:lumMod val="50000"/>
                  </a:schemeClr>
                </a:solidFill>
                <a:latin typeface="+mj-lt"/>
              </a:rPr>
              <a:t>csv</a:t>
            </a:r>
            <a:r>
              <a:rPr lang="en-US" dirty="0" smtClean="0">
                <a:solidFill>
                  <a:schemeClr val="tx1">
                    <a:lumMod val="50000"/>
                  </a:schemeClr>
                </a:solidFill>
                <a:latin typeface="+mj-lt"/>
              </a:rPr>
              <a:t> file so that we can open it and analyze the data. </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
            <a:ext cx="8229600" cy="5010150"/>
          </a:xfrm>
        </p:spPr>
        <p:txBody>
          <a:bodyPr>
            <a:normAutofit fontScale="55000" lnSpcReduction="20000"/>
          </a:bodyPr>
          <a:lstStyle/>
          <a:p>
            <a:pPr marL="285750" indent="-285750" algn="just">
              <a:buFont typeface="Wingdings" panose="05000000000000000000" pitchFamily="2" charset="2"/>
              <a:buChar char="ü"/>
            </a:pPr>
            <a:r>
              <a:rPr lang="en-US" sz="2900" dirty="0" smtClean="0">
                <a:solidFill>
                  <a:srgbClr val="000000"/>
                </a:solidFill>
                <a:latin typeface="+mj-lt"/>
              </a:rPr>
              <a:t>We did the pre-processing using NLP and the steps are as follows: </a:t>
            </a:r>
          </a:p>
          <a:p>
            <a:pPr marL="285750" indent="-285750" algn="ctr">
              <a:buFont typeface="Arial" panose="020B0604020202020204" pitchFamily="34" charset="0"/>
              <a:buChar char="•"/>
            </a:pPr>
            <a:r>
              <a:rPr lang="en-US" sz="2900" dirty="0" smtClean="0">
                <a:solidFill>
                  <a:srgbClr val="000000"/>
                </a:solidFill>
                <a:latin typeface="+mj-lt"/>
              </a:rPr>
              <a:t>Removing Punctuations and other special characters </a:t>
            </a:r>
          </a:p>
          <a:p>
            <a:pPr marL="285750" indent="-285750" algn="ctr">
              <a:buFont typeface="Arial" panose="020B0604020202020204" pitchFamily="34" charset="0"/>
              <a:buChar char="•"/>
            </a:pPr>
            <a:r>
              <a:rPr lang="en-US" sz="2900" dirty="0" smtClean="0">
                <a:solidFill>
                  <a:srgbClr val="000000"/>
                </a:solidFill>
                <a:latin typeface="+mj-lt"/>
              </a:rPr>
              <a:t>Splitting the comments into individual words </a:t>
            </a:r>
          </a:p>
          <a:p>
            <a:pPr marL="285750" indent="-285750" algn="ctr">
              <a:buFont typeface="Arial" panose="020B0604020202020204" pitchFamily="34" charset="0"/>
              <a:buChar char="•"/>
            </a:pPr>
            <a:r>
              <a:rPr lang="en-IN" sz="2900" dirty="0" smtClean="0">
                <a:solidFill>
                  <a:srgbClr val="000000"/>
                </a:solidFill>
                <a:latin typeface="+mj-lt"/>
              </a:rPr>
              <a:t>Removing Stop Words </a:t>
            </a:r>
          </a:p>
          <a:p>
            <a:pPr marL="285750" indent="-285750" algn="ctr">
              <a:buFont typeface="Arial" panose="020B0604020202020204" pitchFamily="34" charset="0"/>
              <a:buChar char="•"/>
            </a:pPr>
            <a:r>
              <a:rPr lang="en-IN" sz="2900" dirty="0" smtClean="0">
                <a:solidFill>
                  <a:srgbClr val="000000"/>
                </a:solidFill>
                <a:latin typeface="+mj-lt"/>
              </a:rPr>
              <a:t>Stemming and Lemmatising </a:t>
            </a:r>
          </a:p>
          <a:p>
            <a:pPr marL="285750" indent="-285750" algn="ctr">
              <a:buFont typeface="Arial" panose="020B0604020202020204" pitchFamily="34" charset="0"/>
              <a:buChar char="•"/>
            </a:pPr>
            <a:r>
              <a:rPr lang="en-IN" sz="2900" dirty="0" smtClean="0">
                <a:solidFill>
                  <a:srgbClr val="000000"/>
                </a:solidFill>
                <a:latin typeface="+mj-lt"/>
              </a:rPr>
              <a:t>Applying Count </a:t>
            </a:r>
            <a:r>
              <a:rPr lang="en-IN" sz="2900" dirty="0" err="1" smtClean="0">
                <a:solidFill>
                  <a:srgbClr val="000000"/>
                </a:solidFill>
                <a:latin typeface="+mj-lt"/>
              </a:rPr>
              <a:t>Vectorizer</a:t>
            </a:r>
            <a:r>
              <a:rPr lang="en-IN" sz="2900" dirty="0" smtClean="0">
                <a:solidFill>
                  <a:srgbClr val="000000"/>
                </a:solidFill>
                <a:latin typeface="+mj-lt"/>
              </a:rPr>
              <a:t> </a:t>
            </a:r>
          </a:p>
          <a:p>
            <a:pPr marL="285750" indent="-285750" algn="ctr">
              <a:buFont typeface="Arial" panose="020B0604020202020204" pitchFamily="34" charset="0"/>
              <a:buChar char="•"/>
            </a:pPr>
            <a:r>
              <a:rPr lang="en-US" sz="2900" dirty="0" smtClean="0">
                <a:solidFill>
                  <a:srgbClr val="000000"/>
                </a:solidFill>
                <a:latin typeface="+mj-lt"/>
              </a:rPr>
              <a:t>Splitting dataset into Training and Testing </a:t>
            </a:r>
          </a:p>
          <a:p>
            <a:pPr marL="285750" indent="-285750" algn="ctr">
              <a:buFont typeface="Arial" panose="020B0604020202020204" pitchFamily="34" charset="0"/>
              <a:buChar char="•"/>
            </a:pPr>
            <a:endParaRPr lang="en-US" sz="2900" dirty="0" smtClean="0">
              <a:latin typeface="+mj-lt"/>
            </a:endParaRPr>
          </a:p>
          <a:p>
            <a:pPr marL="285750" indent="-285750" algn="just">
              <a:buFont typeface="Wingdings" panose="05000000000000000000" pitchFamily="2" charset="2"/>
              <a:buChar char="ü"/>
            </a:pPr>
            <a:r>
              <a:rPr lang="en-US" sz="2900" dirty="0" smtClean="0">
                <a:solidFill>
                  <a:srgbClr val="000000"/>
                </a:solidFill>
                <a:latin typeface="+mj-lt"/>
              </a:rPr>
              <a:t>After separating our train and test data, we started running different machine learning classification algorithms to find out the best performing model. </a:t>
            </a:r>
          </a:p>
          <a:p>
            <a:pPr marL="285750" indent="-285750" algn="just">
              <a:buFont typeface="Wingdings" panose="05000000000000000000" pitchFamily="2" charset="2"/>
              <a:buChar char="ü"/>
            </a:pPr>
            <a:endParaRPr lang="en-US" sz="2900" dirty="0" smtClean="0">
              <a:solidFill>
                <a:srgbClr val="000000"/>
              </a:solidFill>
              <a:latin typeface="+mj-lt"/>
            </a:endParaRPr>
          </a:p>
          <a:p>
            <a:pPr marL="285750" indent="-285750" algn="just">
              <a:buFont typeface="Wingdings" panose="05000000000000000000" pitchFamily="2" charset="2"/>
              <a:buChar char="ü"/>
            </a:pPr>
            <a:r>
              <a:rPr lang="en-US" sz="2900" dirty="0" smtClean="0">
                <a:solidFill>
                  <a:srgbClr val="000000"/>
                </a:solidFill>
                <a:latin typeface="+mj-lt"/>
              </a:rPr>
              <a:t>We found that </a:t>
            </a:r>
            <a:r>
              <a:rPr lang="en-US" sz="2900" dirty="0" err="1" smtClean="0">
                <a:solidFill>
                  <a:srgbClr val="000000"/>
                </a:solidFill>
                <a:latin typeface="+mj-lt"/>
              </a:rPr>
              <a:t>RandomForest</a:t>
            </a:r>
            <a:r>
              <a:rPr lang="en-US" sz="2900" dirty="0" smtClean="0">
                <a:solidFill>
                  <a:srgbClr val="000000"/>
                </a:solidFill>
                <a:latin typeface="+mj-lt"/>
              </a:rPr>
              <a:t> and </a:t>
            </a:r>
            <a:r>
              <a:rPr lang="en-US" sz="2900" dirty="0" err="1" smtClean="0">
                <a:solidFill>
                  <a:srgbClr val="000000"/>
                </a:solidFill>
                <a:latin typeface="+mj-lt"/>
              </a:rPr>
              <a:t>GradientBoosting</a:t>
            </a:r>
            <a:r>
              <a:rPr lang="en-US" sz="2900" dirty="0" smtClean="0">
                <a:solidFill>
                  <a:srgbClr val="000000"/>
                </a:solidFill>
                <a:latin typeface="+mj-lt"/>
              </a:rPr>
              <a:t> Algorithms were performing well, according to their accuracy and cross </a:t>
            </a:r>
            <a:r>
              <a:rPr lang="en-US" sz="2900" dirty="0" err="1" smtClean="0">
                <a:solidFill>
                  <a:srgbClr val="000000"/>
                </a:solidFill>
                <a:latin typeface="+mj-lt"/>
              </a:rPr>
              <a:t>val</a:t>
            </a:r>
            <a:r>
              <a:rPr lang="en-US" sz="2900" dirty="0" smtClean="0">
                <a:solidFill>
                  <a:srgbClr val="000000"/>
                </a:solidFill>
                <a:latin typeface="+mj-lt"/>
              </a:rPr>
              <a:t> scores. </a:t>
            </a:r>
          </a:p>
          <a:p>
            <a:pPr marL="285750" indent="-285750" algn="just">
              <a:buFont typeface="Wingdings" panose="05000000000000000000" pitchFamily="2" charset="2"/>
              <a:buChar char="ü"/>
            </a:pPr>
            <a:endParaRPr lang="en-US" sz="2900" dirty="0" smtClean="0">
              <a:solidFill>
                <a:srgbClr val="000000"/>
              </a:solidFill>
              <a:latin typeface="+mj-lt"/>
            </a:endParaRPr>
          </a:p>
          <a:p>
            <a:pPr marL="285750" indent="-285750" algn="just">
              <a:buFont typeface="Wingdings" panose="05000000000000000000" pitchFamily="2" charset="2"/>
              <a:buChar char="ü"/>
            </a:pPr>
            <a:r>
              <a:rPr lang="en-US" sz="2900" dirty="0" smtClean="0">
                <a:solidFill>
                  <a:srgbClr val="000000"/>
                </a:solidFill>
                <a:latin typeface="+mj-lt"/>
              </a:rPr>
              <a:t>Then, we performed </a:t>
            </a:r>
            <a:r>
              <a:rPr lang="en-US" sz="2900" dirty="0" err="1" smtClean="0">
                <a:solidFill>
                  <a:srgbClr val="000000"/>
                </a:solidFill>
                <a:latin typeface="+mj-lt"/>
              </a:rPr>
              <a:t>Hyperparameter</a:t>
            </a:r>
            <a:r>
              <a:rPr lang="en-US" sz="2900" dirty="0" smtClean="0">
                <a:solidFill>
                  <a:srgbClr val="000000"/>
                </a:solidFill>
                <a:latin typeface="+mj-lt"/>
              </a:rPr>
              <a:t> Tuning techniques using </a:t>
            </a:r>
            <a:r>
              <a:rPr lang="en-US" sz="2900" dirty="0" err="1" smtClean="0">
                <a:solidFill>
                  <a:srgbClr val="000000"/>
                </a:solidFill>
                <a:latin typeface="+mj-lt"/>
              </a:rPr>
              <a:t>GridSearchCV</a:t>
            </a:r>
            <a:r>
              <a:rPr lang="en-US" sz="2900" dirty="0" smtClean="0">
                <a:solidFill>
                  <a:srgbClr val="000000"/>
                </a:solidFill>
                <a:latin typeface="+mj-lt"/>
              </a:rPr>
              <a:t> for getting the best parameters and improving the scores. In that, </a:t>
            </a:r>
            <a:r>
              <a:rPr lang="en-US" sz="2900" dirty="0" err="1" smtClean="0">
                <a:solidFill>
                  <a:srgbClr val="000000"/>
                </a:solidFill>
                <a:latin typeface="+mj-lt"/>
              </a:rPr>
              <a:t>RandomForestClassifier</a:t>
            </a:r>
            <a:r>
              <a:rPr lang="en-US" sz="2900" dirty="0" smtClean="0">
                <a:solidFill>
                  <a:srgbClr val="000000"/>
                </a:solidFill>
                <a:latin typeface="+mj-lt"/>
              </a:rPr>
              <a:t> performed well and we </a:t>
            </a:r>
            <a:r>
              <a:rPr lang="en-US" sz="2900" dirty="0" err="1" smtClean="0">
                <a:solidFill>
                  <a:srgbClr val="000000"/>
                </a:solidFill>
                <a:latin typeface="+mj-lt"/>
              </a:rPr>
              <a:t>finalised</a:t>
            </a:r>
            <a:r>
              <a:rPr lang="en-US" sz="2900" dirty="0" smtClean="0">
                <a:solidFill>
                  <a:srgbClr val="000000"/>
                </a:solidFill>
                <a:latin typeface="+mj-lt"/>
              </a:rPr>
              <a:t> that model. </a:t>
            </a:r>
          </a:p>
          <a:p>
            <a:pPr marL="285750" indent="-285750" algn="just">
              <a:buFont typeface="Wingdings" panose="05000000000000000000" pitchFamily="2" charset="2"/>
              <a:buChar char="ü"/>
            </a:pPr>
            <a:endParaRPr lang="en-US" sz="2900" dirty="0" smtClean="0">
              <a:solidFill>
                <a:srgbClr val="000000"/>
              </a:solidFill>
              <a:latin typeface="+mj-lt"/>
            </a:endParaRPr>
          </a:p>
          <a:p>
            <a:pPr marL="285750" indent="-285750" algn="just">
              <a:buFont typeface="Wingdings" panose="05000000000000000000" pitchFamily="2" charset="2"/>
              <a:buChar char="ü"/>
            </a:pPr>
            <a:r>
              <a:rPr lang="en-US" sz="2900" dirty="0" smtClean="0">
                <a:solidFill>
                  <a:srgbClr val="000000"/>
                </a:solidFill>
                <a:latin typeface="+mj-lt"/>
              </a:rPr>
              <a:t>We saved the model in </a:t>
            </a:r>
            <a:r>
              <a:rPr lang="en-US" sz="2900" dirty="0" err="1" smtClean="0">
                <a:solidFill>
                  <a:srgbClr val="000000"/>
                </a:solidFill>
                <a:latin typeface="+mj-lt"/>
              </a:rPr>
              <a:t>pkl</a:t>
            </a:r>
            <a:r>
              <a:rPr lang="en-US" sz="2900" dirty="0" smtClean="0">
                <a:solidFill>
                  <a:srgbClr val="000000"/>
                </a:solidFill>
                <a:latin typeface="+mj-lt"/>
              </a:rPr>
              <a:t> format and then saved the predicted values in a </a:t>
            </a:r>
            <a:r>
              <a:rPr lang="en-US" sz="2900" dirty="0" err="1" smtClean="0">
                <a:solidFill>
                  <a:srgbClr val="000000"/>
                </a:solidFill>
                <a:latin typeface="+mj-lt"/>
              </a:rPr>
              <a:t>csv</a:t>
            </a:r>
            <a:r>
              <a:rPr lang="en-US" sz="2900" dirty="0" smtClean="0">
                <a:solidFill>
                  <a:srgbClr val="000000"/>
                </a:solidFill>
                <a:latin typeface="+mj-lt"/>
              </a:rPr>
              <a:t> format.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9550"/>
            <a:ext cx="8229600" cy="4533900"/>
          </a:xfrm>
        </p:spPr>
        <p:txBody>
          <a:bodyPr>
            <a:normAutofit fontScale="70000" lnSpcReduction="20000"/>
          </a:bodyPr>
          <a:lstStyle/>
          <a:p>
            <a:pPr marL="285750" indent="-285750">
              <a:buFont typeface="Wingdings" panose="05000000000000000000" pitchFamily="2" charset="2"/>
              <a:buChar char="ü"/>
            </a:pPr>
            <a:r>
              <a:rPr lang="en-US" b="1" dirty="0" smtClean="0">
                <a:solidFill>
                  <a:schemeClr val="tx1">
                    <a:lumMod val="50000"/>
                  </a:schemeClr>
                </a:solidFill>
                <a:latin typeface="+mj-lt"/>
              </a:rPr>
              <a:t>The problems we faced during this project were: </a:t>
            </a:r>
          </a:p>
          <a:p>
            <a:pPr marL="285750" indent="-285750" algn="just">
              <a:buFont typeface="Arial" panose="020B0604020202020204" pitchFamily="34" charset="0"/>
              <a:buChar char="•"/>
            </a:pPr>
            <a:endParaRPr lang="en-US" dirty="0" smtClean="0">
              <a:solidFill>
                <a:srgbClr val="000000"/>
              </a:solidFill>
              <a:latin typeface="+mj-lt"/>
            </a:endParaRPr>
          </a:p>
          <a:p>
            <a:pPr marL="285750" indent="-285750" algn="just">
              <a:buFont typeface="Arial" panose="020B0604020202020204" pitchFamily="34" charset="0"/>
              <a:buChar char="•"/>
            </a:pPr>
            <a:r>
              <a:rPr lang="en-US" dirty="0" smtClean="0">
                <a:solidFill>
                  <a:srgbClr val="000000"/>
                </a:solidFill>
                <a:latin typeface="+mj-lt"/>
              </a:rPr>
              <a:t>More time consumption during </a:t>
            </a:r>
            <a:r>
              <a:rPr lang="en-US" dirty="0" err="1" smtClean="0">
                <a:solidFill>
                  <a:srgbClr val="000000"/>
                </a:solidFill>
                <a:latin typeface="+mj-lt"/>
              </a:rPr>
              <a:t>hyperparameter</a:t>
            </a:r>
            <a:r>
              <a:rPr lang="en-US" dirty="0" smtClean="0">
                <a:solidFill>
                  <a:srgbClr val="000000"/>
                </a:solidFill>
                <a:latin typeface="+mj-lt"/>
              </a:rPr>
              <a:t> tuning for both models, as the data was large. </a:t>
            </a:r>
          </a:p>
          <a:p>
            <a:pPr marL="285750" indent="-285750" algn="just">
              <a:buFont typeface="Arial" panose="020B0604020202020204" pitchFamily="34" charset="0"/>
              <a:buChar char="•"/>
            </a:pPr>
            <a:r>
              <a:rPr lang="en-US" dirty="0" smtClean="0">
                <a:solidFill>
                  <a:srgbClr val="000000"/>
                </a:solidFill>
                <a:latin typeface="+mj-lt"/>
              </a:rPr>
              <a:t>Less number of parameters were used during tuning. </a:t>
            </a:r>
          </a:p>
          <a:p>
            <a:pPr marL="285750" indent="-285750" algn="just">
              <a:buFont typeface="Arial" panose="020B0604020202020204" pitchFamily="34" charset="0"/>
              <a:buChar char="•"/>
            </a:pPr>
            <a:r>
              <a:rPr lang="en-US" dirty="0" smtClean="0">
                <a:solidFill>
                  <a:srgbClr val="000000"/>
                </a:solidFill>
                <a:latin typeface="+mj-lt"/>
              </a:rPr>
              <a:t>Scrapping of data from different websites were of different process and the length of data were differing in most cases. </a:t>
            </a:r>
          </a:p>
          <a:p>
            <a:pPr marL="285750" indent="-285750" algn="just">
              <a:buFont typeface="Arial" panose="020B0604020202020204" pitchFamily="34" charset="0"/>
              <a:buChar char="•"/>
            </a:pPr>
            <a:r>
              <a:rPr lang="en-US" dirty="0" smtClean="0">
                <a:solidFill>
                  <a:srgbClr val="000000"/>
                </a:solidFill>
                <a:latin typeface="+mj-lt"/>
              </a:rPr>
              <a:t>Some of the reviews were bad and the text had more wrong information about the product. </a:t>
            </a:r>
          </a:p>
          <a:p>
            <a:pPr marL="285750" indent="-285750" algn="just">
              <a:buFont typeface="Arial" panose="020B0604020202020204" pitchFamily="34" charset="0"/>
              <a:buChar char="•"/>
            </a:pPr>
            <a:r>
              <a:rPr lang="en-US" dirty="0" err="1" smtClean="0">
                <a:solidFill>
                  <a:srgbClr val="000000"/>
                </a:solidFill>
                <a:latin typeface="+mj-lt"/>
              </a:rPr>
              <a:t>WordCloud</a:t>
            </a:r>
            <a:r>
              <a:rPr lang="en-US" dirty="0" smtClean="0">
                <a:solidFill>
                  <a:srgbClr val="000000"/>
                </a:solidFill>
                <a:latin typeface="+mj-lt"/>
              </a:rPr>
              <a:t> was not showing proper text which had more positive and negative </a:t>
            </a:r>
            <a:r>
              <a:rPr lang="en-US" dirty="0" err="1" smtClean="0">
                <a:solidFill>
                  <a:srgbClr val="000000"/>
                </a:solidFill>
                <a:latin typeface="+mj-lt"/>
              </a:rPr>
              <a:t>weightage</a:t>
            </a:r>
            <a:r>
              <a:rPr lang="en-US" dirty="0" smtClean="0">
                <a:solidFill>
                  <a:srgbClr val="000000"/>
                </a:solidFill>
                <a:latin typeface="+mj-lt"/>
              </a:rPr>
              <a:t>. </a:t>
            </a:r>
          </a:p>
          <a:p>
            <a:pPr>
              <a:buNone/>
            </a:pPr>
            <a:endParaRPr lang="en-IN" dirty="0" smtClean="0">
              <a:solidFill>
                <a:srgbClr val="000000"/>
              </a:solidFill>
              <a:latin typeface="+mj-lt"/>
            </a:endParaRPr>
          </a:p>
          <a:p>
            <a:pPr marL="285750" indent="-285750">
              <a:buFont typeface="Wingdings" panose="05000000000000000000" pitchFamily="2" charset="2"/>
              <a:buChar char="ü"/>
            </a:pPr>
            <a:r>
              <a:rPr lang="en-IN" b="1" dirty="0" smtClean="0">
                <a:solidFill>
                  <a:srgbClr val="000000"/>
                </a:solidFill>
                <a:latin typeface="+mj-lt"/>
              </a:rPr>
              <a:t>Areas of improvement: </a:t>
            </a:r>
          </a:p>
          <a:p>
            <a:endParaRPr lang="en-IN" dirty="0" smtClean="0">
              <a:solidFill>
                <a:srgbClr val="000000"/>
              </a:solidFill>
              <a:latin typeface="+mj-lt"/>
            </a:endParaRPr>
          </a:p>
          <a:p>
            <a:pPr marL="285750" indent="-285750">
              <a:buFont typeface="Arial" panose="020B0604020202020204" pitchFamily="34" charset="0"/>
              <a:buChar char="•"/>
            </a:pPr>
            <a:r>
              <a:rPr lang="en-IN" dirty="0" smtClean="0">
                <a:solidFill>
                  <a:srgbClr val="000000"/>
                </a:solidFill>
                <a:latin typeface="+mj-lt"/>
              </a:rPr>
              <a:t>Less time complexity </a:t>
            </a:r>
          </a:p>
          <a:p>
            <a:pPr marL="285750" indent="-285750">
              <a:buFont typeface="Arial" panose="020B0604020202020204" pitchFamily="34" charset="0"/>
              <a:buChar char="•"/>
            </a:pPr>
            <a:r>
              <a:rPr lang="en-US" dirty="0" smtClean="0">
                <a:solidFill>
                  <a:srgbClr val="000000"/>
                </a:solidFill>
                <a:latin typeface="+mj-lt"/>
              </a:rPr>
              <a:t>More computational power can be given </a:t>
            </a:r>
          </a:p>
          <a:p>
            <a:pPr marL="285750" indent="-285750">
              <a:buFont typeface="Arial" panose="020B0604020202020204" pitchFamily="34" charset="0"/>
              <a:buChar char="•"/>
            </a:pPr>
            <a:r>
              <a:rPr lang="en-US" dirty="0" smtClean="0">
                <a:solidFill>
                  <a:srgbClr val="000000"/>
                </a:solidFill>
                <a:latin typeface="+mj-lt"/>
              </a:rPr>
              <a:t>Errors </a:t>
            </a:r>
            <a:r>
              <a:rPr lang="en-US" dirty="0" smtClean="0">
                <a:solidFill>
                  <a:srgbClr val="000000"/>
                </a:solidFill>
                <a:latin typeface="+mj-lt"/>
              </a:rPr>
              <a:t>can be avoided.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343150"/>
            <a:ext cx="8305800" cy="857250"/>
          </a:xfrm>
        </p:spPr>
        <p:txBody>
          <a:bodyPr>
            <a:noAutofit/>
          </a:bodyPr>
          <a:lstStyle/>
          <a:p>
            <a:r>
              <a:rPr lang="en-US" sz="6600" dirty="0" smtClean="0"/>
              <a:t>		Thank You</a:t>
            </a:r>
            <a:endParaRPr lang="en-US" sz="6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chemeClr val="tx1">
                    <a:lumMod val="50000"/>
                  </a:schemeClr>
                </a:solidFill>
              </a:rPr>
              <a:t>MATHEMATICAL/ANALYTICAL MODELLING OF THE PROBLEM </a:t>
            </a:r>
            <a:endParaRPr lang="en-US" sz="3200" dirty="0"/>
          </a:p>
        </p:txBody>
      </p:sp>
      <p:sp>
        <p:nvSpPr>
          <p:cNvPr id="3" name="Content Placeholder 2"/>
          <p:cNvSpPr>
            <a:spLocks noGrp="1"/>
          </p:cNvSpPr>
          <p:nvPr>
            <p:ph idx="1"/>
          </p:nvPr>
        </p:nvSpPr>
        <p:spPr/>
        <p:txBody>
          <a:bodyPr>
            <a:normAutofit/>
          </a:bodyPr>
          <a:lstStyle/>
          <a:p>
            <a:pPr marL="285750" indent="-285750" algn="just">
              <a:buFont typeface="Wingdings" panose="05000000000000000000" pitchFamily="2" charset="2"/>
              <a:buChar char="ü"/>
            </a:pPr>
            <a:r>
              <a:rPr lang="en-US" sz="1900" b="1" dirty="0" smtClean="0">
                <a:solidFill>
                  <a:srgbClr val="000000"/>
                </a:solidFill>
                <a:latin typeface="Goudy Old Style" panose="02020502050305020303" pitchFamily="18" charset="0"/>
              </a:rPr>
              <a:t>In our scrapped dataset, our target variable "Rating " is a categorical variable i.e., it can be classified as ‘1.0’, ‘2.0’,’3.0’,’4.0’,’5.0’. Therefore, we will be handling this </a:t>
            </a:r>
            <a:r>
              <a:rPr lang="en-US" sz="1900" b="1" dirty="0" err="1" smtClean="0">
                <a:solidFill>
                  <a:srgbClr val="000000"/>
                </a:solidFill>
                <a:latin typeface="Goudy Old Style" panose="02020502050305020303" pitchFamily="18" charset="0"/>
              </a:rPr>
              <a:t>modelling</a:t>
            </a:r>
            <a:r>
              <a:rPr lang="en-US" sz="1900" b="1" dirty="0" smtClean="0">
                <a:solidFill>
                  <a:srgbClr val="000000"/>
                </a:solidFill>
                <a:latin typeface="Goudy Old Style" panose="02020502050305020303" pitchFamily="18" charset="0"/>
              </a:rPr>
              <a:t> problem as classification. </a:t>
            </a:r>
          </a:p>
          <a:p>
            <a:pPr marL="285750" indent="-285750" algn="just">
              <a:buFont typeface="Wingdings" panose="05000000000000000000" pitchFamily="2" charset="2"/>
              <a:buChar char="ü"/>
            </a:pPr>
            <a:endParaRPr lang="en-IN" sz="1900" b="1" dirty="0" smtClean="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900" b="1" dirty="0" smtClean="0">
                <a:solidFill>
                  <a:srgbClr val="000000"/>
                </a:solidFill>
                <a:latin typeface="Goudy Old Style" panose="02020502050305020303" pitchFamily="18" charset="0"/>
              </a:rPr>
              <a:t> This project is done in two parts: </a:t>
            </a:r>
          </a:p>
          <a:p>
            <a:pPr marL="285750" indent="-285750" algn="ctr">
              <a:buFont typeface="Arial" panose="020B0604020202020204" pitchFamily="34" charset="0"/>
              <a:buChar char="•"/>
            </a:pPr>
            <a:endParaRPr lang="en-IN" sz="1900" b="1" dirty="0" smtClean="0">
              <a:latin typeface="Goudy Old Style" panose="02020502050305020303" pitchFamily="18" charset="0"/>
            </a:endParaRPr>
          </a:p>
          <a:p>
            <a:pPr marL="285750" indent="-285750" algn="ctr">
              <a:buFont typeface="Arial" panose="020B0604020202020204" pitchFamily="34" charset="0"/>
              <a:buChar char="•"/>
            </a:pPr>
            <a:r>
              <a:rPr lang="en-IN" sz="1900" dirty="0" smtClean="0">
                <a:latin typeface="Goudy Old Style" panose="02020502050305020303" pitchFamily="18" charset="0"/>
              </a:rPr>
              <a:t>Data collection phase</a:t>
            </a:r>
          </a:p>
          <a:p>
            <a:pPr marL="285750" indent="-285750" algn="ctr">
              <a:buFont typeface="Arial" panose="020B0604020202020204" pitchFamily="34" charset="0"/>
              <a:buChar char="•"/>
            </a:pPr>
            <a:r>
              <a:rPr lang="en-IN" sz="1900" dirty="0" smtClean="0">
                <a:latin typeface="Goudy Old Style" panose="02020502050305020303" pitchFamily="18" charset="0"/>
              </a:rPr>
              <a:t>Model Building phase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9550"/>
            <a:ext cx="8229600" cy="4533900"/>
          </a:xfrm>
        </p:spPr>
        <p:txBody>
          <a:bodyPr>
            <a:normAutofit fontScale="25000" lnSpcReduction="20000"/>
          </a:bodyPr>
          <a:lstStyle/>
          <a:p>
            <a:pPr marL="285750" indent="-285750" algn="just">
              <a:buFont typeface="Wingdings" panose="05000000000000000000" pitchFamily="2" charset="2"/>
              <a:buChar char="ü"/>
            </a:pPr>
            <a:r>
              <a:rPr lang="en-US" sz="6400" dirty="0" smtClean="0">
                <a:solidFill>
                  <a:schemeClr val="tx1">
                    <a:lumMod val="50000"/>
                  </a:schemeClr>
                </a:solidFill>
                <a:latin typeface="+mj-lt"/>
              </a:rPr>
              <a:t>In Data collection phase, we will scrape nearly 50000 of reviews data from different e-commerce websites like Amazon, </a:t>
            </a:r>
            <a:r>
              <a:rPr lang="en-US" sz="6400" dirty="0" err="1" smtClean="0">
                <a:solidFill>
                  <a:schemeClr val="tx1">
                    <a:lumMod val="50000"/>
                  </a:schemeClr>
                </a:solidFill>
                <a:latin typeface="+mj-lt"/>
              </a:rPr>
              <a:t>Flipkart</a:t>
            </a:r>
            <a:r>
              <a:rPr lang="en-US" sz="6400" dirty="0" smtClean="0">
                <a:solidFill>
                  <a:schemeClr val="tx1">
                    <a:lumMod val="50000"/>
                  </a:schemeClr>
                </a:solidFill>
                <a:latin typeface="+mj-lt"/>
              </a:rPr>
              <a:t>, etc. and it is collected by using </a:t>
            </a:r>
            <a:r>
              <a:rPr lang="en-US" sz="6400" dirty="0" err="1" smtClean="0">
                <a:solidFill>
                  <a:schemeClr val="tx1">
                    <a:lumMod val="50000"/>
                  </a:schemeClr>
                </a:solidFill>
                <a:latin typeface="+mj-lt"/>
              </a:rPr>
              <a:t>Webscraping</a:t>
            </a:r>
            <a:r>
              <a:rPr lang="en-US" sz="6400" dirty="0" smtClean="0">
                <a:solidFill>
                  <a:schemeClr val="tx1">
                    <a:lumMod val="50000"/>
                  </a:schemeClr>
                </a:solidFill>
                <a:latin typeface="+mj-lt"/>
              </a:rPr>
              <a:t> and Selenium.</a:t>
            </a:r>
          </a:p>
          <a:p>
            <a:pPr marL="285750" indent="-285750" algn="just">
              <a:buFont typeface="Wingdings" panose="05000000000000000000" pitchFamily="2" charset="2"/>
              <a:buChar char="ü"/>
            </a:pPr>
            <a:endParaRPr lang="en-US" sz="6400" dirty="0" smtClean="0">
              <a:solidFill>
                <a:schemeClr val="tx1">
                  <a:lumMod val="50000"/>
                </a:schemeClr>
              </a:solidFill>
              <a:latin typeface="+mj-lt"/>
            </a:endParaRPr>
          </a:p>
          <a:p>
            <a:pPr marL="285750" indent="-285750" algn="just">
              <a:buFont typeface="Wingdings" panose="05000000000000000000" pitchFamily="2" charset="2"/>
              <a:buChar char="ü"/>
            </a:pPr>
            <a:r>
              <a:rPr lang="en-US" sz="6400" dirty="0" smtClean="0">
                <a:solidFill>
                  <a:schemeClr val="tx1">
                    <a:lumMod val="50000"/>
                  </a:schemeClr>
                </a:solidFill>
                <a:latin typeface="+mj-lt"/>
              </a:rPr>
              <a:t>Fetch an equal number of reviews for each rating, for example if you are fetching 10000 reviews then all ratings 1,2,3,4,5 should be 2000. It will balance our data set. </a:t>
            </a:r>
          </a:p>
          <a:p>
            <a:pPr marL="285750" indent="-285750" algn="just">
              <a:buFont typeface="Wingdings" panose="05000000000000000000" pitchFamily="2" charset="2"/>
              <a:buChar char="ü"/>
            </a:pPr>
            <a:endParaRPr lang="en-IN" sz="6400" dirty="0" smtClean="0">
              <a:solidFill>
                <a:schemeClr val="tx1">
                  <a:lumMod val="50000"/>
                </a:schemeClr>
              </a:solidFill>
              <a:latin typeface="+mj-lt"/>
            </a:endParaRPr>
          </a:p>
          <a:p>
            <a:pPr marL="285750" indent="-285750" algn="just">
              <a:buFont typeface="Wingdings" panose="05000000000000000000" pitchFamily="2" charset="2"/>
              <a:buChar char="ü"/>
            </a:pPr>
            <a:r>
              <a:rPr lang="en-US" sz="6400" dirty="0" smtClean="0">
                <a:solidFill>
                  <a:schemeClr val="tx1">
                    <a:lumMod val="50000"/>
                  </a:schemeClr>
                </a:solidFill>
                <a:latin typeface="+mj-lt"/>
              </a:rPr>
              <a:t>Convert all the ratings to their round number, as there are only 5 options for rating i.e., 1,2,3,4,5. If a rating is 4.5 convert it 5. </a:t>
            </a:r>
          </a:p>
          <a:p>
            <a:pPr marL="285750" indent="-285750" algn="just">
              <a:buFont typeface="Wingdings" panose="05000000000000000000" pitchFamily="2" charset="2"/>
              <a:buChar char="ü"/>
            </a:pPr>
            <a:endParaRPr lang="en-US" sz="6400" dirty="0" smtClean="0">
              <a:solidFill>
                <a:schemeClr val="tx1">
                  <a:lumMod val="50000"/>
                </a:schemeClr>
              </a:solidFill>
              <a:latin typeface="+mj-lt"/>
            </a:endParaRPr>
          </a:p>
          <a:p>
            <a:pPr marL="285750" indent="-285750" algn="just">
              <a:buFont typeface="Wingdings" panose="05000000000000000000" pitchFamily="2" charset="2"/>
              <a:buChar char="ü"/>
            </a:pPr>
            <a:r>
              <a:rPr lang="en-US" sz="6400" dirty="0" smtClean="0">
                <a:solidFill>
                  <a:srgbClr val="000000"/>
                </a:solidFill>
                <a:latin typeface="+mj-lt"/>
              </a:rPr>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like- </a:t>
            </a:r>
          </a:p>
          <a:p>
            <a:pPr marL="285750" indent="-285750" algn="just">
              <a:buFont typeface="Wingdings" panose="05000000000000000000" pitchFamily="2" charset="2"/>
              <a:buChar char="ü"/>
            </a:pPr>
            <a:endParaRPr lang="en-US" sz="6400" b="1" dirty="0" smtClean="0">
              <a:latin typeface="+mj-lt"/>
            </a:endParaRPr>
          </a:p>
          <a:p>
            <a:pPr algn="ctr"/>
            <a:r>
              <a:rPr lang="en-IN" sz="6400" dirty="0" smtClean="0">
                <a:solidFill>
                  <a:srgbClr val="000000"/>
                </a:solidFill>
                <a:latin typeface="+mj-lt"/>
              </a:rPr>
              <a:t>1. Data Cleaning </a:t>
            </a:r>
          </a:p>
          <a:p>
            <a:pPr algn="ctr"/>
            <a:r>
              <a:rPr lang="en-IN" sz="6400" dirty="0" smtClean="0">
                <a:solidFill>
                  <a:srgbClr val="000000"/>
                </a:solidFill>
                <a:latin typeface="+mj-lt"/>
              </a:rPr>
              <a:t>2. Exploratory Data Analysis </a:t>
            </a:r>
          </a:p>
          <a:p>
            <a:pPr algn="ctr"/>
            <a:r>
              <a:rPr lang="en-IN" sz="6400" dirty="0" smtClean="0">
                <a:solidFill>
                  <a:srgbClr val="000000"/>
                </a:solidFill>
                <a:latin typeface="+mj-lt"/>
              </a:rPr>
              <a:t>3. Data Pre-processing </a:t>
            </a:r>
          </a:p>
          <a:p>
            <a:pPr algn="ctr"/>
            <a:r>
              <a:rPr lang="en-IN" sz="6400" dirty="0" smtClean="0">
                <a:solidFill>
                  <a:srgbClr val="000000"/>
                </a:solidFill>
                <a:latin typeface="+mj-lt"/>
              </a:rPr>
              <a:t>4. Model Building </a:t>
            </a:r>
          </a:p>
          <a:p>
            <a:pPr algn="ctr"/>
            <a:r>
              <a:rPr lang="en-IN" sz="6400" dirty="0" smtClean="0">
                <a:solidFill>
                  <a:srgbClr val="000000"/>
                </a:solidFill>
                <a:latin typeface="+mj-lt"/>
              </a:rPr>
              <a:t>5. Model Evaluation </a:t>
            </a:r>
          </a:p>
          <a:p>
            <a:pPr algn="ctr"/>
            <a:r>
              <a:rPr lang="en-US" sz="6400" dirty="0" smtClean="0">
                <a:solidFill>
                  <a:srgbClr val="000000"/>
                </a:solidFill>
                <a:latin typeface="+mj-lt"/>
              </a:rPr>
              <a:t>6. Selecting the best model </a:t>
            </a:r>
            <a:endParaRPr lang="en-US" sz="6400" dirty="0" smtClean="0">
              <a:solidFill>
                <a:schemeClr val="tx1">
                  <a:lumMod val="50000"/>
                </a:schemeClr>
              </a:solidFill>
              <a:latin typeface="+mj-lt"/>
            </a:endParaRPr>
          </a:p>
          <a:p>
            <a:endParaRPr lang="en-US" sz="3400" dirty="0" smtClean="0">
              <a:latin typeface="Goudy Old Style" panose="02020502050305020303"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8229600" cy="609600"/>
          </a:xfrm>
        </p:spPr>
        <p:txBody>
          <a:bodyPr>
            <a:normAutofit/>
          </a:bodyPr>
          <a:lstStyle/>
          <a:p>
            <a:r>
              <a:rPr lang="en-US" sz="3200" dirty="0" smtClean="0">
                <a:solidFill>
                  <a:schemeClr val="tx1">
                    <a:lumMod val="50000"/>
                  </a:schemeClr>
                </a:solidFill>
              </a:rPr>
              <a:t>DATA SOURCES AND THEIR FORMATS</a:t>
            </a:r>
            <a:endParaRPr lang="en-US" sz="3200" dirty="0"/>
          </a:p>
        </p:txBody>
      </p:sp>
      <p:pic>
        <p:nvPicPr>
          <p:cNvPr id="4" name="Content Placeholder 3" descr="Capture.JPG"/>
          <p:cNvPicPr>
            <a:picLocks noGrp="1"/>
          </p:cNvPicPr>
          <p:nvPr>
            <p:ph idx="1"/>
          </p:nvPr>
        </p:nvPicPr>
        <p:blipFill>
          <a:blip r:embed="rId2"/>
          <a:stretch>
            <a:fillRect/>
          </a:stretch>
        </p:blipFill>
        <p:spPr>
          <a:xfrm>
            <a:off x="457200" y="1215844"/>
            <a:ext cx="8229600" cy="32833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8229600" cy="685800"/>
          </a:xfrm>
        </p:spPr>
        <p:txBody>
          <a:bodyPr>
            <a:normAutofit/>
          </a:bodyPr>
          <a:lstStyle/>
          <a:p>
            <a:r>
              <a:rPr lang="en-US" sz="3600" dirty="0" smtClean="0">
                <a:solidFill>
                  <a:schemeClr val="tx1">
                    <a:lumMod val="50000"/>
                  </a:schemeClr>
                </a:solidFill>
              </a:rPr>
              <a:t>DATA PRE-PROCESSING</a:t>
            </a:r>
            <a:endParaRPr lang="en-US" sz="3600" dirty="0"/>
          </a:p>
        </p:txBody>
      </p:sp>
      <p:sp>
        <p:nvSpPr>
          <p:cNvPr id="3" name="Content Placeholder 2"/>
          <p:cNvSpPr>
            <a:spLocks noGrp="1"/>
          </p:cNvSpPr>
          <p:nvPr>
            <p:ph idx="1"/>
          </p:nvPr>
        </p:nvSpPr>
        <p:spPr>
          <a:xfrm>
            <a:off x="457200" y="971550"/>
            <a:ext cx="8229600" cy="3771900"/>
          </a:xfrm>
        </p:spPr>
        <p:txBody>
          <a:bodyPr/>
          <a:lstStyle/>
          <a:p>
            <a:r>
              <a:rPr lang="en-US" sz="1600" dirty="0" smtClean="0">
                <a:solidFill>
                  <a:srgbClr val="000000"/>
                </a:solidFill>
                <a:latin typeface="+mj-lt"/>
              </a:rPr>
              <a:t>Handling missing data using </a:t>
            </a:r>
            <a:r>
              <a:rPr lang="en-US" sz="1600" dirty="0" err="1" smtClean="0">
                <a:solidFill>
                  <a:srgbClr val="000000"/>
                </a:solidFill>
                <a:latin typeface="+mj-lt"/>
              </a:rPr>
              <a:t>fillna</a:t>
            </a:r>
            <a:r>
              <a:rPr lang="en-US" sz="1600" dirty="0" smtClean="0">
                <a:solidFill>
                  <a:srgbClr val="000000"/>
                </a:solidFill>
                <a:latin typeface="+mj-lt"/>
              </a:rPr>
              <a:t> and checking the </a:t>
            </a:r>
            <a:r>
              <a:rPr lang="en-US" sz="1600" dirty="0" err="1" smtClean="0">
                <a:solidFill>
                  <a:srgbClr val="000000"/>
                </a:solidFill>
                <a:latin typeface="+mj-lt"/>
              </a:rPr>
              <a:t>datatypes</a:t>
            </a:r>
            <a:r>
              <a:rPr lang="en-US" sz="1600" dirty="0" smtClean="0">
                <a:solidFill>
                  <a:srgbClr val="000000"/>
                </a:solidFill>
                <a:latin typeface="+mj-lt"/>
              </a:rPr>
              <a:t> </a:t>
            </a:r>
          </a:p>
          <a:p>
            <a:endParaRPr lang="en-US" dirty="0"/>
          </a:p>
        </p:txBody>
      </p:sp>
      <p:pic>
        <p:nvPicPr>
          <p:cNvPr id="4" name="Picture 3"/>
          <p:cNvPicPr/>
          <p:nvPr/>
        </p:nvPicPr>
        <p:blipFill>
          <a:blip r:embed="rId2"/>
          <a:srcRect/>
          <a:stretch>
            <a:fillRect/>
          </a:stretch>
        </p:blipFill>
        <p:spPr bwMode="auto">
          <a:xfrm>
            <a:off x="1219200" y="1472328"/>
            <a:ext cx="6324600" cy="269962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9550"/>
            <a:ext cx="8229600" cy="4533900"/>
          </a:xfrm>
        </p:spPr>
        <p:txBody>
          <a:bodyPr/>
          <a:lstStyle/>
          <a:p>
            <a:r>
              <a:rPr lang="en-US" sz="1600" dirty="0" smtClean="0">
                <a:latin typeface="+mj-lt"/>
              </a:rPr>
              <a:t>Checking the info of the dataset and combining review text and Title into single column to perform NLP processing</a:t>
            </a:r>
            <a:r>
              <a:rPr lang="en-US" dirty="0" smtClean="0"/>
              <a:t>.</a:t>
            </a:r>
          </a:p>
          <a:p>
            <a:endParaRPr lang="en-US" dirty="0"/>
          </a:p>
        </p:txBody>
      </p:sp>
      <p:pic>
        <p:nvPicPr>
          <p:cNvPr id="6" name="Picture 5"/>
          <p:cNvPicPr/>
          <p:nvPr/>
        </p:nvPicPr>
        <p:blipFill>
          <a:blip r:embed="rId2"/>
          <a:srcRect/>
          <a:stretch>
            <a:fillRect/>
          </a:stretch>
        </p:blipFill>
        <p:spPr bwMode="auto">
          <a:xfrm>
            <a:off x="533401" y="1226185"/>
            <a:ext cx="3048000" cy="2031365"/>
          </a:xfrm>
          <a:prstGeom prst="rect">
            <a:avLst/>
          </a:prstGeom>
          <a:noFill/>
          <a:ln w="9525">
            <a:noFill/>
            <a:miter lim="800000"/>
            <a:headEnd/>
            <a:tailEnd/>
          </a:ln>
        </p:spPr>
      </p:pic>
      <p:pic>
        <p:nvPicPr>
          <p:cNvPr id="7" name="Picture 6"/>
          <p:cNvPicPr/>
          <p:nvPr/>
        </p:nvPicPr>
        <p:blipFill>
          <a:blip r:embed="rId3"/>
          <a:srcRect/>
          <a:stretch>
            <a:fillRect/>
          </a:stretch>
        </p:blipFill>
        <p:spPr bwMode="auto">
          <a:xfrm>
            <a:off x="4114800" y="1123951"/>
            <a:ext cx="4648200" cy="3048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1950"/>
            <a:ext cx="8229600" cy="4381500"/>
          </a:xfrm>
        </p:spPr>
        <p:txBody>
          <a:bodyPr>
            <a:normAutofit fontScale="62500" lnSpcReduction="20000"/>
          </a:bodyPr>
          <a:lstStyle/>
          <a:p>
            <a:pPr marL="285750" indent="-285750">
              <a:buFont typeface="Wingdings" panose="05000000000000000000" pitchFamily="2" charset="2"/>
              <a:buChar char="q"/>
            </a:pPr>
            <a:r>
              <a:rPr lang="en-US" sz="2800" dirty="0" smtClean="0">
                <a:solidFill>
                  <a:schemeClr val="tx2">
                    <a:lumMod val="25000"/>
                  </a:schemeClr>
                </a:solidFill>
                <a:latin typeface="+mj-lt"/>
              </a:rPr>
              <a:t>Pre-processing using Natural Language Processing (NLP): </a:t>
            </a:r>
          </a:p>
          <a:p>
            <a:endParaRPr lang="en-US" sz="2800" dirty="0" smtClean="0">
              <a:solidFill>
                <a:schemeClr val="tx1">
                  <a:lumMod val="50000"/>
                </a:schemeClr>
              </a:solidFill>
              <a:latin typeface="+mj-lt"/>
            </a:endParaRPr>
          </a:p>
          <a:p>
            <a:pPr marL="285750" indent="-285750" algn="just">
              <a:buFont typeface="Wingdings" panose="05000000000000000000" pitchFamily="2" charset="2"/>
              <a:buChar char="ü"/>
            </a:pPr>
            <a:r>
              <a:rPr lang="en-US" sz="2800" dirty="0" smtClean="0">
                <a:solidFill>
                  <a:schemeClr val="tx1">
                    <a:lumMod val="50000"/>
                  </a:schemeClr>
                </a:solidFill>
                <a:latin typeface="+mj-lt"/>
              </a:rPr>
              <a:t>We cleaned the data using </a:t>
            </a:r>
            <a:r>
              <a:rPr lang="en-US" sz="2800" dirty="0" err="1" smtClean="0">
                <a:solidFill>
                  <a:schemeClr val="tx1">
                    <a:lumMod val="50000"/>
                  </a:schemeClr>
                </a:solidFill>
                <a:latin typeface="+mj-lt"/>
              </a:rPr>
              <a:t>regex</a:t>
            </a:r>
            <a:r>
              <a:rPr lang="en-US" sz="2800" dirty="0" smtClean="0">
                <a:solidFill>
                  <a:schemeClr val="tx1">
                    <a:lumMod val="50000"/>
                  </a:schemeClr>
                </a:solidFill>
                <a:latin typeface="+mj-lt"/>
              </a:rPr>
              <a:t>, matching patterns in the comments and replacing them with more organized counterparts. Cleaner data leads to a more efficient model and higher accuracy. Following steps are involved: </a:t>
            </a:r>
          </a:p>
          <a:p>
            <a:endParaRPr lang="en-IN" sz="2800" dirty="0" smtClean="0">
              <a:solidFill>
                <a:schemeClr val="tx1">
                  <a:lumMod val="50000"/>
                </a:schemeClr>
              </a:solidFill>
              <a:latin typeface="+mj-lt"/>
            </a:endParaRPr>
          </a:p>
          <a:p>
            <a:r>
              <a:rPr lang="en-US" sz="2800" dirty="0" smtClean="0">
                <a:solidFill>
                  <a:schemeClr val="tx1">
                    <a:lumMod val="50000"/>
                  </a:schemeClr>
                </a:solidFill>
                <a:latin typeface="+mj-lt"/>
              </a:rPr>
              <a:t>1. Removing Punctuations and other special characters </a:t>
            </a:r>
          </a:p>
          <a:p>
            <a:r>
              <a:rPr lang="en-US" sz="2800" dirty="0" smtClean="0">
                <a:solidFill>
                  <a:schemeClr val="tx1">
                    <a:lumMod val="50000"/>
                  </a:schemeClr>
                </a:solidFill>
                <a:latin typeface="+mj-lt"/>
              </a:rPr>
              <a:t>2. Splitting the comments into individual words </a:t>
            </a:r>
          </a:p>
          <a:p>
            <a:r>
              <a:rPr lang="en-IN" sz="2800" dirty="0" smtClean="0">
                <a:solidFill>
                  <a:schemeClr val="tx1">
                    <a:lumMod val="50000"/>
                  </a:schemeClr>
                </a:solidFill>
                <a:latin typeface="+mj-lt"/>
              </a:rPr>
              <a:t>3. Removing Stop Words </a:t>
            </a:r>
          </a:p>
          <a:p>
            <a:endParaRPr lang="en-IN" sz="2800" dirty="0" smtClean="0">
              <a:solidFill>
                <a:schemeClr val="tx1">
                  <a:lumMod val="50000"/>
                </a:schemeClr>
              </a:solidFill>
              <a:latin typeface="+mj-lt"/>
            </a:endParaRPr>
          </a:p>
          <a:p>
            <a:pPr marL="285750" indent="-285750" algn="just">
              <a:buFont typeface="Wingdings" panose="05000000000000000000" pitchFamily="2" charset="2"/>
              <a:buChar char="ü"/>
            </a:pPr>
            <a:r>
              <a:rPr lang="en-US" sz="2800" dirty="0" smtClean="0">
                <a:solidFill>
                  <a:schemeClr val="tx1">
                    <a:lumMod val="50000"/>
                  </a:schemeClr>
                </a:solidFill>
                <a:latin typeface="+mj-lt"/>
              </a:rPr>
              <a:t>There is a corpus of stop-words, that are high-frequency words such as "the", "to" and "also", and that we sometimes want to litter out of a document before further processing. Stop-words usually have little lexical content, don’t alter the general meaning of a sentence and their presence in a text fails to distinguish it from other texts. We used the one from Natural Language Toolkit a leading platform for building Python programs to work with human language. </a:t>
            </a:r>
          </a:p>
          <a:p>
            <a:endParaRPr lang="en-IN" sz="2800" b="1" dirty="0" smtClean="0">
              <a:solidFill>
                <a:schemeClr val="tx1">
                  <a:lumMod val="50000"/>
                </a:schemeClr>
              </a:solidFill>
              <a:latin typeface="Goudy Old Style" panose="02020502050305020303"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1950"/>
            <a:ext cx="8229600" cy="4381500"/>
          </a:xfrm>
        </p:spPr>
        <p:txBody>
          <a:bodyPr>
            <a:normAutofit fontScale="47500" lnSpcReduction="20000"/>
          </a:bodyPr>
          <a:lstStyle/>
          <a:p>
            <a:pPr marL="285750" indent="-285750" algn="just">
              <a:buFont typeface="Wingdings" panose="05000000000000000000" pitchFamily="2" charset="2"/>
              <a:buChar char="ü"/>
            </a:pPr>
            <a:r>
              <a:rPr lang="en-US" sz="3300" dirty="0" smtClean="0">
                <a:solidFill>
                  <a:schemeClr val="tx1">
                    <a:lumMod val="50000"/>
                  </a:schemeClr>
                </a:solidFill>
                <a:latin typeface="+mj-lt"/>
              </a:rPr>
              <a:t>We will be tokenizing the data using </a:t>
            </a:r>
            <a:r>
              <a:rPr lang="en-US" sz="3300" dirty="0" err="1" smtClean="0">
                <a:solidFill>
                  <a:schemeClr val="tx1">
                    <a:lumMod val="50000"/>
                  </a:schemeClr>
                </a:solidFill>
                <a:latin typeface="+mj-lt"/>
              </a:rPr>
              <a:t>RegexpTokenizer</a:t>
            </a:r>
            <a:endParaRPr lang="en-US" sz="3300" dirty="0" smtClean="0">
              <a:solidFill>
                <a:schemeClr val="tx1">
                  <a:lumMod val="50000"/>
                </a:schemeClr>
              </a:solidFill>
              <a:latin typeface="+mj-lt"/>
            </a:endParaRPr>
          </a:p>
          <a:p>
            <a:pPr marL="285750" indent="-285750" algn="just">
              <a:buFont typeface="Wingdings" panose="05000000000000000000" pitchFamily="2" charset="2"/>
              <a:buChar char="ü"/>
            </a:pPr>
            <a:endParaRPr lang="en-US" sz="3300" dirty="0" smtClean="0">
              <a:solidFill>
                <a:schemeClr val="tx1">
                  <a:lumMod val="50000"/>
                </a:schemeClr>
              </a:solidFill>
              <a:latin typeface="+mj-lt"/>
            </a:endParaRPr>
          </a:p>
          <a:p>
            <a:pPr marL="285750" indent="-285750" algn="just">
              <a:buFont typeface="Wingdings" panose="05000000000000000000" pitchFamily="2" charset="2"/>
              <a:buChar char="ü"/>
            </a:pPr>
            <a:r>
              <a:rPr lang="en-US" sz="3300" dirty="0" smtClean="0">
                <a:solidFill>
                  <a:schemeClr val="tx1">
                    <a:lumMod val="50000"/>
                  </a:schemeClr>
                </a:solidFill>
                <a:latin typeface="+mj-lt"/>
              </a:rPr>
              <a:t>Stemming is the process of converting inflected/derived words to their word stem or the root form. Basically, a large number of similar origin words are converted to the same word. E.g., words like "stems", "stemmer", "stemming", "stemmed" as based on "stem". This helps in achieving the training process with a better accuracy.</a:t>
            </a:r>
          </a:p>
          <a:p>
            <a:pPr marL="285750" indent="-285750" algn="just">
              <a:buFont typeface="Wingdings" panose="05000000000000000000" pitchFamily="2" charset="2"/>
              <a:buChar char="ü"/>
            </a:pPr>
            <a:endParaRPr lang="en-US" sz="3300" dirty="0" smtClean="0">
              <a:solidFill>
                <a:schemeClr val="tx1">
                  <a:lumMod val="50000"/>
                </a:schemeClr>
              </a:solidFill>
              <a:latin typeface="+mj-lt"/>
            </a:endParaRPr>
          </a:p>
          <a:p>
            <a:pPr marL="285750" indent="-285750" algn="just">
              <a:buFont typeface="Wingdings" panose="05000000000000000000" pitchFamily="2" charset="2"/>
              <a:buChar char="ü"/>
            </a:pPr>
            <a:r>
              <a:rPr lang="en-US" sz="3300" dirty="0" smtClean="0">
                <a:solidFill>
                  <a:schemeClr val="tx1">
                    <a:lumMod val="50000"/>
                  </a:schemeClr>
                </a:solidFill>
                <a:latin typeface="+mj-lt"/>
              </a:rPr>
              <a:t>Lemmatizing is the process of grouping together the inflected forms of a word so they can be analyzed as a single item. This is quite similar to stemming in its working but differs since it depends on correctly identifying the intended part of speech and meaning of a word in a sentence, as well as within the larger context surrounding that sentence, such as neighboring sentences or even an entire document.  </a:t>
            </a:r>
          </a:p>
          <a:p>
            <a:pPr marL="285750" indent="-285750" algn="just">
              <a:buFont typeface="Wingdings" panose="05000000000000000000" pitchFamily="2" charset="2"/>
              <a:buChar char="ü"/>
            </a:pPr>
            <a:endParaRPr lang="en-US" sz="3300" dirty="0" smtClean="0">
              <a:solidFill>
                <a:schemeClr val="tx1">
                  <a:lumMod val="50000"/>
                </a:schemeClr>
              </a:solidFill>
              <a:latin typeface="+mj-lt"/>
            </a:endParaRPr>
          </a:p>
          <a:p>
            <a:pPr marL="285750" indent="-285750" algn="just">
              <a:buFont typeface="Wingdings" panose="05000000000000000000" pitchFamily="2" charset="2"/>
              <a:buChar char="ü"/>
            </a:pPr>
            <a:r>
              <a:rPr lang="en-US" sz="3300" dirty="0" smtClean="0">
                <a:solidFill>
                  <a:schemeClr val="tx1">
                    <a:lumMod val="50000"/>
                  </a:schemeClr>
                </a:solidFill>
                <a:latin typeface="+mj-lt"/>
              </a:rPr>
              <a:t>Then, we will be processing the review and assigning the updated review in the data </a:t>
            </a:r>
            <a:r>
              <a:rPr lang="en-US" sz="3300" dirty="0" smtClean="0">
                <a:solidFill>
                  <a:schemeClr val="tx1">
                    <a:lumMod val="50000"/>
                  </a:schemeClr>
                </a:solidFill>
                <a:latin typeface="+mj-lt"/>
              </a:rPr>
              <a:t>frame</a:t>
            </a:r>
          </a:p>
          <a:p>
            <a:pPr marL="285750" indent="-285750" algn="just">
              <a:buNone/>
            </a:pPr>
            <a:r>
              <a:rPr lang="en-US" sz="3300" dirty="0" smtClean="0">
                <a:solidFill>
                  <a:schemeClr val="tx1">
                    <a:lumMod val="50000"/>
                  </a:schemeClr>
                </a:solidFill>
                <a:latin typeface="+mj-lt"/>
              </a:rPr>
              <a:t> </a:t>
            </a:r>
            <a:endParaRPr lang="en-US" sz="3300" dirty="0" smtClean="0">
              <a:solidFill>
                <a:schemeClr val="tx1">
                  <a:lumMod val="50000"/>
                </a:schemeClr>
              </a:solidFill>
              <a:latin typeface="+mj-lt"/>
            </a:endParaRPr>
          </a:p>
          <a:p>
            <a:pPr marL="285750" indent="-285750" algn="just">
              <a:buFont typeface="Wingdings" panose="05000000000000000000" pitchFamily="2" charset="2"/>
              <a:buChar char="ü"/>
            </a:pPr>
            <a:r>
              <a:rPr lang="en-US" sz="3300" dirty="0" smtClean="0">
                <a:solidFill>
                  <a:schemeClr val="tx1">
                    <a:lumMod val="50000"/>
                  </a:schemeClr>
                </a:solidFill>
                <a:latin typeface="+mj-lt"/>
              </a:rPr>
              <a:t>Finally, we </a:t>
            </a:r>
            <a:r>
              <a:rPr lang="en-US" sz="3300" dirty="0" smtClean="0">
                <a:latin typeface="+mj-lt"/>
              </a:rPr>
              <a:t>get</a:t>
            </a:r>
            <a:r>
              <a:rPr lang="en-US" sz="3300" dirty="0" smtClean="0">
                <a:solidFill>
                  <a:srgbClr val="000000"/>
                </a:solidFill>
                <a:latin typeface="+mj-lt"/>
              </a:rPr>
              <a:t> sense of words for all ratings using </a:t>
            </a:r>
            <a:r>
              <a:rPr lang="en-US" sz="3300" dirty="0" err="1" smtClean="0">
                <a:solidFill>
                  <a:srgbClr val="000000"/>
                </a:solidFill>
                <a:latin typeface="+mj-lt"/>
              </a:rPr>
              <a:t>WordCloud</a:t>
            </a:r>
            <a:r>
              <a:rPr lang="en-US" sz="3300" dirty="0" smtClean="0">
                <a:latin typeface="+mj-lt"/>
              </a:rPr>
              <a:t>. </a:t>
            </a:r>
            <a:r>
              <a:rPr lang="en-US" sz="3300" dirty="0" smtClean="0">
                <a:solidFill>
                  <a:srgbClr val="000000"/>
                </a:solidFill>
                <a:latin typeface="+mj-lt"/>
              </a:rPr>
              <a:t>Word Cloud is a data visualization technique used for representing text data in which the size of each word indicates its frequency or importance. </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383</TotalTime>
  <Words>1451</Words>
  <Application>Microsoft Office PowerPoint</Application>
  <PresentationFormat>On-screen Show (16:9)</PresentationFormat>
  <Paragraphs>120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Flow</vt:lpstr>
      <vt:lpstr>RATINGS PREDICTION PROJECT</vt:lpstr>
      <vt:lpstr>INTRODUCTION</vt:lpstr>
      <vt:lpstr>MATHEMATICAL/ANALYTICAL MODELLING OF THE PROBLEM </vt:lpstr>
      <vt:lpstr>Slide 4</vt:lpstr>
      <vt:lpstr>DATA SOURCES AND THEIR FORMATS</vt:lpstr>
      <vt:lpstr>DATA PRE-PROCESSING</vt:lpstr>
      <vt:lpstr>Slide 7</vt:lpstr>
      <vt:lpstr>Slide 8</vt:lpstr>
      <vt:lpstr>Slide 9</vt:lpstr>
      <vt:lpstr>Slide 10</vt:lpstr>
      <vt:lpstr>Slide 11</vt:lpstr>
      <vt:lpstr>Slide 12</vt:lpstr>
      <vt:lpstr>HARDWARE AND SOFTWARE REQUIREMENTS AND TOOLS USED</vt:lpstr>
      <vt:lpstr>Library Used</vt:lpstr>
      <vt:lpstr>MODEL/S DEVELOPMENT AND EVALUATION </vt:lpstr>
      <vt:lpstr>Slide 16</vt:lpstr>
      <vt:lpstr>Slide 17</vt:lpstr>
      <vt:lpstr>Slide 18</vt:lpstr>
      <vt:lpstr>Slide 19</vt:lpstr>
      <vt:lpstr>Slide 20</vt:lpstr>
      <vt:lpstr>Slide 21</vt:lpstr>
      <vt:lpstr>Slide 22</vt:lpstr>
      <vt:lpstr>Slide 23</vt:lpstr>
      <vt:lpstr>Slide 24</vt:lpstr>
      <vt:lpstr>DATA VISUALIZATION </vt:lpstr>
      <vt:lpstr>CONCLUSION</vt:lpstr>
      <vt:lpstr>Slide 27</vt:lpstr>
      <vt:lpstr>Slide 28</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PREDICTION PROJECT</dc:title>
  <dc:creator>user</dc:creator>
  <cp:lastModifiedBy>user</cp:lastModifiedBy>
  <cp:revision>39</cp:revision>
  <dcterms:created xsi:type="dcterms:W3CDTF">2022-08-07T08:50:06Z</dcterms:created>
  <dcterms:modified xsi:type="dcterms:W3CDTF">2022-08-07T15:13:28Z</dcterms:modified>
</cp:coreProperties>
</file>