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9144000" cy="6858000"/>
  <p:defaultTextStyle>
    <a:defPPr>
      <a:defRPr lang="en-US"/>
    </a:defPPr>
    <a:lvl1pPr marL="0" algn="l" defTabSz="879126" rtl="0" eaLnBrk="1" latinLnBrk="0" hangingPunct="1">
      <a:defRPr sz="1700" kern="1200">
        <a:solidFill>
          <a:schemeClr val="tx1"/>
        </a:solidFill>
        <a:latin typeface="+mn-lt"/>
        <a:ea typeface="+mn-ea"/>
        <a:cs typeface="+mn-cs"/>
      </a:defRPr>
    </a:lvl1pPr>
    <a:lvl2pPr marL="439563" algn="l" defTabSz="879126" rtl="0" eaLnBrk="1" latinLnBrk="0" hangingPunct="1">
      <a:defRPr sz="1700" kern="1200">
        <a:solidFill>
          <a:schemeClr val="tx1"/>
        </a:solidFill>
        <a:latin typeface="+mn-lt"/>
        <a:ea typeface="+mn-ea"/>
        <a:cs typeface="+mn-cs"/>
      </a:defRPr>
    </a:lvl2pPr>
    <a:lvl3pPr marL="879126" algn="l" defTabSz="879126" rtl="0" eaLnBrk="1" latinLnBrk="0" hangingPunct="1">
      <a:defRPr sz="1700" kern="1200">
        <a:solidFill>
          <a:schemeClr val="tx1"/>
        </a:solidFill>
        <a:latin typeface="+mn-lt"/>
        <a:ea typeface="+mn-ea"/>
        <a:cs typeface="+mn-cs"/>
      </a:defRPr>
    </a:lvl3pPr>
    <a:lvl4pPr marL="1318689" algn="l" defTabSz="879126" rtl="0" eaLnBrk="1" latinLnBrk="0" hangingPunct="1">
      <a:defRPr sz="1700" kern="1200">
        <a:solidFill>
          <a:schemeClr val="tx1"/>
        </a:solidFill>
        <a:latin typeface="+mn-lt"/>
        <a:ea typeface="+mn-ea"/>
        <a:cs typeface="+mn-cs"/>
      </a:defRPr>
    </a:lvl4pPr>
    <a:lvl5pPr marL="1758252" algn="l" defTabSz="879126" rtl="0" eaLnBrk="1" latinLnBrk="0" hangingPunct="1">
      <a:defRPr sz="1700" kern="1200">
        <a:solidFill>
          <a:schemeClr val="tx1"/>
        </a:solidFill>
        <a:latin typeface="+mn-lt"/>
        <a:ea typeface="+mn-ea"/>
        <a:cs typeface="+mn-cs"/>
      </a:defRPr>
    </a:lvl5pPr>
    <a:lvl6pPr marL="2197815" algn="l" defTabSz="879126" rtl="0" eaLnBrk="1" latinLnBrk="0" hangingPunct="1">
      <a:defRPr sz="1700" kern="1200">
        <a:solidFill>
          <a:schemeClr val="tx1"/>
        </a:solidFill>
        <a:latin typeface="+mn-lt"/>
        <a:ea typeface="+mn-ea"/>
        <a:cs typeface="+mn-cs"/>
      </a:defRPr>
    </a:lvl6pPr>
    <a:lvl7pPr marL="2637379" algn="l" defTabSz="879126" rtl="0" eaLnBrk="1" latinLnBrk="0" hangingPunct="1">
      <a:defRPr sz="1700" kern="1200">
        <a:solidFill>
          <a:schemeClr val="tx1"/>
        </a:solidFill>
        <a:latin typeface="+mn-lt"/>
        <a:ea typeface="+mn-ea"/>
        <a:cs typeface="+mn-cs"/>
      </a:defRPr>
    </a:lvl7pPr>
    <a:lvl8pPr marL="3076942" algn="l" defTabSz="879126" rtl="0" eaLnBrk="1" latinLnBrk="0" hangingPunct="1">
      <a:defRPr sz="1700" kern="1200">
        <a:solidFill>
          <a:schemeClr val="tx1"/>
        </a:solidFill>
        <a:latin typeface="+mn-lt"/>
        <a:ea typeface="+mn-ea"/>
        <a:cs typeface="+mn-cs"/>
      </a:defRPr>
    </a:lvl8pPr>
    <a:lvl9pPr marL="3516505" algn="l" defTabSz="879126"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5"/>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6374" indent="0" algn="l">
              <a:buNone/>
              <a:defRPr sz="2500">
                <a:solidFill>
                  <a:schemeClr val="tx2">
                    <a:shade val="30000"/>
                    <a:satMod val="150000"/>
                  </a:schemeClr>
                </a:solidFill>
              </a:defRPr>
            </a:lvl1pPr>
            <a:lvl2pPr marL="439563" indent="0" algn="ctr">
              <a:buNone/>
            </a:lvl2pPr>
            <a:lvl3pPr marL="879126" indent="0" algn="ctr">
              <a:buNone/>
            </a:lvl3pPr>
            <a:lvl4pPr marL="1318689" indent="0" algn="ctr">
              <a:buNone/>
            </a:lvl4pPr>
            <a:lvl5pPr marL="1758252" indent="0" algn="ctr">
              <a:buNone/>
            </a:lvl5pPr>
            <a:lvl6pPr marL="2197815" indent="0" algn="ctr">
              <a:buNone/>
            </a:lvl6pPr>
            <a:lvl7pPr marL="2637379" indent="0" algn="ctr">
              <a:buNone/>
            </a:lvl7pPr>
            <a:lvl8pPr marL="3076942" indent="0" algn="ctr">
              <a:buNone/>
            </a:lvl8pPr>
            <a:lvl9pPr marL="3516505"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C73C140-1C1E-494C-8C53-F2E7460FD819}" type="datetimeFigureOut">
              <a:rPr lang="en-US" smtClean="0"/>
              <a:pPr/>
              <a:t>7/12/2022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DD09BFA-3580-46F5-AF53-3B3C3A175E03}" type="slidenum">
              <a:rPr lang="en-US" smtClean="0"/>
              <a:pPr/>
              <a:t>‹#›</a:t>
            </a:fld>
            <a:endParaRPr lang="en-US"/>
          </a:p>
        </p:txBody>
      </p:sp>
      <p:sp>
        <p:nvSpPr>
          <p:cNvPr id="8" name="Oval 7"/>
          <p:cNvSpPr/>
          <p:nvPr/>
        </p:nvSpPr>
        <p:spPr>
          <a:xfrm>
            <a:off x="921434" y="1060351"/>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87913" tIns="43957" rIns="87913" bIns="43957" anchor="ctr"/>
          <a:lstStyle>
            <a:extLst/>
          </a:lstStyle>
          <a:p>
            <a:pPr algn="ctr" eaLnBrk="1" latinLnBrk="0" hangingPunct="1"/>
            <a:endParaRPr kumimoji="0" lang="en-US"/>
          </a:p>
        </p:txBody>
      </p:sp>
      <p:sp>
        <p:nvSpPr>
          <p:cNvPr id="9" name="Oval 8"/>
          <p:cNvSpPr/>
          <p:nvPr/>
        </p:nvSpPr>
        <p:spPr>
          <a:xfrm>
            <a:off x="1157178" y="100876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87913" tIns="43957" rIns="87913" bIns="43957"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73C140-1C1E-494C-8C53-F2E7460FD819}" type="datetimeFigureOut">
              <a:rPr lang="en-US" smtClean="0"/>
              <a:pPr/>
              <a:t>7/12/2022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D09BFA-3580-46F5-AF53-3B3C3A175E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1"/>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2"/>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73C140-1C1E-494C-8C53-F2E7460FD819}" type="datetimeFigureOut">
              <a:rPr lang="en-US" smtClean="0"/>
              <a:pPr/>
              <a:t>7/12/2022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D09BFA-3580-46F5-AF53-3B3C3A175E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73C140-1C1E-494C-8C53-F2E7460FD819}" type="datetimeFigureOut">
              <a:rPr lang="en-US" smtClean="0"/>
              <a:pPr/>
              <a:t>7/12/2022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D09BFA-3580-46F5-AF53-3B3C3A175E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1" y="-39"/>
            <a:ext cx="6858000" cy="514354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7913" tIns="43957" rIns="87913" bIns="43957" anchor="ctr"/>
          <a:lstStyle>
            <a:extLst/>
          </a:lstStyle>
          <a:p>
            <a:pPr algn="ctr" eaLnBrk="1" latinLnBrk="0" hangingPunct="1"/>
            <a:endParaRPr kumimoji="0" lang="en-US"/>
          </a:p>
        </p:txBody>
      </p:sp>
      <p:sp>
        <p:nvSpPr>
          <p:cNvPr id="2" name="Title 1"/>
          <p:cNvSpPr>
            <a:spLocks noGrp="1"/>
          </p:cNvSpPr>
          <p:nvPr>
            <p:ph type="title"/>
          </p:nvPr>
        </p:nvSpPr>
        <p:spPr>
          <a:xfrm>
            <a:off x="2578392" y="1950243"/>
            <a:ext cx="6400800" cy="1714500"/>
          </a:xfrm>
        </p:spPr>
        <p:txBody>
          <a:bodyPr anchor="t"/>
          <a:lstStyle>
            <a:lvl1pPr algn="l">
              <a:lnSpc>
                <a:spcPts val="4327"/>
              </a:lnSpc>
              <a:buNone/>
              <a:defRPr sz="39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1"/>
            <a:ext cx="6400800" cy="1132283"/>
          </a:xfrm>
        </p:spPr>
        <p:txBody>
          <a:bodyPr anchor="b"/>
          <a:lstStyle>
            <a:lvl1pPr marL="17583" indent="0">
              <a:lnSpc>
                <a:spcPts val="2211"/>
              </a:lnSpc>
              <a:spcBef>
                <a:spcPts val="0"/>
              </a:spcBef>
              <a:buNone/>
              <a:defRPr sz="1900">
                <a:solidFill>
                  <a:schemeClr val="tx2">
                    <a:shade val="30000"/>
                    <a:satMod val="150000"/>
                  </a:schemeClr>
                </a:solidFill>
              </a:defRPr>
            </a:lvl1pPr>
            <a:lvl2pPr>
              <a:buNone/>
              <a:defRPr sz="1700">
                <a:solidFill>
                  <a:schemeClr val="tx1">
                    <a:tint val="75000"/>
                  </a:schemeClr>
                </a:solidFill>
              </a:defRPr>
            </a:lvl2pPr>
            <a:lvl3pPr>
              <a:buNone/>
              <a:defRPr sz="15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C73C140-1C1E-494C-8C53-F2E7460FD819}" type="datetimeFigureOut">
              <a:rPr lang="en-US" smtClean="0"/>
              <a:pPr/>
              <a:t>7/12/2022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D09BFA-3580-46F5-AF53-3B3C3A175E03}" type="slidenum">
              <a:rPr lang="en-US" smtClean="0"/>
              <a:pPr/>
              <a:t>‹#›</a:t>
            </a:fld>
            <a:endParaRPr lang="en-US"/>
          </a:p>
        </p:txBody>
      </p:sp>
      <p:sp>
        <p:nvSpPr>
          <p:cNvPr id="10" name="Rectangle 9"/>
          <p:cNvSpPr/>
          <p:nvPr/>
        </p:nvSpPr>
        <p:spPr bwMode="invGray">
          <a:xfrm>
            <a:off x="2286000" y="2"/>
            <a:ext cx="76200" cy="514354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87913" tIns="43957" rIns="87913" bIns="43957" anchor="ctr"/>
          <a:lstStyle>
            <a:extLst/>
          </a:lstStyle>
          <a:p>
            <a:pPr algn="ctr" eaLnBrk="1" latinLnBrk="0" hangingPunct="1"/>
            <a:endParaRPr kumimoji="0" lang="en-US"/>
          </a:p>
        </p:txBody>
      </p:sp>
      <p:sp>
        <p:nvSpPr>
          <p:cNvPr id="8" name="Oval 7"/>
          <p:cNvSpPr/>
          <p:nvPr/>
        </p:nvSpPr>
        <p:spPr>
          <a:xfrm>
            <a:off x="2172322"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87913" tIns="43957" rIns="87913" bIns="43957" anchor="ctr"/>
          <a:lstStyle>
            <a:extLst/>
          </a:lstStyle>
          <a:p>
            <a:pPr algn="ctr" eaLnBrk="1" latinLnBrk="0" hangingPunct="1"/>
            <a:endParaRPr kumimoji="0" lang="en-US"/>
          </a:p>
        </p:txBody>
      </p:sp>
      <p:sp>
        <p:nvSpPr>
          <p:cNvPr id="9" name="Oval 8"/>
          <p:cNvSpPr/>
          <p:nvPr/>
        </p:nvSpPr>
        <p:spPr>
          <a:xfrm>
            <a:off x="2408064" y="205940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87913" tIns="43957" rIns="87913" bIns="43957"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700"/>
            </a:lvl1pPr>
            <a:lvl2pPr>
              <a:defRPr sz="2300"/>
            </a:lvl2pPr>
            <a:lvl3pPr>
              <a:defRPr sz="1900"/>
            </a:lvl3pPr>
            <a:lvl4pPr>
              <a:defRPr sz="1700"/>
            </a:lvl4pPr>
            <a:lvl5pPr>
              <a:defRPr sz="17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700"/>
            </a:lvl1pPr>
            <a:lvl2pPr>
              <a:defRPr sz="2300"/>
            </a:lvl2pPr>
            <a:lvl3pPr>
              <a:defRPr sz="1900"/>
            </a:lvl3pPr>
            <a:lvl4pPr>
              <a:defRPr sz="1700"/>
            </a:lvl4pPr>
            <a:lvl5pPr>
              <a:defRPr sz="17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C73C140-1C1E-494C-8C53-F2E7460FD819}" type="datetimeFigureOut">
              <a:rPr lang="en-US" smtClean="0"/>
              <a:pPr/>
              <a:t>7/12/2022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D09BFA-3580-46F5-AF53-3B3C3A175E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4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8"/>
            <a:ext cx="4023360" cy="480060"/>
          </a:xfrm>
          <a:solidFill>
            <a:schemeClr val="bg1"/>
          </a:solidFill>
          <a:ln w="10795">
            <a:solidFill>
              <a:schemeClr val="bg1"/>
            </a:solidFill>
            <a:miter lim="800000"/>
          </a:ln>
        </p:spPr>
        <p:txBody>
          <a:bodyPr anchor="ctr"/>
          <a:lstStyle>
            <a:lvl1pPr marL="61539" indent="0" algn="l">
              <a:lnSpc>
                <a:spcPct val="100000"/>
              </a:lnSpc>
              <a:spcBef>
                <a:spcPts val="96"/>
              </a:spcBef>
              <a:buNone/>
              <a:defRPr sz="1800" b="0">
                <a:solidFill>
                  <a:schemeClr val="tx1"/>
                </a:solidFill>
              </a:defRPr>
            </a:lvl1pPr>
            <a:lvl2pPr>
              <a:buNone/>
              <a:defRPr sz="1900" b="1"/>
            </a:lvl2pPr>
            <a:lvl3pPr>
              <a:buNone/>
              <a:defRPr sz="1700" b="1"/>
            </a:lvl3pPr>
            <a:lvl4pPr>
              <a:buNone/>
              <a:defRPr sz="1500" b="1"/>
            </a:lvl4pPr>
            <a:lvl5pPr>
              <a:buNone/>
              <a:defRPr sz="15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8"/>
            <a:ext cx="4023360" cy="480060"/>
          </a:xfrm>
          <a:solidFill>
            <a:schemeClr val="bg1"/>
          </a:solidFill>
          <a:ln w="10795">
            <a:solidFill>
              <a:schemeClr val="bg1"/>
            </a:solidFill>
            <a:miter lim="800000"/>
          </a:ln>
        </p:spPr>
        <p:txBody>
          <a:bodyPr anchor="ctr"/>
          <a:lstStyle>
            <a:lvl1pPr marL="61539" indent="0" algn="l">
              <a:lnSpc>
                <a:spcPct val="100000"/>
              </a:lnSpc>
              <a:spcBef>
                <a:spcPts val="96"/>
              </a:spcBef>
              <a:buNone/>
              <a:defRPr sz="1800" b="0">
                <a:solidFill>
                  <a:schemeClr val="tx1"/>
                </a:solidFill>
              </a:defRPr>
            </a:lvl1pPr>
            <a:lvl2pPr>
              <a:buNone/>
              <a:defRPr sz="1900" b="1"/>
            </a:lvl2pPr>
            <a:lvl3pPr>
              <a:buNone/>
              <a:defRPr sz="1700" b="1"/>
            </a:lvl3pPr>
            <a:lvl4pPr>
              <a:buNone/>
              <a:defRPr sz="1500" b="1"/>
            </a:lvl4pPr>
            <a:lvl5pPr>
              <a:buNone/>
              <a:defRPr sz="15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78024" indent="-263738">
              <a:lnSpc>
                <a:spcPct val="100000"/>
              </a:lnSpc>
              <a:spcBef>
                <a:spcPts val="673"/>
              </a:spcBef>
              <a:defRPr sz="2300"/>
            </a:lvl1pPr>
            <a:lvl2pPr>
              <a:lnSpc>
                <a:spcPct val="100000"/>
              </a:lnSpc>
              <a:spcBef>
                <a:spcPts val="673"/>
              </a:spcBef>
              <a:defRPr sz="1900"/>
            </a:lvl2pPr>
            <a:lvl3pPr>
              <a:lnSpc>
                <a:spcPct val="100000"/>
              </a:lnSpc>
              <a:spcBef>
                <a:spcPts val="673"/>
              </a:spcBef>
              <a:defRPr sz="1700"/>
            </a:lvl3pPr>
            <a:lvl4pPr>
              <a:lnSpc>
                <a:spcPct val="100000"/>
              </a:lnSpc>
              <a:spcBef>
                <a:spcPts val="673"/>
              </a:spcBef>
              <a:defRPr sz="1500"/>
            </a:lvl4pPr>
            <a:lvl5pPr>
              <a:lnSpc>
                <a:spcPct val="100000"/>
              </a:lnSpc>
              <a:spcBef>
                <a:spcPts val="673"/>
              </a:spcBef>
              <a:defRPr sz="15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78024" indent="-263738">
              <a:lnSpc>
                <a:spcPct val="100000"/>
              </a:lnSpc>
              <a:spcBef>
                <a:spcPts val="673"/>
              </a:spcBef>
              <a:defRPr sz="2300"/>
            </a:lvl1pPr>
            <a:lvl2pPr>
              <a:lnSpc>
                <a:spcPct val="100000"/>
              </a:lnSpc>
              <a:spcBef>
                <a:spcPts val="673"/>
              </a:spcBef>
              <a:defRPr sz="1900"/>
            </a:lvl2pPr>
            <a:lvl3pPr>
              <a:lnSpc>
                <a:spcPct val="100000"/>
              </a:lnSpc>
              <a:spcBef>
                <a:spcPts val="673"/>
              </a:spcBef>
              <a:defRPr sz="1700"/>
            </a:lvl3pPr>
            <a:lvl4pPr>
              <a:lnSpc>
                <a:spcPct val="100000"/>
              </a:lnSpc>
              <a:spcBef>
                <a:spcPts val="673"/>
              </a:spcBef>
              <a:defRPr sz="1500"/>
            </a:lvl4pPr>
            <a:lvl5pPr>
              <a:lnSpc>
                <a:spcPct val="100000"/>
              </a:lnSpc>
              <a:spcBef>
                <a:spcPts val="673"/>
              </a:spcBef>
              <a:defRPr sz="15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C73C140-1C1E-494C-8C53-F2E7460FD819}" type="datetimeFigureOut">
              <a:rPr lang="en-US" smtClean="0"/>
              <a:pPr/>
              <a:t>7/12/2022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DD09BFA-3580-46F5-AF53-3B3C3A175E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C73C140-1C1E-494C-8C53-F2E7460FD819}" type="datetimeFigureOut">
              <a:rPr lang="en-US" smtClean="0"/>
              <a:pPr/>
              <a:t>7/12/2022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DD09BFA-3580-46F5-AF53-3B3C3A175E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7913" tIns="43957" rIns="87913" bIns="43957"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C73C140-1C1E-494C-8C53-F2E7460FD819}" type="datetimeFigureOut">
              <a:rPr lang="en-US" smtClean="0"/>
              <a:pPr/>
              <a:t>7/12/2022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DD09BFA-3580-46F5-AF53-3B3C3A175E03}" type="slidenum">
              <a:rPr lang="en-US" smtClean="0"/>
              <a:pPr/>
              <a:t>‹#›</a:t>
            </a:fld>
            <a:endParaRPr lang="en-US"/>
          </a:p>
        </p:txBody>
      </p:sp>
      <p:sp>
        <p:nvSpPr>
          <p:cNvPr id="6" name="Rectangle 5"/>
          <p:cNvSpPr/>
          <p:nvPr/>
        </p:nvSpPr>
        <p:spPr bwMode="invGray">
          <a:xfrm>
            <a:off x="1014986" y="-39"/>
            <a:ext cx="73152" cy="514354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87913" tIns="43957" rIns="87913" bIns="43957"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1923"/>
              </a:lnSpc>
              <a:buNone/>
              <a:defRPr sz="21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4"/>
            <a:ext cx="3810000" cy="523875"/>
          </a:xfrm>
        </p:spPr>
        <p:txBody>
          <a:bodyPr/>
          <a:lstStyle>
            <a:lvl1pPr marL="43957" indent="0">
              <a:lnSpc>
                <a:spcPct val="100000"/>
              </a:lnSpc>
              <a:spcBef>
                <a:spcPts val="0"/>
              </a:spcBef>
              <a:buNone/>
              <a:defRPr sz="1400"/>
            </a:lvl1pPr>
            <a:lvl2pPr>
              <a:buNone/>
              <a:defRPr sz="1200"/>
            </a:lvl2pPr>
            <a:lvl3pPr>
              <a:buNone/>
              <a:defRPr sz="9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100"/>
            </a:lvl1pPr>
            <a:lvl2pPr>
              <a:defRPr sz="2700"/>
            </a:lvl2pPr>
            <a:lvl3pPr>
              <a:defRPr sz="23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C73C140-1C1E-494C-8C53-F2E7460FD819}" type="datetimeFigureOut">
              <a:rPr lang="en-US" smtClean="0"/>
              <a:pPr/>
              <a:t>7/12/2022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D09BFA-3580-46F5-AF53-3B3C3A175E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0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C73C140-1C1E-494C-8C53-F2E7460FD819}" type="datetimeFigureOut">
              <a:rPr lang="en-US" smtClean="0"/>
              <a:pPr/>
              <a:t>7/12/2022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D09BFA-3580-46F5-AF53-3B3C3A175E03}" type="slidenum">
              <a:rPr lang="en-US" smtClean="0"/>
              <a:pPr/>
              <a:t>‹#›</a:t>
            </a:fld>
            <a:endParaRPr lang="en-US"/>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87913" tIns="263738" rIns="87913" bIns="43957" rtlCol="0" anchor="t">
            <a:normAutofit/>
          </a:bodyPr>
          <a:lstStyle>
            <a:extLst/>
          </a:lstStyle>
          <a:p>
            <a:pPr marL="0" indent="-272529" algn="l" rtl="0" eaLnBrk="1" latinLnBrk="0" hangingPunct="1">
              <a:lnSpc>
                <a:spcPts val="2884"/>
              </a:lnSpc>
              <a:spcBef>
                <a:spcPts val="577"/>
              </a:spcBef>
              <a:buClr>
                <a:schemeClr val="accent1"/>
              </a:buClr>
              <a:buSzPct val="80000"/>
              <a:buFont typeface="Wingdings 2"/>
              <a:buNone/>
            </a:pPr>
            <a:endParaRPr kumimoji="0" lang="en-US" sz="31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4"/>
            <a:ext cx="4419600" cy="2635898"/>
          </a:xfrm>
          <a:prstGeom prst="roundRect">
            <a:avLst>
              <a:gd name="adj" fmla="val 783"/>
            </a:avLst>
          </a:prstGeom>
          <a:solidFill>
            <a:schemeClr val="bg2"/>
          </a:solidFill>
          <a:ln w="127000">
            <a:noFill/>
            <a:miter lim="800000"/>
          </a:ln>
          <a:effectLst/>
        </p:spPr>
        <p:txBody>
          <a:bodyPr lIns="87913" tIns="263738" anchor="t"/>
          <a:lstStyle>
            <a:lvl1pPr marL="0" indent="0" algn="l" eaLnBrk="1" latinLnBrk="0" hangingPunct="1">
              <a:buNone/>
              <a:defRPr sz="31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6" y="715757"/>
            <a:ext cx="685800" cy="153232"/>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lIns="87913" tIns="43957" rIns="87913" bIns="43957" anchor="ctr"/>
          <a:lstStyle>
            <a:extLst/>
          </a:lstStyle>
          <a:p>
            <a:pPr algn="ctr" eaLnBrk="1" latinLnBrk="0" hangingPunct="1"/>
            <a:endParaRPr kumimoji="0" lang="en-US"/>
          </a:p>
        </p:txBody>
      </p:sp>
      <p:sp>
        <p:nvSpPr>
          <p:cNvPr id="10" name="Flowchart: Process 9"/>
          <p:cNvSpPr/>
          <p:nvPr/>
        </p:nvSpPr>
        <p:spPr>
          <a:xfrm rot="2103354" flipH="1">
            <a:off x="5003667" y="702591"/>
            <a:ext cx="649224" cy="153232"/>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lIns="87913" tIns="43957" rIns="87913" bIns="43957"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538"/>
              </a:lnSpc>
              <a:spcBef>
                <a:spcPts val="0"/>
              </a:spcBef>
              <a:buNone/>
              <a:defRPr sz="1400">
                <a:solidFill>
                  <a:srgbClr val="777777"/>
                </a:solidFill>
              </a:defRPr>
            </a:lvl1pPr>
            <a:lvl2pPr>
              <a:defRPr sz="1200"/>
            </a:lvl2pPr>
            <a:lvl3pPr>
              <a:defRPr sz="9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6" y="-611940"/>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87913" tIns="43957" rIns="87913" bIns="43957" anchor="ctr"/>
          <a:lstStyle>
            <a:extLst/>
          </a:lstStyle>
          <a:p>
            <a:pPr algn="ctr" eaLnBrk="1" latinLnBrk="0" hangingPunct="1"/>
            <a:endParaRPr kumimoji="0" lang="en-US"/>
          </a:p>
        </p:txBody>
      </p:sp>
      <p:sp>
        <p:nvSpPr>
          <p:cNvPr id="8" name="Oval 7"/>
          <p:cNvSpPr/>
          <p:nvPr/>
        </p:nvSpPr>
        <p:spPr>
          <a:xfrm>
            <a:off x="168818" y="15828"/>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lIns="87913" tIns="43957" rIns="87913" bIns="43957" anchor="ctr"/>
          <a:lstStyle>
            <a:extLst/>
          </a:lstStyle>
          <a:p>
            <a:pPr algn="ctr" eaLnBrk="1" latinLnBrk="0" hangingPunct="1"/>
            <a:endParaRPr kumimoji="0" lang="en-US"/>
          </a:p>
        </p:txBody>
      </p:sp>
      <p:sp>
        <p:nvSpPr>
          <p:cNvPr id="11" name="Donut 10"/>
          <p:cNvSpPr/>
          <p:nvPr/>
        </p:nvSpPr>
        <p:spPr>
          <a:xfrm rot="2315675">
            <a:off x="182884" y="791308"/>
            <a:ext cx="1125716"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87913" tIns="43957" rIns="87913" bIns="43957" anchor="ctr"/>
          <a:lstStyle>
            <a:extLst/>
          </a:lstStyle>
          <a:p>
            <a:pPr algn="ctr" eaLnBrk="1" latinLnBrk="0" hangingPunct="1"/>
            <a:endParaRPr kumimoji="0" lang="en-US"/>
          </a:p>
        </p:txBody>
      </p:sp>
      <p:sp>
        <p:nvSpPr>
          <p:cNvPr id="12" name="Rectangle 11"/>
          <p:cNvSpPr/>
          <p:nvPr/>
        </p:nvSpPr>
        <p:spPr>
          <a:xfrm>
            <a:off x="1012876" y="-39"/>
            <a:ext cx="8131127" cy="514354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7913" tIns="43957" rIns="87913" bIns="43957"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lIns="87913" tIns="43957" rIns="87913" bIns="43957"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lIns="87913" tIns="43957" rIns="87913" bIns="43957">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3"/>
            <a:ext cx="2133600" cy="357188"/>
          </a:xfrm>
          <a:prstGeom prst="rect">
            <a:avLst/>
          </a:prstGeom>
        </p:spPr>
        <p:txBody>
          <a:bodyPr lIns="87913" tIns="43957" rIns="87913" bIns="43957" anchor="b"/>
          <a:lstStyle>
            <a:lvl1pPr algn="r" eaLnBrk="1" latinLnBrk="0" hangingPunct="1">
              <a:defRPr kumimoji="0" sz="1200">
                <a:solidFill>
                  <a:schemeClr val="bg2">
                    <a:shade val="50000"/>
                    <a:satMod val="200000"/>
                  </a:schemeClr>
                </a:solidFill>
              </a:defRPr>
            </a:lvl1pPr>
            <a:extLst/>
          </a:lstStyle>
          <a:p>
            <a:fld id="{BC73C140-1C1E-494C-8C53-F2E7460FD819}" type="datetimeFigureOut">
              <a:rPr lang="en-US" smtClean="0"/>
              <a:pPr/>
              <a:t>7/12/2022</a:t>
            </a:fld>
            <a:endParaRPr lang="en-US"/>
          </a:p>
        </p:txBody>
      </p:sp>
      <p:sp>
        <p:nvSpPr>
          <p:cNvPr id="10" name="Footer Placeholder 9"/>
          <p:cNvSpPr>
            <a:spLocks noGrp="1"/>
          </p:cNvSpPr>
          <p:nvPr>
            <p:ph type="ftr" sz="quarter" idx="3"/>
          </p:nvPr>
        </p:nvSpPr>
        <p:spPr>
          <a:xfrm>
            <a:off x="5715000" y="4729163"/>
            <a:ext cx="2895600" cy="357188"/>
          </a:xfrm>
          <a:prstGeom prst="rect">
            <a:avLst/>
          </a:prstGeom>
        </p:spPr>
        <p:txBody>
          <a:bodyPr lIns="87913" tIns="43957" rIns="87913" bIns="43957"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4729163"/>
            <a:ext cx="457200" cy="357188"/>
          </a:xfrm>
          <a:prstGeom prst="rect">
            <a:avLst/>
          </a:prstGeom>
        </p:spPr>
        <p:txBody>
          <a:bodyPr lIns="87913" tIns="43957" rIns="87913" bIns="43957" anchor="b"/>
          <a:lstStyle>
            <a:lvl1pPr algn="ctr" eaLnBrk="1" latinLnBrk="0" hangingPunct="1">
              <a:defRPr kumimoji="0" sz="1200">
                <a:solidFill>
                  <a:schemeClr val="bg2">
                    <a:shade val="50000"/>
                    <a:satMod val="200000"/>
                  </a:schemeClr>
                </a:solidFill>
                <a:effectLst/>
              </a:defRPr>
            </a:lvl1pPr>
            <a:extLst/>
          </a:lstStyle>
          <a:p>
            <a:fld id="{6DD09BFA-3580-46F5-AF53-3B3C3A175E03}" type="slidenum">
              <a:rPr lang="en-US" smtClean="0"/>
              <a:pPr/>
              <a:t>‹#›</a:t>
            </a:fld>
            <a:endParaRPr lang="en-US"/>
          </a:p>
        </p:txBody>
      </p:sp>
      <p:sp>
        <p:nvSpPr>
          <p:cNvPr id="15" name="Rectangle 14"/>
          <p:cNvSpPr/>
          <p:nvPr/>
        </p:nvSpPr>
        <p:spPr bwMode="invGray">
          <a:xfrm>
            <a:off x="1014986" y="-39"/>
            <a:ext cx="73152" cy="514354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87913" tIns="43957" rIns="87913" bIns="43957"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51650" indent="-272529" algn="l" rtl="0" eaLnBrk="1" latinLnBrk="0" hangingPunct="1">
        <a:lnSpc>
          <a:spcPct val="100000"/>
        </a:lnSpc>
        <a:spcBef>
          <a:spcPts val="577"/>
        </a:spcBef>
        <a:buClr>
          <a:schemeClr val="accent1"/>
        </a:buClr>
        <a:buSzPct val="80000"/>
        <a:buFont typeface="Wingdings 2"/>
        <a:buChar char=""/>
        <a:defRPr kumimoji="0" sz="3100" kern="1200">
          <a:solidFill>
            <a:schemeClr val="tx1"/>
          </a:solidFill>
          <a:latin typeface="+mn-lt"/>
          <a:ea typeface="+mn-ea"/>
          <a:cs typeface="+mn-cs"/>
        </a:defRPr>
      </a:lvl1pPr>
      <a:lvl2pPr marL="615388" indent="-228573" algn="l" rtl="0" eaLnBrk="1" latinLnBrk="0" hangingPunct="1">
        <a:lnSpc>
          <a:spcPct val="100000"/>
        </a:lnSpc>
        <a:spcBef>
          <a:spcPts val="529"/>
        </a:spcBef>
        <a:buClr>
          <a:schemeClr val="accent1"/>
        </a:buClr>
        <a:buFont typeface="Verdana"/>
        <a:buChar char="◦"/>
        <a:defRPr kumimoji="0" sz="2700" kern="1200">
          <a:solidFill>
            <a:schemeClr val="tx1"/>
          </a:solidFill>
          <a:latin typeface="+mn-lt"/>
          <a:ea typeface="+mn-ea"/>
          <a:cs typeface="+mn-cs"/>
        </a:defRPr>
      </a:lvl2pPr>
      <a:lvl3pPr marL="852753" indent="-219782" algn="l" rtl="0" eaLnBrk="1" latinLnBrk="0" hangingPunct="1">
        <a:lnSpc>
          <a:spcPct val="100000"/>
        </a:lnSpc>
        <a:spcBef>
          <a:spcPct val="20000"/>
        </a:spcBef>
        <a:buClr>
          <a:schemeClr val="accent2"/>
        </a:buClr>
        <a:buFont typeface="Wingdings 2"/>
        <a:buChar char=""/>
        <a:defRPr kumimoji="0" sz="2300" kern="1200">
          <a:solidFill>
            <a:schemeClr val="tx1"/>
          </a:solidFill>
          <a:latin typeface="+mn-lt"/>
          <a:ea typeface="+mn-ea"/>
          <a:cs typeface="+mn-cs"/>
        </a:defRPr>
      </a:lvl3pPr>
      <a:lvl4pPr marL="1054951" indent="-167034" algn="l" rtl="0" eaLnBrk="1" latinLnBrk="0" hangingPunct="1">
        <a:lnSpc>
          <a:spcPct val="100000"/>
        </a:lnSpc>
        <a:spcBef>
          <a:spcPct val="20000"/>
        </a:spcBef>
        <a:buClr>
          <a:schemeClr val="accent3"/>
        </a:buClr>
        <a:buFont typeface="Wingdings 2"/>
        <a:buChar char=""/>
        <a:defRPr kumimoji="0" sz="1900" kern="1200">
          <a:solidFill>
            <a:schemeClr val="tx1"/>
          </a:solidFill>
          <a:latin typeface="+mn-lt"/>
          <a:ea typeface="+mn-ea"/>
          <a:cs typeface="+mn-cs"/>
        </a:defRPr>
      </a:lvl4pPr>
      <a:lvl5pPr marL="1248359" indent="-175825" algn="l" rtl="0" eaLnBrk="1" latinLnBrk="0" hangingPunct="1">
        <a:lnSpc>
          <a:spcPct val="100000"/>
        </a:lnSpc>
        <a:spcBef>
          <a:spcPct val="20000"/>
        </a:spcBef>
        <a:buClr>
          <a:schemeClr val="accent4"/>
        </a:buClr>
        <a:buFont typeface="Wingdings 2"/>
        <a:buChar char=""/>
        <a:defRPr kumimoji="0" sz="1900" kern="1200">
          <a:solidFill>
            <a:schemeClr val="tx1"/>
          </a:solidFill>
          <a:latin typeface="+mn-lt"/>
          <a:ea typeface="+mn-ea"/>
          <a:cs typeface="+mn-cs"/>
        </a:defRPr>
      </a:lvl5pPr>
      <a:lvl6pPr marL="1450558" indent="-175825" algn="l" rtl="0" eaLnBrk="1" latinLnBrk="0" hangingPunct="1">
        <a:lnSpc>
          <a:spcPct val="100000"/>
        </a:lnSpc>
        <a:spcBef>
          <a:spcPct val="20000"/>
        </a:spcBef>
        <a:buClr>
          <a:schemeClr val="accent5"/>
        </a:buClr>
        <a:buFont typeface="Wingdings 2"/>
        <a:buChar char=""/>
        <a:defRPr kumimoji="0" sz="1900" kern="1200">
          <a:solidFill>
            <a:schemeClr val="tx1"/>
          </a:solidFill>
          <a:latin typeface="+mn-lt"/>
          <a:ea typeface="+mn-ea"/>
          <a:cs typeface="+mn-cs"/>
        </a:defRPr>
      </a:lvl6pPr>
      <a:lvl7pPr marL="1652757" indent="-175825" algn="l" rtl="0" eaLnBrk="1" latinLnBrk="0" hangingPunct="1">
        <a:lnSpc>
          <a:spcPct val="100000"/>
        </a:lnSpc>
        <a:spcBef>
          <a:spcPct val="20000"/>
        </a:spcBef>
        <a:buClr>
          <a:schemeClr val="accent6"/>
        </a:buClr>
        <a:buFont typeface="Wingdings 2"/>
        <a:buChar char=""/>
        <a:defRPr kumimoji="0" sz="1900" kern="1200">
          <a:solidFill>
            <a:schemeClr val="tx1"/>
          </a:solidFill>
          <a:latin typeface="+mn-lt"/>
          <a:ea typeface="+mn-ea"/>
          <a:cs typeface="+mn-cs"/>
        </a:defRPr>
      </a:lvl7pPr>
      <a:lvl8pPr marL="1846165" indent="-175825" algn="l" rtl="0" eaLnBrk="1" latinLnBrk="0" hangingPunct="1">
        <a:lnSpc>
          <a:spcPct val="100000"/>
        </a:lnSpc>
        <a:spcBef>
          <a:spcPct val="20000"/>
        </a:spcBef>
        <a:buClr>
          <a:schemeClr val="accent6"/>
        </a:buClr>
        <a:buFont typeface="Wingdings 2"/>
        <a:buChar char=""/>
        <a:defRPr kumimoji="0" sz="1900" kern="1200">
          <a:solidFill>
            <a:schemeClr val="tx1"/>
          </a:solidFill>
          <a:latin typeface="+mn-lt"/>
          <a:ea typeface="+mn-ea"/>
          <a:cs typeface="+mn-cs"/>
        </a:defRPr>
      </a:lvl8pPr>
      <a:lvl9pPr marL="2048364" indent="-175825" algn="l" rtl="0" eaLnBrk="1" latinLnBrk="0" hangingPunct="1">
        <a:lnSpc>
          <a:spcPct val="100000"/>
        </a:lnSpc>
        <a:spcBef>
          <a:spcPct val="20000"/>
        </a:spcBef>
        <a:buClr>
          <a:schemeClr val="accent6"/>
        </a:buClr>
        <a:buFont typeface="Wingdings 2"/>
        <a:buChar char=""/>
        <a:defRPr kumimoji="0" sz="19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39563" algn="l" rtl="0" eaLnBrk="1" latinLnBrk="0" hangingPunct="1">
        <a:defRPr kumimoji="0" kern="1200">
          <a:solidFill>
            <a:schemeClr val="tx1"/>
          </a:solidFill>
          <a:latin typeface="+mn-lt"/>
          <a:ea typeface="+mn-ea"/>
          <a:cs typeface="+mn-cs"/>
        </a:defRPr>
      </a:lvl2pPr>
      <a:lvl3pPr marL="879126" algn="l" rtl="0" eaLnBrk="1" latinLnBrk="0" hangingPunct="1">
        <a:defRPr kumimoji="0" kern="1200">
          <a:solidFill>
            <a:schemeClr val="tx1"/>
          </a:solidFill>
          <a:latin typeface="+mn-lt"/>
          <a:ea typeface="+mn-ea"/>
          <a:cs typeface="+mn-cs"/>
        </a:defRPr>
      </a:lvl3pPr>
      <a:lvl4pPr marL="1318689" algn="l" rtl="0" eaLnBrk="1" latinLnBrk="0" hangingPunct="1">
        <a:defRPr kumimoji="0" kern="1200">
          <a:solidFill>
            <a:schemeClr val="tx1"/>
          </a:solidFill>
          <a:latin typeface="+mn-lt"/>
          <a:ea typeface="+mn-ea"/>
          <a:cs typeface="+mn-cs"/>
        </a:defRPr>
      </a:lvl4pPr>
      <a:lvl5pPr marL="1758252" algn="l" rtl="0" eaLnBrk="1" latinLnBrk="0" hangingPunct="1">
        <a:defRPr kumimoji="0" kern="1200">
          <a:solidFill>
            <a:schemeClr val="tx1"/>
          </a:solidFill>
          <a:latin typeface="+mn-lt"/>
          <a:ea typeface="+mn-ea"/>
          <a:cs typeface="+mn-cs"/>
        </a:defRPr>
      </a:lvl5pPr>
      <a:lvl6pPr marL="2197815" algn="l" rtl="0" eaLnBrk="1" latinLnBrk="0" hangingPunct="1">
        <a:defRPr kumimoji="0" kern="1200">
          <a:solidFill>
            <a:schemeClr val="tx1"/>
          </a:solidFill>
          <a:latin typeface="+mn-lt"/>
          <a:ea typeface="+mn-ea"/>
          <a:cs typeface="+mn-cs"/>
        </a:defRPr>
      </a:lvl6pPr>
      <a:lvl7pPr marL="2637379" algn="l" rtl="0" eaLnBrk="1" latinLnBrk="0" hangingPunct="1">
        <a:defRPr kumimoji="0" kern="1200">
          <a:solidFill>
            <a:schemeClr val="tx1"/>
          </a:solidFill>
          <a:latin typeface="+mn-lt"/>
          <a:ea typeface="+mn-ea"/>
          <a:cs typeface="+mn-cs"/>
        </a:defRPr>
      </a:lvl7pPr>
      <a:lvl8pPr marL="3076942" algn="l" rtl="0" eaLnBrk="1" latinLnBrk="0" hangingPunct="1">
        <a:defRPr kumimoji="0" kern="1200">
          <a:solidFill>
            <a:schemeClr val="tx1"/>
          </a:solidFill>
          <a:latin typeface="+mn-lt"/>
          <a:ea typeface="+mn-ea"/>
          <a:cs typeface="+mn-cs"/>
        </a:defRPr>
      </a:lvl8pPr>
      <a:lvl9pPr marL="3516505"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4.xml"/><Relationship Id="rId5" Type="http://schemas.openxmlformats.org/officeDocument/2006/relationships/image" Target="../media/image36.jpeg"/><Relationship Id="rId4" Type="http://schemas.openxmlformats.org/officeDocument/2006/relationships/image" Target="../media/image35.jpeg"/></Relationships>
</file>

<file path=ppt/slides/_rels/slide3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500" dirty="0" smtClean="0">
                <a:latin typeface="Arial" pitchFamily="34" charset="0"/>
                <a:cs typeface="Arial" pitchFamily="34" charset="0"/>
              </a:rPr>
              <a:t>USED CAR PRICE PREDICTION</a:t>
            </a:r>
            <a:endParaRPr lang="en-US" sz="3500" dirty="0">
              <a:latin typeface="Arial" pitchFamily="34" charset="0"/>
              <a:cs typeface="Arial" pitchFamily="34" charset="0"/>
            </a:endParaRPr>
          </a:p>
        </p:txBody>
      </p:sp>
      <p:sp>
        <p:nvSpPr>
          <p:cNvPr id="5" name="Subtitle 4"/>
          <p:cNvSpPr>
            <a:spLocks noGrp="1"/>
          </p:cNvSpPr>
          <p:nvPr>
            <p:ph type="subTitle" idx="1"/>
          </p:nvPr>
        </p:nvSpPr>
        <p:spPr>
          <a:xfrm>
            <a:off x="1432560" y="3120390"/>
            <a:ext cx="7406640" cy="822960"/>
          </a:xfrm>
        </p:spPr>
        <p:txBody>
          <a:bodyPr>
            <a:normAutofit lnSpcReduction="10000"/>
          </a:bodyPr>
          <a:lstStyle/>
          <a:p>
            <a:r>
              <a:rPr lang="en-US" dirty="0" smtClean="0">
                <a:latin typeface="Arial" pitchFamily="34" charset="0"/>
                <a:cs typeface="Arial" pitchFamily="34" charset="0"/>
              </a:rPr>
              <a:t>Submitted By</a:t>
            </a:r>
          </a:p>
          <a:p>
            <a:r>
              <a:rPr lang="en-US" dirty="0" err="1" smtClean="0">
                <a:latin typeface="Arial" pitchFamily="34" charset="0"/>
                <a:cs typeface="Arial" pitchFamily="34" charset="0"/>
              </a:rPr>
              <a:t>Girija</a:t>
            </a:r>
            <a:r>
              <a:rPr lang="en-US" dirty="0" smtClean="0">
                <a:latin typeface="Arial" pitchFamily="34" charset="0"/>
                <a:cs typeface="Arial" pitchFamily="34" charset="0"/>
              </a:rPr>
              <a:t> Chandra Mohan</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latin typeface="Arial" pitchFamily="34" charset="0"/>
                <a:cs typeface="Arial" pitchFamily="34" charset="0"/>
              </a:rPr>
              <a:t>Check For Null Values</a:t>
            </a:r>
            <a:endParaRPr lang="en-US" sz="3200" dirty="0"/>
          </a:p>
        </p:txBody>
      </p:sp>
      <p:sp>
        <p:nvSpPr>
          <p:cNvPr id="5" name="Content Placeholder 4"/>
          <p:cNvSpPr>
            <a:spLocks noGrp="1"/>
          </p:cNvSpPr>
          <p:nvPr>
            <p:ph sz="half" idx="1"/>
          </p:nvPr>
        </p:nvSpPr>
        <p:spPr/>
        <p:txBody>
          <a:bodyPr/>
          <a:lstStyle/>
          <a:p>
            <a:r>
              <a:rPr lang="en-US" sz="2400" dirty="0" smtClean="0">
                <a:latin typeface="Arial" pitchFamily="34" charset="0"/>
                <a:cs typeface="Arial" pitchFamily="34" charset="0"/>
              </a:rPr>
              <a:t>Null values in a dataset are to be filled with appropriate statistical values to get better results</a:t>
            </a:r>
            <a:r>
              <a:rPr lang="en-US" sz="2800" dirty="0" smtClean="0">
                <a:latin typeface="Arial" pitchFamily="34" charset="0"/>
                <a:cs typeface="Arial" pitchFamily="34" charset="0"/>
              </a:rPr>
              <a:t>.</a:t>
            </a:r>
          </a:p>
          <a:p>
            <a:endParaRPr lang="en-US" dirty="0"/>
          </a:p>
        </p:txBody>
      </p:sp>
      <p:pic>
        <p:nvPicPr>
          <p:cNvPr id="7" name="Content Placeholder 6" descr="Capture.JPG"/>
          <p:cNvPicPr>
            <a:picLocks noGrp="1"/>
          </p:cNvPicPr>
          <p:nvPr>
            <p:ph sz="half" idx="2"/>
          </p:nvPr>
        </p:nvPicPr>
        <p:blipFill>
          <a:blip r:embed="rId2"/>
          <a:stretch>
            <a:fillRect/>
          </a:stretch>
        </p:blipFill>
        <p:spPr>
          <a:xfrm>
            <a:off x="5343525" y="1123951"/>
            <a:ext cx="3524250" cy="2514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200" dirty="0" smtClean="0">
                <a:latin typeface="Arial" pitchFamily="34" charset="0"/>
                <a:cs typeface="Arial" pitchFamily="34" charset="0"/>
              </a:rPr>
              <a:t>Handling the Data</a:t>
            </a:r>
            <a:endParaRPr lang="en-US" sz="3200" dirty="0">
              <a:latin typeface="Arial" pitchFamily="34" charset="0"/>
              <a:cs typeface="Arial" pitchFamily="34" charset="0"/>
            </a:endParaRPr>
          </a:p>
        </p:txBody>
      </p:sp>
      <p:sp>
        <p:nvSpPr>
          <p:cNvPr id="8" name="Content Placeholder 7"/>
          <p:cNvSpPr>
            <a:spLocks noGrp="1"/>
          </p:cNvSpPr>
          <p:nvPr>
            <p:ph sz="half" idx="1"/>
          </p:nvPr>
        </p:nvSpPr>
        <p:spPr/>
        <p:txBody>
          <a:bodyPr>
            <a:normAutofit/>
          </a:bodyPr>
          <a:lstStyle/>
          <a:p>
            <a:r>
              <a:rPr lang="en-US" sz="2400" dirty="0" smtClean="0">
                <a:latin typeface="Arial" pitchFamily="34" charset="0"/>
                <a:cs typeface="Arial" pitchFamily="34" charset="0"/>
              </a:rPr>
              <a:t>All the features in the dataset are of object type, they are to be handled properly for further processing.</a:t>
            </a:r>
            <a:endParaRPr lang="en-US" sz="2400" dirty="0">
              <a:latin typeface="Arial" pitchFamily="34" charset="0"/>
              <a:cs typeface="Arial" pitchFamily="34" charset="0"/>
            </a:endParaRPr>
          </a:p>
        </p:txBody>
      </p:sp>
      <p:pic>
        <p:nvPicPr>
          <p:cNvPr id="10" name="Content Placeholder 9" descr="Capture.JPG"/>
          <p:cNvPicPr>
            <a:picLocks noGrp="1" noChangeAspect="1"/>
          </p:cNvPicPr>
          <p:nvPr>
            <p:ph sz="half" idx="2"/>
          </p:nvPr>
        </p:nvPicPr>
        <p:blipFill>
          <a:blip r:embed="rId2"/>
          <a:stretch>
            <a:fillRect/>
          </a:stretch>
        </p:blipFill>
        <p:spPr>
          <a:xfrm>
            <a:off x="5276850" y="1047751"/>
            <a:ext cx="3657600" cy="2667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371600" y="438150"/>
            <a:ext cx="7498080" cy="4552950"/>
          </a:xfrm>
        </p:spPr>
        <p:txBody>
          <a:bodyPr/>
          <a:lstStyle/>
          <a:p>
            <a:r>
              <a:rPr lang="en-US" sz="2400" dirty="0" smtClean="0">
                <a:latin typeface="Arial" pitchFamily="34" charset="0"/>
                <a:cs typeface="Arial" pitchFamily="34" charset="0"/>
              </a:rPr>
              <a:t>The various data processing performed on the data set is shown below with the code</a:t>
            </a:r>
            <a:r>
              <a:rPr lang="en-US" dirty="0" smtClean="0"/>
              <a:t>.</a:t>
            </a:r>
          </a:p>
          <a:p>
            <a:pPr>
              <a:buNone/>
            </a:pPr>
            <a:endParaRPr lang="en-US" dirty="0"/>
          </a:p>
        </p:txBody>
      </p:sp>
      <p:pic>
        <p:nvPicPr>
          <p:cNvPr id="7" name="Picture 6" descr="Capture.JPG"/>
          <p:cNvPicPr/>
          <p:nvPr/>
        </p:nvPicPr>
        <p:blipFill>
          <a:blip r:embed="rId2"/>
          <a:stretch>
            <a:fillRect/>
          </a:stretch>
        </p:blipFill>
        <p:spPr>
          <a:xfrm>
            <a:off x="1600200" y="1527810"/>
            <a:ext cx="5943600" cy="20878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p:cNvPicPr>
          <p:nvPr>
            <p:ph idx="1"/>
          </p:nvPr>
        </p:nvPicPr>
        <p:blipFill>
          <a:blip r:embed="rId2"/>
          <a:stretch>
            <a:fillRect/>
          </a:stretch>
        </p:blipFill>
        <p:spPr>
          <a:xfrm>
            <a:off x="1435100" y="209551"/>
            <a:ext cx="7499350" cy="2057400"/>
          </a:xfrm>
          <a:prstGeom prst="rect">
            <a:avLst/>
          </a:prstGeom>
        </p:spPr>
      </p:pic>
      <p:pic>
        <p:nvPicPr>
          <p:cNvPr id="5" name="Picture 4" descr="Capture.JPG"/>
          <p:cNvPicPr/>
          <p:nvPr/>
        </p:nvPicPr>
        <p:blipFill>
          <a:blip r:embed="rId3"/>
          <a:stretch>
            <a:fillRect/>
          </a:stretch>
        </p:blipFill>
        <p:spPr>
          <a:xfrm>
            <a:off x="1447800" y="2571750"/>
            <a:ext cx="7543800" cy="2209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78"/>
            <a:ext cx="7498080" cy="308372"/>
          </a:xfrm>
        </p:spPr>
        <p:txBody>
          <a:bodyPr>
            <a:normAutofit fontScale="90000"/>
          </a:bodyPr>
          <a:lstStyle/>
          <a:p>
            <a:r>
              <a:rPr lang="en-US" sz="2400" dirty="0" smtClean="0">
                <a:solidFill>
                  <a:schemeClr val="tx1"/>
                </a:solidFill>
                <a:latin typeface="Arial" pitchFamily="34" charset="0"/>
                <a:cs typeface="Arial" pitchFamily="34" charset="0"/>
              </a:rPr>
              <a:t>STATISTICAL SUMMARY</a:t>
            </a:r>
            <a:endParaRPr lang="en-US" sz="2400" dirty="0"/>
          </a:p>
        </p:txBody>
      </p:sp>
      <p:sp>
        <p:nvSpPr>
          <p:cNvPr id="3" name="Content Placeholder 2"/>
          <p:cNvSpPr>
            <a:spLocks noGrp="1"/>
          </p:cNvSpPr>
          <p:nvPr>
            <p:ph idx="1"/>
          </p:nvPr>
        </p:nvSpPr>
        <p:spPr>
          <a:xfrm>
            <a:off x="1435608" y="590550"/>
            <a:ext cx="7498080" cy="4419600"/>
          </a:xfrm>
        </p:spPr>
        <p:txBody>
          <a:bodyPr>
            <a:normAutofit/>
          </a:bodyPr>
          <a:lstStyle/>
          <a:p>
            <a:pPr algn="just"/>
            <a:r>
              <a:rPr lang="en-US" sz="1600" dirty="0" smtClean="0">
                <a:latin typeface="Arial" pitchFamily="34" charset="0"/>
                <a:cs typeface="Arial" pitchFamily="34" charset="0"/>
              </a:rPr>
              <a:t>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 </a:t>
            </a:r>
          </a:p>
          <a:p>
            <a:pPr algn="just"/>
            <a:r>
              <a:rPr lang="en-US" sz="1600" dirty="0" smtClean="0">
                <a:latin typeface="Arial" pitchFamily="34" charset="0"/>
                <a:cs typeface="Arial" pitchFamily="34" charset="0"/>
              </a:rPr>
              <a:t>The describe() function computes a summary of statistics pertaining to the Data Frame columns. This function gives the mean, count, max, standard deviation and IQR values of the dataset in a simple understandable </a:t>
            </a:r>
            <a:r>
              <a:rPr lang="en-US" sz="1600" dirty="0" smtClean="0">
                <a:latin typeface="Arial" pitchFamily="34" charset="0"/>
                <a:cs typeface="Arial" pitchFamily="34" charset="0"/>
              </a:rPr>
              <a:t>way.</a:t>
            </a:r>
          </a:p>
          <a:p>
            <a:pPr algn="just">
              <a:buNone/>
            </a:pPr>
            <a:endParaRPr lang="en-US" sz="1600" dirty="0"/>
          </a:p>
        </p:txBody>
      </p:sp>
      <p:pic>
        <p:nvPicPr>
          <p:cNvPr id="4" name="Picture 3" descr="Capture.JPG"/>
          <p:cNvPicPr/>
          <p:nvPr/>
        </p:nvPicPr>
        <p:blipFill>
          <a:blip r:embed="rId2"/>
          <a:stretch>
            <a:fillRect/>
          </a:stretch>
        </p:blipFill>
        <p:spPr>
          <a:xfrm>
            <a:off x="1981200" y="2724150"/>
            <a:ext cx="6019800" cy="21116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78"/>
            <a:ext cx="7498080" cy="308372"/>
          </a:xfrm>
        </p:spPr>
        <p:txBody>
          <a:bodyPr>
            <a:normAutofit fontScale="90000"/>
          </a:bodyPr>
          <a:lstStyle/>
          <a:p>
            <a:r>
              <a:rPr lang="en-US" sz="2400" dirty="0" smtClean="0">
                <a:solidFill>
                  <a:schemeClr val="tx1"/>
                </a:solidFill>
                <a:latin typeface="Arial" pitchFamily="34" charset="0"/>
                <a:cs typeface="Arial" pitchFamily="34" charset="0"/>
              </a:rPr>
              <a:t>CORRELATION FACTOR</a:t>
            </a:r>
            <a:endParaRPr lang="en-US" sz="2400" dirty="0"/>
          </a:p>
        </p:txBody>
      </p:sp>
      <p:sp>
        <p:nvSpPr>
          <p:cNvPr id="3" name="Content Placeholder 2"/>
          <p:cNvSpPr>
            <a:spLocks noGrp="1"/>
          </p:cNvSpPr>
          <p:nvPr>
            <p:ph idx="1"/>
          </p:nvPr>
        </p:nvSpPr>
        <p:spPr>
          <a:xfrm>
            <a:off x="1435608" y="590550"/>
            <a:ext cx="7498080" cy="4552950"/>
          </a:xfrm>
        </p:spPr>
        <p:txBody>
          <a:bodyPr>
            <a:normAutofit/>
          </a:bodyPr>
          <a:lstStyle/>
          <a:p>
            <a:pPr algn="just"/>
            <a:r>
              <a:rPr lang="en-US" sz="1900" dirty="0" smtClean="0">
                <a:latin typeface="Arial" pitchFamily="34" charset="0"/>
                <a:cs typeface="Arial" pitchFamily="34" charset="0"/>
              </a:rPr>
              <a:t>The statistical relationship between two variables is referred to as their correlation. The correlation factor represents the relation between columns in a given dataset.</a:t>
            </a:r>
          </a:p>
          <a:p>
            <a:pPr algn="just"/>
            <a:r>
              <a:rPr lang="en-US" sz="1900" dirty="0" smtClean="0">
                <a:latin typeface="Arial" pitchFamily="34" charset="0"/>
                <a:cs typeface="Arial" pitchFamily="34" charset="0"/>
              </a:rPr>
              <a:t> A correlation can be positive, meaning both variables are moving in the same direction or it can be negative, meaning that when one variable's value increasing, the other variable’s value is decreasing. </a:t>
            </a:r>
            <a:endParaRPr lang="en-IN" sz="1900" dirty="0" smtClean="0">
              <a:latin typeface="Arial" pitchFamily="34" charset="0"/>
              <a:cs typeface="Arial" pitchFamily="34" charset="0"/>
            </a:endParaRPr>
          </a:p>
          <a:p>
            <a:pPr>
              <a:buNone/>
            </a:pPr>
            <a:endParaRPr lang="en-US" dirty="0"/>
          </a:p>
        </p:txBody>
      </p:sp>
      <p:pic>
        <p:nvPicPr>
          <p:cNvPr id="4" name="Picture 3" descr="Capture.JPG"/>
          <p:cNvPicPr/>
          <p:nvPr/>
        </p:nvPicPr>
        <p:blipFill>
          <a:blip r:embed="rId2"/>
          <a:stretch>
            <a:fillRect/>
          </a:stretch>
        </p:blipFill>
        <p:spPr>
          <a:xfrm>
            <a:off x="2133600" y="2724150"/>
            <a:ext cx="5943600" cy="19551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78"/>
            <a:ext cx="7498080" cy="308372"/>
          </a:xfrm>
        </p:spPr>
        <p:txBody>
          <a:bodyPr>
            <a:normAutofit fontScale="90000"/>
          </a:bodyPr>
          <a:lstStyle/>
          <a:p>
            <a:r>
              <a:rPr lang="en-US" sz="2400" dirty="0" smtClean="0">
                <a:solidFill>
                  <a:schemeClr val="tx1"/>
                </a:solidFill>
                <a:latin typeface="Arial" pitchFamily="34" charset="0"/>
                <a:cs typeface="Arial" pitchFamily="34" charset="0"/>
              </a:rPr>
              <a:t>CORRELATION MATRIX AND ITS VISUALIZATION</a:t>
            </a:r>
            <a:endParaRPr lang="en-US" sz="2400" dirty="0"/>
          </a:p>
        </p:txBody>
      </p:sp>
      <p:sp>
        <p:nvSpPr>
          <p:cNvPr id="3" name="Content Placeholder 2"/>
          <p:cNvSpPr>
            <a:spLocks noGrp="1"/>
          </p:cNvSpPr>
          <p:nvPr>
            <p:ph idx="1"/>
          </p:nvPr>
        </p:nvSpPr>
        <p:spPr>
          <a:xfrm>
            <a:off x="1435608" y="514350"/>
            <a:ext cx="7498080" cy="4419600"/>
          </a:xfrm>
        </p:spPr>
        <p:txBody>
          <a:bodyPr>
            <a:normAutofit/>
          </a:bodyPr>
          <a:lstStyle/>
          <a:p>
            <a:r>
              <a:rPr lang="en-US" sz="1700" dirty="0" smtClean="0">
                <a:latin typeface="Arial" pitchFamily="34" charset="0"/>
                <a:cs typeface="Arial" pitchFamily="34" charset="0"/>
              </a:rPr>
              <a:t>A correlation matrix is a tabular data representing the ‘correlations’ between pairs of variables in a given dataset. It is also a very important pre-processing step in Machine Learning pipelines. </a:t>
            </a:r>
            <a:endParaRPr lang="en-US" sz="1700" dirty="0" smtClean="0">
              <a:latin typeface="Arial" pitchFamily="34" charset="0"/>
              <a:cs typeface="Arial" pitchFamily="34" charset="0"/>
            </a:endParaRPr>
          </a:p>
          <a:p>
            <a:r>
              <a:rPr lang="en-US" sz="1700" dirty="0" smtClean="0">
                <a:latin typeface="Arial" pitchFamily="34" charset="0"/>
                <a:cs typeface="Arial" pitchFamily="34" charset="0"/>
              </a:rPr>
              <a:t>It is </a:t>
            </a:r>
            <a:r>
              <a:rPr lang="en-US" sz="1700" dirty="0" smtClean="0">
                <a:latin typeface="Arial" pitchFamily="34" charset="0"/>
                <a:cs typeface="Arial" pitchFamily="34" charset="0"/>
              </a:rPr>
              <a:t>a data analysis representation that is used to summarize data to understand the relationship between </a:t>
            </a:r>
            <a:r>
              <a:rPr lang="en-US" sz="1700" dirty="0" smtClean="0">
                <a:latin typeface="Arial" pitchFamily="34" charset="0"/>
                <a:cs typeface="Arial" pitchFamily="34" charset="0"/>
              </a:rPr>
              <a:t>different </a:t>
            </a:r>
            <a:r>
              <a:rPr lang="en-US" sz="1700" dirty="0" smtClean="0">
                <a:latin typeface="Arial" pitchFamily="34" charset="0"/>
                <a:cs typeface="Arial" pitchFamily="34" charset="0"/>
              </a:rPr>
              <a:t>variables of </a:t>
            </a:r>
            <a:r>
              <a:rPr lang="en-US" sz="1700" dirty="0" smtClean="0">
                <a:latin typeface="Arial" pitchFamily="34" charset="0"/>
                <a:cs typeface="Arial" pitchFamily="34" charset="0"/>
              </a:rPr>
              <a:t>given dataset</a:t>
            </a:r>
            <a:r>
              <a:rPr lang="en-US" sz="3200" dirty="0" smtClean="0">
                <a:latin typeface="Arial" pitchFamily="34" charset="0"/>
                <a:cs typeface="Arial" pitchFamily="34" charset="0"/>
              </a:rPr>
              <a:t>. </a:t>
            </a:r>
            <a:endParaRPr lang="en-IN" sz="3200" dirty="0" smtClean="0">
              <a:latin typeface="Arial" pitchFamily="34" charset="0"/>
              <a:cs typeface="Arial" pitchFamily="34" charset="0"/>
            </a:endParaRPr>
          </a:p>
          <a:p>
            <a:endParaRPr lang="en-US" dirty="0"/>
          </a:p>
        </p:txBody>
      </p:sp>
      <p:pic>
        <p:nvPicPr>
          <p:cNvPr id="4" name="Picture 3" descr="Capture.JPG"/>
          <p:cNvPicPr/>
          <p:nvPr/>
        </p:nvPicPr>
        <p:blipFill>
          <a:blip r:embed="rId2"/>
          <a:stretch>
            <a:fillRect/>
          </a:stretch>
        </p:blipFill>
        <p:spPr>
          <a:xfrm>
            <a:off x="2209800" y="2190750"/>
            <a:ext cx="5943600" cy="2819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tx1"/>
                </a:solidFill>
                <a:latin typeface="Arial" pitchFamily="34" charset="0"/>
                <a:cs typeface="Arial" pitchFamily="34" charset="0"/>
              </a:rPr>
              <a:t>ENCODING NON-NUMERIC DATA USING LABEL </a:t>
            </a:r>
            <a:r>
              <a:rPr lang="en-US" sz="2400" dirty="0" smtClean="0">
                <a:solidFill>
                  <a:schemeClr val="tx1"/>
                </a:solidFill>
                <a:latin typeface="Arial" pitchFamily="34" charset="0"/>
                <a:cs typeface="Arial" pitchFamily="34" charset="0"/>
              </a:rPr>
              <a:t>ENCODER AND SKEWNESS REMOVAL</a:t>
            </a:r>
            <a:endParaRPr lang="en-US" sz="2400" dirty="0"/>
          </a:p>
        </p:txBody>
      </p:sp>
      <p:pic>
        <p:nvPicPr>
          <p:cNvPr id="4" name="Content Placeholder 3" descr="Capture.JPG"/>
          <p:cNvPicPr>
            <a:picLocks noGrp="1"/>
          </p:cNvPicPr>
          <p:nvPr>
            <p:ph sz="half" idx="1"/>
          </p:nvPr>
        </p:nvPicPr>
        <p:blipFill>
          <a:blip r:embed="rId2"/>
          <a:stretch>
            <a:fillRect/>
          </a:stretch>
        </p:blipFill>
        <p:spPr>
          <a:xfrm>
            <a:off x="1524000" y="1123950"/>
            <a:ext cx="3657600" cy="1250542"/>
          </a:xfrm>
          <a:prstGeom prst="rect">
            <a:avLst/>
          </a:prstGeom>
        </p:spPr>
      </p:pic>
      <p:sp>
        <p:nvSpPr>
          <p:cNvPr id="5" name="Content Placeholder 4"/>
          <p:cNvSpPr>
            <a:spLocks noGrp="1"/>
          </p:cNvSpPr>
          <p:nvPr>
            <p:ph sz="half" idx="2"/>
          </p:nvPr>
        </p:nvSpPr>
        <p:spPr/>
        <p:txBody>
          <a:bodyPr>
            <a:normAutofit/>
          </a:bodyPr>
          <a:lstStyle/>
          <a:p>
            <a:r>
              <a:rPr lang="en-US" sz="2000" dirty="0" smtClean="0">
                <a:latin typeface="Arial" pitchFamily="34" charset="0"/>
                <a:cs typeface="Arial" pitchFamily="34" charset="0"/>
              </a:rPr>
              <a:t>CHECKING SKEWNESS</a:t>
            </a:r>
          </a:p>
          <a:p>
            <a:pPr>
              <a:buNone/>
            </a:pP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Skewness</a:t>
            </a:r>
            <a:r>
              <a:rPr lang="en-US" sz="1700" dirty="0" smtClean="0">
                <a:latin typeface="Arial" pitchFamily="34" charset="0"/>
                <a:cs typeface="Arial" pitchFamily="34" charset="0"/>
              </a:rPr>
              <a:t> </a:t>
            </a:r>
            <a:r>
              <a:rPr lang="en-US" sz="1700" dirty="0" smtClean="0">
                <a:latin typeface="Arial" pitchFamily="34" charset="0"/>
                <a:cs typeface="Arial" pitchFamily="34" charset="0"/>
              </a:rPr>
              <a:t>refers to distortion or asymmetry in a symmetrical bell curve, or normal distribution in a set of data. Besides positive and negative skew, distributions can also be said to have zero or undefined skew. The </a:t>
            </a:r>
            <a:r>
              <a:rPr lang="en-US" sz="1700" dirty="0" err="1" smtClean="0">
                <a:latin typeface="Arial" pitchFamily="34" charset="0"/>
                <a:cs typeface="Arial" pitchFamily="34" charset="0"/>
              </a:rPr>
              <a:t>skewness</a:t>
            </a:r>
            <a:r>
              <a:rPr lang="en-US" sz="1700" dirty="0" smtClean="0">
                <a:latin typeface="Arial" pitchFamily="34" charset="0"/>
                <a:cs typeface="Arial" pitchFamily="34" charset="0"/>
              </a:rPr>
              <a:t> value can be positive, zero, negative, or undefined.</a:t>
            </a:r>
          </a:p>
          <a:p>
            <a:pPr>
              <a:buNone/>
            </a:pPr>
            <a:endParaRPr lang="en-US" sz="2000" dirty="0">
              <a:latin typeface="Arial" pitchFamily="34" charset="0"/>
              <a:cs typeface="Arial" pitchFamily="34" charset="0"/>
            </a:endParaRPr>
          </a:p>
        </p:txBody>
      </p:sp>
      <p:pic>
        <p:nvPicPr>
          <p:cNvPr id="6" name="Picture 5" descr="Capture.JPG"/>
          <p:cNvPicPr/>
          <p:nvPr/>
        </p:nvPicPr>
        <p:blipFill>
          <a:blip r:embed="rId3"/>
          <a:stretch>
            <a:fillRect/>
          </a:stretch>
        </p:blipFill>
        <p:spPr>
          <a:xfrm>
            <a:off x="1295400" y="2419350"/>
            <a:ext cx="4152900" cy="22002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35608" y="205978"/>
            <a:ext cx="7498080" cy="460772"/>
          </a:xfrm>
        </p:spPr>
        <p:txBody>
          <a:bodyPr>
            <a:normAutofit fontScale="90000"/>
          </a:bodyPr>
          <a:lstStyle/>
          <a:p>
            <a:r>
              <a:rPr lang="en-US" sz="2800" dirty="0" smtClean="0">
                <a:solidFill>
                  <a:schemeClr val="tx1"/>
                </a:solidFill>
                <a:latin typeface="Arial" pitchFamily="34" charset="0"/>
                <a:cs typeface="Arial" pitchFamily="34" charset="0"/>
              </a:rPr>
              <a:t>CHECKING OUTLIERS</a:t>
            </a:r>
            <a:endParaRPr lang="en-US" sz="2800" dirty="0"/>
          </a:p>
        </p:txBody>
      </p:sp>
      <p:sp>
        <p:nvSpPr>
          <p:cNvPr id="6" name="Content Placeholder 5"/>
          <p:cNvSpPr>
            <a:spLocks noGrp="1"/>
          </p:cNvSpPr>
          <p:nvPr>
            <p:ph idx="1"/>
          </p:nvPr>
        </p:nvSpPr>
        <p:spPr>
          <a:xfrm>
            <a:off x="1435608" y="666750"/>
            <a:ext cx="7498080" cy="4267200"/>
          </a:xfrm>
        </p:spPr>
        <p:txBody>
          <a:bodyPr>
            <a:normAutofit/>
          </a:bodyPr>
          <a:lstStyle/>
          <a:p>
            <a:pPr algn="just"/>
            <a:r>
              <a:rPr lang="en-US" sz="1800" dirty="0" smtClean="0">
                <a:latin typeface="Arial" pitchFamily="34" charset="0"/>
                <a:cs typeface="Arial" pitchFamily="34" charset="0"/>
              </a:rPr>
              <a:t>An outlier is a data point in a data set which is distant or far from all other observations available. It is a data point which lies outside the overall distribution which is available in the dataset. In statistics, an outlier is an observation point that is distant from other observations. </a:t>
            </a:r>
          </a:p>
          <a:p>
            <a:pPr algn="just"/>
            <a:r>
              <a:rPr lang="en-US" sz="1800" dirty="0" smtClean="0">
                <a:latin typeface="Arial" pitchFamily="34" charset="0"/>
                <a:cs typeface="Arial" pitchFamily="34" charset="0"/>
              </a:rPr>
              <a:t>A box plot is a method or a process for graphically representing groups of numerical data through their quartiles. Outliers may also be plotted as an individual point. If there is an outlier it will plotted as point in box plot but other numerical data will be grouped together and displayed as boxes in the diagram. In most cases a threshold of 3 or -3 is used i.e., if the Z-score value is higher than or less than 3 or -3 respectively, that particular data point will be identified as outlier. </a:t>
            </a:r>
            <a:endParaRPr lang="en-IN" sz="1800" dirty="0" smtClean="0">
              <a:latin typeface="Arial" pitchFamily="34" charset="0"/>
              <a:cs typeface="Arial" pitchFamily="34" charset="0"/>
            </a:endParaRP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noChangeAspect="1"/>
          </p:cNvPicPr>
          <p:nvPr>
            <p:ph idx="1"/>
          </p:nvPr>
        </p:nvPicPr>
        <p:blipFill>
          <a:blip r:embed="rId2"/>
          <a:stretch>
            <a:fillRect/>
          </a:stretch>
        </p:blipFill>
        <p:spPr>
          <a:xfrm>
            <a:off x="1435100" y="564265"/>
            <a:ext cx="7499350" cy="384351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608" y="205978"/>
            <a:ext cx="7498080" cy="600845"/>
          </a:xfrm>
        </p:spPr>
        <p:txBody>
          <a:bodyPr>
            <a:normAutofit/>
          </a:bodyPr>
          <a:lstStyle/>
          <a:p>
            <a:r>
              <a:rPr lang="en-IN" sz="2600" dirty="0" smtClean="0">
                <a:latin typeface="Arial" pitchFamily="34" charset="0"/>
                <a:cs typeface="Arial" pitchFamily="34" charset="0"/>
              </a:rPr>
              <a:t>ACKNOWLEDGMENT</a:t>
            </a:r>
            <a:endParaRPr lang="en-US" sz="2600" dirty="0">
              <a:effectLst/>
              <a:latin typeface="Arial" pitchFamily="34" charset="0"/>
              <a:cs typeface="Arial" pitchFamily="34" charset="0"/>
            </a:endParaRPr>
          </a:p>
        </p:txBody>
      </p:sp>
      <p:sp>
        <p:nvSpPr>
          <p:cNvPr id="5" name="Content Placeholder 4"/>
          <p:cNvSpPr>
            <a:spLocks noGrp="1"/>
          </p:cNvSpPr>
          <p:nvPr>
            <p:ph idx="1"/>
          </p:nvPr>
        </p:nvSpPr>
        <p:spPr/>
        <p:txBody>
          <a:bodyPr>
            <a:normAutofit/>
          </a:bodyPr>
          <a:lstStyle/>
          <a:p>
            <a:pPr algn="just"/>
            <a:r>
              <a:rPr lang="en-US" sz="2000" dirty="0" smtClean="0">
                <a:latin typeface="Arial" pitchFamily="34" charset="0"/>
                <a:cs typeface="Arial" pitchFamily="34" charset="0"/>
              </a:rPr>
              <a:t>I would like to express my gratitude to my guide </a:t>
            </a:r>
            <a:r>
              <a:rPr lang="en-US" sz="2000" dirty="0" err="1" smtClean="0">
                <a:latin typeface="Arial" pitchFamily="34" charset="0"/>
                <a:cs typeface="Arial" pitchFamily="34" charset="0"/>
              </a:rPr>
              <a:t>Khusboo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Garg</a:t>
            </a:r>
            <a:r>
              <a:rPr lang="en-US" sz="2000" dirty="0" smtClean="0">
                <a:latin typeface="Arial" pitchFamily="34" charset="0"/>
                <a:cs typeface="Arial" pitchFamily="34" charset="0"/>
              </a:rPr>
              <a:t> (SME, Flip </a:t>
            </a:r>
            <a:r>
              <a:rPr lang="en-US" sz="2000" dirty="0" err="1" smtClean="0">
                <a:latin typeface="Arial" pitchFamily="34" charset="0"/>
                <a:cs typeface="Arial" pitchFamily="34" charset="0"/>
              </a:rPr>
              <a:t>Robo</a:t>
            </a:r>
            <a:r>
              <a:rPr lang="en-US" sz="2000" dirty="0" smtClean="0">
                <a:latin typeface="Arial" pitchFamily="34" charset="0"/>
                <a:cs typeface="Arial" pitchFamily="34" charset="0"/>
              </a:rPr>
              <a:t>) for her constant guidance, encouragement and unconditional help towards the development of this Used Car Price Prediction project. She helped me whenever I got stuck somewhere in between. The project would have not been completed without her support and confidence.</a:t>
            </a:r>
          </a:p>
          <a:p>
            <a:r>
              <a:rPr lang="en-US" sz="2000" dirty="0" smtClean="0">
                <a:latin typeface="Arial" pitchFamily="34" charset="0"/>
                <a:cs typeface="Arial" pitchFamily="34" charset="0"/>
              </a:rPr>
              <a:t>Also, I have utilized a few external resources that helped me to complete the project. I ensured that I learn from the samples and modify things according to my project requirement.</a:t>
            </a:r>
            <a:endParaRPr lang="en-US" sz="2000"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latin typeface="Arial" pitchFamily="34" charset="0"/>
                <a:cs typeface="Arial" pitchFamily="34" charset="0"/>
              </a:rPr>
              <a:t>TREATING SKEWNESS</a:t>
            </a:r>
            <a:endParaRPr lang="en-US" sz="2800" dirty="0"/>
          </a:p>
        </p:txBody>
      </p:sp>
      <p:sp>
        <p:nvSpPr>
          <p:cNvPr id="3" name="Content Placeholder 2"/>
          <p:cNvSpPr>
            <a:spLocks noGrp="1"/>
          </p:cNvSpPr>
          <p:nvPr>
            <p:ph idx="1"/>
          </p:nvPr>
        </p:nvSpPr>
        <p:spPr/>
        <p:txBody>
          <a:bodyPr/>
          <a:lstStyle/>
          <a:p>
            <a:r>
              <a:rPr lang="en-US" sz="1800" dirty="0" err="1" smtClean="0">
                <a:latin typeface="Arial" pitchFamily="34" charset="0"/>
                <a:cs typeface="Arial" pitchFamily="34" charset="0"/>
              </a:rPr>
              <a:t>Skewness</a:t>
            </a:r>
            <a:r>
              <a:rPr lang="en-US" sz="1800" dirty="0" smtClean="0">
                <a:latin typeface="Arial" pitchFamily="34" charset="0"/>
                <a:cs typeface="Arial" pitchFamily="34" charset="0"/>
              </a:rPr>
              <a:t> can be treated in different ways.</a:t>
            </a:r>
          </a:p>
          <a:p>
            <a:pPr lvl="1"/>
            <a:r>
              <a:rPr lang="en-US" sz="1800" dirty="0" smtClean="0">
                <a:latin typeface="Arial" pitchFamily="34" charset="0"/>
                <a:cs typeface="Arial" pitchFamily="34" charset="0"/>
              </a:rPr>
              <a:t>Log Transform</a:t>
            </a:r>
          </a:p>
          <a:p>
            <a:pPr lvl="1"/>
            <a:r>
              <a:rPr lang="en-US" sz="1800" dirty="0" err="1" smtClean="0">
                <a:latin typeface="Arial" pitchFamily="34" charset="0"/>
                <a:cs typeface="Arial" pitchFamily="34" charset="0"/>
              </a:rPr>
              <a:t>Squareroot</a:t>
            </a:r>
            <a:r>
              <a:rPr lang="en-US" sz="1800" dirty="0" smtClean="0">
                <a:latin typeface="Arial" pitchFamily="34" charset="0"/>
                <a:cs typeface="Arial" pitchFamily="34" charset="0"/>
              </a:rPr>
              <a:t> Transform</a:t>
            </a:r>
          </a:p>
          <a:p>
            <a:pPr lvl="1"/>
            <a:r>
              <a:rPr lang="en-US" sz="1800" dirty="0" smtClean="0">
                <a:latin typeface="Arial" pitchFamily="34" charset="0"/>
                <a:cs typeface="Arial" pitchFamily="34" charset="0"/>
              </a:rPr>
              <a:t>Power Transform</a:t>
            </a:r>
          </a:p>
          <a:p>
            <a:pPr lvl="1"/>
            <a:r>
              <a:rPr lang="en-US" sz="1800" dirty="0" smtClean="0">
                <a:latin typeface="Arial" pitchFamily="34" charset="0"/>
                <a:cs typeface="Arial" pitchFamily="34" charset="0"/>
              </a:rPr>
              <a:t>Box-</a:t>
            </a:r>
            <a:r>
              <a:rPr lang="en-US" sz="1800" dirty="0" err="1" smtClean="0">
                <a:latin typeface="Arial" pitchFamily="34" charset="0"/>
                <a:cs typeface="Arial" pitchFamily="34" charset="0"/>
              </a:rPr>
              <a:t>cox</a:t>
            </a:r>
            <a:r>
              <a:rPr lang="en-US" sz="1800" dirty="0" smtClean="0">
                <a:latin typeface="Arial" pitchFamily="34" charset="0"/>
                <a:cs typeface="Arial" pitchFamily="34" charset="0"/>
              </a:rPr>
              <a:t> Transform</a:t>
            </a:r>
          </a:p>
          <a:p>
            <a:r>
              <a:rPr lang="en-US" sz="1800" dirty="0" smtClean="0">
                <a:latin typeface="Arial" pitchFamily="34" charset="0"/>
                <a:cs typeface="Arial" pitchFamily="34" charset="0"/>
              </a:rPr>
              <a:t>Here we use power Transform to treat </a:t>
            </a:r>
            <a:r>
              <a:rPr lang="en-US" sz="1800" dirty="0" err="1" smtClean="0">
                <a:latin typeface="Arial" pitchFamily="34" charset="0"/>
                <a:cs typeface="Arial" pitchFamily="34" charset="0"/>
              </a:rPr>
              <a:t>skewness</a:t>
            </a:r>
            <a:r>
              <a:rPr lang="en-US" sz="1800" dirty="0" smtClean="0">
                <a:latin typeface="Arial" pitchFamily="34" charset="0"/>
                <a:cs typeface="Arial" pitchFamily="34" charset="0"/>
              </a:rPr>
              <a:t>.</a:t>
            </a:r>
          </a:p>
          <a:p>
            <a:pPr>
              <a:buNone/>
            </a:pPr>
            <a:endParaRPr lang="en-US" sz="1600" dirty="0" smtClean="0">
              <a:latin typeface="Arial" pitchFamily="34" charset="0"/>
              <a:cs typeface="Arial" pitchFamily="34" charset="0"/>
            </a:endParaRPr>
          </a:p>
          <a:p>
            <a:endParaRPr lang="en-US" dirty="0"/>
          </a:p>
        </p:txBody>
      </p:sp>
      <p:pic>
        <p:nvPicPr>
          <p:cNvPr id="4" name="Picture 3" descr="Capture.JPG"/>
          <p:cNvPicPr>
            <a:picLocks noChangeAspect="1"/>
          </p:cNvPicPr>
          <p:nvPr/>
        </p:nvPicPr>
        <p:blipFill>
          <a:blip r:embed="rId2"/>
          <a:stretch>
            <a:fillRect/>
          </a:stretch>
        </p:blipFill>
        <p:spPr>
          <a:xfrm>
            <a:off x="2362200" y="3409950"/>
            <a:ext cx="5048250" cy="609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tx1"/>
                </a:solidFill>
                <a:latin typeface="Arial" pitchFamily="34" charset="0"/>
                <a:cs typeface="Arial" pitchFamily="34" charset="0"/>
              </a:rPr>
              <a:t>HARDWARE AND SOFTWARE REQUIREMENTS AND TOOLS USED</a:t>
            </a:r>
            <a:endParaRPr lang="en-US" sz="2400" dirty="0"/>
          </a:p>
        </p:txBody>
      </p:sp>
      <p:sp>
        <p:nvSpPr>
          <p:cNvPr id="3" name="Content Placeholder 2"/>
          <p:cNvSpPr>
            <a:spLocks noGrp="1"/>
          </p:cNvSpPr>
          <p:nvPr>
            <p:ph idx="1"/>
          </p:nvPr>
        </p:nvSpPr>
        <p:spPr>
          <a:xfrm>
            <a:off x="1435608" y="1085850"/>
            <a:ext cx="7498080" cy="3924300"/>
          </a:xfrm>
        </p:spPr>
        <p:txBody>
          <a:bodyPr>
            <a:normAutofit fontScale="40000" lnSpcReduction="20000"/>
          </a:bodyPr>
          <a:lstStyle/>
          <a:p>
            <a:pPr algn="just"/>
            <a:r>
              <a:rPr lang="en-US" sz="3200" dirty="0" smtClean="0">
                <a:latin typeface="Arial" pitchFamily="34" charset="0"/>
                <a:cs typeface="Arial" pitchFamily="34" charset="0"/>
              </a:rPr>
              <a:t>For doing this project, the hardware used is a laptop with high end specification and a stable internet connection. While coming to software part, I had used anaconda navigator and in that I have used </a:t>
            </a:r>
            <a:r>
              <a:rPr lang="en-US" sz="3200" b="1" dirty="0" err="1" smtClean="0">
                <a:latin typeface="Arial" pitchFamily="34" charset="0"/>
                <a:cs typeface="Arial" pitchFamily="34" charset="0"/>
              </a:rPr>
              <a:t>Jupyter</a:t>
            </a:r>
            <a:r>
              <a:rPr lang="en-US" sz="3200" b="1" dirty="0" smtClean="0">
                <a:latin typeface="Arial" pitchFamily="34" charset="0"/>
                <a:cs typeface="Arial" pitchFamily="34" charset="0"/>
              </a:rPr>
              <a:t> notebook </a:t>
            </a:r>
            <a:r>
              <a:rPr lang="en-US" sz="3200" dirty="0" smtClean="0">
                <a:latin typeface="Arial" pitchFamily="34" charset="0"/>
                <a:cs typeface="Arial" pitchFamily="34" charset="0"/>
              </a:rPr>
              <a:t>to do my python programming and analysis. </a:t>
            </a:r>
          </a:p>
          <a:p>
            <a:pPr algn="just"/>
            <a:r>
              <a:rPr lang="en-US" sz="3200" dirty="0" smtClean="0">
                <a:latin typeface="Arial" pitchFamily="34" charset="0"/>
                <a:cs typeface="Arial" pitchFamily="34" charset="0"/>
              </a:rPr>
              <a:t>For using a </a:t>
            </a:r>
            <a:r>
              <a:rPr lang="en-US" sz="3200" dirty="0" err="1" smtClean="0">
                <a:latin typeface="Arial" pitchFamily="34" charset="0"/>
                <a:cs typeface="Arial" pitchFamily="34" charset="0"/>
              </a:rPr>
              <a:t>csv</a:t>
            </a:r>
            <a:r>
              <a:rPr lang="en-US" sz="3200" dirty="0" smtClean="0">
                <a:latin typeface="Arial" pitchFamily="34" charset="0"/>
                <a:cs typeface="Arial" pitchFamily="34" charset="0"/>
              </a:rPr>
              <a:t> file, Microsoft excel is needed. In </a:t>
            </a:r>
            <a:r>
              <a:rPr lang="en-US" sz="3200" dirty="0" err="1" smtClean="0">
                <a:latin typeface="Arial" pitchFamily="34" charset="0"/>
                <a:cs typeface="Arial" pitchFamily="34" charset="0"/>
              </a:rPr>
              <a:t>Jupyter</a:t>
            </a:r>
            <a:r>
              <a:rPr lang="en-US" sz="3200" dirty="0" smtClean="0">
                <a:latin typeface="Arial" pitchFamily="34" charset="0"/>
                <a:cs typeface="Arial" pitchFamily="34" charset="0"/>
              </a:rPr>
              <a:t> notebook, I had used lots of python libraries to carry out this project and I have mentioned below with proper justification: </a:t>
            </a:r>
          </a:p>
          <a:p>
            <a:pPr algn="just"/>
            <a:r>
              <a:rPr lang="en-US" sz="3200" dirty="0" smtClean="0">
                <a:latin typeface="Arial" pitchFamily="34" charset="0"/>
                <a:cs typeface="Arial" pitchFamily="34" charset="0"/>
              </a:rPr>
              <a:t>1. Pandas- a library which is used to read the data, </a:t>
            </a:r>
            <a:r>
              <a:rPr lang="en-US" sz="3200" dirty="0" err="1" smtClean="0">
                <a:latin typeface="Arial" pitchFamily="34" charset="0"/>
                <a:cs typeface="Arial" pitchFamily="34" charset="0"/>
              </a:rPr>
              <a:t>visualisation</a:t>
            </a:r>
            <a:r>
              <a:rPr lang="en-US" sz="3200" dirty="0" smtClean="0">
                <a:latin typeface="Arial" pitchFamily="34" charset="0"/>
                <a:cs typeface="Arial" pitchFamily="34" charset="0"/>
              </a:rPr>
              <a:t> and analysis of data. </a:t>
            </a:r>
          </a:p>
          <a:p>
            <a:pPr algn="just"/>
            <a:r>
              <a:rPr lang="en-US" sz="3200" dirty="0" smtClean="0">
                <a:latin typeface="Arial" pitchFamily="34" charset="0"/>
                <a:cs typeface="Arial" pitchFamily="34" charset="0"/>
              </a:rPr>
              <a:t>2. </a:t>
            </a:r>
            <a:r>
              <a:rPr lang="en-US" sz="3200" dirty="0" err="1" smtClean="0">
                <a:latin typeface="Arial" pitchFamily="34" charset="0"/>
                <a:cs typeface="Arial" pitchFamily="34" charset="0"/>
              </a:rPr>
              <a:t>NumPy</a:t>
            </a:r>
            <a:r>
              <a:rPr lang="en-US" sz="3200" dirty="0" smtClean="0">
                <a:latin typeface="Arial" pitchFamily="34" charset="0"/>
                <a:cs typeface="Arial" pitchFamily="34" charset="0"/>
              </a:rPr>
              <a:t>- used for working with array and various mathematical techniques. </a:t>
            </a:r>
          </a:p>
          <a:p>
            <a:pPr algn="just"/>
            <a:r>
              <a:rPr lang="en-US" sz="3200" dirty="0" smtClean="0">
                <a:latin typeface="Arial" pitchFamily="34" charset="0"/>
                <a:cs typeface="Arial" pitchFamily="34" charset="0"/>
              </a:rPr>
              <a:t>3. </a:t>
            </a:r>
            <a:r>
              <a:rPr lang="en-US" sz="3200" dirty="0" err="1" smtClean="0">
                <a:latin typeface="Arial" pitchFamily="34" charset="0"/>
                <a:cs typeface="Arial" pitchFamily="34" charset="0"/>
              </a:rPr>
              <a:t>Seaborn</a:t>
            </a:r>
            <a:r>
              <a:rPr lang="en-US" sz="3200" dirty="0" smtClean="0">
                <a:latin typeface="Arial" pitchFamily="34" charset="0"/>
                <a:cs typeface="Arial" pitchFamily="34" charset="0"/>
              </a:rPr>
              <a:t>- visualization tool for plotting different types of plot. </a:t>
            </a:r>
          </a:p>
          <a:p>
            <a:pPr algn="just"/>
            <a:r>
              <a:rPr lang="en-US" sz="3200" dirty="0" smtClean="0">
                <a:latin typeface="Arial" pitchFamily="34" charset="0"/>
                <a:cs typeface="Arial" pitchFamily="34" charset="0"/>
              </a:rPr>
              <a:t>4. </a:t>
            </a:r>
            <a:r>
              <a:rPr lang="en-US" sz="3200" dirty="0" err="1" smtClean="0">
                <a:latin typeface="Arial" pitchFamily="34" charset="0"/>
                <a:cs typeface="Arial" pitchFamily="34" charset="0"/>
              </a:rPr>
              <a:t>Matplotlib</a:t>
            </a:r>
            <a:r>
              <a:rPr lang="en-US" sz="3200" dirty="0" smtClean="0">
                <a:latin typeface="Arial" pitchFamily="34" charset="0"/>
                <a:cs typeface="Arial" pitchFamily="34" charset="0"/>
              </a:rPr>
              <a:t>- It provides an object-oriented API for embedding plots into applications. </a:t>
            </a:r>
          </a:p>
          <a:p>
            <a:pPr algn="just"/>
            <a:r>
              <a:rPr lang="en-US" sz="3200" dirty="0" smtClean="0">
                <a:latin typeface="Arial" pitchFamily="34" charset="0"/>
                <a:cs typeface="Arial" pitchFamily="34" charset="0"/>
              </a:rPr>
              <a:t>5. </a:t>
            </a:r>
            <a:r>
              <a:rPr lang="en-US" sz="3200" dirty="0" err="1" smtClean="0">
                <a:latin typeface="Arial" pitchFamily="34" charset="0"/>
                <a:cs typeface="Arial" pitchFamily="34" charset="0"/>
              </a:rPr>
              <a:t>zscore</a:t>
            </a:r>
            <a:r>
              <a:rPr lang="en-US" sz="3200" dirty="0" smtClean="0">
                <a:latin typeface="Arial" pitchFamily="34" charset="0"/>
                <a:cs typeface="Arial" pitchFamily="34" charset="0"/>
              </a:rPr>
              <a:t>- technique to remove outliers. </a:t>
            </a:r>
          </a:p>
          <a:p>
            <a:pPr algn="just"/>
            <a:r>
              <a:rPr lang="en-US" sz="3200" dirty="0" smtClean="0">
                <a:latin typeface="Arial" pitchFamily="34" charset="0"/>
                <a:cs typeface="Arial" pitchFamily="34" charset="0"/>
              </a:rPr>
              <a:t>6. skew ()- to treat skewed data using various transformation like </a:t>
            </a:r>
            <a:r>
              <a:rPr lang="en-US" sz="3200" dirty="0" err="1" smtClean="0">
                <a:latin typeface="Arial" pitchFamily="34" charset="0"/>
                <a:cs typeface="Arial" pitchFamily="34" charset="0"/>
              </a:rPr>
              <a:t>sqrt</a:t>
            </a:r>
            <a:r>
              <a:rPr lang="en-US" sz="3200" dirty="0" smtClean="0">
                <a:latin typeface="Arial" pitchFamily="34" charset="0"/>
                <a:cs typeface="Arial" pitchFamily="34" charset="0"/>
              </a:rPr>
              <a:t>, log, cube, </a:t>
            </a:r>
            <a:r>
              <a:rPr lang="en-US" sz="3200" dirty="0" err="1" smtClean="0">
                <a:latin typeface="Arial" pitchFamily="34" charset="0"/>
                <a:cs typeface="Arial" pitchFamily="34" charset="0"/>
              </a:rPr>
              <a:t>boxcox</a:t>
            </a:r>
            <a:r>
              <a:rPr lang="en-US" sz="3200" dirty="0" smtClean="0">
                <a:latin typeface="Arial" pitchFamily="34" charset="0"/>
                <a:cs typeface="Arial" pitchFamily="34" charset="0"/>
              </a:rPr>
              <a:t>, etc. </a:t>
            </a:r>
          </a:p>
          <a:p>
            <a:pPr algn="just"/>
            <a:r>
              <a:rPr lang="en-US" sz="3200" dirty="0" smtClean="0">
                <a:latin typeface="Arial" pitchFamily="34" charset="0"/>
                <a:cs typeface="Arial" pitchFamily="34" charset="0"/>
              </a:rPr>
              <a:t>7. standard </a:t>
            </a:r>
            <a:r>
              <a:rPr lang="en-US" sz="3200" dirty="0" err="1" smtClean="0">
                <a:latin typeface="Arial" pitchFamily="34" charset="0"/>
                <a:cs typeface="Arial" pitchFamily="34" charset="0"/>
              </a:rPr>
              <a:t>scaler</a:t>
            </a:r>
            <a:r>
              <a:rPr lang="en-US" sz="3200" dirty="0" smtClean="0">
                <a:latin typeface="Arial" pitchFamily="34" charset="0"/>
                <a:cs typeface="Arial" pitchFamily="34" charset="0"/>
              </a:rPr>
              <a:t>- I used this to scale my data before sending it to model. </a:t>
            </a:r>
          </a:p>
          <a:p>
            <a:pPr algn="just"/>
            <a:r>
              <a:rPr lang="en-US" sz="3200" dirty="0" smtClean="0">
                <a:latin typeface="Arial" pitchFamily="34" charset="0"/>
                <a:cs typeface="Arial" pitchFamily="34" charset="0"/>
              </a:rPr>
              <a:t>8. </a:t>
            </a:r>
            <a:r>
              <a:rPr lang="en-US" sz="3200" dirty="0" err="1" smtClean="0">
                <a:latin typeface="Arial" pitchFamily="34" charset="0"/>
                <a:cs typeface="Arial" pitchFamily="34" charset="0"/>
              </a:rPr>
              <a:t>train_test_split</a:t>
            </a:r>
            <a:r>
              <a:rPr lang="en-US" sz="3200" dirty="0" smtClean="0">
                <a:latin typeface="Arial" pitchFamily="34" charset="0"/>
                <a:cs typeface="Arial" pitchFamily="34" charset="0"/>
              </a:rPr>
              <a:t>- to split the test and train data. </a:t>
            </a:r>
          </a:p>
          <a:p>
            <a:pPr algn="just"/>
            <a:r>
              <a:rPr lang="en-US" sz="3200" dirty="0" smtClean="0">
                <a:latin typeface="Arial" pitchFamily="34" charset="0"/>
                <a:cs typeface="Arial" pitchFamily="34" charset="0"/>
              </a:rPr>
              <a:t>9. Then I used different classification algorithms to find out the best model for predictions. </a:t>
            </a:r>
          </a:p>
          <a:p>
            <a:pPr algn="just"/>
            <a:r>
              <a:rPr lang="en-US" sz="3200" dirty="0" smtClean="0">
                <a:latin typeface="Arial" pitchFamily="34" charset="0"/>
                <a:cs typeface="Arial" pitchFamily="34" charset="0"/>
              </a:rPr>
              <a:t>10. </a:t>
            </a:r>
            <a:r>
              <a:rPr lang="en-US" sz="3200" dirty="0" err="1" smtClean="0">
                <a:latin typeface="Arial" pitchFamily="34" charset="0"/>
                <a:cs typeface="Arial" pitchFamily="34" charset="0"/>
              </a:rPr>
              <a:t>joblib</a:t>
            </a:r>
            <a:r>
              <a:rPr lang="en-US" sz="3200" dirty="0" smtClean="0">
                <a:latin typeface="Arial" pitchFamily="34" charset="0"/>
                <a:cs typeface="Arial" pitchFamily="34" charset="0"/>
              </a:rPr>
              <a:t>- library used to save the model in either pickle or </a:t>
            </a:r>
            <a:r>
              <a:rPr lang="en-US" sz="3200" dirty="0" err="1" smtClean="0">
                <a:latin typeface="Arial" pitchFamily="34" charset="0"/>
                <a:cs typeface="Arial" pitchFamily="34" charset="0"/>
              </a:rPr>
              <a:t>obj</a:t>
            </a:r>
            <a:r>
              <a:rPr lang="en-US" sz="3200" dirty="0" smtClean="0">
                <a:latin typeface="Arial" pitchFamily="34" charset="0"/>
                <a:cs typeface="Arial" pitchFamily="34" charset="0"/>
              </a:rPr>
              <a:t> file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78"/>
            <a:ext cx="7498080" cy="460772"/>
          </a:xfrm>
        </p:spPr>
        <p:txBody>
          <a:bodyPr>
            <a:normAutofit/>
          </a:bodyPr>
          <a:lstStyle/>
          <a:p>
            <a:r>
              <a:rPr lang="en-US" sz="2400" dirty="0" smtClean="0">
                <a:solidFill>
                  <a:schemeClr val="tx1"/>
                </a:solidFill>
                <a:latin typeface="Arial" pitchFamily="34" charset="0"/>
                <a:cs typeface="Arial" pitchFamily="34" charset="0"/>
              </a:rPr>
              <a:t>TESTING OF IDENTIFIED APPROACHES</a:t>
            </a:r>
            <a:endParaRPr lang="en-US" sz="2400" dirty="0"/>
          </a:p>
        </p:txBody>
      </p:sp>
      <p:sp>
        <p:nvSpPr>
          <p:cNvPr id="3" name="Content Placeholder 2"/>
          <p:cNvSpPr>
            <a:spLocks noGrp="1"/>
          </p:cNvSpPr>
          <p:nvPr>
            <p:ph idx="1"/>
          </p:nvPr>
        </p:nvSpPr>
        <p:spPr>
          <a:xfrm>
            <a:off x="1435608" y="666750"/>
            <a:ext cx="7498080" cy="4019550"/>
          </a:xfrm>
        </p:spPr>
        <p:txBody>
          <a:bodyPr/>
          <a:lstStyle/>
          <a:p>
            <a:r>
              <a:rPr lang="en-US" sz="1800" dirty="0" smtClean="0">
                <a:latin typeface="Arial" pitchFamily="34" charset="0"/>
                <a:cs typeface="Arial" pitchFamily="34" charset="0"/>
              </a:rPr>
              <a:t>After completing the required pre-processing techniques for the model building data is separated as input and output columns before passing it to the </a:t>
            </a:r>
            <a:r>
              <a:rPr lang="en-US" sz="1800" dirty="0" err="1" smtClean="0">
                <a:latin typeface="Arial" pitchFamily="34" charset="0"/>
                <a:cs typeface="Arial" pitchFamily="34" charset="0"/>
              </a:rPr>
              <a:t>train_test_split</a:t>
            </a:r>
            <a:r>
              <a:rPr lang="en-US" sz="1800" dirty="0" smtClean="0">
                <a:latin typeface="Arial" pitchFamily="34" charset="0"/>
                <a:cs typeface="Arial" pitchFamily="34" charset="0"/>
              </a:rPr>
              <a:t>. </a:t>
            </a:r>
            <a:endParaRPr lang="en-IN" sz="1800" dirty="0" smtClean="0">
              <a:latin typeface="Arial" pitchFamily="34" charset="0"/>
              <a:cs typeface="Arial" pitchFamily="34" charset="0"/>
            </a:endParaRPr>
          </a:p>
          <a:p>
            <a:pPr>
              <a:buNone/>
            </a:pPr>
            <a:endParaRPr lang="en-US" dirty="0"/>
          </a:p>
        </p:txBody>
      </p:sp>
      <p:pic>
        <p:nvPicPr>
          <p:cNvPr id="4" name="Picture 3" descr="Capture.JPG"/>
          <p:cNvPicPr>
            <a:picLocks noChangeAspect="1"/>
          </p:cNvPicPr>
          <p:nvPr/>
        </p:nvPicPr>
        <p:blipFill>
          <a:blip r:embed="rId2"/>
          <a:stretch>
            <a:fillRect/>
          </a:stretch>
        </p:blipFill>
        <p:spPr>
          <a:xfrm>
            <a:off x="2305050" y="1900237"/>
            <a:ext cx="4533900" cy="13430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78"/>
            <a:ext cx="7498080" cy="460772"/>
          </a:xfrm>
        </p:spPr>
        <p:txBody>
          <a:bodyPr>
            <a:normAutofit/>
          </a:bodyPr>
          <a:lstStyle/>
          <a:p>
            <a:r>
              <a:rPr lang="en-US" sz="2400" dirty="0" smtClean="0">
                <a:solidFill>
                  <a:schemeClr val="tx1"/>
                </a:solidFill>
                <a:latin typeface="Arial" pitchFamily="34" charset="0"/>
                <a:cs typeface="Arial" pitchFamily="34" charset="0"/>
              </a:rPr>
              <a:t>SCALING THE DATA USING STANDARD SCALER</a:t>
            </a:r>
            <a:endParaRPr lang="en-US" sz="2400" dirty="0"/>
          </a:p>
        </p:txBody>
      </p:sp>
      <p:pic>
        <p:nvPicPr>
          <p:cNvPr id="4" name="Content Placeholder 3" descr="Capture.JPG"/>
          <p:cNvPicPr>
            <a:picLocks noGrp="1" noChangeAspect="1"/>
          </p:cNvPicPr>
          <p:nvPr>
            <p:ph idx="1"/>
          </p:nvPr>
        </p:nvPicPr>
        <p:blipFill>
          <a:blip r:embed="rId2"/>
          <a:stretch>
            <a:fillRect/>
          </a:stretch>
        </p:blipFill>
        <p:spPr>
          <a:xfrm>
            <a:off x="1435100" y="1189407"/>
            <a:ext cx="7499350" cy="3050435"/>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78"/>
            <a:ext cx="7498080" cy="384572"/>
          </a:xfrm>
        </p:spPr>
        <p:txBody>
          <a:bodyPr>
            <a:normAutofit fontScale="90000"/>
          </a:bodyPr>
          <a:lstStyle/>
          <a:p>
            <a:r>
              <a:rPr lang="en-US" sz="2400" dirty="0" smtClean="0">
                <a:solidFill>
                  <a:schemeClr val="tx1"/>
                </a:solidFill>
                <a:latin typeface="Arial" pitchFamily="34" charset="0"/>
                <a:cs typeface="Arial" pitchFamily="34" charset="0"/>
              </a:rPr>
              <a:t>EVALUATE SELECTED MODELS</a:t>
            </a:r>
            <a:endParaRPr lang="en-US" sz="2400" dirty="0"/>
          </a:p>
        </p:txBody>
      </p:sp>
      <p:sp>
        <p:nvSpPr>
          <p:cNvPr id="5" name="Content Placeholder 4"/>
          <p:cNvSpPr>
            <a:spLocks noGrp="1"/>
          </p:cNvSpPr>
          <p:nvPr>
            <p:ph idx="1"/>
          </p:nvPr>
        </p:nvSpPr>
        <p:spPr>
          <a:xfrm>
            <a:off x="1435608" y="742950"/>
            <a:ext cx="7498080" cy="3943350"/>
          </a:xfrm>
        </p:spPr>
        <p:txBody>
          <a:bodyPr/>
          <a:lstStyle/>
          <a:p>
            <a:r>
              <a:rPr lang="en-US" sz="2400" dirty="0" smtClean="0">
                <a:latin typeface="Arial" pitchFamily="34" charset="0"/>
                <a:cs typeface="Arial" pitchFamily="34" charset="0"/>
              </a:rPr>
              <a:t>We will find the best Random State and C fold to run and evaluate the models.</a:t>
            </a:r>
          </a:p>
          <a:p>
            <a:pPr>
              <a:buNone/>
            </a:pPr>
            <a:endParaRPr lang="en-US" dirty="0"/>
          </a:p>
        </p:txBody>
      </p:sp>
      <p:pic>
        <p:nvPicPr>
          <p:cNvPr id="6" name="Picture 5" descr="Capture.JPG"/>
          <p:cNvPicPr/>
          <p:nvPr/>
        </p:nvPicPr>
        <p:blipFill>
          <a:blip r:embed="rId2"/>
          <a:stretch>
            <a:fillRect/>
          </a:stretch>
        </p:blipFill>
        <p:spPr>
          <a:xfrm>
            <a:off x="1828800" y="1809750"/>
            <a:ext cx="5943600" cy="23876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p:cNvPicPr>
          <p:nvPr>
            <p:ph idx="1"/>
          </p:nvPr>
        </p:nvPicPr>
        <p:blipFill>
          <a:blip r:embed="rId2"/>
          <a:stretch>
            <a:fillRect/>
          </a:stretch>
        </p:blipFill>
        <p:spPr>
          <a:xfrm>
            <a:off x="1643750" y="514350"/>
            <a:ext cx="7082050" cy="41719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33350"/>
            <a:ext cx="7498080" cy="4552950"/>
          </a:xfrm>
        </p:spPr>
        <p:txBody>
          <a:bodyPr/>
          <a:lstStyle/>
          <a:p>
            <a:r>
              <a:rPr lang="en-US" sz="1600" dirty="0" smtClean="0">
                <a:latin typeface="Arial" pitchFamily="34" charset="0"/>
                <a:cs typeface="Arial" pitchFamily="34" charset="0"/>
              </a:rPr>
              <a:t>The best random state is found to be </a:t>
            </a:r>
            <a:r>
              <a:rPr lang="en-US" sz="1600" dirty="0" smtClean="0">
                <a:latin typeface="Arial" pitchFamily="34" charset="0"/>
                <a:cs typeface="Arial" pitchFamily="34" charset="0"/>
              </a:rPr>
              <a:t>49, </a:t>
            </a:r>
            <a:r>
              <a:rPr lang="en-US" sz="1600" dirty="0" err="1" smtClean="0">
                <a:latin typeface="Arial" pitchFamily="34" charset="0"/>
                <a:cs typeface="Arial" pitchFamily="34" charset="0"/>
              </a:rPr>
              <a:t>cv</a:t>
            </a:r>
            <a:r>
              <a:rPr lang="en-US" sz="1600" dirty="0" smtClean="0">
                <a:latin typeface="Arial" pitchFamily="34" charset="0"/>
                <a:cs typeface="Arial" pitchFamily="34" charset="0"/>
              </a:rPr>
              <a:t>=7. </a:t>
            </a:r>
            <a:r>
              <a:rPr lang="en-US" sz="1600" dirty="0" smtClean="0">
                <a:latin typeface="Arial" pitchFamily="34" charset="0"/>
                <a:cs typeface="Arial" pitchFamily="34" charset="0"/>
              </a:rPr>
              <a:t>We shall run the other models with this random state and cv</a:t>
            </a:r>
            <a:r>
              <a:rPr lang="en-US" sz="1600" dirty="0" smtClean="0">
                <a:latin typeface="Arial" pitchFamily="34" charset="0"/>
                <a:cs typeface="Arial" pitchFamily="34" charset="0"/>
              </a:rPr>
              <a:t>.</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a:t>
            </a:r>
            <a:r>
              <a:rPr lang="en-US" sz="1600" dirty="0" smtClean="0">
                <a:latin typeface="Arial" pitchFamily="34" charset="0"/>
                <a:cs typeface="Arial" pitchFamily="34" charset="0"/>
              </a:rPr>
              <a:t>Linear Regression</a:t>
            </a:r>
            <a:endParaRPr lang="en-US" sz="1600" dirty="0" smtClean="0">
              <a:latin typeface="Arial" pitchFamily="34" charset="0"/>
              <a:cs typeface="Arial" pitchFamily="34" charset="0"/>
            </a:endParaRPr>
          </a:p>
          <a:p>
            <a:pPr>
              <a:buNone/>
            </a:pPr>
            <a:endParaRPr lang="en-US" dirty="0"/>
          </a:p>
        </p:txBody>
      </p:sp>
      <p:pic>
        <p:nvPicPr>
          <p:cNvPr id="4" name="Picture 3" descr="Capture.JPG"/>
          <p:cNvPicPr/>
          <p:nvPr/>
        </p:nvPicPr>
        <p:blipFill>
          <a:blip r:embed="rId2"/>
          <a:stretch>
            <a:fillRect/>
          </a:stretch>
        </p:blipFill>
        <p:spPr>
          <a:xfrm>
            <a:off x="1752600" y="819150"/>
            <a:ext cx="5943600" cy="288290"/>
          </a:xfrm>
          <a:prstGeom prst="rect">
            <a:avLst/>
          </a:prstGeom>
        </p:spPr>
      </p:pic>
      <p:pic>
        <p:nvPicPr>
          <p:cNvPr id="5" name="Picture 4" descr="Capture.JPG"/>
          <p:cNvPicPr/>
          <p:nvPr/>
        </p:nvPicPr>
        <p:blipFill>
          <a:blip r:embed="rId3"/>
          <a:stretch>
            <a:fillRect/>
          </a:stretch>
        </p:blipFill>
        <p:spPr>
          <a:xfrm>
            <a:off x="1828800" y="1885950"/>
            <a:ext cx="5943600" cy="27622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85750"/>
            <a:ext cx="7498080" cy="4400550"/>
          </a:xfrm>
        </p:spPr>
        <p:txBody>
          <a:bodyPr>
            <a:normAutofit/>
          </a:bodyPr>
          <a:lstStyle/>
          <a:p>
            <a:r>
              <a:rPr lang="en-US" sz="2000" dirty="0" smtClean="0">
                <a:latin typeface="Arial" pitchFamily="34" charset="0"/>
                <a:cs typeface="Arial" pitchFamily="34" charset="0"/>
              </a:rPr>
              <a:t>Ridge Regression</a:t>
            </a:r>
          </a:p>
          <a:p>
            <a:pPr>
              <a:buNone/>
            </a:pPr>
            <a:endParaRPr lang="en-US" sz="20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1828800" y="971550"/>
            <a:ext cx="5943600" cy="39846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09550"/>
            <a:ext cx="7498080" cy="4476750"/>
          </a:xfrm>
        </p:spPr>
        <p:txBody>
          <a:bodyPr>
            <a:normAutofit/>
          </a:bodyPr>
          <a:lstStyle/>
          <a:p>
            <a:r>
              <a:rPr lang="en-US" sz="2000" dirty="0" smtClean="0">
                <a:latin typeface="Arial" pitchFamily="34" charset="0"/>
                <a:cs typeface="Arial" pitchFamily="34" charset="0"/>
              </a:rPr>
              <a:t>Lasso Regression</a:t>
            </a:r>
          </a:p>
          <a:p>
            <a:pPr>
              <a:buNone/>
            </a:pPr>
            <a:endParaRPr lang="en-US" sz="20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1601234" y="742950"/>
            <a:ext cx="5941532" cy="36576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85750"/>
            <a:ext cx="7498080" cy="4400550"/>
          </a:xfrm>
        </p:spPr>
        <p:txBody>
          <a:bodyPr>
            <a:normAutofit/>
          </a:bodyPr>
          <a:lstStyle/>
          <a:p>
            <a:pPr>
              <a:buNone/>
            </a:pPr>
            <a:r>
              <a:rPr lang="en-US" sz="2000" dirty="0" smtClean="0">
                <a:latin typeface="Arial" pitchFamily="34" charset="0"/>
                <a:cs typeface="Arial" pitchFamily="34" charset="0"/>
              </a:rPr>
              <a:t>Decision Tree </a:t>
            </a:r>
            <a:r>
              <a:rPr lang="en-US" sz="2000" dirty="0" err="1" smtClean="0">
                <a:latin typeface="Arial" pitchFamily="34" charset="0"/>
                <a:cs typeface="Arial" pitchFamily="34" charset="0"/>
              </a:rPr>
              <a:t>Regressor</a:t>
            </a:r>
            <a:endParaRPr lang="en-US" sz="2000" dirty="0" smtClean="0">
              <a:latin typeface="Arial" pitchFamily="34" charset="0"/>
              <a:cs typeface="Arial" pitchFamily="34" charset="0"/>
            </a:endParaRPr>
          </a:p>
          <a:p>
            <a:pPr>
              <a:buNone/>
            </a:pPr>
            <a:endParaRPr lang="en-US" sz="20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1600200" y="755332"/>
            <a:ext cx="5943600" cy="36328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35608" y="504265"/>
            <a:ext cx="7498080" cy="4182035"/>
          </a:xfrm>
        </p:spPr>
        <p:txBody>
          <a:bodyPr>
            <a:normAutofit lnSpcReduction="10000"/>
          </a:bodyPr>
          <a:lstStyle/>
          <a:p>
            <a:pPr>
              <a:buNone/>
            </a:pPr>
            <a:r>
              <a:rPr lang="en-US" sz="2000" dirty="0" smtClean="0">
                <a:latin typeface="Arial" pitchFamily="34" charset="0"/>
                <a:cs typeface="Arial" pitchFamily="34" charset="0"/>
              </a:rPr>
              <a:t>All the external resources that were used in creating this project are listed below:</a:t>
            </a:r>
          </a:p>
          <a:p>
            <a:pPr>
              <a:buNone/>
            </a:pPr>
            <a:endParaRPr lang="en-US" sz="2000" dirty="0" smtClean="0">
              <a:latin typeface="Arial" pitchFamily="34" charset="0"/>
              <a:cs typeface="Arial" pitchFamily="34" charset="0"/>
            </a:endParaRPr>
          </a:p>
          <a:p>
            <a:pPr marL="33225" indent="0">
              <a:buNone/>
            </a:pPr>
            <a:r>
              <a:rPr lang="en-US" sz="2000" dirty="0" smtClean="0"/>
              <a:t>1</a:t>
            </a:r>
            <a:r>
              <a:rPr lang="en-US" sz="2000" dirty="0" smtClean="0">
                <a:latin typeface="Arial" pitchFamily="34" charset="0"/>
                <a:cs typeface="Arial" pitchFamily="34" charset="0"/>
              </a:rPr>
              <a:t>) https://www.google.com/</a:t>
            </a:r>
          </a:p>
          <a:p>
            <a:pPr marL="33225" indent="0">
              <a:buNone/>
            </a:pPr>
            <a:r>
              <a:rPr lang="en-US" sz="2000" dirty="0" smtClean="0">
                <a:latin typeface="Arial" pitchFamily="34" charset="0"/>
                <a:cs typeface="Arial" pitchFamily="34" charset="0"/>
              </a:rPr>
              <a:t>2) https://www.youtube.com/</a:t>
            </a:r>
          </a:p>
          <a:p>
            <a:pPr marL="33225" indent="0">
              <a:buNone/>
            </a:pPr>
            <a:r>
              <a:rPr lang="en-US" sz="2000" dirty="0" smtClean="0">
                <a:latin typeface="Arial" pitchFamily="34" charset="0"/>
                <a:cs typeface="Arial" pitchFamily="34" charset="0"/>
              </a:rPr>
              <a:t>3) https://scikit-learn.org/stable/user_guide.html</a:t>
            </a:r>
          </a:p>
          <a:p>
            <a:pPr marL="33225" indent="0">
              <a:buNone/>
            </a:pPr>
            <a:r>
              <a:rPr lang="en-US" sz="2000" dirty="0" smtClean="0">
                <a:latin typeface="Arial" pitchFamily="34" charset="0"/>
                <a:cs typeface="Arial" pitchFamily="34" charset="0"/>
              </a:rPr>
              <a:t>4) https://github.com/</a:t>
            </a:r>
          </a:p>
          <a:p>
            <a:pPr marL="33225" indent="0">
              <a:buNone/>
            </a:pPr>
            <a:r>
              <a:rPr lang="en-US" sz="2000" dirty="0" smtClean="0">
                <a:latin typeface="Arial" pitchFamily="34" charset="0"/>
                <a:cs typeface="Arial" pitchFamily="34" charset="0"/>
              </a:rPr>
              <a:t>5) https://www.kaggle.com/</a:t>
            </a:r>
          </a:p>
          <a:p>
            <a:pPr marL="33225" indent="0">
              <a:buNone/>
            </a:pPr>
            <a:r>
              <a:rPr lang="en-US" sz="2000" dirty="0" smtClean="0">
                <a:latin typeface="Arial" pitchFamily="34" charset="0"/>
                <a:cs typeface="Arial" pitchFamily="34" charset="0"/>
              </a:rPr>
              <a:t>6) https://medium.com/</a:t>
            </a:r>
          </a:p>
          <a:p>
            <a:pPr marL="33225" indent="0">
              <a:buNone/>
            </a:pPr>
            <a:r>
              <a:rPr lang="en-US" sz="2000" dirty="0" smtClean="0">
                <a:latin typeface="Arial" pitchFamily="34" charset="0"/>
                <a:cs typeface="Arial" pitchFamily="34" charset="0"/>
              </a:rPr>
              <a:t>7) https://towardsdatascience.com/</a:t>
            </a:r>
          </a:p>
          <a:p>
            <a:pPr marL="33225" indent="0">
              <a:buNone/>
            </a:pPr>
            <a:r>
              <a:rPr lang="en-US" sz="2000" dirty="0" smtClean="0">
                <a:latin typeface="Arial" pitchFamily="34" charset="0"/>
                <a:cs typeface="Arial" pitchFamily="34" charset="0"/>
              </a:rPr>
              <a:t>8) https://www.analyticsvidhya.com</a:t>
            </a:r>
            <a:r>
              <a:rPr lang="en-US" sz="2000" dirty="0" smtClean="0">
                <a:latin typeface="Arial" pitchFamily="34" charset="0"/>
                <a:cs typeface="Arial" pitchFamily="34" charset="0"/>
              </a:rPr>
              <a:t>/</a:t>
            </a:r>
          </a:p>
          <a:p>
            <a:pPr marL="33225" indent="0">
              <a:buNone/>
            </a:pPr>
            <a:r>
              <a:rPr lang="en-US" sz="2000" dirty="0" smtClean="0">
                <a:latin typeface="Arial" pitchFamily="34" charset="0"/>
                <a:cs typeface="Arial" pitchFamily="34" charset="0"/>
              </a:rPr>
              <a:t>9) https://www.olx.com/</a:t>
            </a:r>
            <a:endParaRPr lang="en-US" sz="2000" dirty="0" smtClean="0">
              <a:latin typeface="Arial" pitchFamily="34" charset="0"/>
              <a:cs typeface="Arial" pitchFamily="34" charset="0"/>
            </a:endParaRPr>
          </a:p>
          <a:p>
            <a:pPr marL="33225" indent="0">
              <a:buNone/>
            </a:pPr>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61950"/>
            <a:ext cx="7498080" cy="4324350"/>
          </a:xfrm>
        </p:spPr>
        <p:txBody>
          <a:bodyPr>
            <a:normAutofit/>
          </a:bodyPr>
          <a:lstStyle/>
          <a:p>
            <a:r>
              <a:rPr lang="en-US" sz="2000" dirty="0" smtClean="0">
                <a:latin typeface="Arial" pitchFamily="34" charset="0"/>
                <a:cs typeface="Arial" pitchFamily="34" charset="0"/>
              </a:rPr>
              <a:t>Random Forest </a:t>
            </a:r>
            <a:r>
              <a:rPr lang="en-US" sz="2000" dirty="0" err="1" smtClean="0">
                <a:latin typeface="Arial" pitchFamily="34" charset="0"/>
                <a:cs typeface="Arial" pitchFamily="34" charset="0"/>
              </a:rPr>
              <a:t>Regressor</a:t>
            </a:r>
            <a:endParaRPr lang="en-US" sz="2000" dirty="0" smtClean="0">
              <a:latin typeface="Arial" pitchFamily="34" charset="0"/>
              <a:cs typeface="Arial" pitchFamily="34" charset="0"/>
            </a:endParaRPr>
          </a:p>
          <a:p>
            <a:pPr>
              <a:buNone/>
            </a:pPr>
            <a:endParaRPr lang="en-US" sz="20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1600200" y="947737"/>
            <a:ext cx="5943600" cy="32480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85750"/>
            <a:ext cx="7498080" cy="4400550"/>
          </a:xfrm>
        </p:spPr>
        <p:txBody>
          <a:bodyPr>
            <a:normAutofit/>
          </a:bodyPr>
          <a:lstStyle/>
          <a:p>
            <a:r>
              <a:rPr lang="en-US" sz="2000" dirty="0" smtClean="0">
                <a:latin typeface="Arial" pitchFamily="34" charset="0"/>
                <a:cs typeface="Arial" pitchFamily="34" charset="0"/>
              </a:rPr>
              <a:t>SVR</a:t>
            </a:r>
          </a:p>
          <a:p>
            <a:pPr>
              <a:buNone/>
            </a:pPr>
            <a:endParaRPr lang="en-US" sz="20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1600200" y="1047751"/>
            <a:ext cx="5943600" cy="268319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61950"/>
            <a:ext cx="7498080" cy="4324350"/>
          </a:xfrm>
        </p:spPr>
        <p:txBody>
          <a:bodyPr>
            <a:normAutofit/>
          </a:bodyPr>
          <a:lstStyle/>
          <a:p>
            <a:r>
              <a:rPr lang="en-US" sz="2000" dirty="0" smtClean="0">
                <a:latin typeface="Arial" pitchFamily="34" charset="0"/>
                <a:cs typeface="Arial" pitchFamily="34" charset="0"/>
              </a:rPr>
              <a:t>KNN</a:t>
            </a:r>
          </a:p>
          <a:p>
            <a:pPr>
              <a:buNone/>
            </a:pPr>
            <a:endParaRPr lang="en-US" sz="2000" dirty="0">
              <a:latin typeface="Arial" pitchFamily="34" charset="0"/>
              <a:cs typeface="Arial" pitchFamily="34" charset="0"/>
            </a:endParaRPr>
          </a:p>
        </p:txBody>
      </p:sp>
      <p:pic>
        <p:nvPicPr>
          <p:cNvPr id="4" name="Picture 3" descr="Capture.JPG"/>
          <p:cNvPicPr/>
          <p:nvPr/>
        </p:nvPicPr>
        <p:blipFill>
          <a:blip r:embed="rId2"/>
          <a:stretch>
            <a:fillRect/>
          </a:stretch>
        </p:blipFill>
        <p:spPr>
          <a:xfrm>
            <a:off x="1676400" y="971550"/>
            <a:ext cx="5943600" cy="366585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latin typeface="Arial" pitchFamily="34" charset="0"/>
                <a:cs typeface="Arial" pitchFamily="34" charset="0"/>
              </a:rPr>
              <a:t>KEY METRICS FOR SUCCESS IN SOLVING PROBLEM UNDER CONSIDERATION</a:t>
            </a:r>
            <a:endParaRPr lang="en-US" sz="2000" dirty="0"/>
          </a:p>
        </p:txBody>
      </p:sp>
      <p:sp>
        <p:nvSpPr>
          <p:cNvPr id="3" name="Content Placeholder 2"/>
          <p:cNvSpPr>
            <a:spLocks noGrp="1"/>
          </p:cNvSpPr>
          <p:nvPr>
            <p:ph idx="1"/>
          </p:nvPr>
        </p:nvSpPr>
        <p:spPr>
          <a:xfrm>
            <a:off x="1435608" y="971550"/>
            <a:ext cx="7498080" cy="3962400"/>
          </a:xfrm>
        </p:spPr>
        <p:txBody>
          <a:bodyPr/>
          <a:lstStyle/>
          <a:p>
            <a:r>
              <a:rPr lang="en-US" sz="1600" dirty="0" smtClean="0">
                <a:latin typeface="Arial" pitchFamily="34" charset="0"/>
                <a:cs typeface="Arial" pitchFamily="34" charset="0"/>
              </a:rPr>
              <a:t>The key metrics used here were r2_score, </a:t>
            </a:r>
            <a:r>
              <a:rPr lang="en-US" sz="1600" dirty="0" err="1" smtClean="0">
                <a:latin typeface="Arial" pitchFamily="34" charset="0"/>
                <a:cs typeface="Arial" pitchFamily="34" charset="0"/>
              </a:rPr>
              <a:t>cross_val_score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sd</a:t>
            </a:r>
            <a:r>
              <a:rPr lang="en-US" sz="1600" dirty="0" smtClean="0">
                <a:latin typeface="Arial" pitchFamily="34" charset="0"/>
                <a:cs typeface="Arial" pitchFamily="34" charset="0"/>
              </a:rPr>
              <a:t>, MAE, MSE and RMSE. We tried to find out the best parameters and also to increase our scores by using </a:t>
            </a:r>
            <a:r>
              <a:rPr lang="en-US" sz="1600" dirty="0" err="1" smtClean="0">
                <a:latin typeface="Arial" pitchFamily="34" charset="0"/>
                <a:cs typeface="Arial" pitchFamily="34" charset="0"/>
              </a:rPr>
              <a:t>Hyperparameter</a:t>
            </a:r>
            <a:r>
              <a:rPr lang="en-US" sz="1600" dirty="0" smtClean="0">
                <a:latin typeface="Arial" pitchFamily="34" charset="0"/>
                <a:cs typeface="Arial" pitchFamily="34" charset="0"/>
              </a:rPr>
              <a:t> Tuning and we will be using </a:t>
            </a:r>
            <a:r>
              <a:rPr lang="en-US" sz="1600" dirty="0" err="1" smtClean="0">
                <a:latin typeface="Arial" pitchFamily="34" charset="0"/>
                <a:cs typeface="Arial" pitchFamily="34" charset="0"/>
              </a:rPr>
              <a:t>GridSearchCV</a:t>
            </a:r>
            <a:r>
              <a:rPr lang="en-US" sz="1600" dirty="0" smtClean="0">
                <a:latin typeface="Arial" pitchFamily="34" charset="0"/>
                <a:cs typeface="Arial" pitchFamily="34" charset="0"/>
              </a:rPr>
              <a:t> method. </a:t>
            </a:r>
          </a:p>
          <a:p>
            <a:pPr>
              <a:buNone/>
            </a:pPr>
            <a:endParaRPr lang="en-US" dirty="0"/>
          </a:p>
        </p:txBody>
      </p:sp>
      <p:pic>
        <p:nvPicPr>
          <p:cNvPr id="4" name="Picture 3" descr="Capture.JPG"/>
          <p:cNvPicPr/>
          <p:nvPr/>
        </p:nvPicPr>
        <p:blipFill>
          <a:blip r:embed="rId2"/>
          <a:stretch>
            <a:fillRect/>
          </a:stretch>
        </p:blipFill>
        <p:spPr>
          <a:xfrm>
            <a:off x="2209800" y="2343150"/>
            <a:ext cx="5943600" cy="211010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p:cNvPicPr>
          <p:nvPr>
            <p:ph idx="1"/>
          </p:nvPr>
        </p:nvPicPr>
        <p:blipFill>
          <a:blip r:embed="rId2"/>
          <a:stretch>
            <a:fillRect/>
          </a:stretch>
        </p:blipFill>
        <p:spPr>
          <a:xfrm>
            <a:off x="1371600" y="819150"/>
            <a:ext cx="7499350" cy="36576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85750"/>
            <a:ext cx="7498080" cy="4400550"/>
          </a:xfrm>
        </p:spPr>
        <p:txBody>
          <a:bodyPr/>
          <a:lstStyle/>
          <a:p>
            <a:r>
              <a:rPr lang="en-US" sz="1800" dirty="0" smtClean="0">
                <a:latin typeface="Arial" pitchFamily="34" charset="0"/>
                <a:cs typeface="Arial" pitchFamily="34" charset="0"/>
              </a:rPr>
              <a:t>After tuning the Hyper parameters, we shall test it with our final model to get improved score of accuracy</a:t>
            </a:r>
            <a:r>
              <a:rPr lang="en-US" sz="1800" dirty="0" smtClean="0">
                <a:latin typeface="Arial" pitchFamily="34" charset="0"/>
                <a:cs typeface="Arial" pitchFamily="34" charset="0"/>
              </a:rPr>
              <a:t>.</a:t>
            </a:r>
          </a:p>
          <a:p>
            <a:endParaRPr lang="en-US" sz="1800" dirty="0" smtClean="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After tuning the Parameters and the final model is saved for future reference.</a:t>
            </a:r>
          </a:p>
          <a:p>
            <a:endParaRPr lang="en-US" sz="1800" dirty="0" smtClean="0">
              <a:latin typeface="Arial" pitchFamily="34" charset="0"/>
              <a:cs typeface="Arial" pitchFamily="34" charset="0"/>
            </a:endParaRPr>
          </a:p>
          <a:p>
            <a:pPr>
              <a:buNone/>
            </a:pPr>
            <a:endParaRPr lang="en-US" dirty="0"/>
          </a:p>
        </p:txBody>
      </p:sp>
      <p:pic>
        <p:nvPicPr>
          <p:cNvPr id="4" name="Picture 3" descr="Capture.JPG"/>
          <p:cNvPicPr/>
          <p:nvPr/>
        </p:nvPicPr>
        <p:blipFill>
          <a:blip r:embed="rId2"/>
          <a:stretch>
            <a:fillRect/>
          </a:stretch>
        </p:blipFill>
        <p:spPr>
          <a:xfrm>
            <a:off x="1600200" y="895351"/>
            <a:ext cx="5943600" cy="2362200"/>
          </a:xfrm>
          <a:prstGeom prst="rect">
            <a:avLst/>
          </a:prstGeom>
        </p:spPr>
      </p:pic>
      <p:pic>
        <p:nvPicPr>
          <p:cNvPr id="5" name="Picture 4" descr="Capture.JPG"/>
          <p:cNvPicPr>
            <a:picLocks noChangeAspect="1"/>
          </p:cNvPicPr>
          <p:nvPr/>
        </p:nvPicPr>
        <p:blipFill>
          <a:blip r:embed="rId3"/>
          <a:stretch>
            <a:fillRect/>
          </a:stretch>
        </p:blipFill>
        <p:spPr>
          <a:xfrm>
            <a:off x="2133600" y="4019550"/>
            <a:ext cx="4429125" cy="9620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35608" y="361950"/>
            <a:ext cx="7498080" cy="381000"/>
          </a:xfrm>
        </p:spPr>
        <p:txBody>
          <a:bodyPr>
            <a:normAutofit fontScale="90000"/>
          </a:bodyPr>
          <a:lstStyle/>
          <a:p>
            <a:r>
              <a:rPr lang="en-US" sz="4000" b="1" dirty="0" smtClean="0">
                <a:solidFill>
                  <a:schemeClr val="tx1"/>
                </a:solidFill>
                <a:latin typeface="Arial" pitchFamily="34" charset="0"/>
                <a:cs typeface="Arial" pitchFamily="34" charset="0"/>
              </a:rPr>
              <a:t>Visualizations</a:t>
            </a:r>
            <a:r>
              <a:rPr lang="en-US" dirty="0" smtClean="0"/>
              <a:t/>
            </a:r>
            <a:br>
              <a:rPr lang="en-US" dirty="0" smtClean="0"/>
            </a:br>
            <a:endParaRPr lang="en-US" dirty="0"/>
          </a:p>
        </p:txBody>
      </p:sp>
      <p:sp>
        <p:nvSpPr>
          <p:cNvPr id="6" name="Content Placeholder 5"/>
          <p:cNvSpPr>
            <a:spLocks noGrp="1"/>
          </p:cNvSpPr>
          <p:nvPr>
            <p:ph idx="1"/>
          </p:nvPr>
        </p:nvSpPr>
        <p:spPr>
          <a:xfrm>
            <a:off x="1435608" y="590550"/>
            <a:ext cx="7498080" cy="4095750"/>
          </a:xfrm>
        </p:spPr>
        <p:txBody>
          <a:bodyPr/>
          <a:lstStyle/>
          <a:p>
            <a:r>
              <a:rPr lang="en-US" sz="1800" dirty="0" smtClean="0">
                <a:latin typeface="Arial" pitchFamily="34" charset="0"/>
                <a:cs typeface="Arial" pitchFamily="34" charset="0"/>
              </a:rPr>
              <a:t>UNIVARIATE </a:t>
            </a:r>
            <a:r>
              <a:rPr lang="en-US" sz="1800" dirty="0" smtClean="0">
                <a:latin typeface="Arial" pitchFamily="34" charset="0"/>
                <a:cs typeface="Arial" pitchFamily="34" charset="0"/>
              </a:rPr>
              <a:t>ANALYSIS</a:t>
            </a:r>
          </a:p>
          <a:p>
            <a:endParaRPr lang="en-US" sz="1800" dirty="0" smtClean="0">
              <a:latin typeface="Arial" pitchFamily="34" charset="0"/>
              <a:cs typeface="Arial" pitchFamily="34" charset="0"/>
            </a:endParaRPr>
          </a:p>
          <a:p>
            <a:endParaRPr lang="en-US" dirty="0"/>
          </a:p>
        </p:txBody>
      </p:sp>
      <p:pic>
        <p:nvPicPr>
          <p:cNvPr id="8" name="Picture 7" descr="Capture.JPG"/>
          <p:cNvPicPr/>
          <p:nvPr/>
        </p:nvPicPr>
        <p:blipFill>
          <a:blip r:embed="rId2"/>
          <a:stretch>
            <a:fillRect/>
          </a:stretch>
        </p:blipFill>
        <p:spPr>
          <a:xfrm>
            <a:off x="1600200" y="971550"/>
            <a:ext cx="5943600" cy="1524000"/>
          </a:xfrm>
          <a:prstGeom prst="rect">
            <a:avLst/>
          </a:prstGeom>
        </p:spPr>
      </p:pic>
      <p:pic>
        <p:nvPicPr>
          <p:cNvPr id="9" name="Picture 8" descr="Capture.JPG"/>
          <p:cNvPicPr/>
          <p:nvPr/>
        </p:nvPicPr>
        <p:blipFill>
          <a:blip r:embed="rId3"/>
          <a:stretch>
            <a:fillRect/>
          </a:stretch>
        </p:blipFill>
        <p:spPr>
          <a:xfrm>
            <a:off x="1600200" y="2724150"/>
            <a:ext cx="5943600" cy="19812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apture.JPG"/>
          <p:cNvPicPr>
            <a:picLocks noGrp="1"/>
          </p:cNvPicPr>
          <p:nvPr>
            <p:ph sz="half" idx="1"/>
          </p:nvPr>
        </p:nvPicPr>
        <p:blipFill>
          <a:blip r:embed="rId2"/>
          <a:stretch>
            <a:fillRect/>
          </a:stretch>
        </p:blipFill>
        <p:spPr>
          <a:xfrm>
            <a:off x="1435100" y="361951"/>
            <a:ext cx="3657600" cy="1828800"/>
          </a:xfrm>
          <a:prstGeom prst="rect">
            <a:avLst/>
          </a:prstGeom>
        </p:spPr>
      </p:pic>
      <p:pic>
        <p:nvPicPr>
          <p:cNvPr id="8" name="Picture 7" descr="Capture.JPG"/>
          <p:cNvPicPr/>
          <p:nvPr/>
        </p:nvPicPr>
        <p:blipFill>
          <a:blip r:embed="rId3"/>
          <a:stretch>
            <a:fillRect/>
          </a:stretch>
        </p:blipFill>
        <p:spPr>
          <a:xfrm>
            <a:off x="1371600" y="2495550"/>
            <a:ext cx="3810000" cy="2178367"/>
          </a:xfrm>
          <a:prstGeom prst="rect">
            <a:avLst/>
          </a:prstGeom>
        </p:spPr>
      </p:pic>
      <p:pic>
        <p:nvPicPr>
          <p:cNvPr id="9" name="Content Placeholder 8" descr="Capture.JPG"/>
          <p:cNvPicPr>
            <a:picLocks noGrp="1"/>
          </p:cNvPicPr>
          <p:nvPr>
            <p:ph sz="half" idx="2"/>
          </p:nvPr>
        </p:nvPicPr>
        <p:blipFill>
          <a:blip r:embed="rId4"/>
          <a:stretch>
            <a:fillRect/>
          </a:stretch>
        </p:blipFill>
        <p:spPr>
          <a:xfrm>
            <a:off x="5257800" y="209550"/>
            <a:ext cx="3657600" cy="1893874"/>
          </a:xfrm>
          <a:prstGeom prst="rect">
            <a:avLst/>
          </a:prstGeom>
        </p:spPr>
      </p:pic>
      <p:pic>
        <p:nvPicPr>
          <p:cNvPr id="10" name="Picture 9" descr="Capture.JPG"/>
          <p:cNvPicPr/>
          <p:nvPr/>
        </p:nvPicPr>
        <p:blipFill>
          <a:blip r:embed="rId5"/>
          <a:stretch>
            <a:fillRect/>
          </a:stretch>
        </p:blipFill>
        <p:spPr>
          <a:xfrm>
            <a:off x="5486400" y="2559685"/>
            <a:ext cx="3048000" cy="214566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35608" y="438150"/>
            <a:ext cx="7498080" cy="228600"/>
          </a:xfrm>
        </p:spPr>
        <p:txBody>
          <a:bodyPr>
            <a:normAutofit fontScale="90000"/>
          </a:bodyPr>
          <a:lstStyle/>
          <a:p>
            <a:r>
              <a:rPr lang="en-US" sz="3100" dirty="0" err="1" smtClean="0">
                <a:latin typeface="Arial" pitchFamily="34" charset="0"/>
                <a:cs typeface="Arial" pitchFamily="34" charset="0"/>
              </a:rPr>
              <a:t>Bivariate</a:t>
            </a:r>
            <a:r>
              <a:rPr lang="en-US" sz="3100" dirty="0" smtClean="0">
                <a:latin typeface="Arial" pitchFamily="34" charset="0"/>
                <a:cs typeface="Arial" pitchFamily="34" charset="0"/>
              </a:rPr>
              <a:t> analysis</a:t>
            </a:r>
            <a:r>
              <a:rPr lang="en-US" dirty="0" smtClean="0"/>
              <a:t/>
            </a:r>
            <a:br>
              <a:rPr lang="en-US" dirty="0" smtClean="0"/>
            </a:br>
            <a:endParaRPr lang="en-US" dirty="0"/>
          </a:p>
        </p:txBody>
      </p:sp>
      <p:pic>
        <p:nvPicPr>
          <p:cNvPr id="7" name="Content Placeholder 6" descr="Capture.JPG"/>
          <p:cNvPicPr>
            <a:picLocks noGrp="1"/>
          </p:cNvPicPr>
          <p:nvPr>
            <p:ph idx="1"/>
          </p:nvPr>
        </p:nvPicPr>
        <p:blipFill>
          <a:blip r:embed="rId2"/>
          <a:stretch>
            <a:fillRect/>
          </a:stretch>
        </p:blipFill>
        <p:spPr>
          <a:xfrm>
            <a:off x="1435100" y="1160717"/>
            <a:ext cx="7499350" cy="287921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p:cNvPicPr>
          <p:nvPr>
            <p:ph idx="1"/>
          </p:nvPr>
        </p:nvPicPr>
        <p:blipFill>
          <a:blip r:embed="rId2"/>
          <a:stretch>
            <a:fillRect/>
          </a:stretch>
        </p:blipFill>
        <p:spPr>
          <a:xfrm>
            <a:off x="1219200" y="285750"/>
            <a:ext cx="7499350" cy="623541"/>
          </a:xfrm>
          <a:prstGeom prst="rect">
            <a:avLst/>
          </a:prstGeom>
        </p:spPr>
      </p:pic>
      <p:pic>
        <p:nvPicPr>
          <p:cNvPr id="5" name="Picture 4" descr="Capture.JPG"/>
          <p:cNvPicPr/>
          <p:nvPr/>
        </p:nvPicPr>
        <p:blipFill>
          <a:blip r:embed="rId3"/>
          <a:stretch>
            <a:fillRect/>
          </a:stretch>
        </p:blipFill>
        <p:spPr>
          <a:xfrm>
            <a:off x="1676400" y="1352550"/>
            <a:ext cx="5938868" cy="3505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78"/>
            <a:ext cx="7498080" cy="550419"/>
          </a:xfrm>
        </p:spPr>
        <p:txBody>
          <a:bodyPr>
            <a:normAutofit fontScale="90000"/>
          </a:bodyPr>
          <a:lstStyle/>
          <a:p>
            <a:r>
              <a:rPr lang="en-IN" sz="2900" b="1" dirty="0" smtClean="0">
                <a:solidFill>
                  <a:schemeClr val="tx1"/>
                </a:solidFill>
                <a:latin typeface="Arial" pitchFamily="34" charset="0"/>
                <a:cs typeface="Arial" pitchFamily="34" charset="0"/>
              </a:rPr>
              <a:t>Business Problem Framing</a:t>
            </a:r>
            <a:r>
              <a:rPr lang="en-US" b="1" u="sng" dirty="0" smtClean="0"/>
              <a:t/>
            </a:r>
            <a:br>
              <a:rPr lang="en-US" b="1" u="sng" dirty="0" smtClean="0"/>
            </a:br>
            <a:endParaRPr lang="en-US" dirty="0"/>
          </a:p>
        </p:txBody>
      </p:sp>
      <p:sp>
        <p:nvSpPr>
          <p:cNvPr id="3" name="Content Placeholder 2"/>
          <p:cNvSpPr>
            <a:spLocks noGrp="1"/>
          </p:cNvSpPr>
          <p:nvPr>
            <p:ph idx="1"/>
          </p:nvPr>
        </p:nvSpPr>
        <p:spPr>
          <a:xfrm>
            <a:off x="1435608" y="504265"/>
            <a:ext cx="7498080" cy="4182035"/>
          </a:xfrm>
        </p:spPr>
        <p:txBody>
          <a:bodyPr>
            <a:normAutofit lnSpcReduction="10000"/>
          </a:bodyPr>
          <a:lstStyle/>
          <a:p>
            <a:r>
              <a:rPr lang="en-US" sz="2000" dirty="0" smtClean="0">
                <a:latin typeface="Arial" pitchFamily="34" charset="0"/>
                <a:cs typeface="Arial" pitchFamily="34" charset="0"/>
              </a:rPr>
              <a:t>Automobiles sector has been under pressure due to a mix of demand and supply factors.</a:t>
            </a:r>
          </a:p>
          <a:p>
            <a:r>
              <a:rPr lang="en-US" sz="2000" dirty="0" smtClean="0">
                <a:latin typeface="Arial" pitchFamily="34" charset="0"/>
                <a:cs typeface="Arial" pitchFamily="34" charset="0"/>
              </a:rPr>
              <a:t>The Indian automotive sector was already struggling in FY20. before the Covid-19 crisis. It saw an overall </a:t>
            </a:r>
            <a:r>
              <a:rPr lang="en-US" sz="2000" dirty="0" err="1" smtClean="0">
                <a:latin typeface="Arial" pitchFamily="34" charset="0"/>
                <a:cs typeface="Arial" pitchFamily="34" charset="0"/>
              </a:rPr>
              <a:t>degrowth</a:t>
            </a:r>
            <a:r>
              <a:rPr lang="en-US" sz="2000" dirty="0" smtClean="0">
                <a:latin typeface="Arial" pitchFamily="34" charset="0"/>
                <a:cs typeface="Arial" pitchFamily="34" charset="0"/>
              </a:rPr>
              <a:t> of nearly 18 per cent.</a:t>
            </a:r>
          </a:p>
          <a:p>
            <a:r>
              <a:rPr lang="en-US" sz="2000" dirty="0" smtClean="0">
                <a:latin typeface="Arial" pitchFamily="34" charset="0"/>
                <a:cs typeface="Arial" pitchFamily="34" charset="0"/>
              </a:rPr>
              <a:t>This situation was worsened by the onset of the Covid-19 pandemic and the ongoing lockdowns across India and the rest of the world.</a:t>
            </a:r>
          </a:p>
          <a:p>
            <a:r>
              <a:rPr lang="en-US" sz="2000" dirty="0" smtClean="0">
                <a:latin typeface="Arial" pitchFamily="34" charset="0"/>
                <a:cs typeface="Arial" pitchFamily="34" charset="0"/>
              </a:rPr>
              <a:t>These two years (FY20 and FY21) are challenging times for the Indian automotive sector on account of slow economic growth, negative consumer sentiment, BS-VI transition, changes to the axle load norms, liquidity crunch, low-capacity </a:t>
            </a:r>
            <a:r>
              <a:rPr lang="en-US" sz="2000" dirty="0" err="1" smtClean="0">
                <a:latin typeface="Arial" pitchFamily="34" charset="0"/>
                <a:cs typeface="Arial" pitchFamily="34" charset="0"/>
              </a:rPr>
              <a:t>utilisation</a:t>
            </a:r>
            <a:r>
              <a:rPr lang="en-US" sz="2000" dirty="0" smtClean="0">
                <a:latin typeface="Arial" pitchFamily="34" charset="0"/>
                <a:cs typeface="Arial" pitchFamily="34" charset="0"/>
              </a:rPr>
              <a:t> and potential bankruptcies.</a:t>
            </a:r>
          </a:p>
          <a:p>
            <a:endParaRPr lang="en-US" sz="2000" dirty="0">
              <a:latin typeface="Arial" pitchFamily="34"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p:cNvPicPr>
          <p:nvPr>
            <p:ph idx="1"/>
          </p:nvPr>
        </p:nvPicPr>
        <p:blipFill>
          <a:blip r:embed="rId2"/>
          <a:stretch>
            <a:fillRect/>
          </a:stretch>
        </p:blipFill>
        <p:spPr>
          <a:xfrm>
            <a:off x="1371600" y="361950"/>
            <a:ext cx="7499350" cy="638075"/>
          </a:xfrm>
          <a:prstGeom prst="rect">
            <a:avLst/>
          </a:prstGeom>
        </p:spPr>
      </p:pic>
      <p:pic>
        <p:nvPicPr>
          <p:cNvPr id="5" name="Picture 4" descr="Capture.JPG"/>
          <p:cNvPicPr/>
          <p:nvPr/>
        </p:nvPicPr>
        <p:blipFill>
          <a:blip r:embed="rId3"/>
          <a:stretch>
            <a:fillRect/>
          </a:stretch>
        </p:blipFill>
        <p:spPr>
          <a:xfrm>
            <a:off x="1600200" y="1276349"/>
            <a:ext cx="5943600" cy="377253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p:cNvPicPr>
          <p:nvPr>
            <p:ph idx="1"/>
          </p:nvPr>
        </p:nvPicPr>
        <p:blipFill>
          <a:blip r:embed="rId2"/>
          <a:stretch>
            <a:fillRect/>
          </a:stretch>
        </p:blipFill>
        <p:spPr>
          <a:xfrm>
            <a:off x="1828800" y="285750"/>
            <a:ext cx="4648200" cy="800100"/>
          </a:xfrm>
          <a:prstGeom prst="rect">
            <a:avLst/>
          </a:prstGeom>
        </p:spPr>
      </p:pic>
      <p:pic>
        <p:nvPicPr>
          <p:cNvPr id="5" name="Picture 4" descr="Capture.JPG"/>
          <p:cNvPicPr/>
          <p:nvPr/>
        </p:nvPicPr>
        <p:blipFill>
          <a:blip r:embed="rId3"/>
          <a:stretch>
            <a:fillRect/>
          </a:stretch>
        </p:blipFill>
        <p:spPr>
          <a:xfrm>
            <a:off x="2038350" y="1428750"/>
            <a:ext cx="5581650" cy="34480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78"/>
            <a:ext cx="7498080" cy="384572"/>
          </a:xfrm>
        </p:spPr>
        <p:txBody>
          <a:bodyPr>
            <a:normAutofit fontScale="90000"/>
          </a:bodyPr>
          <a:lstStyle/>
          <a:p>
            <a:r>
              <a:rPr lang="en-US" sz="3200" dirty="0" smtClean="0">
                <a:solidFill>
                  <a:schemeClr val="tx1"/>
                </a:solidFill>
                <a:latin typeface="Arial" pitchFamily="34" charset="0"/>
                <a:cs typeface="Arial" pitchFamily="34" charset="0"/>
              </a:rPr>
              <a:t>Conclusion</a:t>
            </a:r>
            <a:endParaRPr lang="en-US" sz="3200"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1435608" y="666750"/>
            <a:ext cx="7498080" cy="4019550"/>
          </a:xfrm>
        </p:spPr>
        <p:txBody>
          <a:bodyPr>
            <a:normAutofit/>
          </a:bodyPr>
          <a:lstStyle/>
          <a:p>
            <a:r>
              <a:rPr lang="en-US" sz="1600" dirty="0" smtClean="0">
                <a:latin typeface="Arial" pitchFamily="34" charset="0"/>
                <a:cs typeface="Arial" pitchFamily="34" charset="0"/>
              </a:rPr>
              <a:t>After the completion of this project, I got an insight on how to collect data, </a:t>
            </a:r>
            <a:r>
              <a:rPr lang="en-US" sz="1600" dirty="0" smtClean="0">
                <a:latin typeface="Arial" pitchFamily="34" charset="0"/>
                <a:cs typeface="Arial" pitchFamily="34" charset="0"/>
              </a:rPr>
              <a:t>pre-processing </a:t>
            </a:r>
            <a:r>
              <a:rPr lang="en-US" sz="1600" dirty="0" smtClean="0">
                <a:latin typeface="Arial" pitchFamily="34" charset="0"/>
                <a:cs typeface="Arial" pitchFamily="34" charset="0"/>
              </a:rPr>
              <a:t>the data, analyzing the data and building a model. </a:t>
            </a:r>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First, I collected the used cars data from different websites like OLX and it was done by using Web Scraping. The framework used for web scraping was  Selenium, which has an advantage of automating the process of collecting data</a:t>
            </a:r>
            <a:r>
              <a:rPr lang="en-US" sz="1600" dirty="0" smtClean="0"/>
              <a:t>.</a:t>
            </a:r>
          </a:p>
          <a:p>
            <a:r>
              <a:rPr lang="en-US" sz="1600" dirty="0" smtClean="0">
                <a:latin typeface="Arial" pitchFamily="34" charset="0"/>
                <a:cs typeface="Arial" pitchFamily="34" charset="0"/>
              </a:rPr>
              <a:t>I </a:t>
            </a:r>
            <a:r>
              <a:rPr lang="en-US" sz="1600" dirty="0" smtClean="0">
                <a:latin typeface="Arial" pitchFamily="34" charset="0"/>
                <a:cs typeface="Arial" pitchFamily="34" charset="0"/>
              </a:rPr>
              <a:t>have collected almost 8400 data which contained the selling price and other related features of used cars. Then the scrapped data was converted to data frame and saved in a </a:t>
            </a:r>
            <a:r>
              <a:rPr lang="en-US" sz="1600" dirty="0" err="1" smtClean="0">
                <a:latin typeface="Arial" pitchFamily="34" charset="0"/>
                <a:cs typeface="Arial" pitchFamily="34" charset="0"/>
              </a:rPr>
              <a:t>csv</a:t>
            </a:r>
            <a:r>
              <a:rPr lang="en-US" sz="1600" dirty="0" smtClean="0">
                <a:latin typeface="Arial" pitchFamily="34" charset="0"/>
                <a:cs typeface="Arial" pitchFamily="34" charset="0"/>
              </a:rPr>
              <a:t> file so that we can open it and </a:t>
            </a:r>
            <a:r>
              <a:rPr lang="en-US" sz="1600" dirty="0" err="1" smtClean="0">
                <a:latin typeface="Arial" pitchFamily="34" charset="0"/>
                <a:cs typeface="Arial" pitchFamily="34" charset="0"/>
              </a:rPr>
              <a:t>analyse</a:t>
            </a:r>
            <a:r>
              <a:rPr lang="en-US" sz="1600" dirty="0" smtClean="0">
                <a:latin typeface="Arial" pitchFamily="34" charset="0"/>
                <a:cs typeface="Arial" pitchFamily="34" charset="0"/>
              </a:rPr>
              <a:t> the data</a:t>
            </a:r>
            <a:r>
              <a:rPr lang="en-US" sz="1600" dirty="0" smtClean="0">
                <a:latin typeface="Arial" pitchFamily="34" charset="0"/>
                <a:cs typeface="Arial" pitchFamily="34" charset="0"/>
              </a:rPr>
              <a:t>.</a:t>
            </a:r>
          </a:p>
          <a:p>
            <a:r>
              <a:rPr lang="en-US" sz="1600" dirty="0" smtClean="0">
                <a:latin typeface="Arial" pitchFamily="34" charset="0"/>
                <a:cs typeface="Arial" pitchFamily="34" charset="0"/>
              </a:rPr>
              <a:t>I </a:t>
            </a:r>
            <a:r>
              <a:rPr lang="en-US" sz="1600" dirty="0" smtClean="0">
                <a:latin typeface="Arial" pitchFamily="34" charset="0"/>
                <a:cs typeface="Arial" pitchFamily="34" charset="0"/>
              </a:rPr>
              <a:t>found that Random Forest </a:t>
            </a:r>
            <a:r>
              <a:rPr lang="en-US" sz="1600" dirty="0" err="1" smtClean="0">
                <a:latin typeface="Arial" pitchFamily="34" charset="0"/>
                <a:cs typeface="Arial" pitchFamily="34" charset="0"/>
              </a:rPr>
              <a:t>Regressor</a:t>
            </a:r>
            <a:r>
              <a:rPr lang="en-US" sz="1600" dirty="0" smtClean="0">
                <a:latin typeface="Arial" pitchFamily="34" charset="0"/>
                <a:cs typeface="Arial" pitchFamily="34" charset="0"/>
              </a:rPr>
              <a:t> Algorithm was performing well according to their r2_score and cross validation scores. Then I performed </a:t>
            </a:r>
            <a:r>
              <a:rPr lang="en-US" sz="1600" dirty="0" err="1" smtClean="0">
                <a:latin typeface="Arial" pitchFamily="34" charset="0"/>
                <a:cs typeface="Arial" pitchFamily="34" charset="0"/>
              </a:rPr>
              <a:t>Hyperparameter</a:t>
            </a:r>
            <a:r>
              <a:rPr lang="en-US" sz="1600" dirty="0" smtClean="0">
                <a:latin typeface="Arial" pitchFamily="34" charset="0"/>
                <a:cs typeface="Arial" pitchFamily="34" charset="0"/>
              </a:rPr>
              <a:t> Tuning technique using </a:t>
            </a:r>
            <a:r>
              <a:rPr lang="en-US" sz="1600" dirty="0" err="1" smtClean="0">
                <a:latin typeface="Arial" pitchFamily="34" charset="0"/>
                <a:cs typeface="Arial" pitchFamily="34" charset="0"/>
              </a:rPr>
              <a:t>GridSearchCV</a:t>
            </a:r>
            <a:r>
              <a:rPr lang="en-US" sz="1600" dirty="0" smtClean="0">
                <a:latin typeface="Arial" pitchFamily="34" charset="0"/>
                <a:cs typeface="Arial" pitchFamily="34" charset="0"/>
              </a:rPr>
              <a:t> for getting the best parameters and improving the score</a:t>
            </a:r>
            <a:r>
              <a:rPr lang="en-US" sz="1600" dirty="0" smtClean="0">
                <a:latin typeface="Arial" pitchFamily="34" charset="0"/>
                <a:cs typeface="Arial" pitchFamily="34" charset="0"/>
              </a:rPr>
              <a:t>.</a:t>
            </a:r>
          </a:p>
          <a:p>
            <a:r>
              <a:rPr lang="en-US" sz="1600" dirty="0" smtClean="0">
                <a:latin typeface="Arial" pitchFamily="34" charset="0"/>
                <a:cs typeface="Arial" pitchFamily="34" charset="0"/>
              </a:rPr>
              <a:t>I saved the final model in </a:t>
            </a:r>
            <a:r>
              <a:rPr lang="en-US" sz="1600" dirty="0" err="1" smtClean="0">
                <a:latin typeface="Arial" pitchFamily="34" charset="0"/>
                <a:cs typeface="Arial" pitchFamily="34" charset="0"/>
              </a:rPr>
              <a:t>pkl</a:t>
            </a:r>
            <a:r>
              <a:rPr lang="en-US" sz="1600" dirty="0" smtClean="0">
                <a:latin typeface="Arial" pitchFamily="34" charset="0"/>
                <a:cs typeface="Arial" pitchFamily="34" charset="0"/>
              </a:rPr>
              <a:t> format using the pickle </a:t>
            </a:r>
            <a:r>
              <a:rPr lang="en-US" sz="1600" dirty="0" smtClean="0">
                <a:latin typeface="Arial" pitchFamily="34" charset="0"/>
                <a:cs typeface="Arial" pitchFamily="34" charset="0"/>
              </a:rPr>
              <a:t>library.</a:t>
            </a:r>
            <a:endParaRPr lang="en-US" sz="1600" dirty="0">
              <a:latin typeface="Arial" pitchFamily="34" charset="0"/>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78"/>
            <a:ext cx="7498080" cy="460772"/>
          </a:xfrm>
        </p:spPr>
        <p:txBody>
          <a:bodyPr>
            <a:noAutofit/>
          </a:bodyPr>
          <a:lstStyle/>
          <a:p>
            <a:r>
              <a:rPr lang="en-US" sz="2000" dirty="0" smtClean="0">
                <a:solidFill>
                  <a:schemeClr val="tx1"/>
                </a:solidFill>
                <a:latin typeface="Arial" pitchFamily="34" charset="0"/>
                <a:cs typeface="Arial" pitchFamily="34" charset="0"/>
              </a:rPr>
              <a:t>LIMITATIONS OF THIS WORK AND SCOPE FOR FUTURE WORK</a:t>
            </a:r>
            <a:endParaRPr lang="en-US" sz="2000"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1435608" y="742950"/>
            <a:ext cx="7498080" cy="3943350"/>
          </a:xfrm>
        </p:spPr>
        <p:txBody>
          <a:bodyPr>
            <a:normAutofit/>
          </a:bodyPr>
          <a:lstStyle/>
          <a:p>
            <a:pPr>
              <a:buNone/>
            </a:pPr>
            <a:endParaRPr lang="en-US" sz="1900" dirty="0" smtClean="0">
              <a:latin typeface="Arial" pitchFamily="34" charset="0"/>
              <a:cs typeface="Arial" pitchFamily="34" charset="0"/>
            </a:endParaRPr>
          </a:p>
          <a:p>
            <a:pPr>
              <a:buNone/>
            </a:pPr>
            <a:r>
              <a:rPr lang="en-US" sz="1900" dirty="0" smtClean="0">
                <a:latin typeface="Arial" pitchFamily="34" charset="0"/>
                <a:cs typeface="Arial" pitchFamily="34" charset="0"/>
              </a:rPr>
              <a:t>The </a:t>
            </a:r>
            <a:r>
              <a:rPr lang="en-US" sz="1900" dirty="0" smtClean="0">
                <a:latin typeface="Arial" pitchFamily="34" charset="0"/>
                <a:cs typeface="Arial" pitchFamily="34" charset="0"/>
              </a:rPr>
              <a:t>limitations we faced during this project were:</a:t>
            </a:r>
          </a:p>
          <a:p>
            <a:pPr marL="45720" indent="0">
              <a:buNone/>
            </a:pPr>
            <a:r>
              <a:rPr lang="en-US" sz="1900" dirty="0" smtClean="0">
                <a:latin typeface="Arial" pitchFamily="34" charset="0"/>
                <a:cs typeface="Arial" pitchFamily="34" charset="0"/>
              </a:rPr>
              <a:t>The website </a:t>
            </a:r>
            <a:r>
              <a:rPr lang="en-US" sz="1900" dirty="0" smtClean="0">
                <a:latin typeface="Arial" pitchFamily="34" charset="0"/>
                <a:cs typeface="Arial" pitchFamily="34" charset="0"/>
              </a:rPr>
              <a:t>scrapping was challenging and took </a:t>
            </a:r>
            <a:r>
              <a:rPr lang="en-US" sz="1900" dirty="0" smtClean="0">
                <a:latin typeface="Arial" pitchFamily="34" charset="0"/>
                <a:cs typeface="Arial" pitchFamily="34" charset="0"/>
              </a:rPr>
              <a:t>a lot of time and there were many issues in accessing to next page. Also need further practice in terms of various web scraping techniques. More negative correlated data were present than the positive correlated one's. Presence of outliers and </a:t>
            </a:r>
            <a:r>
              <a:rPr lang="en-US" sz="1900" dirty="0" err="1" smtClean="0">
                <a:latin typeface="Arial" pitchFamily="34" charset="0"/>
                <a:cs typeface="Arial" pitchFamily="34" charset="0"/>
              </a:rPr>
              <a:t>skewness</a:t>
            </a:r>
            <a:r>
              <a:rPr lang="en-US" sz="1900" dirty="0" smtClean="0">
                <a:latin typeface="Arial" pitchFamily="34" charset="0"/>
                <a:cs typeface="Arial" pitchFamily="34" charset="0"/>
              </a:rPr>
              <a:t> were detected and while dealing with them we had to lose a bit of valuable data.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1809750"/>
            <a:ext cx="7498080" cy="857250"/>
          </a:xfrm>
        </p:spPr>
        <p:txBody>
          <a:bodyPr>
            <a:normAutofit fontScale="90000"/>
          </a:bodyPr>
          <a:lstStyle/>
          <a:p>
            <a:r>
              <a:rPr lang="en-US" dirty="0" smtClean="0"/>
              <a:t>		</a:t>
            </a:r>
            <a:r>
              <a:rPr lang="en-US" sz="6000" dirty="0" smtClean="0">
                <a:solidFill>
                  <a:schemeClr val="tx1"/>
                </a:solidFill>
                <a:latin typeface="Arial" pitchFamily="34" charset="0"/>
                <a:cs typeface="Arial" pitchFamily="34" charset="0"/>
              </a:rPr>
              <a:t>Thank You</a:t>
            </a:r>
            <a:endParaRPr lang="en-US" sz="6000" dirty="0">
              <a:solidFill>
                <a:schemeClr val="tx1"/>
              </a:solidFill>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499992"/>
          </a:xfrm>
        </p:spPr>
        <p:txBody>
          <a:bodyPr>
            <a:normAutofit/>
          </a:bodyPr>
          <a:lstStyle/>
          <a:p>
            <a:r>
              <a:rPr lang="en-IN" sz="2600" dirty="0" smtClean="0">
                <a:solidFill>
                  <a:schemeClr val="tx1"/>
                </a:solidFill>
                <a:latin typeface="Arial" pitchFamily="34" charset="0"/>
                <a:cs typeface="Arial" pitchFamily="34" charset="0"/>
              </a:rPr>
              <a:t>DATA COLLECTION PHASE</a:t>
            </a:r>
            <a:endParaRPr lang="en-US" sz="2600"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1435608" y="438151"/>
            <a:ext cx="7498080" cy="4248150"/>
          </a:xfrm>
        </p:spPr>
        <p:txBody>
          <a:bodyPr>
            <a:noAutofit/>
          </a:bodyPr>
          <a:lstStyle/>
          <a:p>
            <a:pPr marL="33225" indent="0">
              <a:buFont typeface="Wingdings" pitchFamily="2" charset="2"/>
              <a:buChar char="Ø"/>
            </a:pPr>
            <a:r>
              <a:rPr lang="en-US" sz="1800" dirty="0" smtClean="0">
                <a:latin typeface="Arial" pitchFamily="34" charset="0"/>
                <a:cs typeface="Arial" pitchFamily="34" charset="0"/>
              </a:rPr>
              <a:t>You have to scrape at least 5000 used cars data. You can scrape more data as well, it’s up to you. more the data better the model</a:t>
            </a:r>
          </a:p>
          <a:p>
            <a:pPr marL="33225" indent="0">
              <a:buFont typeface="Wingdings" pitchFamily="2" charset="2"/>
              <a:buChar char="Ø"/>
            </a:pPr>
            <a:r>
              <a:rPr lang="en-US" sz="1800" dirty="0" smtClean="0">
                <a:latin typeface="Arial" pitchFamily="34" charset="0"/>
                <a:cs typeface="Arial" pitchFamily="34" charset="0"/>
              </a:rPr>
              <a:t>In this section You need to scrape the data of used cars from websites (OLX, Car </a:t>
            </a:r>
            <a:r>
              <a:rPr lang="en-US" sz="1800" dirty="0" err="1" smtClean="0">
                <a:latin typeface="Arial" pitchFamily="34" charset="0"/>
                <a:cs typeface="Arial" pitchFamily="34" charset="0"/>
              </a:rPr>
              <a:t>Dekho</a:t>
            </a:r>
            <a:r>
              <a:rPr lang="en-US" sz="1800" dirty="0" smtClean="0">
                <a:latin typeface="Arial" pitchFamily="34" charset="0"/>
                <a:cs typeface="Arial" pitchFamily="34" charset="0"/>
              </a:rPr>
              <a:t>, Cars 24 etc.) You need web scraping for this. You have to fetch data for different locations. The number of</a:t>
            </a:r>
          </a:p>
          <a:p>
            <a:pPr marL="33225" indent="0">
              <a:buFont typeface="Wingdings" pitchFamily="2" charset="2"/>
              <a:buChar char="Ø"/>
            </a:pPr>
            <a:r>
              <a:rPr lang="en-US" sz="1800" dirty="0" smtClean="0">
                <a:latin typeface="Arial" pitchFamily="34" charset="0"/>
                <a:cs typeface="Arial" pitchFamily="34" charset="0"/>
              </a:rPr>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33225" indent="0">
              <a:buFont typeface="Wingdings" pitchFamily="2" charset="2"/>
              <a:buChar char="Ø"/>
            </a:pPr>
            <a:r>
              <a:rPr lang="en-US" sz="1800" dirty="0" smtClean="0">
                <a:latin typeface="Arial" pitchFamily="34" charset="0"/>
                <a:cs typeface="Arial" pitchFamily="34" charset="0"/>
              </a:rPr>
              <a:t>Try to include all types of cars in your data for example- SUV, Sedans, Coupe, minivan, Hatchback</a:t>
            </a:r>
            <a:r>
              <a:rPr lang="en-US" sz="2000" dirty="0" smtClean="0">
                <a:latin typeface="Arial" pitchFamily="34" charset="0"/>
                <a:cs typeface="Arial" pitchFamily="34" charset="0"/>
              </a:rPr>
              <a:t>.</a:t>
            </a:r>
            <a:endParaRPr lang="en-IN" sz="2000" dirty="0" smtClean="0">
              <a:latin typeface="Arial" pitchFamily="34" charset="0"/>
              <a:cs typeface="Arial" pitchFamily="34" charset="0"/>
            </a:endParaRPr>
          </a:p>
          <a:p>
            <a:endParaRPr lang="en-US" sz="20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noChangeAspect="1"/>
          </p:cNvPicPr>
          <p:nvPr>
            <p:ph idx="1"/>
          </p:nvPr>
        </p:nvPicPr>
        <p:blipFill>
          <a:blip r:embed="rId2"/>
          <a:stretch>
            <a:fillRect/>
          </a:stretch>
        </p:blipFill>
        <p:spPr>
          <a:xfrm>
            <a:off x="1435100" y="742950"/>
            <a:ext cx="7499350" cy="2930821"/>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78"/>
            <a:ext cx="7498080" cy="536972"/>
          </a:xfrm>
        </p:spPr>
        <p:txBody>
          <a:bodyPr>
            <a:normAutofit/>
          </a:bodyPr>
          <a:lstStyle/>
          <a:p>
            <a:r>
              <a:rPr lang="en-IN" sz="2800" dirty="0" smtClean="0">
                <a:latin typeface="Arial" pitchFamily="34" charset="0"/>
                <a:cs typeface="Arial" pitchFamily="34" charset="0"/>
              </a:rPr>
              <a:t>MODEL BUILDING PHASE</a:t>
            </a:r>
            <a:endParaRPr lang="en-US" sz="2800" dirty="0">
              <a:latin typeface="Arial" pitchFamily="34" charset="0"/>
              <a:cs typeface="Arial" pitchFamily="34" charset="0"/>
            </a:endParaRPr>
          </a:p>
        </p:txBody>
      </p:sp>
      <p:sp>
        <p:nvSpPr>
          <p:cNvPr id="3" name="Content Placeholder 2"/>
          <p:cNvSpPr>
            <a:spLocks noGrp="1"/>
          </p:cNvSpPr>
          <p:nvPr>
            <p:ph idx="1"/>
          </p:nvPr>
        </p:nvSpPr>
        <p:spPr>
          <a:xfrm>
            <a:off x="1435608" y="819150"/>
            <a:ext cx="7498080" cy="3867150"/>
          </a:xfrm>
        </p:spPr>
        <p:txBody>
          <a:bodyPr>
            <a:normAutofit fontScale="77500" lnSpcReduction="20000"/>
          </a:bodyPr>
          <a:lstStyle/>
          <a:p>
            <a:pPr marL="45720" indent="0" algn="just">
              <a:buNone/>
            </a:pPr>
            <a:r>
              <a:rPr lang="en-US" sz="2900" dirty="0" smtClean="0">
                <a:latin typeface="Arial" pitchFamily="34" charset="0"/>
                <a:cs typeface="Arial" pitchFamily="34" charset="0"/>
              </a:rPr>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lgn="just">
              <a:buNone/>
            </a:pPr>
            <a:r>
              <a:rPr lang="en-US" sz="2900" dirty="0" smtClean="0">
                <a:latin typeface="Arial" pitchFamily="34" charset="0"/>
                <a:cs typeface="Arial" pitchFamily="34" charset="0"/>
              </a:rPr>
              <a:t>1. Data Cleaning</a:t>
            </a:r>
          </a:p>
          <a:p>
            <a:pPr marL="45720" indent="0" algn="just">
              <a:buNone/>
            </a:pPr>
            <a:r>
              <a:rPr lang="en-US" sz="2900" dirty="0" smtClean="0">
                <a:latin typeface="Arial" pitchFamily="34" charset="0"/>
                <a:cs typeface="Arial" pitchFamily="34" charset="0"/>
              </a:rPr>
              <a:t>2. Exploratory Data Analysis</a:t>
            </a:r>
          </a:p>
          <a:p>
            <a:pPr marL="45720" indent="0" algn="just">
              <a:buNone/>
            </a:pPr>
            <a:r>
              <a:rPr lang="en-US" sz="2900" dirty="0" smtClean="0">
                <a:latin typeface="Arial" pitchFamily="34" charset="0"/>
                <a:cs typeface="Arial" pitchFamily="34" charset="0"/>
              </a:rPr>
              <a:t>3. Data Pre-processing</a:t>
            </a:r>
          </a:p>
          <a:p>
            <a:pPr marL="45720" indent="0" algn="just">
              <a:buNone/>
            </a:pPr>
            <a:r>
              <a:rPr lang="en-US" sz="2900" dirty="0" smtClean="0">
                <a:latin typeface="Arial" pitchFamily="34" charset="0"/>
                <a:cs typeface="Arial" pitchFamily="34" charset="0"/>
              </a:rPr>
              <a:t>4. Model Building</a:t>
            </a:r>
          </a:p>
          <a:p>
            <a:pPr marL="45720" indent="0" algn="just">
              <a:buNone/>
            </a:pPr>
            <a:r>
              <a:rPr lang="en-US" sz="2900" dirty="0" smtClean="0">
                <a:latin typeface="Arial" pitchFamily="34" charset="0"/>
                <a:cs typeface="Arial" pitchFamily="34" charset="0"/>
              </a:rPr>
              <a:t>5. Model Evaluation</a:t>
            </a:r>
          </a:p>
          <a:p>
            <a:pPr marL="45720" indent="0" algn="just">
              <a:buNone/>
            </a:pPr>
            <a:r>
              <a:rPr lang="en-US" sz="2900" dirty="0" smtClean="0">
                <a:latin typeface="Arial" pitchFamily="34" charset="0"/>
                <a:cs typeface="Arial" pitchFamily="34" charset="0"/>
              </a:rPr>
              <a:t>6. Selecting the best model</a:t>
            </a:r>
            <a:endParaRPr lang="en-IN" sz="2900" dirty="0" smtClean="0">
              <a:latin typeface="Arial" pitchFamily="34" charset="0"/>
              <a:cs typeface="Arial" pitchFamily="34"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78"/>
            <a:ext cx="7498080" cy="384572"/>
          </a:xfrm>
        </p:spPr>
        <p:txBody>
          <a:bodyPr>
            <a:normAutofit fontScale="90000"/>
          </a:bodyPr>
          <a:lstStyle/>
          <a:p>
            <a:r>
              <a:rPr lang="en-US" sz="2800" dirty="0" smtClean="0">
                <a:solidFill>
                  <a:schemeClr val="tx1"/>
                </a:solidFill>
                <a:latin typeface="Arial" pitchFamily="34" charset="0"/>
                <a:cs typeface="Arial" pitchFamily="34" charset="0"/>
              </a:rPr>
              <a:t>DATA PREPROCESSING</a:t>
            </a:r>
            <a:endParaRPr lang="en-US" sz="2800"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1435608" y="590550"/>
            <a:ext cx="7498080" cy="4095750"/>
          </a:xfrm>
        </p:spPr>
        <p:txBody>
          <a:bodyPr>
            <a:normAutofit fontScale="77500" lnSpcReduction="20000"/>
          </a:bodyPr>
          <a:lstStyle/>
          <a:p>
            <a:r>
              <a:rPr lang="en-US" dirty="0" smtClean="0">
                <a:latin typeface="Arial" pitchFamily="34" charset="0"/>
                <a:cs typeface="Arial" pitchFamily="34" charset="0"/>
              </a:rPr>
              <a:t>Importing the necessary dependencies and libraries.</a:t>
            </a:r>
          </a:p>
          <a:p>
            <a:r>
              <a:rPr lang="en-US" dirty="0" smtClean="0">
                <a:latin typeface="Arial" pitchFamily="34" charset="0"/>
                <a:cs typeface="Arial" pitchFamily="34" charset="0"/>
              </a:rPr>
              <a:t>Reading the CSV file and converted into data frame.</a:t>
            </a:r>
          </a:p>
          <a:p>
            <a:r>
              <a:rPr lang="en-US" dirty="0" smtClean="0">
                <a:latin typeface="Arial" pitchFamily="34" charset="0"/>
                <a:cs typeface="Arial" pitchFamily="34" charset="0"/>
              </a:rPr>
              <a:t>Checking the data dimensions for the original dataset.</a:t>
            </a:r>
          </a:p>
          <a:p>
            <a:r>
              <a:rPr lang="en-US" dirty="0" smtClean="0">
                <a:latin typeface="Arial" pitchFamily="34" charset="0"/>
                <a:cs typeface="Arial" pitchFamily="34" charset="0"/>
              </a:rPr>
              <a:t>Looking for null values and accordingly fill the missing data.</a:t>
            </a:r>
          </a:p>
          <a:p>
            <a:r>
              <a:rPr lang="en-US" dirty="0" smtClean="0">
                <a:latin typeface="Arial" pitchFamily="34" charset="0"/>
                <a:cs typeface="Arial" pitchFamily="34" charset="0"/>
              </a:rPr>
              <a:t>Checking the summary of the dataset.</a:t>
            </a:r>
          </a:p>
          <a:p>
            <a:r>
              <a:rPr lang="en-US" dirty="0" smtClean="0">
                <a:latin typeface="Arial" pitchFamily="34" charset="0"/>
                <a:cs typeface="Arial" pitchFamily="34" charset="0"/>
              </a:rPr>
              <a:t>Checking unique values.</a:t>
            </a:r>
          </a:p>
          <a:p>
            <a:r>
              <a:rPr lang="en-US" dirty="0" smtClean="0">
                <a:latin typeface="Arial" pitchFamily="34" charset="0"/>
                <a:cs typeface="Arial" pitchFamily="34" charset="0"/>
              </a:rPr>
              <a:t>Checking all the categorical columns in the dataset.</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61950"/>
            <a:ext cx="7498080" cy="4324350"/>
          </a:xfrm>
        </p:spPr>
        <p:txBody>
          <a:bodyPr>
            <a:normAutofit fontScale="77500" lnSpcReduction="20000"/>
          </a:bodyPr>
          <a:lstStyle/>
          <a:p>
            <a:r>
              <a:rPr lang="en-US" sz="2900" dirty="0" smtClean="0">
                <a:latin typeface="Arial" pitchFamily="34" charset="0"/>
                <a:cs typeface="Arial" pitchFamily="34" charset="0"/>
              </a:rPr>
              <a:t>Visualizing each features using </a:t>
            </a:r>
            <a:r>
              <a:rPr lang="en-US" sz="2900" dirty="0" err="1" smtClean="0">
                <a:latin typeface="Arial" pitchFamily="34" charset="0"/>
                <a:cs typeface="Arial" pitchFamily="34" charset="0"/>
              </a:rPr>
              <a:t>matplotlib</a:t>
            </a:r>
            <a:r>
              <a:rPr lang="en-US" sz="2900" dirty="0" smtClean="0">
                <a:latin typeface="Arial" pitchFamily="34" charset="0"/>
                <a:cs typeface="Arial" pitchFamily="34" charset="0"/>
              </a:rPr>
              <a:t> and </a:t>
            </a:r>
            <a:r>
              <a:rPr lang="en-US" sz="2900" dirty="0" err="1" smtClean="0">
                <a:latin typeface="Arial" pitchFamily="34" charset="0"/>
                <a:cs typeface="Arial" pitchFamily="34" charset="0"/>
              </a:rPr>
              <a:t>seaborn</a:t>
            </a:r>
            <a:r>
              <a:rPr lang="en-US" sz="2900" dirty="0" smtClean="0">
                <a:latin typeface="Arial" pitchFamily="34" charset="0"/>
                <a:cs typeface="Arial" pitchFamily="34" charset="0"/>
              </a:rPr>
              <a:t>.</a:t>
            </a:r>
          </a:p>
          <a:p>
            <a:r>
              <a:rPr lang="en-US" sz="2900" dirty="0" smtClean="0">
                <a:latin typeface="Arial" pitchFamily="34" charset="0"/>
                <a:cs typeface="Arial" pitchFamily="34" charset="0"/>
              </a:rPr>
              <a:t>Performing encoding using the </a:t>
            </a:r>
            <a:r>
              <a:rPr lang="en-US" sz="2900" dirty="0" smtClean="0">
                <a:latin typeface="Arial" pitchFamily="34" charset="0"/>
                <a:cs typeface="Arial" pitchFamily="34" charset="0"/>
              </a:rPr>
              <a:t>Label </a:t>
            </a:r>
            <a:r>
              <a:rPr lang="en-US" sz="2900" dirty="0" smtClean="0">
                <a:latin typeface="Arial" pitchFamily="34" charset="0"/>
                <a:cs typeface="Arial" pitchFamily="34" charset="0"/>
              </a:rPr>
              <a:t>encoder on categorical features.</a:t>
            </a:r>
          </a:p>
          <a:p>
            <a:r>
              <a:rPr lang="en-US" sz="2900" dirty="0" smtClean="0">
                <a:latin typeface="Arial" pitchFamily="34" charset="0"/>
                <a:cs typeface="Arial" pitchFamily="34" charset="0"/>
              </a:rPr>
              <a:t>Checking for co-relation/multi-</a:t>
            </a:r>
            <a:r>
              <a:rPr lang="en-US" sz="2900" dirty="0" err="1" smtClean="0">
                <a:latin typeface="Arial" pitchFamily="34" charset="0"/>
                <a:cs typeface="Arial" pitchFamily="34" charset="0"/>
              </a:rPr>
              <a:t>collinearity</a:t>
            </a:r>
            <a:r>
              <a:rPr lang="en-US" sz="2900" dirty="0" smtClean="0">
                <a:latin typeface="Arial" pitchFamily="34" charset="0"/>
                <a:cs typeface="Arial" pitchFamily="34" charset="0"/>
              </a:rPr>
              <a:t> in a </a:t>
            </a:r>
            <a:r>
              <a:rPr lang="en-US" sz="2900" dirty="0" err="1" smtClean="0">
                <a:latin typeface="Arial" pitchFamily="34" charset="0"/>
                <a:cs typeface="Arial" pitchFamily="34" charset="0"/>
              </a:rPr>
              <a:t>heatmap</a:t>
            </a:r>
            <a:r>
              <a:rPr lang="en-US" sz="2900" dirty="0" smtClean="0">
                <a:latin typeface="Arial" pitchFamily="34" charset="0"/>
                <a:cs typeface="Arial" pitchFamily="34" charset="0"/>
              </a:rPr>
              <a:t>.</a:t>
            </a:r>
          </a:p>
          <a:p>
            <a:r>
              <a:rPr lang="en-US" sz="2900" dirty="0" smtClean="0">
                <a:latin typeface="Arial" pitchFamily="34" charset="0"/>
                <a:cs typeface="Arial" pitchFamily="34" charset="0"/>
              </a:rPr>
              <a:t>Checking for Outliers/</a:t>
            </a:r>
            <a:r>
              <a:rPr lang="en-US" sz="2900" dirty="0" err="1" smtClean="0">
                <a:latin typeface="Arial" pitchFamily="34" charset="0"/>
                <a:cs typeface="Arial" pitchFamily="34" charset="0"/>
              </a:rPr>
              <a:t>Skewness</a:t>
            </a:r>
            <a:r>
              <a:rPr lang="en-US" sz="2900" dirty="0" smtClean="0">
                <a:latin typeface="Arial" pitchFamily="34" charset="0"/>
                <a:cs typeface="Arial" pitchFamily="34" charset="0"/>
              </a:rPr>
              <a:t> using </a:t>
            </a:r>
            <a:r>
              <a:rPr lang="en-US" sz="2900" dirty="0" err="1" smtClean="0">
                <a:latin typeface="Arial" pitchFamily="34" charset="0"/>
                <a:cs typeface="Arial" pitchFamily="34" charset="0"/>
              </a:rPr>
              <a:t>boxen</a:t>
            </a:r>
            <a:r>
              <a:rPr lang="en-US" sz="2900" dirty="0" smtClean="0">
                <a:latin typeface="Arial" pitchFamily="34" charset="0"/>
                <a:cs typeface="Arial" pitchFamily="34" charset="0"/>
              </a:rPr>
              <a:t> plot and distribution plot.</a:t>
            </a:r>
          </a:p>
          <a:p>
            <a:r>
              <a:rPr lang="en-US" sz="2900" dirty="0" smtClean="0">
                <a:latin typeface="Arial" pitchFamily="34" charset="0"/>
                <a:cs typeface="Arial" pitchFamily="34" charset="0"/>
              </a:rPr>
              <a:t>Perform Scaling using Standard </a:t>
            </a:r>
            <a:r>
              <a:rPr lang="en-US" sz="2900" dirty="0" err="1" smtClean="0">
                <a:latin typeface="Arial" pitchFamily="34" charset="0"/>
                <a:cs typeface="Arial" pitchFamily="34" charset="0"/>
              </a:rPr>
              <a:t>Scaler</a:t>
            </a:r>
            <a:r>
              <a:rPr lang="en-US" sz="2900" dirty="0" smtClean="0">
                <a:latin typeface="Arial" pitchFamily="34" charset="0"/>
                <a:cs typeface="Arial" pitchFamily="34" charset="0"/>
              </a:rPr>
              <a:t> method.</a:t>
            </a:r>
          </a:p>
          <a:p>
            <a:r>
              <a:rPr lang="en-US" sz="2900" dirty="0" smtClean="0">
                <a:latin typeface="Arial" pitchFamily="34" charset="0"/>
                <a:cs typeface="Arial" pitchFamily="34" charset="0"/>
              </a:rPr>
              <a:t>Checking for the final dimension of dataset to confirm the input details.</a:t>
            </a:r>
          </a:p>
          <a:p>
            <a:r>
              <a:rPr lang="en-US" sz="2900" dirty="0" smtClean="0">
                <a:latin typeface="Arial" pitchFamily="34" charset="0"/>
                <a:cs typeface="Arial" pitchFamily="34" charset="0"/>
              </a:rPr>
              <a:t>Creating train test split and the best random state found in the range </a:t>
            </a:r>
            <a:r>
              <a:rPr lang="en-US" sz="2900" dirty="0" smtClean="0">
                <a:latin typeface="Arial" pitchFamily="34" charset="0"/>
                <a:cs typeface="Arial" pitchFamily="34" charset="0"/>
              </a:rPr>
              <a:t>1-100.</a:t>
            </a:r>
            <a:endParaRPr lang="en-US" sz="2900" dirty="0" smtClean="0">
              <a:latin typeface="Arial" pitchFamily="34" charset="0"/>
              <a:cs typeface="Arial" pitchFamily="34" charset="0"/>
            </a:endParaRP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341</TotalTime>
  <Words>1916</Words>
  <Application>Microsoft Office PowerPoint</Application>
  <PresentationFormat>On-screen Show (16:9)</PresentationFormat>
  <Paragraphs>130</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Solstice</vt:lpstr>
      <vt:lpstr>USED CAR PRICE PREDICTION</vt:lpstr>
      <vt:lpstr>ACKNOWLEDGMENT</vt:lpstr>
      <vt:lpstr>Slide 3</vt:lpstr>
      <vt:lpstr>Business Problem Framing </vt:lpstr>
      <vt:lpstr>DATA COLLECTION PHASE</vt:lpstr>
      <vt:lpstr>Slide 6</vt:lpstr>
      <vt:lpstr>MODEL BUILDING PHASE</vt:lpstr>
      <vt:lpstr>DATA PREPROCESSING</vt:lpstr>
      <vt:lpstr>Slide 9</vt:lpstr>
      <vt:lpstr>Check For Null Values</vt:lpstr>
      <vt:lpstr>Handling the Data</vt:lpstr>
      <vt:lpstr>Slide 12</vt:lpstr>
      <vt:lpstr>Slide 13</vt:lpstr>
      <vt:lpstr>STATISTICAL SUMMARY</vt:lpstr>
      <vt:lpstr>CORRELATION FACTOR</vt:lpstr>
      <vt:lpstr>CORRELATION MATRIX AND ITS VISUALIZATION</vt:lpstr>
      <vt:lpstr>ENCODING NON-NUMERIC DATA USING LABEL ENCODER AND SKEWNESS REMOVAL</vt:lpstr>
      <vt:lpstr>CHECKING OUTLIERS</vt:lpstr>
      <vt:lpstr>Slide 19</vt:lpstr>
      <vt:lpstr>TREATING SKEWNESS</vt:lpstr>
      <vt:lpstr>HARDWARE AND SOFTWARE REQUIREMENTS AND TOOLS USED</vt:lpstr>
      <vt:lpstr>TESTING OF IDENTIFIED APPROACHES</vt:lpstr>
      <vt:lpstr>SCALING THE DATA USING STANDARD SCALER</vt:lpstr>
      <vt:lpstr>EVALUATE SELECTED MODELS</vt:lpstr>
      <vt:lpstr>Slide 25</vt:lpstr>
      <vt:lpstr>Slide 26</vt:lpstr>
      <vt:lpstr>Slide 27</vt:lpstr>
      <vt:lpstr>Slide 28</vt:lpstr>
      <vt:lpstr>Slide 29</vt:lpstr>
      <vt:lpstr>Slide 30</vt:lpstr>
      <vt:lpstr>Slide 31</vt:lpstr>
      <vt:lpstr>Slide 32</vt:lpstr>
      <vt:lpstr>KEY METRICS FOR SUCCESS IN SOLVING PROBLEM UNDER CONSIDERATION</vt:lpstr>
      <vt:lpstr>Slide 34</vt:lpstr>
      <vt:lpstr>Slide 35</vt:lpstr>
      <vt:lpstr>Visualizations </vt:lpstr>
      <vt:lpstr>Slide 37</vt:lpstr>
      <vt:lpstr>Bivariate analysis </vt:lpstr>
      <vt:lpstr>Slide 39</vt:lpstr>
      <vt:lpstr>Slide 40</vt:lpstr>
      <vt:lpstr>Slide 41</vt:lpstr>
      <vt:lpstr>Conclusion</vt:lpstr>
      <vt:lpstr>LIMITATIONS OF THIS WORK AND SCOPE FOR FUTURE WORK</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user</dc:creator>
  <cp:lastModifiedBy>user</cp:lastModifiedBy>
  <cp:revision>35</cp:revision>
  <dcterms:created xsi:type="dcterms:W3CDTF">2022-07-11T17:17:35Z</dcterms:created>
  <dcterms:modified xsi:type="dcterms:W3CDTF">2022-07-12T10:06:30Z</dcterms:modified>
</cp:coreProperties>
</file>