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6" r:id="rId5"/>
    <p:sldId id="259" r:id="rId6"/>
    <p:sldId id="260" r:id="rId7"/>
    <p:sldId id="261" r:id="rId8"/>
    <p:sldId id="262" r:id="rId9"/>
    <p:sldId id="263" r:id="rId10"/>
    <p:sldId id="264" r:id="rId11"/>
    <p:sldId id="267" r:id="rId12"/>
    <p:sldId id="265"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1B1D61E-3593-4351-B67C-50E35C86F2F5}" type="datetimeFigureOut">
              <a:rPr lang="en-IN" smtClean="0"/>
              <a:t>02-12-2024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318558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299583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437414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074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111242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B1D61E-3593-4351-B67C-50E35C86F2F5}"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2430530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B1D61E-3593-4351-B67C-50E35C86F2F5}"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3563826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1D61E-3593-4351-B67C-50E35C86F2F5}"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3311721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1D61E-3593-4351-B67C-50E35C86F2F5}"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62577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1D61E-3593-4351-B67C-50E35C86F2F5}"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40881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1D61E-3593-4351-B67C-50E35C86F2F5}"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142566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277211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1D61E-3593-4351-B67C-50E35C86F2F5}" type="datetimeFigureOut">
              <a:rPr lang="en-IN" smtClean="0"/>
              <a:t>02-12-2024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414825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1D61E-3593-4351-B67C-50E35C86F2F5}"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8302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1D61E-3593-4351-B67C-50E35C86F2F5}" type="datetimeFigureOut">
              <a:rPr lang="en-IN" smtClean="0"/>
              <a:t>02-12-2024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364905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219190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1D61E-3593-4351-B67C-50E35C86F2F5}"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69487-50AF-4E6E-A899-938CFE2248C7}" type="slidenum">
              <a:rPr lang="en-IN" smtClean="0"/>
              <a:t>‹#›</a:t>
            </a:fld>
            <a:endParaRPr lang="en-IN"/>
          </a:p>
        </p:txBody>
      </p:sp>
    </p:spTree>
    <p:extLst>
      <p:ext uri="{BB962C8B-B14F-4D97-AF65-F5344CB8AC3E}">
        <p14:creationId xmlns:p14="http://schemas.microsoft.com/office/powerpoint/2010/main" val="300763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B1D61E-3593-4351-B67C-50E35C86F2F5}" type="datetimeFigureOut">
              <a:rPr lang="en-IN" smtClean="0"/>
              <a:t>02-12-2024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869487-50AF-4E6E-A899-938CFE2248C7}" type="slidenum">
              <a:rPr lang="en-IN" smtClean="0"/>
              <a:t>‹#›</a:t>
            </a:fld>
            <a:endParaRPr lang="en-IN"/>
          </a:p>
        </p:txBody>
      </p:sp>
    </p:spTree>
    <p:extLst>
      <p:ext uri="{BB962C8B-B14F-4D97-AF65-F5344CB8AC3E}">
        <p14:creationId xmlns:p14="http://schemas.microsoft.com/office/powerpoint/2010/main" val="18663769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4AAD-57E9-21BF-96AC-06664E4EC019}"/>
              </a:ext>
            </a:extLst>
          </p:cNvPr>
          <p:cNvSpPr>
            <a:spLocks noGrp="1"/>
          </p:cNvSpPr>
          <p:nvPr>
            <p:ph type="ctrTitle"/>
          </p:nvPr>
        </p:nvSpPr>
        <p:spPr>
          <a:xfrm>
            <a:off x="1897627" y="1041400"/>
            <a:ext cx="9144000" cy="2387600"/>
          </a:xfrm>
        </p:spPr>
        <p:txBody>
          <a:bodyPr/>
          <a:lstStyle/>
          <a:p>
            <a:r>
              <a:rPr lang="en-US" dirty="0"/>
              <a:t>Energy Consumption and Prediction Project</a:t>
            </a:r>
            <a:endParaRPr lang="en-IN" dirty="0"/>
          </a:p>
        </p:txBody>
      </p:sp>
      <p:sp>
        <p:nvSpPr>
          <p:cNvPr id="3" name="Subtitle 2">
            <a:extLst>
              <a:ext uri="{FF2B5EF4-FFF2-40B4-BE49-F238E27FC236}">
                <a16:creationId xmlns:a16="http://schemas.microsoft.com/office/drawing/2014/main" id="{17A7E901-BE2B-0546-B11C-68B77310528A}"/>
              </a:ext>
            </a:extLst>
          </p:cNvPr>
          <p:cNvSpPr>
            <a:spLocks noGrp="1"/>
          </p:cNvSpPr>
          <p:nvPr>
            <p:ph type="subTitle" idx="1"/>
          </p:nvPr>
        </p:nvSpPr>
        <p:spPr>
          <a:xfrm>
            <a:off x="8908026" y="4359121"/>
            <a:ext cx="1897626" cy="645497"/>
          </a:xfrm>
        </p:spPr>
        <p:txBody>
          <a:bodyPr>
            <a:normAutofit/>
          </a:bodyPr>
          <a:lstStyle/>
          <a:p>
            <a:r>
              <a:rPr lang="en-IN" sz="2800" dirty="0" err="1">
                <a:solidFill>
                  <a:schemeClr val="tx1"/>
                </a:solidFill>
              </a:rPr>
              <a:t>P.Girija</a:t>
            </a:r>
            <a:endParaRPr lang="en-IN" sz="2800" dirty="0">
              <a:solidFill>
                <a:schemeClr val="tx1"/>
              </a:solidFill>
            </a:endParaRPr>
          </a:p>
        </p:txBody>
      </p:sp>
    </p:spTree>
    <p:extLst>
      <p:ext uri="{BB962C8B-B14F-4D97-AF65-F5344CB8AC3E}">
        <p14:creationId xmlns:p14="http://schemas.microsoft.com/office/powerpoint/2010/main" val="375042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F375-EAD6-51C2-A52A-B8504B947525}"/>
              </a:ext>
            </a:extLst>
          </p:cNvPr>
          <p:cNvSpPr>
            <a:spLocks noGrp="1"/>
          </p:cNvSpPr>
          <p:nvPr>
            <p:ph idx="1"/>
          </p:nvPr>
        </p:nvSpPr>
        <p:spPr>
          <a:xfrm>
            <a:off x="1054509" y="850994"/>
            <a:ext cx="10515600" cy="1463007"/>
          </a:xfrm>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How does '</a:t>
            </a:r>
            <a:r>
              <a:rPr lang="en-US" dirty="0" err="1">
                <a:latin typeface="Times New Roman" panose="02020603050405020304" pitchFamily="18" charset="0"/>
                <a:cs typeface="Times New Roman" panose="02020603050405020304" pitchFamily="18" charset="0"/>
              </a:rPr>
              <a:t>Global_intensity</a:t>
            </a:r>
            <a:r>
              <a:rPr lang="en-US" dirty="0">
                <a:latin typeface="Times New Roman" panose="02020603050405020304" pitchFamily="18" charset="0"/>
                <a:cs typeface="Times New Roman" panose="02020603050405020304" pitchFamily="18" charset="0"/>
              </a:rPr>
              <a:t>' vary over different hours of the day?</a:t>
            </a:r>
          </a:p>
          <a:p>
            <a:pPr marL="0" indent="0">
              <a:buNone/>
            </a:pPr>
            <a:r>
              <a:rPr lang="en-US" sz="2200" dirty="0">
                <a:latin typeface="Times New Roman" panose="02020603050405020304" pitchFamily="18" charset="0"/>
                <a:cs typeface="Times New Roman" panose="02020603050405020304" pitchFamily="18" charset="0"/>
              </a:rPr>
              <a:t>This code generates a line plot to display how "</a:t>
            </a:r>
            <a:r>
              <a:rPr lang="en-US" sz="2200" dirty="0" err="1">
                <a:latin typeface="Times New Roman" panose="02020603050405020304" pitchFamily="18" charset="0"/>
                <a:cs typeface="Times New Roman" panose="02020603050405020304" pitchFamily="18" charset="0"/>
              </a:rPr>
              <a:t>Global_intensity</a:t>
            </a:r>
            <a:r>
              <a:rPr lang="en-US" sz="2200" dirty="0">
                <a:latin typeface="Times New Roman" panose="02020603050405020304" pitchFamily="18" charset="0"/>
                <a:cs typeface="Times New Roman" panose="02020603050405020304" pitchFamily="18" charset="0"/>
              </a:rPr>
              <a:t>" changes over time. It uses the Datetime column for the x-axis and the "</a:t>
            </a:r>
            <a:r>
              <a:rPr lang="en-US" sz="2200" dirty="0" err="1">
                <a:latin typeface="Times New Roman" panose="02020603050405020304" pitchFamily="18" charset="0"/>
                <a:cs typeface="Times New Roman" panose="02020603050405020304" pitchFamily="18" charset="0"/>
              </a:rPr>
              <a:t>Global_intensity</a:t>
            </a:r>
            <a:r>
              <a:rPr lang="en-US" sz="2200" dirty="0">
                <a:latin typeface="Times New Roman" panose="02020603050405020304" pitchFamily="18" charset="0"/>
                <a:cs typeface="Times New Roman" panose="02020603050405020304" pitchFamily="18" charset="0"/>
              </a:rPr>
              <a:t>" for the y-axis, with the line colored purple.</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C80ED9-2688-1E81-71C3-E912D6A61A8C}"/>
              </a:ext>
            </a:extLst>
          </p:cNvPr>
          <p:cNvPicPr>
            <a:picLocks noChangeAspect="1"/>
          </p:cNvPicPr>
          <p:nvPr/>
        </p:nvPicPr>
        <p:blipFill>
          <a:blip r:embed="rId2"/>
          <a:stretch>
            <a:fillRect/>
          </a:stretch>
        </p:blipFill>
        <p:spPr>
          <a:xfrm>
            <a:off x="2789654" y="2159139"/>
            <a:ext cx="6195597" cy="2956816"/>
          </a:xfrm>
          <a:prstGeom prst="rect">
            <a:avLst/>
          </a:prstGeom>
        </p:spPr>
      </p:pic>
      <p:sp>
        <p:nvSpPr>
          <p:cNvPr id="7" name="TextBox 6">
            <a:extLst>
              <a:ext uri="{FF2B5EF4-FFF2-40B4-BE49-F238E27FC236}">
                <a16:creationId xmlns:a16="http://schemas.microsoft.com/office/drawing/2014/main" id="{F0103351-AC36-BCEA-5039-7A8C91D3CEEB}"/>
              </a:ext>
            </a:extLst>
          </p:cNvPr>
          <p:cNvSpPr txBox="1"/>
          <p:nvPr/>
        </p:nvSpPr>
        <p:spPr>
          <a:xfrm>
            <a:off x="1352193" y="5237565"/>
            <a:ext cx="7074569" cy="769441"/>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Histogram: Distribution analysis through bins</a:t>
            </a:r>
          </a:p>
          <a:p>
            <a:r>
              <a:rPr lang="en-US" dirty="0"/>
              <a:t>.</a:t>
            </a:r>
            <a:endParaRPr lang="en-IN" dirty="0"/>
          </a:p>
        </p:txBody>
      </p:sp>
      <p:pic>
        <p:nvPicPr>
          <p:cNvPr id="9" name="Picture 8">
            <a:extLst>
              <a:ext uri="{FF2B5EF4-FFF2-40B4-BE49-F238E27FC236}">
                <a16:creationId xmlns:a16="http://schemas.microsoft.com/office/drawing/2014/main" id="{8F5418C1-46A2-747B-62ED-07C26D666D3A}"/>
              </a:ext>
            </a:extLst>
          </p:cNvPr>
          <p:cNvPicPr>
            <a:picLocks noChangeAspect="1"/>
          </p:cNvPicPr>
          <p:nvPr/>
        </p:nvPicPr>
        <p:blipFill>
          <a:blip r:embed="rId3"/>
          <a:stretch>
            <a:fillRect/>
          </a:stretch>
        </p:blipFill>
        <p:spPr>
          <a:xfrm>
            <a:off x="4578541" y="5788702"/>
            <a:ext cx="2819644" cy="655377"/>
          </a:xfrm>
          <a:prstGeom prst="rect">
            <a:avLst/>
          </a:prstGeom>
        </p:spPr>
      </p:pic>
    </p:spTree>
    <p:extLst>
      <p:ext uri="{BB962C8B-B14F-4D97-AF65-F5344CB8AC3E}">
        <p14:creationId xmlns:p14="http://schemas.microsoft.com/office/powerpoint/2010/main" val="272439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C303A-39F7-7DAE-A60A-B52292A9A247}"/>
              </a:ext>
            </a:extLst>
          </p:cNvPr>
          <p:cNvSpPr>
            <a:spLocks noGrp="1"/>
          </p:cNvSpPr>
          <p:nvPr>
            <p:ph idx="1"/>
          </p:nvPr>
        </p:nvSpPr>
        <p:spPr>
          <a:xfrm>
            <a:off x="838200" y="541740"/>
            <a:ext cx="10515600" cy="2072606"/>
          </a:xfrm>
        </p:spPr>
        <p:txBody>
          <a:bodyPr>
            <a:normAutofit fontScale="92500" lnSpcReduction="10000"/>
          </a:bodyPr>
          <a:lstStyle/>
          <a:p>
            <a:pPr marL="0" indent="0">
              <a:buNone/>
            </a:pPr>
            <a:r>
              <a:rPr lang="en-US" sz="2600" dirty="0">
                <a:latin typeface="Times New Roman" panose="02020603050405020304" pitchFamily="18" charset="0"/>
                <a:cs typeface="Times New Roman" panose="02020603050405020304" pitchFamily="18" charset="0"/>
              </a:rPr>
              <a:t>Bar charts for holiday and sunlight distributions</a:t>
            </a:r>
          </a:p>
          <a:p>
            <a:pPr marL="0" indent="0">
              <a:buNone/>
            </a:pPr>
            <a:r>
              <a:rPr lang="en-US" sz="2200" dirty="0">
                <a:latin typeface="Times New Roman" panose="02020603050405020304" pitchFamily="18" charset="0"/>
                <a:cs typeface="Times New Roman" panose="02020603050405020304" pitchFamily="18" charset="0"/>
              </a:rPr>
              <a:t>two bar plots: one for the distribution of sunlight (Sunlight column) and one for holidays (Holiday column). </a:t>
            </a:r>
          </a:p>
          <a:p>
            <a:pPr marL="0" indent="0">
              <a:buNone/>
            </a:pPr>
            <a:r>
              <a:rPr lang="en-US" sz="2200" dirty="0">
                <a:latin typeface="Times New Roman" panose="02020603050405020304" pitchFamily="18" charset="0"/>
                <a:cs typeface="Times New Roman" panose="02020603050405020304" pitchFamily="18" charset="0"/>
              </a:rPr>
              <a:t>Each plot shows the count of occurrences for values 0 and 1, where 0 means "No Sunlight"/"Not Holiday," and 1 means "Sunlight"/"Holiday."</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460CFE-0A3E-1E54-64EA-EA2A3634D53E}"/>
              </a:ext>
            </a:extLst>
          </p:cNvPr>
          <p:cNvPicPr>
            <a:picLocks noChangeAspect="1"/>
          </p:cNvPicPr>
          <p:nvPr/>
        </p:nvPicPr>
        <p:blipFill>
          <a:blip r:embed="rId2"/>
          <a:stretch>
            <a:fillRect/>
          </a:stretch>
        </p:blipFill>
        <p:spPr>
          <a:xfrm>
            <a:off x="503903" y="2791326"/>
            <a:ext cx="5380186" cy="3863675"/>
          </a:xfrm>
          <a:prstGeom prst="rect">
            <a:avLst/>
          </a:prstGeom>
        </p:spPr>
      </p:pic>
      <p:pic>
        <p:nvPicPr>
          <p:cNvPr id="7" name="Picture 6">
            <a:extLst>
              <a:ext uri="{FF2B5EF4-FFF2-40B4-BE49-F238E27FC236}">
                <a16:creationId xmlns:a16="http://schemas.microsoft.com/office/drawing/2014/main" id="{2A492781-18A1-D31B-E8AD-3B6CCED0B8A8}"/>
              </a:ext>
            </a:extLst>
          </p:cNvPr>
          <p:cNvPicPr>
            <a:picLocks noChangeAspect="1"/>
          </p:cNvPicPr>
          <p:nvPr/>
        </p:nvPicPr>
        <p:blipFill>
          <a:blip r:embed="rId3"/>
          <a:stretch>
            <a:fillRect/>
          </a:stretch>
        </p:blipFill>
        <p:spPr>
          <a:xfrm>
            <a:off x="5996493" y="2791326"/>
            <a:ext cx="5768840" cy="3863675"/>
          </a:xfrm>
          <a:prstGeom prst="rect">
            <a:avLst/>
          </a:prstGeom>
        </p:spPr>
      </p:pic>
    </p:spTree>
    <p:extLst>
      <p:ext uri="{BB962C8B-B14F-4D97-AF65-F5344CB8AC3E}">
        <p14:creationId xmlns:p14="http://schemas.microsoft.com/office/powerpoint/2010/main" val="15888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86A5-3C3F-042D-AE7D-C6299FF5ED8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B3F0AAEF-A193-0DB9-996A-1E0804BBD8AE}"/>
              </a:ext>
            </a:extLst>
          </p:cNvPr>
          <p:cNvSpPr>
            <a:spLocks noGrp="1"/>
          </p:cNvSpPr>
          <p:nvPr>
            <p:ph idx="1"/>
          </p:nvPr>
        </p:nvSpPr>
        <p:spPr>
          <a:xfrm>
            <a:off x="1141412" y="1866029"/>
            <a:ext cx="9905999" cy="3541714"/>
          </a:xfrm>
        </p:spPr>
        <p:txBody>
          <a:bodyPr>
            <a:normAutofit fontScale="85000" lnSpcReduction="10000"/>
          </a:bodyPr>
          <a:lstStyle/>
          <a:p>
            <a:r>
              <a:rPr lang="en-US" sz="2600" dirty="0"/>
              <a:t>Feature Selection:</a:t>
            </a:r>
            <a:br>
              <a:rPr lang="en-US" dirty="0"/>
            </a:br>
            <a:r>
              <a:rPr lang="en-US" sz="2200" dirty="0"/>
              <a:t>Excluded time-based and categorical features, keeping only numerical variables for modeling.</a:t>
            </a:r>
          </a:p>
          <a:p>
            <a:pPr marL="0" indent="0">
              <a:buNone/>
            </a:pPr>
            <a:endParaRPr lang="en-IN" sz="2200" dirty="0"/>
          </a:p>
          <a:p>
            <a:pPr marL="0" indent="0">
              <a:buNone/>
            </a:pPr>
            <a:endParaRPr lang="en-IN" sz="2200" dirty="0"/>
          </a:p>
          <a:p>
            <a:r>
              <a:rPr lang="en-US" sz="2600" dirty="0"/>
              <a:t>Train-Test Split:</a:t>
            </a:r>
            <a:br>
              <a:rPr lang="en-US" sz="2600" dirty="0"/>
            </a:br>
            <a:r>
              <a:rPr lang="en-US" sz="2200" dirty="0">
                <a:latin typeface="Times New Roman" panose="02020603050405020304" pitchFamily="18" charset="0"/>
                <a:cs typeface="Times New Roman" panose="02020603050405020304" pitchFamily="18" charset="0"/>
              </a:rPr>
              <a:t>Split the data into 80% training and 20% testing sets to evaluate model performance</a:t>
            </a:r>
          </a:p>
          <a:p>
            <a:pPr marL="0" indent="0">
              <a:buNone/>
            </a:pPr>
            <a:r>
              <a:rPr lang="en-US" sz="2200" dirty="0"/>
              <a:t>    </a:t>
            </a:r>
            <a:r>
              <a:rPr lang="en-US" sz="2200" dirty="0">
                <a:latin typeface="Times New Roman" panose="02020603050405020304" pitchFamily="18" charset="0"/>
                <a:cs typeface="Times New Roman" panose="02020603050405020304" pitchFamily="18" charset="0"/>
              </a:rPr>
              <a:t>Split the data into train and test sets</a:t>
            </a:r>
          </a:p>
          <a:p>
            <a:pPr marL="0" indent="0">
              <a:buNone/>
            </a:pPr>
            <a:r>
              <a:rPr lang="en-US" sz="2200" dirty="0"/>
              <a:t>    </a:t>
            </a:r>
            <a:r>
              <a:rPr lang="en-US" sz="2200" dirty="0" err="1"/>
              <a:t>X_train</a:t>
            </a:r>
            <a:r>
              <a:rPr lang="en-US" sz="2200" dirty="0"/>
              <a:t>, </a:t>
            </a:r>
            <a:r>
              <a:rPr lang="en-US" sz="2200" dirty="0" err="1"/>
              <a:t>X_test</a:t>
            </a:r>
            <a:r>
              <a:rPr lang="en-US" sz="2200" dirty="0"/>
              <a:t>, </a:t>
            </a:r>
            <a:r>
              <a:rPr lang="en-US" sz="2200" dirty="0" err="1"/>
              <a:t>y_train</a:t>
            </a:r>
            <a:r>
              <a:rPr lang="en-US" sz="2200" dirty="0"/>
              <a:t>, </a:t>
            </a:r>
            <a:r>
              <a:rPr lang="en-US" sz="2200" dirty="0" err="1"/>
              <a:t>y_test</a:t>
            </a:r>
            <a:r>
              <a:rPr lang="en-US" sz="2200" dirty="0"/>
              <a:t> = </a:t>
            </a:r>
            <a:r>
              <a:rPr lang="en-US" sz="2200" dirty="0" err="1"/>
              <a:t>train_test_split</a:t>
            </a:r>
            <a:r>
              <a:rPr lang="en-US" sz="2200" dirty="0"/>
              <a:t>(X, y, </a:t>
            </a:r>
            <a:r>
              <a:rPr lang="en-US" sz="2200" dirty="0" err="1"/>
              <a:t>test_size</a:t>
            </a:r>
            <a:r>
              <a:rPr lang="en-US" sz="2200" dirty="0"/>
              <a:t>=0.2, </a:t>
            </a:r>
            <a:r>
              <a:rPr lang="en-US" sz="2200" dirty="0" err="1"/>
              <a:t>random_state</a:t>
            </a:r>
            <a:r>
              <a:rPr lang="en-US" sz="2200" dirty="0"/>
              <a:t>=42)</a:t>
            </a:r>
            <a:endParaRPr lang="en-IN" sz="2200" dirty="0"/>
          </a:p>
        </p:txBody>
      </p:sp>
      <p:pic>
        <p:nvPicPr>
          <p:cNvPr id="5" name="Picture 4">
            <a:extLst>
              <a:ext uri="{FF2B5EF4-FFF2-40B4-BE49-F238E27FC236}">
                <a16:creationId xmlns:a16="http://schemas.microsoft.com/office/drawing/2014/main" id="{FD1CDFF0-EFFD-0FE9-BCB6-682C114867EB}"/>
              </a:ext>
            </a:extLst>
          </p:cNvPr>
          <p:cNvPicPr>
            <a:picLocks noChangeAspect="1"/>
          </p:cNvPicPr>
          <p:nvPr/>
        </p:nvPicPr>
        <p:blipFill>
          <a:blip r:embed="rId2"/>
          <a:stretch>
            <a:fillRect/>
          </a:stretch>
        </p:blipFill>
        <p:spPr>
          <a:xfrm>
            <a:off x="1610403" y="2867887"/>
            <a:ext cx="8971194" cy="673944"/>
          </a:xfrm>
          <a:prstGeom prst="rect">
            <a:avLst/>
          </a:prstGeom>
        </p:spPr>
      </p:pic>
    </p:spTree>
    <p:extLst>
      <p:ext uri="{BB962C8B-B14F-4D97-AF65-F5344CB8AC3E}">
        <p14:creationId xmlns:p14="http://schemas.microsoft.com/office/powerpoint/2010/main" val="243419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9E13-DB80-EC6A-B3E4-96D6ED65AC23}"/>
              </a:ext>
            </a:extLst>
          </p:cNvPr>
          <p:cNvSpPr>
            <a:spLocks noGrp="1"/>
          </p:cNvSpPr>
          <p:nvPr>
            <p:ph type="title"/>
          </p:nvPr>
        </p:nvSpPr>
        <p:spPr>
          <a:xfrm>
            <a:off x="1290484" y="365125"/>
            <a:ext cx="3797968" cy="469064"/>
          </a:xfrm>
        </p:spPr>
        <p:txBody>
          <a:bodyPr>
            <a:normAutofit fontScale="90000"/>
          </a:bodyPr>
          <a:lstStyle/>
          <a:p>
            <a:r>
              <a:rPr lang="en-IN" sz="3600" dirty="0"/>
              <a:t>Linear Regression</a:t>
            </a:r>
          </a:p>
        </p:txBody>
      </p:sp>
      <p:sp>
        <p:nvSpPr>
          <p:cNvPr id="3" name="Content Placeholder 2">
            <a:extLst>
              <a:ext uri="{FF2B5EF4-FFF2-40B4-BE49-F238E27FC236}">
                <a16:creationId xmlns:a16="http://schemas.microsoft.com/office/drawing/2014/main" id="{C47D2ABD-5E87-DB96-BA53-75A286C0A248}"/>
              </a:ext>
            </a:extLst>
          </p:cNvPr>
          <p:cNvSpPr>
            <a:spLocks noGrp="1"/>
          </p:cNvSpPr>
          <p:nvPr>
            <p:ph idx="1"/>
          </p:nvPr>
        </p:nvSpPr>
        <p:spPr>
          <a:xfrm>
            <a:off x="838200" y="1043760"/>
            <a:ext cx="10515600" cy="3511174"/>
          </a:xfrm>
        </p:spPr>
        <p:txBody>
          <a:bodyPr>
            <a:normAutofit fontScale="92500"/>
          </a:bodyPr>
          <a:lstStyle/>
          <a:p>
            <a:r>
              <a:rPr lang="en-US" sz="2200" dirty="0"/>
              <a:t>Linear Regression is a basic machine learning model used to predict a continuous outcome (dependent variable, y) based on one or more independent variables (X). The goal is to find a linear relationship between X and y by fitting a straight line to the data.</a:t>
            </a:r>
          </a:p>
          <a:p>
            <a:r>
              <a:rPr lang="en-IN" sz="2200" dirty="0">
                <a:latin typeface="Times New Roman" panose="02020603050405020304" pitchFamily="18" charset="0"/>
                <a:cs typeface="Times New Roman" panose="02020603050405020304" pitchFamily="18" charset="0"/>
              </a:rPr>
              <a:t>Model Initialization : </a:t>
            </a:r>
            <a:r>
              <a:rPr lang="en-IN" sz="2200" dirty="0" err="1">
                <a:latin typeface="Times New Roman" panose="02020603050405020304" pitchFamily="18" charset="0"/>
                <a:cs typeface="Times New Roman" panose="02020603050405020304" pitchFamily="18" charset="0"/>
              </a:rPr>
              <a:t>LinearRegression</a:t>
            </a:r>
            <a:r>
              <a:rPr lang="en-IN" sz="2200" dirty="0">
                <a:latin typeface="Times New Roman" panose="02020603050405020304" pitchFamily="18" charset="0"/>
                <a:cs typeface="Times New Roman" panose="02020603050405020304" pitchFamily="18" charset="0"/>
              </a:rPr>
              <a:t>() initialize the model</a:t>
            </a:r>
          </a:p>
          <a:p>
            <a:r>
              <a:rPr lang="en-IN" sz="2200" dirty="0">
                <a:latin typeface="Times New Roman" panose="02020603050405020304" pitchFamily="18" charset="0"/>
                <a:cs typeface="Times New Roman" panose="02020603050405020304" pitchFamily="18" charset="0"/>
              </a:rPr>
              <a:t>Model </a:t>
            </a:r>
            <a:r>
              <a:rPr lang="en-IN" sz="2200" dirty="0" err="1">
                <a:latin typeface="Times New Roman" panose="02020603050405020304" pitchFamily="18" charset="0"/>
                <a:cs typeface="Times New Roman" panose="02020603050405020304" pitchFamily="18" charset="0"/>
              </a:rPr>
              <a:t>Training:fir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x_train,y_train</a:t>
            </a:r>
            <a:r>
              <a:rPr lang="en-IN" sz="2200" dirty="0">
                <a:latin typeface="Times New Roman" panose="02020603050405020304" pitchFamily="18" charset="0"/>
                <a:cs typeface="Times New Roman" panose="02020603050405020304" pitchFamily="18" charset="0"/>
              </a:rPr>
              <a:t>) learns the best fit by minimizing the error between actual and predicted values</a:t>
            </a:r>
          </a:p>
          <a:p>
            <a:r>
              <a:rPr lang="en-IN" sz="2200" dirty="0">
                <a:latin typeface="Times New Roman" panose="02020603050405020304" pitchFamily="18" charset="0"/>
                <a:cs typeface="Times New Roman" panose="02020603050405020304" pitchFamily="18" charset="0"/>
              </a:rPr>
              <a:t>Prediction : predict(</a:t>
            </a:r>
            <a:r>
              <a:rPr lang="en-IN" sz="2200" dirty="0" err="1">
                <a:latin typeface="Times New Roman" panose="02020603050405020304" pitchFamily="18" charset="0"/>
                <a:cs typeface="Times New Roman" panose="02020603050405020304" pitchFamily="18" charset="0"/>
              </a:rPr>
              <a:t>x_test</a:t>
            </a:r>
            <a:r>
              <a:rPr lang="en-IN" sz="2200" dirty="0">
                <a:latin typeface="Times New Roman" panose="02020603050405020304" pitchFamily="18" charset="0"/>
                <a:cs typeface="Times New Roman" panose="02020603050405020304" pitchFamily="18" charset="0"/>
              </a:rPr>
              <a:t>) computes predictions using learned line</a:t>
            </a:r>
          </a:p>
          <a:p>
            <a:r>
              <a:rPr lang="en-IN" sz="2200" dirty="0" err="1">
                <a:latin typeface="Times New Roman" panose="02020603050405020304" pitchFamily="18" charset="0"/>
                <a:cs typeface="Times New Roman" panose="02020603050405020304" pitchFamily="18" charset="0"/>
              </a:rPr>
              <a:t>Evalution</a:t>
            </a:r>
            <a:r>
              <a:rPr lang="en-IN" sz="2200" dirty="0">
                <a:latin typeface="Times New Roman" panose="02020603050405020304" pitchFamily="18" charset="0"/>
                <a:cs typeface="Times New Roman" panose="02020603050405020304" pitchFamily="18" charset="0"/>
              </a:rPr>
              <a:t> : RMSE , R^2 </a:t>
            </a:r>
          </a:p>
        </p:txBody>
      </p:sp>
      <p:pic>
        <p:nvPicPr>
          <p:cNvPr id="8" name="Picture 7">
            <a:extLst>
              <a:ext uri="{FF2B5EF4-FFF2-40B4-BE49-F238E27FC236}">
                <a16:creationId xmlns:a16="http://schemas.microsoft.com/office/drawing/2014/main" id="{27C6B5CC-13E8-096F-D555-EB6CB5D19F17}"/>
              </a:ext>
            </a:extLst>
          </p:cNvPr>
          <p:cNvPicPr>
            <a:picLocks noChangeAspect="1"/>
          </p:cNvPicPr>
          <p:nvPr/>
        </p:nvPicPr>
        <p:blipFill>
          <a:blip r:embed="rId2"/>
          <a:stretch>
            <a:fillRect/>
          </a:stretch>
        </p:blipFill>
        <p:spPr>
          <a:xfrm>
            <a:off x="4315937" y="4764505"/>
            <a:ext cx="3560126" cy="1465934"/>
          </a:xfrm>
          <a:prstGeom prst="rect">
            <a:avLst/>
          </a:prstGeom>
        </p:spPr>
      </p:pic>
    </p:spTree>
    <p:extLst>
      <p:ext uri="{BB962C8B-B14F-4D97-AF65-F5344CB8AC3E}">
        <p14:creationId xmlns:p14="http://schemas.microsoft.com/office/powerpoint/2010/main" val="4738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2017-EFF2-D177-563E-B88EA91CCECD}"/>
              </a:ext>
            </a:extLst>
          </p:cNvPr>
          <p:cNvSpPr>
            <a:spLocks noGrp="1"/>
          </p:cNvSpPr>
          <p:nvPr>
            <p:ph type="title"/>
          </p:nvPr>
        </p:nvSpPr>
        <p:spPr>
          <a:xfrm>
            <a:off x="838200" y="365125"/>
            <a:ext cx="4584032" cy="998454"/>
          </a:xfrm>
        </p:spPr>
        <p:txBody>
          <a:bodyPr>
            <a:normAutofit/>
          </a:bodyPr>
          <a:lstStyle/>
          <a:p>
            <a:r>
              <a:rPr lang="en-IN" sz="3600" dirty="0"/>
              <a:t>Lasso Regression </a:t>
            </a:r>
          </a:p>
        </p:txBody>
      </p:sp>
      <p:sp>
        <p:nvSpPr>
          <p:cNvPr id="3" name="Content Placeholder 2">
            <a:extLst>
              <a:ext uri="{FF2B5EF4-FFF2-40B4-BE49-F238E27FC236}">
                <a16:creationId xmlns:a16="http://schemas.microsoft.com/office/drawing/2014/main" id="{9046D524-E1D3-294F-CD27-2F4B8B90C6B7}"/>
              </a:ext>
            </a:extLst>
          </p:cNvPr>
          <p:cNvSpPr>
            <a:spLocks noGrp="1"/>
          </p:cNvSpPr>
          <p:nvPr>
            <p:ph idx="1"/>
          </p:nvPr>
        </p:nvSpPr>
        <p:spPr>
          <a:xfrm>
            <a:off x="838200" y="1363579"/>
            <a:ext cx="10515600" cy="3593432"/>
          </a:xfrm>
        </p:spPr>
        <p:txBody>
          <a:bodyPr>
            <a:normAutofit fontScale="92500"/>
          </a:bodyPr>
          <a:lstStyle/>
          <a:p>
            <a:r>
              <a:rPr lang="en-US" sz="2200" dirty="0">
                <a:latin typeface="Times New Roman" panose="02020603050405020304" pitchFamily="18" charset="0"/>
                <a:cs typeface="Times New Roman" panose="02020603050405020304" pitchFamily="18" charset="0"/>
              </a:rPr>
              <a:t>Lasso (Least Absolute Shrinkage and Selection Operator) is a type of linear regression that adds a penalty for large coefficients to reduce overfitting and perform feature selection. The penalty term ensures that some coefficients may shrink to exactly zero, effectively removing less important features.</a:t>
            </a:r>
          </a:p>
          <a:p>
            <a:r>
              <a:rPr lang="en-IN" sz="2200" dirty="0">
                <a:latin typeface="Times New Roman" panose="02020603050405020304" pitchFamily="18" charset="0"/>
                <a:cs typeface="Times New Roman" panose="02020603050405020304" pitchFamily="18" charset="0"/>
              </a:rPr>
              <a:t>Initialization:</a:t>
            </a:r>
            <a:r>
              <a:rPr lang="en-US" sz="2200" dirty="0">
                <a:latin typeface="Times New Roman" panose="02020603050405020304" pitchFamily="18" charset="0"/>
                <a:cs typeface="Times New Roman" panose="02020603050405020304" pitchFamily="18" charset="0"/>
              </a:rPr>
              <a:t> Lasso(alpha=0.1)adds regularization to reduce overfitting and select features.</a:t>
            </a:r>
          </a:p>
          <a:p>
            <a:r>
              <a:rPr lang="en-US" sz="2200" dirty="0" err="1">
                <a:latin typeface="Times New Roman" panose="02020603050405020304" pitchFamily="18" charset="0"/>
                <a:cs typeface="Times New Roman" panose="02020603050405020304" pitchFamily="18" charset="0"/>
              </a:rPr>
              <a:t>Fit:lasso_model_fit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x_train,y_train</a:t>
            </a:r>
            <a:r>
              <a:rPr lang="en-US" sz="2200" dirty="0">
                <a:latin typeface="Times New Roman" panose="02020603050405020304" pitchFamily="18" charset="0"/>
                <a:cs typeface="Times New Roman" panose="02020603050405020304" pitchFamily="18" charset="0"/>
              </a:rPr>
              <a:t>) trains the model</a:t>
            </a:r>
          </a:p>
          <a:p>
            <a:r>
              <a:rPr lang="en-US" sz="2200" dirty="0" err="1">
                <a:latin typeface="Times New Roman" panose="02020603050405020304" pitchFamily="18" charset="0"/>
                <a:cs typeface="Times New Roman" panose="02020603050405020304" pitchFamily="18" charset="0"/>
              </a:rPr>
              <a:t>Prediction:lasso_model_predict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makes predictions</a:t>
            </a:r>
          </a:p>
          <a:p>
            <a:r>
              <a:rPr lang="en-US" sz="2200" b="1" dirty="0">
                <a:latin typeface="Times New Roman" panose="02020603050405020304" pitchFamily="18" charset="0"/>
                <a:cs typeface="Times New Roman" panose="02020603050405020304" pitchFamily="18" charset="0"/>
              </a:rPr>
              <a:t>Evaluation</a:t>
            </a:r>
            <a:r>
              <a:rPr lang="en-US" sz="2200" dirty="0">
                <a:latin typeface="Times New Roman" panose="02020603050405020304" pitchFamily="18" charset="0"/>
                <a:cs typeface="Times New Roman" panose="02020603050405020304" pitchFamily="18" charset="0"/>
              </a:rPr>
              <a:t>: RMSE evaluates error; R^2 measures explained variance</a:t>
            </a:r>
            <a:r>
              <a:rPr lang="en-US" sz="2200" dirty="0"/>
              <a:t>.</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E52679-565D-2D94-7B02-D77C38A68F44}"/>
              </a:ext>
            </a:extLst>
          </p:cNvPr>
          <p:cNvPicPr>
            <a:picLocks noChangeAspect="1"/>
          </p:cNvPicPr>
          <p:nvPr/>
        </p:nvPicPr>
        <p:blipFill>
          <a:blip r:embed="rId2"/>
          <a:stretch>
            <a:fillRect/>
          </a:stretch>
        </p:blipFill>
        <p:spPr>
          <a:xfrm>
            <a:off x="4632298" y="4832270"/>
            <a:ext cx="2927403" cy="1324301"/>
          </a:xfrm>
          <a:prstGeom prst="rect">
            <a:avLst/>
          </a:prstGeom>
        </p:spPr>
      </p:pic>
    </p:spTree>
    <p:extLst>
      <p:ext uri="{BB962C8B-B14F-4D97-AF65-F5344CB8AC3E}">
        <p14:creationId xmlns:p14="http://schemas.microsoft.com/office/powerpoint/2010/main" val="10105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797A-E177-8E7A-7E79-050C6FCAE9FE}"/>
              </a:ext>
            </a:extLst>
          </p:cNvPr>
          <p:cNvSpPr>
            <a:spLocks noGrp="1"/>
          </p:cNvSpPr>
          <p:nvPr>
            <p:ph type="title"/>
          </p:nvPr>
        </p:nvSpPr>
        <p:spPr>
          <a:xfrm>
            <a:off x="838200" y="365125"/>
            <a:ext cx="4535905" cy="821991"/>
          </a:xfrm>
        </p:spPr>
        <p:txBody>
          <a:bodyPr>
            <a:normAutofit/>
          </a:bodyPr>
          <a:lstStyle/>
          <a:p>
            <a:r>
              <a:rPr lang="en-IN" sz="3600" dirty="0"/>
              <a:t>Ridge Regression</a:t>
            </a:r>
          </a:p>
        </p:txBody>
      </p:sp>
      <p:sp>
        <p:nvSpPr>
          <p:cNvPr id="3" name="Content Placeholder 2">
            <a:extLst>
              <a:ext uri="{FF2B5EF4-FFF2-40B4-BE49-F238E27FC236}">
                <a16:creationId xmlns:a16="http://schemas.microsoft.com/office/drawing/2014/main" id="{2FF39A5C-38B6-0166-5DBC-592F774CACF4}"/>
              </a:ext>
            </a:extLst>
          </p:cNvPr>
          <p:cNvSpPr>
            <a:spLocks noGrp="1"/>
          </p:cNvSpPr>
          <p:nvPr>
            <p:ph idx="1"/>
          </p:nvPr>
        </p:nvSpPr>
        <p:spPr>
          <a:xfrm>
            <a:off x="838200" y="1253331"/>
            <a:ext cx="10515600" cy="3222416"/>
          </a:xfrm>
        </p:spPr>
        <p:txBody>
          <a:bodyPr>
            <a:normAutofit fontScale="92500"/>
          </a:bodyPr>
          <a:lstStyle/>
          <a:p>
            <a:r>
              <a:rPr lang="en-US" sz="2200" b="1" dirty="0">
                <a:latin typeface="Times New Roman" panose="02020603050405020304" pitchFamily="18" charset="0"/>
                <a:cs typeface="Times New Roman" panose="02020603050405020304" pitchFamily="18" charset="0"/>
              </a:rPr>
              <a:t>Ridge Regression</a:t>
            </a:r>
            <a:r>
              <a:rPr lang="en-US" sz="2200" dirty="0">
                <a:latin typeface="Times New Roman" panose="02020603050405020304" pitchFamily="18" charset="0"/>
                <a:cs typeface="Times New Roman" panose="02020603050405020304" pitchFamily="18" charset="0"/>
              </a:rPr>
              <a:t> is a type of linear regression that includes a penalty term (regularization) to prevent overfitting by shrinking the regression coefficients. This is particularly useful when dealing with multicollinearity (correlated predictors) or high-dimensional data.</a:t>
            </a:r>
          </a:p>
          <a:p>
            <a:r>
              <a:rPr lang="en-US" sz="2200" dirty="0">
                <a:latin typeface="Times New Roman" panose="02020603050405020304" pitchFamily="18" charset="0"/>
                <a:cs typeface="Times New Roman" panose="02020603050405020304" pitchFamily="18" charset="0"/>
              </a:rPr>
              <a:t>When α=0, Ridge Regression behaves like standard linear regression. A higher α\alphaα leads to more shrinkage of coefficients, reducing model complexity.</a:t>
            </a:r>
          </a:p>
          <a:p>
            <a:r>
              <a:rPr lang="en-US" sz="2200" b="1" dirty="0">
                <a:latin typeface="Times New Roman" panose="02020603050405020304" pitchFamily="18" charset="0"/>
                <a:cs typeface="Times New Roman" panose="02020603050405020304" pitchFamily="18" charset="0"/>
              </a:rPr>
              <a:t>RMSE</a:t>
            </a:r>
            <a:r>
              <a:rPr lang="en-US" sz="2200" dirty="0">
                <a:latin typeface="Times New Roman" panose="02020603050405020304" pitchFamily="18" charset="0"/>
                <a:cs typeface="Times New Roman" panose="02020603050405020304" pitchFamily="18" charset="0"/>
              </a:rPr>
              <a:t>: Measures how well the model predictions match actual values (lower is better).</a:t>
            </a:r>
          </a:p>
          <a:p>
            <a:r>
              <a:rPr lang="en-US" sz="2200" b="1" dirty="0">
                <a:latin typeface="Times New Roman" panose="02020603050405020304" pitchFamily="18" charset="0"/>
                <a:cs typeface="Times New Roman" panose="02020603050405020304" pitchFamily="18" charset="0"/>
              </a:rPr>
              <a:t>R²</a:t>
            </a:r>
            <a:r>
              <a:rPr lang="en-US" sz="2200" dirty="0">
                <a:latin typeface="Times New Roman" panose="02020603050405020304" pitchFamily="18" charset="0"/>
                <a:cs typeface="Times New Roman" panose="02020603050405020304" pitchFamily="18" charset="0"/>
              </a:rPr>
              <a:t>: Proportion of variance in the dependent variable explained by the model (closer to 1 is better)</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8526FC-8595-22F2-3C37-E35098D524A4}"/>
              </a:ext>
            </a:extLst>
          </p:cNvPr>
          <p:cNvPicPr>
            <a:picLocks noChangeAspect="1"/>
          </p:cNvPicPr>
          <p:nvPr/>
        </p:nvPicPr>
        <p:blipFill>
          <a:blip r:embed="rId2"/>
          <a:stretch>
            <a:fillRect/>
          </a:stretch>
        </p:blipFill>
        <p:spPr>
          <a:xfrm>
            <a:off x="4158249" y="4475747"/>
            <a:ext cx="4140474" cy="1702427"/>
          </a:xfrm>
          <a:prstGeom prst="rect">
            <a:avLst/>
          </a:prstGeom>
        </p:spPr>
      </p:pic>
    </p:spTree>
    <p:extLst>
      <p:ext uri="{BB962C8B-B14F-4D97-AF65-F5344CB8AC3E}">
        <p14:creationId xmlns:p14="http://schemas.microsoft.com/office/powerpoint/2010/main" val="172016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963A-7123-386E-49C7-1DE3C3B59BF1}"/>
              </a:ext>
            </a:extLst>
          </p:cNvPr>
          <p:cNvSpPr>
            <a:spLocks noGrp="1"/>
          </p:cNvSpPr>
          <p:nvPr>
            <p:ph type="title"/>
          </p:nvPr>
        </p:nvSpPr>
        <p:spPr>
          <a:xfrm>
            <a:off x="838200" y="365125"/>
            <a:ext cx="5049253" cy="854075"/>
          </a:xfrm>
        </p:spPr>
        <p:txBody>
          <a:bodyPr>
            <a:normAutofit fontScale="90000"/>
          </a:bodyPr>
          <a:lstStyle/>
          <a:p>
            <a:r>
              <a:rPr lang="en-IN" sz="3600" dirty="0"/>
              <a:t>Data and Model Analysis</a:t>
            </a:r>
          </a:p>
        </p:txBody>
      </p:sp>
      <p:sp>
        <p:nvSpPr>
          <p:cNvPr id="3" name="Content Placeholder 2">
            <a:extLst>
              <a:ext uri="{FF2B5EF4-FFF2-40B4-BE49-F238E27FC236}">
                <a16:creationId xmlns:a16="http://schemas.microsoft.com/office/drawing/2014/main" id="{1B902789-CEBA-CAD3-35E2-92FD307022D5}"/>
              </a:ext>
            </a:extLst>
          </p:cNvPr>
          <p:cNvSpPr>
            <a:spLocks noGrp="1"/>
          </p:cNvSpPr>
          <p:nvPr>
            <p:ph idx="1"/>
          </p:nvPr>
        </p:nvSpPr>
        <p:spPr>
          <a:xfrm>
            <a:off x="838200" y="1253331"/>
            <a:ext cx="10515600" cy="4351338"/>
          </a:xfrm>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The purpose of this step is to assess the performance of the models used in predicting </a:t>
            </a:r>
            <a:r>
              <a:rPr lang="en-US" sz="2200" dirty="0" err="1">
                <a:latin typeface="Times New Roman" panose="02020603050405020304" pitchFamily="18" charset="0"/>
                <a:cs typeface="Times New Roman" panose="02020603050405020304" pitchFamily="18" charset="0"/>
              </a:rPr>
              <a:t>Global_active_power</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This involves evaluating how well each model explains the variation in the target variable and how accurately it predicts unseen data. Additionally, we compare models to identify the one that balances simplicity and effectiveness.</a:t>
            </a:r>
          </a:p>
          <a:p>
            <a:r>
              <a:rPr lang="en-US" sz="2400" dirty="0">
                <a:latin typeface="Times New Roman" panose="02020603050405020304" pitchFamily="18" charset="0"/>
                <a:cs typeface="Times New Roman" panose="02020603050405020304" pitchFamily="18" charset="0"/>
              </a:rPr>
              <a:t>Root Mean Square Error (RMSE):</a:t>
            </a:r>
          </a:p>
          <a:p>
            <a:r>
              <a:rPr lang="en-US" sz="2200" dirty="0">
                <a:latin typeface="Times New Roman" panose="02020603050405020304" pitchFamily="18" charset="0"/>
                <a:cs typeface="Times New Roman" panose="02020603050405020304" pitchFamily="18" charset="0"/>
              </a:rPr>
              <a:t>RMSE is used to measure the average magnitude of the prediction errors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Lower RMSE indicates that model predictions are closer to actual values</a:t>
            </a:r>
          </a:p>
        </p:txBody>
      </p:sp>
      <p:pic>
        <p:nvPicPr>
          <p:cNvPr id="6" name="Picture 5">
            <a:extLst>
              <a:ext uri="{FF2B5EF4-FFF2-40B4-BE49-F238E27FC236}">
                <a16:creationId xmlns:a16="http://schemas.microsoft.com/office/drawing/2014/main" id="{FE553F65-7583-D0D6-027F-4141AAE2F063}"/>
              </a:ext>
            </a:extLst>
          </p:cNvPr>
          <p:cNvPicPr>
            <a:picLocks noChangeAspect="1"/>
          </p:cNvPicPr>
          <p:nvPr/>
        </p:nvPicPr>
        <p:blipFill>
          <a:blip r:embed="rId2"/>
          <a:stretch>
            <a:fillRect/>
          </a:stretch>
        </p:blipFill>
        <p:spPr>
          <a:xfrm>
            <a:off x="3196338" y="3900187"/>
            <a:ext cx="5799323" cy="1143099"/>
          </a:xfrm>
          <a:prstGeom prst="rect">
            <a:avLst/>
          </a:prstGeom>
        </p:spPr>
      </p:pic>
    </p:spTree>
    <p:extLst>
      <p:ext uri="{BB962C8B-B14F-4D97-AF65-F5344CB8AC3E}">
        <p14:creationId xmlns:p14="http://schemas.microsoft.com/office/powerpoint/2010/main" val="338126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9DC64-4B08-4941-BFE4-38EE9D65E501}"/>
              </a:ext>
            </a:extLst>
          </p:cNvPr>
          <p:cNvSpPr>
            <a:spLocks noGrp="1"/>
          </p:cNvSpPr>
          <p:nvPr>
            <p:ph idx="1"/>
          </p:nvPr>
        </p:nvSpPr>
        <p:spPr>
          <a:xfrm>
            <a:off x="1416715" y="1846365"/>
            <a:ext cx="9905999" cy="3541714"/>
          </a:xfrm>
        </p:spPr>
        <p:txBody>
          <a:bodyPr>
            <a:normAutofit fontScale="77500" lnSpcReduction="20000"/>
          </a:bodyPr>
          <a:lstStyle/>
          <a:p>
            <a:pPr marL="0" indent="0">
              <a:buNone/>
            </a:pPr>
            <a:r>
              <a:rPr lang="en-US" sz="2600" dirty="0">
                <a:latin typeface="Times New Roman" panose="02020603050405020304" pitchFamily="18" charset="0"/>
                <a:cs typeface="Times New Roman" panose="02020603050405020304" pitchFamily="18" charset="0"/>
              </a:rPr>
              <a:t>R² Score (Coefficient of Determination):</a:t>
            </a:r>
          </a:p>
          <a:p>
            <a:r>
              <a:rPr lang="en-US" sz="2200" dirty="0">
                <a:latin typeface="Times New Roman" panose="02020603050405020304" pitchFamily="18" charset="0"/>
                <a:cs typeface="Times New Roman" panose="02020603050405020304" pitchFamily="18" charset="0"/>
              </a:rPr>
              <a:t>R² measures how much of the variance in the dependent variable is captured by the model</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R² ranges from 0 to 1:</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Perfect prediction.</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Model explains no variance.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Negative values indicate the model performs worse than a simple average.</a:t>
            </a:r>
          </a:p>
          <a:p>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223E9F-4BA7-F37A-CDFD-6B74B12A6F10}"/>
              </a:ext>
            </a:extLst>
          </p:cNvPr>
          <p:cNvPicPr>
            <a:picLocks noChangeAspect="1"/>
          </p:cNvPicPr>
          <p:nvPr/>
        </p:nvPicPr>
        <p:blipFill>
          <a:blip r:embed="rId2"/>
          <a:stretch>
            <a:fillRect/>
          </a:stretch>
        </p:blipFill>
        <p:spPr>
          <a:xfrm>
            <a:off x="2979837" y="2750397"/>
            <a:ext cx="5768126" cy="1357206"/>
          </a:xfrm>
          <a:prstGeom prst="rect">
            <a:avLst/>
          </a:prstGeom>
        </p:spPr>
      </p:pic>
    </p:spTree>
    <p:extLst>
      <p:ext uri="{BB962C8B-B14F-4D97-AF65-F5344CB8AC3E}">
        <p14:creationId xmlns:p14="http://schemas.microsoft.com/office/powerpoint/2010/main" val="199384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75BD0-988B-8C65-3CEC-9EE72E459671}"/>
              </a:ext>
            </a:extLst>
          </p:cNvPr>
          <p:cNvSpPr>
            <a:spLocks noGrp="1"/>
          </p:cNvSpPr>
          <p:nvPr>
            <p:ph idx="1"/>
          </p:nvPr>
        </p:nvSpPr>
        <p:spPr>
          <a:xfrm>
            <a:off x="1116609" y="205482"/>
            <a:ext cx="10515600" cy="3291807"/>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Observation:</a:t>
            </a:r>
          </a:p>
          <a:p>
            <a:pPr marL="0" indent="0">
              <a:buNone/>
            </a:pPr>
            <a:r>
              <a:rPr lang="en-US" sz="2200" dirty="0">
                <a:latin typeface="Times New Roman" panose="02020603050405020304" pitchFamily="18" charset="0"/>
                <a:cs typeface="Times New Roman" panose="02020603050405020304" pitchFamily="18" charset="0"/>
              </a:rPr>
              <a:t>In the RMSE plot, Ridge and Linear Regression show almost identical performance (RMSE: 0.04), indicating they fit the data well. Lasso has a slightly higher RMSE (0.05), likely due to its feature selection.</a:t>
            </a:r>
          </a:p>
          <a:p>
            <a:pPr marL="0" indent="0">
              <a:buNone/>
            </a:pPr>
            <a:r>
              <a:rPr lang="en-US" sz="2200" dirty="0">
                <a:latin typeface="Times New Roman" panose="02020603050405020304" pitchFamily="18" charset="0"/>
                <a:cs typeface="Times New Roman" panose="02020603050405020304" pitchFamily="18" charset="0"/>
              </a:rPr>
              <a:t>In the R² plot, all models have values close to 1.00, meaning they explain almost all the variance in the data. This suggests the data is well-suited for linear models.</a:t>
            </a:r>
          </a:p>
          <a:p>
            <a:pPr marL="0" indent="0">
              <a:buNone/>
            </a:pPr>
            <a:r>
              <a:rPr lang="en-US" sz="2200" dirty="0">
                <a:latin typeface="Times New Roman" panose="02020603050405020304" pitchFamily="18" charset="0"/>
                <a:cs typeface="Times New Roman" panose="02020603050405020304" pitchFamily="18" charset="0"/>
              </a:rPr>
              <a:t>Overall, Ridge and Linear Regression perform almost the same, while Lasso performs slightly worse due to its complexity reduction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B11728-5599-3B5E-8229-3B599CD705DA}"/>
              </a:ext>
            </a:extLst>
          </p:cNvPr>
          <p:cNvPicPr>
            <a:picLocks noChangeAspect="1"/>
          </p:cNvPicPr>
          <p:nvPr/>
        </p:nvPicPr>
        <p:blipFill>
          <a:blip r:embed="rId2"/>
          <a:stretch>
            <a:fillRect/>
          </a:stretch>
        </p:blipFill>
        <p:spPr>
          <a:xfrm>
            <a:off x="2444542" y="3497289"/>
            <a:ext cx="6340389" cy="3360711"/>
          </a:xfrm>
          <a:prstGeom prst="rect">
            <a:avLst/>
          </a:prstGeom>
        </p:spPr>
      </p:pic>
    </p:spTree>
    <p:extLst>
      <p:ext uri="{BB962C8B-B14F-4D97-AF65-F5344CB8AC3E}">
        <p14:creationId xmlns:p14="http://schemas.microsoft.com/office/powerpoint/2010/main" val="359675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6D59-6FF4-9A72-CE77-B7D1EF672028}"/>
              </a:ext>
            </a:extLst>
          </p:cNvPr>
          <p:cNvSpPr>
            <a:spLocks noGrp="1"/>
          </p:cNvSpPr>
          <p:nvPr>
            <p:ph type="title"/>
          </p:nvPr>
        </p:nvSpPr>
        <p:spPr/>
        <p:txBody>
          <a:bodyPr>
            <a:normAutofit/>
          </a:bodyPr>
          <a:lstStyle/>
          <a:p>
            <a:r>
              <a:rPr lang="en-US" sz="3600" dirty="0"/>
              <a:t>Why certain models have good accuracy and others don't</a:t>
            </a:r>
            <a:endParaRPr lang="en-IN" sz="3600" dirty="0"/>
          </a:p>
        </p:txBody>
      </p:sp>
      <p:sp>
        <p:nvSpPr>
          <p:cNvPr id="3" name="Content Placeholder 2">
            <a:extLst>
              <a:ext uri="{FF2B5EF4-FFF2-40B4-BE49-F238E27FC236}">
                <a16:creationId xmlns:a16="http://schemas.microsoft.com/office/drawing/2014/main" id="{CE2C666E-D390-33BF-A16A-1B2AD244F833}"/>
              </a:ext>
            </a:extLst>
          </p:cNvPr>
          <p:cNvSpPr>
            <a:spLocks noGrp="1"/>
          </p:cNvSpPr>
          <p:nvPr>
            <p:ph idx="1"/>
          </p:nvPr>
        </p:nvSpPr>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Linear Relationships in Data</a:t>
            </a:r>
          </a:p>
          <a:p>
            <a:r>
              <a:rPr lang="en-US" sz="2200" dirty="0">
                <a:latin typeface="Times New Roman" panose="02020603050405020304" pitchFamily="18" charset="0"/>
                <a:cs typeface="Times New Roman" panose="02020603050405020304" pitchFamily="18" charset="0"/>
              </a:rPr>
              <a:t> The strong linear relationships allow Linear, Ridge, and Lasso models to capture patterns effectively with minimal complexity.</a:t>
            </a:r>
          </a:p>
          <a:p>
            <a:pPr marL="0" indent="0">
              <a:buNone/>
            </a:pPr>
            <a:r>
              <a:rPr lang="en-US" sz="2400" dirty="0">
                <a:latin typeface="Times New Roman" panose="02020603050405020304" pitchFamily="18" charset="0"/>
                <a:cs typeface="Times New Roman" panose="02020603050405020304" pitchFamily="18" charset="0"/>
              </a:rPr>
              <a:t>Regularization Impact</a:t>
            </a:r>
          </a:p>
          <a:p>
            <a:r>
              <a:rPr lang="en-US" sz="2200" dirty="0">
                <a:latin typeface="Times New Roman" panose="02020603050405020304" pitchFamily="18" charset="0"/>
                <a:cs typeface="Times New Roman" panose="02020603050405020304" pitchFamily="18" charset="0"/>
              </a:rPr>
              <a:t>Ridge Regression: Stabilizes the model by penalizing large coefficients, slightly improving performance. Lasso Regression: Performs similarly, but with a marginally higher RMSE (0.05) due to its tendency to shrink some coefficients to zero.</a:t>
            </a:r>
          </a:p>
          <a:p>
            <a:pPr marL="0" indent="0">
              <a:buNone/>
            </a:pP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Low Complexity and High Predictive Power</a:t>
            </a:r>
          </a:p>
          <a:p>
            <a:r>
              <a:rPr lang="en-US" sz="2200" dirty="0">
                <a:latin typeface="Times New Roman" panose="02020603050405020304" pitchFamily="18" charset="0"/>
                <a:cs typeface="Times New Roman" panose="02020603050405020304" pitchFamily="18" charset="0"/>
              </a:rPr>
              <a:t> Low noise and high feature relevance allow these linear models to achieve high accuracy without needing complex non-linear approaches.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9196-86CD-DCF2-9753-B84DF3AACF7D}"/>
              </a:ext>
            </a:extLst>
          </p:cNvPr>
          <p:cNvSpPr>
            <a:spLocks noGrp="1"/>
          </p:cNvSpPr>
          <p:nvPr>
            <p:ph type="title"/>
          </p:nvPr>
        </p:nvSpPr>
        <p:spPr>
          <a:xfrm>
            <a:off x="838199" y="668148"/>
            <a:ext cx="4535905" cy="709696"/>
          </a:xfrm>
        </p:spPr>
        <p:txBody>
          <a:bodyPr>
            <a:normAutofit/>
          </a:bodyPr>
          <a:lstStyle/>
          <a:p>
            <a:r>
              <a:rPr lang="en-IN" sz="3600" dirty="0"/>
              <a:t>Problem statement</a:t>
            </a:r>
          </a:p>
        </p:txBody>
      </p:sp>
      <p:sp>
        <p:nvSpPr>
          <p:cNvPr id="3" name="Content Placeholder 2">
            <a:extLst>
              <a:ext uri="{FF2B5EF4-FFF2-40B4-BE49-F238E27FC236}">
                <a16:creationId xmlns:a16="http://schemas.microsoft.com/office/drawing/2014/main" id="{892E9B01-59C1-E65A-084B-D9CE8164072F}"/>
              </a:ext>
            </a:extLst>
          </p:cNvPr>
          <p:cNvSpPr>
            <a:spLocks noGrp="1"/>
          </p:cNvSpPr>
          <p:nvPr>
            <p:ph idx="1"/>
          </p:nvPr>
        </p:nvSpPr>
        <p:spPr>
          <a:xfrm>
            <a:off x="838199" y="1357892"/>
            <a:ext cx="10515600" cy="956904"/>
          </a:xfrm>
        </p:spPr>
        <p:txBody>
          <a:bodyPr>
            <a:noAutofit/>
          </a:bodyPr>
          <a:lstStyle/>
          <a:p>
            <a:r>
              <a:rPr lang="en-US" sz="2200" dirty="0">
                <a:latin typeface="Times New Roman" panose="02020603050405020304" pitchFamily="18" charset="0"/>
                <a:cs typeface="Times New Roman" panose="02020603050405020304" pitchFamily="18" charset="0"/>
              </a:rPr>
              <a:t>Develop a predictive model to forecast the energy consumption of households based on historical power consumption data, conditions, and demographic information. The goal is to identify trends and help users optimize their energy usage</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FCEE24B-A111-E459-A57E-A91862DAF197}"/>
              </a:ext>
            </a:extLst>
          </p:cNvPr>
          <p:cNvSpPr txBox="1">
            <a:spLocks/>
          </p:cNvSpPr>
          <p:nvPr/>
        </p:nvSpPr>
        <p:spPr>
          <a:xfrm>
            <a:off x="838198" y="2542052"/>
            <a:ext cx="4535905" cy="709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Data Importing</a:t>
            </a:r>
          </a:p>
        </p:txBody>
      </p:sp>
      <p:sp>
        <p:nvSpPr>
          <p:cNvPr id="5" name="Content Placeholder 2">
            <a:extLst>
              <a:ext uri="{FF2B5EF4-FFF2-40B4-BE49-F238E27FC236}">
                <a16:creationId xmlns:a16="http://schemas.microsoft.com/office/drawing/2014/main" id="{1FC1466A-B965-8219-434D-33DA1B2079E0}"/>
              </a:ext>
            </a:extLst>
          </p:cNvPr>
          <p:cNvSpPr txBox="1">
            <a:spLocks/>
          </p:cNvSpPr>
          <p:nvPr/>
        </p:nvSpPr>
        <p:spPr>
          <a:xfrm>
            <a:off x="717884" y="3251748"/>
            <a:ext cx="10515600" cy="2124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 Reading Dataset</a:t>
            </a:r>
          </a:p>
          <a:p>
            <a:r>
              <a:rPr lang="en-US" sz="2200" dirty="0">
                <a:latin typeface="Times New Roman" panose="02020603050405020304" pitchFamily="18" charset="0"/>
                <a:cs typeface="Times New Roman" panose="02020603050405020304" pitchFamily="18" charset="0"/>
              </a:rPr>
              <a:t> The file 'hpc.txt' is read with a semicolon (;) separator</a:t>
            </a:r>
          </a:p>
          <a:p>
            <a:r>
              <a:rPr lang="en-US" sz="2200" dirty="0" err="1">
                <a:latin typeface="Times New Roman" panose="02020603050405020304" pitchFamily="18" charset="0"/>
                <a:cs typeface="Times New Roman" panose="02020603050405020304" pitchFamily="18" charset="0"/>
              </a:rPr>
              <a:t>hpc</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household_power_consumption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Exploring the data by using head(),tail(),describe(),</a:t>
            </a:r>
            <a:r>
              <a:rPr lang="en-US" sz="2200" dirty="0" err="1">
                <a:latin typeface="Times New Roman" panose="02020603050405020304" pitchFamily="18" charset="0"/>
                <a:cs typeface="Times New Roman" panose="02020603050405020304" pitchFamily="18" charset="0"/>
              </a:rPr>
              <a:t>shape,info</a:t>
            </a:r>
            <a:r>
              <a:rPr lang="en-US" sz="2200" dirty="0">
                <a:latin typeface="Times New Roman" panose="02020603050405020304" pitchFamily="18" charset="0"/>
                <a:cs typeface="Times New Roman" panose="02020603050405020304" pitchFamily="18" charset="0"/>
              </a:rPr>
              <a:t>() to get idea about how the data is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48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BBD0-92E2-BEFD-BE26-A2EC0949C769}"/>
              </a:ext>
            </a:extLst>
          </p:cNvPr>
          <p:cNvSpPr>
            <a:spLocks noGrp="1"/>
          </p:cNvSpPr>
          <p:nvPr>
            <p:ph type="title"/>
          </p:nvPr>
        </p:nvSpPr>
        <p:spPr>
          <a:xfrm>
            <a:off x="1349477" y="394622"/>
            <a:ext cx="4182979" cy="838033"/>
          </a:xfrm>
        </p:spPr>
        <p:txBody>
          <a:bodyPr>
            <a:noAutofit/>
          </a:bodyPr>
          <a:lstStyle/>
          <a:p>
            <a:r>
              <a:rPr lang="en-IN" sz="4000" dirty="0">
                <a:latin typeface="Times New Roman" panose="02020603050405020304" pitchFamily="18" charset="0"/>
                <a:cs typeface="Times New Roman" panose="02020603050405020304" pitchFamily="18" charset="0"/>
              </a:rPr>
              <a:t>Data Forecasting</a:t>
            </a:r>
          </a:p>
        </p:txBody>
      </p:sp>
      <p:sp>
        <p:nvSpPr>
          <p:cNvPr id="3" name="Content Placeholder 2">
            <a:extLst>
              <a:ext uri="{FF2B5EF4-FFF2-40B4-BE49-F238E27FC236}">
                <a16:creationId xmlns:a16="http://schemas.microsoft.com/office/drawing/2014/main" id="{F89CC402-EE54-BF5E-384F-42BD827BB7A5}"/>
              </a:ext>
            </a:extLst>
          </p:cNvPr>
          <p:cNvSpPr>
            <a:spLocks noGrp="1"/>
          </p:cNvSpPr>
          <p:nvPr>
            <p:ph idx="1"/>
          </p:nvPr>
        </p:nvSpPr>
        <p:spPr>
          <a:xfrm>
            <a:off x="1103671" y="1376446"/>
            <a:ext cx="10515600" cy="4351338"/>
          </a:xfrm>
        </p:spPr>
        <p:txBody>
          <a:bodyPr>
            <a:normAutofit fontScale="92500" lnSpcReduction="10000"/>
          </a:bodyPr>
          <a:lstStyle/>
          <a:p>
            <a:pPr marL="0" indent="0">
              <a:buNone/>
            </a:pPr>
            <a:r>
              <a:rPr lang="en-IN" sz="2600" dirty="0">
                <a:latin typeface="Times New Roman" panose="02020603050405020304" pitchFamily="18" charset="0"/>
                <a:cs typeface="Times New Roman" panose="02020603050405020304" pitchFamily="18" charset="0"/>
              </a:rPr>
              <a:t>ARIMA :</a:t>
            </a:r>
          </a:p>
          <a:p>
            <a:pPr marL="0" indent="0">
              <a:buNone/>
            </a:pPr>
            <a:r>
              <a:rPr lang="en-US" sz="2200" b="0" i="0" dirty="0">
                <a:effectLst/>
                <a:latin typeface="Times New Roman" panose="02020603050405020304" pitchFamily="18" charset="0"/>
                <a:cs typeface="Times New Roman" panose="02020603050405020304" pitchFamily="18" charset="0"/>
              </a:rPr>
              <a:t>An autoregressive integrated moving average, or ARIMA, is a statistical analysis model that uses time series data to either better understand the data set or to predict future trends.</a:t>
            </a:r>
            <a:endParaRPr lang="en-IN"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ARIMA Model for Energy Consumption Forecasting</a:t>
            </a:r>
          </a:p>
          <a:p>
            <a:r>
              <a:rPr lang="en-US" sz="2200" dirty="0">
                <a:latin typeface="Times New Roman" panose="02020603050405020304" pitchFamily="18" charset="0"/>
                <a:cs typeface="Times New Roman" panose="02020603050405020304" pitchFamily="18" charset="0"/>
              </a:rPr>
              <a:t>Aggregate daily energy consumption (</a:t>
            </a:r>
            <a:r>
              <a:rPr lang="en-US" sz="2200" dirty="0" err="1">
                <a:latin typeface="Times New Roman" panose="02020603050405020304" pitchFamily="18" charset="0"/>
                <a:cs typeface="Times New Roman" panose="02020603050405020304" pitchFamily="18" charset="0"/>
              </a:rPr>
              <a:t>Global_active_power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Split data: 80% for training, 20% for testing.</a:t>
            </a:r>
          </a:p>
          <a:p>
            <a:r>
              <a:rPr lang="en-US" sz="2200" dirty="0">
                <a:latin typeface="Times New Roman" panose="02020603050405020304" pitchFamily="18" charset="0"/>
                <a:cs typeface="Times New Roman" panose="02020603050405020304" pitchFamily="18" charset="0"/>
              </a:rPr>
              <a:t>Train ARIMA with parameters (p=2, d=1, q=2)</a:t>
            </a:r>
          </a:p>
          <a:p>
            <a:r>
              <a:rPr lang="en-US" sz="2200" dirty="0">
                <a:latin typeface="Times New Roman" panose="02020603050405020304" pitchFamily="18" charset="0"/>
                <a:cs typeface="Times New Roman" panose="02020603050405020304" pitchFamily="18" charset="0"/>
              </a:rPr>
              <a:t>Use ARIMA to predict for the test period</a:t>
            </a:r>
          </a:p>
          <a:p>
            <a:r>
              <a:rPr lang="en-US" sz="2200" dirty="0">
                <a:latin typeface="Times New Roman" panose="02020603050405020304" pitchFamily="18" charset="0"/>
                <a:cs typeface="Times New Roman" panose="02020603050405020304" pitchFamily="18" charset="0"/>
              </a:rPr>
              <a:t>Visualize training data, test data, and predictions to assess performance.</a:t>
            </a:r>
            <a:endParaRPr lang="en-IN" sz="22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552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DCD02-CCE4-4E63-708C-377F72149DA7}"/>
              </a:ext>
            </a:extLst>
          </p:cNvPr>
          <p:cNvSpPr>
            <a:spLocks noGrp="1"/>
          </p:cNvSpPr>
          <p:nvPr>
            <p:ph idx="1"/>
          </p:nvPr>
        </p:nvSpPr>
        <p:spPr>
          <a:xfrm>
            <a:off x="1052440" y="622552"/>
            <a:ext cx="10515600" cy="789238"/>
          </a:xfrm>
        </p:spPr>
        <p:txBody>
          <a:bodyPr>
            <a:normAutofit fontScale="85000" lnSpcReduction="20000"/>
          </a:bodyPr>
          <a:lstStyle/>
          <a:p>
            <a:r>
              <a:rPr lang="en-US" sz="2600" i="0" dirty="0">
                <a:effectLst/>
                <a:latin typeface="system-ui"/>
              </a:rPr>
              <a:t>ARIMA works well for time series data that shows stationarity after differencing, and it captures patterns based on past values and errors.</a:t>
            </a:r>
          </a:p>
          <a:p>
            <a:endParaRPr lang="en-IN" dirty="0"/>
          </a:p>
        </p:txBody>
      </p:sp>
      <p:pic>
        <p:nvPicPr>
          <p:cNvPr id="5" name="Picture 4">
            <a:extLst>
              <a:ext uri="{FF2B5EF4-FFF2-40B4-BE49-F238E27FC236}">
                <a16:creationId xmlns:a16="http://schemas.microsoft.com/office/drawing/2014/main" id="{4741756E-DD5C-EF80-8592-01229E0908FD}"/>
              </a:ext>
            </a:extLst>
          </p:cNvPr>
          <p:cNvPicPr>
            <a:picLocks noChangeAspect="1"/>
          </p:cNvPicPr>
          <p:nvPr/>
        </p:nvPicPr>
        <p:blipFill>
          <a:blip r:embed="rId2"/>
          <a:stretch>
            <a:fillRect/>
          </a:stretch>
        </p:blipFill>
        <p:spPr>
          <a:xfrm>
            <a:off x="2416536" y="1788460"/>
            <a:ext cx="6733673" cy="3757955"/>
          </a:xfrm>
          <a:prstGeom prst="rect">
            <a:avLst/>
          </a:prstGeom>
        </p:spPr>
      </p:pic>
    </p:spTree>
    <p:extLst>
      <p:ext uri="{BB962C8B-B14F-4D97-AF65-F5344CB8AC3E}">
        <p14:creationId xmlns:p14="http://schemas.microsoft.com/office/powerpoint/2010/main" val="1010360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B486-77FD-5138-C57A-648DC86E8C6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Math Behind ARIMA</a:t>
            </a:r>
          </a:p>
        </p:txBody>
      </p:sp>
      <p:pic>
        <p:nvPicPr>
          <p:cNvPr id="5" name="Content Placeholder 4">
            <a:extLst>
              <a:ext uri="{FF2B5EF4-FFF2-40B4-BE49-F238E27FC236}">
                <a16:creationId xmlns:a16="http://schemas.microsoft.com/office/drawing/2014/main" id="{98C93486-84FA-44EA-BAD1-CFE4D31C10FB}"/>
              </a:ext>
            </a:extLst>
          </p:cNvPr>
          <p:cNvPicPr>
            <a:picLocks noGrp="1" noChangeAspect="1"/>
          </p:cNvPicPr>
          <p:nvPr>
            <p:ph idx="1"/>
          </p:nvPr>
        </p:nvPicPr>
        <p:blipFill>
          <a:blip r:embed="rId2"/>
          <a:stretch>
            <a:fillRect/>
          </a:stretch>
        </p:blipFill>
        <p:spPr>
          <a:xfrm>
            <a:off x="3097270" y="1690688"/>
            <a:ext cx="5997460" cy="4275190"/>
          </a:xfrm>
        </p:spPr>
      </p:pic>
    </p:spTree>
    <p:extLst>
      <p:ext uri="{BB962C8B-B14F-4D97-AF65-F5344CB8AC3E}">
        <p14:creationId xmlns:p14="http://schemas.microsoft.com/office/powerpoint/2010/main" val="228646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55BE-790C-42C7-850F-BAEAB8713C31}"/>
              </a:ext>
            </a:extLst>
          </p:cNvPr>
          <p:cNvSpPr>
            <a:spLocks noGrp="1"/>
          </p:cNvSpPr>
          <p:nvPr>
            <p:ph type="title"/>
          </p:nvPr>
        </p:nvSpPr>
        <p:spPr>
          <a:xfrm>
            <a:off x="1300316" y="359951"/>
            <a:ext cx="2219632" cy="789907"/>
          </a:xfrm>
        </p:spPr>
        <p:txBody>
          <a:bodyPr>
            <a:normAutofit/>
          </a:bodyPr>
          <a:lstStyle/>
          <a:p>
            <a:r>
              <a:rPr lang="en-IN" sz="3600" dirty="0">
                <a:latin typeface="Times New Roman" panose="02020603050405020304" pitchFamily="18" charset="0"/>
                <a:cs typeface="Times New Roman" panose="02020603050405020304" pitchFamily="18" charset="0"/>
              </a:rPr>
              <a:t>Prophet</a:t>
            </a:r>
          </a:p>
        </p:txBody>
      </p:sp>
      <p:sp>
        <p:nvSpPr>
          <p:cNvPr id="3" name="Content Placeholder 2">
            <a:extLst>
              <a:ext uri="{FF2B5EF4-FFF2-40B4-BE49-F238E27FC236}">
                <a16:creationId xmlns:a16="http://schemas.microsoft.com/office/drawing/2014/main" id="{0F0B5041-8ACC-F3A3-6940-34D4F50ADF95}"/>
              </a:ext>
            </a:extLst>
          </p:cNvPr>
          <p:cNvSpPr>
            <a:spLocks noGrp="1"/>
          </p:cNvSpPr>
          <p:nvPr>
            <p:ph idx="1"/>
          </p:nvPr>
        </p:nvSpPr>
        <p:spPr>
          <a:xfrm>
            <a:off x="838200" y="1155032"/>
            <a:ext cx="10515600" cy="4685047"/>
          </a:xfrm>
        </p:spPr>
        <p:txBody>
          <a:bodyPr>
            <a:normAutofit fontScale="92500" lnSpcReduction="10000"/>
          </a:bodyPr>
          <a:lstStyle/>
          <a:p>
            <a:pPr marL="0" indent="0">
              <a:buNone/>
            </a:pPr>
            <a:r>
              <a:rPr lang="en-IN" dirty="0"/>
              <a:t>Prophet : </a:t>
            </a:r>
          </a:p>
          <a:p>
            <a:r>
              <a:rPr lang="en-US" sz="2200" b="0" i="0" dirty="0">
                <a:effectLst/>
                <a:latin typeface="Times New Roman" panose="02020603050405020304" pitchFamily="18" charset="0"/>
                <a:cs typeface="Times New Roman" panose="02020603050405020304" pitchFamily="18" charset="0"/>
              </a:rPr>
              <a:t>Prophet is an additive regression model that uses a piecewise linear or logistic growth curve trend to forecast data. It's designed to work best with time series that have strong seasonal effects and several seasons of historical data.</a:t>
            </a:r>
          </a:p>
          <a:p>
            <a:pPr marL="0" indent="0">
              <a:buNone/>
            </a:pPr>
            <a:r>
              <a:rPr lang="en-US" sz="2600" dirty="0">
                <a:latin typeface="Times New Roman" panose="02020603050405020304" pitchFamily="18" charset="0"/>
                <a:cs typeface="Times New Roman" panose="02020603050405020304" pitchFamily="18" charset="0"/>
              </a:rPr>
              <a:t>Energy Consumption Forecasting with Prophet</a:t>
            </a:r>
          </a:p>
          <a:p>
            <a:r>
              <a:rPr lang="en-US" sz="2200" dirty="0">
                <a:latin typeface="Times New Roman" panose="02020603050405020304" pitchFamily="18" charset="0"/>
                <a:cs typeface="Times New Roman" panose="02020603050405020304" pitchFamily="18" charset="0"/>
              </a:rPr>
              <a:t>The dataset is reformatted for Prophet (ds for dates, y for values) and split into training (80%) and testing (20%).</a:t>
            </a:r>
          </a:p>
          <a:p>
            <a:r>
              <a:rPr lang="en-US" sz="2200" dirty="0">
                <a:latin typeface="Times New Roman" panose="02020603050405020304" pitchFamily="18" charset="0"/>
                <a:cs typeface="Times New Roman" panose="02020603050405020304" pitchFamily="18" charset="0"/>
              </a:rPr>
              <a:t>A Prophet model is configured with yearly, weekly, and daily seasonality, then trained on the training data.</a:t>
            </a:r>
          </a:p>
          <a:p>
            <a:r>
              <a:rPr lang="en-US" sz="2200" dirty="0">
                <a:latin typeface="Times New Roman" panose="02020603050405020304" pitchFamily="18" charset="0"/>
                <a:cs typeface="Times New Roman" panose="02020603050405020304" pitchFamily="18" charset="0"/>
              </a:rPr>
              <a:t>Forecasts are generated for 7 days (weekly), 30 days (monthly), and 365 days (yearly) into the future.</a:t>
            </a:r>
          </a:p>
        </p:txBody>
      </p:sp>
    </p:spTree>
    <p:extLst>
      <p:ext uri="{BB962C8B-B14F-4D97-AF65-F5344CB8AC3E}">
        <p14:creationId xmlns:p14="http://schemas.microsoft.com/office/powerpoint/2010/main" val="131789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714A-43E7-7AC0-ED45-75E74D251DB7}"/>
              </a:ext>
            </a:extLst>
          </p:cNvPr>
          <p:cNvSpPr>
            <a:spLocks noGrp="1"/>
          </p:cNvSpPr>
          <p:nvPr>
            <p:ph type="title"/>
          </p:nvPr>
        </p:nvSpPr>
        <p:spPr>
          <a:xfrm>
            <a:off x="1270818" y="365126"/>
            <a:ext cx="4235246" cy="725738"/>
          </a:xfrm>
        </p:spPr>
        <p:txBody>
          <a:bodyPr>
            <a:normAutofit fontScale="90000"/>
          </a:bodyPr>
          <a:lstStyle/>
          <a:p>
            <a:r>
              <a:rPr lang="en-IN" sz="3600" dirty="0">
                <a:latin typeface="Times New Roman" panose="02020603050405020304" pitchFamily="18" charset="0"/>
                <a:cs typeface="Times New Roman" panose="02020603050405020304" pitchFamily="18" charset="0"/>
              </a:rPr>
              <a:t>Weekly Forecast</a:t>
            </a:r>
          </a:p>
        </p:txBody>
      </p:sp>
      <p:pic>
        <p:nvPicPr>
          <p:cNvPr id="5" name="Picture 4">
            <a:extLst>
              <a:ext uri="{FF2B5EF4-FFF2-40B4-BE49-F238E27FC236}">
                <a16:creationId xmlns:a16="http://schemas.microsoft.com/office/drawing/2014/main" id="{308BAE45-8658-5D8C-4790-2BDECF9D3829}"/>
              </a:ext>
            </a:extLst>
          </p:cNvPr>
          <p:cNvPicPr>
            <a:picLocks noChangeAspect="1"/>
          </p:cNvPicPr>
          <p:nvPr/>
        </p:nvPicPr>
        <p:blipFill>
          <a:blip r:embed="rId2"/>
          <a:stretch>
            <a:fillRect/>
          </a:stretch>
        </p:blipFill>
        <p:spPr>
          <a:xfrm>
            <a:off x="2646514" y="1090864"/>
            <a:ext cx="6433320" cy="3937159"/>
          </a:xfrm>
          <a:prstGeom prst="rect">
            <a:avLst/>
          </a:prstGeom>
        </p:spPr>
      </p:pic>
      <p:sp>
        <p:nvSpPr>
          <p:cNvPr id="6" name="TextBox 5">
            <a:extLst>
              <a:ext uri="{FF2B5EF4-FFF2-40B4-BE49-F238E27FC236}">
                <a16:creationId xmlns:a16="http://schemas.microsoft.com/office/drawing/2014/main" id="{CB3C9109-BE80-8DFF-0204-175F1E5943EA}"/>
              </a:ext>
            </a:extLst>
          </p:cNvPr>
          <p:cNvSpPr txBox="1"/>
          <p:nvPr/>
        </p:nvSpPr>
        <p:spPr>
          <a:xfrm>
            <a:off x="1009617" y="5107430"/>
            <a:ext cx="10444446"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Weekdays showed higher energy consumption compared to weekends due to typical household or industrial usage patterns.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Peak usage times within the week were accurately captured.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2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314A-CBC4-1DC8-36CC-9D79B8F7FEB2}"/>
              </a:ext>
            </a:extLst>
          </p:cNvPr>
          <p:cNvSpPr>
            <a:spLocks noGrp="1"/>
          </p:cNvSpPr>
          <p:nvPr>
            <p:ph type="title"/>
          </p:nvPr>
        </p:nvSpPr>
        <p:spPr>
          <a:xfrm>
            <a:off x="838200" y="365125"/>
            <a:ext cx="4608871" cy="982412"/>
          </a:xfrm>
        </p:spPr>
        <p:txBody>
          <a:bodyPr>
            <a:normAutofit fontScale="90000"/>
          </a:bodyPr>
          <a:lstStyle/>
          <a:p>
            <a:r>
              <a:rPr lang="en-IN" sz="3600" dirty="0">
                <a:latin typeface="Times New Roman" panose="02020603050405020304" pitchFamily="18" charset="0"/>
                <a:cs typeface="Times New Roman" panose="02020603050405020304" pitchFamily="18" charset="0"/>
              </a:rPr>
              <a:t>Monthly Forecast</a:t>
            </a:r>
          </a:p>
        </p:txBody>
      </p:sp>
      <p:sp>
        <p:nvSpPr>
          <p:cNvPr id="4" name="Rectangle 1">
            <a:extLst>
              <a:ext uri="{FF2B5EF4-FFF2-40B4-BE49-F238E27FC236}">
                <a16:creationId xmlns:a16="http://schemas.microsoft.com/office/drawing/2014/main" id="{66C23C5E-2E8D-10BA-C297-05BAD5AD5E90}"/>
              </a:ext>
            </a:extLst>
          </p:cNvPr>
          <p:cNvSpPr>
            <a:spLocks noGrp="1" noChangeArrowheads="1"/>
          </p:cNvSpPr>
          <p:nvPr>
            <p:ph idx="1"/>
          </p:nvPr>
        </p:nvSpPr>
        <p:spPr bwMode="auto">
          <a:xfrm>
            <a:off x="1116931" y="975982"/>
            <a:ext cx="99581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forecast captured recurring patterns such as slight dips in consumption on        weekends and increased usage mid-month.</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 patterns often reflected cumulative effects of weather and social factors. </a:t>
            </a:r>
          </a:p>
        </p:txBody>
      </p:sp>
      <p:pic>
        <p:nvPicPr>
          <p:cNvPr id="6" name="Picture 5">
            <a:extLst>
              <a:ext uri="{FF2B5EF4-FFF2-40B4-BE49-F238E27FC236}">
                <a16:creationId xmlns:a16="http://schemas.microsoft.com/office/drawing/2014/main" id="{811951F9-0044-3FB1-3854-40ADD6A19B8D}"/>
              </a:ext>
            </a:extLst>
          </p:cNvPr>
          <p:cNvPicPr>
            <a:picLocks noChangeAspect="1"/>
          </p:cNvPicPr>
          <p:nvPr/>
        </p:nvPicPr>
        <p:blipFill>
          <a:blip r:embed="rId2"/>
          <a:stretch>
            <a:fillRect/>
          </a:stretch>
        </p:blipFill>
        <p:spPr>
          <a:xfrm>
            <a:off x="2785310" y="2572807"/>
            <a:ext cx="6454699" cy="3848433"/>
          </a:xfrm>
          <a:prstGeom prst="rect">
            <a:avLst/>
          </a:prstGeom>
        </p:spPr>
      </p:pic>
    </p:spTree>
    <p:extLst>
      <p:ext uri="{BB962C8B-B14F-4D97-AF65-F5344CB8AC3E}">
        <p14:creationId xmlns:p14="http://schemas.microsoft.com/office/powerpoint/2010/main" val="393468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56F5-8E45-0AC1-F31E-E134085A397E}"/>
              </a:ext>
            </a:extLst>
          </p:cNvPr>
          <p:cNvSpPr>
            <a:spLocks noGrp="1"/>
          </p:cNvSpPr>
          <p:nvPr>
            <p:ph type="title"/>
          </p:nvPr>
        </p:nvSpPr>
        <p:spPr>
          <a:xfrm>
            <a:off x="1133167" y="365125"/>
            <a:ext cx="4087761" cy="902201"/>
          </a:xfrm>
        </p:spPr>
        <p:txBody>
          <a:bodyPr>
            <a:normAutofit fontScale="90000"/>
          </a:bodyPr>
          <a:lstStyle/>
          <a:p>
            <a:r>
              <a:rPr lang="en-IN" sz="3600" dirty="0">
                <a:latin typeface="Times New Roman" panose="02020603050405020304" pitchFamily="18" charset="0"/>
                <a:cs typeface="Times New Roman" panose="02020603050405020304" pitchFamily="18" charset="0"/>
              </a:rPr>
              <a:t>Yearly Forecast</a:t>
            </a:r>
          </a:p>
        </p:txBody>
      </p:sp>
      <p:sp>
        <p:nvSpPr>
          <p:cNvPr id="4" name="Rectangle 1">
            <a:extLst>
              <a:ext uri="{FF2B5EF4-FFF2-40B4-BE49-F238E27FC236}">
                <a16:creationId xmlns:a16="http://schemas.microsoft.com/office/drawing/2014/main" id="{C4A13E49-AC97-5DBB-04B3-48D315D3653B}"/>
              </a:ext>
            </a:extLst>
          </p:cNvPr>
          <p:cNvSpPr>
            <a:spLocks noGrp="1" noChangeArrowheads="1"/>
          </p:cNvSpPr>
          <p:nvPr>
            <p:ph idx="1"/>
          </p:nvPr>
        </p:nvSpPr>
        <p:spPr bwMode="auto">
          <a:xfrm>
            <a:off x="838200" y="893624"/>
            <a:ext cx="1083020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usage increased in colder months due to heating requirements and decreased in </a:t>
            </a:r>
          </a:p>
          <a:p>
            <a:pPr marL="0" indent="0" eaLnBrk="0" fontAlgn="base" hangingPunct="0">
              <a:lnSpc>
                <a:spcPct val="100000"/>
              </a:lnSpc>
              <a:spcBef>
                <a:spcPct val="0"/>
              </a:spcBef>
              <a:spcAft>
                <a:spcPct val="0"/>
              </a:spcAft>
              <a:buNone/>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warmer months.</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 holidays, such as festivals or public holidays, showed sharp dips or spikes depending </a:t>
            </a:r>
          </a:p>
          <a:p>
            <a:pPr marL="0" indent="0" eaLnBrk="0" fontAlgn="base" hangingPunct="0">
              <a:lnSpc>
                <a:spcPct val="100000"/>
              </a:lnSpc>
              <a:spcBef>
                <a:spcPct val="0"/>
              </a:spcBef>
              <a:spcAft>
                <a:spcPct val="0"/>
              </a:spcAf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the nature of energy use. </a:t>
            </a:r>
          </a:p>
        </p:txBody>
      </p:sp>
      <p:pic>
        <p:nvPicPr>
          <p:cNvPr id="6" name="Picture 5">
            <a:extLst>
              <a:ext uri="{FF2B5EF4-FFF2-40B4-BE49-F238E27FC236}">
                <a16:creationId xmlns:a16="http://schemas.microsoft.com/office/drawing/2014/main" id="{34E7ABC2-FF7D-4C9F-7BFB-956584793345}"/>
              </a:ext>
            </a:extLst>
          </p:cNvPr>
          <p:cNvPicPr>
            <a:picLocks noChangeAspect="1"/>
          </p:cNvPicPr>
          <p:nvPr/>
        </p:nvPicPr>
        <p:blipFill>
          <a:blip r:embed="rId2"/>
          <a:stretch>
            <a:fillRect/>
          </a:stretch>
        </p:blipFill>
        <p:spPr>
          <a:xfrm>
            <a:off x="2906753" y="2644442"/>
            <a:ext cx="6378493" cy="3848433"/>
          </a:xfrm>
          <a:prstGeom prst="rect">
            <a:avLst/>
          </a:prstGeom>
        </p:spPr>
      </p:pic>
    </p:spTree>
    <p:extLst>
      <p:ext uri="{BB962C8B-B14F-4D97-AF65-F5344CB8AC3E}">
        <p14:creationId xmlns:p14="http://schemas.microsoft.com/office/powerpoint/2010/main" val="394629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287E0-D367-4113-8BF2-5C9AD307ABA0}"/>
              </a:ext>
            </a:extLst>
          </p:cNvPr>
          <p:cNvSpPr>
            <a:spLocks noGrp="1"/>
          </p:cNvSpPr>
          <p:nvPr>
            <p:ph idx="1"/>
          </p:nvPr>
        </p:nvSpPr>
        <p:spPr>
          <a:xfrm>
            <a:off x="1405366" y="507067"/>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Trend: Indicates long-term growth or decline in energy consumption.</a:t>
            </a:r>
          </a:p>
          <a:p>
            <a:pPr marL="0" indent="0">
              <a:buNone/>
            </a:pPr>
            <a:r>
              <a:rPr lang="en-US" sz="2400" dirty="0">
                <a:latin typeface="Times New Roman" panose="02020603050405020304" pitchFamily="18" charset="0"/>
                <a:cs typeface="Times New Roman" panose="02020603050405020304" pitchFamily="18" charset="0"/>
              </a:rPr>
              <a:t>Seasonality: </a:t>
            </a:r>
          </a:p>
          <a:p>
            <a:pPr marL="0" indent="0">
              <a:buNone/>
            </a:pPr>
            <a:r>
              <a:rPr lang="en-US" sz="2400" dirty="0">
                <a:latin typeface="Times New Roman" panose="02020603050405020304" pitchFamily="18" charset="0"/>
                <a:cs typeface="Times New Roman" panose="02020603050405020304" pitchFamily="18" charset="0"/>
              </a:rPr>
              <a:t>     Yearly: Captures recurring patterns over the years. </a:t>
            </a:r>
          </a:p>
          <a:p>
            <a:pPr marL="0" indent="0">
              <a:buNone/>
            </a:pPr>
            <a:r>
              <a:rPr lang="en-US" sz="2400" dirty="0">
                <a:latin typeface="Times New Roman" panose="02020603050405020304" pitchFamily="18" charset="0"/>
                <a:cs typeface="Times New Roman" panose="02020603050405020304" pitchFamily="18" charset="0"/>
              </a:rPr>
              <a:t>      Daily: Reflects diurnal energy usage.</a:t>
            </a:r>
          </a:p>
          <a:p>
            <a:pPr marL="0" indent="0">
              <a:buNone/>
            </a:pPr>
            <a:r>
              <a:rPr lang="en-US" sz="2400" dirty="0">
                <a:latin typeface="Times New Roman" panose="02020603050405020304" pitchFamily="18" charset="0"/>
                <a:cs typeface="Times New Roman" panose="02020603050405020304" pitchFamily="18" charset="0"/>
              </a:rPr>
              <a:t> Patterns: Peaks during work hours, dips during off-hours.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07F054-A320-F821-B2F2-D0214EA0DB0B}"/>
              </a:ext>
            </a:extLst>
          </p:cNvPr>
          <p:cNvPicPr>
            <a:picLocks noChangeAspect="1"/>
          </p:cNvPicPr>
          <p:nvPr/>
        </p:nvPicPr>
        <p:blipFill>
          <a:blip r:embed="rId2"/>
          <a:stretch>
            <a:fillRect/>
          </a:stretch>
        </p:blipFill>
        <p:spPr>
          <a:xfrm>
            <a:off x="1638484" y="3429000"/>
            <a:ext cx="8338259" cy="1982254"/>
          </a:xfrm>
          <a:prstGeom prst="rect">
            <a:avLst/>
          </a:prstGeom>
        </p:spPr>
      </p:pic>
    </p:spTree>
    <p:extLst>
      <p:ext uri="{BB962C8B-B14F-4D97-AF65-F5344CB8AC3E}">
        <p14:creationId xmlns:p14="http://schemas.microsoft.com/office/powerpoint/2010/main" val="171836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5482-5CD0-1CE1-FDDE-1F0D5E859E9E}"/>
              </a:ext>
            </a:extLst>
          </p:cNvPr>
          <p:cNvSpPr>
            <a:spLocks noGrp="1"/>
          </p:cNvSpPr>
          <p:nvPr>
            <p:ph type="title"/>
          </p:nvPr>
        </p:nvSpPr>
        <p:spPr>
          <a:xfrm>
            <a:off x="838200" y="93999"/>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Time-Series Trends:</a:t>
            </a:r>
          </a:p>
        </p:txBody>
      </p:sp>
      <p:pic>
        <p:nvPicPr>
          <p:cNvPr id="5" name="Content Placeholder 4">
            <a:extLst>
              <a:ext uri="{FF2B5EF4-FFF2-40B4-BE49-F238E27FC236}">
                <a16:creationId xmlns:a16="http://schemas.microsoft.com/office/drawing/2014/main" id="{34067868-E418-D5B6-86F1-28345D3557B4}"/>
              </a:ext>
            </a:extLst>
          </p:cNvPr>
          <p:cNvPicPr>
            <a:picLocks noGrp="1" noChangeAspect="1"/>
          </p:cNvPicPr>
          <p:nvPr>
            <p:ph idx="1"/>
          </p:nvPr>
        </p:nvPicPr>
        <p:blipFill>
          <a:blip r:embed="rId2"/>
          <a:stretch>
            <a:fillRect/>
          </a:stretch>
        </p:blipFill>
        <p:spPr>
          <a:xfrm>
            <a:off x="637996" y="1419562"/>
            <a:ext cx="7094298" cy="2255364"/>
          </a:xfrm>
        </p:spPr>
      </p:pic>
      <p:pic>
        <p:nvPicPr>
          <p:cNvPr id="7" name="Picture 6">
            <a:extLst>
              <a:ext uri="{FF2B5EF4-FFF2-40B4-BE49-F238E27FC236}">
                <a16:creationId xmlns:a16="http://schemas.microsoft.com/office/drawing/2014/main" id="{E4979591-BDC8-03F7-4C44-3592291ADFCE}"/>
              </a:ext>
            </a:extLst>
          </p:cNvPr>
          <p:cNvPicPr>
            <a:picLocks noChangeAspect="1"/>
          </p:cNvPicPr>
          <p:nvPr/>
        </p:nvPicPr>
        <p:blipFill>
          <a:blip r:embed="rId3"/>
          <a:stretch>
            <a:fillRect/>
          </a:stretch>
        </p:blipFill>
        <p:spPr>
          <a:xfrm>
            <a:off x="849335" y="3860781"/>
            <a:ext cx="6671620" cy="2278114"/>
          </a:xfrm>
          <a:prstGeom prst="rect">
            <a:avLst/>
          </a:prstGeom>
        </p:spPr>
      </p:pic>
      <p:sp>
        <p:nvSpPr>
          <p:cNvPr id="8" name="TextBox 7">
            <a:extLst>
              <a:ext uri="{FF2B5EF4-FFF2-40B4-BE49-F238E27FC236}">
                <a16:creationId xmlns:a16="http://schemas.microsoft.com/office/drawing/2014/main" id="{8C6EE885-EC15-26A8-9A1A-A1CC87A6657A}"/>
              </a:ext>
            </a:extLst>
          </p:cNvPr>
          <p:cNvSpPr txBox="1"/>
          <p:nvPr/>
        </p:nvSpPr>
        <p:spPr>
          <a:xfrm>
            <a:off x="7732294" y="813793"/>
            <a:ext cx="4170948"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gradual upward or downward trend indicates increasing or decreasing energy demands.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Seasonal dips or spikes may correlate with significant changes in weather, infrastructure, or population habits.</a:t>
            </a:r>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7CF5E21-A414-12C6-096F-83281780714E}"/>
              </a:ext>
            </a:extLst>
          </p:cNvPr>
          <p:cNvSpPr txBox="1"/>
          <p:nvPr/>
        </p:nvSpPr>
        <p:spPr>
          <a:xfrm>
            <a:off x="7732294" y="3922904"/>
            <a:ext cx="4170948"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Higher usage observed on weekdays, often due to industrial or commercial activities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Lower energy consumption during weekends when residential activity </a:t>
            </a:r>
            <a:r>
              <a:rPr lang="en-US" sz="2200" dirty="0" err="1">
                <a:latin typeface="Times New Roman" panose="02020603050405020304" pitchFamily="18" charset="0"/>
                <a:cs typeface="Times New Roman" panose="02020603050405020304" pitchFamily="18" charset="0"/>
              </a:rPr>
              <a:t>dominates.c</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51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C55F84-E542-B93D-E8FD-C72C915549A6}"/>
              </a:ext>
            </a:extLst>
          </p:cNvPr>
          <p:cNvPicPr>
            <a:picLocks noChangeAspect="1"/>
          </p:cNvPicPr>
          <p:nvPr/>
        </p:nvPicPr>
        <p:blipFill>
          <a:blip r:embed="rId2"/>
          <a:stretch>
            <a:fillRect/>
          </a:stretch>
        </p:blipFill>
        <p:spPr>
          <a:xfrm>
            <a:off x="772160" y="786063"/>
            <a:ext cx="6804408" cy="2405007"/>
          </a:xfrm>
          <a:prstGeom prst="rect">
            <a:avLst/>
          </a:prstGeom>
        </p:spPr>
      </p:pic>
      <p:pic>
        <p:nvPicPr>
          <p:cNvPr id="7" name="Picture 6">
            <a:extLst>
              <a:ext uri="{FF2B5EF4-FFF2-40B4-BE49-F238E27FC236}">
                <a16:creationId xmlns:a16="http://schemas.microsoft.com/office/drawing/2014/main" id="{CA6785D9-7CAC-25CC-1C41-84C823C0DDBE}"/>
              </a:ext>
            </a:extLst>
          </p:cNvPr>
          <p:cNvPicPr>
            <a:picLocks noChangeAspect="1"/>
          </p:cNvPicPr>
          <p:nvPr/>
        </p:nvPicPr>
        <p:blipFill>
          <a:blip r:embed="rId3"/>
          <a:stretch>
            <a:fillRect/>
          </a:stretch>
        </p:blipFill>
        <p:spPr>
          <a:xfrm>
            <a:off x="940477" y="3619469"/>
            <a:ext cx="6636091" cy="2452468"/>
          </a:xfrm>
          <a:prstGeom prst="rect">
            <a:avLst/>
          </a:prstGeom>
        </p:spPr>
      </p:pic>
      <p:sp>
        <p:nvSpPr>
          <p:cNvPr id="8" name="TextBox 7">
            <a:extLst>
              <a:ext uri="{FF2B5EF4-FFF2-40B4-BE49-F238E27FC236}">
                <a16:creationId xmlns:a16="http://schemas.microsoft.com/office/drawing/2014/main" id="{97C00E89-8EAD-1D27-F09B-803110F7881A}"/>
              </a:ext>
            </a:extLst>
          </p:cNvPr>
          <p:cNvSpPr txBox="1"/>
          <p:nvPr/>
        </p:nvSpPr>
        <p:spPr>
          <a:xfrm>
            <a:off x="7700210" y="887087"/>
            <a:ext cx="4170948"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Peaks in winter months (higher heating needs) or summer months (air conditioning)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Significant dips during major holidays, such as national festivals or vacation periods.</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229DD35-248B-2303-C7A4-045F841DA9FA}"/>
              </a:ext>
            </a:extLst>
          </p:cNvPr>
          <p:cNvSpPr txBox="1"/>
          <p:nvPr/>
        </p:nvSpPr>
        <p:spPr>
          <a:xfrm>
            <a:off x="7700210" y="3953151"/>
            <a:ext cx="4170948" cy="1785104"/>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Energy consumption gradually rises as people finish work and engage in home activities like cooking, lighting, and entertainment, peaking at </a:t>
            </a:r>
            <a:r>
              <a:rPr lang="en-US" sz="2200" b="1" dirty="0">
                <a:latin typeface="Times New Roman" panose="02020603050405020304" pitchFamily="18" charset="0"/>
                <a:cs typeface="Times New Roman" panose="02020603050405020304" pitchFamily="18" charset="0"/>
              </a:rPr>
              <a:t>21:00</a:t>
            </a:r>
            <a:r>
              <a:rPr lang="en-US" dirty="0"/>
              <a:t>.</a:t>
            </a:r>
            <a:endParaRPr lang="en-IN" dirty="0"/>
          </a:p>
        </p:txBody>
      </p:sp>
    </p:spTree>
    <p:extLst>
      <p:ext uri="{BB962C8B-B14F-4D97-AF65-F5344CB8AC3E}">
        <p14:creationId xmlns:p14="http://schemas.microsoft.com/office/powerpoint/2010/main" val="423915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F64B-B25D-477F-D5E5-58985195710B}"/>
              </a:ext>
            </a:extLst>
          </p:cNvPr>
          <p:cNvSpPr>
            <a:spLocks noGrp="1"/>
          </p:cNvSpPr>
          <p:nvPr>
            <p:ph type="title"/>
          </p:nvPr>
        </p:nvSpPr>
        <p:spPr>
          <a:xfrm>
            <a:off x="543232" y="327818"/>
            <a:ext cx="10515600" cy="1073483"/>
          </a:xfrm>
        </p:spPr>
        <p:txBody>
          <a:bodyPr/>
          <a:lstStyle/>
          <a:p>
            <a:r>
              <a:rPr lang="en-IN" dirty="0"/>
              <a:t>Data Cleaning</a:t>
            </a:r>
          </a:p>
        </p:txBody>
      </p:sp>
      <p:sp>
        <p:nvSpPr>
          <p:cNvPr id="3" name="Content Placeholder 2">
            <a:extLst>
              <a:ext uri="{FF2B5EF4-FFF2-40B4-BE49-F238E27FC236}">
                <a16:creationId xmlns:a16="http://schemas.microsoft.com/office/drawing/2014/main" id="{DD15EA5F-FF56-E761-F714-19CE3DF1D6F3}"/>
              </a:ext>
            </a:extLst>
          </p:cNvPr>
          <p:cNvSpPr>
            <a:spLocks noGrp="1"/>
          </p:cNvSpPr>
          <p:nvPr>
            <p:ph idx="1"/>
          </p:nvPr>
        </p:nvSpPr>
        <p:spPr>
          <a:xfrm>
            <a:off x="838200" y="1401301"/>
            <a:ext cx="10515600" cy="1802478"/>
          </a:xfrm>
        </p:spPr>
        <p:txBody>
          <a:bodyPr>
            <a:normAutofit fontScale="92500"/>
          </a:bodyPr>
          <a:lstStyle/>
          <a:p>
            <a:pPr marL="0" indent="0">
              <a:buNone/>
            </a:pPr>
            <a:r>
              <a:rPr lang="en-IN" dirty="0"/>
              <a:t>Convert Date and Time to Datetime Format</a:t>
            </a:r>
          </a:p>
          <a:p>
            <a:pPr lvl="1"/>
            <a:r>
              <a:rPr lang="en-US" sz="2200" dirty="0"/>
              <a:t>Combined 'Date' and 'Time' columns to create a new 'Datetime' column</a:t>
            </a:r>
          </a:p>
          <a:p>
            <a:pPr lvl="1"/>
            <a:r>
              <a:rPr lang="en-US" sz="2200" dirty="0"/>
              <a:t> I combined date and time </a:t>
            </a:r>
            <a:r>
              <a:rPr lang="en-US" sz="2200" dirty="0" err="1"/>
              <a:t>colums</a:t>
            </a:r>
            <a:r>
              <a:rPr lang="en-US" sz="2200" dirty="0"/>
              <a:t> because  Use time-based indexing to easily filter or retrieve data from a specific time range and   Calculate time intervals between different records</a:t>
            </a:r>
          </a:p>
          <a:p>
            <a:pPr marL="457200" lvl="1" indent="0">
              <a:buNone/>
            </a:pPr>
            <a:endParaRPr lang="en-IN" dirty="0"/>
          </a:p>
        </p:txBody>
      </p:sp>
      <p:sp>
        <p:nvSpPr>
          <p:cNvPr id="5" name="Content Placeholder 2">
            <a:extLst>
              <a:ext uri="{FF2B5EF4-FFF2-40B4-BE49-F238E27FC236}">
                <a16:creationId xmlns:a16="http://schemas.microsoft.com/office/drawing/2014/main" id="{EFCB74FC-5188-A63A-7A7F-AD2333F3B140}"/>
              </a:ext>
            </a:extLst>
          </p:cNvPr>
          <p:cNvSpPr txBox="1">
            <a:spLocks/>
          </p:cNvSpPr>
          <p:nvPr/>
        </p:nvSpPr>
        <p:spPr>
          <a:xfrm>
            <a:off x="838200" y="3429000"/>
            <a:ext cx="10515600" cy="2438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Handled missing values: </a:t>
            </a:r>
          </a:p>
          <a:p>
            <a:pPr marL="0" indent="0">
              <a:buNone/>
            </a:pPr>
            <a:r>
              <a:rPr lang="en-US" sz="2400" dirty="0"/>
              <a:t>          The dataset consists of multiple columns, including both numerical and object</a:t>
            </a:r>
          </a:p>
          <a:p>
            <a:pPr lvl="1"/>
            <a:r>
              <a:rPr lang="en-US" dirty="0"/>
              <a:t>To get accurate Null values , first we have to convert columns which are in string to </a:t>
            </a:r>
            <a:r>
              <a:rPr lang="en-US" dirty="0" err="1"/>
              <a:t>numericals</a:t>
            </a:r>
            <a:endParaRPr lang="en-US" dirty="0"/>
          </a:p>
          <a:p>
            <a:pPr lvl="1"/>
            <a:r>
              <a:rPr lang="en-US" dirty="0"/>
              <a:t>Columns that represent numerical values but stored as strings are converted using '</a:t>
            </a:r>
            <a:r>
              <a:rPr lang="en-US" dirty="0" err="1"/>
              <a:t>to_numeric</a:t>
            </a:r>
            <a:r>
              <a:rPr lang="en-US" dirty="0"/>
              <a:t>'</a:t>
            </a:r>
            <a:endParaRPr lang="en-IN" dirty="0"/>
          </a:p>
        </p:txBody>
      </p:sp>
    </p:spTree>
    <p:extLst>
      <p:ext uri="{BB962C8B-B14F-4D97-AF65-F5344CB8AC3E}">
        <p14:creationId xmlns:p14="http://schemas.microsoft.com/office/powerpoint/2010/main" val="108934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BE4F-352F-26FE-5384-BB9C9950EBEA}"/>
              </a:ext>
            </a:extLst>
          </p:cNvPr>
          <p:cNvSpPr>
            <a:spLocks noGrp="1"/>
          </p:cNvSpPr>
          <p:nvPr>
            <p:ph type="title"/>
          </p:nvPr>
        </p:nvSpPr>
        <p:spPr>
          <a:xfrm>
            <a:off x="1141413" y="618518"/>
            <a:ext cx="3214277" cy="787495"/>
          </a:xfrm>
        </p:spPr>
        <p:txBody>
          <a:bodyPr/>
          <a:lstStyle/>
          <a:p>
            <a:r>
              <a:rPr lang="en-US" dirty="0" err="1"/>
              <a:t>Streamlit</a:t>
            </a:r>
            <a:r>
              <a:rPr lang="en-US" dirty="0"/>
              <a:t> App</a:t>
            </a:r>
            <a:endParaRPr lang="en-IN" dirty="0"/>
          </a:p>
        </p:txBody>
      </p:sp>
      <p:sp>
        <p:nvSpPr>
          <p:cNvPr id="19" name="Rectangle 16">
            <a:extLst>
              <a:ext uri="{FF2B5EF4-FFF2-40B4-BE49-F238E27FC236}">
                <a16:creationId xmlns:a16="http://schemas.microsoft.com/office/drawing/2014/main" id="{BB70A455-4CD5-27D7-380B-1BC885FB4C1D}"/>
              </a:ext>
            </a:extLst>
          </p:cNvPr>
          <p:cNvSpPr>
            <a:spLocks noGrp="1" noChangeArrowheads="1"/>
          </p:cNvSpPr>
          <p:nvPr>
            <p:ph idx="1"/>
          </p:nvPr>
        </p:nvSpPr>
        <p:spPr bwMode="auto">
          <a:xfrm>
            <a:off x="879837" y="1382930"/>
            <a:ext cx="11381642" cy="308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script is a </a:t>
            </a: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1" i="0" u="none" strike="noStrike" cap="none" normalizeH="0" baseline="0" dirty="0">
                <a:ln>
                  <a:noFill/>
                </a:ln>
                <a:solidFill>
                  <a:schemeClr val="tx1"/>
                </a:solidFill>
                <a:effectLst/>
                <a:latin typeface="Arial" panose="020B0604020202020204" pitchFamily="34" charset="0"/>
              </a:rPr>
              <a:t>-based web application</a:t>
            </a:r>
            <a:r>
              <a:rPr kumimoji="0" lang="en-US" altLang="en-US" sz="1800" b="0" i="0" u="none" strike="noStrike" cap="none" normalizeH="0" baseline="0" dirty="0">
                <a:ln>
                  <a:noFill/>
                </a:ln>
                <a:solidFill>
                  <a:schemeClr val="tx1"/>
                </a:solidFill>
                <a:effectLst/>
                <a:latin typeface="Arial" panose="020B0604020202020204" pitchFamily="34" charset="0"/>
              </a:rPr>
              <a:t> designed to predict energy consumption using pre-trained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machine learning models. The application offers an interactive interface where users can </a:t>
            </a:r>
            <a:r>
              <a:rPr kumimoji="0" lang="en-US" altLang="en-US" sz="1800" b="0" i="0" u="none" strike="noStrike" cap="none" normalizeH="0" baseline="0" dirty="0" err="1">
                <a:ln>
                  <a:noFill/>
                </a:ln>
                <a:solidFill>
                  <a:schemeClr val="tx1"/>
                </a:solidFill>
                <a:effectLst/>
                <a:latin typeface="Arial" panose="020B0604020202020204" pitchFamily="34" charset="0"/>
              </a:rPr>
              <a:t>inputfeatures</a:t>
            </a:r>
            <a:r>
              <a:rPr kumimoji="0" lang="en-US" altLang="en-US" sz="1800" b="0" i="0" u="none" strike="noStrike" cap="none" normalizeH="0" baseline="0" dirty="0">
                <a:ln>
                  <a:noFill/>
                </a:ln>
                <a:solidFill>
                  <a:schemeClr val="tx1"/>
                </a:solidFill>
                <a:effectLst/>
                <a:latin typeface="Arial" panose="020B0604020202020204" pitchFamily="34" charset="0"/>
              </a:rPr>
              <a:t> like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voltage, global intensity, sub-metering values, and date-time </a:t>
            </a:r>
            <a:r>
              <a:rPr kumimoji="0" lang="en-US" altLang="en-US" sz="1800" b="0" i="0" u="none" strike="noStrike" cap="none" normalizeH="0" baseline="0" dirty="0" err="1">
                <a:ln>
                  <a:noFill/>
                </a:ln>
                <a:solidFill>
                  <a:schemeClr val="tx1"/>
                </a:solidFill>
                <a:effectLst/>
                <a:latin typeface="Arial" panose="020B0604020202020204" pitchFamily="34" charset="0"/>
              </a:rPr>
              <a:t>throughsliders</a:t>
            </a:r>
            <a:r>
              <a:rPr kumimoji="0" lang="en-US" altLang="en-US" sz="1800" b="0" i="0" u="none" strike="noStrike" cap="none" normalizeH="0" baseline="0" dirty="0">
                <a:ln>
                  <a:noFill/>
                </a:ln>
                <a:solidFill>
                  <a:schemeClr val="tx1"/>
                </a:solidFill>
                <a:effectLst/>
                <a:latin typeface="Arial" panose="020B0604020202020204" pitchFamily="34" charset="0"/>
              </a:rPr>
              <a:t> and pickers. It uses these inputs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create a </a:t>
            </a:r>
            <a:r>
              <a:rPr kumimoji="0" lang="en-US" altLang="en-US" sz="1800" b="0" i="0" u="none" strike="noStrike" cap="none" normalizeH="0" baseline="0" dirty="0" err="1">
                <a:ln>
                  <a:noFill/>
                </a:ln>
                <a:solidFill>
                  <a:schemeClr val="tx1"/>
                </a:solidFill>
                <a:effectLst/>
                <a:latin typeface="Arial" panose="020B0604020202020204" pitchFamily="34" charset="0"/>
              </a:rPr>
              <a:t>DataFrame</a:t>
            </a:r>
            <a:r>
              <a:rPr kumimoji="0" lang="en-US" altLang="en-US" sz="1800" b="0" i="0" u="none" strike="noStrike" cap="none" normalizeH="0" baseline="0" dirty="0">
                <a:ln>
                  <a:noFill/>
                </a:ln>
                <a:solidFill>
                  <a:schemeClr val="tx1"/>
                </a:solidFill>
                <a:effectLst/>
                <a:latin typeface="Arial" panose="020B0604020202020204" pitchFamily="34" charset="0"/>
              </a:rPr>
              <a:t> that aligns with the models' </a:t>
            </a:r>
            <a:r>
              <a:rPr kumimoji="0" lang="en-US" altLang="en-US" sz="1800" b="0" i="0" u="none" strike="noStrike" cap="none" normalizeH="0" baseline="0" dirty="0" err="1">
                <a:ln>
                  <a:noFill/>
                </a:ln>
                <a:solidFill>
                  <a:schemeClr val="tx1"/>
                </a:solidFill>
                <a:effectLst/>
                <a:latin typeface="Arial" panose="020B0604020202020204" pitchFamily="34" charset="0"/>
              </a:rPr>
              <a:t>expectedfeatures</a:t>
            </a:r>
            <a:r>
              <a:rPr kumimoji="0" lang="en-US" altLang="en-US" sz="1800" b="0" i="0" u="none" strike="noStrike" cap="none" normalizeH="0" baseline="0" dirty="0">
                <a:ln>
                  <a:noFill/>
                </a:ln>
                <a:solidFill>
                  <a:schemeClr val="tx1"/>
                </a:solidFill>
                <a:effectLst/>
                <a:latin typeface="Arial" panose="020B0604020202020204" pitchFamily="34" charset="0"/>
              </a:rPr>
              <a:t>. The predictions are made using Linear</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Ridge Regression models, loaded </a:t>
            </a:r>
            <a:r>
              <a:rPr kumimoji="0" lang="en-US" altLang="en-US" sz="1800" b="0" i="0" u="none" strike="noStrike" cap="none" normalizeH="0" baseline="0" dirty="0" err="1">
                <a:ln>
                  <a:noFill/>
                </a:ln>
                <a:solidFill>
                  <a:schemeClr val="tx1"/>
                </a:solidFill>
                <a:effectLst/>
                <a:latin typeface="Arial" panose="020B0604020202020204" pitchFamily="34" charset="0"/>
              </a:rPr>
              <a:t>via</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displayed dynamically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st.metric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also</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incorporates custom styling, allowing users to select background colors and enjoy a visually appealing layout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styled headers and input sections. </a:t>
            </a:r>
          </a:p>
        </p:txBody>
      </p:sp>
    </p:spTree>
    <p:extLst>
      <p:ext uri="{BB962C8B-B14F-4D97-AF65-F5344CB8AC3E}">
        <p14:creationId xmlns:p14="http://schemas.microsoft.com/office/powerpoint/2010/main" val="350844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9E4A2-B967-72FB-E6D5-AA7109F4BD1A}"/>
              </a:ext>
            </a:extLst>
          </p:cNvPr>
          <p:cNvSpPr>
            <a:spLocks noGrp="1"/>
          </p:cNvSpPr>
          <p:nvPr>
            <p:ph idx="1"/>
          </p:nvPr>
        </p:nvSpPr>
        <p:spPr>
          <a:xfrm>
            <a:off x="993928" y="1394080"/>
            <a:ext cx="9905999" cy="3541714"/>
          </a:xfrm>
        </p:spPr>
        <p:txBody>
          <a:bodyPr/>
          <a:lstStyle/>
          <a:p>
            <a:r>
              <a:rPr lang="en-US" dirty="0"/>
              <a:t>The application handles errors gracefully, ensuring a smooth user experience even if resources fail to load or predictions encounter issues. A disclaimer emphasizes the tool's purpose as an exploratory tool rather than one for critical energy management. By integrating robust functionality with a user-friendly interface, this script is an excellent example of how data science models can be deployed as web applications for real-world usability.</a:t>
            </a:r>
            <a:endParaRPr lang="en-IN" dirty="0"/>
          </a:p>
        </p:txBody>
      </p:sp>
    </p:spTree>
    <p:extLst>
      <p:ext uri="{BB962C8B-B14F-4D97-AF65-F5344CB8AC3E}">
        <p14:creationId xmlns:p14="http://schemas.microsoft.com/office/powerpoint/2010/main" val="1176635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1780C5-FC46-01D0-C981-38D95B505D4E}"/>
              </a:ext>
            </a:extLst>
          </p:cNvPr>
          <p:cNvPicPr>
            <a:picLocks noChangeAspect="1"/>
          </p:cNvPicPr>
          <p:nvPr/>
        </p:nvPicPr>
        <p:blipFill>
          <a:blip r:embed="rId2"/>
          <a:stretch>
            <a:fillRect/>
          </a:stretch>
        </p:blipFill>
        <p:spPr>
          <a:xfrm>
            <a:off x="1512077" y="1396180"/>
            <a:ext cx="8558246" cy="4810109"/>
          </a:xfrm>
          <a:prstGeom prst="rect">
            <a:avLst/>
          </a:prstGeom>
        </p:spPr>
      </p:pic>
      <p:sp>
        <p:nvSpPr>
          <p:cNvPr id="6" name="TextBox 5">
            <a:extLst>
              <a:ext uri="{FF2B5EF4-FFF2-40B4-BE49-F238E27FC236}">
                <a16:creationId xmlns:a16="http://schemas.microsoft.com/office/drawing/2014/main" id="{280B4FA7-B8E7-A141-7953-57608E76C0F4}"/>
              </a:ext>
            </a:extLst>
          </p:cNvPr>
          <p:cNvSpPr txBox="1"/>
          <p:nvPr/>
        </p:nvSpPr>
        <p:spPr>
          <a:xfrm>
            <a:off x="1512077" y="651711"/>
            <a:ext cx="2271252" cy="553998"/>
          </a:xfrm>
          <a:prstGeom prst="rect">
            <a:avLst/>
          </a:prstGeom>
          <a:noFill/>
        </p:spPr>
        <p:txBody>
          <a:bodyPr wrap="square" rtlCol="0">
            <a:spAutoFit/>
          </a:bodyPr>
          <a:lstStyle/>
          <a:p>
            <a:r>
              <a:rPr lang="en-US" sz="3000" dirty="0"/>
              <a:t>OUTPUT</a:t>
            </a:r>
            <a:endParaRPr lang="en-IN" sz="3000" dirty="0"/>
          </a:p>
        </p:txBody>
      </p:sp>
    </p:spTree>
    <p:extLst>
      <p:ext uri="{BB962C8B-B14F-4D97-AF65-F5344CB8AC3E}">
        <p14:creationId xmlns:p14="http://schemas.microsoft.com/office/powerpoint/2010/main" val="2650021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F50A-120E-DB4F-E202-B31F0C43EB2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A369274-C8B5-2AEB-1D5C-D1308A499336}"/>
              </a:ext>
            </a:extLst>
          </p:cNvPr>
          <p:cNvSpPr>
            <a:spLocks noGrp="1"/>
          </p:cNvSpPr>
          <p:nvPr>
            <p:ph idx="1"/>
          </p:nvPr>
        </p:nvSpPr>
        <p:spPr/>
        <p:txBody>
          <a:bodyPr>
            <a:normAutofit fontScale="85000" lnSpcReduction="10000"/>
          </a:bodyPr>
          <a:lstStyle/>
          <a:p>
            <a:r>
              <a:rPr lang="en-US" sz="2200" dirty="0">
                <a:latin typeface="Times New Roman" panose="02020603050405020304" pitchFamily="18" charset="0"/>
                <a:cs typeface="Times New Roman" panose="02020603050405020304" pitchFamily="18" charset="0"/>
              </a:rPr>
              <a:t>In this analysis, we have successfully cleaned and visualized energy consumption data to uncover key insights about usage patterns. By exploring hourly, daily, and seasonal trends, we identified significant consumption peaks, particularly in the evening hours, and highlighted the influence of factors like sunlight and holidays. Through robust model building, including Linear, Lasso, and Ridge regression, we evaluated the accuracy of predictions using metrics like RMSE and R², with Ridge regression offering a stable performance under multicollinearity.</a:t>
            </a:r>
          </a:p>
          <a:p>
            <a:r>
              <a:rPr lang="en-US" sz="2200" dirty="0">
                <a:latin typeface="Times New Roman" panose="02020603050405020304" pitchFamily="18" charset="0"/>
                <a:cs typeface="Times New Roman" panose="02020603050405020304" pitchFamily="18" charset="0"/>
              </a:rPr>
              <a:t>forecasting techniques like ARIMA and Prophet, which allowed us to predict future energy consumption trends across weekly, monthly, and yearly intervals, enhancing our understanding of long-term energy demand. These insights can guide better energy management, helping utilities optimize grid operations and improve demand-side management strategies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11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4C2C2-91C7-16FE-969B-3C3B1BA0CA5A}"/>
              </a:ext>
            </a:extLst>
          </p:cNvPr>
          <p:cNvSpPr>
            <a:spLocks noGrp="1"/>
          </p:cNvSpPr>
          <p:nvPr>
            <p:ph idx="1"/>
          </p:nvPr>
        </p:nvSpPr>
        <p:spPr>
          <a:xfrm>
            <a:off x="838200" y="462046"/>
            <a:ext cx="10515600" cy="3901407"/>
          </a:xfrm>
        </p:spPr>
        <p:txBody>
          <a:bodyPr/>
          <a:lstStyle/>
          <a:p>
            <a:r>
              <a:rPr lang="en-US" dirty="0"/>
              <a:t>Feature </a:t>
            </a:r>
            <a:r>
              <a:rPr lang="en-US" dirty="0" err="1"/>
              <a:t>Engineering:Created</a:t>
            </a:r>
            <a:r>
              <a:rPr lang="en-US" dirty="0"/>
              <a:t> holiday and sunlight indicators.</a:t>
            </a:r>
          </a:p>
          <a:p>
            <a:pPr lvl="1"/>
            <a:r>
              <a:rPr lang="en-US" sz="2200" dirty="0"/>
              <a:t>Convert the tuple to a date object</a:t>
            </a:r>
          </a:p>
          <a:p>
            <a:pPr lvl="1"/>
            <a:r>
              <a:rPr lang="en-US" sz="2200" dirty="0"/>
              <a:t> Converting tuple (year, month, day) to date object</a:t>
            </a:r>
          </a:p>
          <a:p>
            <a:pPr lvl="1"/>
            <a:r>
              <a:rPr lang="en-US" sz="2200" dirty="0"/>
              <a:t> Apply the function to the 'Date' column (which is in (year, month, day) format)</a:t>
            </a:r>
          </a:p>
          <a:p>
            <a:pPr lvl="1"/>
            <a:r>
              <a:rPr lang="en-US" sz="2200" dirty="0"/>
              <a:t>Assuming 'time' is a tuple (hour, minute)</a:t>
            </a:r>
          </a:p>
          <a:p>
            <a:pPr lvl="1"/>
            <a:r>
              <a:rPr lang="en-US" sz="2200" dirty="0"/>
              <a:t> Sunlight is present between 06:00 and 18:00</a:t>
            </a:r>
          </a:p>
          <a:p>
            <a:pPr lvl="1"/>
            <a:r>
              <a:rPr lang="en-US" sz="2200" dirty="0"/>
              <a:t> Apply the function to the 'Time' column and create 'Sunlight' column</a:t>
            </a:r>
            <a:endParaRPr lang="en-IN" sz="2200" dirty="0"/>
          </a:p>
          <a:p>
            <a:r>
              <a:rPr lang="en-IN" dirty="0"/>
              <a:t>Checking data structures</a:t>
            </a:r>
          </a:p>
        </p:txBody>
      </p:sp>
      <p:pic>
        <p:nvPicPr>
          <p:cNvPr id="5" name="Picture 4">
            <a:extLst>
              <a:ext uri="{FF2B5EF4-FFF2-40B4-BE49-F238E27FC236}">
                <a16:creationId xmlns:a16="http://schemas.microsoft.com/office/drawing/2014/main" id="{C94D07E2-6E1B-AC9D-A50B-1C3634B2FEA2}"/>
              </a:ext>
            </a:extLst>
          </p:cNvPr>
          <p:cNvPicPr>
            <a:picLocks noChangeAspect="1"/>
          </p:cNvPicPr>
          <p:nvPr/>
        </p:nvPicPr>
        <p:blipFill>
          <a:blip r:embed="rId2"/>
          <a:stretch>
            <a:fillRect/>
          </a:stretch>
        </p:blipFill>
        <p:spPr>
          <a:xfrm>
            <a:off x="4476396" y="4363453"/>
            <a:ext cx="2994954" cy="2259352"/>
          </a:xfrm>
          <a:prstGeom prst="rect">
            <a:avLst/>
          </a:prstGeom>
        </p:spPr>
      </p:pic>
    </p:spTree>
    <p:extLst>
      <p:ext uri="{BB962C8B-B14F-4D97-AF65-F5344CB8AC3E}">
        <p14:creationId xmlns:p14="http://schemas.microsoft.com/office/powerpoint/2010/main" val="323257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55F2-AB5A-1418-9CD5-F0D1A56FE5C9}"/>
              </a:ext>
            </a:extLst>
          </p:cNvPr>
          <p:cNvSpPr>
            <a:spLocks noGrp="1"/>
          </p:cNvSpPr>
          <p:nvPr>
            <p:ph type="title"/>
          </p:nvPr>
        </p:nvSpPr>
        <p:spPr/>
        <p:txBody>
          <a:bodyPr>
            <a:normAutofit/>
          </a:bodyPr>
          <a:lstStyle/>
          <a:p>
            <a:r>
              <a:rPr lang="en-US" sz="2200" cap="none" dirty="0"/>
              <a:t>we can deal with null values by fill missing values with the mean , median of the column or delete row which have null values</a:t>
            </a:r>
            <a:br>
              <a:rPr lang="en-US" sz="2200" cap="none" dirty="0"/>
            </a:br>
            <a:br>
              <a:rPr lang="en-US" sz="2200" cap="none" dirty="0"/>
            </a:br>
            <a:r>
              <a:rPr lang="en-US" sz="2200" cap="none" dirty="0"/>
              <a:t> </a:t>
            </a:r>
            <a:r>
              <a:rPr lang="en-US" sz="2200" cap="none" dirty="0" err="1"/>
              <a:t>i</a:t>
            </a:r>
            <a:r>
              <a:rPr lang="en-US" sz="2200" cap="none" dirty="0"/>
              <a:t> am filled the mean of the column</a:t>
            </a:r>
            <a:endParaRPr lang="en-IN" sz="2200" cap="none" dirty="0"/>
          </a:p>
        </p:txBody>
      </p:sp>
      <p:pic>
        <p:nvPicPr>
          <p:cNvPr id="5" name="Content Placeholder 4">
            <a:extLst>
              <a:ext uri="{FF2B5EF4-FFF2-40B4-BE49-F238E27FC236}">
                <a16:creationId xmlns:a16="http://schemas.microsoft.com/office/drawing/2014/main" id="{94706372-3CE4-64F9-520E-B3491768139F}"/>
              </a:ext>
            </a:extLst>
          </p:cNvPr>
          <p:cNvPicPr>
            <a:picLocks noGrp="1" noChangeAspect="1"/>
          </p:cNvPicPr>
          <p:nvPr>
            <p:ph idx="1"/>
          </p:nvPr>
        </p:nvPicPr>
        <p:blipFill>
          <a:blip r:embed="rId2"/>
          <a:stretch>
            <a:fillRect/>
          </a:stretch>
        </p:blipFill>
        <p:spPr>
          <a:xfrm>
            <a:off x="3670106" y="2518745"/>
            <a:ext cx="4294058" cy="2576435"/>
          </a:xfrm>
        </p:spPr>
      </p:pic>
      <p:sp>
        <p:nvSpPr>
          <p:cNvPr id="6" name="TextBox 5">
            <a:extLst>
              <a:ext uri="{FF2B5EF4-FFF2-40B4-BE49-F238E27FC236}">
                <a16:creationId xmlns:a16="http://schemas.microsoft.com/office/drawing/2014/main" id="{D859B25D-E6FD-75B3-217A-7DF14CAA0DC2}"/>
              </a:ext>
            </a:extLst>
          </p:cNvPr>
          <p:cNvSpPr txBox="1"/>
          <p:nvPr/>
        </p:nvSpPr>
        <p:spPr>
          <a:xfrm>
            <a:off x="3323103" y="5264474"/>
            <a:ext cx="5401015" cy="707886"/>
          </a:xfrm>
          <a:prstGeom prst="rect">
            <a:avLst/>
          </a:prstGeom>
          <a:noFill/>
        </p:spPr>
        <p:txBody>
          <a:bodyPr wrap="square" rtlCol="0">
            <a:spAutoFit/>
          </a:bodyPr>
          <a:lstStyle/>
          <a:p>
            <a:r>
              <a:rPr lang="en-US" sz="2200" i="0" dirty="0">
                <a:effectLst/>
                <a:latin typeface="Times New Roman" panose="02020603050405020304" pitchFamily="18" charset="0"/>
                <a:cs typeface="Times New Roman" panose="02020603050405020304" pitchFamily="18" charset="0"/>
              </a:rPr>
              <a:t>the percentage of null values in each column</a:t>
            </a:r>
          </a:p>
          <a:p>
            <a:endParaRPr lang="en-IN" dirty="0"/>
          </a:p>
        </p:txBody>
      </p:sp>
    </p:spTree>
    <p:extLst>
      <p:ext uri="{BB962C8B-B14F-4D97-AF65-F5344CB8AC3E}">
        <p14:creationId xmlns:p14="http://schemas.microsoft.com/office/powerpoint/2010/main" val="46850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BD40-43DE-4D0B-A6A0-AE71F5367489}"/>
              </a:ext>
            </a:extLst>
          </p:cNvPr>
          <p:cNvSpPr>
            <a:spLocks noGrp="1"/>
          </p:cNvSpPr>
          <p:nvPr>
            <p:ph type="title"/>
          </p:nvPr>
        </p:nvSpPr>
        <p:spPr/>
        <p:txBody>
          <a:bodyPr/>
          <a:lstStyle/>
          <a:p>
            <a:r>
              <a:rPr lang="en-IN" dirty="0"/>
              <a:t>Mathematical Insight - Data Cleaning</a:t>
            </a:r>
          </a:p>
        </p:txBody>
      </p:sp>
      <p:sp>
        <p:nvSpPr>
          <p:cNvPr id="3" name="Content Placeholder 2">
            <a:extLst>
              <a:ext uri="{FF2B5EF4-FFF2-40B4-BE49-F238E27FC236}">
                <a16:creationId xmlns:a16="http://schemas.microsoft.com/office/drawing/2014/main" id="{37837FCE-51A3-DA1A-67E2-D8AABDEB0F89}"/>
              </a:ext>
            </a:extLst>
          </p:cNvPr>
          <p:cNvSpPr>
            <a:spLocks noGrp="1"/>
          </p:cNvSpPr>
          <p:nvPr>
            <p:ph idx="1"/>
          </p:nvPr>
        </p:nvSpPr>
        <p:spPr>
          <a:xfrm>
            <a:off x="838200" y="1825625"/>
            <a:ext cx="10515600" cy="3548480"/>
          </a:xfrm>
        </p:spPr>
        <p:txBody>
          <a:bodyPr/>
          <a:lstStyle/>
          <a:p>
            <a:r>
              <a:rPr lang="en-US" dirty="0"/>
              <a:t>Missing values percentage: (Missing Count/Total Rows)×100</a:t>
            </a:r>
          </a:p>
          <a:p>
            <a:r>
              <a:rPr lang="en-IN" dirty="0"/>
              <a:t>Ensures unbiased results for linear models.</a:t>
            </a:r>
            <a:endParaRPr lang="en-US" dirty="0"/>
          </a:p>
          <a:p>
            <a:r>
              <a:rPr lang="en-IN" dirty="0"/>
              <a:t>Filled using:</a:t>
            </a:r>
            <a:endParaRPr lang="en-US" dirty="0"/>
          </a:p>
          <a:p>
            <a:endParaRPr lang="en-IN" dirty="0"/>
          </a:p>
        </p:txBody>
      </p:sp>
      <p:pic>
        <p:nvPicPr>
          <p:cNvPr id="7" name="Picture 6">
            <a:extLst>
              <a:ext uri="{FF2B5EF4-FFF2-40B4-BE49-F238E27FC236}">
                <a16:creationId xmlns:a16="http://schemas.microsoft.com/office/drawing/2014/main" id="{FFC073E0-ED78-315C-2AB9-E9C3DF6A75B0}"/>
              </a:ext>
            </a:extLst>
          </p:cNvPr>
          <p:cNvPicPr>
            <a:picLocks noChangeAspect="1"/>
          </p:cNvPicPr>
          <p:nvPr/>
        </p:nvPicPr>
        <p:blipFill>
          <a:blip r:embed="rId2"/>
          <a:stretch>
            <a:fillRect/>
          </a:stretch>
        </p:blipFill>
        <p:spPr>
          <a:xfrm>
            <a:off x="3219394" y="3473116"/>
            <a:ext cx="5001208" cy="928060"/>
          </a:xfrm>
          <a:prstGeom prst="rect">
            <a:avLst/>
          </a:prstGeom>
        </p:spPr>
      </p:pic>
    </p:spTree>
    <p:extLst>
      <p:ext uri="{BB962C8B-B14F-4D97-AF65-F5344CB8AC3E}">
        <p14:creationId xmlns:p14="http://schemas.microsoft.com/office/powerpoint/2010/main" val="236075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3822-E6C4-52FA-DCDF-3CF592C30159}"/>
              </a:ext>
            </a:extLst>
          </p:cNvPr>
          <p:cNvSpPr>
            <a:spLocks noGrp="1"/>
          </p:cNvSpPr>
          <p:nvPr>
            <p:ph type="title"/>
          </p:nvPr>
        </p:nvSpPr>
        <p:spPr>
          <a:xfrm>
            <a:off x="1052922" y="23109"/>
            <a:ext cx="9905998" cy="1478570"/>
          </a:xfrm>
        </p:spPr>
        <p:txBody>
          <a:bodyPr/>
          <a:lstStyle/>
          <a:p>
            <a:r>
              <a:rPr lang="en-IN" dirty="0"/>
              <a:t>Data Visualization</a:t>
            </a:r>
          </a:p>
        </p:txBody>
      </p:sp>
      <p:sp>
        <p:nvSpPr>
          <p:cNvPr id="3" name="Content Placeholder 2">
            <a:extLst>
              <a:ext uri="{FF2B5EF4-FFF2-40B4-BE49-F238E27FC236}">
                <a16:creationId xmlns:a16="http://schemas.microsoft.com/office/drawing/2014/main" id="{5C88AE39-98E6-2638-B12D-251F583F50B7}"/>
              </a:ext>
            </a:extLst>
          </p:cNvPr>
          <p:cNvSpPr>
            <a:spLocks noGrp="1"/>
          </p:cNvSpPr>
          <p:nvPr>
            <p:ph idx="1"/>
          </p:nvPr>
        </p:nvSpPr>
        <p:spPr>
          <a:xfrm>
            <a:off x="838200" y="1068303"/>
            <a:ext cx="10515600" cy="2345322"/>
          </a:xfrm>
        </p:spPr>
        <p:txBody>
          <a:bodyPr>
            <a:normAutofit lnSpcReduction="10000"/>
          </a:bodyPr>
          <a:lstStyle/>
          <a:p>
            <a:pPr marL="0" indent="0">
              <a:buNone/>
            </a:pPr>
            <a:r>
              <a:rPr lang="en-US" sz="2600" dirty="0">
                <a:latin typeface="Times New Roman" panose="02020603050405020304" pitchFamily="18" charset="0"/>
                <a:cs typeface="Times New Roman" panose="02020603050405020304" pitchFamily="18" charset="0"/>
              </a:rPr>
              <a:t> What is the trend of '</a:t>
            </a:r>
            <a:r>
              <a:rPr lang="en-US" sz="2600" dirty="0" err="1">
                <a:latin typeface="Times New Roman" panose="02020603050405020304" pitchFamily="18" charset="0"/>
                <a:cs typeface="Times New Roman" panose="02020603050405020304" pitchFamily="18" charset="0"/>
              </a:rPr>
              <a:t>Global_active_power</a:t>
            </a:r>
            <a:r>
              <a:rPr lang="en-US" sz="2600" dirty="0">
                <a:latin typeface="Times New Roman" panose="02020603050405020304" pitchFamily="18" charset="0"/>
                <a:cs typeface="Times New Roman" panose="02020603050405020304" pitchFamily="18" charset="0"/>
              </a:rPr>
              <a:t>' over time?</a:t>
            </a:r>
          </a:p>
          <a:p>
            <a:pPr marL="0" indent="0">
              <a:buNone/>
            </a:pPr>
            <a:r>
              <a:rPr lang="en-US" sz="2200" dirty="0">
                <a:latin typeface="Times New Roman" panose="02020603050405020304" pitchFamily="18" charset="0"/>
                <a:cs typeface="Times New Roman" panose="02020603050405020304" pitchFamily="18" charset="0"/>
              </a:rPr>
              <a:t>creates a histogram to show the distribution of "Global Active Power" in the dataset. It divides the data into 50 bins and adds </a:t>
            </a:r>
          </a:p>
          <a:p>
            <a:pPr marL="0" indent="0">
              <a:buNone/>
            </a:pPr>
            <a:r>
              <a:rPr lang="en-US" sz="2200" dirty="0">
                <a:latin typeface="Times New Roman" panose="02020603050405020304" pitchFamily="18" charset="0"/>
                <a:cs typeface="Times New Roman" panose="02020603050405020304" pitchFamily="18" charset="0"/>
              </a:rPr>
              <a:t>smooth curve on top to highlight the overall pattern. The plot is labeled with the title and axis descriptions, and it’s displayed on the screen.</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5AADDD-6419-4156-A568-94E2BA5AC5BF}"/>
              </a:ext>
            </a:extLst>
          </p:cNvPr>
          <p:cNvPicPr>
            <a:picLocks noChangeAspect="1"/>
          </p:cNvPicPr>
          <p:nvPr/>
        </p:nvPicPr>
        <p:blipFill>
          <a:blip r:embed="rId2"/>
          <a:stretch>
            <a:fillRect/>
          </a:stretch>
        </p:blipFill>
        <p:spPr>
          <a:xfrm>
            <a:off x="3076202" y="3413625"/>
            <a:ext cx="5602577" cy="3421525"/>
          </a:xfrm>
          <a:prstGeom prst="rect">
            <a:avLst/>
          </a:prstGeom>
        </p:spPr>
      </p:pic>
    </p:spTree>
    <p:extLst>
      <p:ext uri="{BB962C8B-B14F-4D97-AF65-F5344CB8AC3E}">
        <p14:creationId xmlns:p14="http://schemas.microsoft.com/office/powerpoint/2010/main" val="392359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7F536-2336-1247-CAD6-6FF0B1698746}"/>
              </a:ext>
            </a:extLst>
          </p:cNvPr>
          <p:cNvSpPr>
            <a:spLocks noGrp="1"/>
          </p:cNvSpPr>
          <p:nvPr>
            <p:ph idx="1"/>
          </p:nvPr>
        </p:nvSpPr>
        <p:spPr>
          <a:xfrm>
            <a:off x="1090734" y="905404"/>
            <a:ext cx="10515600" cy="1896143"/>
          </a:xfrm>
        </p:spPr>
        <p:txBody>
          <a:bodyPr>
            <a:normAutofit fontScale="92500"/>
          </a:bodyPr>
          <a:lstStyle/>
          <a:p>
            <a:pPr marL="0" indent="0">
              <a:buNone/>
            </a:pPr>
            <a:r>
              <a:rPr lang="en-US" sz="2600" dirty="0">
                <a:latin typeface="Times New Roman" panose="02020603050405020304" pitchFamily="18" charset="0"/>
                <a:cs typeface="Times New Roman" panose="02020603050405020304" pitchFamily="18" charset="0"/>
              </a:rPr>
              <a:t>What is the relationship between '</a:t>
            </a:r>
            <a:r>
              <a:rPr lang="en-US" sz="2600" dirty="0" err="1">
                <a:latin typeface="Times New Roman" panose="02020603050405020304" pitchFamily="18" charset="0"/>
                <a:cs typeface="Times New Roman" panose="02020603050405020304" pitchFamily="18" charset="0"/>
              </a:rPr>
              <a:t>Global_active_power</a:t>
            </a:r>
            <a:r>
              <a:rPr lang="en-US" sz="2600" dirty="0">
                <a:latin typeface="Times New Roman" panose="02020603050405020304" pitchFamily="18" charset="0"/>
                <a:cs typeface="Times New Roman" panose="02020603050405020304" pitchFamily="18" charset="0"/>
              </a:rPr>
              <a:t>' and 'Voltage’?</a:t>
            </a:r>
          </a:p>
          <a:p>
            <a:pPr marL="0" indent="0">
              <a:buNone/>
            </a:pPr>
            <a:r>
              <a:rPr lang="en-US" sz="2200" dirty="0">
                <a:latin typeface="Times New Roman" panose="02020603050405020304" pitchFamily="18" charset="0"/>
                <a:cs typeface="Times New Roman" panose="02020603050405020304" pitchFamily="18" charset="0"/>
              </a:rPr>
              <a:t>This groups the "Voltage" values into 10 equal ranges and calculates the average "Global Active Power" for each range. It then creates a </a:t>
            </a:r>
            <a:r>
              <a:rPr lang="en-US" sz="2200" dirty="0" err="1">
                <a:latin typeface="Times New Roman" panose="02020603050405020304" pitchFamily="18" charset="0"/>
                <a:cs typeface="Times New Roman" panose="02020603050405020304" pitchFamily="18" charset="0"/>
              </a:rPr>
              <a:t>barchart</a:t>
            </a:r>
            <a:r>
              <a:rPr lang="en-US" sz="2200" dirty="0">
                <a:latin typeface="Times New Roman" panose="02020603050405020304" pitchFamily="18" charset="0"/>
                <a:cs typeface="Times New Roman" panose="02020603050405020304" pitchFamily="18" charset="0"/>
              </a:rPr>
              <a:t> with the voltage ranges on the x-axis and the average power on the y-axis, displaying the relationship between voltage levels and power usage.</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BF98B6-A269-549A-ADFE-556447EC842E}"/>
              </a:ext>
            </a:extLst>
          </p:cNvPr>
          <p:cNvPicPr>
            <a:picLocks noChangeAspect="1"/>
          </p:cNvPicPr>
          <p:nvPr/>
        </p:nvPicPr>
        <p:blipFill>
          <a:blip r:embed="rId2"/>
          <a:stretch>
            <a:fillRect/>
          </a:stretch>
        </p:blipFill>
        <p:spPr>
          <a:xfrm>
            <a:off x="2406809" y="2801547"/>
            <a:ext cx="7378381" cy="3803927"/>
          </a:xfrm>
          <a:prstGeom prst="rect">
            <a:avLst/>
          </a:prstGeom>
        </p:spPr>
      </p:pic>
    </p:spTree>
    <p:extLst>
      <p:ext uri="{BB962C8B-B14F-4D97-AF65-F5344CB8AC3E}">
        <p14:creationId xmlns:p14="http://schemas.microsoft.com/office/powerpoint/2010/main" val="205569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7E242-EAF1-F28F-EA0A-26D06297282B}"/>
              </a:ext>
            </a:extLst>
          </p:cNvPr>
          <p:cNvSpPr>
            <a:spLocks noGrp="1"/>
          </p:cNvSpPr>
          <p:nvPr>
            <p:ph idx="1"/>
          </p:nvPr>
        </p:nvSpPr>
        <p:spPr>
          <a:xfrm>
            <a:off x="1162147" y="653825"/>
            <a:ext cx="10515600" cy="2040523"/>
          </a:xfrm>
        </p:spPr>
        <p:txBody>
          <a:bodyPr>
            <a:normAutofit fontScale="92500" lnSpcReduction="20000"/>
          </a:bodyPr>
          <a:lstStyle/>
          <a:p>
            <a:pPr marL="0" indent="0">
              <a:buNone/>
            </a:pPr>
            <a:r>
              <a:rPr lang="en-US" sz="2600" dirty="0">
                <a:latin typeface="Times New Roman" panose="02020603050405020304" pitchFamily="18" charset="0"/>
                <a:cs typeface="Times New Roman" panose="02020603050405020304" pitchFamily="18" charset="0"/>
              </a:rPr>
              <a:t>What is the daily average of '</a:t>
            </a:r>
            <a:r>
              <a:rPr lang="en-US" sz="2600" dirty="0" err="1">
                <a:latin typeface="Times New Roman" panose="02020603050405020304" pitchFamily="18" charset="0"/>
                <a:cs typeface="Times New Roman" panose="02020603050405020304" pitchFamily="18" charset="0"/>
              </a:rPr>
              <a:t>Sub_metering</a:t>
            </a:r>
            <a:r>
              <a:rPr lang="en-US" sz="2600" dirty="0">
                <a:latin typeface="Times New Roman" panose="02020603050405020304" pitchFamily="18" charset="0"/>
                <a:cs typeface="Times New Roman" panose="02020603050405020304" pitchFamily="18" charset="0"/>
              </a:rPr>
              <a:t>' values?</a:t>
            </a:r>
          </a:p>
          <a:p>
            <a:pPr marL="0" indent="0">
              <a:buNone/>
            </a:pPr>
            <a:r>
              <a:rPr lang="en-US" sz="2200" dirty="0">
                <a:latin typeface="Times New Roman" panose="02020603050405020304" pitchFamily="18" charset="0"/>
                <a:cs typeface="Times New Roman" panose="02020603050405020304" pitchFamily="18" charset="0"/>
              </a:rPr>
              <a:t>This code creates a line plot to visualize the energy consumption from three sub-meters ('Sub_metering_1', 'Sub_metering_2', and 'Sub_metering_3') over time.</a:t>
            </a:r>
          </a:p>
          <a:p>
            <a:pPr marL="0" indent="0">
              <a:buNone/>
            </a:pPr>
            <a:r>
              <a:rPr lang="en-US" sz="2200" dirty="0">
                <a:latin typeface="Times New Roman" panose="02020603050405020304" pitchFamily="18" charset="0"/>
                <a:cs typeface="Times New Roman" panose="02020603050405020304" pitchFamily="18" charset="0"/>
              </a:rPr>
              <a:t>It plots each sub-meter's data against the Datetime column, with labels for each sub-meter and a legend to differentiate them</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17126D-D68E-E133-E0B3-876EAE5AB733}"/>
              </a:ext>
            </a:extLst>
          </p:cNvPr>
          <p:cNvPicPr>
            <a:picLocks noChangeAspect="1"/>
          </p:cNvPicPr>
          <p:nvPr/>
        </p:nvPicPr>
        <p:blipFill>
          <a:blip r:embed="rId2"/>
          <a:stretch>
            <a:fillRect/>
          </a:stretch>
        </p:blipFill>
        <p:spPr>
          <a:xfrm>
            <a:off x="2894741" y="2694348"/>
            <a:ext cx="5921253" cy="2872989"/>
          </a:xfrm>
          <a:prstGeom prst="rect">
            <a:avLst/>
          </a:prstGeom>
        </p:spPr>
      </p:pic>
      <p:sp>
        <p:nvSpPr>
          <p:cNvPr id="7" name="TextBox 6">
            <a:extLst>
              <a:ext uri="{FF2B5EF4-FFF2-40B4-BE49-F238E27FC236}">
                <a16:creationId xmlns:a16="http://schemas.microsoft.com/office/drawing/2014/main" id="{B0EC1D60-CFB1-53A9-3378-A66B1A3C6F80}"/>
              </a:ext>
            </a:extLst>
          </p:cNvPr>
          <p:cNvSpPr txBox="1"/>
          <p:nvPr/>
        </p:nvSpPr>
        <p:spPr>
          <a:xfrm>
            <a:off x="1162147" y="5819454"/>
            <a:ext cx="10198768" cy="769441"/>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energy consumption in the three sub-meters over time shows me clear trends and differences in how each sub-meter is used.</a:t>
            </a:r>
          </a:p>
        </p:txBody>
      </p:sp>
    </p:spTree>
    <p:extLst>
      <p:ext uri="{BB962C8B-B14F-4D97-AF65-F5344CB8AC3E}">
        <p14:creationId xmlns:p14="http://schemas.microsoft.com/office/powerpoint/2010/main" val="116179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2311</Words>
  <Application>Microsoft Office PowerPoint</Application>
  <PresentationFormat>Widescreen</PresentationFormat>
  <Paragraphs>158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system-ui</vt:lpstr>
      <vt:lpstr>Times New Roman</vt:lpstr>
      <vt:lpstr>Tw Cen MT</vt:lpstr>
      <vt:lpstr>Circuit</vt:lpstr>
      <vt:lpstr>Energy Consumption and Prediction Project</vt:lpstr>
      <vt:lpstr>Problem statement</vt:lpstr>
      <vt:lpstr>Data Cleaning</vt:lpstr>
      <vt:lpstr>PowerPoint Presentation</vt:lpstr>
      <vt:lpstr>we can deal with null values by fill missing values with the mean , median of the column or delete row which have null values   i am filled the mean of the column</vt:lpstr>
      <vt:lpstr>Mathematical Insight - Data Cleaning</vt:lpstr>
      <vt:lpstr>Data Visualization</vt:lpstr>
      <vt:lpstr>PowerPoint Presentation</vt:lpstr>
      <vt:lpstr>PowerPoint Presentation</vt:lpstr>
      <vt:lpstr>PowerPoint Presentation</vt:lpstr>
      <vt:lpstr>PowerPoint Presentation</vt:lpstr>
      <vt:lpstr>Model Building</vt:lpstr>
      <vt:lpstr>Linear Regression</vt:lpstr>
      <vt:lpstr>Lasso Regression </vt:lpstr>
      <vt:lpstr>Ridge Regression</vt:lpstr>
      <vt:lpstr>Data and Model Analysis</vt:lpstr>
      <vt:lpstr>PowerPoint Presentation</vt:lpstr>
      <vt:lpstr>PowerPoint Presentation</vt:lpstr>
      <vt:lpstr>Why certain models have good accuracy and others don't</vt:lpstr>
      <vt:lpstr>Data Forecasting</vt:lpstr>
      <vt:lpstr>PowerPoint Presentation</vt:lpstr>
      <vt:lpstr>Math Behind ARIMA</vt:lpstr>
      <vt:lpstr>Prophet</vt:lpstr>
      <vt:lpstr>Weekly Forecast</vt:lpstr>
      <vt:lpstr>Monthly Forecast</vt:lpstr>
      <vt:lpstr>Yearly Forecast</vt:lpstr>
      <vt:lpstr>PowerPoint Presentation</vt:lpstr>
      <vt:lpstr>Time-Series Trends:</vt:lpstr>
      <vt:lpstr>PowerPoint Presentation</vt:lpstr>
      <vt:lpstr>Streamlit App</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 S</dc:creator>
  <cp:lastModifiedBy>Madhu S</cp:lastModifiedBy>
  <cp:revision>3</cp:revision>
  <dcterms:created xsi:type="dcterms:W3CDTF">2024-11-25T23:41:54Z</dcterms:created>
  <dcterms:modified xsi:type="dcterms:W3CDTF">2024-12-02T13:34:38Z</dcterms:modified>
</cp:coreProperties>
</file>