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4" r:id="rId2"/>
    <p:sldId id="268" r:id="rId3"/>
    <p:sldId id="261" r:id="rId4"/>
    <p:sldId id="263" r:id="rId5"/>
    <p:sldId id="257" r:id="rId6"/>
    <p:sldId id="269" r:id="rId7"/>
    <p:sldId id="270" r:id="rId8"/>
    <p:sldId id="271" r:id="rId9"/>
    <p:sldId id="272" r:id="rId10"/>
    <p:sldId id="273" r:id="rId11"/>
    <p:sldId id="262" r:id="rId12"/>
    <p:sldId id="258"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419373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138FF-4567-4BD1-A2AC-9D2311A11A55}"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155276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142528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30471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623523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1147668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39945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2911195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212357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390687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172187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7138FF-4567-4BD1-A2AC-9D2311A11A55}"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223268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7138FF-4567-4BD1-A2AC-9D2311A11A55}"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199619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19546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63026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7138FF-4567-4BD1-A2AC-9D2311A11A55}" type="datetimeFigureOut">
              <a:rPr lang="en-US" smtClean="0"/>
              <a:t>2/7/2021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415080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138FF-4567-4BD1-A2AC-9D2311A11A55}"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DA01D-1E0C-4C7A-9DC5-08AF8EF36AF3}" type="slidenum">
              <a:rPr lang="en-US" smtClean="0"/>
              <a:t>‹#›</a:t>
            </a:fld>
            <a:endParaRPr lang="en-US"/>
          </a:p>
        </p:txBody>
      </p:sp>
    </p:spTree>
    <p:extLst>
      <p:ext uri="{BB962C8B-B14F-4D97-AF65-F5344CB8AC3E}">
        <p14:creationId xmlns:p14="http://schemas.microsoft.com/office/powerpoint/2010/main" val="192094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7138FF-4567-4BD1-A2AC-9D2311A11A55}" type="datetimeFigureOut">
              <a:rPr lang="en-US" smtClean="0"/>
              <a:t>2/7/2021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EDA01D-1E0C-4C7A-9DC5-08AF8EF36AF3}" type="slidenum">
              <a:rPr lang="en-US" smtClean="0"/>
              <a:t>‹#›</a:t>
            </a:fld>
            <a:endParaRPr lang="en-US"/>
          </a:p>
        </p:txBody>
      </p:sp>
    </p:spTree>
    <p:extLst>
      <p:ext uri="{BB962C8B-B14F-4D97-AF65-F5344CB8AC3E}">
        <p14:creationId xmlns:p14="http://schemas.microsoft.com/office/powerpoint/2010/main" val="160778560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15.jpe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F2F3-7D69-41FA-8FD0-091E4F9572EF}"/>
              </a:ext>
            </a:extLst>
          </p:cNvPr>
          <p:cNvSpPr>
            <a:spLocks noGrp="1"/>
          </p:cNvSpPr>
          <p:nvPr>
            <p:ph type="title"/>
          </p:nvPr>
        </p:nvSpPr>
        <p:spPr>
          <a:xfrm>
            <a:off x="6683829" y="1447800"/>
            <a:ext cx="4397828" cy="4312920"/>
          </a:xfrm>
        </p:spPr>
        <p:txBody>
          <a:bodyPr vert="horz" lIns="91440" tIns="45720" rIns="91440" bIns="45720" rtlCol="0" anchor="b">
            <a:normAutofit fontScale="90000"/>
          </a:bodyPr>
          <a:lstStyle/>
          <a:p>
            <a:r>
              <a:rPr lang="en-US" sz="6000" b="0" i="0" kern="1200" dirty="0">
                <a:solidFill>
                  <a:schemeClr val="tx2"/>
                </a:solidFill>
                <a:latin typeface="+mj-lt"/>
                <a:ea typeface="+mj-ea"/>
                <a:cs typeface="+mj-cs"/>
              </a:rPr>
              <a:t>Red Wine Quality Prediction</a:t>
            </a:r>
            <a:br>
              <a:rPr lang="en-US" sz="6000" b="0" i="0" kern="1200" dirty="0">
                <a:solidFill>
                  <a:schemeClr val="tx2"/>
                </a:solidFill>
                <a:latin typeface="+mj-lt"/>
                <a:ea typeface="+mj-ea"/>
                <a:cs typeface="+mj-cs"/>
              </a:rPr>
            </a:br>
            <a:br>
              <a:rPr lang="en-US" sz="6000" b="0" i="0" kern="1200" dirty="0">
                <a:solidFill>
                  <a:schemeClr val="tx2"/>
                </a:solidFill>
                <a:latin typeface="+mj-lt"/>
                <a:ea typeface="+mj-ea"/>
                <a:cs typeface="+mj-cs"/>
              </a:rPr>
            </a:br>
            <a:r>
              <a:rPr lang="en-US" sz="2700" b="0" i="0" kern="1200" dirty="0">
                <a:solidFill>
                  <a:schemeClr val="tx2"/>
                </a:solidFill>
                <a:latin typeface="+mj-lt"/>
                <a:ea typeface="+mj-ea"/>
                <a:cs typeface="+mj-cs"/>
              </a:rPr>
              <a:t>Prepared by Girija Tamang </a:t>
            </a:r>
          </a:p>
        </p:txBody>
      </p:sp>
      <p:pic>
        <p:nvPicPr>
          <p:cNvPr id="1028" name="Picture 4" descr="Image result for red wine hd images">
            <a:extLst>
              <a:ext uri="{FF2B5EF4-FFF2-40B4-BE49-F238E27FC236}">
                <a16:creationId xmlns:a16="http://schemas.microsoft.com/office/drawing/2014/main" id="{C7CAF38E-5490-4DAB-8D4F-F8DAEE1390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26" r="29227"/>
          <a:stretch/>
        </p:blipFill>
        <p:spPr bwMode="auto">
          <a:xfrm>
            <a:off x="643854" y="1020219"/>
            <a:ext cx="5450557" cy="481709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78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9D35-907B-49E5-93B5-70B7BFA8C336}"/>
              </a:ext>
            </a:extLst>
          </p:cNvPr>
          <p:cNvSpPr>
            <a:spLocks noGrp="1"/>
          </p:cNvSpPr>
          <p:nvPr>
            <p:ph type="title"/>
          </p:nvPr>
        </p:nvSpPr>
        <p:spPr/>
        <p:txBody>
          <a:bodyPr/>
          <a:lstStyle/>
          <a:p>
            <a:r>
              <a:rPr lang="en-US" sz="3200" dirty="0">
                <a:solidFill>
                  <a:schemeClr val="tx1">
                    <a:lumMod val="85000"/>
                    <a:lumOff val="15000"/>
                  </a:schemeClr>
                </a:solidFill>
                <a:latin typeface="Arial" panose="020B0604020202020204" pitchFamily="34" charset="0"/>
                <a:cs typeface="Arial" panose="020B0604020202020204" pitchFamily="34" charset="0"/>
              </a:rPr>
              <a:t>5. Prediction.</a:t>
            </a:r>
            <a:endParaRPr lang="en-US" sz="3200"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0D3420B0-3A54-4F47-881A-9ADBD513B887}"/>
              </a:ext>
            </a:extLst>
          </p:cNvPr>
          <p:cNvPicPr>
            <a:picLocks noGrp="1" noChangeAspect="1"/>
          </p:cNvPicPr>
          <p:nvPr>
            <p:ph idx="1"/>
          </p:nvPr>
        </p:nvPicPr>
        <p:blipFill>
          <a:blip r:embed="rId2"/>
          <a:stretch>
            <a:fillRect/>
          </a:stretch>
        </p:blipFill>
        <p:spPr>
          <a:xfrm>
            <a:off x="769938" y="1724696"/>
            <a:ext cx="8947150" cy="3861045"/>
          </a:xfrm>
        </p:spPr>
      </p:pic>
    </p:spTree>
    <p:extLst>
      <p:ext uri="{BB962C8B-B14F-4D97-AF65-F5344CB8AC3E}">
        <p14:creationId xmlns:p14="http://schemas.microsoft.com/office/powerpoint/2010/main" val="379406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 name="Picture 10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5" name="Oval 10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7" name="Picture 10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9" name="Picture 10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1" name="Rectangle 11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8CCB8A7-3000-4982-A23E-76ABD59DB5F3}"/>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000" b="0" i="0" kern="1200" dirty="0">
                <a:solidFill>
                  <a:srgbClr val="EBEBEB"/>
                </a:solidFill>
                <a:latin typeface="+mj-lt"/>
                <a:ea typeface="+mj-ea"/>
                <a:cs typeface="+mj-cs"/>
              </a:rPr>
              <a:t>Achieved Result</a:t>
            </a:r>
          </a:p>
        </p:txBody>
      </p:sp>
      <p:sp useBgFill="1">
        <p:nvSpPr>
          <p:cNvPr id="115" name="Rectangle 114">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BE549CC6-46CC-42EF-B74D-E85531EC1ACD}"/>
              </a:ext>
            </a:extLst>
          </p:cNvPr>
          <p:cNvPicPr>
            <a:picLocks noChangeAspect="1"/>
          </p:cNvPicPr>
          <p:nvPr/>
        </p:nvPicPr>
        <p:blipFill>
          <a:blip r:embed="rId6"/>
          <a:stretch>
            <a:fillRect/>
          </a:stretch>
        </p:blipFill>
        <p:spPr>
          <a:xfrm>
            <a:off x="1060376" y="1712595"/>
            <a:ext cx="6068739" cy="3545205"/>
          </a:xfrm>
          <a:prstGeom prst="rect">
            <a:avLst/>
          </a:prstGeom>
        </p:spPr>
      </p:pic>
    </p:spTree>
    <p:extLst>
      <p:ext uri="{BB962C8B-B14F-4D97-AF65-F5344CB8AC3E}">
        <p14:creationId xmlns:p14="http://schemas.microsoft.com/office/powerpoint/2010/main" val="46099970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89038E5-2C69-4AC7-BCD3-17FBF4D9DBC5}"/>
              </a:ext>
            </a:extLst>
          </p:cNvPr>
          <p:cNvSpPr>
            <a:spLocks noGrp="1"/>
          </p:cNvSpPr>
          <p:nvPr>
            <p:ph type="ctrTitle"/>
          </p:nvPr>
        </p:nvSpPr>
        <p:spPr>
          <a:xfrm>
            <a:off x="646111" y="452718"/>
            <a:ext cx="9404723" cy="1400530"/>
          </a:xfrm>
        </p:spPr>
        <p:txBody>
          <a:bodyPr vert="horz" lIns="91440" tIns="45720" rIns="91440" bIns="45720" rtlCol="0" anchor="t">
            <a:normAutofit/>
          </a:bodyPr>
          <a:lstStyle/>
          <a:p>
            <a:r>
              <a:rPr lang="en-US" sz="4200" b="0" i="0" kern="1200" dirty="0">
                <a:solidFill>
                  <a:schemeClr val="tx2"/>
                </a:solidFill>
                <a:latin typeface="+mj-lt"/>
                <a:ea typeface="+mj-ea"/>
                <a:cs typeface="+mj-cs"/>
              </a:rPr>
              <a:t>How It Solves the real-world problems</a:t>
            </a:r>
          </a:p>
        </p:txBody>
      </p:sp>
      <p:sp>
        <p:nvSpPr>
          <p:cNvPr id="4" name="Subtitle 3">
            <a:extLst>
              <a:ext uri="{FF2B5EF4-FFF2-40B4-BE49-F238E27FC236}">
                <a16:creationId xmlns:a16="http://schemas.microsoft.com/office/drawing/2014/main" id="{6AD88DFF-744F-4ACB-BB64-6E65561703DA}"/>
              </a:ext>
            </a:extLst>
          </p:cNvPr>
          <p:cNvSpPr>
            <a:spLocks noGrp="1"/>
          </p:cNvSpPr>
          <p:nvPr>
            <p:ph type="subTitle" idx="1"/>
          </p:nvPr>
        </p:nvSpPr>
        <p:spPr>
          <a:xfrm>
            <a:off x="653071" y="2305966"/>
            <a:ext cx="8946541" cy="3561434"/>
          </a:xfrm>
        </p:spPr>
        <p:txBody>
          <a:bodyPr vert="horz" lIns="91440" tIns="45720" rIns="91440" bIns="45720" rtlCol="0">
            <a:normAutofit/>
          </a:bodyPr>
          <a:lstStyle/>
          <a:p>
            <a:pPr>
              <a:lnSpc>
                <a:spcPct val="90000"/>
              </a:lnSpc>
              <a:buFont typeface="Wingdings 3" charset="2"/>
              <a:buChar char=""/>
            </a:pPr>
            <a:r>
              <a:rPr lang="en-US" sz="1600" dirty="0">
                <a:solidFill>
                  <a:schemeClr val="tx1"/>
                </a:solidFill>
              </a:rPr>
              <a:t>It helps the  wine industries to predict the quality of the different type of wines based on certain attributes and also it will be helpful for them to make good product in the future.</a:t>
            </a:r>
          </a:p>
          <a:p>
            <a:pPr>
              <a:lnSpc>
                <a:spcPct val="90000"/>
              </a:lnSpc>
              <a:buFont typeface="Wingdings 3" charset="2"/>
              <a:buChar char=""/>
            </a:pPr>
            <a:endParaRPr lang="en-US" sz="1600" dirty="0">
              <a:solidFill>
                <a:schemeClr val="tx1"/>
              </a:solidFill>
            </a:endParaRPr>
          </a:p>
          <a:p>
            <a:pPr>
              <a:lnSpc>
                <a:spcPct val="90000"/>
              </a:lnSpc>
              <a:buFont typeface="Wingdings 3" charset="2"/>
              <a:buChar char=""/>
            </a:pPr>
            <a:r>
              <a:rPr lang="en-US" sz="1600" dirty="0">
                <a:solidFill>
                  <a:schemeClr val="tx1"/>
                </a:solidFill>
              </a:rPr>
              <a:t>It makes it more effective to test, predict or find the quality of wine in a short time without the need for any human expertise.</a:t>
            </a:r>
          </a:p>
          <a:p>
            <a:pPr>
              <a:lnSpc>
                <a:spcPct val="90000"/>
              </a:lnSpc>
              <a:buFont typeface="Wingdings 3" charset="2"/>
              <a:buChar char=""/>
            </a:pPr>
            <a:endParaRPr lang="en-US" sz="1600" dirty="0">
              <a:solidFill>
                <a:schemeClr val="tx1"/>
              </a:solidFill>
            </a:endParaRPr>
          </a:p>
          <a:p>
            <a:pPr>
              <a:lnSpc>
                <a:spcPct val="90000"/>
              </a:lnSpc>
              <a:buFont typeface="Wingdings 3" charset="2"/>
              <a:buChar char=""/>
            </a:pPr>
            <a:r>
              <a:rPr lang="en-US" sz="1600" dirty="0">
                <a:solidFill>
                  <a:schemeClr val="tx1"/>
                </a:solidFill>
              </a:rPr>
              <a:t>It saves time and reduces the cost of industries for predicting wine quality.</a:t>
            </a:r>
          </a:p>
          <a:p>
            <a:pPr>
              <a:lnSpc>
                <a:spcPct val="90000"/>
              </a:lnSpc>
              <a:buFont typeface="Wingdings 3" charset="2"/>
              <a:buChar char=""/>
            </a:pPr>
            <a:endParaRPr lang="en-US" sz="1600" dirty="0">
              <a:solidFill>
                <a:schemeClr val="tx1"/>
              </a:solidFill>
            </a:endParaRPr>
          </a:p>
          <a:p>
            <a:pPr>
              <a:lnSpc>
                <a:spcPct val="90000"/>
              </a:lnSpc>
              <a:buFont typeface="Wingdings 3" charset="2"/>
              <a:buChar char=""/>
            </a:pPr>
            <a:r>
              <a:rPr lang="en-US" sz="1600" dirty="0">
                <a:solidFill>
                  <a:schemeClr val="tx1"/>
                </a:solidFill>
              </a:rPr>
              <a:t>Manufacturers may use the predictions from this model to improve the quality of wines, certification agencies to better understand aspects of quality that are essential.</a:t>
            </a:r>
          </a:p>
          <a:p>
            <a:pPr>
              <a:lnSpc>
                <a:spcPct val="90000"/>
              </a:lnSpc>
              <a:buFont typeface="Wingdings 3" charset="2"/>
              <a:buChar char=""/>
            </a:pPr>
            <a:endParaRPr lang="en-US" sz="1600" dirty="0">
              <a:solidFill>
                <a:schemeClr val="tx1"/>
              </a:solidFill>
            </a:endParaRPr>
          </a:p>
          <a:p>
            <a:pPr>
              <a:lnSpc>
                <a:spcPct val="90000"/>
              </a:lnSpc>
            </a:pPr>
            <a:endParaRPr lang="en-US" sz="1600" dirty="0">
              <a:solidFill>
                <a:schemeClr val="tx1"/>
              </a:solidFill>
            </a:endParaRPr>
          </a:p>
          <a:p>
            <a:pPr>
              <a:lnSpc>
                <a:spcPct val="90000"/>
              </a:lnSpc>
              <a:buFont typeface="Wingdings 3" charset="2"/>
              <a:buChar char=""/>
            </a:pPr>
            <a:endParaRPr lang="en-US" sz="1600" dirty="0">
              <a:solidFill>
                <a:schemeClr val="tx1"/>
              </a:solidFill>
            </a:endParaRPr>
          </a:p>
          <a:p>
            <a:pPr>
              <a:lnSpc>
                <a:spcPct val="90000"/>
              </a:lnSpc>
              <a:buFont typeface="Wingdings 3" charset="2"/>
              <a:buChar char=""/>
            </a:pPr>
            <a:endParaRPr lang="en-US" sz="1600" dirty="0">
              <a:solidFill>
                <a:schemeClr val="tx1"/>
              </a:solidFill>
            </a:endParaRPr>
          </a:p>
        </p:txBody>
      </p:sp>
    </p:spTree>
    <p:extLst>
      <p:ext uri="{BB962C8B-B14F-4D97-AF65-F5344CB8AC3E}">
        <p14:creationId xmlns:p14="http://schemas.microsoft.com/office/powerpoint/2010/main" val="429407530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Graph on document with pen">
            <a:extLst>
              <a:ext uri="{FF2B5EF4-FFF2-40B4-BE49-F238E27FC236}">
                <a16:creationId xmlns:a16="http://schemas.microsoft.com/office/drawing/2014/main" id="{B7BCFB0C-AAA6-4FD5-AE7F-3FF262F1FEE7}"/>
              </a:ext>
            </a:extLst>
          </p:cNvPr>
          <p:cNvPicPr>
            <a:picLocks noChangeAspect="1"/>
          </p:cNvPicPr>
          <p:nvPr/>
        </p:nvPicPr>
        <p:blipFill rotWithShape="1">
          <a:blip r:embed="rId6">
            <a:alphaModFix amt="35000"/>
          </a:blip>
          <a:srcRect t="1510" b="14220"/>
          <a:stretch/>
        </p:blipFill>
        <p:spPr>
          <a:xfrm>
            <a:off x="20" y="-1"/>
            <a:ext cx="12191980" cy="6858000"/>
          </a:xfrm>
          <a:prstGeom prst="rect">
            <a:avLst/>
          </a:prstGeom>
        </p:spPr>
      </p:pic>
      <p:sp>
        <p:nvSpPr>
          <p:cNvPr id="2" name="Title 1">
            <a:extLst>
              <a:ext uri="{FF2B5EF4-FFF2-40B4-BE49-F238E27FC236}">
                <a16:creationId xmlns:a16="http://schemas.microsoft.com/office/drawing/2014/main" id="{1E026D6B-CF6F-4EA7-818D-4AE3FF3A229A}"/>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dirty="0"/>
              <a:t>Pseudocode of the solution</a:t>
            </a:r>
          </a:p>
        </p:txBody>
      </p:sp>
      <p:sp>
        <p:nvSpPr>
          <p:cNvPr id="21" name="Rectangle 2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7099CB3B-B329-463C-80E8-83455328ECAB}"/>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lnSpc>
                <a:spcPct val="90000"/>
              </a:lnSpc>
              <a:buFont typeface="Wingdings 3" charset="2"/>
              <a:buChar char=""/>
            </a:pPr>
            <a:r>
              <a:rPr lang="en-US" sz="1700" dirty="0"/>
              <a:t>Step 1: Import Necessary Libraries</a:t>
            </a:r>
          </a:p>
          <a:p>
            <a:pPr>
              <a:lnSpc>
                <a:spcPct val="90000"/>
              </a:lnSpc>
              <a:buFont typeface="Wingdings 3" charset="2"/>
              <a:buChar char=""/>
            </a:pPr>
            <a:r>
              <a:rPr lang="en-US" sz="1700" dirty="0"/>
              <a:t>Step 2: Load the data set for getting the data of wine.</a:t>
            </a:r>
          </a:p>
          <a:p>
            <a:pPr>
              <a:lnSpc>
                <a:spcPct val="90000"/>
              </a:lnSpc>
              <a:buFont typeface="Wingdings 3" charset="2"/>
              <a:buChar char=""/>
            </a:pPr>
            <a:r>
              <a:rPr lang="en-US" sz="1700" dirty="0"/>
              <a:t>Step 3: Check how the data set looks or distributed by using dot info attribute and to know how the columns of data are distributed in the dataset, do some plotting.</a:t>
            </a:r>
          </a:p>
          <a:p>
            <a:pPr>
              <a:lnSpc>
                <a:spcPct val="90000"/>
              </a:lnSpc>
              <a:buFont typeface="Wingdings 3" charset="2"/>
              <a:buChar char=""/>
            </a:pPr>
            <a:r>
              <a:rPr lang="en-US" sz="1700" dirty="0"/>
              <a:t>Step 4: Divide wine as good and bad by giving the limit for the quality and assign a label to the quality variable using label encoding.</a:t>
            </a:r>
          </a:p>
          <a:p>
            <a:pPr>
              <a:lnSpc>
                <a:spcPct val="90000"/>
              </a:lnSpc>
              <a:buFont typeface="Wingdings 3" charset="2"/>
              <a:buChar char=""/>
            </a:pPr>
            <a:r>
              <a:rPr lang="en-US" sz="1700" dirty="0"/>
              <a:t>Step 5: Separate the data as response variables and feature variables.</a:t>
            </a:r>
          </a:p>
          <a:p>
            <a:pPr>
              <a:lnSpc>
                <a:spcPct val="90000"/>
              </a:lnSpc>
              <a:buFont typeface="Wingdings 3" charset="2"/>
              <a:buChar char=""/>
            </a:pPr>
            <a:r>
              <a:rPr lang="en-US" sz="1700" dirty="0"/>
              <a:t>Step 6: Split the data into training and testing sets and apply standard scaling to get optimized results. The training and testing data will be ready to perform with machine learning algorithms.</a:t>
            </a:r>
          </a:p>
          <a:p>
            <a:pPr>
              <a:lnSpc>
                <a:spcPct val="90000"/>
              </a:lnSpc>
              <a:buFont typeface="Wingdings 3" charset="2"/>
              <a:buChar char=""/>
            </a:pPr>
            <a:r>
              <a:rPr lang="en-US" sz="1700" dirty="0"/>
              <a:t>Step 7: Now use a random forest classifier for predicting the quality of red wine.</a:t>
            </a:r>
          </a:p>
          <a:p>
            <a:pPr>
              <a:lnSpc>
                <a:spcPct val="90000"/>
              </a:lnSpc>
              <a:buFont typeface="Wingdings 3" charset="2"/>
              <a:buChar char=""/>
            </a:pPr>
            <a:r>
              <a:rPr lang="en-US" sz="1700" dirty="0"/>
              <a:t>Step 8: Calculate the accuracy score with the target variable and with the predicted target variable using random forest classifier. </a:t>
            </a:r>
          </a:p>
          <a:p>
            <a:pPr>
              <a:lnSpc>
                <a:spcPct val="90000"/>
              </a:lnSpc>
              <a:buFont typeface="Wingdings 3" charset="2"/>
              <a:buChar char=""/>
            </a:pPr>
            <a:endParaRPr lang="en-US" sz="1700" dirty="0"/>
          </a:p>
        </p:txBody>
      </p:sp>
    </p:spTree>
    <p:extLst>
      <p:ext uri="{BB962C8B-B14F-4D97-AF65-F5344CB8AC3E}">
        <p14:creationId xmlns:p14="http://schemas.microsoft.com/office/powerpoint/2010/main" val="257462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3DAC4-67A0-45F3-80BF-EBCBC7593351}"/>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000" b="0" i="0" kern="1200">
                <a:solidFill>
                  <a:srgbClr val="EBEBEB"/>
                </a:solidFill>
                <a:latin typeface="+mj-lt"/>
                <a:ea typeface="+mj-ea"/>
                <a:cs typeface="+mj-cs"/>
              </a:rPr>
              <a:t>Flowchart of the solution</a:t>
            </a:r>
          </a:p>
        </p:txBody>
      </p:sp>
      <p:sp>
        <p:nvSpPr>
          <p:cNvPr id="4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6" name="Freeform: Shape 4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descr="Text, letter&#10;&#10;Description automatically generated">
            <a:extLst>
              <a:ext uri="{FF2B5EF4-FFF2-40B4-BE49-F238E27FC236}">
                <a16:creationId xmlns:a16="http://schemas.microsoft.com/office/drawing/2014/main" id="{A7E6F063-E194-4179-BE1D-5727511CF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6580" y="647698"/>
            <a:ext cx="1585209" cy="5562139"/>
          </a:xfrm>
          <a:prstGeom prst="rect">
            <a:avLst/>
          </a:prstGeom>
          <a:effectLst/>
        </p:spPr>
      </p:pic>
    </p:spTree>
    <p:extLst>
      <p:ext uri="{BB962C8B-B14F-4D97-AF65-F5344CB8AC3E}">
        <p14:creationId xmlns:p14="http://schemas.microsoft.com/office/powerpoint/2010/main" val="105459665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5" name="Rectangle 24">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B89529-6E34-428B-AE84-3F78FA6EF73A}"/>
              </a:ext>
            </a:extLst>
          </p:cNvPr>
          <p:cNvSpPr>
            <a:spLocks noGrp="1"/>
          </p:cNvSpPr>
          <p:nvPr>
            <p:ph type="title"/>
          </p:nvPr>
        </p:nvSpPr>
        <p:spPr>
          <a:xfrm>
            <a:off x="5214033" y="1266958"/>
            <a:ext cx="6248624" cy="4528457"/>
          </a:xfrm>
        </p:spPr>
        <p:txBody>
          <a:bodyPr vert="horz" lIns="91440" tIns="45720" rIns="91440" bIns="45720" rtlCol="0" anchor="ctr">
            <a:normAutofit/>
          </a:bodyPr>
          <a:lstStyle/>
          <a:p>
            <a:r>
              <a:rPr lang="en-US" sz="7200" b="0" i="0" kern="1200" dirty="0">
                <a:solidFill>
                  <a:schemeClr val="tx2"/>
                </a:solidFill>
                <a:latin typeface="+mj-lt"/>
                <a:ea typeface="+mj-ea"/>
                <a:cs typeface="+mj-cs"/>
              </a:rPr>
              <a:t>Thank You</a:t>
            </a:r>
          </a:p>
        </p:txBody>
      </p:sp>
    </p:spTree>
    <p:extLst>
      <p:ext uri="{BB962C8B-B14F-4D97-AF65-F5344CB8AC3E}">
        <p14:creationId xmlns:p14="http://schemas.microsoft.com/office/powerpoint/2010/main" val="128052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3" name="Picture 3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3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3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6" name="Picture 3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7" name="Picture 4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4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9" name="Rectangle 44">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1" name="Freeform: Shape 48">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0">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93038E-9577-4D4A-840E-4499E5310614}"/>
              </a:ext>
            </a:extLst>
          </p:cNvPr>
          <p:cNvSpPr>
            <a:spLocks noGrp="1"/>
          </p:cNvSpPr>
          <p:nvPr>
            <p:ph type="title"/>
          </p:nvPr>
        </p:nvSpPr>
        <p:spPr>
          <a:xfrm>
            <a:off x="653143" y="1645920"/>
            <a:ext cx="3522879" cy="4470821"/>
          </a:xfrm>
        </p:spPr>
        <p:txBody>
          <a:bodyPr vert="horz" lIns="91440" tIns="45720" rIns="91440" bIns="45720" rtlCol="0" anchor="t">
            <a:normAutofit/>
          </a:bodyPr>
          <a:lstStyle/>
          <a:p>
            <a:pPr algn="r"/>
            <a:r>
              <a:rPr lang="en-US" sz="4200" b="0" i="0" kern="1200">
                <a:solidFill>
                  <a:schemeClr val="bg2"/>
                </a:solidFill>
                <a:latin typeface="+mj-lt"/>
                <a:ea typeface="+mj-ea"/>
                <a:cs typeface="+mj-cs"/>
              </a:rPr>
              <a:t>AI Concept Used</a:t>
            </a:r>
          </a:p>
        </p:txBody>
      </p:sp>
      <p:sp>
        <p:nvSpPr>
          <p:cNvPr id="3" name="Text Placeholder 2">
            <a:extLst>
              <a:ext uri="{FF2B5EF4-FFF2-40B4-BE49-F238E27FC236}">
                <a16:creationId xmlns:a16="http://schemas.microsoft.com/office/drawing/2014/main" id="{ED86FBEA-CE53-4C7E-A4F0-F03A0DDC19E8}"/>
              </a:ext>
            </a:extLst>
          </p:cNvPr>
          <p:cNvSpPr>
            <a:spLocks noGrp="1"/>
          </p:cNvSpPr>
          <p:nvPr>
            <p:ph type="body" idx="1"/>
          </p:nvPr>
        </p:nvSpPr>
        <p:spPr>
          <a:xfrm>
            <a:off x="5204109" y="1645920"/>
            <a:ext cx="6269434" cy="4470821"/>
          </a:xfrm>
        </p:spPr>
        <p:txBody>
          <a:bodyPr vert="horz" lIns="91440" tIns="45720" rIns="91440" bIns="45720" rtlCol="0">
            <a:normAutofit/>
          </a:bodyPr>
          <a:lstStyle/>
          <a:p>
            <a:pPr>
              <a:buFont typeface="Wingdings 3" charset="2"/>
              <a:buChar char=""/>
            </a:pPr>
            <a:endParaRPr lang="en-US" cap="all">
              <a:solidFill>
                <a:schemeClr val="tx1"/>
              </a:solidFill>
            </a:endParaRPr>
          </a:p>
          <a:p>
            <a:pPr>
              <a:buFont typeface="Wingdings 3" charset="2"/>
              <a:buChar char=""/>
            </a:pPr>
            <a:endParaRPr lang="en-US" cap="all">
              <a:solidFill>
                <a:schemeClr val="tx1"/>
              </a:solidFill>
            </a:endParaRPr>
          </a:p>
          <a:p>
            <a:pPr>
              <a:buFont typeface="Wingdings 3" charset="2"/>
              <a:buChar char=""/>
            </a:pPr>
            <a:r>
              <a:rPr lang="en-US" cap="all">
                <a:solidFill>
                  <a:schemeClr val="tx1"/>
                </a:solidFill>
              </a:rPr>
              <a:t>Random Forest Algorithm</a:t>
            </a:r>
          </a:p>
          <a:p>
            <a:pPr>
              <a:buFont typeface="Wingdings 3" charset="2"/>
              <a:buChar char=""/>
            </a:pPr>
            <a:endParaRPr lang="en-US" cap="all">
              <a:solidFill>
                <a:schemeClr val="tx1"/>
              </a:solidFill>
            </a:endParaRPr>
          </a:p>
        </p:txBody>
      </p:sp>
    </p:spTree>
    <p:extLst>
      <p:ext uri="{BB962C8B-B14F-4D97-AF65-F5344CB8AC3E}">
        <p14:creationId xmlns:p14="http://schemas.microsoft.com/office/powerpoint/2010/main" val="319166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3979-8EF4-4A43-8B29-D14CCBFB1C84}"/>
              </a:ext>
            </a:extLst>
          </p:cNvPr>
          <p:cNvSpPr>
            <a:spLocks noGrp="1"/>
          </p:cNvSpPr>
          <p:nvPr>
            <p:ph type="ctrTitle"/>
          </p:nvPr>
        </p:nvSpPr>
        <p:spPr>
          <a:xfrm>
            <a:off x="8210623" y="1447800"/>
            <a:ext cx="3333676" cy="3096987"/>
          </a:xfrm>
        </p:spPr>
        <p:txBody>
          <a:bodyPr>
            <a:normAutofit/>
          </a:bodyPr>
          <a:lstStyle/>
          <a:p>
            <a:r>
              <a:rPr lang="en-US" sz="5000" dirty="0">
                <a:latin typeface="Arial" panose="020B0604020202020204" pitchFamily="34" charset="0"/>
                <a:cs typeface="Arial" panose="020B0604020202020204" pitchFamily="34" charset="0"/>
              </a:rPr>
              <a:t>Research Evidences</a:t>
            </a:r>
          </a:p>
        </p:txBody>
      </p:sp>
      <p:sp>
        <p:nvSpPr>
          <p:cNvPr id="20" name="Freeform: Shape 19">
            <a:extLst>
              <a:ext uri="{FF2B5EF4-FFF2-40B4-BE49-F238E27FC236}">
                <a16:creationId xmlns:a16="http://schemas.microsoft.com/office/drawing/2014/main" id="{9484639B-D130-4FDF-9889-EA88D8CC9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6" name="Picture 5">
            <a:extLst>
              <a:ext uri="{FF2B5EF4-FFF2-40B4-BE49-F238E27FC236}">
                <a16:creationId xmlns:a16="http://schemas.microsoft.com/office/drawing/2014/main" id="{40D4B801-AE15-4450-9335-6115688C8AEE}"/>
              </a:ext>
            </a:extLst>
          </p:cNvPr>
          <p:cNvPicPr/>
          <p:nvPr/>
        </p:nvPicPr>
        <p:blipFill>
          <a:blip r:embed="rId3"/>
          <a:stretch>
            <a:fillRect/>
          </a:stretch>
        </p:blipFill>
        <p:spPr>
          <a:xfrm>
            <a:off x="643853" y="943994"/>
            <a:ext cx="3038347" cy="2066076"/>
          </a:xfrm>
          <a:prstGeom prst="rect">
            <a:avLst/>
          </a:prstGeom>
          <a:effectLst/>
        </p:spPr>
      </p:pic>
      <p:pic>
        <p:nvPicPr>
          <p:cNvPr id="7" name="Picture 6">
            <a:extLst>
              <a:ext uri="{FF2B5EF4-FFF2-40B4-BE49-F238E27FC236}">
                <a16:creationId xmlns:a16="http://schemas.microsoft.com/office/drawing/2014/main" id="{28614716-B6F4-404B-98FC-0EDEFEBEE529}"/>
              </a:ext>
            </a:extLst>
          </p:cNvPr>
          <p:cNvPicPr/>
          <p:nvPr/>
        </p:nvPicPr>
        <p:blipFill>
          <a:blip r:embed="rId4"/>
          <a:stretch>
            <a:fillRect/>
          </a:stretch>
        </p:blipFill>
        <p:spPr>
          <a:xfrm>
            <a:off x="3876168" y="962984"/>
            <a:ext cx="3038347" cy="2028096"/>
          </a:xfrm>
          <a:prstGeom prst="rect">
            <a:avLst/>
          </a:prstGeom>
          <a:effectLst/>
        </p:spPr>
      </p:pic>
      <p:sp>
        <p:nvSpPr>
          <p:cNvPr id="22" name="Freeform 31">
            <a:extLst>
              <a:ext uri="{FF2B5EF4-FFF2-40B4-BE49-F238E27FC236}">
                <a16:creationId xmlns:a16="http://schemas.microsoft.com/office/drawing/2014/main" id="{1EBB90A2-2B0A-4F80-8F25-04033406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a:extLst>
              <a:ext uri="{FF2B5EF4-FFF2-40B4-BE49-F238E27FC236}">
                <a16:creationId xmlns:a16="http://schemas.microsoft.com/office/drawing/2014/main" id="{EAF7C8FF-007B-4262-904D-DDD65205D737}"/>
              </a:ext>
            </a:extLst>
          </p:cNvPr>
          <p:cNvPicPr/>
          <p:nvPr/>
        </p:nvPicPr>
        <p:blipFill>
          <a:blip r:embed="rId5"/>
          <a:stretch>
            <a:fillRect/>
          </a:stretch>
        </p:blipFill>
        <p:spPr>
          <a:xfrm>
            <a:off x="1765044" y="3501360"/>
            <a:ext cx="4028282" cy="2658666"/>
          </a:xfrm>
          <a:prstGeom prst="rect">
            <a:avLst/>
          </a:prstGeom>
          <a:effectLst/>
        </p:spPr>
      </p:pic>
    </p:spTree>
    <p:extLst>
      <p:ext uri="{BB962C8B-B14F-4D97-AF65-F5344CB8AC3E}">
        <p14:creationId xmlns:p14="http://schemas.microsoft.com/office/powerpoint/2010/main" val="139030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6" name="Picture 7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8" name="Oval 7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0" name="Picture 7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2" name="Picture 8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4" name="Rectangle 8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6" name="Rectangle 85">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8"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0" name="Freeform: Shape 89">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A73979-8EF4-4A43-8B29-D14CCBFB1C84}"/>
              </a:ext>
            </a:extLst>
          </p:cNvPr>
          <p:cNvSpPr>
            <a:spLocks noGrp="1"/>
          </p:cNvSpPr>
          <p:nvPr>
            <p:ph type="title"/>
          </p:nvPr>
        </p:nvSpPr>
        <p:spPr>
          <a:xfrm>
            <a:off x="653143" y="1645920"/>
            <a:ext cx="3522879" cy="4470821"/>
          </a:xfrm>
        </p:spPr>
        <p:txBody>
          <a:bodyPr vert="horz" lIns="91440" tIns="45720" rIns="91440" bIns="45720" rtlCol="0" anchor="t">
            <a:normAutofit/>
          </a:bodyPr>
          <a:lstStyle/>
          <a:p>
            <a:pPr algn="r"/>
            <a:r>
              <a:rPr lang="en-US" sz="4200" b="0" i="0" kern="1200">
                <a:solidFill>
                  <a:schemeClr val="bg2"/>
                </a:solidFill>
                <a:latin typeface="+mj-lt"/>
                <a:ea typeface="+mj-ea"/>
                <a:cs typeface="+mj-cs"/>
              </a:rPr>
              <a:t>Reasons for selection of topic</a:t>
            </a:r>
          </a:p>
        </p:txBody>
      </p:sp>
      <p:sp>
        <p:nvSpPr>
          <p:cNvPr id="3" name="Text Placeholder 2">
            <a:extLst>
              <a:ext uri="{FF2B5EF4-FFF2-40B4-BE49-F238E27FC236}">
                <a16:creationId xmlns:a16="http://schemas.microsoft.com/office/drawing/2014/main" id="{EB163C1C-B8FD-43C9-B8D6-8017899517D0}"/>
              </a:ext>
            </a:extLst>
          </p:cNvPr>
          <p:cNvSpPr>
            <a:spLocks noGrp="1"/>
          </p:cNvSpPr>
          <p:nvPr>
            <p:ph type="body" sz="half" idx="2"/>
          </p:nvPr>
        </p:nvSpPr>
        <p:spPr>
          <a:xfrm>
            <a:off x="5204109" y="1645920"/>
            <a:ext cx="6269434" cy="4470821"/>
          </a:xfrm>
        </p:spPr>
        <p:txBody>
          <a:bodyPr vert="horz" lIns="91440" tIns="45720" rIns="91440" bIns="45720" rtlCol="0">
            <a:normAutofit/>
          </a:bodyPr>
          <a:lstStyle/>
          <a:p>
            <a:pPr>
              <a:buFont typeface="Wingdings 3" charset="2"/>
              <a:buChar char=""/>
            </a:pPr>
            <a:r>
              <a:rPr lang="en-US" dirty="0"/>
              <a:t>To solve the main problem of wine quality prediction faced by wine industries. </a:t>
            </a:r>
          </a:p>
          <a:p>
            <a:pPr>
              <a:buFont typeface="Wingdings 3" charset="2"/>
              <a:buChar char=""/>
            </a:pPr>
            <a:r>
              <a:rPr lang="en-US" dirty="0"/>
              <a:t>Its interesting to develop a system that can identify and classify the quality of red wine in short period of time. </a:t>
            </a:r>
          </a:p>
          <a:p>
            <a:pPr>
              <a:buFont typeface="Wingdings 3" charset="2"/>
              <a:buChar char=""/>
            </a:pPr>
            <a:endParaRPr lang="en-US" dirty="0"/>
          </a:p>
          <a:p>
            <a:pPr>
              <a:buFont typeface="Wingdings 3" charset="2"/>
              <a:buChar char=""/>
            </a:pPr>
            <a:r>
              <a:rPr lang="en-US" dirty="0"/>
              <a:t>To reduce the cost and time for predicting the quality of wine.</a:t>
            </a:r>
          </a:p>
          <a:p>
            <a:pPr>
              <a:buFont typeface="Wingdings 3" charset="2"/>
              <a:buChar char=""/>
            </a:pPr>
            <a:endParaRPr lang="en-US" dirty="0"/>
          </a:p>
          <a:p>
            <a:pPr>
              <a:buFont typeface="Wingdings 3" charset="2"/>
              <a:buChar char=""/>
            </a:pPr>
            <a:r>
              <a:rPr lang="en-US" dirty="0"/>
              <a:t>To help wine industries to produce good quality of wine.   </a:t>
            </a:r>
          </a:p>
        </p:txBody>
      </p:sp>
    </p:spTree>
    <p:extLst>
      <p:ext uri="{BB962C8B-B14F-4D97-AF65-F5344CB8AC3E}">
        <p14:creationId xmlns:p14="http://schemas.microsoft.com/office/powerpoint/2010/main" val="99793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56CB-28D1-4AB8-BC41-89EEB86B90DE}"/>
              </a:ext>
            </a:extLst>
          </p:cNvPr>
          <p:cNvSpPr>
            <a:spLocks noGrp="1"/>
          </p:cNvSpPr>
          <p:nvPr>
            <p:ph type="ctrTitle"/>
          </p:nvPr>
        </p:nvSpPr>
        <p:spPr>
          <a:xfrm>
            <a:off x="1022875" y="528321"/>
            <a:ext cx="9482565" cy="1016000"/>
          </a:xfrm>
        </p:spPr>
        <p:txBody>
          <a:bodyPr>
            <a:noAutofit/>
          </a:bodyPr>
          <a:lstStyle/>
          <a:p>
            <a:r>
              <a:rPr lang="en-US" sz="3600" dirty="0"/>
              <a:t>Explanation of the solution and develop</a:t>
            </a:r>
            <a:br>
              <a:rPr lang="en-US" sz="3600" dirty="0"/>
            </a:br>
            <a:r>
              <a:rPr lang="en-US" sz="3600" dirty="0"/>
              <a:t>application</a:t>
            </a:r>
          </a:p>
        </p:txBody>
      </p:sp>
      <p:sp>
        <p:nvSpPr>
          <p:cNvPr id="4" name="Subtitle 3">
            <a:extLst>
              <a:ext uri="{FF2B5EF4-FFF2-40B4-BE49-F238E27FC236}">
                <a16:creationId xmlns:a16="http://schemas.microsoft.com/office/drawing/2014/main" id="{412A21DB-F11C-4D46-88A4-C63554AA285E}"/>
              </a:ext>
            </a:extLst>
          </p:cNvPr>
          <p:cNvSpPr>
            <a:spLocks noGrp="1"/>
          </p:cNvSpPr>
          <p:nvPr>
            <p:ph type="subTitle" idx="1"/>
          </p:nvPr>
        </p:nvSpPr>
        <p:spPr>
          <a:xfrm>
            <a:off x="1154955" y="2407920"/>
            <a:ext cx="6974911" cy="3230880"/>
          </a:xfrm>
        </p:spPr>
        <p:txBody>
          <a:bodyPr>
            <a:normAutofit/>
          </a:bodyPr>
          <a:lstStyle/>
          <a:p>
            <a:r>
              <a:rPr lang="en-US" dirty="0">
                <a:solidFill>
                  <a:schemeClr val="tx1">
                    <a:lumMod val="85000"/>
                    <a:lumOff val="15000"/>
                  </a:schemeClr>
                </a:solidFill>
              </a:rPr>
              <a:t>1. Gathering data</a:t>
            </a:r>
          </a:p>
          <a:p>
            <a:r>
              <a:rPr lang="en-US" dirty="0">
                <a:solidFill>
                  <a:schemeClr val="tx1">
                    <a:lumMod val="85000"/>
                    <a:lumOff val="15000"/>
                  </a:schemeClr>
                </a:solidFill>
              </a:rPr>
              <a:t>2. Preprocessing Data</a:t>
            </a:r>
          </a:p>
          <a:p>
            <a:r>
              <a:rPr lang="en-US" dirty="0">
                <a:solidFill>
                  <a:schemeClr val="tx1">
                    <a:lumMod val="85000"/>
                    <a:lumOff val="15000"/>
                  </a:schemeClr>
                </a:solidFill>
              </a:rPr>
              <a:t>3. Splitting the data.</a:t>
            </a:r>
          </a:p>
          <a:p>
            <a:r>
              <a:rPr lang="en-US" dirty="0">
                <a:solidFill>
                  <a:schemeClr val="tx1">
                    <a:lumMod val="85000"/>
                    <a:lumOff val="15000"/>
                  </a:schemeClr>
                </a:solidFill>
              </a:rPr>
              <a:t>4. Generating Classification model.</a:t>
            </a:r>
          </a:p>
          <a:p>
            <a:r>
              <a:rPr lang="en-US" dirty="0">
                <a:solidFill>
                  <a:schemeClr val="tx1">
                    <a:lumMod val="85000"/>
                    <a:lumOff val="15000"/>
                  </a:schemeClr>
                </a:solidFill>
              </a:rPr>
              <a:t>5. Prediction.</a:t>
            </a:r>
          </a:p>
        </p:txBody>
      </p:sp>
    </p:spTree>
    <p:extLst>
      <p:ext uri="{BB962C8B-B14F-4D97-AF65-F5344CB8AC3E}">
        <p14:creationId xmlns:p14="http://schemas.microsoft.com/office/powerpoint/2010/main" val="391892396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9D35-907B-49E5-93B5-70B7BFA8C336}"/>
              </a:ext>
            </a:extLst>
          </p:cNvPr>
          <p:cNvSpPr>
            <a:spLocks noGrp="1"/>
          </p:cNvSpPr>
          <p:nvPr>
            <p:ph type="title"/>
          </p:nvPr>
        </p:nvSpPr>
        <p:spPr>
          <a:xfrm>
            <a:off x="646111" y="433668"/>
            <a:ext cx="9404723" cy="1400530"/>
          </a:xfrm>
        </p:spPr>
        <p:txBody>
          <a:bodyPr/>
          <a:lstStyle/>
          <a:p>
            <a:r>
              <a:rPr lang="en-US" sz="3200" dirty="0">
                <a:solidFill>
                  <a:schemeClr val="tx1">
                    <a:lumMod val="85000"/>
                    <a:lumOff val="15000"/>
                  </a:schemeClr>
                </a:solidFill>
                <a:latin typeface="Arial" panose="020B0604020202020204" pitchFamily="34" charset="0"/>
                <a:cs typeface="Arial" panose="020B0604020202020204" pitchFamily="34" charset="0"/>
              </a:rPr>
              <a:t>1. Gathering data</a:t>
            </a:r>
            <a:endParaRPr lang="en-US" sz="32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28E891D4-838F-49A7-B992-C706CF19AFD3}"/>
              </a:ext>
            </a:extLst>
          </p:cNvPr>
          <p:cNvPicPr>
            <a:picLocks noGrp="1" noChangeAspect="1"/>
          </p:cNvPicPr>
          <p:nvPr>
            <p:ph idx="1"/>
          </p:nvPr>
        </p:nvPicPr>
        <p:blipFill>
          <a:blip r:embed="rId2"/>
          <a:stretch>
            <a:fillRect/>
          </a:stretch>
        </p:blipFill>
        <p:spPr>
          <a:xfrm>
            <a:off x="989013" y="1741190"/>
            <a:ext cx="8947150" cy="2361207"/>
          </a:xfrm>
        </p:spPr>
      </p:pic>
    </p:spTree>
    <p:extLst>
      <p:ext uri="{BB962C8B-B14F-4D97-AF65-F5344CB8AC3E}">
        <p14:creationId xmlns:p14="http://schemas.microsoft.com/office/powerpoint/2010/main" val="8288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9D35-907B-49E5-93B5-70B7BFA8C336}"/>
              </a:ext>
            </a:extLst>
          </p:cNvPr>
          <p:cNvSpPr>
            <a:spLocks noGrp="1"/>
          </p:cNvSpPr>
          <p:nvPr>
            <p:ph type="title"/>
          </p:nvPr>
        </p:nvSpPr>
        <p:spPr/>
        <p:txBody>
          <a:bodyPr/>
          <a:lstStyle/>
          <a:p>
            <a:r>
              <a:rPr lang="en-US" sz="3200" dirty="0">
                <a:solidFill>
                  <a:schemeClr val="tx1">
                    <a:lumMod val="85000"/>
                    <a:lumOff val="15000"/>
                  </a:schemeClr>
                </a:solidFill>
                <a:latin typeface="Arial" panose="020B0604020202020204" pitchFamily="34" charset="0"/>
                <a:cs typeface="Arial" panose="020B0604020202020204" pitchFamily="34" charset="0"/>
              </a:rPr>
              <a:t>2. Preprocessing Data.</a:t>
            </a:r>
            <a:endParaRPr lang="en-US" sz="32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CD6DC30-6420-4051-9271-9C373BAD67AE}"/>
              </a:ext>
            </a:extLst>
          </p:cNvPr>
          <p:cNvPicPr>
            <a:picLocks noGrp="1" noChangeAspect="1"/>
          </p:cNvPicPr>
          <p:nvPr>
            <p:ph idx="1"/>
          </p:nvPr>
        </p:nvPicPr>
        <p:blipFill>
          <a:blip r:embed="rId2"/>
          <a:stretch>
            <a:fillRect/>
          </a:stretch>
        </p:blipFill>
        <p:spPr>
          <a:xfrm>
            <a:off x="646111" y="1928495"/>
            <a:ext cx="8947150" cy="1715717"/>
          </a:xfrm>
        </p:spPr>
      </p:pic>
    </p:spTree>
    <p:extLst>
      <p:ext uri="{BB962C8B-B14F-4D97-AF65-F5344CB8AC3E}">
        <p14:creationId xmlns:p14="http://schemas.microsoft.com/office/powerpoint/2010/main" val="361019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9D35-907B-49E5-93B5-70B7BFA8C336}"/>
              </a:ext>
            </a:extLst>
          </p:cNvPr>
          <p:cNvSpPr>
            <a:spLocks noGrp="1"/>
          </p:cNvSpPr>
          <p:nvPr>
            <p:ph type="title"/>
          </p:nvPr>
        </p:nvSpPr>
        <p:spPr/>
        <p:txBody>
          <a:bodyPr/>
          <a:lstStyle/>
          <a:p>
            <a:r>
              <a:rPr lang="en-US" sz="3200" dirty="0">
                <a:solidFill>
                  <a:schemeClr val="tx1">
                    <a:lumMod val="85000"/>
                    <a:lumOff val="15000"/>
                  </a:schemeClr>
                </a:solidFill>
                <a:latin typeface="Arial" panose="020B0604020202020204" pitchFamily="34" charset="0"/>
                <a:cs typeface="Arial" panose="020B0604020202020204" pitchFamily="34" charset="0"/>
              </a:rPr>
              <a:t>4. Splitting the data.</a:t>
            </a:r>
            <a:endParaRPr lang="en-US" sz="32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048F17D0-6290-4455-B35B-808A8EF47996}"/>
              </a:ext>
            </a:extLst>
          </p:cNvPr>
          <p:cNvPicPr>
            <a:picLocks noGrp="1" noChangeAspect="1"/>
          </p:cNvPicPr>
          <p:nvPr>
            <p:ph idx="1"/>
          </p:nvPr>
        </p:nvPicPr>
        <p:blipFill>
          <a:blip r:embed="rId2"/>
          <a:stretch>
            <a:fillRect/>
          </a:stretch>
        </p:blipFill>
        <p:spPr>
          <a:xfrm>
            <a:off x="874897" y="1998012"/>
            <a:ext cx="8947150" cy="1430988"/>
          </a:xfrm>
        </p:spPr>
      </p:pic>
    </p:spTree>
    <p:extLst>
      <p:ext uri="{BB962C8B-B14F-4D97-AF65-F5344CB8AC3E}">
        <p14:creationId xmlns:p14="http://schemas.microsoft.com/office/powerpoint/2010/main" val="308002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9D35-907B-49E5-93B5-70B7BFA8C336}"/>
              </a:ext>
            </a:extLst>
          </p:cNvPr>
          <p:cNvSpPr>
            <a:spLocks noGrp="1"/>
          </p:cNvSpPr>
          <p:nvPr>
            <p:ph type="title"/>
          </p:nvPr>
        </p:nvSpPr>
        <p:spPr/>
        <p:txBody>
          <a:bodyPr/>
          <a:lstStyle/>
          <a:p>
            <a:r>
              <a:rPr lang="en-US" sz="3200" dirty="0">
                <a:solidFill>
                  <a:schemeClr val="tx1">
                    <a:lumMod val="85000"/>
                    <a:lumOff val="15000"/>
                  </a:schemeClr>
                </a:solidFill>
                <a:latin typeface="Arial" panose="020B0604020202020204" pitchFamily="34" charset="0"/>
                <a:cs typeface="Arial" panose="020B0604020202020204" pitchFamily="34" charset="0"/>
              </a:rPr>
              <a:t>5. Generating Classification Model:</a:t>
            </a:r>
            <a:endParaRPr lang="en-US" sz="32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0BF4394-C707-4CD7-8CA5-12DCC4E440B1}"/>
              </a:ext>
            </a:extLst>
          </p:cNvPr>
          <p:cNvPicPr>
            <a:picLocks noGrp="1" noChangeAspect="1"/>
          </p:cNvPicPr>
          <p:nvPr>
            <p:ph idx="1"/>
          </p:nvPr>
        </p:nvPicPr>
        <p:blipFill>
          <a:blip r:embed="rId2"/>
          <a:stretch>
            <a:fillRect/>
          </a:stretch>
        </p:blipFill>
        <p:spPr>
          <a:xfrm>
            <a:off x="723900" y="2247900"/>
            <a:ext cx="7324725" cy="1495425"/>
          </a:xfrm>
        </p:spPr>
      </p:pic>
    </p:spTree>
    <p:extLst>
      <p:ext uri="{BB962C8B-B14F-4D97-AF65-F5344CB8AC3E}">
        <p14:creationId xmlns:p14="http://schemas.microsoft.com/office/powerpoint/2010/main" val="2077720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461</TotalTime>
  <Words>430</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Red Wine Quality Prediction  Prepared by Girija Tamang </vt:lpstr>
      <vt:lpstr>AI Concept Used</vt:lpstr>
      <vt:lpstr>Research Evidences</vt:lpstr>
      <vt:lpstr>Reasons for selection of topic</vt:lpstr>
      <vt:lpstr>Explanation of the solution and develop application</vt:lpstr>
      <vt:lpstr>1. Gathering data</vt:lpstr>
      <vt:lpstr>2. Preprocessing Data.</vt:lpstr>
      <vt:lpstr>4. Splitting the data.</vt:lpstr>
      <vt:lpstr>5. Generating Classification Model:</vt:lpstr>
      <vt:lpstr>5. Prediction.</vt:lpstr>
      <vt:lpstr>Achieved Result</vt:lpstr>
      <vt:lpstr>How It Solves the real-world problems</vt:lpstr>
      <vt:lpstr>Pseudocode of the solution</vt:lpstr>
      <vt:lpstr>Flowchart of the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Girija Tamang</dc:creator>
  <cp:lastModifiedBy>Girija Tamang</cp:lastModifiedBy>
  <cp:revision>39</cp:revision>
  <dcterms:created xsi:type="dcterms:W3CDTF">2021-02-04T15:27:10Z</dcterms:created>
  <dcterms:modified xsi:type="dcterms:W3CDTF">2021-02-07T17:14:30Z</dcterms:modified>
</cp:coreProperties>
</file>