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94" r:id="rId5"/>
    <p:sldId id="295" r:id="rId6"/>
    <p:sldId id="296" r:id="rId7"/>
    <p:sldId id="292" r:id="rId8"/>
    <p:sldId id="297" r:id="rId9"/>
    <p:sldId id="298" r:id="rId10"/>
    <p:sldId id="299" r:id="rId11"/>
    <p:sldId id="300" r:id="rId12"/>
    <p:sldId id="301" r:id="rId13"/>
    <p:sldId id="302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64" d="100"/>
          <a:sy n="64" d="100"/>
        </p:scale>
        <p:origin x="978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dirty="0"/>
              <a:t>online metro card recharge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GIRIJA PRASADA MALLIK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347472"/>
            <a:ext cx="6766560" cy="768096"/>
          </a:xfrm>
        </p:spPr>
        <p:txBody>
          <a:bodyPr/>
          <a:lstStyle/>
          <a:p>
            <a:pPr marL="429260" indent="-365760">
              <a:spcBef>
                <a:spcPts val="390"/>
              </a:spcBef>
              <a:spcAft>
                <a:spcPts val="0"/>
              </a:spcAft>
              <a:tabLst>
                <a:tab pos="429260" algn="l"/>
              </a:tabLst>
            </a:pPr>
            <a:r>
              <a:rPr lang="en-US" sz="44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Functional</a:t>
            </a:r>
            <a:r>
              <a:rPr lang="en-US" sz="44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44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Requirements</a:t>
            </a:r>
            <a:endParaRPr lang="en-I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327" y="1338671"/>
            <a:ext cx="5879592" cy="2700528"/>
          </a:xfrm>
        </p:spPr>
        <p:txBody>
          <a:bodyPr/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5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1: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Signup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1775" algn="just">
              <a:lnSpc>
                <a:spcPct val="150000"/>
              </a:lnSpc>
              <a:spcBef>
                <a:spcPts val="152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Inputs: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Name,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DOB,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mobile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number,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email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Id,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Number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algn="just">
              <a:spcBef>
                <a:spcPts val="585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It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does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not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produce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output, Account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created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114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function simply calls a module acquire ( ) which gets all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 required to sign up and register with the application. The data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passed is validated further by simply calling validate ( ) module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which can connect to the database and match that whether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entered metro card has been sold or not and feeds the data into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database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validated.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41" y="446756"/>
            <a:ext cx="10021173" cy="2700528"/>
          </a:xfrm>
        </p:spPr>
        <p:txBody>
          <a:bodyPr/>
          <a:lstStyle/>
          <a:p>
            <a:pPr marL="63500">
              <a:spcBef>
                <a:spcPts val="410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2: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400175">
              <a:lnSpc>
                <a:spcPct val="182000"/>
              </a:lnSpc>
              <a:spcBef>
                <a:spcPts val="152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</a:t>
            </a:r>
            <a:r>
              <a:rPr lang="en-US" sz="1800" b="1" i="1" spc="-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Number,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Mobile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Phone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Number</a:t>
            </a:r>
            <a:r>
              <a:rPr lang="en-US" sz="1800" b="1" i="1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310515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function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simply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acquire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 calls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module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validate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() which matches the details of the user and validates whether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authenticated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366253-A49D-765F-0D5C-2857074B847C}"/>
              </a:ext>
            </a:extLst>
          </p:cNvPr>
          <p:cNvSpPr txBox="1">
            <a:spLocks/>
          </p:cNvSpPr>
          <p:nvPr/>
        </p:nvSpPr>
        <p:spPr>
          <a:xfrm>
            <a:off x="1911746" y="3147284"/>
            <a:ext cx="10021174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>
              <a:spcBef>
                <a:spcPts val="5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3: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Online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29870">
              <a:lnSpc>
                <a:spcPct val="150000"/>
              </a:lnSpc>
              <a:spcBef>
                <a:spcPts val="152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</a:t>
            </a:r>
            <a:r>
              <a:rPr lang="en-US" sz="1800" b="1" i="1" spc="2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Valid</a:t>
            </a:r>
            <a:r>
              <a:rPr lang="en-US" sz="1800" b="1" i="1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</a:t>
            </a:r>
            <a:r>
              <a:rPr lang="en-US" sz="1800" b="1" i="1" spc="2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(record</a:t>
            </a:r>
            <a:r>
              <a:rPr lang="en-US" sz="1800" b="1" i="1" spc="23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read),</a:t>
            </a:r>
            <a:r>
              <a:rPr lang="en-US" sz="1800" b="1" i="1" spc="20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b="1" i="1" spc="2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b="1" i="1" spc="2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Number,</a:t>
            </a:r>
            <a:r>
              <a:rPr lang="en-US" sz="1800" b="1" i="1" spc="2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b="1" i="1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Option,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Amount,</a:t>
            </a:r>
            <a:r>
              <a:rPr lang="en-US" sz="1800" b="1" i="1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Rebate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option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spcBef>
                <a:spcPts val="6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(to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DMRC)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1140" algn="just">
              <a:lnSpc>
                <a:spcPct val="150000"/>
              </a:lnSpc>
              <a:spcBef>
                <a:spcPts val="148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function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acquires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necessary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bank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details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connects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respective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banking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money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transfer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through a safe portal using the connect ( ) module , further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bank transfers the money as payment it is passed to the process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 ) module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which then collects the details of the users current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balance and adds the amount transferred into the balance and sets a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flag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indicate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new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RFID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punch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machine.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0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88" y="124468"/>
            <a:ext cx="9449050" cy="2700528"/>
          </a:xfrm>
        </p:spPr>
        <p:txBody>
          <a:bodyPr/>
          <a:lstStyle/>
          <a:p>
            <a:pPr marL="63500" algn="just">
              <a:spcBef>
                <a:spcPts val="410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4: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Enquiry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657985" algn="just">
              <a:lnSpc>
                <a:spcPct val="182000"/>
              </a:lnSpc>
              <a:spcBef>
                <a:spcPts val="152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</a:t>
            </a:r>
            <a:r>
              <a:rPr lang="en-US" sz="1800" b="1" i="1" spc="-9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Option(=navigate/=fare/=setting/=logout)</a:t>
            </a:r>
            <a:r>
              <a:rPr lang="en-US" sz="1800" b="1" i="1" spc="-39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 according to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114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Enquiry module has various sub modules according to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option selected by the user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 accordingly other processing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modules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process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requested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867A83-1956-23F0-7E34-3F70321242B7}"/>
              </a:ext>
            </a:extLst>
          </p:cNvPr>
          <p:cNvSpPr txBox="1">
            <a:spLocks/>
          </p:cNvSpPr>
          <p:nvPr/>
        </p:nvSpPr>
        <p:spPr>
          <a:xfrm>
            <a:off x="1990094" y="3244920"/>
            <a:ext cx="9449050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algn="just">
              <a:spcBef>
                <a:spcPts val="5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5: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(Enquiry)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Fare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Calculator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442720" algn="just">
              <a:lnSpc>
                <a:spcPct val="182000"/>
              </a:lnSpc>
              <a:spcBef>
                <a:spcPts val="152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station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name1,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 Station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Name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2</a:t>
            </a:r>
            <a:r>
              <a:rPr lang="en-US" sz="1800" b="1" i="1" spc="-39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station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distance,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Route,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Fare,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Time</a:t>
            </a: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368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function calls an input ( ) module to acquire the data and then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calls a process ( ) function which will produce the output 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sends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further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)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module.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FEE20-4752-F5AB-CA16-43CD1C6BE7C1}"/>
              </a:ext>
            </a:extLst>
          </p:cNvPr>
          <p:cNvSpPr txBox="1">
            <a:spLocks/>
          </p:cNvSpPr>
          <p:nvPr/>
        </p:nvSpPr>
        <p:spPr>
          <a:xfrm>
            <a:off x="259080" y="276867"/>
            <a:ext cx="9449050" cy="2076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marR="3496945">
              <a:lnSpc>
                <a:spcPct val="182000"/>
              </a:lnSpc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6: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(Enquiry)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Navigate</a:t>
            </a:r>
            <a:r>
              <a:rPr lang="en-US" sz="1800" b="1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 Place Name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 Metro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station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368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function calls an input ( ) module to acquire the data and then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calls a process ( ) function which will produce the output 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sends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further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)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module.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500C71-CCB2-FE81-5565-AB8B705CE424}"/>
              </a:ext>
            </a:extLst>
          </p:cNvPr>
          <p:cNvSpPr txBox="1">
            <a:spLocks/>
          </p:cNvSpPr>
          <p:nvPr/>
        </p:nvSpPr>
        <p:spPr>
          <a:xfrm>
            <a:off x="1496318" y="3007576"/>
            <a:ext cx="9449050" cy="2076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marR="3659505">
              <a:lnSpc>
                <a:spcPct val="182000"/>
              </a:lnSpc>
              <a:spcBef>
                <a:spcPts val="410"/>
              </a:spcBef>
              <a:spcAft>
                <a:spcPts val="0"/>
              </a:spcAft>
              <a:tabLst>
                <a:tab pos="520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7: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(Enquiry)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Setting</a:t>
            </a:r>
            <a:r>
              <a:rPr lang="en-US" sz="1800" b="1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Input: various options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Output: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Confirmation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23368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function calls an input ( ) module to acquire the data and then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calls a process ( ) function which will produce the output 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sends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confirmation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further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 )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module.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pc="-3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Hardware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</a:p>
          <a:p>
            <a:r>
              <a:rPr lang="en-US" dirty="0"/>
              <a:t>​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Software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</a:p>
          <a:p>
            <a:r>
              <a:rPr lang="en-US" b="1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720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334" y="1225296"/>
            <a:ext cx="6766560" cy="2700528"/>
          </a:xfrm>
        </p:spPr>
        <p:txBody>
          <a:bodyPr/>
          <a:lstStyle/>
          <a:p>
            <a:pPr marL="63500" marR="66675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But then again, it is noticed that even though metro is a great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service for all daily commuters, many problems are faced by them. One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of them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being,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long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waiting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queues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recharge.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66675" indent="457200" algn="just">
              <a:lnSpc>
                <a:spcPct val="150000"/>
              </a:lnSpc>
              <a:spcBef>
                <a:spcPts val="5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Thus, we have taken an initiative to solve the problem by providing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 online portal to smart card users, so that they can recharge their metro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sitting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homes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avoid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long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waiting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queues.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64770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This web application aims to provide the daily metro commuters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with a platform to recharge the smart card online. It would require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 to register with the DMRC as well as on the application. The user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recharge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methods: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banking,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credit/debit card and Paytm service.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Users recharging can avail different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offers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(“Offers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“)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69850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Other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facilities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like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maps,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balance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enquiry,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nearest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station</a:t>
            </a:r>
            <a:r>
              <a:rPr lang="en-US" sz="1800" spc="-39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etc.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also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available.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76C9C-1AD3-E5FD-0D9A-7E6E3F301E41}"/>
              </a:ext>
            </a:extLst>
          </p:cNvPr>
          <p:cNvSpPr txBox="1"/>
          <p:nvPr/>
        </p:nvSpPr>
        <p:spPr>
          <a:xfrm>
            <a:off x="148904" y="2259618"/>
            <a:ext cx="3238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DMRC has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fully automatic fare collection system and issues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Smart Cards for multiple journeys and Smart tokens for single journeys.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Smart card can be recharged at customer care centers of any metro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station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valid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year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from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last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recharge.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E7BFF-8AC3-9D21-3AC0-D29FD063C538}"/>
              </a:ext>
            </a:extLst>
          </p:cNvPr>
          <p:cNvSpPr txBox="1"/>
          <p:nvPr/>
        </p:nvSpPr>
        <p:spPr>
          <a:xfrm>
            <a:off x="314793" y="584616"/>
            <a:ext cx="328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z="2400" b="1" u="sng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2400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9464E-4C1F-25A7-E7C8-B03450E46036}"/>
              </a:ext>
            </a:extLst>
          </p:cNvPr>
          <p:cNvSpPr txBox="1"/>
          <p:nvPr/>
        </p:nvSpPr>
        <p:spPr>
          <a:xfrm>
            <a:off x="464695" y="1424066"/>
            <a:ext cx="563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Login</a:t>
            </a:r>
            <a:r>
              <a:rPr lang="en-US" sz="2400" spc="-1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2400" spc="5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Signup</a:t>
            </a:r>
            <a:r>
              <a:rPr lang="en-US" sz="2400" spc="-25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Interfaces:</a:t>
            </a:r>
            <a:endParaRPr lang="en-IN" sz="24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6.jpeg">
            <a:extLst>
              <a:ext uri="{FF2B5EF4-FFF2-40B4-BE49-F238E27FC236}">
                <a16:creationId xmlns:a16="http://schemas.microsoft.com/office/drawing/2014/main" id="{3DA3F2DC-4B05-0898-C81D-6771BB7484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85" y="2569350"/>
            <a:ext cx="1903730" cy="4067175"/>
          </a:xfrm>
          <a:prstGeom prst="rect">
            <a:avLst/>
          </a:prstGeom>
        </p:spPr>
      </p:pic>
      <p:pic>
        <p:nvPicPr>
          <p:cNvPr id="7" name="image7.jpeg">
            <a:extLst>
              <a:ext uri="{FF2B5EF4-FFF2-40B4-BE49-F238E27FC236}">
                <a16:creationId xmlns:a16="http://schemas.microsoft.com/office/drawing/2014/main" id="{97FA55FE-58FA-7EDA-DD8F-1197F18AAA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637" y="2569350"/>
            <a:ext cx="1892300" cy="40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E7BFF-8AC3-9D21-3AC0-D29FD063C538}"/>
              </a:ext>
            </a:extLst>
          </p:cNvPr>
          <p:cNvSpPr txBox="1"/>
          <p:nvPr/>
        </p:nvSpPr>
        <p:spPr>
          <a:xfrm>
            <a:off x="314793" y="584616"/>
            <a:ext cx="328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z="2400" b="1" u="sng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2400" b="1" u="sng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C94A-5907-FDE5-8AAE-38DA9E9C07F3}"/>
              </a:ext>
            </a:extLst>
          </p:cNvPr>
          <p:cNvSpPr txBox="1"/>
          <p:nvPr/>
        </p:nvSpPr>
        <p:spPr>
          <a:xfrm>
            <a:off x="479684" y="1199213"/>
            <a:ext cx="644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Online</a:t>
            </a:r>
            <a:r>
              <a:rPr lang="en-US" sz="1800" spc="-2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spc="-5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-1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Enquiry</a:t>
            </a:r>
            <a:r>
              <a:rPr lang="en-US" sz="1800" spc="-35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 Success</a:t>
            </a:r>
            <a:r>
              <a:rPr lang="en-US" sz="1800" spc="-2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Interfaces:</a:t>
            </a:r>
            <a:endParaRPr lang="en-IN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8.jpeg">
            <a:extLst>
              <a:ext uri="{FF2B5EF4-FFF2-40B4-BE49-F238E27FC236}">
                <a16:creationId xmlns:a16="http://schemas.microsoft.com/office/drawing/2014/main" id="{F133C941-9568-7363-BE36-BD5DCE0CAD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684" y="1998476"/>
            <a:ext cx="1727835" cy="3901440"/>
          </a:xfrm>
          <a:prstGeom prst="rect">
            <a:avLst/>
          </a:prstGeom>
        </p:spPr>
      </p:pic>
      <p:pic>
        <p:nvPicPr>
          <p:cNvPr id="8" name="image9.jpeg">
            <a:extLst>
              <a:ext uri="{FF2B5EF4-FFF2-40B4-BE49-F238E27FC236}">
                <a16:creationId xmlns:a16="http://schemas.microsoft.com/office/drawing/2014/main" id="{33112BCC-F6CD-B88E-D3F3-AF99DF68E5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1029" y="1998476"/>
            <a:ext cx="1633220" cy="3876040"/>
          </a:xfrm>
          <a:prstGeom prst="rect">
            <a:avLst/>
          </a:prstGeom>
        </p:spPr>
      </p:pic>
      <p:pic>
        <p:nvPicPr>
          <p:cNvPr id="9" name="image10.jpeg">
            <a:extLst>
              <a:ext uri="{FF2B5EF4-FFF2-40B4-BE49-F238E27FC236}">
                <a16:creationId xmlns:a16="http://schemas.microsoft.com/office/drawing/2014/main" id="{BB7A4F92-BE0E-A403-A959-4352A7C1BFF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7759" y="1967996"/>
            <a:ext cx="1635125" cy="39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7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E7BFF-8AC3-9D21-3AC0-D29FD063C538}"/>
              </a:ext>
            </a:extLst>
          </p:cNvPr>
          <p:cNvSpPr txBox="1"/>
          <p:nvPr/>
        </p:nvSpPr>
        <p:spPr>
          <a:xfrm>
            <a:off x="314793" y="584616"/>
            <a:ext cx="328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User</a:t>
            </a:r>
            <a:r>
              <a:rPr lang="en-US" sz="2400" b="1" u="sng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b="1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2400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9464E-4C1F-25A7-E7C8-B03450E46036}"/>
              </a:ext>
            </a:extLst>
          </p:cNvPr>
          <p:cNvSpPr txBox="1"/>
          <p:nvPr/>
        </p:nvSpPr>
        <p:spPr>
          <a:xfrm>
            <a:off x="464695" y="1424066"/>
            <a:ext cx="563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Login</a:t>
            </a:r>
            <a:r>
              <a:rPr lang="en-US" sz="2400" spc="-1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2400" spc="5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Signup</a:t>
            </a:r>
            <a:r>
              <a:rPr lang="en-US" sz="2400" spc="-25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Interfaces:</a:t>
            </a:r>
            <a:endParaRPr lang="en-IN" sz="24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6.jpeg">
            <a:extLst>
              <a:ext uri="{FF2B5EF4-FFF2-40B4-BE49-F238E27FC236}">
                <a16:creationId xmlns:a16="http://schemas.microsoft.com/office/drawing/2014/main" id="{3DA3F2DC-4B05-0898-C81D-6771BB7484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85" y="2569350"/>
            <a:ext cx="1903730" cy="4067175"/>
          </a:xfrm>
          <a:prstGeom prst="rect">
            <a:avLst/>
          </a:prstGeom>
        </p:spPr>
      </p:pic>
      <p:pic>
        <p:nvPicPr>
          <p:cNvPr id="7" name="image7.jpeg">
            <a:extLst>
              <a:ext uri="{FF2B5EF4-FFF2-40B4-BE49-F238E27FC236}">
                <a16:creationId xmlns:a16="http://schemas.microsoft.com/office/drawing/2014/main" id="{97FA55FE-58FA-7EDA-DD8F-1197F18AAA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637" y="2569350"/>
            <a:ext cx="1892300" cy="40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4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1016508"/>
            <a:ext cx="6766560" cy="768096"/>
          </a:xfrm>
        </p:spPr>
        <p:txBody>
          <a:bodyPr/>
          <a:lstStyle/>
          <a:p>
            <a:pPr marL="914400" lvl="2">
              <a:spcBef>
                <a:spcPts val="5"/>
              </a:spcBef>
              <a:buClr>
                <a:srgbClr val="0070BF"/>
              </a:buClr>
              <a:buSzPts val="1600"/>
              <a:tabLst>
                <a:tab pos="520700" algn="l"/>
              </a:tabLst>
            </a:pP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Hardware</a:t>
            </a:r>
            <a:r>
              <a:rPr lang="en-US" sz="44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563" y="2193111"/>
            <a:ext cx="5879592" cy="2700528"/>
          </a:xfrm>
        </p:spPr>
        <p:txBody>
          <a:bodyPr/>
          <a:lstStyle/>
          <a:p>
            <a:pPr marL="63500" marR="231140" indent="4572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require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nominal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high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deficiency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screen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necessary. Also,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internet connection is required to support the 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 manipulation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DMRC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database.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31140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Also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 need a special RFID punch facility available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 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which is secure enough to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allow user to recharge their card simply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just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pressing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over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1016508"/>
            <a:ext cx="6766560" cy="768096"/>
          </a:xfrm>
        </p:spPr>
        <p:txBody>
          <a:bodyPr/>
          <a:lstStyle/>
          <a:p>
            <a:pPr marL="914400" lvl="2">
              <a:spcBef>
                <a:spcPts val="410"/>
              </a:spcBef>
              <a:buClr>
                <a:srgbClr val="0070BF"/>
              </a:buClr>
              <a:buSzPts val="1600"/>
              <a:tabLst>
                <a:tab pos="520700" algn="l"/>
              </a:tabLst>
            </a:pP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Software</a:t>
            </a:r>
            <a:r>
              <a:rPr lang="en-US" sz="4400" b="1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563" y="2193111"/>
            <a:ext cx="5879592" cy="2700528"/>
          </a:xfrm>
        </p:spPr>
        <p:txBody>
          <a:bodyPr/>
          <a:lstStyle/>
          <a:p>
            <a:pPr marL="63500" marR="233045" indent="4572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 require a special database known as “USER INFO” which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available to the application and the DMRC admin so that the user with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metro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register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application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get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services.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31775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Also we need a small file known as “Metro details” which contain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 data about the metro stations and the line code on which it is located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fare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well.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1016508"/>
            <a:ext cx="6766560" cy="768096"/>
          </a:xfrm>
        </p:spPr>
        <p:txBody>
          <a:bodyPr/>
          <a:lstStyle/>
          <a:p>
            <a:pPr marL="914400" lvl="2">
              <a:spcBef>
                <a:spcPts val="5"/>
              </a:spcBef>
              <a:buClr>
                <a:srgbClr val="0070BF"/>
              </a:buClr>
              <a:buSzPts val="1600"/>
              <a:tabLst>
                <a:tab pos="520700" algn="l"/>
              </a:tabLst>
            </a:pP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Hardware</a:t>
            </a:r>
            <a:r>
              <a:rPr lang="en-US" sz="4400" b="1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Interfaces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563" y="2193111"/>
            <a:ext cx="5879592" cy="2700528"/>
          </a:xfrm>
        </p:spPr>
        <p:txBody>
          <a:bodyPr/>
          <a:lstStyle/>
          <a:p>
            <a:pPr marL="63500" marR="231140" indent="4572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require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nominal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display;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high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deficiency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screen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necessary. Also,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internet connection is required to support the 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payment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 manipulation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DMRC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database.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31140" indent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Also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we need a special RFID punch facility available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to 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which is secure enough to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allow user to recharge their card simply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just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pressing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card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over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TCaiyun" panose="02010800040101010101" pitchFamily="2" charset="-122"/>
              </a:rPr>
              <a:t>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{C056357B-BD8F-4958-8A24-A8761709643C}tf78438558_win32</Template>
  <TotalTime>59</TotalTime>
  <Words>959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Sabon Next LT</vt:lpstr>
      <vt:lpstr>Times New Roman</vt:lpstr>
      <vt:lpstr>Office Theme</vt:lpstr>
      <vt:lpstr>online metro card recharge</vt:lpstr>
      <vt:lpstr>CONTENTs</vt:lpstr>
      <vt:lpstr>Introduction</vt:lpstr>
      <vt:lpstr>PowerPoint Presentation</vt:lpstr>
      <vt:lpstr>PowerPoint Presentation</vt:lpstr>
      <vt:lpstr>PowerPoint Presentation</vt:lpstr>
      <vt:lpstr>Hardware Interfaces</vt:lpstr>
      <vt:lpstr>Software Interfaces</vt:lpstr>
      <vt:lpstr>Hardware Interfaces</vt:lpstr>
      <vt:lpstr>Functional Requirements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metro card recharge</dc:title>
  <dc:subject/>
  <dc:creator>Saraswata Meher</dc:creator>
  <cp:lastModifiedBy>Saraswata Meher</cp:lastModifiedBy>
  <cp:revision>4</cp:revision>
  <dcterms:created xsi:type="dcterms:W3CDTF">2022-11-24T13:39:07Z</dcterms:created>
  <dcterms:modified xsi:type="dcterms:W3CDTF">2022-11-24T16:32:33Z</dcterms:modified>
</cp:coreProperties>
</file>