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ecbf5453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26ecbf54531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26ecbf54531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e9121103b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26e9121103b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26e9121103b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d2fe6f2f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2cd2fe6f2f1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2cd2fe6f2f1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 name="Shape 16"/>
        <p:cNvGrpSpPr/>
        <p:nvPr/>
      </p:nvGrpSpPr>
      <p:grpSpPr>
        <a:xfrm>
          <a:off x="0" y="0"/>
          <a:ext cx="0" cy="0"/>
          <a:chOff x="0" y="0"/>
          <a:chExt cx="0" cy="0"/>
        </a:xfrm>
      </p:grpSpPr>
      <p:sp>
        <p:nvSpPr>
          <p:cNvPr id="17" name="Google Shape;17;p2"/>
          <p:cNvSpPr/>
          <p:nvPr/>
        </p:nvSpPr>
        <p:spPr>
          <a:xfrm>
            <a:off x="0" y="0"/>
            <a:ext cx="12192000" cy="5150700"/>
          </a:xfrm>
          <a:prstGeom prst="rect">
            <a:avLst/>
          </a:prstGeom>
          <a:solidFill>
            <a:srgbClr val="214B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2"/>
          <p:cNvSpPr txBox="1"/>
          <p:nvPr>
            <p:ph type="ctrTitle"/>
          </p:nvPr>
        </p:nvSpPr>
        <p:spPr>
          <a:xfrm>
            <a:off x="1524000" y="485754"/>
            <a:ext cx="9144000" cy="2387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6000"/>
              <a:buFont typeface="Bookman Old Style"/>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524000" y="3148313"/>
            <a:ext cx="9144000" cy="14730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EDEAEA"/>
              </a:buClr>
              <a:buSzPts val="2800"/>
              <a:buNone/>
              <a:defRPr sz="2800">
                <a:solidFill>
                  <a:srgbClr val="EDEAEA"/>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20" name="Google Shape;20;p2"/>
          <p:cNvPicPr preferRelativeResize="0"/>
          <p:nvPr/>
        </p:nvPicPr>
        <p:blipFill rotWithShape="1">
          <a:blip r:embed="rId2">
            <a:alphaModFix/>
          </a:blip>
          <a:srcRect b="0" l="0" r="0" t="0"/>
          <a:stretch/>
        </p:blipFill>
        <p:spPr>
          <a:xfrm>
            <a:off x="1" y="5402388"/>
            <a:ext cx="6667017" cy="1230538"/>
          </a:xfrm>
          <a:prstGeom prst="rect">
            <a:avLst/>
          </a:prstGeom>
          <a:noFill/>
          <a:ln>
            <a:noFill/>
          </a:ln>
        </p:spPr>
      </p:pic>
      <p:cxnSp>
        <p:nvCxnSpPr>
          <p:cNvPr id="21" name="Google Shape;21;p2"/>
          <p:cNvCxnSpPr/>
          <p:nvPr/>
        </p:nvCxnSpPr>
        <p:spPr>
          <a:xfrm>
            <a:off x="6736460" y="5335929"/>
            <a:ext cx="0" cy="1354200"/>
          </a:xfrm>
          <a:prstGeom prst="straightConnector1">
            <a:avLst/>
          </a:prstGeom>
          <a:noFill/>
          <a:ln cap="flat" cmpd="sng" w="9525">
            <a:solidFill>
              <a:srgbClr val="214B8C"/>
            </a:solidFill>
            <a:prstDash val="solid"/>
            <a:miter lim="800000"/>
            <a:headEnd len="sm" w="sm" type="none"/>
            <a:tailEnd len="sm" w="sm" type="none"/>
          </a:ln>
        </p:spPr>
      </p:cxnSp>
      <p:sp>
        <p:nvSpPr>
          <p:cNvPr id="22" name="Google Shape;22;p2"/>
          <p:cNvSpPr txBox="1"/>
          <p:nvPr>
            <p:ph idx="2" type="body"/>
          </p:nvPr>
        </p:nvSpPr>
        <p:spPr>
          <a:xfrm>
            <a:off x="7048981" y="5335588"/>
            <a:ext cx="4862100" cy="1354200"/>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8" name="Shape 58"/>
        <p:cNvGrpSpPr/>
        <p:nvPr/>
      </p:nvGrpSpPr>
      <p:grpSpPr>
        <a:xfrm>
          <a:off x="0" y="0"/>
          <a:ext cx="0" cy="0"/>
          <a:chOff x="0" y="0"/>
          <a:chExt cx="0" cy="0"/>
        </a:xfrm>
      </p:grpSpPr>
      <p:sp>
        <p:nvSpPr>
          <p:cNvPr id="59" name="Google Shape;59;p11"/>
          <p:cNvSpPr txBox="1"/>
          <p:nvPr>
            <p:ph type="title"/>
          </p:nvPr>
        </p:nvSpPr>
        <p:spPr>
          <a:xfrm>
            <a:off x="838200" y="365126"/>
            <a:ext cx="10515600" cy="942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 type="body"/>
          </p:nvPr>
        </p:nvSpPr>
        <p:spPr>
          <a:xfrm rot="5400000">
            <a:off x="3911550" y="-1562243"/>
            <a:ext cx="43689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1"/>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2" name="Shape 62"/>
        <p:cNvGrpSpPr/>
        <p:nvPr/>
      </p:nvGrpSpPr>
      <p:grpSpPr>
        <a:xfrm>
          <a:off x="0" y="0"/>
          <a:ext cx="0" cy="0"/>
          <a:chOff x="0" y="0"/>
          <a:chExt cx="0" cy="0"/>
        </a:xfrm>
      </p:grpSpPr>
      <p:sp>
        <p:nvSpPr>
          <p:cNvPr id="63" name="Google Shape;63;p12"/>
          <p:cNvSpPr txBox="1"/>
          <p:nvPr>
            <p:ph type="title"/>
          </p:nvPr>
        </p:nvSpPr>
        <p:spPr>
          <a:xfrm rot="5400000">
            <a:off x="7133400" y="1783000"/>
            <a:ext cx="5811900"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2"/>
          <p:cNvSpPr txBox="1"/>
          <p:nvPr>
            <p:ph idx="1" type="body"/>
          </p:nvPr>
        </p:nvSpPr>
        <p:spPr>
          <a:xfrm rot="5400000">
            <a:off x="1799400" y="-769700"/>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2"/>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838200" y="365126"/>
            <a:ext cx="10515600" cy="943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 type="body"/>
          </p:nvPr>
        </p:nvSpPr>
        <p:spPr>
          <a:xfrm>
            <a:off x="838200" y="1511107"/>
            <a:ext cx="10515600" cy="43689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593991"/>
            <a:ext cx="10515600" cy="2852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14B8C"/>
              </a:buClr>
              <a:buSzPts val="6000"/>
              <a:buFont typeface="Bookman Old Style"/>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473716"/>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38200" y="365126"/>
            <a:ext cx="10515600" cy="942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838200" y="1634250"/>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2" type="body"/>
          </p:nvPr>
        </p:nvSpPr>
        <p:spPr>
          <a:xfrm>
            <a:off x="6172200" y="1634250"/>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4"/>
            <a:ext cx="10515600" cy="943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555861"/>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379773"/>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555861"/>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379773"/>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7"/>
          <p:cNvSpPr txBox="1"/>
          <p:nvPr>
            <p:ph type="title"/>
          </p:nvPr>
        </p:nvSpPr>
        <p:spPr>
          <a:xfrm>
            <a:off x="838200" y="365126"/>
            <a:ext cx="10515600" cy="942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14B8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8"/>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14B8C"/>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1" name="Google Shape;51;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 name="Google Shape;52;p9"/>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3" name="Shape 53"/>
        <p:cNvGrpSpPr/>
        <p:nvPr/>
      </p:nvGrpSpPr>
      <p:grpSpPr>
        <a:xfrm>
          <a:off x="0" y="0"/>
          <a:ext cx="0" cy="0"/>
          <a:chOff x="0" y="0"/>
          <a:chExt cx="0" cy="0"/>
        </a:xfrm>
      </p:grpSpPr>
      <p:sp>
        <p:nvSpPr>
          <p:cNvPr id="54" name="Google Shape;54;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14B8C"/>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p:nvPr>
            <p:ph idx="2" type="pic"/>
          </p:nvPr>
        </p:nvSpPr>
        <p:spPr>
          <a:xfrm>
            <a:off x="5183188" y="987425"/>
            <a:ext cx="6172200" cy="4873500"/>
          </a:xfrm>
          <a:prstGeom prst="rect">
            <a:avLst/>
          </a:prstGeom>
          <a:noFill/>
          <a:ln>
            <a:noFill/>
          </a:ln>
        </p:spPr>
      </p:sp>
      <p:sp>
        <p:nvSpPr>
          <p:cNvPr id="56" name="Google Shape;56;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10"/>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hyperlink" Target="http://www.iiitdm.ac.in/" TargetMode="External"/><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108732"/>
            <a:ext cx="12192000" cy="749400"/>
          </a:xfrm>
          <a:prstGeom prst="rect">
            <a:avLst/>
          </a:prstGeom>
          <a:solidFill>
            <a:srgbClr val="214B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 name="Google Shape;11;p1"/>
          <p:cNvSpPr txBox="1"/>
          <p:nvPr>
            <p:ph type="title"/>
          </p:nvPr>
        </p:nvSpPr>
        <p:spPr>
          <a:xfrm>
            <a:off x="838200" y="365126"/>
            <a:ext cx="10515600" cy="942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214B8C"/>
              </a:buClr>
              <a:buSzPts val="3600"/>
              <a:buFont typeface="Bookman Old Style"/>
              <a:buNone/>
              <a:defRPr b="0" i="0" sz="3600" u="none" cap="none" strike="noStrike">
                <a:solidFill>
                  <a:srgbClr val="214B8C"/>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838200" y="1511107"/>
            <a:ext cx="10515600" cy="43689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10393047" y="6311899"/>
            <a:ext cx="1500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14" name="Google Shape;14;p1">
            <a:hlinkClick r:id="rId1"/>
          </p:cNvPr>
          <p:cNvPicPr preferRelativeResize="0"/>
          <p:nvPr/>
        </p:nvPicPr>
        <p:blipFill rotWithShape="1">
          <a:blip r:embed="rId2">
            <a:alphaModFix/>
          </a:blip>
          <a:srcRect b="0" l="0" r="0" t="0"/>
          <a:stretch/>
        </p:blipFill>
        <p:spPr>
          <a:xfrm>
            <a:off x="115747" y="6184361"/>
            <a:ext cx="3239999" cy="598010"/>
          </a:xfrm>
          <a:prstGeom prst="rect">
            <a:avLst/>
          </a:prstGeom>
          <a:noFill/>
          <a:ln>
            <a:noFill/>
          </a:ln>
        </p:spPr>
      </p:pic>
      <p:cxnSp>
        <p:nvCxnSpPr>
          <p:cNvPr id="15" name="Google Shape;15;p1"/>
          <p:cNvCxnSpPr/>
          <p:nvPr/>
        </p:nvCxnSpPr>
        <p:spPr>
          <a:xfrm>
            <a:off x="3472405" y="6227180"/>
            <a:ext cx="0" cy="543900"/>
          </a:xfrm>
          <a:prstGeom prst="straightConnector1">
            <a:avLst/>
          </a:prstGeom>
          <a:noFill/>
          <a:ln cap="flat" cmpd="sng" w="9525">
            <a:solidFill>
              <a:schemeClr val="l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ieeexplore.ieee.org/document/9082655" TargetMode="External"/><Relationship Id="rId4" Type="http://schemas.openxmlformats.org/officeDocument/2006/relationships/hyperlink" Target="https://paperswithcode.com/paper/privacy-preserving-traffic-flow-prediction-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type="ctrTitle"/>
          </p:nvPr>
        </p:nvSpPr>
        <p:spPr>
          <a:xfrm>
            <a:off x="1524000" y="485754"/>
            <a:ext cx="9144000" cy="2387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4100"/>
              <a:t>Privacy-Preserving Traffic Flow Prediction using Federated Learning: A Simplified Implementation of FedGRU Algorithm</a:t>
            </a:r>
            <a:endParaRPr sz="4100"/>
          </a:p>
        </p:txBody>
      </p:sp>
      <p:sp>
        <p:nvSpPr>
          <p:cNvPr id="71" name="Google Shape;71;p13"/>
          <p:cNvSpPr txBox="1"/>
          <p:nvPr>
            <p:ph idx="2" type="body"/>
          </p:nvPr>
        </p:nvSpPr>
        <p:spPr>
          <a:xfrm>
            <a:off x="209642" y="3267113"/>
            <a:ext cx="4862100" cy="13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IN" sz="2800">
                <a:solidFill>
                  <a:schemeClr val="lt1"/>
                </a:solidFill>
              </a:rPr>
              <a:t>Girik Khullar</a:t>
            </a:r>
            <a:endParaRPr/>
          </a:p>
          <a:p>
            <a:pPr indent="0" lvl="0" marL="0" rtl="0" algn="l">
              <a:lnSpc>
                <a:spcPct val="90000"/>
              </a:lnSpc>
              <a:spcBef>
                <a:spcPts val="0"/>
              </a:spcBef>
              <a:spcAft>
                <a:spcPts val="0"/>
              </a:spcAft>
              <a:buClr>
                <a:schemeClr val="dk1"/>
              </a:buClr>
              <a:buSzPts val="1800"/>
              <a:buNone/>
            </a:pPr>
            <a:r>
              <a:rPr lang="en-IN" sz="2800">
                <a:solidFill>
                  <a:schemeClr val="lt1"/>
                </a:solidFill>
              </a:rPr>
              <a:t>CS21B2003</a:t>
            </a:r>
            <a:endParaRPr sz="2800">
              <a:solidFill>
                <a:schemeClr val="lt1"/>
              </a:solidFill>
            </a:endParaRPr>
          </a:p>
        </p:txBody>
      </p:sp>
      <p:sp>
        <p:nvSpPr>
          <p:cNvPr id="72" name="Google Shape;72;p13"/>
          <p:cNvSpPr txBox="1"/>
          <p:nvPr/>
        </p:nvSpPr>
        <p:spPr>
          <a:xfrm>
            <a:off x="6896580" y="5322958"/>
            <a:ext cx="4862100" cy="1354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rPr b="0" i="0" lang="en-IN" sz="2400" u="none" cap="none" strike="noStrike">
                <a:solidFill>
                  <a:schemeClr val="dk1"/>
                </a:solidFill>
                <a:latin typeface="Arial"/>
                <a:ea typeface="Arial"/>
                <a:cs typeface="Arial"/>
                <a:sym typeface="Arial"/>
              </a:rPr>
              <a:t>CS5005 - IIoT and Cloud Computing Assignment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838200" y="365126"/>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Analysis/ Results</a:t>
            </a:r>
            <a:endParaRPr/>
          </a:p>
        </p:txBody>
      </p:sp>
      <p:sp>
        <p:nvSpPr>
          <p:cNvPr id="148" name="Google Shape;148;p22"/>
          <p:cNvSpPr txBox="1"/>
          <p:nvPr>
            <p:ph idx="1" type="body"/>
          </p:nvPr>
        </p:nvSpPr>
        <p:spPr>
          <a:xfrm>
            <a:off x="838200" y="1943007"/>
            <a:ext cx="10515600" cy="4368900"/>
          </a:xfrm>
          <a:prstGeom prst="rect">
            <a:avLst/>
          </a:prstGeom>
          <a:noFill/>
          <a:ln>
            <a:noFill/>
          </a:ln>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IN" sz="2000"/>
              <a:t>FedGRU algorithm is applied to the real-world data collected from the Caltrans Performance Measurement System (PeMS) database for performance demonstration. </a:t>
            </a:r>
            <a:endParaRPr sz="2000"/>
          </a:p>
          <a:p>
            <a:pPr indent="-355600" lvl="0" marL="457200" rtl="0" algn="l">
              <a:spcBef>
                <a:spcPts val="1000"/>
              </a:spcBef>
              <a:spcAft>
                <a:spcPts val="0"/>
              </a:spcAft>
              <a:buSzPts val="2000"/>
              <a:buChar char="•"/>
            </a:pPr>
            <a:r>
              <a:rPr lang="en-IN" sz="2000"/>
              <a:t>Testing is done on a 5 min interval and we use MSE and MAE as our metrics.</a:t>
            </a:r>
            <a:endParaRPr sz="2000"/>
          </a:p>
          <a:p>
            <a:pPr indent="-355600" lvl="0" marL="457200" rtl="0" algn="l">
              <a:spcBef>
                <a:spcPts val="1000"/>
              </a:spcBef>
              <a:spcAft>
                <a:spcPts val="0"/>
              </a:spcAft>
              <a:buSzPts val="2000"/>
              <a:buChar char="•"/>
            </a:pPr>
            <a:r>
              <a:rPr lang="en-IN" sz="2000"/>
              <a:t>We find that randomly </a:t>
            </a:r>
            <a:r>
              <a:rPr lang="en-IN" sz="2000"/>
              <a:t>choosing</a:t>
            </a:r>
            <a:r>
              <a:rPr lang="en-IN" sz="2000"/>
              <a:t> clients in each global epoch leads to some variance in the performance while training.</a:t>
            </a:r>
            <a:endParaRPr sz="2000"/>
          </a:p>
          <a:p>
            <a:pPr indent="-355600" lvl="0" marL="457200" rtl="0" algn="l">
              <a:spcBef>
                <a:spcPts val="1000"/>
              </a:spcBef>
              <a:spcAft>
                <a:spcPts val="0"/>
              </a:spcAft>
              <a:buSzPts val="2000"/>
              <a:buChar char="•"/>
            </a:pPr>
            <a:r>
              <a:rPr lang="en-IN" sz="2000"/>
              <a:t>Both GRU and FedGRU have nearly the same performance on the test set.</a:t>
            </a:r>
            <a:endParaRPr sz="2000"/>
          </a:p>
          <a:p>
            <a:pPr indent="-355600" lvl="0" marL="457200" rtl="0" algn="l">
              <a:spcBef>
                <a:spcPts val="1000"/>
              </a:spcBef>
              <a:spcAft>
                <a:spcPts val="0"/>
              </a:spcAft>
              <a:buSzPts val="2000"/>
              <a:buChar char="•"/>
            </a:pPr>
            <a:r>
              <a:rPr lang="en-IN" sz="2000"/>
              <a:t>Thus, there is no reason not to use the FedGRU algorithm if data privacy is a concern as there is no loss of performance.</a:t>
            </a:r>
            <a:endParaRPr sz="2000"/>
          </a:p>
          <a:p>
            <a:pPr indent="0" lvl="0" marL="457200" rtl="0" algn="l">
              <a:spcBef>
                <a:spcPts val="1000"/>
              </a:spcBef>
              <a:spcAft>
                <a:spcPts val="0"/>
              </a:spcAft>
              <a:buNone/>
            </a:pPr>
            <a:r>
              <a:t/>
            </a:r>
            <a:endParaRPr sz="2000"/>
          </a:p>
        </p:txBody>
      </p:sp>
      <p:sp>
        <p:nvSpPr>
          <p:cNvPr id="149" name="Google Shape;149;p22"/>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838200" y="365126"/>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Analysis/ Results</a:t>
            </a:r>
            <a:endParaRPr/>
          </a:p>
        </p:txBody>
      </p:sp>
      <p:sp>
        <p:nvSpPr>
          <p:cNvPr id="156" name="Google Shape;156;p23"/>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pic>
        <p:nvPicPr>
          <p:cNvPr id="157" name="Google Shape;157;p23"/>
          <p:cNvPicPr preferRelativeResize="0"/>
          <p:nvPr/>
        </p:nvPicPr>
        <p:blipFill>
          <a:blip r:embed="rId3">
            <a:alphaModFix/>
          </a:blip>
          <a:stretch>
            <a:fillRect/>
          </a:stretch>
        </p:blipFill>
        <p:spPr>
          <a:xfrm>
            <a:off x="181000" y="3091125"/>
            <a:ext cx="3615200" cy="2807225"/>
          </a:xfrm>
          <a:prstGeom prst="rect">
            <a:avLst/>
          </a:prstGeom>
          <a:noFill/>
          <a:ln>
            <a:noFill/>
          </a:ln>
        </p:spPr>
      </p:pic>
      <p:pic>
        <p:nvPicPr>
          <p:cNvPr id="158" name="Google Shape;158;p23"/>
          <p:cNvPicPr preferRelativeResize="0"/>
          <p:nvPr/>
        </p:nvPicPr>
        <p:blipFill>
          <a:blip r:embed="rId4">
            <a:alphaModFix/>
          </a:blip>
          <a:stretch>
            <a:fillRect/>
          </a:stretch>
        </p:blipFill>
        <p:spPr>
          <a:xfrm>
            <a:off x="4159277" y="3091125"/>
            <a:ext cx="3565240" cy="2807225"/>
          </a:xfrm>
          <a:prstGeom prst="rect">
            <a:avLst/>
          </a:prstGeom>
          <a:noFill/>
          <a:ln>
            <a:noFill/>
          </a:ln>
        </p:spPr>
      </p:pic>
      <p:pic>
        <p:nvPicPr>
          <p:cNvPr id="159" name="Google Shape;159;p23"/>
          <p:cNvPicPr preferRelativeResize="0"/>
          <p:nvPr/>
        </p:nvPicPr>
        <p:blipFill>
          <a:blip r:embed="rId5">
            <a:alphaModFix/>
          </a:blip>
          <a:stretch>
            <a:fillRect/>
          </a:stretch>
        </p:blipFill>
        <p:spPr>
          <a:xfrm>
            <a:off x="8029324" y="3081305"/>
            <a:ext cx="3615201" cy="2817045"/>
          </a:xfrm>
          <a:prstGeom prst="rect">
            <a:avLst/>
          </a:prstGeom>
          <a:noFill/>
          <a:ln>
            <a:noFill/>
          </a:ln>
        </p:spPr>
      </p:pic>
      <p:pic>
        <p:nvPicPr>
          <p:cNvPr id="160" name="Google Shape;160;p23"/>
          <p:cNvPicPr preferRelativeResize="0"/>
          <p:nvPr/>
        </p:nvPicPr>
        <p:blipFill>
          <a:blip r:embed="rId6">
            <a:alphaModFix/>
          </a:blip>
          <a:stretch>
            <a:fillRect/>
          </a:stretch>
        </p:blipFill>
        <p:spPr>
          <a:xfrm>
            <a:off x="6565925" y="1199576"/>
            <a:ext cx="5078607" cy="1468179"/>
          </a:xfrm>
          <a:prstGeom prst="rect">
            <a:avLst/>
          </a:prstGeom>
          <a:noFill/>
          <a:ln>
            <a:noFill/>
          </a:ln>
        </p:spPr>
      </p:pic>
      <p:pic>
        <p:nvPicPr>
          <p:cNvPr id="161" name="Google Shape;161;p23"/>
          <p:cNvPicPr preferRelativeResize="0"/>
          <p:nvPr/>
        </p:nvPicPr>
        <p:blipFill>
          <a:blip r:embed="rId7">
            <a:alphaModFix/>
          </a:blip>
          <a:stretch>
            <a:fillRect/>
          </a:stretch>
        </p:blipFill>
        <p:spPr>
          <a:xfrm>
            <a:off x="1354225" y="1308325"/>
            <a:ext cx="3239731" cy="163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838200" y="365126"/>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Conclusion</a:t>
            </a:r>
            <a:endParaRPr/>
          </a:p>
        </p:txBody>
      </p:sp>
      <p:sp>
        <p:nvSpPr>
          <p:cNvPr id="168" name="Google Shape;168;p24"/>
          <p:cNvSpPr txBox="1"/>
          <p:nvPr>
            <p:ph idx="1" type="body"/>
          </p:nvPr>
        </p:nvSpPr>
        <p:spPr>
          <a:xfrm>
            <a:off x="838200" y="1511107"/>
            <a:ext cx="10515600" cy="43689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1000"/>
              </a:spcBef>
              <a:spcAft>
                <a:spcPts val="0"/>
              </a:spcAft>
              <a:buSzPts val="1800"/>
              <a:buChar char="•"/>
            </a:pPr>
            <a:r>
              <a:rPr lang="en-IN" sz="2400"/>
              <a:t>FedGRU for TFP was implemented successfully with a high accuracy demonstrating the feasibility of the algorithm.</a:t>
            </a:r>
            <a:endParaRPr sz="2400"/>
          </a:p>
          <a:p>
            <a:pPr indent="-381000" lvl="0" marL="342900" rtl="0" algn="l">
              <a:lnSpc>
                <a:spcPct val="90000"/>
              </a:lnSpc>
              <a:spcBef>
                <a:spcPts val="1000"/>
              </a:spcBef>
              <a:spcAft>
                <a:spcPts val="0"/>
              </a:spcAft>
              <a:buSzPts val="2400"/>
              <a:buChar char="•"/>
            </a:pPr>
            <a:r>
              <a:rPr lang="en-IN" sz="2400"/>
              <a:t>We demonstrated that it is possible to train models on traffic flow detection sensors without sharing data to the cloud, thus maintaining privacy, and still achieve comparable results to the SOTA.</a:t>
            </a:r>
            <a:endParaRPr sz="2400"/>
          </a:p>
          <a:p>
            <a:pPr indent="-381000" lvl="0" marL="342900" rtl="0" algn="l">
              <a:lnSpc>
                <a:spcPct val="90000"/>
              </a:lnSpc>
              <a:spcBef>
                <a:spcPts val="1000"/>
              </a:spcBef>
              <a:spcAft>
                <a:spcPts val="0"/>
              </a:spcAft>
              <a:buSzPts val="2400"/>
              <a:buChar char="•"/>
            </a:pPr>
            <a:r>
              <a:rPr lang="en-IN" sz="2400"/>
              <a:t>Loss curves signify that no additional time is required to get comparable results to the global, centralized model.</a:t>
            </a:r>
            <a:endParaRPr sz="2400"/>
          </a:p>
          <a:p>
            <a:pPr indent="-381000" lvl="0" marL="342900" rtl="0" algn="l">
              <a:lnSpc>
                <a:spcPct val="90000"/>
              </a:lnSpc>
              <a:spcBef>
                <a:spcPts val="1000"/>
              </a:spcBef>
              <a:spcAft>
                <a:spcPts val="0"/>
              </a:spcAft>
              <a:buSzPts val="2400"/>
              <a:buChar char="•"/>
            </a:pPr>
            <a:r>
              <a:rPr lang="en-IN" sz="2400"/>
              <a:t>We did not implement ensemble clustering based FedGRU for TFP and would like to do so in future. Also, we want to try our hands on Graph Convolutional Networks as well.</a:t>
            </a:r>
            <a:endParaRPr sz="2400"/>
          </a:p>
        </p:txBody>
      </p:sp>
      <p:sp>
        <p:nvSpPr>
          <p:cNvPr id="169" name="Google Shape;169;p24"/>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838200" y="365126"/>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References</a:t>
            </a:r>
            <a:endParaRPr/>
          </a:p>
        </p:txBody>
      </p:sp>
      <p:sp>
        <p:nvSpPr>
          <p:cNvPr id="176" name="Google Shape;176;p25"/>
          <p:cNvSpPr txBox="1"/>
          <p:nvPr>
            <p:ph idx="1" type="body"/>
          </p:nvPr>
        </p:nvSpPr>
        <p:spPr>
          <a:xfrm>
            <a:off x="838200" y="1511107"/>
            <a:ext cx="10515600" cy="4368900"/>
          </a:xfrm>
          <a:prstGeom prst="rect">
            <a:avLst/>
          </a:prstGeom>
          <a:noFill/>
          <a:ln>
            <a:noFill/>
          </a:ln>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en-IN" sz="2400"/>
              <a:t>Y. Liu, J. J. Q. Yu, J. Kang, D. Niyato and S. Zhang, "Privacy-Preserving Traffic Flow Prediction: A Federated Learning Approach," in IEEE Internet of Things Journal, vol. 7, no. 8, pp. 7751-7763, Aug. 2020, doi: 10.1109/JIOT.2020.2991401. </a:t>
            </a:r>
            <a:r>
              <a:rPr lang="en-IN" sz="2400" u="sng">
                <a:solidFill>
                  <a:schemeClr val="hlink"/>
                </a:solidFill>
                <a:hlinkClick r:id="rId3"/>
              </a:rPr>
              <a:t>https://ieeexplore.ieee.org/document/9082655</a:t>
            </a:r>
            <a:endParaRPr sz="2400"/>
          </a:p>
          <a:p>
            <a:pPr indent="-381000" lvl="0" marL="457200" rtl="0" algn="l">
              <a:spcBef>
                <a:spcPts val="1000"/>
              </a:spcBef>
              <a:spcAft>
                <a:spcPts val="0"/>
              </a:spcAft>
              <a:buSzPts val="2400"/>
              <a:buAutoNum type="arabicPeriod"/>
            </a:pPr>
            <a:r>
              <a:rPr lang="en-IN" sz="2400" u="sng">
                <a:solidFill>
                  <a:schemeClr val="hlink"/>
                </a:solidFill>
                <a:hlinkClick r:id="rId4"/>
              </a:rPr>
              <a:t>https://paperswithcode.com/paper/privacy-preserving-traffic-flow-prediction-a</a:t>
            </a:r>
            <a:endParaRPr sz="2400"/>
          </a:p>
          <a:p>
            <a:pPr indent="-381000" lvl="0" marL="457200" rtl="0" algn="l">
              <a:spcBef>
                <a:spcPts val="1000"/>
              </a:spcBef>
              <a:spcAft>
                <a:spcPts val="0"/>
              </a:spcAft>
              <a:buSzPts val="2400"/>
              <a:buAutoNum type="arabicPeriod"/>
            </a:pPr>
            <a:r>
              <a:rPr lang="en-IN" sz="2400"/>
              <a:t>G. Nidhi and J, “Federated learning analysis for vehicular traffic flow prediction: evaluation of learning algorithms and aggregation approaches,” Cluster Computing, 2024</a:t>
            </a:r>
            <a:endParaRPr sz="2400"/>
          </a:p>
        </p:txBody>
      </p:sp>
      <p:sp>
        <p:nvSpPr>
          <p:cNvPr id="177" name="Google Shape;177;p25"/>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sp>
        <p:nvSpPr>
          <p:cNvPr id="184" name="Google Shape;184;p26"/>
          <p:cNvSpPr txBox="1"/>
          <p:nvPr>
            <p:ph type="title"/>
          </p:nvPr>
        </p:nvSpPr>
        <p:spPr>
          <a:xfrm>
            <a:off x="270929" y="2213979"/>
            <a:ext cx="11834648" cy="230176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IN"/>
              <a:t>Thank You</a:t>
            </a:r>
            <a:br>
              <a:rPr lang="en-IN"/>
            </a:br>
            <a:br>
              <a:rPr lang="en-IN"/>
            </a:br>
            <a:r>
              <a:rPr lang="en-I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838200" y="365126"/>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Table of Contents</a:t>
            </a:r>
            <a:endParaRPr/>
          </a:p>
        </p:txBody>
      </p:sp>
      <p:sp>
        <p:nvSpPr>
          <p:cNvPr id="79" name="Google Shape;79;p14"/>
          <p:cNvSpPr txBox="1"/>
          <p:nvPr>
            <p:ph idx="1" type="body"/>
          </p:nvPr>
        </p:nvSpPr>
        <p:spPr>
          <a:xfrm>
            <a:off x="838200" y="1511107"/>
            <a:ext cx="10515600" cy="43689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IN"/>
              <a:t>Introduction  </a:t>
            </a:r>
            <a:endParaRPr/>
          </a:p>
          <a:p>
            <a:pPr indent="-342900" lvl="0" marL="457200" rtl="0" algn="l">
              <a:lnSpc>
                <a:spcPct val="90000"/>
              </a:lnSpc>
              <a:spcBef>
                <a:spcPts val="0"/>
              </a:spcBef>
              <a:spcAft>
                <a:spcPts val="0"/>
              </a:spcAft>
              <a:buSzPts val="1800"/>
              <a:buChar char="•"/>
            </a:pPr>
            <a:r>
              <a:rPr lang="en-IN"/>
              <a:t>Aim of the Project</a:t>
            </a:r>
            <a:endParaRPr/>
          </a:p>
          <a:p>
            <a:pPr indent="-342900" lvl="0" marL="457200" rtl="0" algn="l">
              <a:lnSpc>
                <a:spcPct val="90000"/>
              </a:lnSpc>
              <a:spcBef>
                <a:spcPts val="0"/>
              </a:spcBef>
              <a:spcAft>
                <a:spcPts val="0"/>
              </a:spcAft>
              <a:buSzPts val="1800"/>
              <a:buChar char="•"/>
            </a:pPr>
            <a:r>
              <a:rPr lang="en-IN"/>
              <a:t>Hardware/ Software Required</a:t>
            </a:r>
            <a:endParaRPr/>
          </a:p>
          <a:p>
            <a:pPr indent="-342900" lvl="0" marL="457200" rtl="0" algn="l">
              <a:lnSpc>
                <a:spcPct val="90000"/>
              </a:lnSpc>
              <a:spcBef>
                <a:spcPts val="0"/>
              </a:spcBef>
              <a:spcAft>
                <a:spcPts val="0"/>
              </a:spcAft>
              <a:buSzPts val="1800"/>
              <a:buChar char="•"/>
            </a:pPr>
            <a:r>
              <a:rPr lang="en-IN"/>
              <a:t>Problem Statement </a:t>
            </a:r>
            <a:endParaRPr/>
          </a:p>
          <a:p>
            <a:pPr indent="-342900" lvl="0" marL="457200" rtl="0" algn="l">
              <a:lnSpc>
                <a:spcPct val="90000"/>
              </a:lnSpc>
              <a:spcBef>
                <a:spcPts val="0"/>
              </a:spcBef>
              <a:spcAft>
                <a:spcPts val="0"/>
              </a:spcAft>
              <a:buSzPts val="1800"/>
              <a:buChar char="•"/>
            </a:pPr>
            <a:r>
              <a:rPr lang="en-IN"/>
              <a:t>Methodology</a:t>
            </a:r>
            <a:endParaRPr/>
          </a:p>
          <a:p>
            <a:pPr indent="-342900" lvl="0" marL="457200" rtl="0" algn="l">
              <a:lnSpc>
                <a:spcPct val="90000"/>
              </a:lnSpc>
              <a:spcBef>
                <a:spcPts val="0"/>
              </a:spcBef>
              <a:spcAft>
                <a:spcPts val="0"/>
              </a:spcAft>
              <a:buSzPts val="1800"/>
              <a:buChar char="•"/>
            </a:pPr>
            <a:r>
              <a:rPr lang="en-IN"/>
              <a:t>Results</a:t>
            </a:r>
            <a:endParaRPr/>
          </a:p>
          <a:p>
            <a:pPr indent="-342900" lvl="0" marL="457200" rtl="0" algn="l">
              <a:lnSpc>
                <a:spcPct val="90000"/>
              </a:lnSpc>
              <a:spcBef>
                <a:spcPts val="0"/>
              </a:spcBef>
              <a:spcAft>
                <a:spcPts val="0"/>
              </a:spcAft>
              <a:buSzPts val="1800"/>
              <a:buChar char="•"/>
            </a:pPr>
            <a:r>
              <a:rPr lang="en-IN"/>
              <a:t>Conclusion/ Future Work</a:t>
            </a:r>
            <a:endParaRPr/>
          </a:p>
          <a:p>
            <a:pPr indent="-228600" lvl="0" marL="457200" rtl="0" algn="l">
              <a:lnSpc>
                <a:spcPct val="90000"/>
              </a:lnSpc>
              <a:spcBef>
                <a:spcPts val="0"/>
              </a:spcBef>
              <a:spcAft>
                <a:spcPts val="0"/>
              </a:spcAft>
              <a:buSzPts val="1800"/>
              <a:buNone/>
            </a:pPr>
            <a:r>
              <a:t/>
            </a:r>
            <a:endParaRPr/>
          </a:p>
        </p:txBody>
      </p:sp>
      <p:sp>
        <p:nvSpPr>
          <p:cNvPr id="80" name="Google Shape;80;p14"/>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838200" y="365126"/>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Introduction</a:t>
            </a:r>
            <a:endParaRPr/>
          </a:p>
        </p:txBody>
      </p:sp>
      <p:sp>
        <p:nvSpPr>
          <p:cNvPr id="87" name="Google Shape;87;p15"/>
          <p:cNvSpPr txBox="1"/>
          <p:nvPr>
            <p:ph idx="1" type="body"/>
          </p:nvPr>
        </p:nvSpPr>
        <p:spPr>
          <a:xfrm>
            <a:off x="723725" y="1682782"/>
            <a:ext cx="10515600" cy="4368900"/>
          </a:xfrm>
          <a:prstGeom prst="rect">
            <a:avLst/>
          </a:prstGeom>
          <a:noFill/>
          <a:ln>
            <a:noFill/>
          </a:ln>
        </p:spPr>
        <p:txBody>
          <a:bodyPr anchorCtr="0" anchor="t" bIns="45700" lIns="91425" spcFirstLastPara="1" rIns="91425" wrap="square" tIns="45700">
            <a:noAutofit/>
          </a:bodyPr>
          <a:lstStyle/>
          <a:p>
            <a:pPr indent="-355600" lvl="1" marL="914400" rtl="0" algn="l">
              <a:lnSpc>
                <a:spcPct val="115000"/>
              </a:lnSpc>
              <a:spcBef>
                <a:spcPts val="1200"/>
              </a:spcBef>
              <a:spcAft>
                <a:spcPts val="0"/>
              </a:spcAft>
              <a:buSzPts val="2000"/>
              <a:buChar char="•"/>
            </a:pPr>
            <a:r>
              <a:rPr lang="en-IN" sz="2000"/>
              <a:t>Traffic Flow Prediction (TFP)</a:t>
            </a:r>
            <a:r>
              <a:rPr lang="en-IN" sz="2000"/>
              <a:t> </a:t>
            </a:r>
            <a:r>
              <a:rPr lang="en-IN" sz="2000"/>
              <a:t>plays a crucial role in urban management, aiding in congestion alleviation, traffic light optimization, and overall transportation efficiency.</a:t>
            </a:r>
            <a:endParaRPr sz="2000"/>
          </a:p>
          <a:p>
            <a:pPr indent="-355600" lvl="1" marL="914400" rtl="0" algn="l">
              <a:lnSpc>
                <a:spcPct val="115000"/>
              </a:lnSpc>
              <a:spcBef>
                <a:spcPts val="0"/>
              </a:spcBef>
              <a:spcAft>
                <a:spcPts val="0"/>
              </a:spcAft>
              <a:buSzPts val="2000"/>
              <a:buChar char="•"/>
            </a:pPr>
            <a:r>
              <a:rPr lang="en-IN" sz="2000"/>
              <a:t>Traditional centralized machine learning (ML) methods utilize sensor data for TFP but raise privacy concerns due to data sharing.</a:t>
            </a:r>
            <a:endParaRPr b="1" sz="2000"/>
          </a:p>
          <a:p>
            <a:pPr indent="-355600" lvl="1" marL="914400" rtl="0" algn="l">
              <a:lnSpc>
                <a:spcPct val="115000"/>
              </a:lnSpc>
              <a:spcBef>
                <a:spcPts val="0"/>
              </a:spcBef>
              <a:spcAft>
                <a:spcPts val="0"/>
              </a:spcAft>
              <a:buSzPts val="2000"/>
              <a:buChar char="•"/>
            </a:pPr>
            <a:r>
              <a:rPr lang="en-IN" sz="2000"/>
              <a:t>Federated Learning (FL) enables collaborative model training across distributed organizations without sharing raw data.</a:t>
            </a:r>
            <a:endParaRPr sz="2000"/>
          </a:p>
          <a:p>
            <a:pPr indent="-355600" lvl="1" marL="914400" rtl="0" algn="l">
              <a:lnSpc>
                <a:spcPct val="115000"/>
              </a:lnSpc>
              <a:spcBef>
                <a:spcPts val="0"/>
              </a:spcBef>
              <a:spcAft>
                <a:spcPts val="0"/>
              </a:spcAft>
              <a:buSzPts val="2000"/>
              <a:buChar char="•"/>
            </a:pPr>
            <a:r>
              <a:rPr lang="en-IN" sz="2000"/>
              <a:t>FL addresses privacy concerns by aggregating model updates locally, ensuring data privacy while maintaining predictive accuracy.</a:t>
            </a:r>
            <a:endParaRPr sz="2000"/>
          </a:p>
          <a:p>
            <a:pPr indent="-355600" lvl="1" marL="914400" rtl="0" algn="l">
              <a:lnSpc>
                <a:spcPct val="115000"/>
              </a:lnSpc>
              <a:spcBef>
                <a:spcPts val="0"/>
              </a:spcBef>
              <a:spcAft>
                <a:spcPts val="0"/>
              </a:spcAft>
              <a:buSzPts val="2000"/>
              <a:buChar char="•"/>
            </a:pPr>
            <a:r>
              <a:rPr lang="en-IN" sz="2000"/>
              <a:t>Implemented a simplified implementation of the FedGRU algorithm for privacy-preserving TFP. FedGRU combines FL with Gated Recurrent Unit (GRU) neural networks for TFP.</a:t>
            </a:r>
            <a:endParaRPr sz="2000"/>
          </a:p>
        </p:txBody>
      </p:sp>
      <p:sp>
        <p:nvSpPr>
          <p:cNvPr id="88" name="Google Shape;88;p15"/>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838200" y="365126"/>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Aim of the Project</a:t>
            </a:r>
            <a:endParaRPr/>
          </a:p>
        </p:txBody>
      </p:sp>
      <p:sp>
        <p:nvSpPr>
          <p:cNvPr id="95" name="Google Shape;95;p16"/>
          <p:cNvSpPr txBox="1"/>
          <p:nvPr>
            <p:ph idx="1" type="body"/>
          </p:nvPr>
        </p:nvSpPr>
        <p:spPr>
          <a:xfrm>
            <a:off x="838200" y="1453882"/>
            <a:ext cx="10515600" cy="43689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1200"/>
              </a:spcBef>
              <a:spcAft>
                <a:spcPts val="0"/>
              </a:spcAft>
              <a:buSzPts val="2000"/>
              <a:buChar char="•"/>
            </a:pPr>
            <a:r>
              <a:rPr lang="en-IN" sz="2000"/>
              <a:t>Replicate and implement the FedGRU algorithm for privacy-preserving traffic flow prediction using federated learning.</a:t>
            </a:r>
            <a:endParaRPr sz="2000"/>
          </a:p>
          <a:p>
            <a:pPr indent="-355600" lvl="0" marL="457200" rtl="0" algn="l">
              <a:lnSpc>
                <a:spcPct val="115000"/>
              </a:lnSpc>
              <a:spcBef>
                <a:spcPts val="0"/>
              </a:spcBef>
              <a:spcAft>
                <a:spcPts val="0"/>
              </a:spcAft>
              <a:buSzPts val="2000"/>
              <a:buChar char="•"/>
            </a:pPr>
            <a:r>
              <a:rPr lang="en-IN" sz="2000"/>
              <a:t>Follow the methodology outlined in the paper to combine federated learning with the GRU neural network.</a:t>
            </a:r>
            <a:endParaRPr sz="2000"/>
          </a:p>
          <a:p>
            <a:pPr indent="-355600" lvl="0" marL="457200" rtl="0" algn="l">
              <a:lnSpc>
                <a:spcPct val="115000"/>
              </a:lnSpc>
              <a:spcBef>
                <a:spcPts val="0"/>
              </a:spcBef>
              <a:spcAft>
                <a:spcPts val="0"/>
              </a:spcAft>
              <a:buSzPts val="2000"/>
              <a:buChar char="•"/>
            </a:pPr>
            <a:r>
              <a:rPr lang="en-IN" sz="2000"/>
              <a:t>Demonstrate the feasibility and effectiveness of the approach through implementation.</a:t>
            </a:r>
            <a:endParaRPr sz="2000"/>
          </a:p>
          <a:p>
            <a:pPr indent="-355600" lvl="0" marL="457200" rtl="0" algn="l">
              <a:lnSpc>
                <a:spcPct val="115000"/>
              </a:lnSpc>
              <a:spcBef>
                <a:spcPts val="0"/>
              </a:spcBef>
              <a:spcAft>
                <a:spcPts val="0"/>
              </a:spcAft>
              <a:buSzPts val="2000"/>
              <a:buChar char="•"/>
            </a:pPr>
            <a:r>
              <a:rPr lang="en-IN" sz="2000"/>
              <a:t>Ensure data privacy by enabling organizations to train a global model collaboratively without sharing raw data.</a:t>
            </a:r>
            <a:endParaRPr sz="2000"/>
          </a:p>
          <a:p>
            <a:pPr indent="-355600" lvl="0" marL="457200" rtl="0" algn="l">
              <a:lnSpc>
                <a:spcPct val="115000"/>
              </a:lnSpc>
              <a:spcBef>
                <a:spcPts val="0"/>
              </a:spcBef>
              <a:spcAft>
                <a:spcPts val="0"/>
              </a:spcAft>
              <a:buSzPts val="2000"/>
              <a:buChar char="•"/>
            </a:pPr>
            <a:r>
              <a:rPr lang="en-IN" sz="2000"/>
              <a:t>Validate the accuracy of traffic flow prediction while maintaining privacy within the federated learning framework.</a:t>
            </a:r>
            <a:endParaRPr sz="2000"/>
          </a:p>
          <a:p>
            <a:pPr indent="-355600" lvl="0" marL="457200" rtl="0" algn="l">
              <a:lnSpc>
                <a:spcPct val="115000"/>
              </a:lnSpc>
              <a:spcBef>
                <a:spcPts val="0"/>
              </a:spcBef>
              <a:spcAft>
                <a:spcPts val="0"/>
              </a:spcAft>
              <a:buSzPts val="2000"/>
              <a:buChar char="•"/>
            </a:pPr>
            <a:r>
              <a:rPr lang="en-IN" sz="2000"/>
              <a:t>Reproduce the findings of the paper and validate the effectiveness of the FedGRU algorithm.</a:t>
            </a:r>
            <a:endParaRPr sz="2000"/>
          </a:p>
          <a:p>
            <a:pPr indent="-355600" lvl="0" marL="457200" rtl="0" algn="l">
              <a:lnSpc>
                <a:spcPct val="115000"/>
              </a:lnSpc>
              <a:spcBef>
                <a:spcPts val="0"/>
              </a:spcBef>
              <a:spcAft>
                <a:spcPts val="0"/>
              </a:spcAft>
              <a:buSzPts val="2000"/>
              <a:buChar char="•"/>
            </a:pPr>
            <a:r>
              <a:rPr lang="en-IN" sz="2000"/>
              <a:t>Provide a practical implementation of FedGRU for predicting traffic flow accurately in urban areas while safeguarding sensitive information.</a:t>
            </a:r>
            <a:endParaRPr sz="2000"/>
          </a:p>
        </p:txBody>
      </p:sp>
      <p:sp>
        <p:nvSpPr>
          <p:cNvPr id="96" name="Google Shape;96;p16"/>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838200" y="365126"/>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Hardware/Software Required</a:t>
            </a:r>
            <a:endParaRPr/>
          </a:p>
        </p:txBody>
      </p:sp>
      <p:sp>
        <p:nvSpPr>
          <p:cNvPr id="103" name="Google Shape;103;p17"/>
          <p:cNvSpPr txBox="1"/>
          <p:nvPr>
            <p:ph idx="1" type="body"/>
          </p:nvPr>
        </p:nvSpPr>
        <p:spPr>
          <a:xfrm>
            <a:off x="838200" y="1511107"/>
            <a:ext cx="10515600" cy="43689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1000"/>
              </a:spcBef>
              <a:spcAft>
                <a:spcPts val="0"/>
              </a:spcAft>
              <a:buSzPts val="1800"/>
              <a:buChar char="•"/>
            </a:pPr>
            <a:r>
              <a:rPr lang="en-IN" sz="2400"/>
              <a:t>List of Hardware</a:t>
            </a:r>
            <a:endParaRPr/>
          </a:p>
          <a:p>
            <a:pPr indent="-342900" lvl="1" marL="800100" rtl="0" algn="l">
              <a:lnSpc>
                <a:spcPct val="90000"/>
              </a:lnSpc>
              <a:spcBef>
                <a:spcPts val="1000"/>
              </a:spcBef>
              <a:spcAft>
                <a:spcPts val="0"/>
              </a:spcAft>
              <a:buSzPts val="1800"/>
              <a:buChar char="•"/>
            </a:pPr>
            <a:r>
              <a:rPr lang="en-IN"/>
              <a:t>Computer with a decent CPU (i7-10750H in this case used)</a:t>
            </a:r>
            <a:endParaRPr/>
          </a:p>
          <a:p>
            <a:pPr indent="-342900" lvl="1" marL="800100" rtl="0" algn="l">
              <a:lnSpc>
                <a:spcPct val="90000"/>
              </a:lnSpc>
              <a:spcBef>
                <a:spcPts val="1000"/>
              </a:spcBef>
              <a:spcAft>
                <a:spcPts val="0"/>
              </a:spcAft>
              <a:buSzPts val="1800"/>
              <a:buChar char="•"/>
            </a:pPr>
            <a:r>
              <a:rPr lang="en-IN"/>
              <a:t>Optionally a GPU for training (GTX 1650Ti used)</a:t>
            </a:r>
            <a:endParaRPr/>
          </a:p>
          <a:p>
            <a:pPr indent="-342900" lvl="0" marL="342900" rtl="0" algn="l">
              <a:lnSpc>
                <a:spcPct val="90000"/>
              </a:lnSpc>
              <a:spcBef>
                <a:spcPts val="1000"/>
              </a:spcBef>
              <a:spcAft>
                <a:spcPts val="0"/>
              </a:spcAft>
              <a:buSzPts val="1800"/>
              <a:buChar char="•"/>
            </a:pPr>
            <a:r>
              <a:rPr lang="en-IN" sz="2400"/>
              <a:t>List of Software</a:t>
            </a:r>
            <a:endParaRPr/>
          </a:p>
          <a:p>
            <a:pPr indent="-342900" lvl="1" marL="800100" rtl="0" algn="l">
              <a:lnSpc>
                <a:spcPct val="90000"/>
              </a:lnSpc>
              <a:spcBef>
                <a:spcPts val="1000"/>
              </a:spcBef>
              <a:spcAft>
                <a:spcPts val="0"/>
              </a:spcAft>
              <a:buSzPts val="1800"/>
              <a:buChar char="•"/>
            </a:pPr>
            <a:r>
              <a:rPr lang="en-IN"/>
              <a:t>Python to implement the algorithm</a:t>
            </a:r>
            <a:endParaRPr/>
          </a:p>
          <a:p>
            <a:pPr indent="-342900" lvl="1" marL="800100" rtl="0" algn="l">
              <a:lnSpc>
                <a:spcPct val="90000"/>
              </a:lnSpc>
              <a:spcBef>
                <a:spcPts val="1000"/>
              </a:spcBef>
              <a:spcAft>
                <a:spcPts val="0"/>
              </a:spcAft>
              <a:buSzPts val="1800"/>
              <a:buChar char="•"/>
            </a:pPr>
            <a:r>
              <a:rPr lang="en-IN"/>
              <a:t>IDE (VSCode, Jupyter Notebooks used)</a:t>
            </a:r>
            <a:endParaRPr/>
          </a:p>
          <a:p>
            <a:pPr indent="-342900" lvl="1" marL="800100" rtl="0" algn="l">
              <a:lnSpc>
                <a:spcPct val="90000"/>
              </a:lnSpc>
              <a:spcBef>
                <a:spcPts val="1000"/>
              </a:spcBef>
              <a:spcAft>
                <a:spcPts val="0"/>
              </a:spcAft>
              <a:buSzPts val="1800"/>
              <a:buChar char="•"/>
            </a:pPr>
            <a:r>
              <a:rPr lang="en-IN"/>
              <a:t>ML Libraries (Pytorch, Numpy, Pandas</a:t>
            </a:r>
            <a:endParaRPr/>
          </a:p>
          <a:p>
            <a:pPr indent="-342900" lvl="1" marL="800100" rtl="0" algn="l">
              <a:lnSpc>
                <a:spcPct val="90000"/>
              </a:lnSpc>
              <a:spcBef>
                <a:spcPts val="1000"/>
              </a:spcBef>
              <a:spcAft>
                <a:spcPts val="0"/>
              </a:spcAft>
              <a:buSzPts val="1800"/>
              <a:buChar char="•"/>
            </a:pPr>
            <a:r>
              <a:rPr lang="en-IN"/>
              <a:t>Internet, Google Slides for PPT</a:t>
            </a:r>
            <a:endParaRPr/>
          </a:p>
        </p:txBody>
      </p:sp>
      <p:sp>
        <p:nvSpPr>
          <p:cNvPr id="104" name="Google Shape;104;p17"/>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838200" y="365126"/>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Problem Definition</a:t>
            </a:r>
            <a:endParaRPr/>
          </a:p>
        </p:txBody>
      </p:sp>
      <p:sp>
        <p:nvSpPr>
          <p:cNvPr id="111" name="Google Shape;111;p18"/>
          <p:cNvSpPr txBox="1"/>
          <p:nvPr>
            <p:ph idx="1" type="body"/>
          </p:nvPr>
        </p:nvSpPr>
        <p:spPr>
          <a:xfrm>
            <a:off x="246825" y="2693832"/>
            <a:ext cx="10515600" cy="4368900"/>
          </a:xfrm>
          <a:prstGeom prst="rect">
            <a:avLst/>
          </a:prstGeom>
          <a:noFill/>
          <a:ln>
            <a:noFill/>
          </a:ln>
        </p:spPr>
        <p:txBody>
          <a:bodyPr anchorCtr="0" anchor="t" bIns="45700" lIns="91425" spcFirstLastPara="1" rIns="91425" wrap="square" tIns="45700">
            <a:noAutofit/>
          </a:bodyPr>
          <a:lstStyle/>
          <a:p>
            <a:pPr indent="-273050" lvl="0" marL="457200" rtl="0" algn="l">
              <a:lnSpc>
                <a:spcPct val="115000"/>
              </a:lnSpc>
              <a:spcBef>
                <a:spcPts val="1200"/>
              </a:spcBef>
              <a:spcAft>
                <a:spcPts val="0"/>
              </a:spcAft>
              <a:buSzPts val="700"/>
              <a:buChar char="•"/>
            </a:pPr>
            <a:r>
              <a:rPr lang="en-IN" sz="2000"/>
              <a:t>The relevance of this problem lies in its impact on various stakeholders, including urban residents, taxi drivers, businesses, and government agencies.</a:t>
            </a:r>
            <a:endParaRPr sz="2000"/>
          </a:p>
          <a:p>
            <a:pPr indent="-273050" lvl="0" marL="457200" rtl="0" algn="l">
              <a:lnSpc>
                <a:spcPct val="115000"/>
              </a:lnSpc>
              <a:spcBef>
                <a:spcPts val="0"/>
              </a:spcBef>
              <a:spcAft>
                <a:spcPts val="0"/>
              </a:spcAft>
              <a:buSzPts val="700"/>
              <a:buChar char="•"/>
            </a:pPr>
            <a:r>
              <a:rPr lang="en-IN" sz="2000"/>
              <a:t>Accurate traffic flow prediction enables more efficient traffic management, reduces congestion, and improves overall transportation system performance.</a:t>
            </a:r>
            <a:endParaRPr sz="2000"/>
          </a:p>
          <a:p>
            <a:pPr indent="-273050" lvl="0" marL="457200" rtl="0" algn="l">
              <a:lnSpc>
                <a:spcPct val="115000"/>
              </a:lnSpc>
              <a:spcBef>
                <a:spcPts val="0"/>
              </a:spcBef>
              <a:spcAft>
                <a:spcPts val="0"/>
              </a:spcAft>
              <a:buSzPts val="700"/>
              <a:buChar char="•"/>
            </a:pPr>
            <a:r>
              <a:rPr lang="en-IN" sz="2000"/>
              <a:t>Additionally, it enhances the effectiveness of intelligent transportation systems (ITS) subsystems, such as advanced traveler information, online car-hailing services, and traffic management systems.</a:t>
            </a:r>
            <a:endParaRPr sz="2000"/>
          </a:p>
          <a:p>
            <a:pPr indent="-273050" lvl="0" marL="457200" rtl="0" algn="l">
              <a:lnSpc>
                <a:spcPct val="115000"/>
              </a:lnSpc>
              <a:spcBef>
                <a:spcPts val="0"/>
              </a:spcBef>
              <a:spcAft>
                <a:spcPts val="0"/>
              </a:spcAft>
              <a:buSzPts val="700"/>
              <a:buChar char="•"/>
            </a:pPr>
            <a:r>
              <a:rPr lang="en-IN" sz="2000"/>
              <a:t>By preserving data privacy while predicting traffic flow, our project contributes to the development of safer, more efficient, and privacy-aware urban transportation systems.</a:t>
            </a:r>
            <a:endParaRPr sz="2000"/>
          </a:p>
        </p:txBody>
      </p:sp>
      <p:sp>
        <p:nvSpPr>
          <p:cNvPr id="112" name="Google Shape;112;p18"/>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pic>
        <p:nvPicPr>
          <p:cNvPr id="113" name="Google Shape;113;p18"/>
          <p:cNvPicPr preferRelativeResize="0"/>
          <p:nvPr/>
        </p:nvPicPr>
        <p:blipFill>
          <a:blip r:embed="rId3">
            <a:alphaModFix/>
          </a:blip>
          <a:stretch>
            <a:fillRect/>
          </a:stretch>
        </p:blipFill>
        <p:spPr>
          <a:xfrm>
            <a:off x="6524150" y="0"/>
            <a:ext cx="5667850" cy="259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838200" y="365126"/>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Problem Definition</a:t>
            </a:r>
            <a:endParaRPr/>
          </a:p>
        </p:txBody>
      </p:sp>
      <p:sp>
        <p:nvSpPr>
          <p:cNvPr id="120" name="Google Shape;120;p19"/>
          <p:cNvSpPr txBox="1"/>
          <p:nvPr>
            <p:ph idx="1" type="body"/>
          </p:nvPr>
        </p:nvSpPr>
        <p:spPr>
          <a:xfrm>
            <a:off x="838200" y="1511107"/>
            <a:ext cx="10515600" cy="4368900"/>
          </a:xfrm>
          <a:prstGeom prst="rect">
            <a:avLst/>
          </a:prstGeom>
          <a:noFill/>
          <a:ln>
            <a:noFill/>
          </a:ln>
        </p:spPr>
        <p:txBody>
          <a:bodyPr anchorCtr="0" anchor="t" bIns="45700" lIns="91425" spcFirstLastPara="1" rIns="91425" wrap="square" tIns="45700">
            <a:noAutofit/>
          </a:bodyPr>
          <a:lstStyle/>
          <a:p>
            <a:pPr indent="-279400" lvl="0" marL="457200" rtl="0" algn="l">
              <a:lnSpc>
                <a:spcPct val="115000"/>
              </a:lnSpc>
              <a:spcBef>
                <a:spcPts val="1200"/>
              </a:spcBef>
              <a:spcAft>
                <a:spcPts val="0"/>
              </a:spcAft>
              <a:buSzPts val="800"/>
              <a:buChar char="•"/>
            </a:pPr>
            <a:r>
              <a:rPr lang="en-IN" sz="2100"/>
              <a:t>Our project solves the challenge of accurately predicting traffic flow while preserving data privacy in urban areas.</a:t>
            </a:r>
            <a:endParaRPr sz="2100"/>
          </a:p>
          <a:p>
            <a:pPr indent="-279400" lvl="0" marL="457200" rtl="0" algn="l">
              <a:lnSpc>
                <a:spcPct val="115000"/>
              </a:lnSpc>
              <a:spcBef>
                <a:spcPts val="0"/>
              </a:spcBef>
              <a:spcAft>
                <a:spcPts val="0"/>
              </a:spcAft>
              <a:buSzPts val="800"/>
              <a:buChar char="•"/>
            </a:pPr>
            <a:r>
              <a:rPr lang="en-IN" sz="2100"/>
              <a:t>Traditional centralized learning methods face obstacles in sharing sensitive information, especially in scenarios like traffic prediction where privacy concerns are paramount.</a:t>
            </a:r>
            <a:endParaRPr sz="2100"/>
          </a:p>
          <a:p>
            <a:pPr indent="-279400" lvl="0" marL="457200" rtl="0" algn="l">
              <a:lnSpc>
                <a:spcPct val="115000"/>
              </a:lnSpc>
              <a:spcBef>
                <a:spcPts val="0"/>
              </a:spcBef>
              <a:spcAft>
                <a:spcPts val="0"/>
              </a:spcAft>
              <a:buSzPts val="800"/>
              <a:buChar char="•"/>
            </a:pPr>
            <a:r>
              <a:rPr lang="en-IN" sz="2100"/>
              <a:t>The project implements the FedGRU algorithm,</a:t>
            </a:r>
            <a:endParaRPr sz="2100"/>
          </a:p>
          <a:p>
            <a:pPr indent="0" lvl="0" marL="457200" rtl="0" algn="l">
              <a:lnSpc>
                <a:spcPct val="115000"/>
              </a:lnSpc>
              <a:spcBef>
                <a:spcPts val="1200"/>
              </a:spcBef>
              <a:spcAft>
                <a:spcPts val="0"/>
              </a:spcAft>
              <a:buNone/>
            </a:pPr>
            <a:r>
              <a:rPr lang="en-IN" sz="2100"/>
              <a:t>combining federated learning with the gated</a:t>
            </a:r>
            <a:endParaRPr sz="2100"/>
          </a:p>
          <a:p>
            <a:pPr indent="0" lvl="0" marL="457200" rtl="0" algn="l">
              <a:lnSpc>
                <a:spcPct val="115000"/>
              </a:lnSpc>
              <a:spcBef>
                <a:spcPts val="1200"/>
              </a:spcBef>
              <a:spcAft>
                <a:spcPts val="0"/>
              </a:spcAft>
              <a:buNone/>
            </a:pPr>
            <a:r>
              <a:rPr lang="en-IN" sz="2100"/>
              <a:t> recurrent unit (GRU) neural network.</a:t>
            </a:r>
            <a:endParaRPr sz="2100"/>
          </a:p>
          <a:p>
            <a:pPr indent="-279400" lvl="0" marL="457200" rtl="0" algn="l">
              <a:lnSpc>
                <a:spcPct val="115000"/>
              </a:lnSpc>
              <a:spcBef>
                <a:spcPts val="1200"/>
              </a:spcBef>
              <a:spcAft>
                <a:spcPts val="0"/>
              </a:spcAft>
              <a:buSzPts val="800"/>
              <a:buChar char="•"/>
            </a:pPr>
            <a:r>
              <a:rPr lang="en-IN" sz="2100"/>
              <a:t>This approach allows organizations to </a:t>
            </a:r>
            <a:endParaRPr sz="2100"/>
          </a:p>
          <a:p>
            <a:pPr indent="0" lvl="0" marL="457200" rtl="0" algn="l">
              <a:lnSpc>
                <a:spcPct val="115000"/>
              </a:lnSpc>
              <a:spcBef>
                <a:spcPts val="1200"/>
              </a:spcBef>
              <a:spcAft>
                <a:spcPts val="0"/>
              </a:spcAft>
              <a:buNone/>
            </a:pPr>
            <a:r>
              <a:rPr lang="en-IN" sz="2100"/>
              <a:t>collaboratively train a global model without</a:t>
            </a:r>
            <a:endParaRPr sz="2100"/>
          </a:p>
          <a:p>
            <a:pPr indent="0" lvl="0" marL="457200" rtl="0" algn="l">
              <a:lnSpc>
                <a:spcPct val="115000"/>
              </a:lnSpc>
              <a:spcBef>
                <a:spcPts val="1200"/>
              </a:spcBef>
              <a:spcAft>
                <a:spcPts val="1200"/>
              </a:spcAft>
              <a:buNone/>
            </a:pPr>
            <a:r>
              <a:rPr lang="en-IN" sz="2100"/>
              <a:t>sharing raw data, thus maintaining privacy.</a:t>
            </a:r>
            <a:endParaRPr sz="1900"/>
          </a:p>
        </p:txBody>
      </p:sp>
      <p:sp>
        <p:nvSpPr>
          <p:cNvPr id="121" name="Google Shape;121;p19"/>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pic>
        <p:nvPicPr>
          <p:cNvPr id="122" name="Google Shape;122;p19"/>
          <p:cNvPicPr preferRelativeResize="0"/>
          <p:nvPr/>
        </p:nvPicPr>
        <p:blipFill>
          <a:blip r:embed="rId3">
            <a:alphaModFix/>
          </a:blip>
          <a:stretch>
            <a:fillRect/>
          </a:stretch>
        </p:blipFill>
        <p:spPr>
          <a:xfrm>
            <a:off x="7313900" y="3247020"/>
            <a:ext cx="4878100" cy="361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6"/>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Methodology</a:t>
            </a:r>
            <a:endParaRPr/>
          </a:p>
        </p:txBody>
      </p:sp>
      <p:sp>
        <p:nvSpPr>
          <p:cNvPr id="129" name="Google Shape;129;p20"/>
          <p:cNvSpPr txBox="1"/>
          <p:nvPr>
            <p:ph idx="1" type="body"/>
          </p:nvPr>
        </p:nvSpPr>
        <p:spPr>
          <a:xfrm>
            <a:off x="838200" y="1511107"/>
            <a:ext cx="10515600" cy="43689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1000"/>
              </a:spcBef>
              <a:spcAft>
                <a:spcPts val="0"/>
              </a:spcAft>
              <a:buSzPts val="1800"/>
              <a:buChar char="•"/>
            </a:pPr>
            <a:r>
              <a:rPr lang="en-IN" sz="2400"/>
              <a:t>Main contribution is that we have implemented the proposed algorithm from the paper and verified it successfully.</a:t>
            </a:r>
            <a:endParaRPr sz="2400"/>
          </a:p>
          <a:p>
            <a:pPr indent="-381000" lvl="0" marL="342900" rtl="0" algn="l">
              <a:lnSpc>
                <a:spcPct val="90000"/>
              </a:lnSpc>
              <a:spcBef>
                <a:spcPts val="1000"/>
              </a:spcBef>
              <a:spcAft>
                <a:spcPts val="0"/>
              </a:spcAft>
              <a:buSzPts val="2400"/>
              <a:buChar char="•"/>
            </a:pPr>
            <a:r>
              <a:rPr lang="en-IN" sz="2400"/>
              <a:t>We also demonstrate that it is possible to get SOTA models even while maintaining the privacy and security of the data.</a:t>
            </a:r>
            <a:endParaRPr sz="2400"/>
          </a:p>
          <a:p>
            <a:pPr indent="-381000" lvl="0" marL="342900" rtl="0" algn="l">
              <a:lnSpc>
                <a:spcPct val="90000"/>
              </a:lnSpc>
              <a:spcBef>
                <a:spcPts val="1000"/>
              </a:spcBef>
              <a:spcAft>
                <a:spcPts val="0"/>
              </a:spcAft>
              <a:buSzPts val="2400"/>
              <a:buChar char="•"/>
            </a:pPr>
            <a:r>
              <a:rPr lang="en-IN" sz="2400"/>
              <a:t>Federated Learning and Gated Recurrent Unit (GRU)</a:t>
            </a:r>
            <a:endParaRPr sz="2400"/>
          </a:p>
          <a:p>
            <a:pPr indent="-381000" lvl="0" marL="342900" rtl="0" algn="l">
              <a:lnSpc>
                <a:spcPct val="90000"/>
              </a:lnSpc>
              <a:spcBef>
                <a:spcPts val="1000"/>
              </a:spcBef>
              <a:spcAft>
                <a:spcPts val="0"/>
              </a:spcAft>
              <a:buSzPts val="2400"/>
              <a:buChar char="•"/>
            </a:pPr>
            <a:r>
              <a:rPr lang="en-IN" sz="2400"/>
              <a:t>Privacy-Preserving Traffic Flow Prediction Algorithm (FedGRU)</a:t>
            </a:r>
            <a:endParaRPr sz="2400"/>
          </a:p>
          <a:p>
            <a:pPr indent="-381000" lvl="0" marL="342900" rtl="0" algn="l">
              <a:lnSpc>
                <a:spcPct val="90000"/>
              </a:lnSpc>
              <a:spcBef>
                <a:spcPts val="1000"/>
              </a:spcBef>
              <a:spcAft>
                <a:spcPts val="0"/>
              </a:spcAft>
              <a:buSzPts val="2400"/>
              <a:buChar char="•"/>
            </a:pPr>
            <a:r>
              <a:rPr lang="en-IN" sz="2400"/>
              <a:t>implementing and fine-tuning the FedGRU algorithm to meet the specific requirements of traffic flow prediction in urban areas. </a:t>
            </a:r>
            <a:endParaRPr sz="2400"/>
          </a:p>
          <a:p>
            <a:pPr indent="0" lvl="0" marL="0" rtl="0" algn="l">
              <a:lnSpc>
                <a:spcPct val="90000"/>
              </a:lnSpc>
              <a:spcBef>
                <a:spcPts val="1000"/>
              </a:spcBef>
              <a:spcAft>
                <a:spcPts val="0"/>
              </a:spcAft>
              <a:buNone/>
            </a:pPr>
            <a:r>
              <a:t/>
            </a:r>
            <a:endParaRPr sz="2400"/>
          </a:p>
        </p:txBody>
      </p:sp>
      <p:sp>
        <p:nvSpPr>
          <p:cNvPr id="130" name="Google Shape;130;p20"/>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pic>
        <p:nvPicPr>
          <p:cNvPr id="131" name="Google Shape;131;p20"/>
          <p:cNvPicPr preferRelativeResize="0"/>
          <p:nvPr/>
        </p:nvPicPr>
        <p:blipFill>
          <a:blip r:embed="rId3">
            <a:alphaModFix/>
          </a:blip>
          <a:stretch>
            <a:fillRect/>
          </a:stretch>
        </p:blipFill>
        <p:spPr>
          <a:xfrm>
            <a:off x="7919050" y="4784150"/>
            <a:ext cx="3434750" cy="19943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838200" y="365126"/>
            <a:ext cx="105156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Methodology</a:t>
            </a:r>
            <a:endParaRPr/>
          </a:p>
        </p:txBody>
      </p:sp>
      <p:sp>
        <p:nvSpPr>
          <p:cNvPr id="138" name="Google Shape;138;p21"/>
          <p:cNvSpPr txBox="1"/>
          <p:nvPr>
            <p:ph idx="1" type="body"/>
          </p:nvPr>
        </p:nvSpPr>
        <p:spPr>
          <a:xfrm>
            <a:off x="790500" y="1501557"/>
            <a:ext cx="10515600" cy="4368900"/>
          </a:xfrm>
          <a:prstGeom prst="rect">
            <a:avLst/>
          </a:prstGeom>
          <a:noFill/>
          <a:ln>
            <a:noFill/>
          </a:ln>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IN" sz="2000"/>
              <a:t>We first initialize the global model weights randomly. Then, these weights are transferred to all the clients who then create their own models with the weights sent by the central global server.</a:t>
            </a:r>
            <a:endParaRPr sz="2000"/>
          </a:p>
          <a:p>
            <a:pPr indent="-317500" lvl="0" marL="457200" rtl="0" algn="l">
              <a:spcBef>
                <a:spcPts val="1000"/>
              </a:spcBef>
              <a:spcAft>
                <a:spcPts val="0"/>
              </a:spcAft>
              <a:buSzPts val="1400"/>
              <a:buChar char="•"/>
            </a:pPr>
            <a:r>
              <a:rPr lang="en-IN" sz="2000"/>
              <a:t>Once the clients get the models, they train their individual models on their individual datasets without communicating with each other in any manner possible.</a:t>
            </a:r>
            <a:endParaRPr sz="2000"/>
          </a:p>
          <a:p>
            <a:pPr indent="-317500" lvl="0" marL="457200" rtl="0" algn="l">
              <a:spcBef>
                <a:spcPts val="1000"/>
              </a:spcBef>
              <a:spcAft>
                <a:spcPts val="0"/>
              </a:spcAft>
              <a:buSzPts val="1400"/>
              <a:buChar char="•"/>
            </a:pPr>
            <a:r>
              <a:rPr lang="en-IN" sz="2000"/>
              <a:t>Once the local models are trained, each client sends the weights of its model to the global model in cloud which then uses the FedAVG algorithm</a:t>
            </a:r>
            <a:endParaRPr sz="2000"/>
          </a:p>
        </p:txBody>
      </p:sp>
      <p:sp>
        <p:nvSpPr>
          <p:cNvPr id="139" name="Google Shape;139;p21"/>
          <p:cNvSpPr txBox="1"/>
          <p:nvPr>
            <p:ph idx="12" type="sldNum"/>
          </p:nvPr>
        </p:nvSpPr>
        <p:spPr>
          <a:xfrm>
            <a:off x="10370916" y="6311899"/>
            <a:ext cx="1523100" cy="365100"/>
          </a:xfrm>
          <a:prstGeom prst="rect">
            <a:avLst/>
          </a:prstGeom>
          <a:noFill/>
          <a:ln>
            <a:noFill/>
          </a:ln>
        </p:spPr>
        <p:txBody>
          <a:bodyPr anchorCtr="0" anchor="ctr" bIns="45700" lIns="90000"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IN"/>
              <a:t>‹#›</a:t>
            </a:fld>
            <a:endParaRPr/>
          </a:p>
        </p:txBody>
      </p:sp>
      <p:pic>
        <p:nvPicPr>
          <p:cNvPr id="140" name="Google Shape;140;p21"/>
          <p:cNvPicPr preferRelativeResize="0"/>
          <p:nvPr/>
        </p:nvPicPr>
        <p:blipFill>
          <a:blip r:embed="rId3">
            <a:alphaModFix/>
          </a:blip>
          <a:stretch>
            <a:fillRect/>
          </a:stretch>
        </p:blipFill>
        <p:spPr>
          <a:xfrm>
            <a:off x="458672" y="3558775"/>
            <a:ext cx="4901826" cy="3034125"/>
          </a:xfrm>
          <a:prstGeom prst="rect">
            <a:avLst/>
          </a:prstGeom>
          <a:noFill/>
          <a:ln>
            <a:noFill/>
          </a:ln>
        </p:spPr>
      </p:pic>
      <p:pic>
        <p:nvPicPr>
          <p:cNvPr id="141" name="Google Shape;141;p21"/>
          <p:cNvPicPr preferRelativeResize="0"/>
          <p:nvPr/>
        </p:nvPicPr>
        <p:blipFill>
          <a:blip r:embed="rId4">
            <a:alphaModFix/>
          </a:blip>
          <a:stretch>
            <a:fillRect/>
          </a:stretch>
        </p:blipFill>
        <p:spPr>
          <a:xfrm>
            <a:off x="7082050" y="3558775"/>
            <a:ext cx="4901826" cy="30341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M PPT">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