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18288000" cy="10287000"/>
  <p:notesSz cx="6858000" cy="9144000"/>
  <p:embeddedFontLst>
    <p:embeddedFont>
      <p:font typeface="Canva Sans Bold" panose="020B0604020202020204" charset="0"/>
      <p:regular r:id="rId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3" d="100"/>
          <a:sy n="43" d="100"/>
        </p:scale>
        <p:origin x="9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font" Target="fonts/font1.fntdata"/><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1FF72"/>
        </a:solidFill>
        <a:effectLst/>
      </p:bgPr>
    </p:bg>
    <p:spTree>
      <p:nvGrpSpPr>
        <p:cNvPr id="1" name=""/>
        <p:cNvGrpSpPr/>
        <p:nvPr/>
      </p:nvGrpSpPr>
      <p:grpSpPr>
        <a:xfrm>
          <a:off x="0" y="0"/>
          <a:ext cx="0" cy="0"/>
          <a:chOff x="0" y="0"/>
          <a:chExt cx="0" cy="0"/>
        </a:xfrm>
      </p:grpSpPr>
      <p:sp>
        <p:nvSpPr>
          <p:cNvPr id="2" name="Freeform 2"/>
          <p:cNvSpPr/>
          <p:nvPr/>
        </p:nvSpPr>
        <p:spPr>
          <a:xfrm>
            <a:off x="16294034" y="227456"/>
            <a:ext cx="1930532" cy="606509"/>
          </a:xfrm>
          <a:custGeom>
            <a:avLst/>
            <a:gdLst/>
            <a:ahLst/>
            <a:cxnLst/>
            <a:rect l="l" t="t" r="r" b="b"/>
            <a:pathLst>
              <a:path w="1930532" h="606509">
                <a:moveTo>
                  <a:pt x="0" y="0"/>
                </a:moveTo>
                <a:lnTo>
                  <a:pt x="1930532" y="0"/>
                </a:lnTo>
                <a:lnTo>
                  <a:pt x="1930532" y="606509"/>
                </a:lnTo>
                <a:lnTo>
                  <a:pt x="0" y="606509"/>
                </a:lnTo>
                <a:lnTo>
                  <a:pt x="0" y="0"/>
                </a:lnTo>
                <a:close/>
              </a:path>
            </a:pathLst>
          </a:custGeom>
          <a:blipFill>
            <a:blip r:embed="rId2"/>
            <a:stretch>
              <a:fillRect/>
            </a:stretch>
          </a:blipFill>
        </p:spPr>
        <p:txBody>
          <a:bodyPr/>
          <a:lstStyle/>
          <a:p>
            <a:endParaRPr lang="en-IN"/>
          </a:p>
        </p:txBody>
      </p:sp>
      <p:sp>
        <p:nvSpPr>
          <p:cNvPr id="3" name="Freeform 3"/>
          <p:cNvSpPr/>
          <p:nvPr/>
        </p:nvSpPr>
        <p:spPr>
          <a:xfrm>
            <a:off x="13674759" y="227456"/>
            <a:ext cx="2619275" cy="614314"/>
          </a:xfrm>
          <a:custGeom>
            <a:avLst/>
            <a:gdLst/>
            <a:ahLst/>
            <a:cxnLst/>
            <a:rect l="l" t="t" r="r" b="b"/>
            <a:pathLst>
              <a:path w="2619275" h="614314">
                <a:moveTo>
                  <a:pt x="0" y="0"/>
                </a:moveTo>
                <a:lnTo>
                  <a:pt x="2619275" y="0"/>
                </a:lnTo>
                <a:lnTo>
                  <a:pt x="2619275" y="614314"/>
                </a:lnTo>
                <a:lnTo>
                  <a:pt x="0" y="614314"/>
                </a:lnTo>
                <a:lnTo>
                  <a:pt x="0" y="0"/>
                </a:lnTo>
                <a:close/>
              </a:path>
            </a:pathLst>
          </a:custGeom>
          <a:blipFill>
            <a:blip r:embed="rId3"/>
            <a:stretch>
              <a:fillRect/>
            </a:stretch>
          </a:blipFill>
        </p:spPr>
        <p:txBody>
          <a:bodyPr/>
          <a:lstStyle/>
          <a:p>
            <a:endParaRPr lang="en-IN"/>
          </a:p>
        </p:txBody>
      </p:sp>
      <p:sp>
        <p:nvSpPr>
          <p:cNvPr id="4" name="Freeform 4"/>
          <p:cNvSpPr/>
          <p:nvPr/>
        </p:nvSpPr>
        <p:spPr>
          <a:xfrm>
            <a:off x="-3001" y="62760"/>
            <a:ext cx="3440592" cy="943705"/>
          </a:xfrm>
          <a:custGeom>
            <a:avLst/>
            <a:gdLst/>
            <a:ahLst/>
            <a:cxnLst/>
            <a:rect l="l" t="t" r="r" b="b"/>
            <a:pathLst>
              <a:path w="3440592" h="943705">
                <a:moveTo>
                  <a:pt x="0" y="0"/>
                </a:moveTo>
                <a:lnTo>
                  <a:pt x="3440592" y="0"/>
                </a:lnTo>
                <a:lnTo>
                  <a:pt x="3440592" y="943706"/>
                </a:lnTo>
                <a:lnTo>
                  <a:pt x="0" y="943706"/>
                </a:lnTo>
                <a:lnTo>
                  <a:pt x="0" y="0"/>
                </a:lnTo>
                <a:close/>
              </a:path>
            </a:pathLst>
          </a:custGeom>
          <a:blipFill>
            <a:blip r:embed="rId4"/>
            <a:stretch>
              <a:fillRect/>
            </a:stretch>
          </a:blipFill>
        </p:spPr>
        <p:txBody>
          <a:bodyPr/>
          <a:lstStyle/>
          <a:p>
            <a:endParaRPr lang="en-IN"/>
          </a:p>
        </p:txBody>
      </p:sp>
      <p:sp>
        <p:nvSpPr>
          <p:cNvPr id="5" name="AutoShape 5"/>
          <p:cNvSpPr/>
          <p:nvPr/>
        </p:nvSpPr>
        <p:spPr>
          <a:xfrm flipV="1">
            <a:off x="0" y="978706"/>
            <a:ext cx="18288000" cy="8710"/>
          </a:xfrm>
          <a:prstGeom prst="line">
            <a:avLst/>
          </a:prstGeom>
          <a:ln w="38100" cap="flat">
            <a:solidFill>
              <a:srgbClr val="000000"/>
            </a:solidFill>
            <a:prstDash val="solid"/>
            <a:headEnd type="none" w="sm" len="sm"/>
            <a:tailEnd type="none" w="sm" len="sm"/>
          </a:ln>
        </p:spPr>
        <p:txBody>
          <a:bodyPr/>
          <a:lstStyle/>
          <a:p>
            <a:endParaRPr lang="en-IN"/>
          </a:p>
        </p:txBody>
      </p:sp>
      <p:grpSp>
        <p:nvGrpSpPr>
          <p:cNvPr id="6" name="Group 6"/>
          <p:cNvGrpSpPr/>
          <p:nvPr/>
        </p:nvGrpSpPr>
        <p:grpSpPr>
          <a:xfrm>
            <a:off x="256527" y="1220690"/>
            <a:ext cx="2729546" cy="1294460"/>
            <a:chOff x="0" y="0"/>
            <a:chExt cx="718893" cy="340928"/>
          </a:xfrm>
        </p:grpSpPr>
        <p:sp>
          <p:nvSpPr>
            <p:cNvPr id="7" name="Freeform 7"/>
            <p:cNvSpPr/>
            <p:nvPr/>
          </p:nvSpPr>
          <p:spPr>
            <a:xfrm>
              <a:off x="0" y="0"/>
              <a:ext cx="718893" cy="340928"/>
            </a:xfrm>
            <a:custGeom>
              <a:avLst/>
              <a:gdLst/>
              <a:ahLst/>
              <a:cxnLst/>
              <a:rect l="l" t="t" r="r" b="b"/>
              <a:pathLst>
                <a:path w="718893" h="340928">
                  <a:moveTo>
                    <a:pt x="0" y="0"/>
                  </a:moveTo>
                  <a:lnTo>
                    <a:pt x="718893" y="0"/>
                  </a:lnTo>
                  <a:lnTo>
                    <a:pt x="718893" y="340928"/>
                  </a:lnTo>
                  <a:lnTo>
                    <a:pt x="0" y="340928"/>
                  </a:lnTo>
                  <a:close/>
                </a:path>
              </a:pathLst>
            </a:custGeom>
            <a:solidFill>
              <a:srgbClr val="9ED45A"/>
            </a:solidFill>
          </p:spPr>
          <p:txBody>
            <a:bodyPr/>
            <a:lstStyle/>
            <a:p>
              <a:endParaRPr lang="en-IN"/>
            </a:p>
          </p:txBody>
        </p:sp>
        <p:sp>
          <p:nvSpPr>
            <p:cNvPr id="8" name="TextBox 8"/>
            <p:cNvSpPr txBox="1"/>
            <p:nvPr/>
          </p:nvSpPr>
          <p:spPr>
            <a:xfrm>
              <a:off x="0" y="-28575"/>
              <a:ext cx="718893" cy="369503"/>
            </a:xfrm>
            <a:prstGeom prst="rect">
              <a:avLst/>
            </a:prstGeom>
          </p:spPr>
          <p:txBody>
            <a:bodyPr lIns="50800" tIns="50800" rIns="50800" bIns="50800" rtlCol="0" anchor="ctr"/>
            <a:lstStyle/>
            <a:p>
              <a:pPr algn="ctr">
                <a:lnSpc>
                  <a:spcPts val="1882"/>
                </a:lnSpc>
              </a:pPr>
              <a:r>
                <a:rPr lang="en-US" sz="1344">
                  <a:solidFill>
                    <a:srgbClr val="000000"/>
                  </a:solidFill>
                  <a:latin typeface="Canva Sans Bold"/>
                </a:rPr>
                <a:t>Prerequisites:</a:t>
              </a:r>
            </a:p>
            <a:p>
              <a:pPr algn="ctr">
                <a:lnSpc>
                  <a:spcPts val="1882"/>
                </a:lnSpc>
              </a:pPr>
              <a:endParaRPr lang="en-US" sz="1344">
                <a:solidFill>
                  <a:srgbClr val="000000"/>
                </a:solidFill>
                <a:latin typeface="Canva Sans Bold"/>
              </a:endParaRPr>
            </a:p>
            <a:p>
              <a:pPr algn="ctr">
                <a:lnSpc>
                  <a:spcPts val="1882"/>
                </a:lnSpc>
              </a:pPr>
              <a:r>
                <a:rPr lang="en-US" sz="1344">
                  <a:solidFill>
                    <a:srgbClr val="000000"/>
                  </a:solidFill>
                  <a:latin typeface="Canva Sans Bold"/>
                </a:rPr>
                <a:t>Bare Metal HPCC Installation</a:t>
              </a:r>
            </a:p>
            <a:p>
              <a:pPr algn="ctr">
                <a:lnSpc>
                  <a:spcPts val="1882"/>
                </a:lnSpc>
              </a:pPr>
              <a:r>
                <a:rPr lang="en-US" sz="1344">
                  <a:solidFill>
                    <a:srgbClr val="000000"/>
                  </a:solidFill>
                  <a:latin typeface="Canva Sans Bold"/>
                </a:rPr>
                <a:t>WsSQL Web Service part of ESP</a:t>
              </a:r>
            </a:p>
            <a:p>
              <a:pPr algn="ctr">
                <a:lnSpc>
                  <a:spcPts val="1882"/>
                </a:lnSpc>
              </a:pPr>
              <a:r>
                <a:rPr lang="en-US" sz="1344">
                  <a:solidFill>
                    <a:srgbClr val="000000"/>
                  </a:solidFill>
                  <a:latin typeface="Canva Sans Bold"/>
                </a:rPr>
                <a:t>Power BI Installed</a:t>
              </a:r>
            </a:p>
          </p:txBody>
        </p:sp>
      </p:grpSp>
      <p:sp>
        <p:nvSpPr>
          <p:cNvPr id="9" name="Freeform 9"/>
          <p:cNvSpPr/>
          <p:nvPr/>
        </p:nvSpPr>
        <p:spPr>
          <a:xfrm>
            <a:off x="256527" y="3328995"/>
            <a:ext cx="2729546" cy="1342811"/>
          </a:xfrm>
          <a:custGeom>
            <a:avLst/>
            <a:gdLst/>
            <a:ahLst/>
            <a:cxnLst/>
            <a:rect l="l" t="t" r="r" b="b"/>
            <a:pathLst>
              <a:path w="2729546" h="1342811">
                <a:moveTo>
                  <a:pt x="0" y="0"/>
                </a:moveTo>
                <a:lnTo>
                  <a:pt x="2729546" y="0"/>
                </a:lnTo>
                <a:lnTo>
                  <a:pt x="2729546" y="1342811"/>
                </a:lnTo>
                <a:lnTo>
                  <a:pt x="0" y="1342811"/>
                </a:lnTo>
                <a:lnTo>
                  <a:pt x="0" y="0"/>
                </a:lnTo>
                <a:close/>
              </a:path>
            </a:pathLst>
          </a:custGeom>
          <a:blipFill>
            <a:blip r:embed="rId5"/>
            <a:stretch>
              <a:fillRect/>
            </a:stretch>
          </a:blipFill>
        </p:spPr>
        <p:txBody>
          <a:bodyPr/>
          <a:lstStyle/>
          <a:p>
            <a:endParaRPr lang="en-IN"/>
          </a:p>
        </p:txBody>
      </p:sp>
      <p:sp>
        <p:nvSpPr>
          <p:cNvPr id="10" name="AutoShape 10"/>
          <p:cNvSpPr/>
          <p:nvPr/>
        </p:nvSpPr>
        <p:spPr>
          <a:xfrm flipH="1">
            <a:off x="1621300" y="2515150"/>
            <a:ext cx="0" cy="813844"/>
          </a:xfrm>
          <a:prstGeom prst="line">
            <a:avLst/>
          </a:prstGeom>
          <a:ln w="38100" cap="flat">
            <a:solidFill>
              <a:srgbClr val="000000"/>
            </a:solidFill>
            <a:prstDash val="solid"/>
            <a:headEnd type="none" w="sm" len="sm"/>
            <a:tailEnd type="arrow" w="med" len="sm"/>
          </a:ln>
        </p:spPr>
        <p:txBody>
          <a:bodyPr/>
          <a:lstStyle/>
          <a:p>
            <a:endParaRPr lang="en-IN"/>
          </a:p>
        </p:txBody>
      </p:sp>
      <p:sp>
        <p:nvSpPr>
          <p:cNvPr id="11" name="Freeform 11"/>
          <p:cNvSpPr/>
          <p:nvPr/>
        </p:nvSpPr>
        <p:spPr>
          <a:xfrm>
            <a:off x="256527" y="5393153"/>
            <a:ext cx="2729546" cy="1409477"/>
          </a:xfrm>
          <a:custGeom>
            <a:avLst/>
            <a:gdLst/>
            <a:ahLst/>
            <a:cxnLst/>
            <a:rect l="l" t="t" r="r" b="b"/>
            <a:pathLst>
              <a:path w="2729546" h="1409477">
                <a:moveTo>
                  <a:pt x="0" y="0"/>
                </a:moveTo>
                <a:lnTo>
                  <a:pt x="2729546" y="0"/>
                </a:lnTo>
                <a:lnTo>
                  <a:pt x="2729546" y="1409476"/>
                </a:lnTo>
                <a:lnTo>
                  <a:pt x="0" y="1409476"/>
                </a:lnTo>
                <a:lnTo>
                  <a:pt x="0" y="0"/>
                </a:lnTo>
                <a:close/>
              </a:path>
            </a:pathLst>
          </a:custGeom>
          <a:blipFill>
            <a:blip r:embed="rId6"/>
            <a:stretch>
              <a:fillRect/>
            </a:stretch>
          </a:blipFill>
        </p:spPr>
        <p:txBody>
          <a:bodyPr/>
          <a:lstStyle/>
          <a:p>
            <a:endParaRPr lang="en-IN"/>
          </a:p>
        </p:txBody>
      </p:sp>
      <p:sp>
        <p:nvSpPr>
          <p:cNvPr id="12" name="AutoShape 12"/>
          <p:cNvSpPr/>
          <p:nvPr/>
        </p:nvSpPr>
        <p:spPr>
          <a:xfrm>
            <a:off x="1621300" y="4671806"/>
            <a:ext cx="0" cy="721346"/>
          </a:xfrm>
          <a:prstGeom prst="line">
            <a:avLst/>
          </a:prstGeom>
          <a:ln w="38100" cap="flat">
            <a:solidFill>
              <a:srgbClr val="000000"/>
            </a:solidFill>
            <a:prstDash val="solid"/>
            <a:headEnd type="none" w="sm" len="sm"/>
            <a:tailEnd type="arrow" w="med" len="sm"/>
          </a:ln>
        </p:spPr>
        <p:txBody>
          <a:bodyPr/>
          <a:lstStyle/>
          <a:p>
            <a:endParaRPr lang="en-IN"/>
          </a:p>
        </p:txBody>
      </p:sp>
      <p:sp>
        <p:nvSpPr>
          <p:cNvPr id="13" name="Freeform 13"/>
          <p:cNvSpPr/>
          <p:nvPr/>
        </p:nvSpPr>
        <p:spPr>
          <a:xfrm>
            <a:off x="5875020" y="2001203"/>
            <a:ext cx="5251377" cy="3617305"/>
          </a:xfrm>
          <a:custGeom>
            <a:avLst/>
            <a:gdLst/>
            <a:ahLst/>
            <a:cxnLst/>
            <a:rect l="l" t="t" r="r" b="b"/>
            <a:pathLst>
              <a:path w="5251377" h="3617305">
                <a:moveTo>
                  <a:pt x="0" y="0"/>
                </a:moveTo>
                <a:lnTo>
                  <a:pt x="5251377" y="0"/>
                </a:lnTo>
                <a:lnTo>
                  <a:pt x="5251377" y="3617305"/>
                </a:lnTo>
                <a:lnTo>
                  <a:pt x="0" y="3617305"/>
                </a:lnTo>
                <a:lnTo>
                  <a:pt x="0" y="0"/>
                </a:lnTo>
                <a:close/>
              </a:path>
            </a:pathLst>
          </a:custGeom>
          <a:blipFill>
            <a:blip r:embed="rId7"/>
            <a:stretch>
              <a:fillRect/>
            </a:stretch>
          </a:blipFill>
        </p:spPr>
        <p:txBody>
          <a:bodyPr/>
          <a:lstStyle/>
          <a:p>
            <a:endParaRPr lang="en-IN"/>
          </a:p>
        </p:txBody>
      </p:sp>
      <p:grpSp>
        <p:nvGrpSpPr>
          <p:cNvPr id="14" name="Group 14"/>
          <p:cNvGrpSpPr/>
          <p:nvPr/>
        </p:nvGrpSpPr>
        <p:grpSpPr>
          <a:xfrm>
            <a:off x="7160595" y="1173153"/>
            <a:ext cx="2791159" cy="661362"/>
            <a:chOff x="0" y="0"/>
            <a:chExt cx="735120" cy="174186"/>
          </a:xfrm>
        </p:grpSpPr>
        <p:sp>
          <p:nvSpPr>
            <p:cNvPr id="15" name="Freeform 15"/>
            <p:cNvSpPr/>
            <p:nvPr/>
          </p:nvSpPr>
          <p:spPr>
            <a:xfrm>
              <a:off x="0" y="0"/>
              <a:ext cx="735120" cy="174186"/>
            </a:xfrm>
            <a:custGeom>
              <a:avLst/>
              <a:gdLst/>
              <a:ahLst/>
              <a:cxnLst/>
              <a:rect l="l" t="t" r="r" b="b"/>
              <a:pathLst>
                <a:path w="735120" h="174186">
                  <a:moveTo>
                    <a:pt x="0" y="0"/>
                  </a:moveTo>
                  <a:lnTo>
                    <a:pt x="735120" y="0"/>
                  </a:lnTo>
                  <a:lnTo>
                    <a:pt x="735120" y="174186"/>
                  </a:lnTo>
                  <a:lnTo>
                    <a:pt x="0" y="174186"/>
                  </a:lnTo>
                  <a:close/>
                </a:path>
              </a:pathLst>
            </a:custGeom>
            <a:solidFill>
              <a:srgbClr val="9ED45A"/>
            </a:solidFill>
          </p:spPr>
          <p:txBody>
            <a:bodyPr/>
            <a:lstStyle/>
            <a:p>
              <a:endParaRPr lang="en-IN"/>
            </a:p>
          </p:txBody>
        </p:sp>
        <p:sp>
          <p:nvSpPr>
            <p:cNvPr id="16" name="TextBox 16"/>
            <p:cNvSpPr txBox="1"/>
            <p:nvPr/>
          </p:nvSpPr>
          <p:spPr>
            <a:xfrm>
              <a:off x="0" y="-28575"/>
              <a:ext cx="735120" cy="202761"/>
            </a:xfrm>
            <a:prstGeom prst="rect">
              <a:avLst/>
            </a:prstGeom>
          </p:spPr>
          <p:txBody>
            <a:bodyPr lIns="50800" tIns="50800" rIns="50800" bIns="50800" rtlCol="0" anchor="ctr"/>
            <a:lstStyle/>
            <a:p>
              <a:pPr algn="ctr">
                <a:lnSpc>
                  <a:spcPts val="1882"/>
                </a:lnSpc>
              </a:pPr>
              <a:r>
                <a:rPr lang="en-US" sz="1344">
                  <a:solidFill>
                    <a:srgbClr val="000000"/>
                  </a:solidFill>
                  <a:latin typeface="Canva Sans Bold"/>
                </a:rPr>
                <a:t>Connection Architecture</a:t>
              </a:r>
            </a:p>
          </p:txBody>
        </p:sp>
      </p:grpSp>
      <p:grpSp>
        <p:nvGrpSpPr>
          <p:cNvPr id="17" name="Group 17"/>
          <p:cNvGrpSpPr/>
          <p:nvPr/>
        </p:nvGrpSpPr>
        <p:grpSpPr>
          <a:xfrm>
            <a:off x="204075" y="7663174"/>
            <a:ext cx="2781998" cy="1905848"/>
            <a:chOff x="0" y="0"/>
            <a:chExt cx="732707" cy="501952"/>
          </a:xfrm>
        </p:grpSpPr>
        <p:sp>
          <p:nvSpPr>
            <p:cNvPr id="18" name="Freeform 18"/>
            <p:cNvSpPr/>
            <p:nvPr/>
          </p:nvSpPr>
          <p:spPr>
            <a:xfrm>
              <a:off x="0" y="0"/>
              <a:ext cx="732707" cy="501952"/>
            </a:xfrm>
            <a:custGeom>
              <a:avLst/>
              <a:gdLst/>
              <a:ahLst/>
              <a:cxnLst/>
              <a:rect l="l" t="t" r="r" b="b"/>
              <a:pathLst>
                <a:path w="732707" h="501952">
                  <a:moveTo>
                    <a:pt x="0" y="0"/>
                  </a:moveTo>
                  <a:lnTo>
                    <a:pt x="732707" y="0"/>
                  </a:lnTo>
                  <a:lnTo>
                    <a:pt x="732707" y="501952"/>
                  </a:lnTo>
                  <a:lnTo>
                    <a:pt x="0" y="501952"/>
                  </a:lnTo>
                  <a:close/>
                </a:path>
              </a:pathLst>
            </a:custGeom>
            <a:solidFill>
              <a:srgbClr val="9ED45A"/>
            </a:solidFill>
          </p:spPr>
          <p:txBody>
            <a:bodyPr/>
            <a:lstStyle/>
            <a:p>
              <a:endParaRPr lang="en-IN"/>
            </a:p>
          </p:txBody>
        </p:sp>
        <p:sp>
          <p:nvSpPr>
            <p:cNvPr id="19" name="TextBox 19"/>
            <p:cNvSpPr txBox="1"/>
            <p:nvPr/>
          </p:nvSpPr>
          <p:spPr>
            <a:xfrm>
              <a:off x="0" y="-28575"/>
              <a:ext cx="732707" cy="530527"/>
            </a:xfrm>
            <a:prstGeom prst="rect">
              <a:avLst/>
            </a:prstGeom>
          </p:spPr>
          <p:txBody>
            <a:bodyPr lIns="50800" tIns="50800" rIns="50800" bIns="50800" rtlCol="0" anchor="ctr"/>
            <a:lstStyle/>
            <a:p>
              <a:pPr algn="ctr">
                <a:lnSpc>
                  <a:spcPts val="1882"/>
                </a:lnSpc>
              </a:pPr>
              <a:r>
                <a:rPr lang="en-US" sz="1344">
                  <a:solidFill>
                    <a:srgbClr val="000000"/>
                  </a:solidFill>
                  <a:latin typeface="Canva Sans Bold"/>
                </a:rPr>
                <a:t>The Connection is between 2 HTTP Endpoints, which are WsSQL and Power Query Code inside Power BI, from which we can send a SOAP Request and recieve a SOAP Response.</a:t>
              </a:r>
            </a:p>
          </p:txBody>
        </p:sp>
      </p:grpSp>
      <p:grpSp>
        <p:nvGrpSpPr>
          <p:cNvPr id="20" name="Group 20"/>
          <p:cNvGrpSpPr/>
          <p:nvPr/>
        </p:nvGrpSpPr>
        <p:grpSpPr>
          <a:xfrm>
            <a:off x="13811429" y="9086997"/>
            <a:ext cx="4236033" cy="818262"/>
            <a:chOff x="0" y="0"/>
            <a:chExt cx="1115663" cy="215509"/>
          </a:xfrm>
        </p:grpSpPr>
        <p:sp>
          <p:nvSpPr>
            <p:cNvPr id="21" name="Freeform 21"/>
            <p:cNvSpPr/>
            <p:nvPr/>
          </p:nvSpPr>
          <p:spPr>
            <a:xfrm>
              <a:off x="0" y="0"/>
              <a:ext cx="1115663" cy="215509"/>
            </a:xfrm>
            <a:custGeom>
              <a:avLst/>
              <a:gdLst/>
              <a:ahLst/>
              <a:cxnLst/>
              <a:rect l="l" t="t" r="r" b="b"/>
              <a:pathLst>
                <a:path w="1115663" h="215509">
                  <a:moveTo>
                    <a:pt x="0" y="0"/>
                  </a:moveTo>
                  <a:lnTo>
                    <a:pt x="1115663" y="0"/>
                  </a:lnTo>
                  <a:lnTo>
                    <a:pt x="1115663" y="215509"/>
                  </a:lnTo>
                  <a:lnTo>
                    <a:pt x="0" y="215509"/>
                  </a:lnTo>
                  <a:close/>
                </a:path>
              </a:pathLst>
            </a:custGeom>
            <a:solidFill>
              <a:srgbClr val="9ED45A"/>
            </a:solidFill>
          </p:spPr>
          <p:txBody>
            <a:bodyPr/>
            <a:lstStyle/>
            <a:p>
              <a:endParaRPr lang="en-IN"/>
            </a:p>
          </p:txBody>
        </p:sp>
        <p:sp>
          <p:nvSpPr>
            <p:cNvPr id="22" name="TextBox 22"/>
            <p:cNvSpPr txBox="1"/>
            <p:nvPr/>
          </p:nvSpPr>
          <p:spPr>
            <a:xfrm>
              <a:off x="0" y="-28575"/>
              <a:ext cx="1115663" cy="244084"/>
            </a:xfrm>
            <a:prstGeom prst="rect">
              <a:avLst/>
            </a:prstGeom>
          </p:spPr>
          <p:txBody>
            <a:bodyPr lIns="50800" tIns="50800" rIns="50800" bIns="50800" rtlCol="0" anchor="ctr"/>
            <a:lstStyle/>
            <a:p>
              <a:pPr algn="ctr">
                <a:lnSpc>
                  <a:spcPts val="1882"/>
                </a:lnSpc>
              </a:pPr>
              <a:r>
                <a:rPr lang="en-US" sz="1344">
                  <a:solidFill>
                    <a:srgbClr val="000000"/>
                  </a:solidFill>
                  <a:latin typeface="Canva Sans Bold"/>
                </a:rPr>
                <a:t>References:</a:t>
              </a:r>
            </a:p>
            <a:p>
              <a:pPr marL="290325" lvl="1" indent="-145163" algn="ctr">
                <a:lnSpc>
                  <a:spcPts val="1882"/>
                </a:lnSpc>
                <a:buAutoNum type="arabicPeriod"/>
              </a:pPr>
              <a:r>
                <a:rPr lang="en-US" sz="1344">
                  <a:solidFill>
                    <a:srgbClr val="000000"/>
                  </a:solidFill>
                  <a:latin typeface="Canva Sans Bold"/>
                </a:rPr>
                <a:t>WsSQL ESP Web Service Guide</a:t>
              </a:r>
            </a:p>
            <a:p>
              <a:pPr marL="290325" lvl="1" indent="-145163" algn="ctr">
                <a:lnSpc>
                  <a:spcPts val="1882"/>
                </a:lnSpc>
                <a:buAutoNum type="arabicPeriod"/>
              </a:pPr>
              <a:r>
                <a:rPr lang="en-US" sz="1344">
                  <a:solidFill>
                    <a:srgbClr val="000000"/>
                  </a:solidFill>
                  <a:latin typeface="Canva Sans Bold"/>
                </a:rPr>
                <a:t>Installation and Running the HPCC Platform </a:t>
              </a:r>
            </a:p>
          </p:txBody>
        </p:sp>
      </p:grpSp>
      <p:sp>
        <p:nvSpPr>
          <p:cNvPr id="23" name="Freeform 23"/>
          <p:cNvSpPr/>
          <p:nvPr/>
        </p:nvSpPr>
        <p:spPr>
          <a:xfrm>
            <a:off x="3614150" y="2278512"/>
            <a:ext cx="1828509" cy="2702310"/>
          </a:xfrm>
          <a:custGeom>
            <a:avLst/>
            <a:gdLst/>
            <a:ahLst/>
            <a:cxnLst/>
            <a:rect l="l" t="t" r="r" b="b"/>
            <a:pathLst>
              <a:path w="1828509" h="2702310">
                <a:moveTo>
                  <a:pt x="0" y="0"/>
                </a:moveTo>
                <a:lnTo>
                  <a:pt x="1828509" y="0"/>
                </a:lnTo>
                <a:lnTo>
                  <a:pt x="1828509" y="2702310"/>
                </a:lnTo>
                <a:lnTo>
                  <a:pt x="0" y="2702310"/>
                </a:lnTo>
                <a:lnTo>
                  <a:pt x="0" y="0"/>
                </a:lnTo>
                <a:close/>
              </a:path>
            </a:pathLst>
          </a:custGeom>
          <a:blipFill>
            <a:blip r:embed="rId8"/>
            <a:stretch>
              <a:fillRect/>
            </a:stretch>
          </a:blipFill>
        </p:spPr>
        <p:txBody>
          <a:bodyPr/>
          <a:lstStyle/>
          <a:p>
            <a:endParaRPr lang="en-IN"/>
          </a:p>
        </p:txBody>
      </p:sp>
      <p:grpSp>
        <p:nvGrpSpPr>
          <p:cNvPr id="24" name="Group 24"/>
          <p:cNvGrpSpPr/>
          <p:nvPr/>
        </p:nvGrpSpPr>
        <p:grpSpPr>
          <a:xfrm>
            <a:off x="3214481" y="6529834"/>
            <a:ext cx="3074067" cy="1905848"/>
            <a:chOff x="0" y="0"/>
            <a:chExt cx="809631" cy="501952"/>
          </a:xfrm>
        </p:grpSpPr>
        <p:sp>
          <p:nvSpPr>
            <p:cNvPr id="25" name="Freeform 25"/>
            <p:cNvSpPr/>
            <p:nvPr/>
          </p:nvSpPr>
          <p:spPr>
            <a:xfrm>
              <a:off x="0" y="0"/>
              <a:ext cx="809631" cy="501952"/>
            </a:xfrm>
            <a:custGeom>
              <a:avLst/>
              <a:gdLst/>
              <a:ahLst/>
              <a:cxnLst/>
              <a:rect l="l" t="t" r="r" b="b"/>
              <a:pathLst>
                <a:path w="809631" h="501952">
                  <a:moveTo>
                    <a:pt x="0" y="0"/>
                  </a:moveTo>
                  <a:lnTo>
                    <a:pt x="809631" y="0"/>
                  </a:lnTo>
                  <a:lnTo>
                    <a:pt x="809631" y="501952"/>
                  </a:lnTo>
                  <a:lnTo>
                    <a:pt x="0" y="501952"/>
                  </a:lnTo>
                  <a:close/>
                </a:path>
              </a:pathLst>
            </a:custGeom>
            <a:solidFill>
              <a:srgbClr val="9ED45A"/>
            </a:solidFill>
          </p:spPr>
          <p:txBody>
            <a:bodyPr/>
            <a:lstStyle/>
            <a:p>
              <a:endParaRPr lang="en-IN"/>
            </a:p>
          </p:txBody>
        </p:sp>
        <p:sp>
          <p:nvSpPr>
            <p:cNvPr id="26" name="TextBox 26"/>
            <p:cNvSpPr txBox="1"/>
            <p:nvPr/>
          </p:nvSpPr>
          <p:spPr>
            <a:xfrm>
              <a:off x="0" y="-28575"/>
              <a:ext cx="809631" cy="530527"/>
            </a:xfrm>
            <a:prstGeom prst="rect">
              <a:avLst/>
            </a:prstGeom>
          </p:spPr>
          <p:txBody>
            <a:bodyPr lIns="50800" tIns="50800" rIns="50800" bIns="50800" rtlCol="0" anchor="ctr"/>
            <a:lstStyle/>
            <a:p>
              <a:pPr algn="ctr">
                <a:lnSpc>
                  <a:spcPts val="1882"/>
                </a:lnSpc>
              </a:pPr>
              <a:r>
                <a:rPr lang="en-US" sz="1344">
                  <a:solidFill>
                    <a:srgbClr val="000000"/>
                  </a:solidFill>
                  <a:latin typeface="Canva Sans Bold"/>
                </a:rPr>
                <a:t>We can the Parameterize the SOAP Envelope which we will send from Power BI, to ensure we just need to modify this, and nothing else as the code remains constant irrespective of size of data.</a:t>
              </a:r>
            </a:p>
          </p:txBody>
        </p:sp>
      </p:grpSp>
      <p:grpSp>
        <p:nvGrpSpPr>
          <p:cNvPr id="27" name="Group 27"/>
          <p:cNvGrpSpPr/>
          <p:nvPr/>
        </p:nvGrpSpPr>
        <p:grpSpPr>
          <a:xfrm rot="5467731">
            <a:off x="3750598" y="5381675"/>
            <a:ext cx="1557923" cy="771105"/>
            <a:chOff x="0" y="0"/>
            <a:chExt cx="1077669" cy="533400"/>
          </a:xfrm>
        </p:grpSpPr>
        <p:sp>
          <p:nvSpPr>
            <p:cNvPr id="28" name="Freeform 28"/>
            <p:cNvSpPr/>
            <p:nvPr/>
          </p:nvSpPr>
          <p:spPr>
            <a:xfrm>
              <a:off x="0" y="0"/>
              <a:ext cx="1077669" cy="533400"/>
            </a:xfrm>
            <a:custGeom>
              <a:avLst/>
              <a:gdLst/>
              <a:ahLst/>
              <a:cxnLst/>
              <a:rect l="l" t="t" r="r" b="b"/>
              <a:pathLst>
                <a:path w="1077669" h="533400">
                  <a:moveTo>
                    <a:pt x="273050" y="0"/>
                  </a:moveTo>
                  <a:lnTo>
                    <a:pt x="0" y="266700"/>
                  </a:lnTo>
                  <a:lnTo>
                    <a:pt x="273050" y="533400"/>
                  </a:lnTo>
                  <a:lnTo>
                    <a:pt x="273050" y="400050"/>
                  </a:lnTo>
                  <a:lnTo>
                    <a:pt x="804619" y="400050"/>
                  </a:lnTo>
                  <a:lnTo>
                    <a:pt x="804619" y="533400"/>
                  </a:lnTo>
                  <a:lnTo>
                    <a:pt x="1077669" y="266700"/>
                  </a:lnTo>
                  <a:lnTo>
                    <a:pt x="804619" y="0"/>
                  </a:lnTo>
                  <a:lnTo>
                    <a:pt x="804619" y="133350"/>
                  </a:lnTo>
                  <a:lnTo>
                    <a:pt x="273050" y="133350"/>
                  </a:lnTo>
                  <a:lnTo>
                    <a:pt x="273050" y="0"/>
                  </a:lnTo>
                  <a:close/>
                </a:path>
              </a:pathLst>
            </a:custGeom>
            <a:solidFill>
              <a:srgbClr val="0A314F"/>
            </a:solidFill>
          </p:spPr>
          <p:txBody>
            <a:bodyPr/>
            <a:lstStyle/>
            <a:p>
              <a:endParaRPr lang="en-IN"/>
            </a:p>
          </p:txBody>
        </p:sp>
        <p:sp>
          <p:nvSpPr>
            <p:cNvPr id="29" name="TextBox 29"/>
            <p:cNvSpPr txBox="1"/>
            <p:nvPr/>
          </p:nvSpPr>
          <p:spPr>
            <a:xfrm>
              <a:off x="101600" y="111125"/>
              <a:ext cx="874469" cy="282575"/>
            </a:xfrm>
            <a:prstGeom prst="rect">
              <a:avLst/>
            </a:prstGeom>
          </p:spPr>
          <p:txBody>
            <a:bodyPr lIns="50800" tIns="50800" rIns="50800" bIns="50800" rtlCol="0" anchor="ctr"/>
            <a:lstStyle/>
            <a:p>
              <a:pPr algn="ctr">
                <a:lnSpc>
                  <a:spcPts val="1882"/>
                </a:lnSpc>
              </a:pPr>
              <a:endParaRPr/>
            </a:p>
          </p:txBody>
        </p:sp>
      </p:grpSp>
      <p:sp>
        <p:nvSpPr>
          <p:cNvPr id="30" name="Freeform 30"/>
          <p:cNvSpPr/>
          <p:nvPr/>
        </p:nvSpPr>
        <p:spPr>
          <a:xfrm>
            <a:off x="7101792" y="6381870"/>
            <a:ext cx="4084415" cy="3187152"/>
          </a:xfrm>
          <a:custGeom>
            <a:avLst/>
            <a:gdLst/>
            <a:ahLst/>
            <a:cxnLst/>
            <a:rect l="l" t="t" r="r" b="b"/>
            <a:pathLst>
              <a:path w="4084415" h="3187152">
                <a:moveTo>
                  <a:pt x="0" y="0"/>
                </a:moveTo>
                <a:lnTo>
                  <a:pt x="4084416" y="0"/>
                </a:lnTo>
                <a:lnTo>
                  <a:pt x="4084416" y="3187152"/>
                </a:lnTo>
                <a:lnTo>
                  <a:pt x="0" y="3187152"/>
                </a:lnTo>
                <a:lnTo>
                  <a:pt x="0" y="0"/>
                </a:lnTo>
                <a:close/>
              </a:path>
            </a:pathLst>
          </a:custGeom>
          <a:blipFill>
            <a:blip r:embed="rId9"/>
            <a:stretch>
              <a:fillRect/>
            </a:stretch>
          </a:blipFill>
        </p:spPr>
        <p:txBody>
          <a:bodyPr/>
          <a:lstStyle/>
          <a:p>
            <a:endParaRPr lang="en-IN"/>
          </a:p>
        </p:txBody>
      </p:sp>
      <p:sp>
        <p:nvSpPr>
          <p:cNvPr id="31" name="Freeform 31"/>
          <p:cNvSpPr/>
          <p:nvPr/>
        </p:nvSpPr>
        <p:spPr>
          <a:xfrm>
            <a:off x="11958427" y="1296600"/>
            <a:ext cx="6051938" cy="2437100"/>
          </a:xfrm>
          <a:custGeom>
            <a:avLst/>
            <a:gdLst/>
            <a:ahLst/>
            <a:cxnLst/>
            <a:rect l="l" t="t" r="r" b="b"/>
            <a:pathLst>
              <a:path w="6051938" h="2437100">
                <a:moveTo>
                  <a:pt x="0" y="0"/>
                </a:moveTo>
                <a:lnTo>
                  <a:pt x="6051938" y="0"/>
                </a:lnTo>
                <a:lnTo>
                  <a:pt x="6051938" y="2437100"/>
                </a:lnTo>
                <a:lnTo>
                  <a:pt x="0" y="2437100"/>
                </a:lnTo>
                <a:lnTo>
                  <a:pt x="0" y="0"/>
                </a:lnTo>
                <a:close/>
              </a:path>
            </a:pathLst>
          </a:custGeom>
          <a:blipFill>
            <a:blip r:embed="rId10"/>
            <a:stretch>
              <a:fillRect/>
            </a:stretch>
          </a:blipFill>
        </p:spPr>
        <p:txBody>
          <a:bodyPr/>
          <a:lstStyle/>
          <a:p>
            <a:endParaRPr lang="en-IN"/>
          </a:p>
        </p:txBody>
      </p:sp>
      <p:grpSp>
        <p:nvGrpSpPr>
          <p:cNvPr id="32" name="Group 32"/>
          <p:cNvGrpSpPr/>
          <p:nvPr/>
        </p:nvGrpSpPr>
        <p:grpSpPr>
          <a:xfrm>
            <a:off x="11869347" y="4000400"/>
            <a:ext cx="6051938" cy="952924"/>
            <a:chOff x="0" y="0"/>
            <a:chExt cx="1593926" cy="250976"/>
          </a:xfrm>
        </p:grpSpPr>
        <p:sp>
          <p:nvSpPr>
            <p:cNvPr id="33" name="Freeform 33"/>
            <p:cNvSpPr/>
            <p:nvPr/>
          </p:nvSpPr>
          <p:spPr>
            <a:xfrm>
              <a:off x="0" y="0"/>
              <a:ext cx="1593926" cy="250976"/>
            </a:xfrm>
            <a:custGeom>
              <a:avLst/>
              <a:gdLst/>
              <a:ahLst/>
              <a:cxnLst/>
              <a:rect l="l" t="t" r="r" b="b"/>
              <a:pathLst>
                <a:path w="1593926" h="250976">
                  <a:moveTo>
                    <a:pt x="0" y="0"/>
                  </a:moveTo>
                  <a:lnTo>
                    <a:pt x="1593926" y="0"/>
                  </a:lnTo>
                  <a:lnTo>
                    <a:pt x="1593926" y="250976"/>
                  </a:lnTo>
                  <a:lnTo>
                    <a:pt x="0" y="250976"/>
                  </a:lnTo>
                  <a:close/>
                </a:path>
              </a:pathLst>
            </a:custGeom>
            <a:solidFill>
              <a:srgbClr val="9ED45A"/>
            </a:solidFill>
          </p:spPr>
          <p:txBody>
            <a:bodyPr/>
            <a:lstStyle/>
            <a:p>
              <a:endParaRPr lang="en-IN"/>
            </a:p>
          </p:txBody>
        </p:sp>
        <p:sp>
          <p:nvSpPr>
            <p:cNvPr id="34" name="TextBox 34"/>
            <p:cNvSpPr txBox="1"/>
            <p:nvPr/>
          </p:nvSpPr>
          <p:spPr>
            <a:xfrm>
              <a:off x="0" y="-28575"/>
              <a:ext cx="1593926" cy="279551"/>
            </a:xfrm>
            <a:prstGeom prst="rect">
              <a:avLst/>
            </a:prstGeom>
          </p:spPr>
          <p:txBody>
            <a:bodyPr lIns="50800" tIns="50800" rIns="50800" bIns="50800" rtlCol="0" anchor="ctr"/>
            <a:lstStyle/>
            <a:p>
              <a:pPr algn="ctr">
                <a:lnSpc>
                  <a:spcPts val="1882"/>
                </a:lnSpc>
              </a:pPr>
              <a:r>
                <a:rPr lang="en-US" sz="1344">
                  <a:solidFill>
                    <a:srgbClr val="000000"/>
                  </a:solidFill>
                  <a:latin typeface="Canva Sans Bold"/>
                </a:rPr>
                <a:t>The 2 code snippets are part of the Power Query Code used to send the SOAP Request as the SOAP Envelope and then decode the SOAP Response into Table format which is useful for analytics </a:t>
              </a:r>
            </a:p>
          </p:txBody>
        </p:sp>
      </p:grpSp>
      <p:sp>
        <p:nvSpPr>
          <p:cNvPr id="35" name="Freeform 35"/>
          <p:cNvSpPr/>
          <p:nvPr/>
        </p:nvSpPr>
        <p:spPr>
          <a:xfrm>
            <a:off x="11869347" y="6487018"/>
            <a:ext cx="2566782" cy="2223818"/>
          </a:xfrm>
          <a:custGeom>
            <a:avLst/>
            <a:gdLst/>
            <a:ahLst/>
            <a:cxnLst/>
            <a:rect l="l" t="t" r="r" b="b"/>
            <a:pathLst>
              <a:path w="2566782" h="2223818">
                <a:moveTo>
                  <a:pt x="0" y="0"/>
                </a:moveTo>
                <a:lnTo>
                  <a:pt x="2566782" y="0"/>
                </a:lnTo>
                <a:lnTo>
                  <a:pt x="2566782" y="2223818"/>
                </a:lnTo>
                <a:lnTo>
                  <a:pt x="0" y="2223818"/>
                </a:lnTo>
                <a:lnTo>
                  <a:pt x="0" y="0"/>
                </a:lnTo>
                <a:close/>
              </a:path>
            </a:pathLst>
          </a:custGeom>
          <a:blipFill>
            <a:blip r:embed="rId11"/>
            <a:stretch>
              <a:fillRect l="-35673" r="-11278"/>
            </a:stretch>
          </a:blipFill>
        </p:spPr>
        <p:txBody>
          <a:bodyPr/>
          <a:lstStyle/>
          <a:p>
            <a:endParaRPr lang="en-IN"/>
          </a:p>
        </p:txBody>
      </p:sp>
      <p:sp>
        <p:nvSpPr>
          <p:cNvPr id="36" name="Freeform 36"/>
          <p:cNvSpPr/>
          <p:nvPr/>
        </p:nvSpPr>
        <p:spPr>
          <a:xfrm>
            <a:off x="14619453" y="5098065"/>
            <a:ext cx="3428009" cy="1999652"/>
          </a:xfrm>
          <a:custGeom>
            <a:avLst/>
            <a:gdLst/>
            <a:ahLst/>
            <a:cxnLst/>
            <a:rect l="l" t="t" r="r" b="b"/>
            <a:pathLst>
              <a:path w="3428009" h="1999652">
                <a:moveTo>
                  <a:pt x="0" y="0"/>
                </a:moveTo>
                <a:lnTo>
                  <a:pt x="3428009" y="0"/>
                </a:lnTo>
                <a:lnTo>
                  <a:pt x="3428009" y="1999652"/>
                </a:lnTo>
                <a:lnTo>
                  <a:pt x="0" y="1999652"/>
                </a:lnTo>
                <a:lnTo>
                  <a:pt x="0" y="0"/>
                </a:lnTo>
                <a:close/>
              </a:path>
            </a:pathLst>
          </a:custGeom>
          <a:blipFill>
            <a:blip r:embed="rId12"/>
            <a:stretch>
              <a:fillRect l="-11400" r="-42470"/>
            </a:stretch>
          </a:blipFill>
        </p:spPr>
        <p:txBody>
          <a:bodyPr/>
          <a:lstStyle/>
          <a:p>
            <a:endParaRPr lang="en-IN"/>
          </a:p>
        </p:txBody>
      </p:sp>
      <p:sp>
        <p:nvSpPr>
          <p:cNvPr id="37" name="TextBox 37"/>
          <p:cNvSpPr txBox="1"/>
          <p:nvPr/>
        </p:nvSpPr>
        <p:spPr>
          <a:xfrm>
            <a:off x="3494741" y="60998"/>
            <a:ext cx="10125869" cy="638311"/>
          </a:xfrm>
          <a:prstGeom prst="rect">
            <a:avLst/>
          </a:prstGeom>
        </p:spPr>
        <p:txBody>
          <a:bodyPr lIns="0" tIns="0" rIns="0" bIns="0" rtlCol="0" anchor="t">
            <a:spAutoFit/>
          </a:bodyPr>
          <a:lstStyle/>
          <a:p>
            <a:pPr algn="ctr">
              <a:lnSpc>
                <a:spcPts val="5242"/>
              </a:lnSpc>
              <a:spcBef>
                <a:spcPct val="0"/>
              </a:spcBef>
            </a:pPr>
            <a:r>
              <a:rPr lang="en-US" sz="3744">
                <a:solidFill>
                  <a:srgbClr val="0A314F"/>
                </a:solidFill>
                <a:latin typeface="Canva Sans Bold"/>
              </a:rPr>
              <a:t>Integration of Power BI with HPCC Platform</a:t>
            </a:r>
          </a:p>
        </p:txBody>
      </p:sp>
      <p:sp>
        <p:nvSpPr>
          <p:cNvPr id="38" name="TextBox 38"/>
          <p:cNvSpPr txBox="1"/>
          <p:nvPr/>
        </p:nvSpPr>
        <p:spPr>
          <a:xfrm>
            <a:off x="7799176" y="670733"/>
            <a:ext cx="1513999" cy="232544"/>
          </a:xfrm>
          <a:prstGeom prst="rect">
            <a:avLst/>
          </a:prstGeom>
        </p:spPr>
        <p:txBody>
          <a:bodyPr lIns="0" tIns="0" rIns="0" bIns="0" rtlCol="0" anchor="t">
            <a:spAutoFit/>
          </a:bodyPr>
          <a:lstStyle/>
          <a:p>
            <a:pPr algn="ctr">
              <a:lnSpc>
                <a:spcPts val="1882"/>
              </a:lnSpc>
              <a:spcBef>
                <a:spcPct val="0"/>
              </a:spcBef>
            </a:pPr>
            <a:r>
              <a:rPr lang="en-US" sz="1344">
                <a:solidFill>
                  <a:srgbClr val="0A314F"/>
                </a:solidFill>
                <a:latin typeface="Canva Sans Bold"/>
              </a:rPr>
              <a:t>Girikratna Sharma</a:t>
            </a:r>
          </a:p>
        </p:txBody>
      </p:sp>
      <p:sp>
        <p:nvSpPr>
          <p:cNvPr id="39" name="TextBox 39"/>
          <p:cNvSpPr txBox="1"/>
          <p:nvPr/>
        </p:nvSpPr>
        <p:spPr>
          <a:xfrm>
            <a:off x="9144000" y="8305062"/>
            <a:ext cx="1284922" cy="232664"/>
          </a:xfrm>
          <a:prstGeom prst="rect">
            <a:avLst/>
          </a:prstGeom>
        </p:spPr>
        <p:txBody>
          <a:bodyPr lIns="0" tIns="0" rIns="0" bIns="0" rtlCol="0" anchor="t">
            <a:spAutoFit/>
          </a:bodyPr>
          <a:lstStyle/>
          <a:p>
            <a:pPr algn="ctr">
              <a:lnSpc>
                <a:spcPts val="1876"/>
              </a:lnSpc>
              <a:spcBef>
                <a:spcPct val="0"/>
              </a:spcBef>
            </a:pPr>
            <a:r>
              <a:rPr lang="en-US" sz="1340">
                <a:solidFill>
                  <a:srgbClr val="000000"/>
                </a:solidFill>
                <a:latin typeface="Canva Sans Bold"/>
              </a:rPr>
              <a:t>SOAP Envelope</a:t>
            </a:r>
          </a:p>
        </p:txBody>
      </p:sp>
      <p:sp>
        <p:nvSpPr>
          <p:cNvPr id="40" name="TextBox 40"/>
          <p:cNvSpPr txBox="1"/>
          <p:nvPr/>
        </p:nvSpPr>
        <p:spPr>
          <a:xfrm>
            <a:off x="12839651" y="3080954"/>
            <a:ext cx="5613936" cy="217782"/>
          </a:xfrm>
          <a:prstGeom prst="rect">
            <a:avLst/>
          </a:prstGeom>
        </p:spPr>
        <p:txBody>
          <a:bodyPr lIns="0" tIns="0" rIns="0" bIns="0" rtlCol="0" anchor="t">
            <a:spAutoFit/>
          </a:bodyPr>
          <a:lstStyle/>
          <a:p>
            <a:pPr algn="ctr">
              <a:lnSpc>
                <a:spcPts val="1746"/>
              </a:lnSpc>
              <a:spcBef>
                <a:spcPct val="0"/>
              </a:spcBef>
            </a:pPr>
            <a:r>
              <a:rPr lang="en-US" sz="1247">
                <a:solidFill>
                  <a:srgbClr val="000000"/>
                </a:solidFill>
                <a:latin typeface="Canva Sans Bold"/>
              </a:rPr>
              <a:t>Decoding SOAP Response</a:t>
            </a:r>
          </a:p>
        </p:txBody>
      </p:sp>
      <p:sp>
        <p:nvSpPr>
          <p:cNvPr id="41" name="TextBox 41"/>
          <p:cNvSpPr txBox="1"/>
          <p:nvPr/>
        </p:nvSpPr>
        <p:spPr>
          <a:xfrm>
            <a:off x="14206333" y="5629599"/>
            <a:ext cx="6105935" cy="232544"/>
          </a:xfrm>
          <a:prstGeom prst="rect">
            <a:avLst/>
          </a:prstGeom>
        </p:spPr>
        <p:txBody>
          <a:bodyPr lIns="0" tIns="0" rIns="0" bIns="0" rtlCol="0" anchor="t">
            <a:spAutoFit/>
          </a:bodyPr>
          <a:lstStyle/>
          <a:p>
            <a:pPr algn="ctr">
              <a:lnSpc>
                <a:spcPts val="1882"/>
              </a:lnSpc>
              <a:spcBef>
                <a:spcPct val="0"/>
              </a:spcBef>
            </a:pPr>
            <a:r>
              <a:rPr lang="en-US" sz="1344">
                <a:solidFill>
                  <a:srgbClr val="000000"/>
                </a:solidFill>
                <a:latin typeface="Canva Sans Bold"/>
              </a:rPr>
              <a:t>Sample Analytics</a:t>
            </a:r>
          </a:p>
        </p:txBody>
      </p:sp>
      <p:sp>
        <p:nvSpPr>
          <p:cNvPr id="42" name="TextBox 42"/>
          <p:cNvSpPr txBox="1"/>
          <p:nvPr/>
        </p:nvSpPr>
        <p:spPr>
          <a:xfrm>
            <a:off x="11556261" y="8682261"/>
            <a:ext cx="3192954" cy="232544"/>
          </a:xfrm>
          <a:prstGeom prst="rect">
            <a:avLst/>
          </a:prstGeom>
        </p:spPr>
        <p:txBody>
          <a:bodyPr lIns="0" tIns="0" rIns="0" bIns="0" rtlCol="0" anchor="t">
            <a:spAutoFit/>
          </a:bodyPr>
          <a:lstStyle/>
          <a:p>
            <a:pPr algn="ctr">
              <a:lnSpc>
                <a:spcPts val="1882"/>
              </a:lnSpc>
              <a:spcBef>
                <a:spcPct val="0"/>
              </a:spcBef>
            </a:pPr>
            <a:r>
              <a:rPr lang="en-US" sz="1344">
                <a:solidFill>
                  <a:srgbClr val="000000"/>
                </a:solidFill>
                <a:latin typeface="Canva Sans Bold"/>
              </a:rPr>
              <a:t>Sample Data Output from Code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Canva Sans Bold</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HPCC_Internship_Poster</dc:title>
  <cp:lastModifiedBy>Sharma, Girikratna (RIS-CON)</cp:lastModifiedBy>
  <cp:revision>2</cp:revision>
  <dcterms:created xsi:type="dcterms:W3CDTF">2006-08-16T00:00:00Z</dcterms:created>
  <dcterms:modified xsi:type="dcterms:W3CDTF">2024-04-04T11:14:02Z</dcterms:modified>
  <dc:identifier>DAGBW8pOwJM</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49ac42a-3eb4-4074-b885-aea26bd6241e_Enabled">
    <vt:lpwstr>true</vt:lpwstr>
  </property>
  <property fmtid="{D5CDD505-2E9C-101B-9397-08002B2CF9AE}" pid="3" name="MSIP_Label_549ac42a-3eb4-4074-b885-aea26bd6241e_SetDate">
    <vt:lpwstr>2024-04-04T11:14:00Z</vt:lpwstr>
  </property>
  <property fmtid="{D5CDD505-2E9C-101B-9397-08002B2CF9AE}" pid="4" name="MSIP_Label_549ac42a-3eb4-4074-b885-aea26bd6241e_Method">
    <vt:lpwstr>Standard</vt:lpwstr>
  </property>
  <property fmtid="{D5CDD505-2E9C-101B-9397-08002B2CF9AE}" pid="5" name="MSIP_Label_549ac42a-3eb4-4074-b885-aea26bd6241e_Name">
    <vt:lpwstr>General Business</vt:lpwstr>
  </property>
  <property fmtid="{D5CDD505-2E9C-101B-9397-08002B2CF9AE}" pid="6" name="MSIP_Label_549ac42a-3eb4-4074-b885-aea26bd6241e_SiteId">
    <vt:lpwstr>9274ee3f-9425-4109-a27f-9fb15c10675d</vt:lpwstr>
  </property>
  <property fmtid="{D5CDD505-2E9C-101B-9397-08002B2CF9AE}" pid="7" name="MSIP_Label_549ac42a-3eb4-4074-b885-aea26bd6241e_ActionId">
    <vt:lpwstr>2798ea13-775f-4a37-94d0-4af9539c6dfc</vt:lpwstr>
  </property>
  <property fmtid="{D5CDD505-2E9C-101B-9397-08002B2CF9AE}" pid="8" name="MSIP_Label_549ac42a-3eb4-4074-b885-aea26bd6241e_ContentBits">
    <vt:lpwstr>0</vt:lpwstr>
  </property>
</Properties>
</file>