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96C1FE-FA7D-7DD0-33CF-2B6A03730026}" v="2" dt="2024-12-17T18:04:07.605"/>
    <p1510:client id="{9F9823ED-03CD-3025-CD24-871836467133}" v="2" dt="2024-12-17T06:12:56.531"/>
    <p1510:client id="{C60CE287-E678-3C03-2466-D2F209941B5D}" v="372" dt="2024-12-17T06:11:25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ugu, Giri" userId="S::gmeru2@unh.newhaven.edu::78eff176-ad79-4cf9-9e15-7808b0b7cdb7" providerId="AD" clId="Web-{9296C1FE-FA7D-7DD0-33CF-2B6A03730026}"/>
    <pc:docChg chg="modSld">
      <pc:chgData name="Merugu, Giri" userId="S::gmeru2@unh.newhaven.edu::78eff176-ad79-4cf9-9e15-7808b0b7cdb7" providerId="AD" clId="Web-{9296C1FE-FA7D-7DD0-33CF-2B6A03730026}" dt="2024-12-17T18:04:07.605" v="1" actId="1076"/>
      <pc:docMkLst>
        <pc:docMk/>
      </pc:docMkLst>
      <pc:sldChg chg="modSp">
        <pc:chgData name="Merugu, Giri" userId="S::gmeru2@unh.newhaven.edu::78eff176-ad79-4cf9-9e15-7808b0b7cdb7" providerId="AD" clId="Web-{9296C1FE-FA7D-7DD0-33CF-2B6A03730026}" dt="2024-12-17T18:04:07.605" v="1" actId="1076"/>
        <pc:sldMkLst>
          <pc:docMk/>
          <pc:sldMk cId="1918811158" sldId="261"/>
        </pc:sldMkLst>
        <pc:picChg chg="mod">
          <ac:chgData name="Merugu, Giri" userId="S::gmeru2@unh.newhaven.edu::78eff176-ad79-4cf9-9e15-7808b0b7cdb7" providerId="AD" clId="Web-{9296C1FE-FA7D-7DD0-33CF-2B6A03730026}" dt="2024-12-17T18:04:07.605" v="1" actId="1076"/>
          <ac:picMkLst>
            <pc:docMk/>
            <pc:sldMk cId="1918811158" sldId="261"/>
            <ac:picMk id="7" creationId="{0C9F37F5-7B24-2E2D-635A-AEC1EE68897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8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11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7418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32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7038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93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0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4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08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4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9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0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14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1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8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9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5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latin typeface="Tisa Offc Serif Pro"/>
              </a:rPr>
              <a:t>Visual Object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Giri </a:t>
            </a:r>
            <a:r>
              <a:rPr lang="en-US" dirty="0" err="1"/>
              <a:t>Merugu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542C-D365-E0EB-3265-FF0CAF130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Probability</a:t>
            </a:r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83493776-1A8C-E917-60EF-3AC7C4FF6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600" y="1372429"/>
            <a:ext cx="9946640" cy="5115491"/>
          </a:xfrm>
        </p:spPr>
      </p:pic>
    </p:spTree>
    <p:extLst>
      <p:ext uri="{BB962C8B-B14F-4D97-AF65-F5344CB8AC3E}">
        <p14:creationId xmlns:p14="http://schemas.microsoft.com/office/powerpoint/2010/main" val="1527419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D6C3-9637-B4CC-478E-727A022A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65500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Aptos Display"/>
              </a:rPr>
              <a:t>Some previous works</a:t>
            </a:r>
            <a:endParaRPr lang="en-US" sz="2400">
              <a:latin typeface="Aptos Display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E2D09-D8CC-6110-1BF5-DCD793CBB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8825"/>
            <a:ext cx="10515600" cy="54181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 b="1" dirty="0">
                <a:ea typeface="+mn-lt"/>
                <a:cs typeface="+mn-lt"/>
              </a:rPr>
              <a:t>Benchmark Study of YOLO Versions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Evaluated YOLOv3 to YOLOv11 across datasets.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YOLOv11 excelled in detecting small and rotated objects with higher accuracy and efficiency.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>
                <a:ea typeface="+mn-lt"/>
                <a:cs typeface="+mn-lt"/>
              </a:rPr>
              <a:t>Architectural Innovations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Features like C3k2 block and SPPF enhanced feature extraction and scalability.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Improved both accuracy and computational performance.</a:t>
            </a:r>
          </a:p>
          <a:p>
            <a:pPr marL="0" indent="0">
              <a:buNone/>
            </a:pPr>
            <a:r>
              <a:rPr lang="en-US" sz="1600" b="1" dirty="0">
                <a:ea typeface="+mn-lt"/>
                <a:cs typeface="+mn-lt"/>
              </a:rPr>
              <a:t>YOLOv11 vs YOLOv8</a:t>
            </a:r>
            <a:endParaRPr lang="en-US" sz="1600"/>
          </a:p>
          <a:p>
            <a:r>
              <a:rPr lang="en-US" sz="1600" dirty="0">
                <a:ea typeface="+mn-lt"/>
                <a:cs typeface="+mn-lt"/>
              </a:rPr>
              <a:t>YOLOv11 achieved better processing power, FPS, and model efficiency.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Suitable for real-time applications with complex environments.</a:t>
            </a:r>
          </a:p>
          <a:p>
            <a:pPr marL="0" indent="0">
              <a:buNone/>
            </a:pPr>
            <a:r>
              <a:rPr lang="en-US" sz="1600" b="1" dirty="0">
                <a:ea typeface="+mn-lt"/>
                <a:cs typeface="+mn-lt"/>
              </a:rPr>
              <a:t>Agricultural Applications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Outperformed earlier YOLO models in detecting and counting objects like fruitlets.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Demonstrated robustness in challenging environments like orchards.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>
                <a:ea typeface="+mn-lt"/>
                <a:cs typeface="+mn-lt"/>
              </a:rPr>
              <a:t>Object Segmentation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Showcased high accuracy in object segmentation tasks compared to other algorithms.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Efficient for real-world scenarios like urban planning and agriculture.</a:t>
            </a:r>
            <a:endParaRPr lang="en-US" sz="1600" dirty="0"/>
          </a:p>
          <a:p>
            <a:pPr lvl="1">
              <a:buFont typeface="Courier New" panose="020B0604020202020204" pitchFamily="34" charset="0"/>
              <a:buChar char="o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3307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3800-5140-AF62-E4C5-020572DBC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from our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2D377-D5FA-D9E7-C0F7-3A49C01EF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1800" b="1" dirty="0"/>
          </a:p>
          <a:p>
            <a:r>
              <a:rPr lang="en-US" sz="1800">
                <a:ea typeface="+mn-lt"/>
                <a:cs typeface="+mn-lt"/>
              </a:rPr>
              <a:t>YOLOv11 offers notable improvements in accuracy and efficiency, making it a leader in real-time object detection, particularly for small and rotated objects.</a:t>
            </a:r>
            <a:endParaRPr lang="en-US" sz="1800" dirty="0"/>
          </a:p>
          <a:p>
            <a:endParaRPr lang="en-US" sz="1800" b="1" dirty="0"/>
          </a:p>
          <a:p>
            <a:r>
              <a:rPr lang="en-US" sz="1800" dirty="0">
                <a:ea typeface="+mn-lt"/>
                <a:cs typeface="+mn-lt"/>
              </a:rPr>
              <a:t>The model performs exceptionally well across a variety of environments, such as agriculture and crowded spaces, making it suitable for a wide range of use cases that demand both speed and precision.</a:t>
            </a:r>
            <a:endParaRPr lang="en-US" sz="1800" dirty="0"/>
          </a:p>
          <a:p>
            <a:endParaRPr lang="en-US" sz="1800" b="1" dirty="0"/>
          </a:p>
          <a:p>
            <a:r>
              <a:rPr lang="en-US" sz="1800" dirty="0">
                <a:ea typeface="+mn-lt"/>
                <a:cs typeface="+mn-lt"/>
              </a:rPr>
              <a:t>Despite its advancements, YOLOv11 could be further optimized to handle complex scenarios, such as detecting heavily occluded objects and reducing computational demands, ensuring even better performance in challenging situations.</a:t>
            </a:r>
            <a:endParaRPr lang="en-US" sz="1800" dirty="0"/>
          </a:p>
          <a:p>
            <a:pPr marL="342900" indent="-34290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0869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7CF2-9B41-6080-9937-CA4D9FDA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B7E5A-F24E-43FB-5C6E-C2B40F9A4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6505"/>
            <a:ext cx="10515600" cy="36604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/>
              <a:t>Giri </a:t>
            </a:r>
            <a:r>
              <a:rPr lang="en-US" err="1"/>
              <a:t>Merugu</a:t>
            </a:r>
          </a:p>
          <a:p>
            <a:pPr marL="0" indent="0" algn="ctr">
              <a:buNone/>
            </a:pPr>
            <a:r>
              <a:rPr lang="en-US"/>
              <a:t>Gmeru2@unh.newhaven.edu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33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B41F-1C45-89BB-A2B9-79BA0F33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Tisa Offc Serif Pro"/>
              </a:rPr>
              <a:t>My contribution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BE858-F31E-D312-379C-8E0489A19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Quire Sans Pro Light"/>
              </a:rPr>
              <a:t>Yolov11 working mechanism</a:t>
            </a:r>
            <a:endParaRPr lang="en-US" dirty="0"/>
          </a:p>
          <a:p>
            <a:pPr marL="0" indent="0" algn="ctr">
              <a:buNone/>
            </a:pPr>
            <a:r>
              <a:rPr lang="en-US" sz="2400" dirty="0">
                <a:latin typeface="Quire Sans Pro Light"/>
              </a:rPr>
              <a:t>Object detection using Yolov11</a:t>
            </a:r>
            <a:endParaRPr lang="en-US" dirty="0"/>
          </a:p>
          <a:p>
            <a:pPr marL="0" indent="0" algn="ctr">
              <a:buNone/>
            </a:pPr>
            <a:r>
              <a:rPr lang="en-US" sz="2400" dirty="0">
                <a:latin typeface="Quire Sans Pro Light"/>
              </a:rPr>
              <a:t>Probability table and partial probability</a:t>
            </a:r>
            <a:endParaRPr lang="en-US" dirty="0"/>
          </a:p>
          <a:p>
            <a:pPr marL="0" indent="0" algn="ctr">
              <a:buNone/>
            </a:pPr>
            <a:r>
              <a:rPr lang="en-US" sz="2400" dirty="0">
                <a:latin typeface="Quire Sans Pro Light"/>
              </a:rPr>
              <a:t>Report (Introduction, related works, </a:t>
            </a:r>
            <a:r>
              <a:rPr lang="en-US" sz="2400" dirty="0" err="1">
                <a:latin typeface="Quire Sans Pro Light"/>
              </a:rPr>
              <a:t>detectron</a:t>
            </a:r>
            <a:r>
              <a:rPr lang="en-US" sz="2400" dirty="0">
                <a:latin typeface="Quire Sans Pro Light"/>
              </a:rPr>
              <a:t> and probabilities and conclusion)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93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4460CF8F-E4F0-B633-2767-339580DB7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368" y="972185"/>
            <a:ext cx="10157423" cy="5357178"/>
          </a:xfrm>
        </p:spPr>
      </p:pic>
    </p:spTree>
    <p:extLst>
      <p:ext uri="{BB962C8B-B14F-4D97-AF65-F5344CB8AC3E}">
        <p14:creationId xmlns:p14="http://schemas.microsoft.com/office/powerpoint/2010/main" val="405763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59BC9-5866-F244-43E0-18DF5E41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ptos"/>
                <a:ea typeface="+mj-lt"/>
                <a:cs typeface="+mj-lt"/>
              </a:rPr>
              <a:t>YOLOv11 Architecture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B9B8F-C4C3-F68D-B763-6C5A1937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505"/>
            <a:ext cx="10515600" cy="467645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endParaRPr lang="en-US" dirty="0"/>
          </a:p>
          <a:p>
            <a:pPr>
              <a:buFont typeface="Arial"/>
            </a:pPr>
            <a:r>
              <a:rPr lang="en-US" sz="1600" b="1" dirty="0">
                <a:ea typeface="+mn-lt"/>
                <a:cs typeface="+mn-lt"/>
              </a:rPr>
              <a:t>Backbone</a:t>
            </a:r>
            <a:r>
              <a:rPr lang="en-US" sz="1600" dirty="0">
                <a:ea typeface="+mn-lt"/>
                <a:cs typeface="+mn-lt"/>
              </a:rPr>
              <a:t>: Extracts rich image features using advanced CNNs (e.g., </a:t>
            </a:r>
            <a:r>
              <a:rPr lang="en-US" sz="1600" dirty="0" err="1">
                <a:ea typeface="+mn-lt"/>
                <a:cs typeface="+mn-lt"/>
              </a:rPr>
              <a:t>EfficientNet</a:t>
            </a:r>
            <a:r>
              <a:rPr lang="en-US" sz="1600" dirty="0">
                <a:ea typeface="+mn-lt"/>
                <a:cs typeface="+mn-lt"/>
              </a:rPr>
              <a:t>) or transformers for better accuracy and efficiency.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Neck</a:t>
            </a:r>
            <a:r>
              <a:rPr lang="en-US" sz="1600" dirty="0">
                <a:ea typeface="+mn-lt"/>
                <a:cs typeface="+mn-lt"/>
              </a:rPr>
              <a:t>: Combines multi-scale features using FPN and PAN for enhanced detection of small and large objects.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</a:pPr>
            <a:r>
              <a:rPr lang="en-US" sz="1600" b="1" dirty="0">
                <a:ea typeface="+mn-lt"/>
                <a:cs typeface="+mn-lt"/>
              </a:rPr>
              <a:t>Head</a:t>
            </a:r>
            <a:r>
              <a:rPr lang="en-US" sz="1600" dirty="0">
                <a:ea typeface="+mn-lt"/>
                <a:cs typeface="+mn-lt"/>
              </a:rPr>
              <a:t>: Outputs bounding boxes, class probabilities, and confidence scores with anchor-free design for simplicity.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</a:pPr>
            <a:r>
              <a:rPr lang="en-US" sz="1600" b="1" dirty="0">
                <a:ea typeface="+mn-lt"/>
                <a:cs typeface="+mn-lt"/>
              </a:rPr>
              <a:t>Innovations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 marL="971550" lvl="1" indent="-285750">
              <a:buFont typeface="Arial"/>
            </a:pPr>
            <a:r>
              <a:rPr lang="en-US" sz="1600" dirty="0">
                <a:ea typeface="+mn-lt"/>
                <a:cs typeface="+mn-lt"/>
              </a:rPr>
              <a:t>Attention mechanisms (e.g., CBAM) for focus on key regions.</a:t>
            </a:r>
            <a:endParaRPr lang="en-US" dirty="0"/>
          </a:p>
          <a:p>
            <a:pPr marL="971550" lvl="1" indent="-285750">
              <a:buFont typeface="Arial"/>
            </a:pPr>
            <a:r>
              <a:rPr lang="en-US" sz="1600" dirty="0">
                <a:ea typeface="+mn-lt"/>
                <a:cs typeface="+mn-lt"/>
              </a:rPr>
              <a:t>Improved loss functions (CIoU/</a:t>
            </a:r>
            <a:r>
              <a:rPr lang="en-US" sz="1600" dirty="0" err="1">
                <a:ea typeface="+mn-lt"/>
                <a:cs typeface="+mn-lt"/>
              </a:rPr>
              <a:t>DIoU</a:t>
            </a:r>
            <a:r>
              <a:rPr lang="en-US" sz="1600" dirty="0">
                <a:ea typeface="+mn-lt"/>
                <a:cs typeface="+mn-lt"/>
              </a:rPr>
              <a:t>) for precise localization.</a:t>
            </a:r>
            <a:endParaRPr lang="en-US" dirty="0"/>
          </a:p>
          <a:p>
            <a:pPr marL="971550" lvl="1" indent="-285750">
              <a:buFont typeface="Arial"/>
            </a:pPr>
            <a:r>
              <a:rPr lang="en-US" sz="1600" dirty="0">
                <a:ea typeface="+mn-lt"/>
                <a:cs typeface="+mn-lt"/>
              </a:rPr>
              <a:t>Faster and refined NMS for handling crowded scenes.</a:t>
            </a:r>
            <a:endParaRPr lang="en-US" dirty="0"/>
          </a:p>
          <a:p>
            <a:pPr>
              <a:buFont typeface="Arial"/>
            </a:pPr>
            <a:r>
              <a:rPr lang="en-US" sz="1600" b="1" dirty="0">
                <a:ea typeface="+mn-lt"/>
                <a:cs typeface="+mn-lt"/>
              </a:rPr>
              <a:t>Goal</a:t>
            </a:r>
            <a:r>
              <a:rPr lang="en-US" sz="1600" dirty="0">
                <a:ea typeface="+mn-lt"/>
                <a:cs typeface="+mn-lt"/>
              </a:rPr>
              <a:t>: Balance real-time performance with high accuracy across diverse applications.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6102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46CDD-485D-1676-1529-5A8790C8A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105"/>
            <a:ext cx="10515600" cy="58448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 </a:t>
            </a:r>
            <a:r>
              <a:rPr lang="en-US" sz="1600" b="1" dirty="0">
                <a:ea typeface="+mn-lt"/>
                <a:cs typeface="+mn-lt"/>
              </a:rPr>
              <a:t>Training Process</a:t>
            </a:r>
            <a:endParaRPr lang="en-US" sz="1600" b="1" dirty="0"/>
          </a:p>
          <a:p>
            <a:r>
              <a:rPr lang="en-US" sz="1400" b="1" dirty="0">
                <a:ea typeface="+mn-lt"/>
                <a:cs typeface="+mn-lt"/>
              </a:rPr>
              <a:t>Dataset Preparation</a:t>
            </a:r>
            <a:r>
              <a:rPr lang="en-US" sz="1400" dirty="0">
                <a:ea typeface="+mn-lt"/>
                <a:cs typeface="+mn-lt"/>
              </a:rPr>
              <a:t>: Data formatted in COCO (images, annotations, metadata).</a:t>
            </a:r>
            <a:endParaRPr lang="en-US" dirty="0"/>
          </a:p>
          <a:p>
            <a:r>
              <a:rPr lang="en-US" sz="1400" b="1" dirty="0">
                <a:ea typeface="+mn-lt"/>
                <a:cs typeface="+mn-lt"/>
              </a:rPr>
              <a:t>Augmentation</a:t>
            </a:r>
            <a:r>
              <a:rPr lang="en-US" sz="1400" dirty="0">
                <a:ea typeface="+mn-lt"/>
                <a:cs typeface="+mn-lt"/>
              </a:rPr>
              <a:t>: Techniques like flipping, scaling, cropping, and mosaics to enhance data diversity.</a:t>
            </a:r>
            <a:endParaRPr lang="en-US" dirty="0"/>
          </a:p>
          <a:p>
            <a:r>
              <a:rPr lang="en-US" sz="1400" b="1" dirty="0">
                <a:ea typeface="+mn-lt"/>
                <a:cs typeface="+mn-lt"/>
              </a:rPr>
              <a:t>Optimization</a:t>
            </a:r>
            <a:r>
              <a:rPr lang="en-US" sz="1400" dirty="0">
                <a:ea typeface="+mn-lt"/>
                <a:cs typeface="+mn-lt"/>
              </a:rPr>
              <a:t>:</a:t>
            </a:r>
            <a:endParaRPr lang="en-US" dirty="0"/>
          </a:p>
          <a:p>
            <a:pPr marL="971550" lvl="1" indent="-285750"/>
            <a:r>
              <a:rPr lang="en-US" sz="1400" dirty="0">
                <a:ea typeface="+mn-lt"/>
                <a:cs typeface="+mn-lt"/>
              </a:rPr>
              <a:t>Loss functions (e.g., CIoU for bounding box regression, cross-entropy for classification).</a:t>
            </a:r>
            <a:endParaRPr lang="en-US" dirty="0"/>
          </a:p>
          <a:p>
            <a:pPr marL="971550" lvl="1" indent="-285750"/>
            <a:r>
              <a:rPr lang="en-US" sz="1400" dirty="0">
                <a:ea typeface="+mn-lt"/>
                <a:cs typeface="+mn-lt"/>
              </a:rPr>
              <a:t>Regularization methods to prevent overfitting.</a:t>
            </a:r>
            <a:endParaRPr lang="en-US" dirty="0"/>
          </a:p>
          <a:p>
            <a:r>
              <a:rPr lang="en-US" sz="1400" b="1" dirty="0">
                <a:ea typeface="+mn-lt"/>
                <a:cs typeface="+mn-lt"/>
              </a:rPr>
              <a:t>Training Framework</a:t>
            </a:r>
            <a:r>
              <a:rPr lang="en-US" sz="1400" dirty="0">
                <a:ea typeface="+mn-lt"/>
                <a:cs typeface="+mn-lt"/>
              </a:rPr>
              <a:t>: Uses state-of-the-art libraries for faster convergence and precision.</a:t>
            </a:r>
            <a:endParaRPr lang="en-US" dirty="0"/>
          </a:p>
          <a:p>
            <a:endParaRPr lang="en-US" sz="1400" dirty="0">
              <a:ea typeface="+mn-lt"/>
              <a:cs typeface="+mn-lt"/>
            </a:endParaRPr>
          </a:p>
          <a:p>
            <a:pPr>
              <a:buNone/>
            </a:pPr>
            <a:r>
              <a:rPr lang="en-US" sz="1600" b="1" dirty="0">
                <a:ea typeface="+mn-lt"/>
                <a:cs typeface="+mn-lt"/>
              </a:rPr>
              <a:t>Prediction &amp; Performance</a:t>
            </a:r>
            <a:endParaRPr lang="en-US" sz="1600"/>
          </a:p>
          <a:p>
            <a:pPr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Prediction Flow</a:t>
            </a:r>
            <a:r>
              <a:rPr lang="en-US" sz="1400" dirty="0">
                <a:ea typeface="+mn-lt"/>
                <a:cs typeface="+mn-lt"/>
              </a:rPr>
              <a:t>:</a:t>
            </a:r>
            <a:endParaRPr lang="en-US" dirty="0"/>
          </a:p>
          <a:p>
            <a:pPr marL="971550" lvl="1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Image → Backbone → Feature Maps.</a:t>
            </a:r>
            <a:endParaRPr lang="en-US" dirty="0"/>
          </a:p>
          <a:p>
            <a:pPr marL="971550" lvl="1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Neck aggregates features → Head predicts classes, bounding boxes, and confidence scores.</a:t>
            </a:r>
            <a:endParaRPr lang="en-US" dirty="0"/>
          </a:p>
          <a:p>
            <a:pPr marL="971550" lvl="1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Post-processed with optimized NMS.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Performance</a:t>
            </a:r>
            <a:r>
              <a:rPr lang="en-US" sz="1400" dirty="0">
                <a:ea typeface="+mn-lt"/>
                <a:cs typeface="+mn-lt"/>
              </a:rPr>
              <a:t>:</a:t>
            </a:r>
            <a:endParaRPr lang="en-US" dirty="0"/>
          </a:p>
          <a:p>
            <a:pPr marL="971550" lvl="1" indent="-285750"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Speed</a:t>
            </a:r>
            <a:r>
              <a:rPr lang="en-US" sz="1400" dirty="0">
                <a:ea typeface="+mn-lt"/>
                <a:cs typeface="+mn-lt"/>
              </a:rPr>
              <a:t>: Achieves real-time performance (&gt;30 FPS on GPUs).</a:t>
            </a:r>
            <a:endParaRPr lang="en-US" dirty="0"/>
          </a:p>
          <a:p>
            <a:pPr marL="971550" lvl="1" indent="-285750"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Accuracy</a:t>
            </a:r>
            <a:r>
              <a:rPr lang="en-US" sz="1400" dirty="0">
                <a:ea typeface="+mn-lt"/>
                <a:cs typeface="+mn-lt"/>
              </a:rPr>
              <a:t>: High </a:t>
            </a:r>
            <a:r>
              <a:rPr lang="en-US" sz="1400" dirty="0" err="1">
                <a:ea typeface="+mn-lt"/>
                <a:cs typeface="+mn-lt"/>
              </a:rPr>
              <a:t>mAP</a:t>
            </a:r>
            <a:r>
              <a:rPr lang="en-US" sz="1400" dirty="0">
                <a:ea typeface="+mn-lt"/>
                <a:cs typeface="+mn-lt"/>
              </a:rPr>
              <a:t> (Mean Average Precision) on COCO dataset.</a:t>
            </a:r>
            <a:endParaRPr lang="en-US" dirty="0"/>
          </a:p>
          <a:p>
            <a:pPr marL="971550" lvl="1" indent="-285750"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Scalability</a:t>
            </a:r>
            <a:r>
              <a:rPr lang="en-US" sz="1400" dirty="0">
                <a:ea typeface="+mn-lt"/>
                <a:cs typeface="+mn-lt"/>
              </a:rPr>
              <a:t>: Effective across varying resolutions and object densities.</a:t>
            </a:r>
            <a:endParaRPr lang="en-US" dirty="0"/>
          </a:p>
          <a:p>
            <a:pPr marL="0" indent="0">
              <a:buNone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01655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2EE6-C31E-4ACC-FA8C-860ADE8B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sa Offc Serif Pro"/>
              </a:rPr>
              <a:t>Using Yolov11 in the project</a:t>
            </a:r>
            <a:endParaRPr lang="en-US" dirty="0"/>
          </a:p>
        </p:txBody>
      </p:sp>
      <p:pic>
        <p:nvPicPr>
          <p:cNvPr id="6" name="Content Placeholder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A38358D-3479-4A99-2E01-2F8AB7191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280" y="1413092"/>
            <a:ext cx="7741920" cy="2006484"/>
          </a:xfr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C9F37F5-7B24-2E2D-635A-AEC1EE688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" y="3666405"/>
            <a:ext cx="7213600" cy="20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11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72C31DD-EAD1-804A-ED1C-5DED63FB3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860" y="316348"/>
            <a:ext cx="5511338" cy="567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3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2C15A9-D060-E0D4-F27A-5478DE02D726}"/>
              </a:ext>
            </a:extLst>
          </p:cNvPr>
          <p:cNvSpPr txBox="1"/>
          <p:nvPr/>
        </p:nvSpPr>
        <p:spPr>
          <a:xfrm>
            <a:off x="2934820" y="215170"/>
            <a:ext cx="52120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Writing the output into a Drive folder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44BEB3B-571D-850B-589B-3B94E31F6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80" y="594954"/>
            <a:ext cx="9540240" cy="531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2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oom with two beds&#10;&#10;Description automatically generated">
            <a:extLst>
              <a:ext uri="{FF2B5EF4-FFF2-40B4-BE49-F238E27FC236}">
                <a16:creationId xmlns:a16="http://schemas.microsoft.com/office/drawing/2014/main" id="{4563482F-4791-6446-2EBC-8BD3B7DD3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437" y="18097629"/>
            <a:ext cx="6096000" cy="4069514"/>
          </a:xfrm>
          <a:prstGeom prst="rect">
            <a:avLst/>
          </a:prstGeom>
        </p:spPr>
      </p:pic>
      <p:pic>
        <p:nvPicPr>
          <p:cNvPr id="12" name="Content Placeholder 11" descr="A room with two beds&#10;&#10;Description automatically generated">
            <a:extLst>
              <a:ext uri="{FF2B5EF4-FFF2-40B4-BE49-F238E27FC236}">
                <a16:creationId xmlns:a16="http://schemas.microsoft.com/office/drawing/2014/main" id="{9A4B92D0-0E27-8680-7074-C9A72A526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3920" y="1214697"/>
            <a:ext cx="6096000" cy="4069514"/>
          </a:xfrm>
        </p:spPr>
      </p:pic>
    </p:spTree>
    <p:extLst>
      <p:ext uri="{BB962C8B-B14F-4D97-AF65-F5344CB8AC3E}">
        <p14:creationId xmlns:p14="http://schemas.microsoft.com/office/powerpoint/2010/main" val="35698381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Visual Object Detection</vt:lpstr>
      <vt:lpstr>My contribution</vt:lpstr>
      <vt:lpstr>PowerPoint Presentation</vt:lpstr>
      <vt:lpstr>YOLOv11 Architecture :</vt:lpstr>
      <vt:lpstr>PowerPoint Presentation</vt:lpstr>
      <vt:lpstr>Using Yolov11 in the project</vt:lpstr>
      <vt:lpstr>PowerPoint Presentation</vt:lpstr>
      <vt:lpstr>PowerPoint Presentation</vt:lpstr>
      <vt:lpstr>PowerPoint Presentation</vt:lpstr>
      <vt:lpstr>Probability</vt:lpstr>
      <vt:lpstr>Some previous works</vt:lpstr>
      <vt:lpstr>Conclusions from our experiment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170</cp:revision>
  <dcterms:created xsi:type="dcterms:W3CDTF">2024-12-17T05:11:04Z</dcterms:created>
  <dcterms:modified xsi:type="dcterms:W3CDTF">2024-12-17T18:04:14Z</dcterms:modified>
</cp:coreProperties>
</file>