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80" r:id="rId3"/>
    <p:sldId id="257" r:id="rId4"/>
    <p:sldId id="258" r:id="rId5"/>
    <p:sldId id="259" r:id="rId6"/>
    <p:sldId id="260" r:id="rId7"/>
    <p:sldId id="261"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12/16/2024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0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12/16/2024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63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12/16/2024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262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12/16/2024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89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12/16/2024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64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12/16/2024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11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12/16/2024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29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12/16/2024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288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12/16/2024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33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12/16/2024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94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12/16/2024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13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12/16/2024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17848794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itsahmad/indoor-scenes-cvpr-2019/d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BCFA0D6A-9612-07CE-645D-89B8A72C292D}"/>
              </a:ext>
            </a:extLst>
          </p:cNvPr>
          <p:cNvPicPr>
            <a:picLocks noChangeAspect="1"/>
          </p:cNvPicPr>
          <p:nvPr/>
        </p:nvPicPr>
        <p:blipFill>
          <a:blip r:embed="rId2">
            <a:duotone>
              <a:schemeClr val="accent1">
                <a:shade val="45000"/>
                <a:satMod val="135000"/>
              </a:schemeClr>
              <a:prstClr val="white"/>
            </a:duotone>
            <a:alphaModFix amt="35000"/>
          </a:blip>
          <a:srcRect t="23493" r="1" b="13962"/>
          <a:stretch/>
        </p:blipFill>
        <p:spPr>
          <a:xfrm>
            <a:off x="1" y="10"/>
            <a:ext cx="12183122" cy="6857989"/>
          </a:xfrm>
          <a:prstGeom prst="rect">
            <a:avLst/>
          </a:prstGeom>
        </p:spPr>
      </p:pic>
      <p:sp>
        <p:nvSpPr>
          <p:cNvPr id="2" name="Title 1">
            <a:extLst>
              <a:ext uri="{FF2B5EF4-FFF2-40B4-BE49-F238E27FC236}">
                <a16:creationId xmlns:a16="http://schemas.microsoft.com/office/drawing/2014/main" id="{4B34823A-B0A5-F700-38AB-61CAA9D088E5}"/>
              </a:ext>
            </a:extLst>
          </p:cNvPr>
          <p:cNvSpPr>
            <a:spLocks noGrp="1"/>
          </p:cNvSpPr>
          <p:nvPr>
            <p:ph type="ctrTitle"/>
          </p:nvPr>
        </p:nvSpPr>
        <p:spPr>
          <a:xfrm>
            <a:off x="994873" y="2271449"/>
            <a:ext cx="6347918" cy="3670098"/>
          </a:xfrm>
        </p:spPr>
        <p:txBody>
          <a:bodyPr anchor="b">
            <a:normAutofit/>
          </a:bodyPr>
          <a:lstStyle/>
          <a:p>
            <a:r>
              <a:rPr lang="en-US" sz="6100" dirty="0">
                <a:solidFill>
                  <a:srgbClr val="FFFFFF"/>
                </a:solidFill>
              </a:rPr>
              <a:t>Visual Object Detection Using Yolo8</a:t>
            </a:r>
          </a:p>
        </p:txBody>
      </p:sp>
      <p:sp>
        <p:nvSpPr>
          <p:cNvPr id="3" name="Subtitle 2">
            <a:extLst>
              <a:ext uri="{FF2B5EF4-FFF2-40B4-BE49-F238E27FC236}">
                <a16:creationId xmlns:a16="http://schemas.microsoft.com/office/drawing/2014/main" id="{6CB644F0-E562-478A-8B14-D3B2BAC92280}"/>
              </a:ext>
            </a:extLst>
          </p:cNvPr>
          <p:cNvSpPr>
            <a:spLocks noGrp="1"/>
          </p:cNvSpPr>
          <p:nvPr>
            <p:ph type="subTitle" idx="1"/>
          </p:nvPr>
        </p:nvSpPr>
        <p:spPr>
          <a:xfrm>
            <a:off x="7449798" y="3544059"/>
            <a:ext cx="3633923" cy="2397488"/>
          </a:xfrm>
        </p:spPr>
        <p:txBody>
          <a:bodyPr anchor="ctr">
            <a:normAutofit/>
          </a:bodyPr>
          <a:lstStyle/>
          <a:p>
            <a:r>
              <a:rPr lang="en-US" dirty="0">
                <a:solidFill>
                  <a:srgbClr val="FFFFFF"/>
                </a:solidFill>
              </a:rPr>
              <a:t>An overview of YOLOv8's architecture and implementation</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08143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3C4A-6DDF-2DFE-B096-15CC916177C0}"/>
              </a:ext>
            </a:extLst>
          </p:cNvPr>
          <p:cNvSpPr>
            <a:spLocks noGrp="1"/>
          </p:cNvSpPr>
          <p:nvPr>
            <p:ph type="title"/>
          </p:nvPr>
        </p:nvSpPr>
        <p:spPr>
          <a:xfrm>
            <a:off x="838200" y="365125"/>
            <a:ext cx="8904112" cy="759882"/>
          </a:xfrm>
        </p:spPr>
        <p:txBody>
          <a:bodyPr/>
          <a:lstStyle/>
          <a:p>
            <a:r>
              <a:rPr lang="en-US" dirty="0"/>
              <a:t>Code</a:t>
            </a:r>
          </a:p>
        </p:txBody>
      </p:sp>
      <p:sp>
        <p:nvSpPr>
          <p:cNvPr id="3" name="Content Placeholder 2">
            <a:extLst>
              <a:ext uri="{FF2B5EF4-FFF2-40B4-BE49-F238E27FC236}">
                <a16:creationId xmlns:a16="http://schemas.microsoft.com/office/drawing/2014/main" id="{9C9CEC54-69EB-AA35-AB54-0D81873503BD}"/>
              </a:ext>
            </a:extLst>
          </p:cNvPr>
          <p:cNvSpPr>
            <a:spLocks noGrp="1"/>
          </p:cNvSpPr>
          <p:nvPr>
            <p:ph idx="1"/>
          </p:nvPr>
        </p:nvSpPr>
        <p:spPr>
          <a:xfrm>
            <a:off x="838200" y="1286932"/>
            <a:ext cx="10515600" cy="5339645"/>
          </a:xfrm>
        </p:spPr>
        <p:txBody>
          <a:bodyPr>
            <a:normAutofit/>
          </a:bodyPr>
          <a:lstStyle/>
          <a:p>
            <a:pPr eaLnBrk="0" fontAlgn="base" hangingPunct="0">
              <a:lnSpc>
                <a:spcPct val="100000"/>
              </a:lnSpc>
              <a:spcBef>
                <a:spcPct val="0"/>
              </a:spcBef>
              <a:spcAft>
                <a:spcPct val="0"/>
              </a:spcAft>
            </a:pPr>
            <a:endParaRPr lang="en-US" sz="1800" dirty="0"/>
          </a:p>
          <a:p>
            <a:pPr eaLnBrk="0" fontAlgn="base" hangingPunct="0">
              <a:lnSpc>
                <a:spcPct val="100000"/>
              </a:lnSpc>
              <a:spcBef>
                <a:spcPct val="0"/>
              </a:spcBef>
              <a:spcAft>
                <a:spcPct val="0"/>
              </a:spcAft>
            </a:pPr>
            <a:endParaRPr lang="en-US" sz="1800" dirty="0"/>
          </a:p>
          <a:p>
            <a:pPr eaLnBrk="0" fontAlgn="base" hangingPunct="0">
              <a:lnSpc>
                <a:spcPct val="100000"/>
              </a:lnSpc>
              <a:spcBef>
                <a:spcPct val="0"/>
              </a:spcBef>
              <a:spcAft>
                <a:spcPct val="0"/>
              </a:spcAft>
            </a:pPr>
            <a:r>
              <a:rPr lang="en-US" sz="2000" b="1" dirty="0"/>
              <a:t>!yolo: </a:t>
            </a:r>
            <a:r>
              <a:rPr lang="en-US" sz="2000" dirty="0"/>
              <a:t>This is a shell command (indicated by the !) that runs the YOLO (You Only Look Once) object detection model from the </a:t>
            </a:r>
            <a:r>
              <a:rPr lang="en-US" sz="2000" dirty="0" err="1"/>
              <a:t>Ultralytics</a:t>
            </a:r>
            <a:r>
              <a:rPr lang="en-US" sz="2000" dirty="0"/>
              <a:t> library, which is used in a </a:t>
            </a:r>
            <a:r>
              <a:rPr lang="en-US" sz="2000" dirty="0" err="1"/>
              <a:t>Jupyter</a:t>
            </a:r>
            <a:r>
              <a:rPr lang="en-US" sz="2000" dirty="0"/>
              <a:t> notebook or Google </a:t>
            </a:r>
            <a:r>
              <a:rPr lang="en-US" sz="2000" dirty="0" err="1"/>
              <a:t>Colab</a:t>
            </a:r>
            <a:r>
              <a:rPr lang="en-US" sz="2000" dirty="0"/>
              <a:t>.</a:t>
            </a:r>
          </a:p>
          <a:p>
            <a:pPr eaLnBrk="0" fontAlgn="base" hangingPunct="0">
              <a:lnSpc>
                <a:spcPct val="100000"/>
              </a:lnSpc>
              <a:spcBef>
                <a:spcPct val="0"/>
              </a:spcBef>
              <a:spcAft>
                <a:spcPct val="0"/>
              </a:spcAft>
            </a:pPr>
            <a:r>
              <a:rPr lang="en-US" sz="2000" b="1" dirty="0"/>
              <a:t>task=detect: </a:t>
            </a:r>
            <a:r>
              <a:rPr lang="en-US" sz="2000" dirty="0"/>
              <a:t>Specifies the task to perform, which in this case is detection (identifying and classifying objects in images).</a:t>
            </a:r>
          </a:p>
          <a:p>
            <a:pPr eaLnBrk="0" fontAlgn="base" hangingPunct="0">
              <a:lnSpc>
                <a:spcPct val="100000"/>
              </a:lnSpc>
              <a:spcBef>
                <a:spcPct val="0"/>
              </a:spcBef>
              <a:spcAft>
                <a:spcPct val="0"/>
              </a:spcAft>
            </a:pPr>
            <a:r>
              <a:rPr lang="en-US" sz="2000" b="1" dirty="0"/>
              <a:t>mode=predict</a:t>
            </a:r>
            <a:r>
              <a:rPr lang="en-US" sz="2000" dirty="0"/>
              <a:t>: Sets the mode to predict, meaning it will use a pre-trained model to make predictions (not training the model).</a:t>
            </a:r>
          </a:p>
          <a:p>
            <a:pPr eaLnBrk="0" fontAlgn="base" hangingPunct="0">
              <a:lnSpc>
                <a:spcPct val="100000"/>
              </a:lnSpc>
              <a:spcBef>
                <a:spcPct val="0"/>
              </a:spcBef>
              <a:spcAft>
                <a:spcPct val="0"/>
              </a:spcAft>
            </a:pPr>
            <a:r>
              <a:rPr lang="en-US" sz="2000" b="1" dirty="0"/>
              <a:t>model=yolov8x.pt: </a:t>
            </a:r>
            <a:r>
              <a:rPr lang="en-US" sz="2000" dirty="0"/>
              <a:t>Specifies the pre-trained YOLOv8 model file to use for detection. The yolov8x.pt file is a </a:t>
            </a:r>
            <a:r>
              <a:rPr lang="en-US" sz="2000" dirty="0" err="1"/>
              <a:t>PyTorch</a:t>
            </a:r>
            <a:r>
              <a:rPr lang="en-US" sz="2000" dirty="0"/>
              <a:t> model file.</a:t>
            </a:r>
          </a:p>
          <a:p>
            <a:pPr eaLnBrk="0" fontAlgn="base" hangingPunct="0">
              <a:lnSpc>
                <a:spcPct val="100000"/>
              </a:lnSpc>
              <a:spcBef>
                <a:spcPct val="0"/>
              </a:spcBef>
              <a:spcAft>
                <a:spcPct val="0"/>
              </a:spcAft>
            </a:pPr>
            <a:r>
              <a:rPr lang="en-US" sz="2000" b="1" dirty="0"/>
              <a:t>conf=0.25: </a:t>
            </a:r>
            <a:r>
              <a:rPr lang="en-US" sz="2000" dirty="0"/>
              <a:t>Sets the confidence threshold to 0.25. This means the model will only consider detections with a confidence score greater than or equal to 25%.</a:t>
            </a:r>
          </a:p>
          <a:p>
            <a:pPr eaLnBrk="0" fontAlgn="base" hangingPunct="0">
              <a:lnSpc>
                <a:spcPct val="100000"/>
              </a:lnSpc>
              <a:spcBef>
                <a:spcPct val="0"/>
              </a:spcBef>
              <a:spcAft>
                <a:spcPct val="0"/>
              </a:spcAft>
            </a:pPr>
            <a:r>
              <a:rPr lang="en-US" sz="2000" b="1" dirty="0"/>
              <a:t>source='/content/Bathroom/008.jpg’: </a:t>
            </a:r>
            <a:r>
              <a:rPr lang="en-US" sz="2000" dirty="0"/>
              <a:t>Defines the input image to process. In this case, it is an image file located at /content/Bathroom/008.jpg.</a:t>
            </a:r>
          </a:p>
          <a:p>
            <a:pPr eaLnBrk="0" fontAlgn="base" hangingPunct="0">
              <a:lnSpc>
                <a:spcPct val="100000"/>
              </a:lnSpc>
              <a:spcBef>
                <a:spcPct val="0"/>
              </a:spcBef>
              <a:spcAft>
                <a:spcPct val="0"/>
              </a:spcAft>
            </a:pPr>
            <a:r>
              <a:rPr lang="en-US" sz="2000" b="1" dirty="0"/>
              <a:t>save=True: </a:t>
            </a:r>
            <a:r>
              <a:rPr lang="en-US" sz="2000" dirty="0"/>
              <a:t>Tells YOLO to save the resulting output image(s) with detected objects (bounding boxes and labels) drawn on them.</a:t>
            </a:r>
          </a:p>
        </p:txBody>
      </p:sp>
      <p:pic>
        <p:nvPicPr>
          <p:cNvPr id="5" name="Picture 4">
            <a:extLst>
              <a:ext uri="{FF2B5EF4-FFF2-40B4-BE49-F238E27FC236}">
                <a16:creationId xmlns:a16="http://schemas.microsoft.com/office/drawing/2014/main" id="{7B3D1FB1-F436-EB3A-6792-C4757CC13342}"/>
              </a:ext>
            </a:extLst>
          </p:cNvPr>
          <p:cNvPicPr>
            <a:picLocks noChangeAspect="1"/>
          </p:cNvPicPr>
          <p:nvPr/>
        </p:nvPicPr>
        <p:blipFill>
          <a:blip r:embed="rId2"/>
          <a:stretch>
            <a:fillRect/>
          </a:stretch>
        </p:blipFill>
        <p:spPr>
          <a:xfrm>
            <a:off x="838200" y="1125007"/>
            <a:ext cx="10696755" cy="590903"/>
          </a:xfrm>
          <a:prstGeom prst="rect">
            <a:avLst/>
          </a:prstGeom>
        </p:spPr>
      </p:pic>
    </p:spTree>
    <p:extLst>
      <p:ext uri="{BB962C8B-B14F-4D97-AF65-F5344CB8AC3E}">
        <p14:creationId xmlns:p14="http://schemas.microsoft.com/office/powerpoint/2010/main" val="167353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7B22-7406-582C-7890-F4A9370439BE}"/>
              </a:ext>
            </a:extLst>
          </p:cNvPr>
          <p:cNvSpPr>
            <a:spLocks noGrp="1"/>
          </p:cNvSpPr>
          <p:nvPr>
            <p:ph type="title"/>
          </p:nvPr>
        </p:nvSpPr>
        <p:spPr>
          <a:xfrm>
            <a:off x="838200" y="365125"/>
            <a:ext cx="8238067" cy="650875"/>
          </a:xfrm>
        </p:spPr>
        <p:txBody>
          <a:bodyPr>
            <a:normAutofit fontScale="90000"/>
          </a:bodyPr>
          <a:lstStyle/>
          <a:p>
            <a:r>
              <a:rPr lang="en-US" dirty="0"/>
              <a:t>Code</a:t>
            </a:r>
          </a:p>
        </p:txBody>
      </p:sp>
      <p:sp>
        <p:nvSpPr>
          <p:cNvPr id="3" name="Content Placeholder 2">
            <a:extLst>
              <a:ext uri="{FF2B5EF4-FFF2-40B4-BE49-F238E27FC236}">
                <a16:creationId xmlns:a16="http://schemas.microsoft.com/office/drawing/2014/main" id="{916B730A-9F91-C877-2DC6-B38FBED592E6}"/>
              </a:ext>
            </a:extLst>
          </p:cNvPr>
          <p:cNvSpPr>
            <a:spLocks noGrp="1"/>
          </p:cNvSpPr>
          <p:nvPr>
            <p:ph idx="1"/>
          </p:nvPr>
        </p:nvSpPr>
        <p:spPr>
          <a:xfrm>
            <a:off x="838200" y="1016000"/>
            <a:ext cx="10515600" cy="5588000"/>
          </a:xfrm>
        </p:spPr>
        <p:txBody>
          <a:bodyPr>
            <a:normAutofit/>
          </a:bodyPr>
          <a:lstStyle/>
          <a:p>
            <a:endParaRPr lang="en-US" sz="2400" dirty="0"/>
          </a:p>
          <a:p>
            <a:endParaRPr lang="en-US" sz="2400" dirty="0"/>
          </a:p>
          <a:p>
            <a:endParaRPr lang="en-US" sz="2400" dirty="0"/>
          </a:p>
          <a:p>
            <a:endParaRPr lang="en-US" sz="2400" dirty="0"/>
          </a:p>
          <a:p>
            <a:pPr marL="457200" lvl="1" indent="0">
              <a:buNone/>
            </a:pPr>
            <a:r>
              <a:rPr lang="en-US" sz="2000" b="1" dirty="0"/>
              <a:t>from </a:t>
            </a:r>
            <a:r>
              <a:rPr lang="en-US" sz="2000" b="1" dirty="0" err="1"/>
              <a:t>IPython.display</a:t>
            </a:r>
            <a:r>
              <a:rPr lang="en-US" sz="2000" b="1" dirty="0"/>
              <a:t> import Image as </a:t>
            </a:r>
            <a:r>
              <a:rPr lang="en-US" sz="2000" b="1" dirty="0" err="1"/>
              <a:t>IPyImage</a:t>
            </a:r>
            <a:r>
              <a:rPr lang="en-US" sz="2000" b="1" dirty="0"/>
              <a:t>:</a:t>
            </a:r>
          </a:p>
          <a:p>
            <a:pPr lvl="1"/>
            <a:r>
              <a:rPr lang="en-US" sz="2000" dirty="0"/>
              <a:t>Imports the Image class from the </a:t>
            </a:r>
            <a:r>
              <a:rPr lang="en-US" sz="2000" dirty="0" err="1"/>
              <a:t>IPython</a:t>
            </a:r>
            <a:r>
              <a:rPr lang="en-US" sz="2000" dirty="0"/>
              <a:t>. display module, and aliases it as </a:t>
            </a:r>
            <a:r>
              <a:rPr lang="en-US" sz="2000" dirty="0" err="1"/>
              <a:t>IPyImage</a:t>
            </a:r>
            <a:r>
              <a:rPr lang="en-US" sz="2000" dirty="0"/>
              <a:t>. This is used to display images in </a:t>
            </a:r>
            <a:r>
              <a:rPr lang="en-US" sz="2000" dirty="0" err="1"/>
              <a:t>Jupyter</a:t>
            </a:r>
            <a:r>
              <a:rPr lang="en-US" sz="2000" dirty="0"/>
              <a:t> notebooks or Google </a:t>
            </a:r>
            <a:r>
              <a:rPr lang="en-US" sz="2000" dirty="0" err="1"/>
              <a:t>Colab</a:t>
            </a:r>
            <a:r>
              <a:rPr lang="en-US" sz="2000" dirty="0"/>
              <a:t>.</a:t>
            </a:r>
          </a:p>
          <a:p>
            <a:pPr lvl="1"/>
            <a:endParaRPr lang="en-US" sz="2000" dirty="0"/>
          </a:p>
          <a:p>
            <a:pPr marL="457200" lvl="1" indent="0">
              <a:buNone/>
            </a:pPr>
            <a:r>
              <a:rPr lang="en-US" sz="2000" b="1" dirty="0" err="1"/>
              <a:t>IPyImage</a:t>
            </a:r>
            <a:r>
              <a:rPr lang="en-US" sz="2000" b="1" dirty="0"/>
              <a:t>(filename=f'{HOME}/runs/detect/predict/008.jpg', width=600):</a:t>
            </a:r>
          </a:p>
          <a:p>
            <a:pPr lvl="1"/>
            <a:r>
              <a:rPr lang="en-US" sz="2000" dirty="0"/>
              <a:t>Displays the image located at the path f'{HOME}/runs/detect/predict/008.jpg' (where HOME is the current working directory).The width=600 argument sets the displayed image's width to 600 pixels in the notebook.</a:t>
            </a:r>
          </a:p>
          <a:p>
            <a:pPr lvl="1"/>
            <a:r>
              <a:rPr lang="en-US" sz="2000" dirty="0"/>
              <a:t>This code displays the processed image (with detections) from the YOLOv8 model in the notebook, using the image saved in the previous step.</a:t>
            </a:r>
          </a:p>
        </p:txBody>
      </p:sp>
      <p:pic>
        <p:nvPicPr>
          <p:cNvPr id="9" name="Picture 8">
            <a:extLst>
              <a:ext uri="{FF2B5EF4-FFF2-40B4-BE49-F238E27FC236}">
                <a16:creationId xmlns:a16="http://schemas.microsoft.com/office/drawing/2014/main" id="{2106BF25-7BAF-C892-260E-1E6574EA2EFA}"/>
              </a:ext>
            </a:extLst>
          </p:cNvPr>
          <p:cNvPicPr>
            <a:picLocks noChangeAspect="1"/>
          </p:cNvPicPr>
          <p:nvPr/>
        </p:nvPicPr>
        <p:blipFill>
          <a:blip r:embed="rId2"/>
          <a:stretch>
            <a:fillRect/>
          </a:stretch>
        </p:blipFill>
        <p:spPr>
          <a:xfrm>
            <a:off x="1178193" y="1190558"/>
            <a:ext cx="8010963" cy="1217472"/>
          </a:xfrm>
          <a:prstGeom prst="rect">
            <a:avLst/>
          </a:prstGeom>
        </p:spPr>
      </p:pic>
    </p:spTree>
    <p:extLst>
      <p:ext uri="{BB962C8B-B14F-4D97-AF65-F5344CB8AC3E}">
        <p14:creationId xmlns:p14="http://schemas.microsoft.com/office/powerpoint/2010/main" val="21982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6FB5-7648-FDCA-4872-1B33A82512F8}"/>
              </a:ext>
            </a:extLst>
          </p:cNvPr>
          <p:cNvSpPr>
            <a:spLocks noGrp="1"/>
          </p:cNvSpPr>
          <p:nvPr>
            <p:ph type="title"/>
          </p:nvPr>
        </p:nvSpPr>
        <p:spPr>
          <a:xfrm>
            <a:off x="838200" y="365126"/>
            <a:ext cx="8418689" cy="593458"/>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E230DB0D-D63D-B454-2679-F65216CE2E1D}"/>
              </a:ext>
            </a:extLst>
          </p:cNvPr>
          <p:cNvSpPr>
            <a:spLocks noGrp="1"/>
          </p:cNvSpPr>
          <p:nvPr>
            <p:ph idx="1"/>
          </p:nvPr>
        </p:nvSpPr>
        <p:spPr>
          <a:xfrm>
            <a:off x="838200" y="993422"/>
            <a:ext cx="10515600" cy="5183541"/>
          </a:xfrm>
        </p:spPr>
        <p:txBody>
          <a:bodyPr/>
          <a:lstStyle/>
          <a:p>
            <a:pPr marL="0" indent="0">
              <a:buNone/>
            </a:pPr>
            <a:r>
              <a:rPr lang="en-US" dirty="0"/>
              <a:t>               </a:t>
            </a:r>
          </a:p>
          <a:p>
            <a:pPr marL="0" indent="0">
              <a:buNone/>
            </a:pPr>
            <a:r>
              <a:rPr lang="en-US" dirty="0"/>
              <a:t>		Bedroom  					Library</a:t>
            </a:r>
          </a:p>
          <a:p>
            <a:endParaRPr lang="en-US" dirty="0"/>
          </a:p>
          <a:p>
            <a:endParaRPr lang="en-US" dirty="0"/>
          </a:p>
        </p:txBody>
      </p:sp>
      <p:pic>
        <p:nvPicPr>
          <p:cNvPr id="9" name="Picture 8" descr="A bedroom with a bed and a desk&#10;&#10;Description automatically generated">
            <a:extLst>
              <a:ext uri="{FF2B5EF4-FFF2-40B4-BE49-F238E27FC236}">
                <a16:creationId xmlns:a16="http://schemas.microsoft.com/office/drawing/2014/main" id="{A488925C-43C1-738E-929F-A3B77E040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220" y="2214562"/>
            <a:ext cx="4573175" cy="3429881"/>
          </a:xfrm>
          <a:prstGeom prst="rect">
            <a:avLst/>
          </a:prstGeom>
        </p:spPr>
      </p:pic>
      <p:pic>
        <p:nvPicPr>
          <p:cNvPr id="13" name="Picture 12" descr="A room with a table and chairs&#10;&#10;Description automatically generated">
            <a:extLst>
              <a:ext uri="{FF2B5EF4-FFF2-40B4-BE49-F238E27FC236}">
                <a16:creationId xmlns:a16="http://schemas.microsoft.com/office/drawing/2014/main" id="{A2F0814C-D84E-F2B9-5FD0-EBAD944D2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784" y="2214562"/>
            <a:ext cx="4995194" cy="3429880"/>
          </a:xfrm>
          <a:prstGeom prst="rect">
            <a:avLst/>
          </a:prstGeom>
        </p:spPr>
      </p:pic>
    </p:spTree>
    <p:extLst>
      <p:ext uri="{BB962C8B-B14F-4D97-AF65-F5344CB8AC3E}">
        <p14:creationId xmlns:p14="http://schemas.microsoft.com/office/powerpoint/2010/main" val="120904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DBE-8B72-32C6-BC25-67F40138E4BB}"/>
              </a:ext>
            </a:extLst>
          </p:cNvPr>
          <p:cNvSpPr>
            <a:spLocks noGrp="1"/>
          </p:cNvSpPr>
          <p:nvPr>
            <p:ph type="title"/>
          </p:nvPr>
        </p:nvSpPr>
        <p:spPr>
          <a:xfrm>
            <a:off x="838200" y="376415"/>
            <a:ext cx="8802511" cy="560564"/>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62BDBFB1-5F68-C2E6-A238-C306047C17BE}"/>
              </a:ext>
            </a:extLst>
          </p:cNvPr>
          <p:cNvSpPr>
            <a:spLocks noGrp="1"/>
          </p:cNvSpPr>
          <p:nvPr>
            <p:ph idx="1"/>
          </p:nvPr>
        </p:nvSpPr>
        <p:spPr>
          <a:xfrm>
            <a:off x="838200" y="1365956"/>
            <a:ext cx="10515600" cy="4811007"/>
          </a:xfrm>
        </p:spPr>
        <p:txBody>
          <a:bodyPr/>
          <a:lstStyle/>
          <a:p>
            <a:pPr marL="0" indent="0">
              <a:buNone/>
            </a:pPr>
            <a:r>
              <a:rPr lang="en-US" dirty="0"/>
              <a:t>	   Bathroom                               Children Room       </a:t>
            </a:r>
          </a:p>
          <a:p>
            <a:endParaRPr lang="en-US" dirty="0"/>
          </a:p>
        </p:txBody>
      </p:sp>
      <p:pic>
        <p:nvPicPr>
          <p:cNvPr id="5" name="Picture 4" descr="A bathroom with a mirror and sink&#10;&#10;Description automatically generated">
            <a:extLst>
              <a:ext uri="{FF2B5EF4-FFF2-40B4-BE49-F238E27FC236}">
                <a16:creationId xmlns:a16="http://schemas.microsoft.com/office/drawing/2014/main" id="{91B6B59B-3C4F-8928-1B94-0ACAB9B5E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689" y="1924815"/>
            <a:ext cx="3189111" cy="4252148"/>
          </a:xfrm>
          <a:prstGeom prst="rect">
            <a:avLst/>
          </a:prstGeom>
        </p:spPr>
      </p:pic>
      <p:pic>
        <p:nvPicPr>
          <p:cNvPr id="9" name="Picture 8" descr="A room with two beds and a teddy bear&#10;&#10;Description automatically generated">
            <a:extLst>
              <a:ext uri="{FF2B5EF4-FFF2-40B4-BE49-F238E27FC236}">
                <a16:creationId xmlns:a16="http://schemas.microsoft.com/office/drawing/2014/main" id="{05BFA98A-E110-8D91-A924-EE8340E71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378" y="2062555"/>
            <a:ext cx="5514622" cy="3673758"/>
          </a:xfrm>
          <a:prstGeom prst="rect">
            <a:avLst/>
          </a:prstGeom>
        </p:spPr>
      </p:pic>
    </p:spTree>
    <p:extLst>
      <p:ext uri="{BB962C8B-B14F-4D97-AF65-F5344CB8AC3E}">
        <p14:creationId xmlns:p14="http://schemas.microsoft.com/office/powerpoint/2010/main" val="2330434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FBCE9-102F-6C95-E942-30BCA91562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3800D-D630-7008-28BF-AC84B608FB2C}"/>
              </a:ext>
            </a:extLst>
          </p:cNvPr>
          <p:cNvSpPr>
            <a:spLocks noGrp="1"/>
          </p:cNvSpPr>
          <p:nvPr>
            <p:ph type="title"/>
          </p:nvPr>
        </p:nvSpPr>
        <p:spPr>
          <a:xfrm>
            <a:off x="838200" y="365126"/>
            <a:ext cx="8802511" cy="560564"/>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A05524EE-D9E7-540A-3F7C-FBB5139E7C5A}"/>
              </a:ext>
            </a:extLst>
          </p:cNvPr>
          <p:cNvSpPr>
            <a:spLocks noGrp="1"/>
          </p:cNvSpPr>
          <p:nvPr>
            <p:ph idx="1"/>
          </p:nvPr>
        </p:nvSpPr>
        <p:spPr>
          <a:xfrm>
            <a:off x="838200" y="1162756"/>
            <a:ext cx="10515600" cy="5014207"/>
          </a:xfrm>
        </p:spPr>
        <p:txBody>
          <a:bodyPr/>
          <a:lstStyle/>
          <a:p>
            <a:pPr marL="0" indent="0">
              <a:buNone/>
            </a:pPr>
            <a:r>
              <a:rPr lang="en-US" dirty="0"/>
              <a:t>	Closet                               	Computer Room      </a:t>
            </a:r>
          </a:p>
          <a:p>
            <a:endParaRPr lang="en-US" dirty="0"/>
          </a:p>
        </p:txBody>
      </p:sp>
      <p:pic>
        <p:nvPicPr>
          <p:cNvPr id="6" name="Picture 5" descr="A closet with clothes and bags&#10;&#10;Description automatically generated with medium confidence">
            <a:extLst>
              <a:ext uri="{FF2B5EF4-FFF2-40B4-BE49-F238E27FC236}">
                <a16:creationId xmlns:a16="http://schemas.microsoft.com/office/drawing/2014/main" id="{B023A2D7-EE0D-DB14-406F-0E9700CBA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1" y="2264921"/>
            <a:ext cx="4267200" cy="2809875"/>
          </a:xfrm>
          <a:prstGeom prst="rect">
            <a:avLst/>
          </a:prstGeom>
        </p:spPr>
      </p:pic>
      <p:pic>
        <p:nvPicPr>
          <p:cNvPr id="8" name="Picture 7" descr="A room with a television and computers&#10;&#10;Description automatically generated">
            <a:extLst>
              <a:ext uri="{FF2B5EF4-FFF2-40B4-BE49-F238E27FC236}">
                <a16:creationId xmlns:a16="http://schemas.microsoft.com/office/drawing/2014/main" id="{B0A0CE86-F360-A4F4-DA64-6C5A911EE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7467" y="2055547"/>
            <a:ext cx="3228622" cy="3228622"/>
          </a:xfrm>
          <a:prstGeom prst="rect">
            <a:avLst/>
          </a:prstGeom>
        </p:spPr>
      </p:pic>
    </p:spTree>
    <p:extLst>
      <p:ext uri="{BB962C8B-B14F-4D97-AF65-F5344CB8AC3E}">
        <p14:creationId xmlns:p14="http://schemas.microsoft.com/office/powerpoint/2010/main" val="85063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A51B7-0B91-204A-867E-D32E7E6843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370C17-4C32-00B9-9187-BBE50D3595D0}"/>
              </a:ext>
            </a:extLst>
          </p:cNvPr>
          <p:cNvSpPr>
            <a:spLocks noGrp="1"/>
          </p:cNvSpPr>
          <p:nvPr>
            <p:ph type="title"/>
          </p:nvPr>
        </p:nvSpPr>
        <p:spPr>
          <a:xfrm>
            <a:off x="838200" y="365126"/>
            <a:ext cx="8802511" cy="560564"/>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5C0150BA-3386-8B4D-9863-037BD9023DBB}"/>
              </a:ext>
            </a:extLst>
          </p:cNvPr>
          <p:cNvSpPr>
            <a:spLocks noGrp="1"/>
          </p:cNvSpPr>
          <p:nvPr>
            <p:ph idx="1"/>
          </p:nvPr>
        </p:nvSpPr>
        <p:spPr>
          <a:xfrm>
            <a:off x="838200" y="1162756"/>
            <a:ext cx="10515600" cy="5014207"/>
          </a:xfrm>
        </p:spPr>
        <p:txBody>
          <a:bodyPr/>
          <a:lstStyle/>
          <a:p>
            <a:pPr marL="0" indent="0">
              <a:buNone/>
            </a:pPr>
            <a:r>
              <a:rPr lang="en-US" dirty="0"/>
              <a:t>	Dining Room                                    Kitchen      </a:t>
            </a:r>
          </a:p>
          <a:p>
            <a:endParaRPr lang="en-US" dirty="0"/>
          </a:p>
        </p:txBody>
      </p:sp>
      <p:pic>
        <p:nvPicPr>
          <p:cNvPr id="5" name="Picture 4" descr="A table and chairs in a room&#10;&#10;Description automatically generated">
            <a:extLst>
              <a:ext uri="{FF2B5EF4-FFF2-40B4-BE49-F238E27FC236}">
                <a16:creationId xmlns:a16="http://schemas.microsoft.com/office/drawing/2014/main" id="{EF60CB11-0F94-BC20-3507-354FABEDF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21" y="2055546"/>
            <a:ext cx="3544711" cy="3544711"/>
          </a:xfrm>
          <a:prstGeom prst="rect">
            <a:avLst/>
          </a:prstGeom>
        </p:spPr>
      </p:pic>
      <p:pic>
        <p:nvPicPr>
          <p:cNvPr id="9" name="Picture 8" descr="A kitchen with wood cabinets and wooden floor&#10;&#10;Description automatically generated">
            <a:extLst>
              <a:ext uri="{FF2B5EF4-FFF2-40B4-BE49-F238E27FC236}">
                <a16:creationId xmlns:a16="http://schemas.microsoft.com/office/drawing/2014/main" id="{6B9C2754-3ACD-0A7B-2F94-25882038A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732" y="2029177"/>
            <a:ext cx="3623735" cy="3623735"/>
          </a:xfrm>
          <a:prstGeom prst="rect">
            <a:avLst/>
          </a:prstGeom>
        </p:spPr>
      </p:pic>
    </p:spTree>
    <p:extLst>
      <p:ext uri="{BB962C8B-B14F-4D97-AF65-F5344CB8AC3E}">
        <p14:creationId xmlns:p14="http://schemas.microsoft.com/office/powerpoint/2010/main" val="2816211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C731-3A60-7298-313C-6C06EA162A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7A4D7F-F503-7481-D77E-A1C126CDB521}"/>
              </a:ext>
            </a:extLst>
          </p:cNvPr>
          <p:cNvSpPr>
            <a:spLocks noGrp="1"/>
          </p:cNvSpPr>
          <p:nvPr>
            <p:ph type="title"/>
          </p:nvPr>
        </p:nvSpPr>
        <p:spPr>
          <a:xfrm>
            <a:off x="838200" y="365126"/>
            <a:ext cx="8802511" cy="560564"/>
          </a:xfrm>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06F9C0B2-2980-9A45-193D-A2933598D4F4}"/>
              </a:ext>
            </a:extLst>
          </p:cNvPr>
          <p:cNvSpPr>
            <a:spLocks noGrp="1"/>
          </p:cNvSpPr>
          <p:nvPr>
            <p:ph idx="1"/>
          </p:nvPr>
        </p:nvSpPr>
        <p:spPr>
          <a:xfrm>
            <a:off x="838200" y="1162756"/>
            <a:ext cx="10515600" cy="5014207"/>
          </a:xfrm>
        </p:spPr>
        <p:txBody>
          <a:bodyPr/>
          <a:lstStyle/>
          <a:p>
            <a:pPr marL="0" indent="0">
              <a:buNone/>
            </a:pPr>
            <a:r>
              <a:rPr lang="en-US" dirty="0"/>
              <a:t>		Living Room                                Waiting Room    </a:t>
            </a:r>
          </a:p>
          <a:p>
            <a:endParaRPr lang="en-US" dirty="0"/>
          </a:p>
        </p:txBody>
      </p:sp>
      <p:pic>
        <p:nvPicPr>
          <p:cNvPr id="6" name="Picture 5" descr="A room with a chandelier and couches&#10;&#10;Description automatically generated">
            <a:extLst>
              <a:ext uri="{FF2B5EF4-FFF2-40B4-BE49-F238E27FC236}">
                <a16:creationId xmlns:a16="http://schemas.microsoft.com/office/drawing/2014/main" id="{B9A13DE5-557B-C2C7-3541-BBD2048EF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777" y="2029176"/>
            <a:ext cx="3666067" cy="3666067"/>
          </a:xfrm>
          <a:prstGeom prst="rect">
            <a:avLst/>
          </a:prstGeom>
        </p:spPr>
      </p:pic>
      <p:pic>
        <p:nvPicPr>
          <p:cNvPr id="13" name="Picture 12" descr="A room with a table and chairs&#10;&#10;Description automatically generated">
            <a:extLst>
              <a:ext uri="{FF2B5EF4-FFF2-40B4-BE49-F238E27FC236}">
                <a16:creationId xmlns:a16="http://schemas.microsoft.com/office/drawing/2014/main" id="{BB2585CA-4E9F-1DFD-883F-561A3C83C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155" y="2029175"/>
            <a:ext cx="3666067" cy="3666067"/>
          </a:xfrm>
          <a:prstGeom prst="rect">
            <a:avLst/>
          </a:prstGeom>
        </p:spPr>
      </p:pic>
    </p:spTree>
    <p:extLst>
      <p:ext uri="{BB962C8B-B14F-4D97-AF65-F5344CB8AC3E}">
        <p14:creationId xmlns:p14="http://schemas.microsoft.com/office/powerpoint/2010/main" val="1930174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872E-6799-B155-9905-455D1FA502CF}"/>
              </a:ext>
            </a:extLst>
          </p:cNvPr>
          <p:cNvSpPr>
            <a:spLocks noGrp="1"/>
          </p:cNvSpPr>
          <p:nvPr>
            <p:ph type="title"/>
          </p:nvPr>
        </p:nvSpPr>
        <p:spPr>
          <a:xfrm>
            <a:off x="838199" y="365125"/>
            <a:ext cx="9920111" cy="1249185"/>
          </a:xfrm>
        </p:spPr>
        <p:txBody>
          <a:bodyPr>
            <a:normAutofit/>
          </a:bodyPr>
          <a:lstStyle/>
          <a:p>
            <a:r>
              <a:rPr lang="en-US" sz="2800" b="1" dirty="0"/>
              <a:t>Summary of YOLOv8 Object Detection Probabilities Across Rooms</a:t>
            </a:r>
          </a:p>
        </p:txBody>
      </p:sp>
      <p:sp>
        <p:nvSpPr>
          <p:cNvPr id="3" name="Content Placeholder 2">
            <a:extLst>
              <a:ext uri="{FF2B5EF4-FFF2-40B4-BE49-F238E27FC236}">
                <a16:creationId xmlns:a16="http://schemas.microsoft.com/office/drawing/2014/main" id="{8FF9414A-C8D4-8EE3-8D1F-606B9D2C01B0}"/>
              </a:ext>
            </a:extLst>
          </p:cNvPr>
          <p:cNvSpPr>
            <a:spLocks noGrp="1"/>
          </p:cNvSpPr>
          <p:nvPr>
            <p:ph idx="1"/>
          </p:nvPr>
        </p:nvSpPr>
        <p:spPr>
          <a:xfrm>
            <a:off x="838200" y="2031999"/>
            <a:ext cx="10515600" cy="4460875"/>
          </a:xfrm>
        </p:spPr>
        <p:txBody>
          <a:bodyPr>
            <a:normAutofit/>
          </a:bodyPr>
          <a:lstStyle/>
          <a:p>
            <a:r>
              <a:rPr lang="en-US" sz="2000" b="1" dirty="0"/>
              <a:t>Bedroom:</a:t>
            </a:r>
            <a:endParaRPr lang="en-US" sz="2000" dirty="0"/>
          </a:p>
          <a:p>
            <a:pPr lvl="1"/>
            <a:r>
              <a:rPr lang="en-US" sz="2000" dirty="0"/>
              <a:t>Frequently detected objects: Bed, Chair, Book.</a:t>
            </a:r>
          </a:p>
          <a:p>
            <a:pPr lvl="1"/>
            <a:r>
              <a:rPr lang="en-US" sz="2000" dirty="0"/>
              <a:t>Probability range: High confidence scores (up to 95%)</a:t>
            </a:r>
          </a:p>
          <a:p>
            <a:r>
              <a:rPr lang="en-US" sz="2000" b="1" dirty="0"/>
              <a:t>Bathroom</a:t>
            </a:r>
            <a:r>
              <a:rPr lang="en-US" sz="2000" dirty="0"/>
              <a:t>:</a:t>
            </a:r>
          </a:p>
          <a:p>
            <a:pPr lvl="1"/>
            <a:r>
              <a:rPr lang="en-US" sz="2000" dirty="0"/>
              <a:t>Likely detected objects: Toilet, Sink, Mirror.</a:t>
            </a:r>
          </a:p>
          <a:p>
            <a:pPr lvl="1"/>
            <a:r>
              <a:rPr lang="en-US" sz="2000" dirty="0"/>
              <a:t>Confidence: Predicted probabilities vary, with certain objects consistently exceeding 90%.</a:t>
            </a:r>
          </a:p>
          <a:p>
            <a:pPr>
              <a:buFont typeface="Arial" panose="020B0604020202020204" pitchFamily="34" charset="0"/>
              <a:buChar char="•"/>
            </a:pPr>
            <a:r>
              <a:rPr lang="en-US" sz="2000" b="1" dirty="0"/>
              <a:t>Children’s Room:</a:t>
            </a:r>
          </a:p>
          <a:p>
            <a:pPr lvl="1"/>
            <a:r>
              <a:rPr lang="en-US" sz="2000" dirty="0"/>
              <a:t>Detected objects: Toys, Beds, Books.</a:t>
            </a:r>
          </a:p>
          <a:p>
            <a:pPr lvl="1"/>
            <a:r>
              <a:rPr lang="en-US" sz="2000" dirty="0"/>
              <a:t>Observation: High confidence for colorful or unique shapes commonly associated with toys (88%-95%).</a:t>
            </a:r>
          </a:p>
        </p:txBody>
      </p:sp>
    </p:spTree>
    <p:extLst>
      <p:ext uri="{BB962C8B-B14F-4D97-AF65-F5344CB8AC3E}">
        <p14:creationId xmlns:p14="http://schemas.microsoft.com/office/powerpoint/2010/main" val="248752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29D0F-5750-22B2-0A78-930E26CDE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E3DA3-BB3A-7BD5-E56B-D0B642D76613}"/>
              </a:ext>
            </a:extLst>
          </p:cNvPr>
          <p:cNvSpPr>
            <a:spLocks noGrp="1"/>
          </p:cNvSpPr>
          <p:nvPr>
            <p:ph type="title"/>
          </p:nvPr>
        </p:nvSpPr>
        <p:spPr>
          <a:xfrm>
            <a:off x="838199" y="365125"/>
            <a:ext cx="9920111" cy="1249185"/>
          </a:xfrm>
        </p:spPr>
        <p:txBody>
          <a:bodyPr>
            <a:normAutofit/>
          </a:bodyPr>
          <a:lstStyle/>
          <a:p>
            <a:r>
              <a:rPr lang="en-US" sz="2800" b="1" dirty="0"/>
              <a:t>Summary of YOLOv8 Object Detection Probabilities Across Rooms</a:t>
            </a:r>
          </a:p>
        </p:txBody>
      </p:sp>
      <p:sp>
        <p:nvSpPr>
          <p:cNvPr id="3" name="Content Placeholder 2">
            <a:extLst>
              <a:ext uri="{FF2B5EF4-FFF2-40B4-BE49-F238E27FC236}">
                <a16:creationId xmlns:a16="http://schemas.microsoft.com/office/drawing/2014/main" id="{775AD8A3-0A90-F2D9-73A8-AAAB15633E95}"/>
              </a:ext>
            </a:extLst>
          </p:cNvPr>
          <p:cNvSpPr>
            <a:spLocks noGrp="1"/>
          </p:cNvSpPr>
          <p:nvPr>
            <p:ph idx="1"/>
          </p:nvPr>
        </p:nvSpPr>
        <p:spPr>
          <a:xfrm>
            <a:off x="838200" y="1614311"/>
            <a:ext cx="10515600" cy="4878564"/>
          </a:xfrm>
        </p:spPr>
        <p:txBody>
          <a:bodyPr>
            <a:normAutofit/>
          </a:bodyPr>
          <a:lstStyle/>
          <a:p>
            <a:r>
              <a:rPr lang="en-US" sz="2000" b="1" dirty="0"/>
              <a:t>Closet:</a:t>
            </a:r>
          </a:p>
          <a:p>
            <a:pPr lvl="1"/>
            <a:r>
              <a:rPr lang="en-US" sz="2000" dirty="0"/>
              <a:t>Detected objects: Clothes, Shoes, Hangers.</a:t>
            </a:r>
          </a:p>
          <a:p>
            <a:pPr lvl="1"/>
            <a:r>
              <a:rPr lang="en-US" sz="2000" dirty="0"/>
              <a:t>Confidence trends: Moderate to high, reflecting clear visibility of closet items (85%-93%).</a:t>
            </a:r>
          </a:p>
          <a:p>
            <a:endParaRPr lang="en-US" sz="2000" dirty="0"/>
          </a:p>
          <a:p>
            <a:r>
              <a:rPr lang="en-US" sz="2000" b="1" dirty="0"/>
              <a:t>Computer Room:</a:t>
            </a:r>
          </a:p>
          <a:p>
            <a:pPr lvl="1"/>
            <a:r>
              <a:rPr lang="en-US" sz="2000" dirty="0"/>
              <a:t>Focused objects: Laptop, Chair, Desk.</a:t>
            </a:r>
          </a:p>
          <a:p>
            <a:pPr lvl="1"/>
            <a:r>
              <a:rPr lang="en-US" sz="2000" dirty="0"/>
              <a:t>Accuracy: High confidence scores for technology-related items (90%-96%).</a:t>
            </a:r>
          </a:p>
          <a:p>
            <a:endParaRPr lang="en-US" sz="2000" dirty="0"/>
          </a:p>
          <a:p>
            <a:r>
              <a:rPr lang="en-US" sz="2000" b="1" dirty="0"/>
              <a:t>Dining Room:</a:t>
            </a:r>
          </a:p>
          <a:p>
            <a:pPr lvl="1"/>
            <a:r>
              <a:rPr lang="en-US" sz="2000" dirty="0"/>
              <a:t>Common objects: Dining Table, Chairs, Plates.</a:t>
            </a:r>
          </a:p>
          <a:p>
            <a:pPr lvl="1"/>
            <a:r>
              <a:rPr lang="en-US" sz="2000" dirty="0"/>
              <a:t>Confidence scores: Strong for static, well-lit objects (89%-94%).</a:t>
            </a:r>
          </a:p>
        </p:txBody>
      </p:sp>
    </p:spTree>
    <p:extLst>
      <p:ext uri="{BB962C8B-B14F-4D97-AF65-F5344CB8AC3E}">
        <p14:creationId xmlns:p14="http://schemas.microsoft.com/office/powerpoint/2010/main" val="3845450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91996-4F17-621F-C40F-2B843EAF51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AEB60C-2BD6-761C-70C2-80BE1CB23099}"/>
              </a:ext>
            </a:extLst>
          </p:cNvPr>
          <p:cNvSpPr>
            <a:spLocks noGrp="1"/>
          </p:cNvSpPr>
          <p:nvPr>
            <p:ph type="title"/>
          </p:nvPr>
        </p:nvSpPr>
        <p:spPr>
          <a:xfrm>
            <a:off x="838199" y="365125"/>
            <a:ext cx="9920111" cy="1249185"/>
          </a:xfrm>
        </p:spPr>
        <p:txBody>
          <a:bodyPr>
            <a:normAutofit/>
          </a:bodyPr>
          <a:lstStyle/>
          <a:p>
            <a:r>
              <a:rPr lang="en-US" sz="2800" b="1" dirty="0"/>
              <a:t>Summary of YOLOv8 Object Detection Probabilities Across Rooms</a:t>
            </a:r>
          </a:p>
        </p:txBody>
      </p:sp>
      <p:sp>
        <p:nvSpPr>
          <p:cNvPr id="3" name="Content Placeholder 2">
            <a:extLst>
              <a:ext uri="{FF2B5EF4-FFF2-40B4-BE49-F238E27FC236}">
                <a16:creationId xmlns:a16="http://schemas.microsoft.com/office/drawing/2014/main" id="{33FFFA00-4A22-84AD-8A8A-10429C8C82EE}"/>
              </a:ext>
            </a:extLst>
          </p:cNvPr>
          <p:cNvSpPr>
            <a:spLocks noGrp="1"/>
          </p:cNvSpPr>
          <p:nvPr>
            <p:ph idx="1"/>
          </p:nvPr>
        </p:nvSpPr>
        <p:spPr>
          <a:xfrm>
            <a:off x="838200" y="1614311"/>
            <a:ext cx="10515600" cy="4878564"/>
          </a:xfrm>
        </p:spPr>
        <p:txBody>
          <a:bodyPr>
            <a:noAutofit/>
          </a:bodyPr>
          <a:lstStyle/>
          <a:p>
            <a:r>
              <a:rPr lang="en-US" sz="1800" b="1" dirty="0"/>
              <a:t>Kitchen:</a:t>
            </a:r>
          </a:p>
          <a:p>
            <a:pPr lvl="1"/>
            <a:r>
              <a:rPr lang="en-US" sz="1800" dirty="0"/>
              <a:t>Frequently detected: Appliances (e.g., Oven, Microwave), Tableware.</a:t>
            </a:r>
          </a:p>
          <a:p>
            <a:pPr lvl="1"/>
            <a:r>
              <a:rPr lang="en-US" sz="1800" dirty="0"/>
              <a:t>Probabilities: Slightly variable due to clutter, but certain items consistently above 85%.</a:t>
            </a:r>
          </a:p>
          <a:p>
            <a:r>
              <a:rPr lang="en-US" sz="1800" b="1" dirty="0"/>
              <a:t>Library:</a:t>
            </a:r>
          </a:p>
          <a:p>
            <a:pPr lvl="1"/>
            <a:r>
              <a:rPr lang="en-US" sz="1800" dirty="0"/>
              <a:t>Key detections: Bookshelves, Books, Chairs.</a:t>
            </a:r>
          </a:p>
          <a:p>
            <a:pPr lvl="1"/>
            <a:r>
              <a:rPr lang="en-US" sz="1800" dirty="0"/>
              <a:t>Confidence: Strong for structured objects like books (91%-96%).</a:t>
            </a:r>
          </a:p>
          <a:p>
            <a:r>
              <a:rPr lang="en-US" sz="1800" b="1" dirty="0"/>
              <a:t>Living Room:</a:t>
            </a:r>
          </a:p>
          <a:p>
            <a:pPr lvl="1"/>
            <a:r>
              <a:rPr lang="en-US" sz="1800" dirty="0"/>
              <a:t>Predicted objects: Sofa, TV, Coffee Table.</a:t>
            </a:r>
          </a:p>
          <a:p>
            <a:pPr lvl="1"/>
            <a:r>
              <a:rPr lang="en-US" sz="1800" dirty="0"/>
              <a:t>High probability: Objects in open spaces often detected with high confidence (92%-97%).</a:t>
            </a:r>
          </a:p>
          <a:p>
            <a:r>
              <a:rPr lang="en-US" sz="1800" b="1" dirty="0"/>
              <a:t>Staircase:</a:t>
            </a:r>
          </a:p>
          <a:p>
            <a:pPr lvl="1"/>
            <a:r>
              <a:rPr lang="en-US" sz="1800" dirty="0"/>
              <a:t>Detected features: Steps, Railings.</a:t>
            </a:r>
          </a:p>
          <a:p>
            <a:pPr lvl="1"/>
            <a:r>
              <a:rPr lang="en-US" sz="1800" dirty="0"/>
              <a:t>Confidence: Moderate to high (80%-90%), influenced by lighting and visibility.</a:t>
            </a:r>
          </a:p>
          <a:p>
            <a:r>
              <a:rPr lang="en-US" sz="1800" b="1" dirty="0"/>
              <a:t>Waiting Room:</a:t>
            </a:r>
          </a:p>
          <a:p>
            <a:pPr lvl="1"/>
            <a:r>
              <a:rPr lang="en-US" sz="1800" dirty="0"/>
              <a:t>Common objects: Chairs, Table, Decorative Items.</a:t>
            </a:r>
          </a:p>
          <a:p>
            <a:pPr lvl="1"/>
            <a:r>
              <a:rPr lang="en-US" sz="1800" dirty="0"/>
              <a:t>Trends: Consistently high confidence for seating-related objects (88%-93%).</a:t>
            </a:r>
          </a:p>
        </p:txBody>
      </p:sp>
    </p:spTree>
    <p:extLst>
      <p:ext uri="{BB962C8B-B14F-4D97-AF65-F5344CB8AC3E}">
        <p14:creationId xmlns:p14="http://schemas.microsoft.com/office/powerpoint/2010/main" val="56147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FC8D-A1F9-4676-6B95-7BD60D5222CA}"/>
              </a:ext>
            </a:extLst>
          </p:cNvPr>
          <p:cNvSpPr>
            <a:spLocks noGrp="1"/>
          </p:cNvSpPr>
          <p:nvPr>
            <p:ph type="ctrTitle"/>
          </p:nvPr>
        </p:nvSpPr>
        <p:spPr>
          <a:xfrm>
            <a:off x="1524000" y="1122363"/>
            <a:ext cx="4876800" cy="706437"/>
          </a:xfrm>
        </p:spPr>
        <p:txBody>
          <a:bodyPr>
            <a:normAutofit fontScale="90000"/>
          </a:bodyPr>
          <a:lstStyle/>
          <a:p>
            <a:r>
              <a:rPr lang="en-US" dirty="0"/>
              <a:t>Abstract</a:t>
            </a:r>
          </a:p>
        </p:txBody>
      </p:sp>
      <p:sp>
        <p:nvSpPr>
          <p:cNvPr id="3" name="Subtitle 2">
            <a:extLst>
              <a:ext uri="{FF2B5EF4-FFF2-40B4-BE49-F238E27FC236}">
                <a16:creationId xmlns:a16="http://schemas.microsoft.com/office/drawing/2014/main" id="{BA9E46BA-AE5F-0525-BCF9-98399A9D6F9B}"/>
              </a:ext>
            </a:extLst>
          </p:cNvPr>
          <p:cNvSpPr>
            <a:spLocks noGrp="1"/>
          </p:cNvSpPr>
          <p:nvPr>
            <p:ph type="subTitle" idx="1"/>
          </p:nvPr>
        </p:nvSpPr>
        <p:spPr>
          <a:xfrm>
            <a:off x="1524000" y="2167467"/>
            <a:ext cx="9144000" cy="3431821"/>
          </a:xfrm>
        </p:spPr>
        <p:txBody>
          <a:bodyPr>
            <a:normAutofit fontScale="92500" lnSpcReduction="10000"/>
          </a:bodyPr>
          <a:lstStyle/>
          <a:p>
            <a:r>
              <a:rPr lang="en-US" dirty="0"/>
              <a:t>This project explores the use of YOLOv8, a state-of-the-art object detection model, for visual object detection in indoor environments using the MIT Indoor Scenes dataset. YOLOv8 improves accuracy and efficiency compared to previous YOLO versions and frameworks like Detectron2 by offering a streamlined architecture and faster inference. The dataset comprises images from 67 distinct indoor categories, such as kitchens, bedrooms, and offices, making it ideal for evaluating the model's performance in diverse real-world scenes. The project implements YOLOv8 to detect objects across these indoor environments, analyzing performance metrics, confidence levels, and challenges such as cluttered spaces and varying object scales. The results showcase YOLOv8’s superior detection capabilities, making it a strong candidate for real-time object detection tasks.</a:t>
            </a:r>
          </a:p>
        </p:txBody>
      </p:sp>
    </p:spTree>
    <p:extLst>
      <p:ext uri="{BB962C8B-B14F-4D97-AF65-F5344CB8AC3E}">
        <p14:creationId xmlns:p14="http://schemas.microsoft.com/office/powerpoint/2010/main" val="3743987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F0FDA-A7EC-5F59-32E2-3B3D139BB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458598-401F-7F2A-F909-C14041B17BE0}"/>
              </a:ext>
            </a:extLst>
          </p:cNvPr>
          <p:cNvSpPr>
            <a:spLocks noGrp="1"/>
          </p:cNvSpPr>
          <p:nvPr>
            <p:ph type="title"/>
          </p:nvPr>
        </p:nvSpPr>
        <p:spPr>
          <a:xfrm>
            <a:off x="838199" y="365125"/>
            <a:ext cx="9276645" cy="978253"/>
          </a:xfrm>
        </p:spPr>
        <p:txBody>
          <a:bodyPr>
            <a:normAutofit/>
          </a:bodyPr>
          <a:lstStyle/>
          <a:p>
            <a:r>
              <a:rPr lang="en-US" sz="2400" b="1" dirty="0"/>
              <a:t>Advantages of YOLOv8 for the MIT Indoor Scenes Dataset Compared to YOLOv5, YOLOv11, and Detectron2</a:t>
            </a:r>
          </a:p>
        </p:txBody>
      </p:sp>
      <p:sp>
        <p:nvSpPr>
          <p:cNvPr id="3" name="Content Placeholder 2">
            <a:extLst>
              <a:ext uri="{FF2B5EF4-FFF2-40B4-BE49-F238E27FC236}">
                <a16:creationId xmlns:a16="http://schemas.microsoft.com/office/drawing/2014/main" id="{C01634D3-320F-AE37-9AF5-DC7910F76AFD}"/>
              </a:ext>
            </a:extLst>
          </p:cNvPr>
          <p:cNvSpPr>
            <a:spLocks noGrp="1"/>
          </p:cNvSpPr>
          <p:nvPr>
            <p:ph idx="1"/>
          </p:nvPr>
        </p:nvSpPr>
        <p:spPr>
          <a:xfrm>
            <a:off x="838200" y="1422400"/>
            <a:ext cx="10515600" cy="5070475"/>
          </a:xfrm>
        </p:spPr>
        <p:txBody>
          <a:bodyPr>
            <a:noAutofit/>
          </a:bodyPr>
          <a:lstStyle/>
          <a:p>
            <a:r>
              <a:rPr lang="en-US" sz="1800" b="1" dirty="0"/>
              <a:t>Over YOLOv5</a:t>
            </a:r>
          </a:p>
          <a:p>
            <a:pPr>
              <a:buFont typeface="+mj-lt"/>
              <a:buAutoNum type="arabicPeriod"/>
            </a:pPr>
            <a:r>
              <a:rPr lang="en-US" sz="1800" b="1" dirty="0"/>
              <a:t>Improved Accuracy</a:t>
            </a:r>
            <a:r>
              <a:rPr lang="en-US" sz="1800" dirty="0"/>
              <a:t>:</a:t>
            </a:r>
          </a:p>
          <a:p>
            <a:pPr marL="742950" lvl="1" indent="-285750">
              <a:buFont typeface="+mj-lt"/>
              <a:buAutoNum type="arabicPeriod"/>
            </a:pPr>
            <a:r>
              <a:rPr lang="en-US" sz="1800" dirty="0"/>
              <a:t>YOLOv8 features better feature extraction and anchor-free detection, resulting in higher precision and recall compared to YOLOv5.</a:t>
            </a:r>
          </a:p>
          <a:p>
            <a:pPr marL="742950" lvl="1" indent="-285750">
              <a:buFont typeface="+mj-lt"/>
              <a:buAutoNum type="arabicPeriod"/>
            </a:pPr>
            <a:r>
              <a:rPr lang="en-US" sz="1800" dirty="0"/>
              <a:t>Handles more challenging detection tasks, such as small or occluded objects, more effectively.</a:t>
            </a:r>
          </a:p>
          <a:p>
            <a:pPr>
              <a:buFont typeface="+mj-lt"/>
              <a:buAutoNum type="arabicPeriod"/>
            </a:pPr>
            <a:r>
              <a:rPr lang="en-US" sz="1800" b="1" dirty="0"/>
              <a:t>Lighter and Faster</a:t>
            </a:r>
            <a:r>
              <a:rPr lang="en-US" sz="1800" dirty="0"/>
              <a:t>:</a:t>
            </a:r>
          </a:p>
          <a:p>
            <a:pPr marL="742950" lvl="1" indent="-285750">
              <a:buFont typeface="+mj-lt"/>
              <a:buAutoNum type="arabicPeriod"/>
            </a:pPr>
            <a:r>
              <a:rPr lang="en-US" sz="1800" dirty="0"/>
              <a:t>YOLOv8 is more efficient in terms of inference speed and model size, making it suitable for real-time applications.</a:t>
            </a:r>
          </a:p>
          <a:p>
            <a:pPr marL="742950" lvl="1" indent="-285750">
              <a:buFont typeface="+mj-lt"/>
              <a:buAutoNum type="arabicPeriod"/>
            </a:pPr>
            <a:r>
              <a:rPr lang="en-US" sz="1800" dirty="0"/>
              <a:t>Benefits from optimized computational layers and streamlined architecture compared to YOLOv5.</a:t>
            </a:r>
          </a:p>
          <a:p>
            <a:pPr>
              <a:buFont typeface="+mj-lt"/>
              <a:buAutoNum type="arabicPeriod"/>
            </a:pPr>
            <a:r>
              <a:rPr lang="en-US" sz="1800" b="1" dirty="0"/>
              <a:t>Native Support for Tasks</a:t>
            </a:r>
            <a:r>
              <a:rPr lang="en-US" sz="1800" dirty="0"/>
              <a:t>:</a:t>
            </a:r>
          </a:p>
          <a:p>
            <a:pPr marL="742950" lvl="1" indent="-285750">
              <a:buFont typeface="+mj-lt"/>
              <a:buAutoNum type="arabicPeriod"/>
            </a:pPr>
            <a:r>
              <a:rPr lang="en-US" sz="1800" dirty="0"/>
              <a:t>Unlike YOLOv5, YOLOv8 natively supports classification, object detection, and segmentation tasks in a single pipeline, which is highly versatile for diverse datasets like MIT Indoor Scenes.</a:t>
            </a:r>
          </a:p>
          <a:p>
            <a:pPr>
              <a:buFont typeface="+mj-lt"/>
              <a:buAutoNum type="arabicPeriod"/>
            </a:pPr>
            <a:r>
              <a:rPr lang="en-US" sz="1800" b="1" dirty="0"/>
              <a:t>Better Training Mechanisms</a:t>
            </a:r>
            <a:r>
              <a:rPr lang="en-US" sz="1800" dirty="0"/>
              <a:t>:</a:t>
            </a:r>
          </a:p>
          <a:p>
            <a:pPr marL="742950" lvl="1" indent="-285750">
              <a:buFont typeface="+mj-lt"/>
              <a:buAutoNum type="arabicPeriod"/>
            </a:pPr>
            <a:r>
              <a:rPr lang="en-US" sz="1800" dirty="0"/>
              <a:t>Incorporates improved loss functions (e.g., </a:t>
            </a:r>
            <a:r>
              <a:rPr lang="en-US" sz="1800" dirty="0" err="1"/>
              <a:t>CIoU</a:t>
            </a:r>
            <a:r>
              <a:rPr lang="en-US" sz="1800" dirty="0"/>
              <a:t>/</a:t>
            </a:r>
            <a:r>
              <a:rPr lang="en-US" sz="1800" dirty="0" err="1"/>
              <a:t>DIoU</a:t>
            </a:r>
            <a:r>
              <a:rPr lang="en-US" sz="1800" dirty="0"/>
              <a:t>), leading to more accurate bounding boxes.</a:t>
            </a:r>
          </a:p>
          <a:p>
            <a:pPr marL="742950" lvl="1" indent="-285750">
              <a:buFont typeface="+mj-lt"/>
              <a:buAutoNum type="arabicPeriod"/>
            </a:pPr>
            <a:r>
              <a:rPr lang="en-US" sz="1800" dirty="0"/>
              <a:t>Enhanced augmentation strategies, such as mosaic and mix-up, improve generalization on indoor scenes.</a:t>
            </a:r>
          </a:p>
          <a:p>
            <a:endParaRPr lang="en-US" sz="1800" dirty="0"/>
          </a:p>
        </p:txBody>
      </p:sp>
    </p:spTree>
    <p:extLst>
      <p:ext uri="{BB962C8B-B14F-4D97-AF65-F5344CB8AC3E}">
        <p14:creationId xmlns:p14="http://schemas.microsoft.com/office/powerpoint/2010/main" val="2570345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C26BD-D6F4-65D8-E77D-8E182C1F6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0213C6-9DDA-8E3C-F87C-28465006DBC9}"/>
              </a:ext>
            </a:extLst>
          </p:cNvPr>
          <p:cNvSpPr>
            <a:spLocks noGrp="1"/>
          </p:cNvSpPr>
          <p:nvPr>
            <p:ph type="title"/>
          </p:nvPr>
        </p:nvSpPr>
        <p:spPr>
          <a:xfrm>
            <a:off x="838199" y="365125"/>
            <a:ext cx="9276645" cy="978253"/>
          </a:xfrm>
        </p:spPr>
        <p:txBody>
          <a:bodyPr>
            <a:normAutofit/>
          </a:bodyPr>
          <a:lstStyle/>
          <a:p>
            <a:r>
              <a:rPr lang="en-US" sz="2400" b="1" dirty="0"/>
              <a:t>Advantages of YOLOv8 for the MIT Indoor Scenes Dataset Compared to YOLOv5, YOLOv11, and Detectron2</a:t>
            </a:r>
          </a:p>
        </p:txBody>
      </p:sp>
      <p:sp>
        <p:nvSpPr>
          <p:cNvPr id="3" name="Content Placeholder 2">
            <a:extLst>
              <a:ext uri="{FF2B5EF4-FFF2-40B4-BE49-F238E27FC236}">
                <a16:creationId xmlns:a16="http://schemas.microsoft.com/office/drawing/2014/main" id="{EA2DDBA4-EFC8-1131-2213-E2F3B888B2C7}"/>
              </a:ext>
            </a:extLst>
          </p:cNvPr>
          <p:cNvSpPr>
            <a:spLocks noGrp="1"/>
          </p:cNvSpPr>
          <p:nvPr>
            <p:ph idx="1"/>
          </p:nvPr>
        </p:nvSpPr>
        <p:spPr>
          <a:xfrm>
            <a:off x="838200" y="1738489"/>
            <a:ext cx="10515600" cy="4754386"/>
          </a:xfrm>
        </p:spPr>
        <p:txBody>
          <a:bodyPr>
            <a:noAutofit/>
          </a:bodyPr>
          <a:lstStyle/>
          <a:p>
            <a:r>
              <a:rPr lang="en-US" sz="2000" b="1" dirty="0"/>
              <a:t>Over YOLOv11</a:t>
            </a:r>
          </a:p>
          <a:p>
            <a:pPr>
              <a:buFont typeface="+mj-lt"/>
              <a:buAutoNum type="arabicPeriod"/>
            </a:pPr>
            <a:r>
              <a:rPr lang="en-US" sz="2000" b="1" dirty="0"/>
              <a:t>Mature Framework</a:t>
            </a:r>
            <a:r>
              <a:rPr lang="en-US" sz="2000" dirty="0"/>
              <a:t>:</a:t>
            </a:r>
          </a:p>
          <a:p>
            <a:pPr marL="742950" lvl="1" indent="-285750">
              <a:buFont typeface="+mj-lt"/>
              <a:buAutoNum type="arabicPeriod"/>
            </a:pPr>
            <a:r>
              <a:rPr lang="en-US" sz="2000" dirty="0"/>
              <a:t>YOLOv8 benefits from broader community support, optimized implementations, and extensive benchmarking compared to YOLOv11, which is still evolving.</a:t>
            </a:r>
          </a:p>
          <a:p>
            <a:pPr marL="742950" lvl="1" indent="-285750">
              <a:buFont typeface="+mj-lt"/>
              <a:buAutoNum type="arabicPeriod"/>
            </a:pPr>
            <a:r>
              <a:rPr lang="en-US" sz="2000" dirty="0"/>
              <a:t>More stable and reliable for production-level tasks.</a:t>
            </a:r>
          </a:p>
          <a:p>
            <a:pPr>
              <a:buFont typeface="+mj-lt"/>
              <a:buAutoNum type="arabicPeriod"/>
            </a:pPr>
            <a:r>
              <a:rPr lang="en-US" sz="2000" b="1" dirty="0"/>
              <a:t>Streamlined Architecture</a:t>
            </a:r>
            <a:r>
              <a:rPr lang="en-US" sz="2000" dirty="0"/>
              <a:t>:</a:t>
            </a:r>
          </a:p>
          <a:p>
            <a:pPr marL="742950" lvl="1" indent="-285750">
              <a:buFont typeface="+mj-lt"/>
              <a:buAutoNum type="arabicPeriod"/>
            </a:pPr>
            <a:r>
              <a:rPr lang="en-US" sz="2000" dirty="0"/>
              <a:t>YOLOv8 integrates advanced innovations from prior YOLO models into a compact design, avoiding the over-engineering seen in YOLOv11.</a:t>
            </a:r>
          </a:p>
          <a:p>
            <a:pPr marL="742950" lvl="1" indent="-285750">
              <a:buFont typeface="+mj-lt"/>
              <a:buAutoNum type="arabicPeriod"/>
            </a:pPr>
            <a:r>
              <a:rPr lang="en-US" sz="2000" dirty="0"/>
              <a:t>Easier to train and deploy without requiring complex tuning.</a:t>
            </a:r>
          </a:p>
          <a:p>
            <a:pPr>
              <a:buFont typeface="+mj-lt"/>
              <a:buAutoNum type="arabicPeriod"/>
            </a:pPr>
            <a:r>
              <a:rPr lang="en-US" sz="2000" b="1" dirty="0"/>
              <a:t>Compatibility with Diverse Hardware</a:t>
            </a:r>
            <a:r>
              <a:rPr lang="en-US" sz="2000" dirty="0"/>
              <a:t>:</a:t>
            </a:r>
          </a:p>
          <a:p>
            <a:pPr marL="742950" lvl="1" indent="-285750">
              <a:buFont typeface="+mj-lt"/>
              <a:buAutoNum type="arabicPeriod"/>
            </a:pPr>
            <a:r>
              <a:rPr lang="en-US" sz="2000" dirty="0"/>
              <a:t>YOLOv8’s optimizations make it more portable across edge devices and GPUs, ensuring better scalability for indoor detection tasks.</a:t>
            </a:r>
          </a:p>
        </p:txBody>
      </p:sp>
    </p:spTree>
    <p:extLst>
      <p:ext uri="{BB962C8B-B14F-4D97-AF65-F5344CB8AC3E}">
        <p14:creationId xmlns:p14="http://schemas.microsoft.com/office/powerpoint/2010/main" val="856034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A9DF6-4424-6346-BB00-07E55B93FE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217BCD-721E-0579-C1C5-0BE653D4026E}"/>
              </a:ext>
            </a:extLst>
          </p:cNvPr>
          <p:cNvSpPr>
            <a:spLocks noGrp="1"/>
          </p:cNvSpPr>
          <p:nvPr>
            <p:ph type="title"/>
          </p:nvPr>
        </p:nvSpPr>
        <p:spPr>
          <a:xfrm>
            <a:off x="838199" y="365125"/>
            <a:ext cx="9276645" cy="978253"/>
          </a:xfrm>
        </p:spPr>
        <p:txBody>
          <a:bodyPr>
            <a:normAutofit/>
          </a:bodyPr>
          <a:lstStyle/>
          <a:p>
            <a:r>
              <a:rPr lang="en-US" sz="2400" b="1" dirty="0"/>
              <a:t>Advantages of YOLOv8 for the MIT Indoor Scenes Dataset Compared to YOLOv5, YOLOv11, and Detectron2</a:t>
            </a:r>
          </a:p>
        </p:txBody>
      </p:sp>
      <p:sp>
        <p:nvSpPr>
          <p:cNvPr id="3" name="Content Placeholder 2">
            <a:extLst>
              <a:ext uri="{FF2B5EF4-FFF2-40B4-BE49-F238E27FC236}">
                <a16:creationId xmlns:a16="http://schemas.microsoft.com/office/drawing/2014/main" id="{B20CB1AA-96A2-49B0-0B29-159D5FDA5F33}"/>
              </a:ext>
            </a:extLst>
          </p:cNvPr>
          <p:cNvSpPr>
            <a:spLocks noGrp="1"/>
          </p:cNvSpPr>
          <p:nvPr>
            <p:ph idx="1"/>
          </p:nvPr>
        </p:nvSpPr>
        <p:spPr>
          <a:xfrm>
            <a:off x="838200" y="1343378"/>
            <a:ext cx="10515600" cy="5149497"/>
          </a:xfrm>
        </p:spPr>
        <p:txBody>
          <a:bodyPr>
            <a:noAutofit/>
          </a:bodyPr>
          <a:lstStyle/>
          <a:p>
            <a:r>
              <a:rPr lang="en-US" sz="2000" b="1" dirty="0"/>
              <a:t>Over Detectron2</a:t>
            </a:r>
          </a:p>
          <a:p>
            <a:pPr>
              <a:buFont typeface="+mj-lt"/>
              <a:buAutoNum type="arabicPeriod"/>
            </a:pPr>
            <a:r>
              <a:rPr lang="en-US" sz="2000" b="1" dirty="0"/>
              <a:t>Speed and Efficiency</a:t>
            </a:r>
            <a:r>
              <a:rPr lang="en-US" sz="2000" dirty="0"/>
              <a:t>:</a:t>
            </a:r>
          </a:p>
          <a:p>
            <a:pPr marL="742950" lvl="1" indent="-285750">
              <a:buFont typeface="+mj-lt"/>
              <a:buAutoNum type="arabicPeriod"/>
            </a:pPr>
            <a:r>
              <a:rPr lang="en-US" sz="2000" dirty="0"/>
              <a:t>YOLOv8 is significantly faster than Detectron2 for inference, making it ideal for real-time applications.</a:t>
            </a:r>
          </a:p>
          <a:p>
            <a:pPr marL="742950" lvl="1" indent="-285750">
              <a:buFont typeface="+mj-lt"/>
              <a:buAutoNum type="arabicPeriod"/>
            </a:pPr>
            <a:r>
              <a:rPr lang="en-US" sz="2000" dirty="0"/>
              <a:t>Lightweight architecture enables quick processing even on low-resource devices.</a:t>
            </a:r>
          </a:p>
          <a:p>
            <a:pPr>
              <a:buFont typeface="+mj-lt"/>
              <a:buAutoNum type="arabicPeriod"/>
            </a:pPr>
            <a:r>
              <a:rPr lang="en-US" sz="2000" b="1" dirty="0"/>
              <a:t>Ease of Deployment</a:t>
            </a:r>
            <a:r>
              <a:rPr lang="en-US" sz="2000" dirty="0"/>
              <a:t>:</a:t>
            </a:r>
          </a:p>
          <a:p>
            <a:pPr marL="742950" lvl="1" indent="-285750">
              <a:buFont typeface="+mj-lt"/>
              <a:buAutoNum type="arabicPeriod"/>
            </a:pPr>
            <a:r>
              <a:rPr lang="en-US" sz="2000" dirty="0"/>
              <a:t>YOLOv8 is easier to deploy and integrate into production pipelines.</a:t>
            </a:r>
          </a:p>
          <a:p>
            <a:pPr marL="742950" lvl="1" indent="-285750">
              <a:buFont typeface="+mj-lt"/>
              <a:buAutoNum type="arabicPeriod"/>
            </a:pPr>
            <a:r>
              <a:rPr lang="en-US" sz="2000" dirty="0"/>
              <a:t>Fewer dependencies compared to the more complex frameworks required for Detectron2.</a:t>
            </a:r>
          </a:p>
          <a:p>
            <a:pPr>
              <a:buFont typeface="+mj-lt"/>
              <a:buAutoNum type="arabicPeriod"/>
            </a:pPr>
            <a:r>
              <a:rPr lang="en-US" sz="2000" b="1" dirty="0"/>
              <a:t>Simplicity in Training and Fine-Tuning</a:t>
            </a:r>
            <a:r>
              <a:rPr lang="en-US" sz="2000" dirty="0"/>
              <a:t>:</a:t>
            </a:r>
          </a:p>
          <a:p>
            <a:pPr marL="742950" lvl="1" indent="-285750">
              <a:buFont typeface="+mj-lt"/>
              <a:buAutoNum type="arabicPeriod"/>
            </a:pPr>
            <a:r>
              <a:rPr lang="en-US" sz="2000" dirty="0"/>
              <a:t>YOLOv8 has straightforward training processes, making it accessible to users with less experience in deep learning.</a:t>
            </a:r>
          </a:p>
          <a:p>
            <a:pPr marL="742950" lvl="1" indent="-285750">
              <a:buFont typeface="+mj-lt"/>
              <a:buAutoNum type="arabicPeriod"/>
            </a:pPr>
            <a:r>
              <a:rPr lang="en-US" sz="2000" dirty="0"/>
              <a:t>Detectron2 requires more expertise in tuning hyperparameters for optimal performance.</a:t>
            </a:r>
          </a:p>
          <a:p>
            <a:pPr>
              <a:buFont typeface="+mj-lt"/>
              <a:buAutoNum type="arabicPeriod"/>
            </a:pPr>
            <a:r>
              <a:rPr lang="en-US" sz="2000" b="1" dirty="0"/>
              <a:t>Adaptability for Object Detection</a:t>
            </a:r>
            <a:r>
              <a:rPr lang="en-US" sz="2000" dirty="0"/>
              <a:t>:</a:t>
            </a:r>
          </a:p>
          <a:p>
            <a:pPr marL="742950" lvl="1" indent="-285750">
              <a:buFont typeface="+mj-lt"/>
              <a:buAutoNum type="arabicPeriod"/>
            </a:pPr>
            <a:r>
              <a:rPr lang="en-US" sz="2000" dirty="0"/>
              <a:t>YOLOv8 focuses purely on object detection and segmentation, while Detectron2 may require additional configuration to focus on specific tasks like indoor object detection.</a:t>
            </a:r>
          </a:p>
        </p:txBody>
      </p:sp>
    </p:spTree>
    <p:extLst>
      <p:ext uri="{BB962C8B-B14F-4D97-AF65-F5344CB8AC3E}">
        <p14:creationId xmlns:p14="http://schemas.microsoft.com/office/powerpoint/2010/main" val="865484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68AE-E4AA-0C51-03E6-135B85A8F20B}"/>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E5FF71A6-4A4D-58E9-EAD4-BFBD9086AC6D}"/>
              </a:ext>
            </a:extLst>
          </p:cNvPr>
          <p:cNvSpPr>
            <a:spLocks noGrp="1"/>
          </p:cNvSpPr>
          <p:nvPr>
            <p:ph idx="1"/>
          </p:nvPr>
        </p:nvSpPr>
        <p:spPr/>
        <p:txBody>
          <a:bodyPr>
            <a:normAutofit/>
          </a:bodyPr>
          <a:lstStyle/>
          <a:p>
            <a:endParaRPr lang="en-US" sz="2400" dirty="0"/>
          </a:p>
          <a:p>
            <a:r>
              <a:rPr lang="en-US" sz="2400" dirty="0"/>
              <a:t>YOLOv8 is a strong choice for real-time object detection in the MIT Indoor Scenes Dataset. It offers high accuracy, fast inference, and easy deployment, making it ideal for applications that require efficient and reliable detection across diverse indoor environments. While it excels in handling large objects and cluttered scenes, its performance may drop with very small objects or complex segmentation tasks. For advanced segmentation needs, models like Detectron2 can be considered.</a:t>
            </a:r>
          </a:p>
        </p:txBody>
      </p:sp>
    </p:spTree>
    <p:extLst>
      <p:ext uri="{BB962C8B-B14F-4D97-AF65-F5344CB8AC3E}">
        <p14:creationId xmlns:p14="http://schemas.microsoft.com/office/powerpoint/2010/main" val="12487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010A5-F5F4-9D28-0DB0-E69E5748CB51}"/>
              </a:ext>
            </a:extLst>
          </p:cNvPr>
          <p:cNvSpPr>
            <a:spLocks noGrp="1"/>
          </p:cNvSpPr>
          <p:nvPr>
            <p:ph type="title" idx="4294967295"/>
          </p:nvPr>
        </p:nvSpPr>
        <p:spPr>
          <a:xfrm>
            <a:off x="803775" y="1106007"/>
            <a:ext cx="5994587" cy="583633"/>
          </a:xfrm>
        </p:spPr>
        <p:txBody>
          <a:bodyPr vert="horz" lIns="91440" tIns="45720" rIns="91440" bIns="45720" rtlCol="0" anchor="b">
            <a:normAutofit fontScale="90000"/>
          </a:bodyPr>
          <a:lstStyle/>
          <a:p>
            <a:r>
              <a:rPr lang="en-US" sz="3600" kern="1200" dirty="0">
                <a:solidFill>
                  <a:schemeClr val="tx1"/>
                </a:solidFill>
                <a:latin typeface="+mj-lt"/>
                <a:ea typeface="+mj-ea"/>
                <a:cs typeface="+mj-cs"/>
              </a:rPr>
              <a:t>YOLOv8 Architecture</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2415D97-86AA-EED1-149F-59F3B04EA98D}"/>
              </a:ext>
            </a:extLst>
          </p:cNvPr>
          <p:cNvSpPr>
            <a:spLocks noGrp="1"/>
          </p:cNvSpPr>
          <p:nvPr>
            <p:ph idx="4294967295"/>
          </p:nvPr>
        </p:nvSpPr>
        <p:spPr>
          <a:xfrm>
            <a:off x="803775" y="1780780"/>
            <a:ext cx="10550025" cy="4495515"/>
          </a:xfrm>
        </p:spPr>
        <p:txBody>
          <a:bodyPr vert="horz" lIns="91440" tIns="45720" rIns="91440" bIns="45720" rtlCol="0" anchor="t">
            <a:noAutofit/>
          </a:bodyPr>
          <a:lstStyle/>
          <a:p>
            <a:pPr marL="0"/>
            <a:endParaRPr lang="en-US" sz="1800" b="0" i="0" dirty="0">
              <a:effectLst/>
              <a:latin typeface="+mj-lt"/>
            </a:endParaRPr>
          </a:p>
          <a:p>
            <a:pPr marL="0" indent="0">
              <a:buNone/>
            </a:pPr>
            <a:r>
              <a:rPr lang="en-US" sz="1800" b="0" i="0" dirty="0">
                <a:effectLst/>
                <a:latin typeface="+mj-lt"/>
              </a:rPr>
              <a:t>The YOLO architecture </a:t>
            </a:r>
            <a:r>
              <a:rPr lang="en-US" sz="1800" dirty="0">
                <a:latin typeface="+mj-lt"/>
              </a:rPr>
              <a:t>consists of</a:t>
            </a:r>
            <a:r>
              <a:rPr lang="en-US" sz="1800" b="0" i="0" dirty="0">
                <a:effectLst/>
                <a:latin typeface="+mj-lt"/>
              </a:rPr>
              <a:t> 3 essential blocks in the algorithm and everything will occur in these blocks, which are: Backbone, Neck and Head. </a:t>
            </a:r>
          </a:p>
          <a:p>
            <a:pPr marL="0" indent="0">
              <a:buNone/>
            </a:pPr>
            <a:endParaRPr lang="en-US" sz="1800" b="0" i="0" dirty="0">
              <a:effectLst/>
              <a:latin typeface="+mj-lt"/>
            </a:endParaRPr>
          </a:p>
          <a:p>
            <a:pPr marL="0"/>
            <a:r>
              <a:rPr lang="en-US" sz="1800" b="1" dirty="0">
                <a:latin typeface="+mj-lt"/>
              </a:rPr>
              <a:t>Backbone:</a:t>
            </a:r>
            <a:endParaRPr lang="en-US" sz="1800" b="1" i="0" dirty="0">
              <a:effectLst/>
              <a:latin typeface="+mj-lt"/>
            </a:endParaRPr>
          </a:p>
          <a:p>
            <a:pPr marL="0"/>
            <a:r>
              <a:rPr lang="en-US" sz="1800" dirty="0">
                <a:latin typeface="+mj-lt"/>
              </a:rPr>
              <a:t>The backbone, also known as the feature extractor, is responsible for extracting meaningful features from the input.</a:t>
            </a:r>
          </a:p>
          <a:p>
            <a:pPr marL="0"/>
            <a:r>
              <a:rPr lang="en-US" sz="1800" dirty="0">
                <a:latin typeface="+mj-lt"/>
              </a:rPr>
              <a:t>Activities:</a:t>
            </a:r>
          </a:p>
          <a:p>
            <a:pPr marL="0"/>
            <a:r>
              <a:rPr lang="en-US" sz="1800" dirty="0">
                <a:latin typeface="+mj-lt"/>
              </a:rPr>
              <a:t>- Captures simple patterns in the initial layers, such as edges and textures.</a:t>
            </a:r>
          </a:p>
          <a:p>
            <a:pPr marL="0"/>
            <a:r>
              <a:rPr lang="en-US" sz="1800" dirty="0">
                <a:latin typeface="+mj-lt"/>
              </a:rPr>
              <a:t>- Can have multiple scales of representation as you go, capturing features from different levels of abstraction.</a:t>
            </a:r>
          </a:p>
          <a:p>
            <a:r>
              <a:rPr lang="en-US" sz="1800" dirty="0">
                <a:latin typeface="+mj-lt"/>
              </a:rPr>
              <a:t>Will provide a rich, hierarchical representation of the input.</a:t>
            </a:r>
          </a:p>
          <a:p>
            <a:endParaRPr lang="en-US" sz="1800" b="0" i="0" dirty="0">
              <a:effectLst/>
              <a:latin typeface="+mj-lt"/>
            </a:endParaRPr>
          </a:p>
          <a:p>
            <a:pPr marL="0"/>
            <a:endParaRPr lang="en-US" sz="1800" dirty="0">
              <a:latin typeface="+mj-lt"/>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27248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5B25B1-5191-A3E2-925E-C56F0243CF75}"/>
              </a:ext>
            </a:extLst>
          </p:cNvPr>
          <p:cNvSpPr txBox="1"/>
          <p:nvPr/>
        </p:nvSpPr>
        <p:spPr>
          <a:xfrm>
            <a:off x="834887" y="447262"/>
            <a:ext cx="10585173" cy="6078587"/>
          </a:xfrm>
          <a:prstGeom prst="rect">
            <a:avLst/>
          </a:prstGeom>
          <a:noFill/>
        </p:spPr>
        <p:txBody>
          <a:bodyPr wrap="square">
            <a:spAutoFit/>
          </a:bodyPr>
          <a:lstStyle/>
          <a:p>
            <a:pPr marL="0"/>
            <a:endParaRPr lang="en-US" sz="1600" b="1" i="0" dirty="0">
              <a:effectLst/>
              <a:latin typeface="+mj-lt"/>
            </a:endParaRPr>
          </a:p>
          <a:p>
            <a:pPr marL="0"/>
            <a:r>
              <a:rPr lang="en-US" sz="1600" b="1" i="0" dirty="0">
                <a:effectLst/>
                <a:latin typeface="+mj-lt"/>
              </a:rPr>
              <a:t>Neck:</a:t>
            </a:r>
          </a:p>
          <a:p>
            <a:pPr marL="0"/>
            <a:endParaRPr lang="en-US" sz="1600" b="1" i="0" dirty="0">
              <a:effectLst/>
              <a:latin typeface="+mj-lt"/>
            </a:endParaRPr>
          </a:p>
          <a:p>
            <a:r>
              <a:rPr lang="en-US" sz="1600" b="0" i="0" dirty="0">
                <a:effectLst/>
                <a:latin typeface="+mj-lt"/>
              </a:rPr>
              <a:t>The neck acts as a bridge between the backbone and the head, performing feature fusion operations and integrating contextual information. Basically the Neck assembles feature pyramids by aggregating feature maps obtained by the Backbone, in other words, the neck collects feature maps from different stages of the backbone.</a:t>
            </a:r>
          </a:p>
          <a:p>
            <a:r>
              <a:rPr lang="en-US" sz="1600" b="0" i="0" dirty="0">
                <a:solidFill>
                  <a:srgbClr val="242424"/>
                </a:solidFill>
                <a:effectLst/>
                <a:latin typeface="+mj-lt"/>
              </a:rPr>
              <a:t>Activities:</a:t>
            </a:r>
            <a:br>
              <a:rPr lang="en-US" sz="1600" dirty="0">
                <a:latin typeface="+mj-lt"/>
              </a:rPr>
            </a:br>
            <a:r>
              <a:rPr lang="en-US" sz="1600" b="0" i="0" dirty="0">
                <a:solidFill>
                  <a:srgbClr val="242424"/>
                </a:solidFill>
                <a:effectLst/>
                <a:latin typeface="+mj-lt"/>
              </a:rPr>
              <a:t>- Perform concatenation or fusion of features of different scales to ensure that the network can detect objects of different sizes.</a:t>
            </a:r>
            <a:br>
              <a:rPr lang="en-US" sz="1600" dirty="0">
                <a:latin typeface="+mj-lt"/>
              </a:rPr>
            </a:br>
            <a:r>
              <a:rPr lang="en-US" sz="1600" b="0" i="0" dirty="0">
                <a:solidFill>
                  <a:srgbClr val="242424"/>
                </a:solidFill>
                <a:effectLst/>
                <a:latin typeface="+mj-lt"/>
              </a:rPr>
              <a:t>- Integrates contextual information to improve detection accuracy by considering the broader context of the scene.</a:t>
            </a:r>
            <a:br>
              <a:rPr lang="en-US" sz="1600" dirty="0">
                <a:latin typeface="+mj-lt"/>
              </a:rPr>
            </a:br>
            <a:r>
              <a:rPr lang="en-US" sz="1600" b="0" i="0" dirty="0">
                <a:solidFill>
                  <a:srgbClr val="242424"/>
                </a:solidFill>
                <a:effectLst/>
                <a:latin typeface="+mj-lt"/>
              </a:rPr>
              <a:t>- Reduces the spatial resolution and dimensionality of resources to facilitate computation, a fact that increases speed but can also reduce the quality of the model.</a:t>
            </a:r>
          </a:p>
          <a:p>
            <a:endParaRPr lang="en-US" sz="1600" dirty="0">
              <a:solidFill>
                <a:srgbClr val="242424"/>
              </a:solidFill>
              <a:latin typeface="+mj-lt"/>
            </a:endParaRPr>
          </a:p>
          <a:p>
            <a:pPr algn="l">
              <a:lnSpc>
                <a:spcPts val="1800"/>
              </a:lnSpc>
            </a:pPr>
            <a:endParaRPr lang="en-US" sz="1600" b="1" i="0" dirty="0">
              <a:solidFill>
                <a:srgbClr val="242424"/>
              </a:solidFill>
              <a:effectLst/>
              <a:latin typeface="+mj-lt"/>
            </a:endParaRPr>
          </a:p>
          <a:p>
            <a:pPr algn="l">
              <a:lnSpc>
                <a:spcPts val="1800"/>
              </a:lnSpc>
            </a:pPr>
            <a:r>
              <a:rPr lang="en-US" sz="1600" b="1" i="0" dirty="0">
                <a:solidFill>
                  <a:srgbClr val="242424"/>
                </a:solidFill>
                <a:effectLst/>
                <a:latin typeface="+mj-lt"/>
              </a:rPr>
              <a:t>Head:</a:t>
            </a:r>
          </a:p>
          <a:p>
            <a:pPr algn="l">
              <a:lnSpc>
                <a:spcPts val="1800"/>
              </a:lnSpc>
            </a:pPr>
            <a:endParaRPr lang="en-US" sz="1600" b="1" i="0" dirty="0">
              <a:solidFill>
                <a:srgbClr val="242424"/>
              </a:solidFill>
              <a:effectLst/>
              <a:latin typeface="+mj-lt"/>
            </a:endParaRPr>
          </a:p>
          <a:p>
            <a:pPr algn="l">
              <a:lnSpc>
                <a:spcPts val="2400"/>
              </a:lnSpc>
            </a:pPr>
            <a:r>
              <a:rPr lang="en-US" sz="1600" b="0" i="0" dirty="0">
                <a:solidFill>
                  <a:srgbClr val="242424"/>
                </a:solidFill>
                <a:effectLst/>
                <a:latin typeface="+mj-lt"/>
              </a:rPr>
              <a:t>Function: The head is the final part of the network and is responsible for generating the network’s outputs, such as bounding boxes and confidence scores for object detection.</a:t>
            </a:r>
            <a:br>
              <a:rPr lang="en-US" sz="1600" b="0" i="0" dirty="0">
                <a:solidFill>
                  <a:srgbClr val="242424"/>
                </a:solidFill>
                <a:effectLst/>
                <a:latin typeface="+mj-lt"/>
              </a:rPr>
            </a:br>
            <a:r>
              <a:rPr lang="en-US" sz="1600" b="0" i="0" dirty="0">
                <a:solidFill>
                  <a:srgbClr val="242424"/>
                </a:solidFill>
                <a:effectLst/>
                <a:latin typeface="+mj-lt"/>
              </a:rPr>
              <a:t>Activities:</a:t>
            </a:r>
            <a:br>
              <a:rPr lang="en-US" sz="1600" b="0" i="0" dirty="0">
                <a:solidFill>
                  <a:srgbClr val="242424"/>
                </a:solidFill>
                <a:effectLst/>
                <a:latin typeface="+mj-lt"/>
              </a:rPr>
            </a:br>
            <a:r>
              <a:rPr lang="en-US" sz="1600" b="0" i="0" dirty="0">
                <a:solidFill>
                  <a:srgbClr val="242424"/>
                </a:solidFill>
                <a:effectLst/>
                <a:latin typeface="+mj-lt"/>
              </a:rPr>
              <a:t>- Generates bounding boxes associated with possible objects in the image.</a:t>
            </a:r>
            <a:br>
              <a:rPr lang="en-US" sz="1600" b="0" i="0" dirty="0">
                <a:solidFill>
                  <a:srgbClr val="242424"/>
                </a:solidFill>
                <a:effectLst/>
                <a:latin typeface="+mj-lt"/>
              </a:rPr>
            </a:br>
            <a:r>
              <a:rPr lang="en-US" sz="1600" b="0" i="0" dirty="0">
                <a:solidFill>
                  <a:srgbClr val="242424"/>
                </a:solidFill>
                <a:effectLst/>
                <a:latin typeface="+mj-lt"/>
              </a:rPr>
              <a:t>- Assigns confidence scores to each bounding box to indicate how likely an object is present.</a:t>
            </a:r>
            <a:br>
              <a:rPr lang="en-US" sz="1600" b="0" i="0" dirty="0">
                <a:solidFill>
                  <a:srgbClr val="242424"/>
                </a:solidFill>
                <a:effectLst/>
                <a:latin typeface="+mj-lt"/>
              </a:rPr>
            </a:br>
            <a:r>
              <a:rPr lang="en-US" sz="1600" b="0" i="0" dirty="0">
                <a:solidFill>
                  <a:srgbClr val="242424"/>
                </a:solidFill>
                <a:effectLst/>
                <a:latin typeface="+mj-lt"/>
              </a:rPr>
              <a:t>- Sorts the objects in the bounding boxes according to their categories.</a:t>
            </a:r>
          </a:p>
          <a:p>
            <a:endParaRPr lang="en-US" sz="1600" dirty="0">
              <a:latin typeface="+mj-lt"/>
            </a:endParaRPr>
          </a:p>
        </p:txBody>
      </p:sp>
    </p:spTree>
    <p:extLst>
      <p:ext uri="{BB962C8B-B14F-4D97-AF65-F5344CB8AC3E}">
        <p14:creationId xmlns:p14="http://schemas.microsoft.com/office/powerpoint/2010/main" val="345947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53DED847-4252-D091-267E-6FA818831653}"/>
              </a:ext>
            </a:extLst>
          </p:cNvPr>
          <p:cNvSpPr>
            <a:spLocks noChangeAspect="1" noChangeArrowheads="1"/>
          </p:cNvSpPr>
          <p:nvPr/>
        </p:nvSpPr>
        <p:spPr bwMode="auto">
          <a:xfrm>
            <a:off x="5943600" y="3276600"/>
            <a:ext cx="2464904" cy="24649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2A8AC475-60A6-7023-D3B9-AD11D17BC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284" y="143786"/>
            <a:ext cx="6299337" cy="6570427"/>
          </a:xfrm>
          <a:prstGeom prst="rect">
            <a:avLst/>
          </a:prstGeom>
        </p:spPr>
      </p:pic>
    </p:spTree>
    <p:extLst>
      <p:ext uri="{BB962C8B-B14F-4D97-AF65-F5344CB8AC3E}">
        <p14:creationId xmlns:p14="http://schemas.microsoft.com/office/powerpoint/2010/main" val="373665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block diagram&#10;&#10;Description automatically generated">
            <a:extLst>
              <a:ext uri="{FF2B5EF4-FFF2-40B4-BE49-F238E27FC236}">
                <a16:creationId xmlns:a16="http://schemas.microsoft.com/office/drawing/2014/main" id="{57470C02-4764-FDB9-BA5B-B0451697A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756" y="450687"/>
            <a:ext cx="10553363" cy="5656602"/>
          </a:xfrm>
          <a:prstGeom prst="rect">
            <a:avLst/>
          </a:prstGeom>
        </p:spPr>
      </p:pic>
    </p:spTree>
    <p:extLst>
      <p:ext uri="{BB962C8B-B14F-4D97-AF65-F5344CB8AC3E}">
        <p14:creationId xmlns:p14="http://schemas.microsoft.com/office/powerpoint/2010/main" val="99907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B16C-FA88-1A26-1362-9103A8B16F16}"/>
              </a:ext>
            </a:extLst>
          </p:cNvPr>
          <p:cNvSpPr>
            <a:spLocks noGrp="1"/>
          </p:cNvSpPr>
          <p:nvPr>
            <p:ph type="title"/>
          </p:nvPr>
        </p:nvSpPr>
        <p:spPr>
          <a:xfrm>
            <a:off x="838200" y="365125"/>
            <a:ext cx="11105444" cy="1847497"/>
          </a:xfrm>
        </p:spPr>
        <p:txBody>
          <a:bodyPr/>
          <a:lstStyle/>
          <a:p>
            <a:r>
              <a:rPr lang="en-US" dirty="0"/>
              <a:t>Dataset</a:t>
            </a:r>
          </a:p>
        </p:txBody>
      </p:sp>
      <p:sp>
        <p:nvSpPr>
          <p:cNvPr id="3" name="Content Placeholder 2">
            <a:extLst>
              <a:ext uri="{FF2B5EF4-FFF2-40B4-BE49-F238E27FC236}">
                <a16:creationId xmlns:a16="http://schemas.microsoft.com/office/drawing/2014/main" id="{AFC654F7-3BDB-0377-552C-9C8C12E119B0}"/>
              </a:ext>
            </a:extLst>
          </p:cNvPr>
          <p:cNvSpPr>
            <a:spLocks noGrp="1"/>
          </p:cNvSpPr>
          <p:nvPr>
            <p:ph idx="1"/>
          </p:nvPr>
        </p:nvSpPr>
        <p:spPr>
          <a:xfrm>
            <a:off x="838200" y="2472267"/>
            <a:ext cx="10515600" cy="3704696"/>
          </a:xfrm>
        </p:spPr>
        <p:txBody>
          <a:bodyPr>
            <a:normAutofit/>
          </a:bodyPr>
          <a:lstStyle/>
          <a:p>
            <a:r>
              <a:rPr lang="en-US" sz="1800" dirty="0"/>
              <a:t>Dataset used for the object detection is MIT Indoor Scenes</a:t>
            </a:r>
          </a:p>
          <a:p>
            <a:r>
              <a:rPr lang="en-US" sz="1800" dirty="0"/>
              <a:t>The Indoor Scenes CVPR 2019 dataset has 15,620 images of 67 different indoor places, like bedrooms, bathrooms, kitchens, and offices. It is mainly used to classify scenes (recognizing the type of place in an image) but can also be used for tasks like finding objects in images or dividing images into parts. The images are organized neatly into folders by category, making it easy to use for training deep learning models like </a:t>
            </a:r>
            <a:r>
              <a:rPr lang="en-US" sz="1800" dirty="0" err="1"/>
              <a:t>ResNet</a:t>
            </a:r>
            <a:r>
              <a:rPr lang="en-US" sz="1800" dirty="0"/>
              <a:t> or YOLO. This dataset is great for tasks like recognizing scenes, detecting objects, and reusing models for similar problems.</a:t>
            </a:r>
          </a:p>
          <a:p>
            <a:r>
              <a:rPr lang="en-US" sz="1800" dirty="0"/>
              <a:t>Dataset Link: </a:t>
            </a:r>
            <a:r>
              <a:rPr lang="en-US" sz="1800" dirty="0">
                <a:hlinkClick r:id="rId2"/>
              </a:rPr>
              <a:t>https://www.kaggle.com/datasets/itsahmad/indoor-scenes-cvpr-2019/data</a:t>
            </a:r>
            <a:endParaRPr lang="en-US" sz="1800" dirty="0"/>
          </a:p>
        </p:txBody>
      </p:sp>
    </p:spTree>
    <p:extLst>
      <p:ext uri="{BB962C8B-B14F-4D97-AF65-F5344CB8AC3E}">
        <p14:creationId xmlns:p14="http://schemas.microsoft.com/office/powerpoint/2010/main" val="121110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8DBC-4865-2149-C38B-D8DB415732CF}"/>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DF0BCE3B-7CAB-6B87-813B-4D3D9BB096E1}"/>
              </a:ext>
            </a:extLst>
          </p:cNvPr>
          <p:cNvSpPr>
            <a:spLocks noGrp="1"/>
          </p:cNvSpPr>
          <p:nvPr>
            <p:ph idx="1"/>
          </p:nvPr>
        </p:nvSpPr>
        <p:spPr/>
        <p:txBody>
          <a:bodyPr/>
          <a:lstStyle/>
          <a:p>
            <a:pPr marL="0" indent="0">
              <a:buNone/>
            </a:pPr>
            <a:r>
              <a:rPr lang="en-US" dirty="0"/>
              <a:t>This code imports </a:t>
            </a:r>
            <a:r>
              <a:rPr lang="en-US" dirty="0" err="1"/>
              <a:t>os</a:t>
            </a:r>
            <a:r>
              <a:rPr lang="en-US" dirty="0"/>
              <a:t> module gets the current working directory using </a:t>
            </a:r>
            <a:r>
              <a:rPr lang="en-US" dirty="0" err="1"/>
              <a:t>os.getcwd</a:t>
            </a:r>
            <a:r>
              <a:rPr lang="en-US" dirty="0"/>
              <a:t>() stores it in variable HOME, and prints the directory path.</a:t>
            </a:r>
          </a:p>
          <a:p>
            <a:endParaRPr lang="en-US" dirty="0"/>
          </a:p>
          <a:p>
            <a:endParaRPr lang="en-US" dirty="0"/>
          </a:p>
          <a:p>
            <a:endParaRPr lang="en-US" dirty="0"/>
          </a:p>
          <a:p>
            <a:endParaRPr lang="en-US" dirty="0"/>
          </a:p>
        </p:txBody>
      </p:sp>
      <p:pic>
        <p:nvPicPr>
          <p:cNvPr id="5" name="Content Placeholder 4">
            <a:extLst>
              <a:ext uri="{FF2B5EF4-FFF2-40B4-BE49-F238E27FC236}">
                <a16:creationId xmlns:a16="http://schemas.microsoft.com/office/drawing/2014/main" id="{777C9827-FB9E-E37B-B1E2-37AD7EAB5A0D}"/>
              </a:ext>
            </a:extLst>
          </p:cNvPr>
          <p:cNvPicPr>
            <a:picLocks noChangeAspect="1"/>
          </p:cNvPicPr>
          <p:nvPr/>
        </p:nvPicPr>
        <p:blipFill>
          <a:blip r:embed="rId2"/>
          <a:stretch>
            <a:fillRect/>
          </a:stretch>
        </p:blipFill>
        <p:spPr>
          <a:xfrm>
            <a:off x="1391405" y="3414888"/>
            <a:ext cx="3222858" cy="1619955"/>
          </a:xfrm>
          <a:prstGeom prst="rect">
            <a:avLst/>
          </a:prstGeom>
        </p:spPr>
      </p:pic>
    </p:spTree>
    <p:extLst>
      <p:ext uri="{BB962C8B-B14F-4D97-AF65-F5344CB8AC3E}">
        <p14:creationId xmlns:p14="http://schemas.microsoft.com/office/powerpoint/2010/main" val="254083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61B8-7607-A113-EAFD-3173BC982AFD}"/>
              </a:ext>
            </a:extLst>
          </p:cNvPr>
          <p:cNvSpPr>
            <a:spLocks noGrp="1"/>
          </p:cNvSpPr>
          <p:nvPr>
            <p:ph type="title"/>
          </p:nvPr>
        </p:nvSpPr>
        <p:spPr>
          <a:xfrm>
            <a:off x="838200" y="365126"/>
            <a:ext cx="7075311" cy="617008"/>
          </a:xfrm>
        </p:spPr>
        <p:txBody>
          <a:bodyPr>
            <a:normAutofit fontScale="90000"/>
          </a:bodyPr>
          <a:lstStyle/>
          <a:p>
            <a:r>
              <a:rPr lang="en-US" dirty="0"/>
              <a:t>Code</a:t>
            </a:r>
          </a:p>
        </p:txBody>
      </p:sp>
      <p:sp>
        <p:nvSpPr>
          <p:cNvPr id="4" name="Rectangle 1">
            <a:extLst>
              <a:ext uri="{FF2B5EF4-FFF2-40B4-BE49-F238E27FC236}">
                <a16:creationId xmlns:a16="http://schemas.microsoft.com/office/drawing/2014/main" id="{BC5C9B96-0224-0C1B-C948-67DADEC4D101}"/>
              </a:ext>
            </a:extLst>
          </p:cNvPr>
          <p:cNvSpPr>
            <a:spLocks noGrp="1" noChangeArrowheads="1"/>
          </p:cNvSpPr>
          <p:nvPr>
            <p:ph idx="1"/>
          </p:nvPr>
        </p:nvSpPr>
        <p:spPr bwMode="auto">
          <a:xfrm>
            <a:off x="838200" y="-366585"/>
            <a:ext cx="11353800" cy="963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mj-lt"/>
              </a:rPr>
              <a:t>%</a:t>
            </a:r>
            <a:r>
              <a:rPr kumimoji="0" lang="en-US" altLang="en-US" sz="2000" b="1" i="0" u="none" strike="noStrike" cap="none" normalizeH="0" baseline="0" dirty="0">
                <a:ln>
                  <a:noFill/>
                </a:ln>
                <a:solidFill>
                  <a:schemeClr val="tx1"/>
                </a:solidFill>
                <a:effectLst/>
                <a:latin typeface="+mj-lt"/>
              </a:rPr>
              <a:t>pip install </a:t>
            </a:r>
            <a:r>
              <a:rPr kumimoji="0" lang="en-US" altLang="en-US" sz="2000" b="1" i="0" u="none" strike="noStrike" cap="none" normalizeH="0" baseline="0" dirty="0" err="1">
                <a:ln>
                  <a:noFill/>
                </a:ln>
                <a:solidFill>
                  <a:schemeClr val="tx1"/>
                </a:solidFill>
                <a:effectLst/>
                <a:latin typeface="+mj-lt"/>
              </a:rPr>
              <a:t>ultralytics</a:t>
            </a:r>
            <a:r>
              <a:rPr kumimoji="0" lang="en-US" altLang="en-US" sz="2000" b="1" i="0" u="none" strike="noStrike" cap="none" normalizeH="0" baseline="0" dirty="0">
                <a:ln>
                  <a:noFill/>
                </a:ln>
                <a:solidFill>
                  <a:schemeClr val="tx1"/>
                </a:solidFill>
                <a:effectLst/>
                <a:latin typeface="+mj-lt"/>
              </a:rPr>
              <a:t> supervision </a:t>
            </a:r>
            <a:r>
              <a:rPr kumimoji="0" lang="en-US" altLang="en-US" sz="2000" b="1" i="0" u="none" strike="noStrike" cap="none" normalizeH="0" baseline="0" dirty="0" err="1">
                <a:ln>
                  <a:noFill/>
                </a:ln>
                <a:solidFill>
                  <a:schemeClr val="tx1"/>
                </a:solidFill>
                <a:effectLst/>
                <a:latin typeface="+mj-lt"/>
              </a:rPr>
              <a:t>roboflow</a:t>
            </a:r>
            <a:r>
              <a:rPr kumimoji="0" lang="en-US" altLang="en-US" sz="20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Installs three Python packages: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err="1">
                <a:latin typeface="+mj-lt"/>
              </a:rPr>
              <a:t>U</a:t>
            </a:r>
            <a:r>
              <a:rPr kumimoji="0" lang="en-US" altLang="en-US" sz="2000" i="0" u="none" strike="noStrike" cap="none" normalizeH="0" baseline="0" dirty="0" err="1">
                <a:ln>
                  <a:noFill/>
                </a:ln>
                <a:solidFill>
                  <a:schemeClr val="tx1"/>
                </a:solidFill>
                <a:effectLst/>
                <a:latin typeface="+mj-lt"/>
              </a:rPr>
              <a:t>ltralytics</a:t>
            </a:r>
            <a:r>
              <a:rPr kumimoji="0" lang="en-US" altLang="en-US" sz="2000" i="0" u="none" strike="noStrike" cap="none" normalizeH="0" baseline="0" dirty="0">
                <a:ln>
                  <a:noFill/>
                </a:ln>
                <a:solidFill>
                  <a:schemeClr val="tx1"/>
                </a:solidFill>
                <a:effectLst/>
                <a:latin typeface="+mj-lt"/>
              </a:rPr>
              <a:t>: </a:t>
            </a:r>
            <a:r>
              <a:rPr kumimoji="0" lang="en-US" altLang="en-US" sz="2000" b="0" i="0" u="none" strike="noStrike" cap="none" normalizeH="0" baseline="0" dirty="0">
                <a:ln>
                  <a:noFill/>
                </a:ln>
                <a:solidFill>
                  <a:schemeClr val="tx1"/>
                </a:solidFill>
                <a:effectLst/>
                <a:latin typeface="+mj-lt"/>
              </a:rPr>
              <a:t>A package for working with YOLO models and other computer vision tools.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rPr>
              <a:t>S</a:t>
            </a:r>
            <a:r>
              <a:rPr kumimoji="0" lang="en-US" altLang="en-US" sz="2000" i="0" u="none" strike="noStrike" cap="none" normalizeH="0" baseline="0" dirty="0">
                <a:ln>
                  <a:noFill/>
                </a:ln>
                <a:solidFill>
                  <a:schemeClr val="tx1"/>
                </a:solidFill>
                <a:effectLst/>
                <a:latin typeface="+mj-lt"/>
              </a:rPr>
              <a:t>upervision</a:t>
            </a:r>
            <a:r>
              <a:rPr kumimoji="0" lang="en-US" altLang="en-US" sz="2000" b="0" i="0" u="none" strike="noStrike" cap="none" normalizeH="0" baseline="0" dirty="0">
                <a:ln>
                  <a:noFill/>
                </a:ln>
                <a:solidFill>
                  <a:schemeClr val="tx1"/>
                </a:solidFill>
                <a:effectLst/>
                <a:latin typeface="+mj-lt"/>
              </a:rPr>
              <a:t>: A library for supervision tasks, like labeling and dataset creation.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err="1">
                <a:latin typeface="+mj-lt"/>
              </a:rPr>
              <a:t>R</a:t>
            </a:r>
            <a:r>
              <a:rPr kumimoji="0" lang="en-US" altLang="en-US" sz="2000" i="0" u="none" strike="noStrike" cap="none" normalizeH="0" baseline="0" dirty="0" err="1">
                <a:ln>
                  <a:noFill/>
                </a:ln>
                <a:solidFill>
                  <a:schemeClr val="tx1"/>
                </a:solidFill>
                <a:effectLst/>
                <a:latin typeface="+mj-lt"/>
              </a:rPr>
              <a:t>oboflow</a:t>
            </a:r>
            <a:r>
              <a:rPr kumimoji="0" lang="en-US" altLang="en-US" sz="2000" i="0" u="none" strike="noStrike" cap="none" normalizeH="0" baseline="0" dirty="0">
                <a:ln>
                  <a:noFill/>
                </a:ln>
                <a:solidFill>
                  <a:schemeClr val="tx1"/>
                </a:solidFill>
                <a:effectLst/>
                <a:latin typeface="+mj-lt"/>
              </a:rPr>
              <a:t>: </a:t>
            </a:r>
            <a:r>
              <a:rPr kumimoji="0" lang="en-US" altLang="en-US" sz="2000" b="0" i="0" u="none" strike="noStrike" cap="none" normalizeH="0" baseline="0" dirty="0">
                <a:ln>
                  <a:noFill/>
                </a:ln>
                <a:solidFill>
                  <a:schemeClr val="tx1"/>
                </a:solidFill>
                <a:effectLst/>
                <a:latin typeface="+mj-lt"/>
              </a:rPr>
              <a:t>A platform for managing and preparing datasets for computer vision projects.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import </a:t>
            </a:r>
            <a:r>
              <a:rPr kumimoji="0" lang="en-US" altLang="en-US" sz="2000" b="1" i="0" u="none" strike="noStrike" cap="none" normalizeH="0" baseline="0" dirty="0" err="1">
                <a:ln>
                  <a:noFill/>
                </a:ln>
                <a:solidFill>
                  <a:schemeClr val="tx1"/>
                </a:solidFill>
                <a:effectLst/>
                <a:latin typeface="+mj-lt"/>
              </a:rPr>
              <a:t>ultralytics</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Imports the </a:t>
            </a:r>
            <a:r>
              <a:rPr kumimoji="0" lang="en-US" altLang="en-US" sz="2000" b="0" i="0" u="none" strike="noStrike" cap="none" normalizeH="0" baseline="0" dirty="0" err="1">
                <a:ln>
                  <a:noFill/>
                </a:ln>
                <a:solidFill>
                  <a:schemeClr val="tx1"/>
                </a:solidFill>
                <a:effectLst/>
                <a:latin typeface="+mj-lt"/>
              </a:rPr>
              <a:t>ultralytics</a:t>
            </a:r>
            <a:r>
              <a:rPr kumimoji="0" lang="en-US" altLang="en-US" sz="2000" b="0" i="0" u="none" strike="noStrike" cap="none" normalizeH="0" baseline="0" dirty="0">
                <a:ln>
                  <a:noFill/>
                </a:ln>
                <a:solidFill>
                  <a:schemeClr val="tx1"/>
                </a:solidFill>
                <a:effectLst/>
                <a:latin typeface="+mj-lt"/>
              </a:rPr>
              <a:t> package to make its functions available for use in the script.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mj-lt"/>
              </a:rPr>
              <a:t>ultralytics.checks</a:t>
            </a:r>
            <a:r>
              <a:rPr kumimoji="0" lang="en-US" altLang="en-US" sz="2000" b="1" i="0" u="none" strike="noStrike" cap="none" normalizeH="0" baseline="0" dirty="0">
                <a:ln>
                  <a:noFill/>
                </a:ln>
                <a:solidFill>
                  <a:schemeClr val="tx1"/>
                </a:solidFill>
                <a:effectLst/>
                <a:latin typeface="+mj-lt"/>
              </a:rPr>
              <a:t>()</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Runs a check to verify the environment setup for the </a:t>
            </a:r>
            <a:r>
              <a:rPr kumimoji="0" lang="en-US" altLang="en-US" sz="2000" b="0" i="0" u="none" strike="noStrike" cap="none" normalizeH="0" baseline="0" dirty="0" err="1">
                <a:ln>
                  <a:noFill/>
                </a:ln>
                <a:solidFill>
                  <a:schemeClr val="tx1"/>
                </a:solidFill>
                <a:effectLst/>
                <a:latin typeface="+mj-lt"/>
              </a:rPr>
              <a:t>ultralytics</a:t>
            </a:r>
            <a:r>
              <a:rPr kumimoji="0" lang="en-US" altLang="en-US" sz="2000" b="0" i="0" u="none" strike="noStrike" cap="none" normalizeH="0" baseline="0" dirty="0">
                <a:ln>
                  <a:noFill/>
                </a:ln>
                <a:solidFill>
                  <a:schemeClr val="tx1"/>
                </a:solidFill>
                <a:effectLst/>
                <a:latin typeface="+mj-lt"/>
              </a:rPr>
              <a:t> package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mj-lt"/>
              </a:rPr>
              <a:t>E</a:t>
            </a:r>
            <a:r>
              <a:rPr kumimoji="0" lang="en-US" altLang="en-US" sz="2000" b="0" i="0" u="none" strike="noStrike" cap="none" normalizeH="0" baseline="0" dirty="0">
                <a:ln>
                  <a:noFill/>
                </a:ln>
                <a:solidFill>
                  <a:schemeClr val="tx1"/>
                </a:solidFill>
                <a:effectLst/>
                <a:latin typeface="+mj-lt"/>
              </a:rPr>
              <a:t>nsuring that all dependencies and configurations are correctly set up for running models like YOLO</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pic>
        <p:nvPicPr>
          <p:cNvPr id="6" name="Picture 5">
            <a:extLst>
              <a:ext uri="{FF2B5EF4-FFF2-40B4-BE49-F238E27FC236}">
                <a16:creationId xmlns:a16="http://schemas.microsoft.com/office/drawing/2014/main" id="{11DC600A-F781-1DE1-E275-A3B2FE1498ED}"/>
              </a:ext>
            </a:extLst>
          </p:cNvPr>
          <p:cNvPicPr>
            <a:picLocks noChangeAspect="1"/>
          </p:cNvPicPr>
          <p:nvPr/>
        </p:nvPicPr>
        <p:blipFill>
          <a:blip r:embed="rId2"/>
          <a:stretch>
            <a:fillRect/>
          </a:stretch>
        </p:blipFill>
        <p:spPr>
          <a:xfrm>
            <a:off x="927325" y="982134"/>
            <a:ext cx="5587775" cy="1166678"/>
          </a:xfrm>
          <a:prstGeom prst="rect">
            <a:avLst/>
          </a:prstGeom>
        </p:spPr>
      </p:pic>
    </p:spTree>
    <p:extLst>
      <p:ext uri="{BB962C8B-B14F-4D97-AF65-F5344CB8AC3E}">
        <p14:creationId xmlns:p14="http://schemas.microsoft.com/office/powerpoint/2010/main" val="1060005826"/>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248</TotalTime>
  <Words>1934</Words>
  <Application>Microsoft Office PowerPoint</Application>
  <PresentationFormat>Widescreen</PresentationFormat>
  <Paragraphs>171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Gill Sans Nova</vt:lpstr>
      <vt:lpstr>Univers</vt:lpstr>
      <vt:lpstr>GradientVTI</vt:lpstr>
      <vt:lpstr>Visual Object Detection Using Yolo8</vt:lpstr>
      <vt:lpstr>Abstract</vt:lpstr>
      <vt:lpstr>YOLOv8 Architecture</vt:lpstr>
      <vt:lpstr>PowerPoint Presentation</vt:lpstr>
      <vt:lpstr>PowerPoint Presentation</vt:lpstr>
      <vt:lpstr>PowerPoint Presentation</vt:lpstr>
      <vt:lpstr>Dataset</vt:lpstr>
      <vt:lpstr>Code</vt:lpstr>
      <vt:lpstr>Code</vt:lpstr>
      <vt:lpstr>Code</vt:lpstr>
      <vt:lpstr>Code</vt:lpstr>
      <vt:lpstr>Results:</vt:lpstr>
      <vt:lpstr>Results:</vt:lpstr>
      <vt:lpstr>Results:</vt:lpstr>
      <vt:lpstr>Results:</vt:lpstr>
      <vt:lpstr>Results:</vt:lpstr>
      <vt:lpstr>Summary of YOLOv8 Object Detection Probabilities Across Rooms</vt:lpstr>
      <vt:lpstr>Summary of YOLOv8 Object Detection Probabilities Across Rooms</vt:lpstr>
      <vt:lpstr>Summary of YOLOv8 Object Detection Probabilities Across Rooms</vt:lpstr>
      <vt:lpstr>Advantages of YOLOv8 for the MIT Indoor Scenes Dataset Compared to YOLOv5, YOLOv11, and Detectron2</vt:lpstr>
      <vt:lpstr>Advantages of YOLOv8 for the MIT Indoor Scenes Dataset Compared to YOLOv5, YOLOv11, and Detectron2</vt:lpstr>
      <vt:lpstr>Advantages of YOLOv8 for the MIT Indoor Scenes Dataset Compared to YOLOv5, YOLOv11, and Detectron2</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Lanka</dc:creator>
  <cp:lastModifiedBy>Bharath Lanka</cp:lastModifiedBy>
  <cp:revision>5</cp:revision>
  <dcterms:created xsi:type="dcterms:W3CDTF">2024-12-16T05:18:47Z</dcterms:created>
  <dcterms:modified xsi:type="dcterms:W3CDTF">2024-12-16T15:14:19Z</dcterms:modified>
</cp:coreProperties>
</file>