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Barlow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677F7D-7CF7-4CD3-B80A-BEA1D482FF59}">
  <a:tblStyle styleId="{5E677F7D-7CF7-4CD3-B80A-BEA1D482FF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5765A13-F21F-4751-AE32-4C971D645D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Barlow-bold.fntdata"/><Relationship Id="rId10" Type="http://schemas.openxmlformats.org/officeDocument/2006/relationships/slide" Target="slides/slide5.xml"/><Relationship Id="rId32" Type="http://schemas.openxmlformats.org/officeDocument/2006/relationships/font" Target="fonts/Barlow-regular.fntdata"/><Relationship Id="rId13" Type="http://schemas.openxmlformats.org/officeDocument/2006/relationships/slide" Target="slides/slide8.xml"/><Relationship Id="rId35" Type="http://schemas.openxmlformats.org/officeDocument/2006/relationships/font" Target="fonts/Barlow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178c7173_7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178c717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178c7173_3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2178c7173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2178c717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2178c717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2178c7173_2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2178c717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2178c7173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2178c717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2178c7173_2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2178c7173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2178c7173_4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2178c717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2178c7173_4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2178c717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2178c7173_4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2178c7173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2178c7173_4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2178c7173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178c717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2178c71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2178c7173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2178c717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54c1adc61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54c1adc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54c1adc6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54c1adc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54c1adc61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54c1adc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178c7173_3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2178c717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2178c7173_3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2178c7173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2178c7173_3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2178c7173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Detection and Classifying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125" y="622825"/>
            <a:ext cx="5992275" cy="39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2066100" y="917675"/>
            <a:ext cx="668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"/>
                <a:ea typeface="Barlow"/>
                <a:cs typeface="Barlow"/>
                <a:sym typeface="Barlow"/>
              </a:rPr>
              <a:t>The precision values obtained using the logistic regression </a:t>
            </a:r>
            <a:endParaRPr sz="20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92" name="Google Shape;192;p24"/>
          <p:cNvGraphicFramePr/>
          <p:nvPr/>
        </p:nvGraphicFramePr>
        <p:xfrm>
          <a:off x="2934300" y="1909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{5E677F7D-7CF7-4CD3-B80A-BEA1D482FF59}</a:tableStyleId>
              </a:tblPr>
              <a:tblGrid>
                <a:gridCol w="1180625"/>
                <a:gridCol w="1180625"/>
                <a:gridCol w="1180625"/>
              </a:tblGrid>
              <a:tr h="58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(Yes)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 (No)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Initial Dataset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0.52</a:t>
                      </a:r>
                      <a:endParaRPr b="1"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0.92</a:t>
                      </a:r>
                      <a:endParaRPr b="1"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Preprocessed Dataset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0.76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0.77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5"/>
          <p:cNvSpPr txBox="1"/>
          <p:nvPr>
            <p:ph idx="4294967295" type="body"/>
          </p:nvPr>
        </p:nvSpPr>
        <p:spPr>
          <a:xfrm>
            <a:off x="1902450" y="1349150"/>
            <a:ext cx="67395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Decisions tree is popular in machine learning, due to its simple way of structuring it’s model.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Decision tree models require less data cleaning in comparison to other machine learning models.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 Features are selected on nodes, based on the statistic measure like information gain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</a:t>
            </a:r>
            <a:endParaRPr/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6"/>
          <p:cNvSpPr txBox="1"/>
          <p:nvPr>
            <p:ph idx="4294967295" type="body"/>
          </p:nvPr>
        </p:nvSpPr>
        <p:spPr>
          <a:xfrm>
            <a:off x="1912500" y="1298925"/>
            <a:ext cx="6739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 Major drawback for decision tree</a:t>
            </a:r>
            <a:r>
              <a:rPr lang="en" sz="1800"/>
              <a:t> </a:t>
            </a:r>
            <a:r>
              <a:rPr lang="en" sz="1800"/>
              <a:t>is overfitting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D</a:t>
            </a:r>
            <a:r>
              <a:rPr lang="en" sz="1800"/>
              <a:t>ecision tree</a:t>
            </a:r>
            <a:r>
              <a:rPr lang="en" sz="1800"/>
              <a:t> needs pruning to refine decision trees and overcome the potential of overfitting.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Prone to bias in machine learning models if the training dataset isn’t balanced or representative. 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7"/>
          <p:cNvSpPr txBox="1"/>
          <p:nvPr>
            <p:ph idx="4294967295" type="body"/>
          </p:nvPr>
        </p:nvSpPr>
        <p:spPr>
          <a:xfrm>
            <a:off x="1922525" y="1278825"/>
            <a:ext cx="67395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4" name="Google Shape;214;p27"/>
          <p:cNvGraphicFramePr/>
          <p:nvPr/>
        </p:nvGraphicFramePr>
        <p:xfrm>
          <a:off x="2016900" y="1670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{5E677F7D-7CF7-4CD3-B80A-BEA1D482FF59}</a:tableStyleId>
              </a:tblPr>
              <a:tblGrid>
                <a:gridCol w="1307975"/>
                <a:gridCol w="1307975"/>
                <a:gridCol w="975675"/>
              </a:tblGrid>
              <a:tr h="54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 (Yes)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 (No)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Initial Dataset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0.55</a:t>
                      </a:r>
                      <a:endParaRPr sz="1800"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0.92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 Processed Dataset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0.76</a:t>
                      </a:r>
                      <a:endParaRPr sz="1800"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</a:t>
                      </a:r>
                      <a:endParaRPr sz="1800"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8"/>
          <p:cNvSpPr txBox="1"/>
          <p:nvPr>
            <p:ph idx="4294967295" type="body"/>
          </p:nvPr>
        </p:nvSpPr>
        <p:spPr>
          <a:xfrm>
            <a:off x="1922525" y="1278825"/>
            <a:ext cx="67395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2" name="Google Shape;222;p28"/>
          <p:cNvGraphicFramePr/>
          <p:nvPr/>
        </p:nvGraphicFramePr>
        <p:xfrm>
          <a:off x="1844000" y="1562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{5E677F7D-7CF7-4CD3-B80A-BEA1D482FF59}</a:tableStyleId>
              </a:tblPr>
              <a:tblGrid>
                <a:gridCol w="1307975"/>
                <a:gridCol w="1307975"/>
                <a:gridCol w="975675"/>
              </a:tblGrid>
              <a:tr h="54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Recall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(Yes)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Recall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(No)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Initial Dataset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0.06</a:t>
                      </a:r>
                      <a:endParaRPr sz="1800"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 Processed Dataset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0.77</a:t>
                      </a:r>
                      <a:endParaRPr sz="1800"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0.73</a:t>
                      </a:r>
                      <a:endParaRPr sz="1800"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Algorithm</a:t>
            </a:r>
            <a:endParaRPr/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1440025" y="1718150"/>
            <a:ext cx="7239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Barlow"/>
              <a:buChar char="❏"/>
            </a:pPr>
            <a:r>
              <a:rPr lang="en" sz="2200">
                <a:latin typeface="Barlow"/>
                <a:ea typeface="Barlow"/>
                <a:cs typeface="Barlow"/>
                <a:sym typeface="Barlow"/>
              </a:rPr>
              <a:t>Random forest is identified as a collection of decision trees. Each tree estimates a classification, and this is called a “vote”. Ideally, we consider each vote from every tree and chose the most voted classification (Majority-Voting).​</a:t>
            </a:r>
            <a:endParaRPr sz="22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Barlow"/>
              <a:ea typeface="Barlow"/>
              <a:cs typeface="Barlow"/>
              <a:sym typeface="Barlo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Barlow"/>
              <a:buChar char="❏"/>
            </a:pPr>
            <a:r>
              <a:rPr lang="en" sz="2200">
                <a:latin typeface="Barlow"/>
                <a:ea typeface="Barlow"/>
                <a:cs typeface="Barlow"/>
                <a:sym typeface="Barlow"/>
              </a:rPr>
              <a:t>Random Forests produce many unique trees.​</a:t>
            </a:r>
            <a:endParaRPr sz="2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889700" y="417850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00" y="222500"/>
            <a:ext cx="7860700" cy="46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2066100" y="917675"/>
            <a:ext cx="668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precision values obtained using the Random Forest Classifier</a:t>
            </a:r>
            <a:endParaRPr sz="2000"/>
          </a:p>
        </p:txBody>
      </p:sp>
      <p:graphicFrame>
        <p:nvGraphicFramePr>
          <p:cNvPr id="243" name="Google Shape;243;p31"/>
          <p:cNvGraphicFramePr/>
          <p:nvPr/>
        </p:nvGraphicFramePr>
        <p:xfrm>
          <a:off x="2934300" y="1909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{5E677F7D-7CF7-4CD3-B80A-BEA1D482FF59}</a:tableStyleId>
              </a:tblPr>
              <a:tblGrid>
                <a:gridCol w="1180625"/>
                <a:gridCol w="1180625"/>
                <a:gridCol w="1180625"/>
              </a:tblGrid>
              <a:tr h="58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(Yes)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 (No)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Initial Dataset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     0.36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0.92</a:t>
                      </a:r>
                      <a:endParaRPr b="1"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Preprocessed Dataset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0.93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2066100" y="917675"/>
            <a:ext cx="668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have used Bagging technique to enhance the results of classification</a:t>
            </a:r>
            <a:endParaRPr sz="2000"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2895025" y="2053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{5E677F7D-7CF7-4CD3-B80A-BEA1D482FF59}</a:tableStyleId>
              </a:tblPr>
              <a:tblGrid>
                <a:gridCol w="1180625"/>
                <a:gridCol w="1180625"/>
                <a:gridCol w="1180625"/>
              </a:tblGrid>
              <a:tr h="63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Recall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Yes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0.98</a:t>
                      </a:r>
                      <a:endParaRPr b="1"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       1</a:t>
                      </a:r>
                      <a:endParaRPr b="1"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            No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        1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   0.98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Background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97" name="Google Shape;97;p15"/>
          <p:cNvSpPr txBox="1"/>
          <p:nvPr>
            <p:ph idx="4294967295" type="subTitle"/>
          </p:nvPr>
        </p:nvSpPr>
        <p:spPr>
          <a:xfrm>
            <a:off x="1558200" y="2135675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According to the CDC: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Heart Disease is the leading cause of death in the US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Finding symptoms can be difficult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Can be </a:t>
            </a:r>
            <a:r>
              <a:rPr lang="en" sz="2000"/>
              <a:t>dependent</a:t>
            </a:r>
            <a:r>
              <a:rPr lang="en" sz="2000"/>
              <a:t> on one’s lifestyle</a:t>
            </a:r>
            <a:endParaRPr sz="2000"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</a:t>
            </a:r>
            <a:r>
              <a:rPr lang="en"/>
              <a:t>Implementation</a:t>
            </a:r>
            <a:endParaRPr/>
          </a:p>
        </p:txBody>
      </p:sp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7" name="Google Shape;257;p33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58" name="Google Shape;258;p33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33"/>
          <p:cNvSpPr txBox="1"/>
          <p:nvPr/>
        </p:nvSpPr>
        <p:spPr>
          <a:xfrm>
            <a:off x="1757100" y="1405525"/>
            <a:ext cx="662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Bias : The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Inability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of model to capture true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relationship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Variance: Difference in Fits on data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Soft Margin: The difference between observations and threshold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Various Kernels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Kernel Function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650" y="3429425"/>
            <a:ext cx="2981750" cy="6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8925" y="3602925"/>
            <a:ext cx="2861475" cy="10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1757100" y="4249000"/>
            <a:ext cx="37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Images Referred from stat quest channel (youtube)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5763" y="2219475"/>
            <a:ext cx="2807800" cy="10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Implementation</a:t>
            </a:r>
            <a:endParaRPr/>
          </a:p>
        </p:txBody>
      </p:sp>
      <p:graphicFrame>
        <p:nvGraphicFramePr>
          <p:cNvPr id="271" name="Google Shape;271;p34"/>
          <p:cNvGraphicFramePr/>
          <p:nvPr/>
        </p:nvGraphicFramePr>
        <p:xfrm>
          <a:off x="2167575" y="3244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{5E677F7D-7CF7-4CD3-B80A-BEA1D482FF59}</a:tableStyleId>
              </a:tblPr>
              <a:tblGrid>
                <a:gridCol w="1307975"/>
                <a:gridCol w="1307975"/>
                <a:gridCol w="975675"/>
              </a:tblGrid>
              <a:tr h="54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 (Yes)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 (No)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Initial Dataset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        </a:t>
                      </a: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0.64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0.92</a:t>
                      </a:r>
                      <a:endParaRPr b="1"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 Processed Dataset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0.76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0.79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3" name="Google Shape;273;p34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74" name="Google Shape;274;p34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4"/>
          <p:cNvSpPr txBox="1"/>
          <p:nvPr/>
        </p:nvSpPr>
        <p:spPr>
          <a:xfrm>
            <a:off x="1757100" y="1405525"/>
            <a:ext cx="662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Test_train_split from sklearn was used to split data into test and training datasets.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Instance of sklearn.svm  was created.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Fit train data into the classifier.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Measure the accuracy.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Undersampling used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Tune the Hyper parameters using Grid search CV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775" y="3244575"/>
            <a:ext cx="3019025" cy="16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A simple probability </a:t>
            </a:r>
            <a:r>
              <a:rPr lang="en" sz="1500"/>
              <a:t>classifying</a:t>
            </a:r>
            <a:r>
              <a:rPr lang="en" sz="1500"/>
              <a:t> algorithm, based on the Bayes Theorem. 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Find the probability of something (A) given than (B) has </a:t>
            </a:r>
            <a:r>
              <a:rPr lang="en" sz="1500"/>
              <a:t>occurred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Assumed that features are </a:t>
            </a:r>
            <a:r>
              <a:rPr lang="en" sz="1500"/>
              <a:t>independent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All features are considered to have equal weight.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Runs </a:t>
            </a:r>
            <a:r>
              <a:rPr lang="en" sz="1500"/>
              <a:t>comparatively</a:t>
            </a:r>
            <a:r>
              <a:rPr lang="en" sz="1500"/>
              <a:t> faster than other algorithms.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6" name="Google Shape;286;p35"/>
          <p:cNvGrpSpPr/>
          <p:nvPr/>
        </p:nvGrpSpPr>
        <p:grpSpPr>
          <a:xfrm>
            <a:off x="8176601" y="649018"/>
            <a:ext cx="355087" cy="295596"/>
            <a:chOff x="1244325" y="314425"/>
            <a:chExt cx="444525" cy="370050"/>
          </a:xfrm>
        </p:grpSpPr>
        <p:sp>
          <p:nvSpPr>
            <p:cNvPr id="287" name="Google Shape;287;p35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Implementation</a:t>
            </a:r>
            <a:endParaRPr/>
          </a:p>
        </p:txBody>
      </p:sp>
      <p:graphicFrame>
        <p:nvGraphicFramePr>
          <p:cNvPr id="294" name="Google Shape;294;p36"/>
          <p:cNvGraphicFramePr/>
          <p:nvPr/>
        </p:nvGraphicFramePr>
        <p:xfrm>
          <a:off x="2254550" y="2748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{5E677F7D-7CF7-4CD3-B80A-BEA1D482FF59}</a:tableStyleId>
              </a:tblPr>
              <a:tblGrid>
                <a:gridCol w="1180625"/>
                <a:gridCol w="1180625"/>
                <a:gridCol w="1180625"/>
              </a:tblGrid>
              <a:tr h="58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(Yes)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Precision (No)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Initial Dataset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0.26</a:t>
                      </a:r>
                      <a:endParaRPr b="1"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0.95</a:t>
                      </a:r>
                      <a:endParaRPr b="1"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Preprocessed Dataset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0.77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0.67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6" name="Google Shape;296;p3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97" name="Google Shape;297;p3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36"/>
          <p:cNvSpPr txBox="1"/>
          <p:nvPr/>
        </p:nvSpPr>
        <p:spPr>
          <a:xfrm>
            <a:off x="1757100" y="1405525"/>
            <a:ext cx="662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Test_train_split from sklearn was used to split data into test and training datasets.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Instance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of gaussian naive bayes was created.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Fit train data into the classifier.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Measure the accuracy.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06" name="Google Shape;306;p37"/>
          <p:cNvGraphicFramePr/>
          <p:nvPr/>
        </p:nvGraphicFramePr>
        <p:xfrm>
          <a:off x="2033075" y="27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{45765A13-F21F-4751-AE32-4C971D645D5D}</a:tableStyleId>
              </a:tblPr>
              <a:tblGrid>
                <a:gridCol w="1649500"/>
                <a:gridCol w="1546400"/>
                <a:gridCol w="742275"/>
                <a:gridCol w="742275"/>
                <a:gridCol w="701025"/>
                <a:gridCol w="1030925"/>
              </a:tblGrid>
              <a:tr h="138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for No(0)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for Yes(1)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for No(0)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for Yes(1)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6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0.52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6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6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6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     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     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     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     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6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2" name="Google Shape;312;p38"/>
          <p:cNvGraphicFramePr/>
          <p:nvPr/>
        </p:nvGraphicFramePr>
        <p:xfrm>
          <a:off x="1992625" y="30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{45765A13-F21F-4751-AE32-4C971D645D5D}</a:tableStyleId>
              </a:tblPr>
              <a:tblGrid>
                <a:gridCol w="1525475"/>
                <a:gridCol w="1133225"/>
                <a:gridCol w="937075"/>
                <a:gridCol w="849925"/>
                <a:gridCol w="1089625"/>
                <a:gridCol w="937075"/>
              </a:tblGrid>
              <a:tr h="106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No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Yes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No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Yes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4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Initial Dataset from CDC, surveying the American public.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Too vast to be optimal.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A preprocessed version of the same data found on Kaggle was chosen.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07" name="Google Shape;107;p16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4294967295" type="ctrTitle"/>
          </p:nvPr>
        </p:nvSpPr>
        <p:spPr>
          <a:xfrm>
            <a:off x="2114675" y="1424325"/>
            <a:ext cx="5455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000"/>
                </a:solidFill>
              </a:rPr>
              <a:t>Problem</a:t>
            </a:r>
            <a:endParaRPr sz="7200">
              <a:solidFill>
                <a:srgbClr val="FFB000"/>
              </a:solidFill>
            </a:endParaRPr>
          </a:p>
        </p:txBody>
      </p:sp>
      <p:sp>
        <p:nvSpPr>
          <p:cNvPr id="117" name="Google Shape;117;p17"/>
          <p:cNvSpPr txBox="1"/>
          <p:nvPr>
            <p:ph idx="4294967295" type="subTitle"/>
          </p:nvPr>
        </p:nvSpPr>
        <p:spPr>
          <a:xfrm>
            <a:off x="2114675" y="2473126"/>
            <a:ext cx="5455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Use pattern detection and </a:t>
            </a:r>
            <a:r>
              <a:rPr lang="en" sz="2200"/>
              <a:t>classification</a:t>
            </a:r>
            <a:r>
              <a:rPr lang="en" sz="2200"/>
              <a:t> algorithms to predict the chances of getting a heart related disease given ones conditions</a:t>
            </a:r>
            <a:endParaRPr sz="2200"/>
          </a:p>
        </p:txBody>
      </p:sp>
      <p:sp>
        <p:nvSpPr>
          <p:cNvPr id="118" name="Google Shape;118;p17"/>
          <p:cNvSpPr/>
          <p:nvPr/>
        </p:nvSpPr>
        <p:spPr>
          <a:xfrm>
            <a:off x="7568290" y="2334064"/>
            <a:ext cx="261878" cy="2500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7243253" y="929993"/>
            <a:ext cx="1121957" cy="1122271"/>
            <a:chOff x="6654650" y="3665275"/>
            <a:chExt cx="409100" cy="409125"/>
          </a:xfrm>
        </p:grpSpPr>
        <p:sp>
          <p:nvSpPr>
            <p:cNvPr id="120" name="Google Shape;120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7"/>
          <p:cNvGrpSpPr/>
          <p:nvPr/>
        </p:nvGrpSpPr>
        <p:grpSpPr>
          <a:xfrm rot="1057075">
            <a:off x="6161947" y="1812386"/>
            <a:ext cx="741255" cy="741354"/>
            <a:chOff x="570875" y="4322250"/>
            <a:chExt cx="443300" cy="443325"/>
          </a:xfrm>
        </p:grpSpPr>
        <p:sp>
          <p:nvSpPr>
            <p:cNvPr id="123" name="Google Shape;123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7"/>
          <p:cNvSpPr/>
          <p:nvPr/>
        </p:nvSpPr>
        <p:spPr>
          <a:xfrm rot="2466613">
            <a:off x="6245163" y="1147346"/>
            <a:ext cx="363854" cy="34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 rot="-1609020">
            <a:off x="6777274" y="1365970"/>
            <a:ext cx="261831" cy="2500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 rot="2926409">
            <a:off x="8364950" y="1564011"/>
            <a:ext cx="196068" cy="18721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 rot="-1609718">
            <a:off x="7548927" y="309671"/>
            <a:ext cx="176665" cy="16868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139" name="Google Shape;139;p1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5984210" y="1799375"/>
            <a:ext cx="2766540" cy="2785550"/>
            <a:chOff x="5632317" y="1189775"/>
            <a:chExt cx="3305700" cy="2785550"/>
          </a:xfrm>
        </p:grpSpPr>
        <p:sp>
          <p:nvSpPr>
            <p:cNvPr id="144" name="Google Shape;144;p1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Sampling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Because the data was not balanced, Sampling Techniques was done to improve the final results. </a:t>
              </a:r>
              <a:endParaRPr sz="7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1270524" y="1799589"/>
            <a:ext cx="2968401" cy="2785336"/>
            <a:chOff x="0" y="1189989"/>
            <a:chExt cx="3546900" cy="2785336"/>
          </a:xfrm>
        </p:grpSpPr>
        <p:sp>
          <p:nvSpPr>
            <p:cNvPr id="147" name="Google Shape;147;p1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Describing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Functions from SKLearn was used to visualize and clearly describe the chosen data.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3734528" y="1799375"/>
            <a:ext cx="2766540" cy="2785550"/>
            <a:chOff x="2944204" y="1189775"/>
            <a:chExt cx="3305700" cy="2785550"/>
          </a:xfrm>
        </p:grpSpPr>
        <p:sp>
          <p:nvSpPr>
            <p:cNvPr id="150" name="Google Shape;150;p1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Treating Variables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Several encoding techniques from SKlearn was used to encode nominal and Ordinal data. 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Numerical data was normalized. </a:t>
              </a:r>
              <a:endParaRPr sz="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0779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4187925" y="455775"/>
            <a:ext cx="477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Barlow"/>
                <a:ea typeface="Barlow"/>
                <a:cs typeface="Barlow"/>
                <a:sym typeface="Barlow"/>
              </a:rPr>
              <a:t>Flow chart 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>
            <p:ph idx="4294967295" type="body"/>
          </p:nvPr>
        </p:nvSpPr>
        <p:spPr>
          <a:xfrm>
            <a:off x="1902450" y="1349150"/>
            <a:ext cx="67395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E2E2E"/>
                </a:solidFill>
              </a:rPr>
              <a:t>Logistic regression</a:t>
            </a:r>
            <a:r>
              <a:rPr lang="en" sz="2300">
                <a:solidFill>
                  <a:srgbClr val="2E2E2E"/>
                </a:solidFill>
              </a:rPr>
              <a:t> is a process of modeling the probability of a discrete outcome given an input variable.</a:t>
            </a:r>
            <a:endParaRPr sz="2300">
              <a:solidFill>
                <a:srgbClr val="2E2E2E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1744700" y="1087600"/>
            <a:ext cx="69108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E2E2E"/>
                </a:solidFill>
                <a:latin typeface="Barlow"/>
                <a:ea typeface="Barlow"/>
                <a:cs typeface="Barlow"/>
                <a:sym typeface="Barlow"/>
              </a:rPr>
              <a:t>It is used to understand the relationship between the dependent variable and one or more independent variables by estimating probabilities.</a:t>
            </a:r>
            <a:endParaRPr sz="2400">
              <a:solidFill>
                <a:srgbClr val="2E2E2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E2E2E"/>
                </a:solidFill>
                <a:latin typeface="Barlow"/>
                <a:ea typeface="Barlow"/>
                <a:cs typeface="Barlow"/>
                <a:sym typeface="Barlow"/>
              </a:rPr>
              <a:t>The most common logistic regression models a binary outcome.</a:t>
            </a:r>
            <a:endParaRPr sz="2400">
              <a:solidFill>
                <a:srgbClr val="2E2E2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1835350" y="793050"/>
            <a:ext cx="65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676750" y="1401900"/>
            <a:ext cx="1608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"/>
                <a:ea typeface="Barlow"/>
                <a:cs typeface="Barlow"/>
                <a:sym typeface="Barlow"/>
              </a:rPr>
              <a:t>It is effective in handling the outliers compared to the linear regression model.</a:t>
            </a:r>
            <a:endParaRPr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675" y="713750"/>
            <a:ext cx="5474550" cy="33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