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66" r:id="rId7"/>
    <p:sldId id="267" r:id="rId8"/>
    <p:sldId id="262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>
        <p:scale>
          <a:sx n="50" d="100"/>
          <a:sy n="50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75799" y="1881015"/>
            <a:ext cx="2767435" cy="2767435"/>
          </a:xfrm>
          <a:prstGeom prst="ellipse">
            <a:avLst/>
          </a:prstGeom>
          <a:solidFill>
            <a:srgbClr val="2A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84</a:t>
            </a:r>
          </a:p>
        </p:txBody>
      </p:sp>
      <p:sp>
        <p:nvSpPr>
          <p:cNvPr id="11" name="타원 10"/>
          <p:cNvSpPr/>
          <p:nvPr/>
        </p:nvSpPr>
        <p:spPr>
          <a:xfrm>
            <a:off x="6256247" y="1881015"/>
            <a:ext cx="2767435" cy="2767435"/>
          </a:xfrm>
          <a:prstGeom prst="ellipse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215</a:t>
            </a:r>
          </a:p>
        </p:txBody>
      </p:sp>
    </p:spTree>
    <p:extLst>
      <p:ext uri="{BB962C8B-B14F-4D97-AF65-F5344CB8AC3E}">
        <p14:creationId xmlns:p14="http://schemas.microsoft.com/office/powerpoint/2010/main" val="235490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2424" y="0"/>
            <a:ext cx="67601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Requirements</a:t>
            </a:r>
            <a:r>
              <a:rPr lang="ko-KR" altLang="en-US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Definition</a:t>
            </a:r>
            <a:endParaRPr lang="en-US" altLang="ko-KR" sz="4400" kern="0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6788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8045" y="2231364"/>
            <a:ext cx="2470426" cy="2318143"/>
            <a:chOff x="542995" y="805544"/>
            <a:chExt cx="6194834" cy="581297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57" y="4653949"/>
            <a:ext cx="2315313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Nonfunctional Requirements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6799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7656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6532" y="0"/>
            <a:ext cx="365196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75232" y="1358931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CBD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343549" y="5247929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45687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788219" y="1041402"/>
            <a:ext cx="8688596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55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식당 </a:t>
            </a:r>
            <a:r>
              <a:rPr lang="ko-KR" altLang="en-US" sz="5500" b="1" kern="0" dirty="0" err="1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웨이팅</a:t>
            </a:r>
            <a:r>
              <a:rPr lang="ko-KR" altLang="en-US" sz="55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관리 프로그램</a:t>
            </a:r>
            <a:endParaRPr lang="en-US" altLang="ko-KR" sz="5500" b="1" kern="0" dirty="0">
              <a:ln w="3175">
                <a:noFill/>
              </a:ln>
              <a:solidFill>
                <a:srgbClr val="43CBD7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 latinLnBrk="0">
              <a:defRPr/>
            </a:pPr>
            <a:r>
              <a:rPr lang="en-US" altLang="ko-KR" sz="2000" kern="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kern="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kern="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kern="0" dirty="0">
                <a:ln w="3175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이판사판</a:t>
            </a:r>
            <a:endParaRPr lang="en-US" altLang="ko-KR" sz="2000" kern="0" dirty="0">
              <a:ln w="3175">
                <a:noFill/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5405512" y="3101928"/>
            <a:ext cx="1368960" cy="1503266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5405511" y="4606482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이효동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프레젠테이션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4MIX 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7123676" y="3122589"/>
            <a:ext cx="1368960" cy="1503266"/>
          </a:xfrm>
          <a:prstGeom prst="round2SameRect">
            <a:avLst/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7123675" y="4617618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권영인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IMC </a:t>
            </a: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8841840" y="3108960"/>
            <a:ext cx="1368960" cy="1503266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8841839" y="4613514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김기현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763548" y="3090792"/>
            <a:ext cx="1368960" cy="1503266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3763547" y="4595346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구보미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자료조사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전략기획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598" y="3289093"/>
            <a:ext cx="1310533" cy="131053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55" y="3431108"/>
            <a:ext cx="1171592" cy="117159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007" y="3374188"/>
            <a:ext cx="1227602" cy="122760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768" y="3374151"/>
            <a:ext cx="1219907" cy="1219907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627155" y="2874046"/>
            <a:ext cx="445501" cy="479616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팀장</a:t>
            </a:r>
          </a:p>
        </p:txBody>
      </p:sp>
      <p:sp>
        <p:nvSpPr>
          <p:cNvPr id="55" name="타원 54"/>
          <p:cNvSpPr/>
          <p:nvPr/>
        </p:nvSpPr>
        <p:spPr>
          <a:xfrm>
            <a:off x="8293600" y="2908970"/>
            <a:ext cx="445501" cy="479616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발표</a:t>
            </a:r>
          </a:p>
        </p:txBody>
      </p:sp>
      <p:sp>
        <p:nvSpPr>
          <p:cNvPr id="21" name="양쪽 모서리가 둥근 사각형 51">
            <a:extLst>
              <a:ext uri="{FF2B5EF4-FFF2-40B4-BE49-F238E27FC236}">
                <a16:creationId xmlns:a16="http://schemas.microsoft.com/office/drawing/2014/main" id="{B953F3BA-928E-46A1-96DC-0C3BFD125F22}"/>
              </a:ext>
            </a:extLst>
          </p:cNvPr>
          <p:cNvSpPr/>
          <p:nvPr/>
        </p:nvSpPr>
        <p:spPr>
          <a:xfrm>
            <a:off x="2050473" y="3100318"/>
            <a:ext cx="1368960" cy="1503266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52">
            <a:extLst>
              <a:ext uri="{FF2B5EF4-FFF2-40B4-BE49-F238E27FC236}">
                <a16:creationId xmlns:a16="http://schemas.microsoft.com/office/drawing/2014/main" id="{0FB53114-E641-4DC6-8368-7439ACB4F700}"/>
              </a:ext>
            </a:extLst>
          </p:cNvPr>
          <p:cNvSpPr/>
          <p:nvPr/>
        </p:nvSpPr>
        <p:spPr>
          <a:xfrm>
            <a:off x="2050472" y="4604872"/>
            <a:ext cx="1368961" cy="805671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박준호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경쟁사 분석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디자인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E4B4E0-E6D8-493A-A531-F49D2E5D5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88" y="3422466"/>
            <a:ext cx="1171592" cy="117159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F89E26-B181-493B-A358-DEC3FB0CDCD6}"/>
              </a:ext>
            </a:extLst>
          </p:cNvPr>
          <p:cNvSpPr/>
          <p:nvPr/>
        </p:nvSpPr>
        <p:spPr>
          <a:xfrm>
            <a:off x="2326270" y="5593278"/>
            <a:ext cx="95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컴퓨터학부</a:t>
            </a:r>
            <a:endParaRPr lang="en-US" altLang="ko-KR" sz="900" dirty="0">
              <a:solidFill>
                <a:prstClr val="white"/>
              </a:solidFill>
            </a:endParaRPr>
          </a:p>
          <a:p>
            <a:r>
              <a:rPr lang="en-US" altLang="ko-KR" sz="900" dirty="0">
                <a:solidFill>
                  <a:prstClr val="white"/>
                </a:solidFill>
              </a:rPr>
              <a:t>2016112912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314074-0E6E-4F16-9A86-E3145F72106E}"/>
              </a:ext>
            </a:extLst>
          </p:cNvPr>
          <p:cNvSpPr/>
          <p:nvPr/>
        </p:nvSpPr>
        <p:spPr>
          <a:xfrm>
            <a:off x="9181832" y="5593278"/>
            <a:ext cx="95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컴퓨터학부</a:t>
            </a:r>
            <a:endParaRPr lang="en-US" altLang="ko-KR" sz="900" dirty="0">
              <a:solidFill>
                <a:prstClr val="white"/>
              </a:solidFill>
            </a:endParaRPr>
          </a:p>
          <a:p>
            <a:r>
              <a:rPr lang="en-US" altLang="ko-KR" sz="900" dirty="0">
                <a:solidFill>
                  <a:prstClr val="white"/>
                </a:solidFill>
              </a:rPr>
              <a:t>2016112912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459F19-5BA4-4C82-9890-5555027543B1}"/>
              </a:ext>
            </a:extLst>
          </p:cNvPr>
          <p:cNvSpPr/>
          <p:nvPr/>
        </p:nvSpPr>
        <p:spPr>
          <a:xfrm>
            <a:off x="7396015" y="5608617"/>
            <a:ext cx="95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컴퓨터학부</a:t>
            </a:r>
            <a:endParaRPr lang="en-US" altLang="ko-KR" sz="900" dirty="0">
              <a:solidFill>
                <a:prstClr val="white"/>
              </a:solidFill>
            </a:endParaRPr>
          </a:p>
          <a:p>
            <a:r>
              <a:rPr lang="en-US" altLang="ko-KR" sz="900" dirty="0">
                <a:solidFill>
                  <a:prstClr val="white"/>
                </a:solidFill>
              </a:rPr>
              <a:t>2016112912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013084-9533-43C0-AD03-A7D28BE22F62}"/>
              </a:ext>
            </a:extLst>
          </p:cNvPr>
          <p:cNvSpPr/>
          <p:nvPr/>
        </p:nvSpPr>
        <p:spPr>
          <a:xfrm>
            <a:off x="5652724" y="5606633"/>
            <a:ext cx="95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컴퓨터학부</a:t>
            </a:r>
            <a:endParaRPr lang="en-US" altLang="ko-KR" sz="900" dirty="0">
              <a:solidFill>
                <a:prstClr val="white"/>
              </a:solidFill>
            </a:endParaRPr>
          </a:p>
          <a:p>
            <a:r>
              <a:rPr lang="en-US" altLang="ko-KR" sz="900" dirty="0">
                <a:solidFill>
                  <a:prstClr val="white"/>
                </a:solidFill>
              </a:rPr>
              <a:t>2016112912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EF5C57-2702-436E-99CA-B6D5AB37A880}"/>
              </a:ext>
            </a:extLst>
          </p:cNvPr>
          <p:cNvSpPr/>
          <p:nvPr/>
        </p:nvSpPr>
        <p:spPr>
          <a:xfrm>
            <a:off x="3968234" y="5606633"/>
            <a:ext cx="95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prstClr val="white"/>
                </a:solidFill>
              </a:rPr>
              <a:t>컴퓨터학부</a:t>
            </a:r>
            <a:endParaRPr lang="en-US" altLang="ko-KR" sz="900" dirty="0">
              <a:solidFill>
                <a:prstClr val="white"/>
              </a:solidFill>
            </a:endParaRPr>
          </a:p>
          <a:p>
            <a:r>
              <a:rPr lang="en-US" altLang="ko-KR" sz="900" dirty="0">
                <a:solidFill>
                  <a:prstClr val="white"/>
                </a:solidFill>
              </a:rPr>
              <a:t>2016112912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 rot="2700000">
            <a:off x="837288" y="2202180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3600000">
            <a:off x="2958188" y="225481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11">
            <a:extLst>
              <a:ext uri="{FF2B5EF4-FFF2-40B4-BE49-F238E27FC236}">
                <a16:creationId xmlns:a16="http://schemas.microsoft.com/office/drawing/2014/main" id="{BF0FC355-AB90-4896-A481-1817B6F464BE}"/>
              </a:ext>
            </a:extLst>
          </p:cNvPr>
          <p:cNvSpPr/>
          <p:nvPr/>
        </p:nvSpPr>
        <p:spPr>
          <a:xfrm rot="8124285">
            <a:off x="4864683" y="2281335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69309" y="106680"/>
            <a:ext cx="510588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5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Table of Contents</a:t>
            </a:r>
          </a:p>
        </p:txBody>
      </p:sp>
      <p:sp>
        <p:nvSpPr>
          <p:cNvPr id="11" name="모서리가 둥근 직사각형 10"/>
          <p:cNvSpPr/>
          <p:nvPr/>
        </p:nvSpPr>
        <p:spPr>
          <a:xfrm rot="1800000">
            <a:off x="6873166" y="2285292"/>
            <a:ext cx="2184400" cy="2184400"/>
          </a:xfrm>
          <a:prstGeom prst="roundRect">
            <a:avLst>
              <a:gd name="adj" fmla="val 10272"/>
            </a:avLst>
          </a:prstGeom>
          <a:solidFill>
            <a:schemeClr val="tx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2700000">
            <a:off x="9108366" y="2232661"/>
            <a:ext cx="2184400" cy="2184400"/>
          </a:xfrm>
          <a:prstGeom prst="roundRect">
            <a:avLst>
              <a:gd name="adj" fmla="val 10272"/>
            </a:avLst>
          </a:prstGeom>
          <a:solidFill>
            <a:srgbClr val="43CBD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2559" y="3022987"/>
            <a:ext cx="1747316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개요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r>
              <a:rPr lang="en-US" altLang="ko-KR" sz="2000" b="1" dirty="0">
                <a:solidFill>
                  <a:prstClr val="white"/>
                </a:solidFill>
              </a:rPr>
              <a:t>+Summary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661838" y="2367281"/>
            <a:ext cx="438513" cy="48603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9985369" y="2430253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7638021" y="243984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4117048" y="243092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84172" y="5139722"/>
            <a:ext cx="270711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Functional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Nonfunctional requirements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87269" y="2923187"/>
            <a:ext cx="1747316" cy="104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prstClr val="white"/>
                </a:solidFill>
              </a:rPr>
              <a:t>System</a:t>
            </a:r>
          </a:p>
          <a:p>
            <a:pPr algn="ctr">
              <a:lnSpc>
                <a:spcPct val="150000"/>
              </a:lnSpc>
            </a:pPr>
            <a:r>
              <a:rPr lang="en-US" altLang="ko-KR" sz="2200" b="1" dirty="0">
                <a:solidFill>
                  <a:prstClr val="white"/>
                </a:solidFill>
              </a:rPr>
              <a:t>Request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17105" y="3081384"/>
            <a:ext cx="186172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Feasibility Analysis</a:t>
            </a:r>
            <a:endParaRPr lang="en-US" altLang="ko-KR" sz="2000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06865" y="3084409"/>
            <a:ext cx="1861728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Requirements Definition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25672" y="516996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223D96-0499-42FE-A753-14CE51341991}"/>
              </a:ext>
            </a:extLst>
          </p:cNvPr>
          <p:cNvSpPr/>
          <p:nvPr/>
        </p:nvSpPr>
        <p:spPr>
          <a:xfrm>
            <a:off x="6718603" y="5181447"/>
            <a:ext cx="225873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기술적 타당성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경제적 타당성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조직적 타당성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4D5E07-578C-4BB5-81CF-FFF3C338D151}"/>
              </a:ext>
            </a:extLst>
          </p:cNvPr>
          <p:cNvSpPr/>
          <p:nvPr/>
        </p:nvSpPr>
        <p:spPr>
          <a:xfrm>
            <a:off x="4896645" y="3068578"/>
            <a:ext cx="174731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Work Plan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08DB5A-A6B7-4C0A-8DA5-8D92096555DF}"/>
              </a:ext>
            </a:extLst>
          </p:cNvPr>
          <p:cNvSpPr/>
          <p:nvPr/>
        </p:nvSpPr>
        <p:spPr>
          <a:xfrm>
            <a:off x="2921022" y="5074091"/>
            <a:ext cx="225873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Business 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Business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Business value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6DD444-F5D9-4EB1-B073-1577C1579BAF}"/>
              </a:ext>
            </a:extLst>
          </p:cNvPr>
          <p:cNvSpPr/>
          <p:nvPr/>
        </p:nvSpPr>
        <p:spPr>
          <a:xfrm>
            <a:off x="4896645" y="5195953"/>
            <a:ext cx="225873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진행 일정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팀원 역할 분담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4E620060-F34E-447B-A9B8-2811302C8558}"/>
              </a:ext>
            </a:extLst>
          </p:cNvPr>
          <p:cNvSpPr>
            <a:spLocks noEditPoints="1"/>
          </p:cNvSpPr>
          <p:nvPr/>
        </p:nvSpPr>
        <p:spPr bwMode="auto">
          <a:xfrm>
            <a:off x="5739954" y="2398276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9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49439" y="0"/>
            <a:ext cx="396615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개요 및 </a:t>
            </a: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Summary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D55DEB-C4EB-458D-849E-0B45BE04A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53831"/>
              </p:ext>
            </p:extLst>
          </p:nvPr>
        </p:nvGraphicFramePr>
        <p:xfrm>
          <a:off x="1075232" y="1358931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  <a:endParaRPr kumimoji="0" lang="en-US" altLang="ko-KR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최종목표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세부목표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기대효과</a:t>
                      </a:r>
                      <a:endParaRPr kumimoji="0" lang="en-US" altLang="ko-K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2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694" y="0"/>
            <a:ext cx="3693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 Request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6962" y="3899483"/>
            <a:ext cx="2226533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43CBD7"/>
                </a:solidFill>
              </a:rPr>
              <a:t>Business Need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694" y="0"/>
            <a:ext cx="3693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 Request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7979333" y="262263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884933" y="206229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1186" y="3718323"/>
            <a:ext cx="2298254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43CBD7"/>
                </a:solidFill>
              </a:rPr>
              <a:t>Business Requirements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8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5694" y="0"/>
            <a:ext cx="3693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System Request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66700" dist="203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43C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166962" y="3899483"/>
            <a:ext cx="2226533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b="1" dirty="0">
                <a:solidFill>
                  <a:srgbClr val="43CBD7"/>
                </a:solidFill>
              </a:rPr>
              <a:t>Business Value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1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6" name="직사각형 545"/>
          <p:cNvSpPr/>
          <p:nvPr/>
        </p:nvSpPr>
        <p:spPr>
          <a:xfrm>
            <a:off x="1121802" y="3830038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7" name="육각형 546"/>
          <p:cNvSpPr/>
          <p:nvPr/>
        </p:nvSpPr>
        <p:spPr>
          <a:xfrm rot="16200000">
            <a:off x="4532042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8" name="육각형 547"/>
          <p:cNvSpPr/>
          <p:nvPr/>
        </p:nvSpPr>
        <p:spPr>
          <a:xfrm rot="16200000">
            <a:off x="5158660" y="308005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49" name="육각형 548"/>
          <p:cNvSpPr/>
          <p:nvPr/>
        </p:nvSpPr>
        <p:spPr>
          <a:xfrm rot="16200000">
            <a:off x="5862748" y="20169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0" name="육각형 549"/>
          <p:cNvSpPr/>
          <p:nvPr/>
        </p:nvSpPr>
        <p:spPr>
          <a:xfrm rot="16200000">
            <a:off x="6458552" y="3071002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1" name="육각형 550"/>
          <p:cNvSpPr/>
          <p:nvPr/>
        </p:nvSpPr>
        <p:spPr>
          <a:xfrm rot="16200000">
            <a:off x="5788246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2" name="육각형 551"/>
          <p:cNvSpPr/>
          <p:nvPr/>
        </p:nvSpPr>
        <p:spPr>
          <a:xfrm rot="16200000">
            <a:off x="4540090" y="4193998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3" name="직사각형 552"/>
          <p:cNvSpPr/>
          <p:nvPr/>
        </p:nvSpPr>
        <p:spPr>
          <a:xfrm>
            <a:off x="8426318" y="205588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4" name="직선 연결선 553"/>
          <p:cNvCxnSpPr/>
          <p:nvPr/>
        </p:nvCxnSpPr>
        <p:spPr>
          <a:xfrm>
            <a:off x="7499468" y="2552175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직사각형 554"/>
          <p:cNvSpPr/>
          <p:nvPr/>
        </p:nvSpPr>
        <p:spPr>
          <a:xfrm>
            <a:off x="8908918" y="317997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6" name="직선 연결선 555"/>
          <p:cNvCxnSpPr/>
          <p:nvPr/>
        </p:nvCxnSpPr>
        <p:spPr>
          <a:xfrm>
            <a:off x="7982068" y="3676260"/>
            <a:ext cx="72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직사각형 556"/>
          <p:cNvSpPr/>
          <p:nvPr/>
        </p:nvSpPr>
        <p:spPr>
          <a:xfrm>
            <a:off x="8426318" y="5427475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58" name="직선 연결선 557"/>
          <p:cNvCxnSpPr/>
          <p:nvPr/>
        </p:nvCxnSpPr>
        <p:spPr>
          <a:xfrm>
            <a:off x="7178162" y="5155641"/>
            <a:ext cx="1037406" cy="4523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직선 연결선 558"/>
          <p:cNvCxnSpPr/>
          <p:nvPr/>
        </p:nvCxnSpPr>
        <p:spPr>
          <a:xfrm flipH="1">
            <a:off x="3569538" y="26418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직사각형 559"/>
          <p:cNvSpPr/>
          <p:nvPr/>
        </p:nvSpPr>
        <p:spPr>
          <a:xfrm>
            <a:off x="967736" y="24818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61" name="직선 연결선 560"/>
          <p:cNvCxnSpPr/>
          <p:nvPr/>
        </p:nvCxnSpPr>
        <p:spPr>
          <a:xfrm flipH="1">
            <a:off x="3565996" y="4775446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직사각형 561"/>
          <p:cNvSpPr/>
          <p:nvPr/>
        </p:nvSpPr>
        <p:spPr>
          <a:xfrm>
            <a:off x="964194" y="4615400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3" name="직사각형 562"/>
          <p:cNvSpPr/>
          <p:nvPr/>
        </p:nvSpPr>
        <p:spPr>
          <a:xfrm>
            <a:off x="5477871" y="3271872"/>
            <a:ext cx="60465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i="1" dirty="0">
                <a:solidFill>
                  <a:prstClr val="white"/>
                </a:solidFill>
              </a:rPr>
              <a:t>PPT</a:t>
            </a:r>
          </a:p>
        </p:txBody>
      </p:sp>
      <p:sp>
        <p:nvSpPr>
          <p:cNvPr id="564" name="자유형 563"/>
          <p:cNvSpPr>
            <a:spLocks/>
          </p:cNvSpPr>
          <p:nvPr/>
        </p:nvSpPr>
        <p:spPr bwMode="auto">
          <a:xfrm>
            <a:off x="7033434" y="3488141"/>
            <a:ext cx="228350" cy="253098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5" name="Freeform 6"/>
          <p:cNvSpPr>
            <a:spLocks/>
          </p:cNvSpPr>
          <p:nvPr/>
        </p:nvSpPr>
        <p:spPr bwMode="auto">
          <a:xfrm>
            <a:off x="6320352" y="4631020"/>
            <a:ext cx="278120" cy="24658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6" name="자유형 565"/>
          <p:cNvSpPr>
            <a:spLocks/>
          </p:cNvSpPr>
          <p:nvPr/>
        </p:nvSpPr>
        <p:spPr bwMode="auto"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67" name="Group 20"/>
          <p:cNvGrpSpPr>
            <a:grpSpLocks noChangeAspect="1"/>
          </p:cNvGrpSpPr>
          <p:nvPr/>
        </p:nvGrpSpPr>
        <p:grpSpPr bwMode="auto">
          <a:xfrm>
            <a:off x="6431890" y="2422312"/>
            <a:ext cx="202327" cy="275984"/>
            <a:chOff x="2597" y="4163"/>
            <a:chExt cx="217" cy="296"/>
          </a:xfrm>
          <a:solidFill>
            <a:schemeClr val="bg1"/>
          </a:solidFill>
        </p:grpSpPr>
        <p:sp>
          <p:nvSpPr>
            <p:cNvPr id="56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2" name="Freeform 36"/>
          <p:cNvSpPr>
            <a:spLocks noEditPoints="1"/>
          </p:cNvSpPr>
          <p:nvPr/>
        </p:nvSpPr>
        <p:spPr bwMode="auto"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3" name="직사각형 572"/>
          <p:cNvSpPr/>
          <p:nvPr/>
        </p:nvSpPr>
        <p:spPr>
          <a:xfrm>
            <a:off x="1121801" y="3830038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4" name="TextBox 573"/>
          <p:cNvSpPr txBox="1"/>
          <p:nvPr/>
        </p:nvSpPr>
        <p:spPr>
          <a:xfrm>
            <a:off x="3452521" y="3712149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5" name="직사각형 574"/>
          <p:cNvSpPr/>
          <p:nvPr/>
        </p:nvSpPr>
        <p:spPr>
          <a:xfrm>
            <a:off x="1121802" y="5960366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6" name="직사각형 575"/>
          <p:cNvSpPr/>
          <p:nvPr/>
        </p:nvSpPr>
        <p:spPr>
          <a:xfrm>
            <a:off x="1121801" y="5960366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7" name="TextBox 576"/>
          <p:cNvSpPr txBox="1"/>
          <p:nvPr/>
        </p:nvSpPr>
        <p:spPr>
          <a:xfrm>
            <a:off x="3452521" y="5842477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78" name="직사각형 577"/>
          <p:cNvSpPr/>
          <p:nvPr/>
        </p:nvSpPr>
        <p:spPr>
          <a:xfrm>
            <a:off x="8426319" y="1634200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9" name="직사각형 578"/>
          <p:cNvSpPr/>
          <p:nvPr/>
        </p:nvSpPr>
        <p:spPr>
          <a:xfrm>
            <a:off x="8426318" y="1634200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0" name="TextBox 579"/>
          <p:cNvSpPr txBox="1"/>
          <p:nvPr/>
        </p:nvSpPr>
        <p:spPr>
          <a:xfrm>
            <a:off x="10757038" y="1516311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1" name="직사각형 580"/>
          <p:cNvSpPr/>
          <p:nvPr/>
        </p:nvSpPr>
        <p:spPr>
          <a:xfrm>
            <a:off x="8422415" y="4511604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2" name="직사각형 581"/>
          <p:cNvSpPr/>
          <p:nvPr/>
        </p:nvSpPr>
        <p:spPr>
          <a:xfrm>
            <a:off x="8422414" y="4511604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3" name="TextBox 582"/>
          <p:cNvSpPr txBox="1"/>
          <p:nvPr/>
        </p:nvSpPr>
        <p:spPr>
          <a:xfrm>
            <a:off x="10753134" y="4393715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584" name="직사각형 583"/>
          <p:cNvSpPr/>
          <p:nvPr/>
        </p:nvSpPr>
        <p:spPr>
          <a:xfrm>
            <a:off x="8422414" y="4879647"/>
            <a:ext cx="2232000" cy="72000"/>
          </a:xfrm>
          <a:prstGeom prst="rect">
            <a:avLst/>
          </a:prstGeom>
          <a:solidFill>
            <a:srgbClr val="43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5" name="직사각형 584"/>
          <p:cNvSpPr/>
          <p:nvPr/>
        </p:nvSpPr>
        <p:spPr>
          <a:xfrm>
            <a:off x="8422413" y="4879647"/>
            <a:ext cx="1656323" cy="720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10753133" y="4761758"/>
            <a:ext cx="58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13540"/>
                </a:solidFill>
              </a:rPr>
              <a:t>80</a:t>
            </a:r>
            <a:r>
              <a:rPr lang="en-US" altLang="ko-KR" sz="1000" dirty="0">
                <a:solidFill>
                  <a:srgbClr val="313540"/>
                </a:solidFill>
              </a:rPr>
              <a:t>%</a:t>
            </a:r>
            <a:endParaRPr lang="en-US" altLang="ko-KR" sz="500" dirty="0">
              <a:solidFill>
                <a:srgbClr val="31354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7F5FC8-BE34-4FF3-ACBC-2D22EF07F005}"/>
              </a:ext>
            </a:extLst>
          </p:cNvPr>
          <p:cNvSpPr/>
          <p:nvPr/>
        </p:nvSpPr>
        <p:spPr>
          <a:xfrm>
            <a:off x="4638350" y="0"/>
            <a:ext cx="29883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ln w="3175">
                  <a:noFill/>
                </a:ln>
                <a:solidFill>
                  <a:srgbClr val="43CBD7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Work Plan</a:t>
            </a:r>
            <a:endParaRPr lang="en-US" altLang="ko-KR" sz="4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0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756858 w 12192000"/>
              <a:gd name="connsiteY5" fmla="*/ 1061386 h 6858000"/>
              <a:gd name="connsiteX6" fmla="*/ 11627979 w 12192000"/>
              <a:gd name="connsiteY6" fmla="*/ 932507 h 6858000"/>
              <a:gd name="connsiteX7" fmla="*/ 564022 w 12192000"/>
              <a:gd name="connsiteY7" fmla="*/ 932507 h 6858000"/>
              <a:gd name="connsiteX8" fmla="*/ 435143 w 12192000"/>
              <a:gd name="connsiteY8" fmla="*/ 1061386 h 6858000"/>
              <a:gd name="connsiteX9" fmla="*/ 435143 w 12192000"/>
              <a:gd name="connsiteY9" fmla="*/ 1340818 h 6858000"/>
              <a:gd name="connsiteX10" fmla="*/ 435143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lnTo>
                  <a:pt x="11756858" y="1061386"/>
                </a:lnTo>
                <a:cubicBezTo>
                  <a:pt x="11756858" y="990208"/>
                  <a:pt x="11699157" y="932507"/>
                  <a:pt x="11627979" y="932507"/>
                </a:cubicBezTo>
                <a:lnTo>
                  <a:pt x="564022" y="932507"/>
                </a:lnTo>
                <a:cubicBezTo>
                  <a:pt x="492844" y="932507"/>
                  <a:pt x="435143" y="990208"/>
                  <a:pt x="435143" y="1061386"/>
                </a:cubicBezTo>
                <a:lnTo>
                  <a:pt x="435143" y="1340818"/>
                </a:ln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52424" y="0"/>
            <a:ext cx="67601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Requirements</a:t>
            </a:r>
            <a:r>
              <a:rPr lang="ko-KR" altLang="en-US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 </a:t>
            </a:r>
            <a:r>
              <a:rPr lang="en-US" altLang="ko-KR" sz="4400" b="1" kern="0" dirty="0">
                <a:ln w="3175">
                  <a:noFill/>
                </a:ln>
                <a:solidFill>
                  <a:srgbClr val="43CBD7"/>
                </a:solidFill>
                <a:ea typeface="야놀자 야체 B" panose="02020603020101020101" pitchFamily="18" charset="-127"/>
              </a:rPr>
              <a:t>Definition</a:t>
            </a:r>
            <a:endParaRPr lang="en-US" altLang="ko-KR" sz="4400" kern="0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16788" y="4091990"/>
            <a:ext cx="3021412" cy="1907352"/>
          </a:xfrm>
          <a:prstGeom prst="roundRect">
            <a:avLst>
              <a:gd name="adj" fmla="val 12188"/>
            </a:avLst>
          </a:prstGeom>
          <a:solidFill>
            <a:schemeClr val="bg1"/>
          </a:solidFill>
          <a:ln w="476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8045" y="2231364"/>
            <a:ext cx="2470426" cy="2318143"/>
            <a:chOff x="542995" y="805544"/>
            <a:chExt cx="6194834" cy="5812970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542995" y="5733143"/>
              <a:ext cx="6194834" cy="885371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8207" y="6045523"/>
              <a:ext cx="5744222" cy="304802"/>
            </a:xfrm>
            <a:prstGeom prst="roundRect">
              <a:avLst>
                <a:gd name="adj" fmla="val 8926"/>
              </a:avLst>
            </a:pr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619337" y="1172009"/>
              <a:ext cx="1681313" cy="3606671"/>
            </a:xfrm>
            <a:custGeom>
              <a:avLst/>
              <a:gdLst>
                <a:gd name="connsiteX0" fmla="*/ 1378229 w 1681313"/>
                <a:gd name="connsiteY0" fmla="*/ 0 h 3606671"/>
                <a:gd name="connsiteX1" fmla="*/ 1403942 w 1681313"/>
                <a:gd name="connsiteY1" fmla="*/ 9736 h 3606671"/>
                <a:gd name="connsiteX2" fmla="*/ 1662869 w 1681313"/>
                <a:gd name="connsiteY2" fmla="*/ 562449 h 3606671"/>
                <a:gd name="connsiteX3" fmla="*/ 1355082 w 1681313"/>
                <a:gd name="connsiteY3" fmla="*/ 3409425 h 3606671"/>
                <a:gd name="connsiteX4" fmla="*/ 1378571 w 1681313"/>
                <a:gd name="connsiteY4" fmla="*/ 3606671 h 3606671"/>
                <a:gd name="connsiteX5" fmla="*/ 1370379 w 1681313"/>
                <a:gd name="connsiteY5" fmla="*/ 3588685 h 3606671"/>
                <a:gd name="connsiteX6" fmla="*/ 1245187 w 1681313"/>
                <a:gd name="connsiteY6" fmla="*/ 3316404 h 3606671"/>
                <a:gd name="connsiteX7" fmla="*/ 219733 w 1681313"/>
                <a:gd name="connsiteY7" fmla="*/ 1598475 h 3606671"/>
                <a:gd name="connsiteX8" fmla="*/ 53317 w 1681313"/>
                <a:gd name="connsiteY8" fmla="*/ 845733 h 3606671"/>
                <a:gd name="connsiteX9" fmla="*/ 922521 w 1681313"/>
                <a:gd name="connsiteY9" fmla="*/ 441150 h 3606671"/>
                <a:gd name="connsiteX10" fmla="*/ 1364313 w 1681313"/>
                <a:gd name="connsiteY10" fmla="*/ 19287 h 3606671"/>
                <a:gd name="connsiteX11" fmla="*/ 1378229 w 1681313"/>
                <a:gd name="connsiteY11" fmla="*/ 0 h 3606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313" h="3606671">
                  <a:moveTo>
                    <a:pt x="1378229" y="0"/>
                  </a:moveTo>
                  <a:lnTo>
                    <a:pt x="1403942" y="9736"/>
                  </a:lnTo>
                  <a:cubicBezTo>
                    <a:pt x="1622487" y="108358"/>
                    <a:pt x="1726369" y="277758"/>
                    <a:pt x="1662869" y="562449"/>
                  </a:cubicBezTo>
                  <a:cubicBezTo>
                    <a:pt x="1360790" y="1951738"/>
                    <a:pt x="1288332" y="2716460"/>
                    <a:pt x="1355082" y="3409425"/>
                  </a:cubicBezTo>
                  <a:lnTo>
                    <a:pt x="1378571" y="3606671"/>
                  </a:lnTo>
                  <a:lnTo>
                    <a:pt x="1370379" y="3588685"/>
                  </a:lnTo>
                  <a:cubicBezTo>
                    <a:pt x="1337917" y="3517441"/>
                    <a:pt x="1296852" y="3427627"/>
                    <a:pt x="1245187" y="3316404"/>
                  </a:cubicBezTo>
                  <a:cubicBezTo>
                    <a:pt x="831868" y="2426623"/>
                    <a:pt x="418378" y="2010254"/>
                    <a:pt x="219733" y="1598475"/>
                  </a:cubicBezTo>
                  <a:cubicBezTo>
                    <a:pt x="21088" y="1186697"/>
                    <a:pt x="-63814" y="1038621"/>
                    <a:pt x="53317" y="845733"/>
                  </a:cubicBezTo>
                  <a:cubicBezTo>
                    <a:pt x="170448" y="652846"/>
                    <a:pt x="704022" y="578891"/>
                    <a:pt x="922521" y="441150"/>
                  </a:cubicBezTo>
                  <a:cubicBezTo>
                    <a:pt x="1141021" y="303409"/>
                    <a:pt x="1256843" y="135657"/>
                    <a:pt x="1364313" y="19287"/>
                  </a:cubicBezTo>
                  <a:lnTo>
                    <a:pt x="1378229" y="0"/>
                  </a:lnTo>
                  <a:close/>
                </a:path>
              </a:pathLst>
            </a:custGeom>
            <a:solidFill>
              <a:schemeClr val="bg1"/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11964" y="805544"/>
              <a:ext cx="5328298" cy="5522684"/>
            </a:xfrm>
            <a:custGeom>
              <a:avLst/>
              <a:gdLst>
                <a:gd name="connsiteX0" fmla="*/ 683726 w 5328298"/>
                <a:gd name="connsiteY0" fmla="*/ 0 h 5522684"/>
                <a:gd name="connsiteX1" fmla="*/ 4910785 w 5328298"/>
                <a:gd name="connsiteY1" fmla="*/ 338137 h 5522684"/>
                <a:gd name="connsiteX2" fmla="*/ 4985601 w 5328298"/>
                <a:gd name="connsiteY2" fmla="*/ 366464 h 5522684"/>
                <a:gd name="connsiteX3" fmla="*/ 4971685 w 5328298"/>
                <a:gd name="connsiteY3" fmla="*/ 385751 h 5522684"/>
                <a:gd name="connsiteX4" fmla="*/ 4529893 w 5328298"/>
                <a:gd name="connsiteY4" fmla="*/ 807614 h 5522684"/>
                <a:gd name="connsiteX5" fmla="*/ 3660689 w 5328298"/>
                <a:gd name="connsiteY5" fmla="*/ 1212197 h 5522684"/>
                <a:gd name="connsiteX6" fmla="*/ 3827105 w 5328298"/>
                <a:gd name="connsiteY6" fmla="*/ 1964939 h 5522684"/>
                <a:gd name="connsiteX7" fmla="*/ 4852559 w 5328298"/>
                <a:gd name="connsiteY7" fmla="*/ 3682868 h 5522684"/>
                <a:gd name="connsiteX8" fmla="*/ 4977751 w 5328298"/>
                <a:gd name="connsiteY8" fmla="*/ 3955149 h 5522684"/>
                <a:gd name="connsiteX9" fmla="*/ 4985943 w 5328298"/>
                <a:gd name="connsiteY9" fmla="*/ 3973135 h 5522684"/>
                <a:gd name="connsiteX10" fmla="*/ 4989735 w 5328298"/>
                <a:gd name="connsiteY10" fmla="*/ 4004978 h 5522684"/>
                <a:gd name="connsiteX11" fmla="*/ 5328298 w 5328298"/>
                <a:gd name="connsiteY11" fmla="*/ 5522684 h 5522684"/>
                <a:gd name="connsiteX12" fmla="*/ 103155 w 5328298"/>
                <a:gd name="connsiteY12" fmla="*/ 5522684 h 5522684"/>
                <a:gd name="connsiteX13" fmla="*/ 683726 w 5328298"/>
                <a:gd name="connsiteY13" fmla="*/ 0 h 552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8298" h="5522684">
                  <a:moveTo>
                    <a:pt x="683726" y="0"/>
                  </a:moveTo>
                  <a:cubicBezTo>
                    <a:pt x="1935583" y="551543"/>
                    <a:pt x="4052855" y="66221"/>
                    <a:pt x="4910785" y="338137"/>
                  </a:cubicBezTo>
                  <a:lnTo>
                    <a:pt x="4985601" y="366464"/>
                  </a:lnTo>
                  <a:lnTo>
                    <a:pt x="4971685" y="385751"/>
                  </a:lnTo>
                  <a:cubicBezTo>
                    <a:pt x="4864215" y="502121"/>
                    <a:pt x="4748393" y="669873"/>
                    <a:pt x="4529893" y="807614"/>
                  </a:cubicBezTo>
                  <a:cubicBezTo>
                    <a:pt x="4311394" y="945355"/>
                    <a:pt x="3777820" y="1019310"/>
                    <a:pt x="3660689" y="1212197"/>
                  </a:cubicBezTo>
                  <a:cubicBezTo>
                    <a:pt x="3543558" y="1405085"/>
                    <a:pt x="3628460" y="1553161"/>
                    <a:pt x="3827105" y="1964939"/>
                  </a:cubicBezTo>
                  <a:cubicBezTo>
                    <a:pt x="4025750" y="2376718"/>
                    <a:pt x="4439240" y="2793087"/>
                    <a:pt x="4852559" y="3682868"/>
                  </a:cubicBezTo>
                  <a:cubicBezTo>
                    <a:pt x="4904224" y="3794091"/>
                    <a:pt x="4945289" y="3883905"/>
                    <a:pt x="4977751" y="3955149"/>
                  </a:cubicBezTo>
                  <a:lnTo>
                    <a:pt x="4985943" y="3973135"/>
                  </a:lnTo>
                  <a:lnTo>
                    <a:pt x="4989735" y="4004978"/>
                  </a:lnTo>
                  <a:cubicBezTo>
                    <a:pt x="5054114" y="4460874"/>
                    <a:pt x="5175898" y="4912177"/>
                    <a:pt x="5328298" y="5522684"/>
                  </a:cubicBezTo>
                  <a:lnTo>
                    <a:pt x="103155" y="5522684"/>
                  </a:lnTo>
                  <a:cubicBezTo>
                    <a:pt x="-525798" y="3265713"/>
                    <a:pt x="1980336" y="2561772"/>
                    <a:pt x="68372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476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33158" y="4653949"/>
            <a:ext cx="2193596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Functional Requirements</a:t>
            </a:r>
            <a:endParaRPr lang="ko-KR" altLang="en-US" sz="2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66799" y="2642533"/>
            <a:ext cx="390261" cy="427033"/>
          </a:xfrm>
          <a:prstGeom prst="rect">
            <a:avLst/>
          </a:prstGeom>
          <a:ln w="476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48325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368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준호 박</cp:lastModifiedBy>
  <cp:revision>11</cp:revision>
  <dcterms:created xsi:type="dcterms:W3CDTF">2019-10-04T04:09:33Z</dcterms:created>
  <dcterms:modified xsi:type="dcterms:W3CDTF">2019-10-05T18:06:34Z</dcterms:modified>
</cp:coreProperties>
</file>