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258" r:id="rId3"/>
    <p:sldId id="263" r:id="rId4"/>
    <p:sldId id="264" r:id="rId5"/>
    <p:sldId id="283" r:id="rId6"/>
    <p:sldId id="285" r:id="rId7"/>
    <p:sldId id="257" r:id="rId8"/>
    <p:sldId id="284" r:id="rId9"/>
    <p:sldId id="288" r:id="rId10"/>
    <p:sldId id="286" r:id="rId11"/>
    <p:sldId id="287" r:id="rId12"/>
    <p:sldId id="289" r:id="rId13"/>
    <p:sldId id="267" r:id="rId14"/>
    <p:sldId id="275" r:id="rId15"/>
    <p:sldId id="276" r:id="rId16"/>
    <p:sldId id="277" r:id="rId17"/>
    <p:sldId id="278" r:id="rId18"/>
    <p:sldId id="268" r:id="rId19"/>
    <p:sldId id="279" r:id="rId20"/>
    <p:sldId id="280" r:id="rId21"/>
    <p:sldId id="281" r:id="rId22"/>
    <p:sldId id="292" r:id="rId23"/>
    <p:sldId id="291" r:id="rId24"/>
    <p:sldId id="293" r:id="rId25"/>
    <p:sldId id="294" r:id="rId26"/>
    <p:sldId id="295" r:id="rId27"/>
    <p:sldId id="296" r:id="rId28"/>
    <p:sldId id="301" r:id="rId29"/>
    <p:sldId id="302" r:id="rId30"/>
    <p:sldId id="303" r:id="rId31"/>
    <p:sldId id="304" r:id="rId32"/>
    <p:sldId id="305" r:id="rId33"/>
    <p:sldId id="306" r:id="rId34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B3"/>
    <a:srgbClr val="FF4B4B"/>
    <a:srgbClr val="FF2626"/>
    <a:srgbClr val="0556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95" autoAdjust="0"/>
    <p:restoredTop sz="94424" autoAdjust="0"/>
  </p:normalViewPr>
  <p:slideViewPr>
    <p:cSldViewPr snapToGrid="0">
      <p:cViewPr varScale="1">
        <p:scale>
          <a:sx n="95" d="100"/>
          <a:sy n="95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F6D73-A7A5-4144-92FD-FA2984C9F097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B1310-569A-4116-BEC3-509B67D18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088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1310-569A-4116-BEC3-509B67D1882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345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1310-569A-4116-BEC3-509B67D1882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76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1310-569A-4116-BEC3-509B67D1882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451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1310-569A-4116-BEC3-509B67D1882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962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1310-569A-4116-BEC3-509B67D1882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254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1310-569A-4116-BEC3-509B67D1882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795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1310-569A-4116-BEC3-509B67D1882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849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1310-569A-4116-BEC3-509B67D1882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00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1310-569A-4116-BEC3-509B67D1882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2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1310-569A-4116-BEC3-509B67D1882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286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1310-569A-4116-BEC3-509B67D1882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60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1310-569A-4116-BEC3-509B67D1882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479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1310-569A-4116-BEC3-509B67D1882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167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1310-569A-4116-BEC3-509B67D1882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52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1310-569A-4116-BEC3-509B67D1882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82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1310-569A-4116-BEC3-509B67D1882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298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1310-569A-4116-BEC3-509B67D1882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4149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1310-569A-4116-BEC3-509B67D1882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6566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1310-569A-4116-BEC3-509B67D1882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53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1310-569A-4116-BEC3-509B67D1882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593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1310-569A-4116-BEC3-509B67D1882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1999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1310-569A-4116-BEC3-509B67D1882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701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1310-569A-4116-BEC3-509B67D188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3051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1310-569A-4116-BEC3-509B67D1882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3658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1310-569A-4116-BEC3-509B67D1882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673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1310-569A-4116-BEC3-509B67D1882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196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1310-569A-4116-BEC3-509B67D188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56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1310-569A-4116-BEC3-509B67D188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1310-569A-4116-BEC3-509B67D188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38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1310-569A-4116-BEC3-509B67D1882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10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1310-569A-4116-BEC3-509B67D188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707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1310-569A-4116-BEC3-509B67D188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233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0DAC-8750-4230-BE58-C8D818B47B60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1899-1335-41B4-8A27-CE126ECFF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38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0DAC-8750-4230-BE58-C8D818B47B60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1899-1335-41B4-8A27-CE126ECFF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75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0DAC-8750-4230-BE58-C8D818B47B60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1899-1335-41B4-8A27-CE126ECFF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2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0DAC-8750-4230-BE58-C8D818B47B60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1899-1335-41B4-8A27-CE126ECFF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3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0DAC-8750-4230-BE58-C8D818B47B60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1899-1335-41B4-8A27-CE126ECFF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56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0DAC-8750-4230-BE58-C8D818B47B60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1899-1335-41B4-8A27-CE126ECFF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0DAC-8750-4230-BE58-C8D818B47B60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1899-1335-41B4-8A27-CE126ECFF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79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0DAC-8750-4230-BE58-C8D818B47B60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1899-1335-41B4-8A27-CE126ECFF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26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0DAC-8750-4230-BE58-C8D818B47B60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1899-1335-41B4-8A27-CE126ECFF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5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0DAC-8750-4230-BE58-C8D818B47B60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1899-1335-41B4-8A27-CE126ECFF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37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0DAC-8750-4230-BE58-C8D818B47B60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1899-1335-41B4-8A27-CE126ECFF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0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D0DAC-8750-4230-BE58-C8D818B47B60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D1899-1335-41B4-8A27-CE126ECFF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18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/>
          <p:cNvSpPr txBox="1">
            <a:spLocks/>
          </p:cNvSpPr>
          <p:nvPr/>
        </p:nvSpPr>
        <p:spPr>
          <a:xfrm>
            <a:off x="2271694" y="2910455"/>
            <a:ext cx="4887095" cy="78240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시스템 </a:t>
            </a:r>
            <a:r>
              <a:rPr lang="en-US" altLang="ko-KR" sz="4000" dirty="0">
                <a:gradFill flip="none" rotWithShape="1">
                  <a:gsLst>
                    <a:gs pos="50000">
                      <a:srgbClr val="FF4B4B"/>
                    </a:gs>
                    <a:gs pos="0">
                      <a:schemeClr val="accent5">
                        <a:lumMod val="50000"/>
                      </a:schemeClr>
                    </a:gs>
                    <a:gs pos="100000">
                      <a:srgbClr val="FFB3B3"/>
                    </a:gs>
                  </a:gsLst>
                  <a:lin ang="2700000" scaled="1"/>
                  <a:tileRect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Folio</a:t>
            </a:r>
            <a:r>
              <a:rPr lang="ko-KR" altLang="en-US" sz="4000" dirty="0"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 제안서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71694" y="149468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대학생의</a:t>
            </a:r>
            <a:endParaRPr lang="en-US" altLang="ko-KR" sz="4000" dirty="0">
              <a:gradFill flip="none" rotWithShape="1"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  <a:tileRect/>
              </a:gra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71694" y="2202569"/>
            <a:ext cx="5657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포트폴리오 관리</a:t>
            </a:r>
            <a:r>
              <a:rPr lang="ko-KR" altLang="en-US" sz="4000" dirty="0">
                <a:gradFill flip="none" rotWithShape="1">
                  <a:gsLst>
                    <a:gs pos="26000">
                      <a:schemeClr val="accent5">
                        <a:lumMod val="60000"/>
                        <a:lumOff val="40000"/>
                      </a:schemeClr>
                    </a:gs>
                    <a:gs pos="0">
                      <a:schemeClr val="accent5">
                        <a:lumMod val="20000"/>
                        <a:lumOff val="80000"/>
                      </a:schemeClr>
                    </a:gs>
                    <a:gs pos="100000">
                      <a:schemeClr val="accent5">
                        <a:lumMod val="50000"/>
                      </a:schemeClr>
                    </a:gs>
                  </a:gsLst>
                  <a:lin ang="13500000" scaled="1"/>
                  <a:tileRect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를 위한</a:t>
            </a:r>
            <a:endParaRPr lang="en-US" altLang="ko-KR" sz="4000" dirty="0">
              <a:gradFill flip="none" rotWithShape="1">
                <a:gsLst>
                  <a:gs pos="26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50000"/>
                    </a:schemeClr>
                  </a:gs>
                </a:gsLst>
                <a:lin ang="13500000" scaled="1"/>
                <a:tileRect/>
              </a:gra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271694" y="3187047"/>
            <a:ext cx="0" cy="417170"/>
          </a:xfrm>
          <a:prstGeom prst="line">
            <a:avLst/>
          </a:prstGeom>
          <a:ln w="76200" cap="sq">
            <a:solidFill>
              <a:srgbClr val="FF4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028719" y="4046805"/>
            <a:ext cx="1800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00B0F0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최성훈 </a:t>
            </a:r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00B0F0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2014105091</a:t>
            </a:r>
          </a:p>
        </p:txBody>
      </p:sp>
    </p:spTree>
    <p:extLst>
      <p:ext uri="{BB962C8B-B14F-4D97-AF65-F5344CB8AC3E}">
        <p14:creationId xmlns:p14="http://schemas.microsoft.com/office/powerpoint/2010/main" val="1841297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>
            <a:off x="0" y="-1"/>
            <a:ext cx="9144000" cy="4356692"/>
          </a:xfrm>
          <a:custGeom>
            <a:avLst/>
            <a:gdLst>
              <a:gd name="connsiteX0" fmla="*/ 0 w 7905003"/>
              <a:gd name="connsiteY0" fmla="*/ 0 h 4016300"/>
              <a:gd name="connsiteX1" fmla="*/ 7905003 w 7905003"/>
              <a:gd name="connsiteY1" fmla="*/ 0 h 4016300"/>
              <a:gd name="connsiteX2" fmla="*/ 7905003 w 7905003"/>
              <a:gd name="connsiteY2" fmla="*/ 297712 h 4016300"/>
              <a:gd name="connsiteX3" fmla="*/ 7560850 w 7905003"/>
              <a:gd name="connsiteY3" fmla="*/ 297712 h 4016300"/>
              <a:gd name="connsiteX4" fmla="*/ 7560850 w 7905003"/>
              <a:gd name="connsiteY4" fmla="*/ 297563 h 4016300"/>
              <a:gd name="connsiteX5" fmla="*/ 344154 w 7905003"/>
              <a:gd name="connsiteY5" fmla="*/ 297563 h 4016300"/>
              <a:gd name="connsiteX6" fmla="*/ 344154 w 7905003"/>
              <a:gd name="connsiteY6" fmla="*/ 3721247 h 4016300"/>
              <a:gd name="connsiteX7" fmla="*/ 7560850 w 7905003"/>
              <a:gd name="connsiteY7" fmla="*/ 3721247 h 4016300"/>
              <a:gd name="connsiteX8" fmla="*/ 7560850 w 7905003"/>
              <a:gd name="connsiteY8" fmla="*/ 627173 h 4016300"/>
              <a:gd name="connsiteX9" fmla="*/ 7905003 w 7905003"/>
              <a:gd name="connsiteY9" fmla="*/ 627173 h 4016300"/>
              <a:gd name="connsiteX10" fmla="*/ 7905003 w 7905003"/>
              <a:gd name="connsiteY10" fmla="*/ 4016300 h 4016300"/>
              <a:gd name="connsiteX11" fmla="*/ 0 w 7905003"/>
              <a:gd name="connsiteY11" fmla="*/ 4016300 h 40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05003" h="4016300">
                <a:moveTo>
                  <a:pt x="0" y="0"/>
                </a:moveTo>
                <a:lnTo>
                  <a:pt x="7905003" y="0"/>
                </a:lnTo>
                <a:lnTo>
                  <a:pt x="7905003" y="297712"/>
                </a:lnTo>
                <a:lnTo>
                  <a:pt x="7560850" y="297712"/>
                </a:lnTo>
                <a:lnTo>
                  <a:pt x="7560850" y="297563"/>
                </a:lnTo>
                <a:lnTo>
                  <a:pt x="344154" y="297563"/>
                </a:lnTo>
                <a:lnTo>
                  <a:pt x="344154" y="3721247"/>
                </a:lnTo>
                <a:lnTo>
                  <a:pt x="7560850" y="3721247"/>
                </a:lnTo>
                <a:lnTo>
                  <a:pt x="7560850" y="627173"/>
                </a:lnTo>
                <a:lnTo>
                  <a:pt x="7905003" y="627173"/>
                </a:lnTo>
                <a:lnTo>
                  <a:pt x="7905003" y="4016300"/>
                </a:lnTo>
                <a:lnTo>
                  <a:pt x="0" y="401630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801518" y="4654402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1344318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45965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511201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4916857" y="4643769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5983" y="480325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시스템 개발 요청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19744" y="317720"/>
            <a:ext cx="650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System Request - </a:t>
            </a:r>
            <a:r>
              <a:rPr lang="en-US" altLang="ko-KR" sz="4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Folio</a:t>
            </a:r>
            <a:endParaRPr lang="ko-KR" altLang="en-US" sz="4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rgbClr val="FF4B4B"/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55403" y="1239534"/>
            <a:ext cx="51214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대부분의 대학생들을 대상으로 한 프로그램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(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또는 어플리케이션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)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은 시간표와 관련이 돼있음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  <a:p>
            <a:endParaRPr lang="en-US" altLang="ko-KR" sz="20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포트폴리오 및 계획 관리라는 주제는 대부분의 대학생과 밀접한 관련이 있으나 주변에서 잘 보기 어렵기 때문에 </a:t>
            </a:r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Folio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를 통해 대학생들의 인지도 및 기업가치 상승의 기회를 노려볼 수 있음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5983" y="2823238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- Business Value</a:t>
            </a:r>
            <a:endParaRPr lang="ko-KR" altLang="en-US" sz="2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439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>
            <a:off x="0" y="-1"/>
            <a:ext cx="9144000" cy="4356692"/>
          </a:xfrm>
          <a:custGeom>
            <a:avLst/>
            <a:gdLst>
              <a:gd name="connsiteX0" fmla="*/ 0 w 7905003"/>
              <a:gd name="connsiteY0" fmla="*/ 0 h 4016300"/>
              <a:gd name="connsiteX1" fmla="*/ 7905003 w 7905003"/>
              <a:gd name="connsiteY1" fmla="*/ 0 h 4016300"/>
              <a:gd name="connsiteX2" fmla="*/ 7905003 w 7905003"/>
              <a:gd name="connsiteY2" fmla="*/ 297712 h 4016300"/>
              <a:gd name="connsiteX3" fmla="*/ 7560850 w 7905003"/>
              <a:gd name="connsiteY3" fmla="*/ 297712 h 4016300"/>
              <a:gd name="connsiteX4" fmla="*/ 7560850 w 7905003"/>
              <a:gd name="connsiteY4" fmla="*/ 297563 h 4016300"/>
              <a:gd name="connsiteX5" fmla="*/ 344154 w 7905003"/>
              <a:gd name="connsiteY5" fmla="*/ 297563 h 4016300"/>
              <a:gd name="connsiteX6" fmla="*/ 344154 w 7905003"/>
              <a:gd name="connsiteY6" fmla="*/ 3721247 h 4016300"/>
              <a:gd name="connsiteX7" fmla="*/ 7560850 w 7905003"/>
              <a:gd name="connsiteY7" fmla="*/ 3721247 h 4016300"/>
              <a:gd name="connsiteX8" fmla="*/ 7560850 w 7905003"/>
              <a:gd name="connsiteY8" fmla="*/ 627173 h 4016300"/>
              <a:gd name="connsiteX9" fmla="*/ 7905003 w 7905003"/>
              <a:gd name="connsiteY9" fmla="*/ 627173 h 4016300"/>
              <a:gd name="connsiteX10" fmla="*/ 7905003 w 7905003"/>
              <a:gd name="connsiteY10" fmla="*/ 4016300 h 4016300"/>
              <a:gd name="connsiteX11" fmla="*/ 0 w 7905003"/>
              <a:gd name="connsiteY11" fmla="*/ 4016300 h 40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05003" h="4016300">
                <a:moveTo>
                  <a:pt x="0" y="0"/>
                </a:moveTo>
                <a:lnTo>
                  <a:pt x="7905003" y="0"/>
                </a:lnTo>
                <a:lnTo>
                  <a:pt x="7905003" y="297712"/>
                </a:lnTo>
                <a:lnTo>
                  <a:pt x="7560850" y="297712"/>
                </a:lnTo>
                <a:lnTo>
                  <a:pt x="7560850" y="297563"/>
                </a:lnTo>
                <a:lnTo>
                  <a:pt x="344154" y="297563"/>
                </a:lnTo>
                <a:lnTo>
                  <a:pt x="344154" y="3721247"/>
                </a:lnTo>
                <a:lnTo>
                  <a:pt x="7560850" y="3721247"/>
                </a:lnTo>
                <a:lnTo>
                  <a:pt x="7560850" y="627173"/>
                </a:lnTo>
                <a:lnTo>
                  <a:pt x="7905003" y="627173"/>
                </a:lnTo>
                <a:lnTo>
                  <a:pt x="7905003" y="4016300"/>
                </a:lnTo>
                <a:lnTo>
                  <a:pt x="0" y="401630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801518" y="4654402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1344318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45965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511201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4916857" y="4643769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5983" y="480325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시스템 개발 요청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19744" y="317720"/>
            <a:ext cx="650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System Request - </a:t>
            </a:r>
            <a:r>
              <a:rPr lang="en-US" altLang="ko-KR" sz="4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Folio</a:t>
            </a:r>
            <a:endParaRPr lang="ko-KR" altLang="en-US" sz="4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rgbClr val="FF4B4B"/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983" y="3276053"/>
            <a:ext cx="2196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- Special Issue</a:t>
            </a:r>
            <a:endParaRPr lang="ko-KR" altLang="en-US" sz="2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55403" y="1239534"/>
            <a:ext cx="51214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2017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년 상반기가 끝나기 전에 개발 완료</a:t>
            </a:r>
            <a:endParaRPr lang="en-US" altLang="ko-KR" sz="20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endParaRPr lang="en-US" altLang="ko-KR" sz="20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기존의 시스템이 안정화가 되면 데이터 통신을 통한 포트폴리오 공유 및 커뮤니티 시스템 개발</a:t>
            </a:r>
            <a:endParaRPr lang="en-US" altLang="ko-KR" sz="20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endParaRPr lang="en-US" altLang="ko-KR" sz="20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개인에게 매우 중요한 데이터이므로 철저한 보안시스템이 필요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  <a:endParaRPr lang="ko-KR" altLang="en-US" sz="20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42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>
            <a:off x="0" y="-1"/>
            <a:ext cx="9144000" cy="4356692"/>
          </a:xfrm>
          <a:custGeom>
            <a:avLst/>
            <a:gdLst>
              <a:gd name="connsiteX0" fmla="*/ 0 w 7905003"/>
              <a:gd name="connsiteY0" fmla="*/ 0 h 4016300"/>
              <a:gd name="connsiteX1" fmla="*/ 7905003 w 7905003"/>
              <a:gd name="connsiteY1" fmla="*/ 0 h 4016300"/>
              <a:gd name="connsiteX2" fmla="*/ 7905003 w 7905003"/>
              <a:gd name="connsiteY2" fmla="*/ 297712 h 4016300"/>
              <a:gd name="connsiteX3" fmla="*/ 7560850 w 7905003"/>
              <a:gd name="connsiteY3" fmla="*/ 297712 h 4016300"/>
              <a:gd name="connsiteX4" fmla="*/ 7560850 w 7905003"/>
              <a:gd name="connsiteY4" fmla="*/ 297563 h 4016300"/>
              <a:gd name="connsiteX5" fmla="*/ 344154 w 7905003"/>
              <a:gd name="connsiteY5" fmla="*/ 297563 h 4016300"/>
              <a:gd name="connsiteX6" fmla="*/ 344154 w 7905003"/>
              <a:gd name="connsiteY6" fmla="*/ 3721247 h 4016300"/>
              <a:gd name="connsiteX7" fmla="*/ 7560850 w 7905003"/>
              <a:gd name="connsiteY7" fmla="*/ 3721247 h 4016300"/>
              <a:gd name="connsiteX8" fmla="*/ 7560850 w 7905003"/>
              <a:gd name="connsiteY8" fmla="*/ 627173 h 4016300"/>
              <a:gd name="connsiteX9" fmla="*/ 7905003 w 7905003"/>
              <a:gd name="connsiteY9" fmla="*/ 627173 h 4016300"/>
              <a:gd name="connsiteX10" fmla="*/ 7905003 w 7905003"/>
              <a:gd name="connsiteY10" fmla="*/ 4016300 h 4016300"/>
              <a:gd name="connsiteX11" fmla="*/ 0 w 7905003"/>
              <a:gd name="connsiteY11" fmla="*/ 4016300 h 40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05003" h="4016300">
                <a:moveTo>
                  <a:pt x="0" y="0"/>
                </a:moveTo>
                <a:lnTo>
                  <a:pt x="7905003" y="0"/>
                </a:lnTo>
                <a:lnTo>
                  <a:pt x="7905003" y="297712"/>
                </a:lnTo>
                <a:lnTo>
                  <a:pt x="7560850" y="297712"/>
                </a:lnTo>
                <a:lnTo>
                  <a:pt x="7560850" y="297563"/>
                </a:lnTo>
                <a:lnTo>
                  <a:pt x="344154" y="297563"/>
                </a:lnTo>
                <a:lnTo>
                  <a:pt x="344154" y="3721247"/>
                </a:lnTo>
                <a:lnTo>
                  <a:pt x="7560850" y="3721247"/>
                </a:lnTo>
                <a:lnTo>
                  <a:pt x="7560850" y="627173"/>
                </a:lnTo>
                <a:lnTo>
                  <a:pt x="7905003" y="627173"/>
                </a:lnTo>
                <a:lnTo>
                  <a:pt x="7905003" y="4016300"/>
                </a:lnTo>
                <a:lnTo>
                  <a:pt x="0" y="401630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801518" y="4654402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1344318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45965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511201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4916857" y="4643769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5983" y="480325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시스템 개발 요청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19744" y="317720"/>
            <a:ext cx="650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타당성 분석</a:t>
            </a:r>
            <a:endParaRPr lang="ko-KR" altLang="en-US" sz="4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rgbClr val="FF4B4B"/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4426" y="1468429"/>
            <a:ext cx="2502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00B0F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- </a:t>
            </a:r>
            <a:r>
              <a:rPr lang="ko-KR" altLang="en-US" sz="24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00B0F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기술적 타당성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4425" y="2371695"/>
            <a:ext cx="2502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00B0F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- </a:t>
            </a:r>
            <a:r>
              <a:rPr lang="ko-KR" altLang="en-US" sz="24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00B0F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경제적 타당성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4424" y="3270009"/>
            <a:ext cx="2502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00B0F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- </a:t>
            </a:r>
            <a:r>
              <a:rPr lang="ko-KR" altLang="en-US" sz="24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00B0F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조직적 타당성</a:t>
            </a:r>
          </a:p>
        </p:txBody>
      </p:sp>
    </p:spTree>
    <p:extLst>
      <p:ext uri="{BB962C8B-B14F-4D97-AF65-F5344CB8AC3E}">
        <p14:creationId xmlns:p14="http://schemas.microsoft.com/office/powerpoint/2010/main" val="387704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연결선 68"/>
          <p:cNvCxnSpPr/>
          <p:nvPr/>
        </p:nvCxnSpPr>
        <p:spPr>
          <a:xfrm>
            <a:off x="3101163" y="1393799"/>
            <a:ext cx="4071039" cy="0"/>
          </a:xfrm>
          <a:prstGeom prst="line">
            <a:avLst/>
          </a:prstGeom>
          <a:ln w="254000" cap="rnd">
            <a:gradFill flip="none" rotWithShape="1">
              <a:gsLst>
                <a:gs pos="0">
                  <a:schemeClr val="accent3">
                    <a:lumMod val="50000"/>
                    <a:alpha val="30000"/>
                  </a:schemeClr>
                </a:gs>
                <a:gs pos="80000">
                  <a:schemeClr val="accent3">
                    <a:lumMod val="60000"/>
                    <a:lumOff val="40000"/>
                    <a:alpha val="3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801518" y="4654402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1344318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45965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511201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6952171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0627" y="480325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타당성 분석</a:t>
            </a:r>
          </a:p>
        </p:txBody>
      </p:sp>
      <p:sp>
        <p:nvSpPr>
          <p:cNvPr id="21" name="타원 20"/>
          <p:cNvSpPr/>
          <p:nvPr/>
        </p:nvSpPr>
        <p:spPr>
          <a:xfrm>
            <a:off x="6492295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5933265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47588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916857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7785" y="295806"/>
            <a:ext cx="8281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00B0F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기술적 타당성 </a:t>
            </a:r>
            <a:r>
              <a:rPr lang="en-US" altLang="ko-KR" sz="4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: Can we build it?</a:t>
            </a:r>
            <a:endParaRPr lang="ko-KR" altLang="en-US" sz="4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0" y="-1"/>
            <a:ext cx="9144000" cy="4356692"/>
          </a:xfrm>
          <a:custGeom>
            <a:avLst/>
            <a:gdLst>
              <a:gd name="connsiteX0" fmla="*/ 0 w 7905003"/>
              <a:gd name="connsiteY0" fmla="*/ 0 h 4016300"/>
              <a:gd name="connsiteX1" fmla="*/ 7905003 w 7905003"/>
              <a:gd name="connsiteY1" fmla="*/ 0 h 4016300"/>
              <a:gd name="connsiteX2" fmla="*/ 7905003 w 7905003"/>
              <a:gd name="connsiteY2" fmla="*/ 297712 h 4016300"/>
              <a:gd name="connsiteX3" fmla="*/ 7560850 w 7905003"/>
              <a:gd name="connsiteY3" fmla="*/ 297712 h 4016300"/>
              <a:gd name="connsiteX4" fmla="*/ 7560850 w 7905003"/>
              <a:gd name="connsiteY4" fmla="*/ 297563 h 4016300"/>
              <a:gd name="connsiteX5" fmla="*/ 344154 w 7905003"/>
              <a:gd name="connsiteY5" fmla="*/ 297563 h 4016300"/>
              <a:gd name="connsiteX6" fmla="*/ 344154 w 7905003"/>
              <a:gd name="connsiteY6" fmla="*/ 3721247 h 4016300"/>
              <a:gd name="connsiteX7" fmla="*/ 7560850 w 7905003"/>
              <a:gd name="connsiteY7" fmla="*/ 3721247 h 4016300"/>
              <a:gd name="connsiteX8" fmla="*/ 7560850 w 7905003"/>
              <a:gd name="connsiteY8" fmla="*/ 627173 h 4016300"/>
              <a:gd name="connsiteX9" fmla="*/ 7905003 w 7905003"/>
              <a:gd name="connsiteY9" fmla="*/ 627173 h 4016300"/>
              <a:gd name="connsiteX10" fmla="*/ 7905003 w 7905003"/>
              <a:gd name="connsiteY10" fmla="*/ 4016300 h 4016300"/>
              <a:gd name="connsiteX11" fmla="*/ 0 w 7905003"/>
              <a:gd name="connsiteY11" fmla="*/ 4016300 h 40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05003" h="4016300">
                <a:moveTo>
                  <a:pt x="0" y="0"/>
                </a:moveTo>
                <a:lnTo>
                  <a:pt x="7905003" y="0"/>
                </a:lnTo>
                <a:lnTo>
                  <a:pt x="7905003" y="297712"/>
                </a:lnTo>
                <a:lnTo>
                  <a:pt x="7560850" y="297712"/>
                </a:lnTo>
                <a:lnTo>
                  <a:pt x="7560850" y="297563"/>
                </a:lnTo>
                <a:lnTo>
                  <a:pt x="344154" y="297563"/>
                </a:lnTo>
                <a:lnTo>
                  <a:pt x="344154" y="3721247"/>
                </a:lnTo>
                <a:lnTo>
                  <a:pt x="7560850" y="3721247"/>
                </a:lnTo>
                <a:lnTo>
                  <a:pt x="7560850" y="627173"/>
                </a:lnTo>
                <a:lnTo>
                  <a:pt x="7905003" y="627173"/>
                </a:lnTo>
                <a:lnTo>
                  <a:pt x="7905003" y="4016300"/>
                </a:lnTo>
                <a:lnTo>
                  <a:pt x="0" y="401630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67785" y="1152547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50000">
                      <a:schemeClr val="accent5">
                        <a:lumMod val="7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응용분야 숙련도</a:t>
            </a: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3100364" y="1383379"/>
            <a:ext cx="1367537" cy="8110"/>
          </a:xfrm>
          <a:prstGeom prst="line">
            <a:avLst/>
          </a:prstGeom>
          <a:ln w="254000" cap="rnd">
            <a:gradFill flip="none" rotWithShape="1">
              <a:gsLst>
                <a:gs pos="0">
                  <a:srgbClr val="7030A0"/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495337" y="1162966"/>
            <a:ext cx="86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50000">
                      <a:schemeClr val="accent5">
                        <a:lumMod val="7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30%</a:t>
            </a:r>
            <a:endParaRPr lang="ko-KR" altLang="en-US" sz="2400" dirty="0">
              <a:gradFill>
                <a:gsLst>
                  <a:gs pos="50000">
                    <a:schemeClr val="accent5">
                      <a:lumMod val="75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3101163" y="2079308"/>
            <a:ext cx="4071039" cy="0"/>
          </a:xfrm>
          <a:prstGeom prst="line">
            <a:avLst/>
          </a:prstGeom>
          <a:ln w="254000" cap="rnd">
            <a:gradFill flip="none" rotWithShape="1">
              <a:gsLst>
                <a:gs pos="0">
                  <a:schemeClr val="accent3">
                    <a:lumMod val="50000"/>
                    <a:alpha val="30000"/>
                  </a:schemeClr>
                </a:gs>
                <a:gs pos="80000">
                  <a:schemeClr val="accent3">
                    <a:lumMod val="60000"/>
                    <a:lumOff val="40000"/>
                    <a:alpha val="3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67785" y="1838056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50000">
                      <a:schemeClr val="accent5">
                        <a:lumMod val="7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기술 숙련도</a:t>
            </a:r>
          </a:p>
        </p:txBody>
      </p:sp>
      <p:cxnSp>
        <p:nvCxnSpPr>
          <p:cNvPr id="76" name="직선 연결선 75"/>
          <p:cNvCxnSpPr/>
          <p:nvPr/>
        </p:nvCxnSpPr>
        <p:spPr>
          <a:xfrm>
            <a:off x="3100364" y="2076998"/>
            <a:ext cx="2832901" cy="2310"/>
          </a:xfrm>
          <a:prstGeom prst="line">
            <a:avLst/>
          </a:prstGeom>
          <a:ln w="254000" cap="rnd">
            <a:gradFill flip="none" rotWithShape="1">
              <a:gsLst>
                <a:gs pos="0">
                  <a:srgbClr val="7030A0"/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495337" y="1848475"/>
            <a:ext cx="86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50000">
                      <a:schemeClr val="accent5">
                        <a:lumMod val="7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75%</a:t>
            </a:r>
            <a:endParaRPr lang="ko-KR" altLang="en-US" sz="2400" dirty="0">
              <a:gradFill>
                <a:gsLst>
                  <a:gs pos="50000">
                    <a:schemeClr val="accent5">
                      <a:lumMod val="75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78" name="직선 연결선 77"/>
          <p:cNvCxnSpPr/>
          <p:nvPr/>
        </p:nvCxnSpPr>
        <p:spPr>
          <a:xfrm>
            <a:off x="3101163" y="2767126"/>
            <a:ext cx="4071039" cy="0"/>
          </a:xfrm>
          <a:prstGeom prst="line">
            <a:avLst/>
          </a:prstGeom>
          <a:ln w="254000" cap="rnd">
            <a:gradFill flip="none" rotWithShape="1">
              <a:gsLst>
                <a:gs pos="0">
                  <a:schemeClr val="accent3">
                    <a:lumMod val="50000"/>
                    <a:alpha val="30000"/>
                  </a:schemeClr>
                </a:gs>
                <a:gs pos="80000">
                  <a:schemeClr val="accent3">
                    <a:lumMod val="60000"/>
                    <a:lumOff val="40000"/>
                    <a:alpha val="3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67785" y="2525874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50000">
                      <a:schemeClr val="accent5">
                        <a:lumMod val="7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프로젝트 크기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3100364" y="2764817"/>
            <a:ext cx="2673235" cy="2309"/>
          </a:xfrm>
          <a:prstGeom prst="line">
            <a:avLst/>
          </a:prstGeom>
          <a:ln w="254000" cap="rnd">
            <a:gradFill flip="none" rotWithShape="1">
              <a:gsLst>
                <a:gs pos="0">
                  <a:srgbClr val="7030A0"/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495337" y="2536293"/>
            <a:ext cx="86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50000">
                      <a:schemeClr val="accent5">
                        <a:lumMod val="7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70%</a:t>
            </a:r>
            <a:endParaRPr lang="ko-KR" altLang="en-US" sz="2400" dirty="0">
              <a:gradFill>
                <a:gsLst>
                  <a:gs pos="50000">
                    <a:schemeClr val="accent5">
                      <a:lumMod val="75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3101163" y="3463052"/>
            <a:ext cx="4071039" cy="0"/>
          </a:xfrm>
          <a:prstGeom prst="line">
            <a:avLst/>
          </a:prstGeom>
          <a:ln w="254000" cap="rnd">
            <a:gradFill flip="none" rotWithShape="1">
              <a:gsLst>
                <a:gs pos="0">
                  <a:schemeClr val="accent3">
                    <a:lumMod val="50000"/>
                    <a:alpha val="30000"/>
                  </a:schemeClr>
                </a:gs>
                <a:gs pos="80000">
                  <a:schemeClr val="accent3">
                    <a:lumMod val="60000"/>
                    <a:lumOff val="40000"/>
                    <a:alpha val="3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67785" y="32218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50000">
                      <a:schemeClr val="accent5">
                        <a:lumMod val="7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호환성</a:t>
            </a:r>
          </a:p>
        </p:txBody>
      </p:sp>
      <p:cxnSp>
        <p:nvCxnSpPr>
          <p:cNvPr id="84" name="직선 연결선 83"/>
          <p:cNvCxnSpPr/>
          <p:nvPr/>
        </p:nvCxnSpPr>
        <p:spPr>
          <a:xfrm>
            <a:off x="3100364" y="3460742"/>
            <a:ext cx="3567136" cy="2310"/>
          </a:xfrm>
          <a:prstGeom prst="line">
            <a:avLst/>
          </a:prstGeom>
          <a:ln w="254000" cap="rnd">
            <a:gradFill flip="none" rotWithShape="1">
              <a:gsLst>
                <a:gs pos="0">
                  <a:srgbClr val="7030A0"/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495337" y="3232219"/>
            <a:ext cx="86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50000">
                      <a:schemeClr val="accent5">
                        <a:lumMod val="7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90%</a:t>
            </a:r>
            <a:endParaRPr lang="ko-KR" altLang="en-US" sz="2400" dirty="0">
              <a:gradFill>
                <a:gsLst>
                  <a:gs pos="50000">
                    <a:schemeClr val="accent5">
                      <a:lumMod val="75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84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연결선 68"/>
          <p:cNvCxnSpPr/>
          <p:nvPr/>
        </p:nvCxnSpPr>
        <p:spPr>
          <a:xfrm>
            <a:off x="3101163" y="1393799"/>
            <a:ext cx="4071039" cy="0"/>
          </a:xfrm>
          <a:prstGeom prst="line">
            <a:avLst/>
          </a:prstGeom>
          <a:ln w="254000" cap="rnd">
            <a:gradFill flip="none" rotWithShape="1">
              <a:gsLst>
                <a:gs pos="0">
                  <a:schemeClr val="accent3">
                    <a:lumMod val="50000"/>
                    <a:alpha val="30000"/>
                  </a:schemeClr>
                </a:gs>
                <a:gs pos="80000">
                  <a:schemeClr val="accent3">
                    <a:lumMod val="60000"/>
                    <a:lumOff val="40000"/>
                    <a:alpha val="3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801518" y="4654402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1344318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511201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6952171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0627" y="480325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타당성 분석</a:t>
            </a:r>
          </a:p>
        </p:txBody>
      </p:sp>
      <p:sp>
        <p:nvSpPr>
          <p:cNvPr id="21" name="타원 20"/>
          <p:cNvSpPr/>
          <p:nvPr/>
        </p:nvSpPr>
        <p:spPr>
          <a:xfrm>
            <a:off x="6492295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5933265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 28"/>
          <p:cNvSpPr/>
          <p:nvPr/>
        </p:nvSpPr>
        <p:spPr>
          <a:xfrm>
            <a:off x="0" y="-1"/>
            <a:ext cx="9144000" cy="4356692"/>
          </a:xfrm>
          <a:custGeom>
            <a:avLst/>
            <a:gdLst>
              <a:gd name="connsiteX0" fmla="*/ 0 w 7905003"/>
              <a:gd name="connsiteY0" fmla="*/ 0 h 4016300"/>
              <a:gd name="connsiteX1" fmla="*/ 7905003 w 7905003"/>
              <a:gd name="connsiteY1" fmla="*/ 0 h 4016300"/>
              <a:gd name="connsiteX2" fmla="*/ 7905003 w 7905003"/>
              <a:gd name="connsiteY2" fmla="*/ 297712 h 4016300"/>
              <a:gd name="connsiteX3" fmla="*/ 7560850 w 7905003"/>
              <a:gd name="connsiteY3" fmla="*/ 297712 h 4016300"/>
              <a:gd name="connsiteX4" fmla="*/ 7560850 w 7905003"/>
              <a:gd name="connsiteY4" fmla="*/ 297563 h 4016300"/>
              <a:gd name="connsiteX5" fmla="*/ 344154 w 7905003"/>
              <a:gd name="connsiteY5" fmla="*/ 297563 h 4016300"/>
              <a:gd name="connsiteX6" fmla="*/ 344154 w 7905003"/>
              <a:gd name="connsiteY6" fmla="*/ 3721247 h 4016300"/>
              <a:gd name="connsiteX7" fmla="*/ 7560850 w 7905003"/>
              <a:gd name="connsiteY7" fmla="*/ 3721247 h 4016300"/>
              <a:gd name="connsiteX8" fmla="*/ 7560850 w 7905003"/>
              <a:gd name="connsiteY8" fmla="*/ 627173 h 4016300"/>
              <a:gd name="connsiteX9" fmla="*/ 7905003 w 7905003"/>
              <a:gd name="connsiteY9" fmla="*/ 627173 h 4016300"/>
              <a:gd name="connsiteX10" fmla="*/ 7905003 w 7905003"/>
              <a:gd name="connsiteY10" fmla="*/ 4016300 h 4016300"/>
              <a:gd name="connsiteX11" fmla="*/ 0 w 7905003"/>
              <a:gd name="connsiteY11" fmla="*/ 4016300 h 40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05003" h="4016300">
                <a:moveTo>
                  <a:pt x="0" y="0"/>
                </a:moveTo>
                <a:lnTo>
                  <a:pt x="7905003" y="0"/>
                </a:lnTo>
                <a:lnTo>
                  <a:pt x="7905003" y="297712"/>
                </a:lnTo>
                <a:lnTo>
                  <a:pt x="7560850" y="297712"/>
                </a:lnTo>
                <a:lnTo>
                  <a:pt x="7560850" y="297563"/>
                </a:lnTo>
                <a:lnTo>
                  <a:pt x="344154" y="297563"/>
                </a:lnTo>
                <a:lnTo>
                  <a:pt x="344154" y="3721247"/>
                </a:lnTo>
                <a:lnTo>
                  <a:pt x="7560850" y="3721247"/>
                </a:lnTo>
                <a:lnTo>
                  <a:pt x="7560850" y="627173"/>
                </a:lnTo>
                <a:lnTo>
                  <a:pt x="7905003" y="627173"/>
                </a:lnTo>
                <a:lnTo>
                  <a:pt x="7905003" y="4016300"/>
                </a:lnTo>
                <a:lnTo>
                  <a:pt x="0" y="401630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67785" y="1152547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50000">
                      <a:schemeClr val="accent5">
                        <a:lumMod val="7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응용분야 숙련도</a:t>
            </a: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3100364" y="1383379"/>
            <a:ext cx="1367537" cy="8110"/>
          </a:xfrm>
          <a:prstGeom prst="line">
            <a:avLst/>
          </a:prstGeom>
          <a:ln w="254000" cap="rnd">
            <a:gradFill flip="none" rotWithShape="1">
              <a:gsLst>
                <a:gs pos="0">
                  <a:srgbClr val="7030A0"/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495337" y="1162966"/>
            <a:ext cx="86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50000">
                      <a:schemeClr val="accent5">
                        <a:lumMod val="7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30%</a:t>
            </a:r>
            <a:endParaRPr lang="ko-KR" altLang="en-US" sz="2400" dirty="0">
              <a:gradFill>
                <a:gsLst>
                  <a:gs pos="50000">
                    <a:schemeClr val="accent5">
                      <a:lumMod val="75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7785" y="2217807"/>
            <a:ext cx="8000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현재의 개발 인원 대부분이 </a:t>
            </a:r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C </a:t>
            </a:r>
            <a:r>
              <a:rPr lang="ko-KR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또는 </a:t>
            </a:r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Java</a:t>
            </a:r>
            <a:r>
              <a:rPr lang="ko-KR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밖에는 다룰 줄 모름</a:t>
            </a:r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  <a:p>
            <a:r>
              <a:rPr lang="ko-KR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또한 새로운 프로그램을 개발하므로 위험요소가 있을 가능성이 높음</a:t>
            </a:r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  <a:endParaRPr lang="ko-KR" altLang="en-US" sz="2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rgbClr val="FF4B4B"/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47588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4916857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45965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67785" y="295806"/>
            <a:ext cx="8281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00B0F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기술적 타당성 </a:t>
            </a:r>
            <a:r>
              <a:rPr lang="en-US" altLang="ko-KR" sz="4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: Can we build it?</a:t>
            </a:r>
            <a:endParaRPr lang="ko-KR" altLang="en-US" sz="4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59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연결선 68"/>
          <p:cNvCxnSpPr/>
          <p:nvPr/>
        </p:nvCxnSpPr>
        <p:spPr>
          <a:xfrm>
            <a:off x="3101163" y="1393799"/>
            <a:ext cx="4071039" cy="0"/>
          </a:xfrm>
          <a:prstGeom prst="line">
            <a:avLst/>
          </a:prstGeom>
          <a:ln w="254000" cap="rnd">
            <a:gradFill flip="none" rotWithShape="1">
              <a:gsLst>
                <a:gs pos="0">
                  <a:schemeClr val="accent3">
                    <a:lumMod val="50000"/>
                    <a:alpha val="30000"/>
                  </a:schemeClr>
                </a:gs>
                <a:gs pos="80000">
                  <a:schemeClr val="accent3">
                    <a:lumMod val="60000"/>
                    <a:lumOff val="40000"/>
                    <a:alpha val="3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801518" y="4654402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1344318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511201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6952171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0627" y="480325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타당성 분석</a:t>
            </a:r>
          </a:p>
        </p:txBody>
      </p:sp>
      <p:sp>
        <p:nvSpPr>
          <p:cNvPr id="21" name="타원 20"/>
          <p:cNvSpPr/>
          <p:nvPr/>
        </p:nvSpPr>
        <p:spPr>
          <a:xfrm>
            <a:off x="6492295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5933265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 28"/>
          <p:cNvSpPr/>
          <p:nvPr/>
        </p:nvSpPr>
        <p:spPr>
          <a:xfrm>
            <a:off x="0" y="-1"/>
            <a:ext cx="9144000" cy="4356692"/>
          </a:xfrm>
          <a:custGeom>
            <a:avLst/>
            <a:gdLst>
              <a:gd name="connsiteX0" fmla="*/ 0 w 7905003"/>
              <a:gd name="connsiteY0" fmla="*/ 0 h 4016300"/>
              <a:gd name="connsiteX1" fmla="*/ 7905003 w 7905003"/>
              <a:gd name="connsiteY1" fmla="*/ 0 h 4016300"/>
              <a:gd name="connsiteX2" fmla="*/ 7905003 w 7905003"/>
              <a:gd name="connsiteY2" fmla="*/ 297712 h 4016300"/>
              <a:gd name="connsiteX3" fmla="*/ 7560850 w 7905003"/>
              <a:gd name="connsiteY3" fmla="*/ 297712 h 4016300"/>
              <a:gd name="connsiteX4" fmla="*/ 7560850 w 7905003"/>
              <a:gd name="connsiteY4" fmla="*/ 297563 h 4016300"/>
              <a:gd name="connsiteX5" fmla="*/ 344154 w 7905003"/>
              <a:gd name="connsiteY5" fmla="*/ 297563 h 4016300"/>
              <a:gd name="connsiteX6" fmla="*/ 344154 w 7905003"/>
              <a:gd name="connsiteY6" fmla="*/ 3721247 h 4016300"/>
              <a:gd name="connsiteX7" fmla="*/ 7560850 w 7905003"/>
              <a:gd name="connsiteY7" fmla="*/ 3721247 h 4016300"/>
              <a:gd name="connsiteX8" fmla="*/ 7560850 w 7905003"/>
              <a:gd name="connsiteY8" fmla="*/ 627173 h 4016300"/>
              <a:gd name="connsiteX9" fmla="*/ 7905003 w 7905003"/>
              <a:gd name="connsiteY9" fmla="*/ 627173 h 4016300"/>
              <a:gd name="connsiteX10" fmla="*/ 7905003 w 7905003"/>
              <a:gd name="connsiteY10" fmla="*/ 4016300 h 4016300"/>
              <a:gd name="connsiteX11" fmla="*/ 0 w 7905003"/>
              <a:gd name="connsiteY11" fmla="*/ 4016300 h 40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05003" h="4016300">
                <a:moveTo>
                  <a:pt x="0" y="0"/>
                </a:moveTo>
                <a:lnTo>
                  <a:pt x="7905003" y="0"/>
                </a:lnTo>
                <a:lnTo>
                  <a:pt x="7905003" y="297712"/>
                </a:lnTo>
                <a:lnTo>
                  <a:pt x="7560850" y="297712"/>
                </a:lnTo>
                <a:lnTo>
                  <a:pt x="7560850" y="297563"/>
                </a:lnTo>
                <a:lnTo>
                  <a:pt x="344154" y="297563"/>
                </a:lnTo>
                <a:lnTo>
                  <a:pt x="344154" y="3721247"/>
                </a:lnTo>
                <a:lnTo>
                  <a:pt x="7560850" y="3721247"/>
                </a:lnTo>
                <a:lnTo>
                  <a:pt x="7560850" y="627173"/>
                </a:lnTo>
                <a:lnTo>
                  <a:pt x="7905003" y="627173"/>
                </a:lnTo>
                <a:lnTo>
                  <a:pt x="7905003" y="4016300"/>
                </a:lnTo>
                <a:lnTo>
                  <a:pt x="0" y="401630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67785" y="1152547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50000">
                      <a:schemeClr val="accent5">
                        <a:lumMod val="7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기술 숙련도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3100364" y="1391489"/>
            <a:ext cx="2832901" cy="2310"/>
          </a:xfrm>
          <a:prstGeom prst="line">
            <a:avLst/>
          </a:prstGeom>
          <a:ln w="254000" cap="rnd">
            <a:gradFill flip="none" rotWithShape="1">
              <a:gsLst>
                <a:gs pos="0">
                  <a:srgbClr val="7030A0"/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495337" y="1162966"/>
            <a:ext cx="86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50000">
                      <a:schemeClr val="accent5">
                        <a:lumMod val="7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75%</a:t>
            </a:r>
            <a:endParaRPr lang="ko-KR" altLang="en-US" sz="2400" dirty="0">
              <a:gradFill>
                <a:gsLst>
                  <a:gs pos="50000">
                    <a:schemeClr val="accent5">
                      <a:lumMod val="75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7785" y="2217807"/>
            <a:ext cx="80006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프로그램은 </a:t>
            </a:r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Java</a:t>
            </a:r>
            <a:r>
              <a:rPr lang="ko-KR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로 개발될 것이며</a:t>
            </a:r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개발하기 위한 새로운 기술은 계획상에 없음</a:t>
            </a:r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. Swing, AWT</a:t>
            </a:r>
            <a:r>
              <a:rPr lang="ko-KR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등이 쓰일 것이며</a:t>
            </a:r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이는 팀원의 과반수가 숙지하고 있음</a:t>
            </a:r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. </a:t>
            </a:r>
            <a:r>
              <a:rPr lang="ko-KR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하지만</a:t>
            </a:r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이번 학기에 복학한 팀원이 있으므로 기술 숙련도가 완벽하지 않음</a:t>
            </a:r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  <a:endParaRPr lang="ko-KR" altLang="en-US" sz="2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rgbClr val="FF4B4B"/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47588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4916857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45965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67785" y="295806"/>
            <a:ext cx="8281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00B0F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기술적 타당성 </a:t>
            </a:r>
            <a:r>
              <a:rPr lang="en-US" altLang="ko-KR" sz="4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: Can we build it?</a:t>
            </a:r>
            <a:endParaRPr lang="ko-KR" altLang="en-US" sz="4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86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연결선 68"/>
          <p:cNvCxnSpPr/>
          <p:nvPr/>
        </p:nvCxnSpPr>
        <p:spPr>
          <a:xfrm>
            <a:off x="3101163" y="1393799"/>
            <a:ext cx="4071039" cy="0"/>
          </a:xfrm>
          <a:prstGeom prst="line">
            <a:avLst/>
          </a:prstGeom>
          <a:ln w="254000" cap="rnd">
            <a:gradFill flip="none" rotWithShape="1">
              <a:gsLst>
                <a:gs pos="0">
                  <a:schemeClr val="accent3">
                    <a:lumMod val="50000"/>
                    <a:alpha val="30000"/>
                  </a:schemeClr>
                </a:gs>
                <a:gs pos="80000">
                  <a:schemeClr val="accent3">
                    <a:lumMod val="60000"/>
                    <a:lumOff val="40000"/>
                    <a:alpha val="3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801518" y="4654402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1344318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511201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6952171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0627" y="480325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타당성 분석</a:t>
            </a:r>
          </a:p>
        </p:txBody>
      </p:sp>
      <p:sp>
        <p:nvSpPr>
          <p:cNvPr id="21" name="타원 20"/>
          <p:cNvSpPr/>
          <p:nvPr/>
        </p:nvSpPr>
        <p:spPr>
          <a:xfrm>
            <a:off x="6492295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5933265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 28"/>
          <p:cNvSpPr/>
          <p:nvPr/>
        </p:nvSpPr>
        <p:spPr>
          <a:xfrm>
            <a:off x="0" y="-1"/>
            <a:ext cx="9144000" cy="4356692"/>
          </a:xfrm>
          <a:custGeom>
            <a:avLst/>
            <a:gdLst>
              <a:gd name="connsiteX0" fmla="*/ 0 w 7905003"/>
              <a:gd name="connsiteY0" fmla="*/ 0 h 4016300"/>
              <a:gd name="connsiteX1" fmla="*/ 7905003 w 7905003"/>
              <a:gd name="connsiteY1" fmla="*/ 0 h 4016300"/>
              <a:gd name="connsiteX2" fmla="*/ 7905003 w 7905003"/>
              <a:gd name="connsiteY2" fmla="*/ 297712 h 4016300"/>
              <a:gd name="connsiteX3" fmla="*/ 7560850 w 7905003"/>
              <a:gd name="connsiteY3" fmla="*/ 297712 h 4016300"/>
              <a:gd name="connsiteX4" fmla="*/ 7560850 w 7905003"/>
              <a:gd name="connsiteY4" fmla="*/ 297563 h 4016300"/>
              <a:gd name="connsiteX5" fmla="*/ 344154 w 7905003"/>
              <a:gd name="connsiteY5" fmla="*/ 297563 h 4016300"/>
              <a:gd name="connsiteX6" fmla="*/ 344154 w 7905003"/>
              <a:gd name="connsiteY6" fmla="*/ 3721247 h 4016300"/>
              <a:gd name="connsiteX7" fmla="*/ 7560850 w 7905003"/>
              <a:gd name="connsiteY7" fmla="*/ 3721247 h 4016300"/>
              <a:gd name="connsiteX8" fmla="*/ 7560850 w 7905003"/>
              <a:gd name="connsiteY8" fmla="*/ 627173 h 4016300"/>
              <a:gd name="connsiteX9" fmla="*/ 7905003 w 7905003"/>
              <a:gd name="connsiteY9" fmla="*/ 627173 h 4016300"/>
              <a:gd name="connsiteX10" fmla="*/ 7905003 w 7905003"/>
              <a:gd name="connsiteY10" fmla="*/ 4016300 h 4016300"/>
              <a:gd name="connsiteX11" fmla="*/ 0 w 7905003"/>
              <a:gd name="connsiteY11" fmla="*/ 4016300 h 40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05003" h="4016300">
                <a:moveTo>
                  <a:pt x="0" y="0"/>
                </a:moveTo>
                <a:lnTo>
                  <a:pt x="7905003" y="0"/>
                </a:lnTo>
                <a:lnTo>
                  <a:pt x="7905003" y="297712"/>
                </a:lnTo>
                <a:lnTo>
                  <a:pt x="7560850" y="297712"/>
                </a:lnTo>
                <a:lnTo>
                  <a:pt x="7560850" y="297563"/>
                </a:lnTo>
                <a:lnTo>
                  <a:pt x="344154" y="297563"/>
                </a:lnTo>
                <a:lnTo>
                  <a:pt x="344154" y="3721247"/>
                </a:lnTo>
                <a:lnTo>
                  <a:pt x="7560850" y="3721247"/>
                </a:lnTo>
                <a:lnTo>
                  <a:pt x="7560850" y="627173"/>
                </a:lnTo>
                <a:lnTo>
                  <a:pt x="7905003" y="627173"/>
                </a:lnTo>
                <a:lnTo>
                  <a:pt x="7905003" y="4016300"/>
                </a:lnTo>
                <a:lnTo>
                  <a:pt x="0" y="401630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67785" y="1152547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50000">
                      <a:schemeClr val="accent5">
                        <a:lumMod val="7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프로젝트 크기</a:t>
            </a: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3100364" y="1383379"/>
            <a:ext cx="2673235" cy="8110"/>
          </a:xfrm>
          <a:prstGeom prst="line">
            <a:avLst/>
          </a:prstGeom>
          <a:ln w="254000" cap="rnd">
            <a:gradFill flip="none" rotWithShape="1">
              <a:gsLst>
                <a:gs pos="0">
                  <a:srgbClr val="7030A0"/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495337" y="1162966"/>
            <a:ext cx="86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50000">
                      <a:schemeClr val="accent5">
                        <a:lumMod val="7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70%</a:t>
            </a:r>
            <a:endParaRPr lang="ko-KR" altLang="en-US" sz="2400" dirty="0">
              <a:gradFill>
                <a:gsLst>
                  <a:gs pos="50000">
                    <a:schemeClr val="accent5">
                      <a:lumMod val="75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7785" y="2217807"/>
            <a:ext cx="80006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Folio</a:t>
            </a:r>
            <a:r>
              <a:rPr lang="ko-KR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는 </a:t>
            </a:r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GUI</a:t>
            </a:r>
            <a:r>
              <a:rPr lang="ko-KR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를 기반으로 한 포트폴리오 관리 프로그램이므로</a:t>
            </a:r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, GUI, </a:t>
            </a:r>
            <a:r>
              <a:rPr lang="ko-KR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포트폴리오의 데이터 저장 및 수정 기술이 필요</a:t>
            </a:r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. </a:t>
            </a:r>
            <a:r>
              <a:rPr lang="ko-KR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또한 한 명이 아닌 여러 사람의 정보를 저장할 수 있기 때문에 프로젝트의 크기가 </a:t>
            </a:r>
            <a:r>
              <a:rPr lang="ko-KR" altLang="en-US" sz="2000" dirty="0" err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중규모로</a:t>
            </a:r>
            <a:r>
              <a:rPr lang="ko-KR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 예상됨</a:t>
            </a:r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  <a:endParaRPr lang="ko-KR" altLang="en-US" sz="2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rgbClr val="FF4B4B"/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47588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4916857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45965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67785" y="295806"/>
            <a:ext cx="8281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00B0F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기술적 타당성 </a:t>
            </a:r>
            <a:r>
              <a:rPr lang="en-US" altLang="ko-KR" sz="4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: Can we build it?</a:t>
            </a:r>
            <a:endParaRPr lang="ko-KR" altLang="en-US" sz="4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054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연결선 68"/>
          <p:cNvCxnSpPr/>
          <p:nvPr/>
        </p:nvCxnSpPr>
        <p:spPr>
          <a:xfrm>
            <a:off x="3101163" y="1393799"/>
            <a:ext cx="4071039" cy="0"/>
          </a:xfrm>
          <a:prstGeom prst="line">
            <a:avLst/>
          </a:prstGeom>
          <a:ln w="254000" cap="rnd">
            <a:gradFill flip="none" rotWithShape="1">
              <a:gsLst>
                <a:gs pos="0">
                  <a:schemeClr val="accent3">
                    <a:lumMod val="50000"/>
                    <a:alpha val="30000"/>
                  </a:schemeClr>
                </a:gs>
                <a:gs pos="80000">
                  <a:schemeClr val="accent3">
                    <a:lumMod val="60000"/>
                    <a:lumOff val="40000"/>
                    <a:alpha val="3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801518" y="4654402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1344318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511201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6952171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0627" y="480325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타당성 분석</a:t>
            </a:r>
          </a:p>
        </p:txBody>
      </p:sp>
      <p:sp>
        <p:nvSpPr>
          <p:cNvPr id="21" name="타원 20"/>
          <p:cNvSpPr/>
          <p:nvPr/>
        </p:nvSpPr>
        <p:spPr>
          <a:xfrm>
            <a:off x="6492295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5933265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 28"/>
          <p:cNvSpPr/>
          <p:nvPr/>
        </p:nvSpPr>
        <p:spPr>
          <a:xfrm>
            <a:off x="0" y="-1"/>
            <a:ext cx="9144000" cy="4356692"/>
          </a:xfrm>
          <a:custGeom>
            <a:avLst/>
            <a:gdLst>
              <a:gd name="connsiteX0" fmla="*/ 0 w 7905003"/>
              <a:gd name="connsiteY0" fmla="*/ 0 h 4016300"/>
              <a:gd name="connsiteX1" fmla="*/ 7905003 w 7905003"/>
              <a:gd name="connsiteY1" fmla="*/ 0 h 4016300"/>
              <a:gd name="connsiteX2" fmla="*/ 7905003 w 7905003"/>
              <a:gd name="connsiteY2" fmla="*/ 297712 h 4016300"/>
              <a:gd name="connsiteX3" fmla="*/ 7560850 w 7905003"/>
              <a:gd name="connsiteY3" fmla="*/ 297712 h 4016300"/>
              <a:gd name="connsiteX4" fmla="*/ 7560850 w 7905003"/>
              <a:gd name="connsiteY4" fmla="*/ 297563 h 4016300"/>
              <a:gd name="connsiteX5" fmla="*/ 344154 w 7905003"/>
              <a:gd name="connsiteY5" fmla="*/ 297563 h 4016300"/>
              <a:gd name="connsiteX6" fmla="*/ 344154 w 7905003"/>
              <a:gd name="connsiteY6" fmla="*/ 3721247 h 4016300"/>
              <a:gd name="connsiteX7" fmla="*/ 7560850 w 7905003"/>
              <a:gd name="connsiteY7" fmla="*/ 3721247 h 4016300"/>
              <a:gd name="connsiteX8" fmla="*/ 7560850 w 7905003"/>
              <a:gd name="connsiteY8" fmla="*/ 627173 h 4016300"/>
              <a:gd name="connsiteX9" fmla="*/ 7905003 w 7905003"/>
              <a:gd name="connsiteY9" fmla="*/ 627173 h 4016300"/>
              <a:gd name="connsiteX10" fmla="*/ 7905003 w 7905003"/>
              <a:gd name="connsiteY10" fmla="*/ 4016300 h 4016300"/>
              <a:gd name="connsiteX11" fmla="*/ 0 w 7905003"/>
              <a:gd name="connsiteY11" fmla="*/ 4016300 h 40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05003" h="4016300">
                <a:moveTo>
                  <a:pt x="0" y="0"/>
                </a:moveTo>
                <a:lnTo>
                  <a:pt x="7905003" y="0"/>
                </a:lnTo>
                <a:lnTo>
                  <a:pt x="7905003" y="297712"/>
                </a:lnTo>
                <a:lnTo>
                  <a:pt x="7560850" y="297712"/>
                </a:lnTo>
                <a:lnTo>
                  <a:pt x="7560850" y="297563"/>
                </a:lnTo>
                <a:lnTo>
                  <a:pt x="344154" y="297563"/>
                </a:lnTo>
                <a:lnTo>
                  <a:pt x="344154" y="3721247"/>
                </a:lnTo>
                <a:lnTo>
                  <a:pt x="7560850" y="3721247"/>
                </a:lnTo>
                <a:lnTo>
                  <a:pt x="7560850" y="627173"/>
                </a:lnTo>
                <a:lnTo>
                  <a:pt x="7905003" y="627173"/>
                </a:lnTo>
                <a:lnTo>
                  <a:pt x="7905003" y="4016300"/>
                </a:lnTo>
                <a:lnTo>
                  <a:pt x="0" y="401630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67785" y="115254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50000">
                      <a:schemeClr val="accent5">
                        <a:lumMod val="7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호환성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3100364" y="1391489"/>
            <a:ext cx="3567136" cy="2310"/>
          </a:xfrm>
          <a:prstGeom prst="line">
            <a:avLst/>
          </a:prstGeom>
          <a:ln w="254000" cap="rnd">
            <a:gradFill flip="none" rotWithShape="1">
              <a:gsLst>
                <a:gs pos="0">
                  <a:srgbClr val="7030A0"/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495337" y="1162966"/>
            <a:ext cx="86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50000">
                      <a:schemeClr val="accent5">
                        <a:lumMod val="7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90%</a:t>
            </a:r>
            <a:endParaRPr lang="ko-KR" altLang="en-US" sz="2400" dirty="0">
              <a:gradFill>
                <a:gsLst>
                  <a:gs pos="50000">
                    <a:schemeClr val="accent5">
                      <a:lumMod val="75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7785" y="2217807"/>
            <a:ext cx="8000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Folio</a:t>
            </a:r>
            <a:r>
              <a:rPr lang="ko-KR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는 </a:t>
            </a:r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Java</a:t>
            </a:r>
            <a:r>
              <a:rPr lang="ko-KR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를 기반으로 한 프로그램이며</a:t>
            </a:r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별 다른 추가 언어나 </a:t>
            </a:r>
            <a:r>
              <a:rPr lang="ko-KR" altLang="en-US" sz="2000" dirty="0" err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익스텐션</a:t>
            </a:r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등이 필요하지 않음</a:t>
            </a:r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. </a:t>
            </a:r>
            <a:r>
              <a:rPr lang="ko-KR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시스템에서 </a:t>
            </a:r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Java</a:t>
            </a:r>
            <a:r>
              <a:rPr lang="ko-KR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를 호환해주기만 하면 됨</a:t>
            </a:r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  <a:endParaRPr lang="ko-KR" altLang="en-US" sz="2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rgbClr val="FF4B4B"/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47588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4916857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45965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67785" y="295806"/>
            <a:ext cx="8281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00B0F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기술적 타당성 </a:t>
            </a:r>
            <a:r>
              <a:rPr lang="en-US" altLang="ko-KR" sz="4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: Can we build it?</a:t>
            </a:r>
            <a:endParaRPr lang="ko-KR" altLang="en-US" sz="4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88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801518" y="4654402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1344318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45965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511201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6952171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0627" y="480325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타당성 분석</a:t>
            </a:r>
          </a:p>
        </p:txBody>
      </p:sp>
      <p:sp>
        <p:nvSpPr>
          <p:cNvPr id="21" name="타원 20"/>
          <p:cNvSpPr/>
          <p:nvPr/>
        </p:nvSpPr>
        <p:spPr>
          <a:xfrm>
            <a:off x="6492295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5933265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47588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916857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7785" y="295806"/>
            <a:ext cx="8281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00B0F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경제적 타당성 </a:t>
            </a:r>
            <a:r>
              <a:rPr lang="en-US" altLang="ko-KR" sz="4000" spc="-15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: Should we build it?</a:t>
            </a:r>
            <a:endParaRPr lang="ko-KR" altLang="en-US" sz="4000" spc="-15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0" y="-1"/>
            <a:ext cx="9144000" cy="4356692"/>
          </a:xfrm>
          <a:custGeom>
            <a:avLst/>
            <a:gdLst>
              <a:gd name="connsiteX0" fmla="*/ 0 w 7905003"/>
              <a:gd name="connsiteY0" fmla="*/ 0 h 4016300"/>
              <a:gd name="connsiteX1" fmla="*/ 7905003 w 7905003"/>
              <a:gd name="connsiteY1" fmla="*/ 0 h 4016300"/>
              <a:gd name="connsiteX2" fmla="*/ 7905003 w 7905003"/>
              <a:gd name="connsiteY2" fmla="*/ 297712 h 4016300"/>
              <a:gd name="connsiteX3" fmla="*/ 7560850 w 7905003"/>
              <a:gd name="connsiteY3" fmla="*/ 297712 h 4016300"/>
              <a:gd name="connsiteX4" fmla="*/ 7560850 w 7905003"/>
              <a:gd name="connsiteY4" fmla="*/ 297563 h 4016300"/>
              <a:gd name="connsiteX5" fmla="*/ 344154 w 7905003"/>
              <a:gd name="connsiteY5" fmla="*/ 297563 h 4016300"/>
              <a:gd name="connsiteX6" fmla="*/ 344154 w 7905003"/>
              <a:gd name="connsiteY6" fmla="*/ 3721247 h 4016300"/>
              <a:gd name="connsiteX7" fmla="*/ 7560850 w 7905003"/>
              <a:gd name="connsiteY7" fmla="*/ 3721247 h 4016300"/>
              <a:gd name="connsiteX8" fmla="*/ 7560850 w 7905003"/>
              <a:gd name="connsiteY8" fmla="*/ 627173 h 4016300"/>
              <a:gd name="connsiteX9" fmla="*/ 7905003 w 7905003"/>
              <a:gd name="connsiteY9" fmla="*/ 627173 h 4016300"/>
              <a:gd name="connsiteX10" fmla="*/ 7905003 w 7905003"/>
              <a:gd name="connsiteY10" fmla="*/ 4016300 h 4016300"/>
              <a:gd name="connsiteX11" fmla="*/ 0 w 7905003"/>
              <a:gd name="connsiteY11" fmla="*/ 4016300 h 40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05003" h="4016300">
                <a:moveTo>
                  <a:pt x="0" y="0"/>
                </a:moveTo>
                <a:lnTo>
                  <a:pt x="7905003" y="0"/>
                </a:lnTo>
                <a:lnTo>
                  <a:pt x="7905003" y="297712"/>
                </a:lnTo>
                <a:lnTo>
                  <a:pt x="7560850" y="297712"/>
                </a:lnTo>
                <a:lnTo>
                  <a:pt x="7560850" y="297563"/>
                </a:lnTo>
                <a:lnTo>
                  <a:pt x="344154" y="297563"/>
                </a:lnTo>
                <a:lnTo>
                  <a:pt x="344154" y="3721247"/>
                </a:lnTo>
                <a:lnTo>
                  <a:pt x="7560850" y="3721247"/>
                </a:lnTo>
                <a:lnTo>
                  <a:pt x="7560850" y="627173"/>
                </a:lnTo>
                <a:lnTo>
                  <a:pt x="7905003" y="627173"/>
                </a:lnTo>
                <a:lnTo>
                  <a:pt x="7905003" y="4016300"/>
                </a:lnTo>
                <a:lnTo>
                  <a:pt x="0" y="401630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82741" y="1321017"/>
            <a:ext cx="336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50000">
                      <a:schemeClr val="accent5">
                        <a:lumMod val="75000"/>
                      </a:schemeClr>
                    </a:gs>
                    <a:gs pos="0">
                      <a:srgbClr val="7030A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비용 및 수익 요소 파악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67783" y="2337044"/>
            <a:ext cx="336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50000">
                      <a:schemeClr val="accent5">
                        <a:lumMod val="75000"/>
                      </a:schemeClr>
                    </a:gs>
                    <a:gs pos="0">
                      <a:srgbClr val="7030A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비용 및 수익 금액 산정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73599" y="3346867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50000">
                      <a:schemeClr val="accent5">
                        <a:lumMod val="75000"/>
                      </a:schemeClr>
                    </a:gs>
                    <a:gs pos="0">
                      <a:srgbClr val="7030A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연도별 수익 계산</a:t>
            </a:r>
          </a:p>
        </p:txBody>
      </p:sp>
    </p:spTree>
    <p:extLst>
      <p:ext uri="{BB962C8B-B14F-4D97-AF65-F5344CB8AC3E}">
        <p14:creationId xmlns:p14="http://schemas.microsoft.com/office/powerpoint/2010/main" val="3271478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801518" y="4654402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1344318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45965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511201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6952171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0627" y="480325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타당성 분석</a:t>
            </a:r>
          </a:p>
        </p:txBody>
      </p:sp>
      <p:sp>
        <p:nvSpPr>
          <p:cNvPr id="21" name="타원 20"/>
          <p:cNvSpPr/>
          <p:nvPr/>
        </p:nvSpPr>
        <p:spPr>
          <a:xfrm>
            <a:off x="6492295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5933265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47588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916857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7785" y="295806"/>
            <a:ext cx="8281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00B0F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경제적 타당성 </a:t>
            </a:r>
            <a:r>
              <a:rPr lang="en-US" altLang="ko-KR" sz="4000" spc="-15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: </a:t>
            </a:r>
            <a:r>
              <a:rPr lang="ko-KR" altLang="en-US" sz="3200" spc="-15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비용 및 수익 요소 파악</a:t>
            </a:r>
          </a:p>
        </p:txBody>
      </p:sp>
      <p:sp>
        <p:nvSpPr>
          <p:cNvPr id="13" name="자유형 12"/>
          <p:cNvSpPr/>
          <p:nvPr/>
        </p:nvSpPr>
        <p:spPr>
          <a:xfrm>
            <a:off x="0" y="-1"/>
            <a:ext cx="9144000" cy="4356692"/>
          </a:xfrm>
          <a:custGeom>
            <a:avLst/>
            <a:gdLst>
              <a:gd name="connsiteX0" fmla="*/ 0 w 7905003"/>
              <a:gd name="connsiteY0" fmla="*/ 0 h 4016300"/>
              <a:gd name="connsiteX1" fmla="*/ 7905003 w 7905003"/>
              <a:gd name="connsiteY1" fmla="*/ 0 h 4016300"/>
              <a:gd name="connsiteX2" fmla="*/ 7905003 w 7905003"/>
              <a:gd name="connsiteY2" fmla="*/ 297712 h 4016300"/>
              <a:gd name="connsiteX3" fmla="*/ 7560850 w 7905003"/>
              <a:gd name="connsiteY3" fmla="*/ 297712 h 4016300"/>
              <a:gd name="connsiteX4" fmla="*/ 7560850 w 7905003"/>
              <a:gd name="connsiteY4" fmla="*/ 297563 h 4016300"/>
              <a:gd name="connsiteX5" fmla="*/ 344154 w 7905003"/>
              <a:gd name="connsiteY5" fmla="*/ 297563 h 4016300"/>
              <a:gd name="connsiteX6" fmla="*/ 344154 w 7905003"/>
              <a:gd name="connsiteY6" fmla="*/ 3721247 h 4016300"/>
              <a:gd name="connsiteX7" fmla="*/ 7560850 w 7905003"/>
              <a:gd name="connsiteY7" fmla="*/ 3721247 h 4016300"/>
              <a:gd name="connsiteX8" fmla="*/ 7560850 w 7905003"/>
              <a:gd name="connsiteY8" fmla="*/ 627173 h 4016300"/>
              <a:gd name="connsiteX9" fmla="*/ 7905003 w 7905003"/>
              <a:gd name="connsiteY9" fmla="*/ 627173 h 4016300"/>
              <a:gd name="connsiteX10" fmla="*/ 7905003 w 7905003"/>
              <a:gd name="connsiteY10" fmla="*/ 4016300 h 4016300"/>
              <a:gd name="connsiteX11" fmla="*/ 0 w 7905003"/>
              <a:gd name="connsiteY11" fmla="*/ 4016300 h 40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05003" h="4016300">
                <a:moveTo>
                  <a:pt x="0" y="0"/>
                </a:moveTo>
                <a:lnTo>
                  <a:pt x="7905003" y="0"/>
                </a:lnTo>
                <a:lnTo>
                  <a:pt x="7905003" y="297712"/>
                </a:lnTo>
                <a:lnTo>
                  <a:pt x="7560850" y="297712"/>
                </a:lnTo>
                <a:lnTo>
                  <a:pt x="7560850" y="297563"/>
                </a:lnTo>
                <a:lnTo>
                  <a:pt x="344154" y="297563"/>
                </a:lnTo>
                <a:lnTo>
                  <a:pt x="344154" y="3721247"/>
                </a:lnTo>
                <a:lnTo>
                  <a:pt x="7560850" y="3721247"/>
                </a:lnTo>
                <a:lnTo>
                  <a:pt x="7560850" y="627173"/>
                </a:lnTo>
                <a:lnTo>
                  <a:pt x="7905003" y="627173"/>
                </a:lnTo>
                <a:lnTo>
                  <a:pt x="7905003" y="4016300"/>
                </a:lnTo>
                <a:lnTo>
                  <a:pt x="0" y="401630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335476"/>
              </p:ext>
            </p:extLst>
          </p:nvPr>
        </p:nvGraphicFramePr>
        <p:xfrm>
          <a:off x="387626" y="1003692"/>
          <a:ext cx="8361614" cy="3021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0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3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개발 비용</a:t>
                      </a:r>
                    </a:p>
                  </a:txBody>
                  <a:tcPr marL="62556" marR="62556" marT="31277" marB="31277"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3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운영 비용</a:t>
                      </a:r>
                    </a:p>
                  </a:txBody>
                  <a:tcPr marL="62556" marR="62556" marT="31277" marB="31277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개발팀 급여</a:t>
                      </a:r>
                      <a:endParaRPr lang="en-US" altLang="ko-KR" sz="1600" dirty="0"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2700000" scaled="1"/>
                        </a:gra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보안</a:t>
                      </a:r>
                      <a:r>
                        <a:rPr lang="ko-KR" altLang="en-US" sz="1600" baseline="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시스템 개발 비용</a:t>
                      </a:r>
                      <a:endParaRPr lang="en-US" altLang="ko-KR" sz="1600" dirty="0"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2700000" scaled="1"/>
                        </a:gra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marL="62556" marR="62556" marT="31277" marB="31277"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운영팀</a:t>
                      </a:r>
                      <a:r>
                        <a:rPr lang="ko-KR" altLang="en-US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급여</a:t>
                      </a:r>
                      <a:endParaRPr lang="en-US" altLang="ko-KR" sz="1600" dirty="0"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2700000" scaled="1"/>
                        </a:gra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DB</a:t>
                      </a:r>
                      <a:r>
                        <a:rPr lang="ko-KR" altLang="en-US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서버</a:t>
                      </a:r>
                      <a:r>
                        <a:rPr lang="ko-KR" altLang="en-US" sz="1600" baseline="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</a:t>
                      </a:r>
                      <a:r>
                        <a:rPr lang="ko-KR" altLang="en-US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유지비</a:t>
                      </a:r>
                      <a:endParaRPr lang="en-US" altLang="ko-KR" sz="1600" dirty="0"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2700000" scaled="1"/>
                        </a:gra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정기 점검</a:t>
                      </a:r>
                    </a:p>
                  </a:txBody>
                  <a:tcPr marL="62556" marR="62556" marT="31277" marB="31277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3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눈에 보이는 이익</a:t>
                      </a:r>
                    </a:p>
                  </a:txBody>
                  <a:tcPr marL="62556" marR="62556" marT="31277" marB="31277"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3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보이지 않는 이익</a:t>
                      </a:r>
                    </a:p>
                  </a:txBody>
                  <a:tcPr marL="62556" marR="62556" marT="31277" marB="31277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5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IT </a:t>
                      </a:r>
                      <a:r>
                        <a:rPr lang="ko-KR" altLang="en-US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비용 절감</a:t>
                      </a:r>
                      <a:endParaRPr lang="en-US" altLang="ko-KR" sz="1600" dirty="0"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2700000" scaled="1"/>
                        </a:gra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부품비 절약</a:t>
                      </a:r>
                      <a:endParaRPr lang="en-US" altLang="ko-KR" sz="1600" dirty="0"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2700000" scaled="1"/>
                        </a:gra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매출 증가</a:t>
                      </a:r>
                      <a:endParaRPr lang="en-US" altLang="ko-KR" sz="1600" dirty="0"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2700000" scaled="1"/>
                        </a:gra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marL="62556" marR="62556" marT="31277" marB="31277"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시장 점유율 증가</a:t>
                      </a:r>
                      <a:endParaRPr lang="en-US" altLang="ko-KR" sz="1600" dirty="0"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2700000" scaled="1"/>
                        </a:gra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브랜드 인지도 증가</a:t>
                      </a:r>
                      <a:endParaRPr lang="en-US" altLang="ko-KR" sz="1600" dirty="0"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2700000" scaled="1"/>
                        </a:gra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고품질 상품</a:t>
                      </a:r>
                    </a:p>
                  </a:txBody>
                  <a:tcPr marL="62556" marR="62556" marT="31277" marB="31277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62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6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>
            <a:off x="6455595" y="1205437"/>
            <a:ext cx="2445250" cy="3359650"/>
          </a:xfrm>
          <a:custGeom>
            <a:avLst/>
            <a:gdLst>
              <a:gd name="connsiteX0" fmla="*/ 407550 w 2445250"/>
              <a:gd name="connsiteY0" fmla="*/ 0 h 3359650"/>
              <a:gd name="connsiteX1" fmla="*/ 2037700 w 2445250"/>
              <a:gd name="connsiteY1" fmla="*/ 0 h 3359650"/>
              <a:gd name="connsiteX2" fmla="*/ 2445250 w 2445250"/>
              <a:gd name="connsiteY2" fmla="*/ 407550 h 3359650"/>
              <a:gd name="connsiteX3" fmla="*/ 2445250 w 2445250"/>
              <a:gd name="connsiteY3" fmla="*/ 2952100 h 3359650"/>
              <a:gd name="connsiteX4" fmla="*/ 2037700 w 2445250"/>
              <a:gd name="connsiteY4" fmla="*/ 3359650 h 3359650"/>
              <a:gd name="connsiteX5" fmla="*/ 407550 w 2445250"/>
              <a:gd name="connsiteY5" fmla="*/ 3359650 h 3359650"/>
              <a:gd name="connsiteX6" fmla="*/ 0 w 2445250"/>
              <a:gd name="connsiteY6" fmla="*/ 2952100 h 3359650"/>
              <a:gd name="connsiteX7" fmla="*/ 0 w 2445250"/>
              <a:gd name="connsiteY7" fmla="*/ 407550 h 3359650"/>
              <a:gd name="connsiteX8" fmla="*/ 407550 w 2445250"/>
              <a:gd name="connsiteY8" fmla="*/ 0 h 335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5250" h="3359650">
                <a:moveTo>
                  <a:pt x="407550" y="0"/>
                </a:moveTo>
                <a:lnTo>
                  <a:pt x="2037700" y="0"/>
                </a:lnTo>
                <a:cubicBezTo>
                  <a:pt x="2262784" y="0"/>
                  <a:pt x="2445250" y="182466"/>
                  <a:pt x="2445250" y="407550"/>
                </a:cubicBezTo>
                <a:lnTo>
                  <a:pt x="2445250" y="2952100"/>
                </a:lnTo>
                <a:cubicBezTo>
                  <a:pt x="2445250" y="3177184"/>
                  <a:pt x="2262784" y="3359650"/>
                  <a:pt x="2037700" y="3359650"/>
                </a:cubicBezTo>
                <a:lnTo>
                  <a:pt x="407550" y="3359650"/>
                </a:lnTo>
                <a:cubicBezTo>
                  <a:pt x="182466" y="3359650"/>
                  <a:pt x="0" y="3177184"/>
                  <a:pt x="0" y="2952100"/>
                </a:cubicBezTo>
                <a:lnTo>
                  <a:pt x="0" y="407550"/>
                </a:lnTo>
                <a:cubicBezTo>
                  <a:pt x="0" y="182466"/>
                  <a:pt x="182466" y="0"/>
                  <a:pt x="40755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52856" y="0"/>
            <a:ext cx="2238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목차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3155" y="1200150"/>
            <a:ext cx="2445250" cy="3359650"/>
          </a:xfrm>
          <a:prstGeom prst="roundRect">
            <a:avLst/>
          </a:prstGeom>
          <a:noFill/>
          <a:ln w="38100" cap="flat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455595" y="1200150"/>
            <a:ext cx="2445250" cy="3359650"/>
          </a:xfrm>
          <a:prstGeom prst="roundRect">
            <a:avLst/>
          </a:prstGeom>
          <a:noFill/>
          <a:ln w="38100" cap="flat" cmpd="sng">
            <a:gradFill>
              <a:gsLst>
                <a:gs pos="0">
                  <a:schemeClr val="accent5">
                    <a:lumMod val="5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5400000" scaled="1"/>
            </a:gra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349375" y="1200150"/>
            <a:ext cx="2445250" cy="3359650"/>
          </a:xfrm>
          <a:prstGeom prst="roundRect">
            <a:avLst/>
          </a:prstGeom>
          <a:noFill/>
          <a:ln w="38100" cap="flat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93657" y="1194862"/>
            <a:ext cx="2144246" cy="116955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시스템</a:t>
            </a:r>
            <a:endParaRPr lang="en-US" altLang="ko-KR" sz="3500" dirty="0">
              <a:gradFill flip="none" rotWithShape="1">
                <a:gsLst>
                  <a:gs pos="0">
                    <a:schemeClr val="accent5">
                      <a:lumMod val="50000"/>
                    </a:schemeClr>
                  </a:gs>
                  <a:gs pos="50000">
                    <a:srgbClr val="FF4B4B"/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  <a:tileRect/>
              </a:gra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algn="ctr"/>
            <a:r>
              <a:rPr lang="ko-KR" altLang="en-US" sz="3500" dirty="0"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개발 요청</a:t>
            </a:r>
            <a:r>
              <a:rPr lang="en-US" altLang="ko-KR" sz="3500" dirty="0"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endParaRPr lang="ko-KR" altLang="en-US" sz="3500" dirty="0">
              <a:gradFill flip="none" rotWithShape="1">
                <a:gsLst>
                  <a:gs pos="0">
                    <a:schemeClr val="accent5">
                      <a:lumMod val="50000"/>
                    </a:schemeClr>
                  </a:gs>
                  <a:gs pos="50000">
                    <a:srgbClr val="FF4B4B"/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  <a:tileRect/>
              </a:gra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06501" y="1194863"/>
            <a:ext cx="1530998" cy="116955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타당성</a:t>
            </a:r>
            <a:endParaRPr lang="en-US" altLang="ko-KR" sz="3500" dirty="0">
              <a:gradFill flip="none" rotWithShape="1">
                <a:gsLst>
                  <a:gs pos="0">
                    <a:schemeClr val="accent5">
                      <a:lumMod val="5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  <a:tileRect/>
              </a:gra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algn="ctr"/>
            <a:r>
              <a:rPr lang="ko-KR" altLang="en-US" sz="3500" dirty="0"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분석</a:t>
            </a:r>
            <a:r>
              <a:rPr lang="en-US" altLang="ko-KR" sz="3500" dirty="0"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endParaRPr lang="ko-KR" altLang="en-US" sz="3500" dirty="0">
              <a:gradFill flip="none" rotWithShape="1">
                <a:gsLst>
                  <a:gs pos="0">
                    <a:schemeClr val="accent5">
                      <a:lumMod val="5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  <a:tileRect/>
              </a:gra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3349375" y="1205437"/>
            <a:ext cx="2445250" cy="3359650"/>
          </a:xfrm>
          <a:custGeom>
            <a:avLst/>
            <a:gdLst>
              <a:gd name="connsiteX0" fmla="*/ 407550 w 2445250"/>
              <a:gd name="connsiteY0" fmla="*/ 0 h 3359650"/>
              <a:gd name="connsiteX1" fmla="*/ 2037700 w 2445250"/>
              <a:gd name="connsiteY1" fmla="*/ 0 h 3359650"/>
              <a:gd name="connsiteX2" fmla="*/ 2445250 w 2445250"/>
              <a:gd name="connsiteY2" fmla="*/ 407550 h 3359650"/>
              <a:gd name="connsiteX3" fmla="*/ 2445250 w 2445250"/>
              <a:gd name="connsiteY3" fmla="*/ 2952100 h 3359650"/>
              <a:gd name="connsiteX4" fmla="*/ 2037700 w 2445250"/>
              <a:gd name="connsiteY4" fmla="*/ 3359650 h 3359650"/>
              <a:gd name="connsiteX5" fmla="*/ 407550 w 2445250"/>
              <a:gd name="connsiteY5" fmla="*/ 3359650 h 3359650"/>
              <a:gd name="connsiteX6" fmla="*/ 0 w 2445250"/>
              <a:gd name="connsiteY6" fmla="*/ 2952100 h 3359650"/>
              <a:gd name="connsiteX7" fmla="*/ 0 w 2445250"/>
              <a:gd name="connsiteY7" fmla="*/ 407550 h 3359650"/>
              <a:gd name="connsiteX8" fmla="*/ 407550 w 2445250"/>
              <a:gd name="connsiteY8" fmla="*/ 0 h 335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5250" h="3359650">
                <a:moveTo>
                  <a:pt x="407550" y="0"/>
                </a:moveTo>
                <a:lnTo>
                  <a:pt x="2037700" y="0"/>
                </a:lnTo>
                <a:cubicBezTo>
                  <a:pt x="2262784" y="0"/>
                  <a:pt x="2445250" y="182466"/>
                  <a:pt x="2445250" y="407550"/>
                </a:cubicBezTo>
                <a:lnTo>
                  <a:pt x="2445250" y="2952100"/>
                </a:lnTo>
                <a:cubicBezTo>
                  <a:pt x="2445250" y="3177184"/>
                  <a:pt x="2262784" y="3359650"/>
                  <a:pt x="2037700" y="3359650"/>
                </a:cubicBezTo>
                <a:lnTo>
                  <a:pt x="407550" y="3359650"/>
                </a:lnTo>
                <a:cubicBezTo>
                  <a:pt x="182466" y="3359650"/>
                  <a:pt x="0" y="3177184"/>
                  <a:pt x="0" y="2952100"/>
                </a:cubicBezTo>
                <a:lnTo>
                  <a:pt x="0" y="407550"/>
                </a:lnTo>
                <a:cubicBezTo>
                  <a:pt x="0" y="182466"/>
                  <a:pt x="182466" y="0"/>
                  <a:pt x="40755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01579" y="1199746"/>
            <a:ext cx="2553282" cy="116955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프로젝트</a:t>
            </a:r>
            <a:endParaRPr lang="en-US" altLang="ko-KR" sz="3500" dirty="0">
              <a:gradFill flip="none" rotWithShape="1"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  <a:tileRect/>
              </a:gra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algn="ctr"/>
            <a:r>
              <a:rPr lang="ko-KR" altLang="en-US" sz="3500" dirty="0"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진행 계획서</a:t>
            </a:r>
          </a:p>
        </p:txBody>
      </p:sp>
    </p:spTree>
    <p:extLst>
      <p:ext uri="{BB962C8B-B14F-4D97-AF65-F5344CB8AC3E}">
        <p14:creationId xmlns:p14="http://schemas.microsoft.com/office/powerpoint/2010/main" val="2927530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801518" y="4654402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1344318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45965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511201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6952171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0627" y="480325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타당성 분석</a:t>
            </a:r>
          </a:p>
        </p:txBody>
      </p:sp>
      <p:sp>
        <p:nvSpPr>
          <p:cNvPr id="21" name="타원 20"/>
          <p:cNvSpPr/>
          <p:nvPr/>
        </p:nvSpPr>
        <p:spPr>
          <a:xfrm>
            <a:off x="6492295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5933265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47588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916857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7785" y="295806"/>
            <a:ext cx="8281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00B0F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경제적 타당성 </a:t>
            </a:r>
            <a:r>
              <a:rPr lang="en-US" altLang="ko-KR" sz="4000" spc="-15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: </a:t>
            </a:r>
            <a:r>
              <a:rPr lang="ko-KR" altLang="en-US" sz="3200" spc="-15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비용 및 수익 금액 산정</a:t>
            </a:r>
          </a:p>
        </p:txBody>
      </p:sp>
      <p:sp>
        <p:nvSpPr>
          <p:cNvPr id="13" name="자유형 12"/>
          <p:cNvSpPr/>
          <p:nvPr/>
        </p:nvSpPr>
        <p:spPr>
          <a:xfrm>
            <a:off x="0" y="-1"/>
            <a:ext cx="9144000" cy="4356692"/>
          </a:xfrm>
          <a:custGeom>
            <a:avLst/>
            <a:gdLst>
              <a:gd name="connsiteX0" fmla="*/ 0 w 7905003"/>
              <a:gd name="connsiteY0" fmla="*/ 0 h 4016300"/>
              <a:gd name="connsiteX1" fmla="*/ 7905003 w 7905003"/>
              <a:gd name="connsiteY1" fmla="*/ 0 h 4016300"/>
              <a:gd name="connsiteX2" fmla="*/ 7905003 w 7905003"/>
              <a:gd name="connsiteY2" fmla="*/ 297712 h 4016300"/>
              <a:gd name="connsiteX3" fmla="*/ 7560850 w 7905003"/>
              <a:gd name="connsiteY3" fmla="*/ 297712 h 4016300"/>
              <a:gd name="connsiteX4" fmla="*/ 7560850 w 7905003"/>
              <a:gd name="connsiteY4" fmla="*/ 297563 h 4016300"/>
              <a:gd name="connsiteX5" fmla="*/ 344154 w 7905003"/>
              <a:gd name="connsiteY5" fmla="*/ 297563 h 4016300"/>
              <a:gd name="connsiteX6" fmla="*/ 344154 w 7905003"/>
              <a:gd name="connsiteY6" fmla="*/ 3721247 h 4016300"/>
              <a:gd name="connsiteX7" fmla="*/ 7560850 w 7905003"/>
              <a:gd name="connsiteY7" fmla="*/ 3721247 h 4016300"/>
              <a:gd name="connsiteX8" fmla="*/ 7560850 w 7905003"/>
              <a:gd name="connsiteY8" fmla="*/ 627173 h 4016300"/>
              <a:gd name="connsiteX9" fmla="*/ 7905003 w 7905003"/>
              <a:gd name="connsiteY9" fmla="*/ 627173 h 4016300"/>
              <a:gd name="connsiteX10" fmla="*/ 7905003 w 7905003"/>
              <a:gd name="connsiteY10" fmla="*/ 4016300 h 4016300"/>
              <a:gd name="connsiteX11" fmla="*/ 0 w 7905003"/>
              <a:gd name="connsiteY11" fmla="*/ 4016300 h 40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05003" h="4016300">
                <a:moveTo>
                  <a:pt x="0" y="0"/>
                </a:moveTo>
                <a:lnTo>
                  <a:pt x="7905003" y="0"/>
                </a:lnTo>
                <a:lnTo>
                  <a:pt x="7905003" y="297712"/>
                </a:lnTo>
                <a:lnTo>
                  <a:pt x="7560850" y="297712"/>
                </a:lnTo>
                <a:lnTo>
                  <a:pt x="7560850" y="297563"/>
                </a:lnTo>
                <a:lnTo>
                  <a:pt x="344154" y="297563"/>
                </a:lnTo>
                <a:lnTo>
                  <a:pt x="344154" y="3721247"/>
                </a:lnTo>
                <a:lnTo>
                  <a:pt x="7560850" y="3721247"/>
                </a:lnTo>
                <a:lnTo>
                  <a:pt x="7560850" y="627173"/>
                </a:lnTo>
                <a:lnTo>
                  <a:pt x="7905003" y="627173"/>
                </a:lnTo>
                <a:lnTo>
                  <a:pt x="7905003" y="4016300"/>
                </a:lnTo>
                <a:lnTo>
                  <a:pt x="0" y="401630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604136"/>
              </p:ext>
            </p:extLst>
          </p:nvPr>
        </p:nvGraphicFramePr>
        <p:xfrm>
          <a:off x="387626" y="1003692"/>
          <a:ext cx="8361614" cy="3021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0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3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개발 비용</a:t>
                      </a:r>
                    </a:p>
                  </a:txBody>
                  <a:tcPr marL="62556" marR="62556" marT="31277" marB="31277"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3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운영 비용</a:t>
                      </a:r>
                    </a:p>
                  </a:txBody>
                  <a:tcPr marL="62556" marR="62556" marT="31277" marB="31277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9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개발팀 급여 </a:t>
                      </a:r>
                      <a:r>
                        <a:rPr lang="en-US" altLang="ko-KR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(7</a:t>
                      </a:r>
                      <a:r>
                        <a:rPr lang="ko-KR" altLang="en-US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명</a:t>
                      </a:r>
                      <a:r>
                        <a:rPr lang="en-US" altLang="ko-KR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, 3</a:t>
                      </a:r>
                      <a:r>
                        <a:rPr lang="ko-KR" altLang="en-US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달</a:t>
                      </a:r>
                      <a:r>
                        <a:rPr lang="en-US" altLang="ko-KR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, 1</a:t>
                      </a:r>
                      <a:r>
                        <a:rPr lang="ko-KR" altLang="en-US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회</a:t>
                      </a:r>
                      <a:r>
                        <a:rPr lang="en-US" altLang="ko-KR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	</a:t>
                      </a:r>
                      <a:r>
                        <a:rPr lang="en-US" altLang="ko-KR" sz="1600" baseline="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 </a:t>
                      </a:r>
                      <a:r>
                        <a:rPr lang="en-US" altLang="ko-KR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58,800,000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보안</a:t>
                      </a:r>
                      <a:r>
                        <a:rPr lang="ko-KR" altLang="en-US" sz="1600" baseline="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시스템 개발 비용</a:t>
                      </a:r>
                      <a:r>
                        <a:rPr lang="en-US" altLang="ko-KR" sz="1600" baseline="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		    3,402,000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2700000" scaled="1"/>
                        </a:gra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FF4B4B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-62,202,000</a:t>
                      </a:r>
                    </a:p>
                  </a:txBody>
                  <a:tcPr marL="62556" marR="62556" marT="31277" marB="31277"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운영팀</a:t>
                      </a:r>
                      <a:r>
                        <a:rPr lang="ko-KR" altLang="en-US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급여 </a:t>
                      </a:r>
                      <a:r>
                        <a:rPr lang="en-US" altLang="ko-KR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(/</a:t>
                      </a:r>
                      <a:r>
                        <a:rPr lang="ko-KR" altLang="en-US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년</a:t>
                      </a:r>
                      <a:r>
                        <a:rPr lang="en-US" altLang="ko-KR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		  30,000,000</a:t>
                      </a:r>
                    </a:p>
                    <a:p>
                      <a:pPr algn="l" latinLnBrk="1"/>
                      <a:r>
                        <a:rPr lang="en-US" altLang="ko-KR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DB</a:t>
                      </a:r>
                      <a:r>
                        <a:rPr lang="ko-KR" altLang="en-US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서버 유지비 </a:t>
                      </a:r>
                      <a:r>
                        <a:rPr lang="en-US" altLang="ko-KR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(/</a:t>
                      </a:r>
                      <a:r>
                        <a:rPr lang="ko-KR" altLang="en-US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년</a:t>
                      </a:r>
                      <a:r>
                        <a:rPr lang="en-US" altLang="ko-KR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		    7,728,210</a:t>
                      </a:r>
                    </a:p>
                    <a:p>
                      <a:pPr algn="l" latinLnBrk="1"/>
                      <a:r>
                        <a:rPr lang="ko-KR" altLang="en-US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정기 점검 </a:t>
                      </a:r>
                      <a:r>
                        <a:rPr lang="en-US" altLang="ko-KR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(/</a:t>
                      </a:r>
                      <a:r>
                        <a:rPr lang="ko-KR" altLang="en-US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년</a:t>
                      </a:r>
                      <a:r>
                        <a:rPr lang="en-US" altLang="ko-KR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			    6,974,100</a:t>
                      </a:r>
                    </a:p>
                    <a:p>
                      <a:pPr algn="r" latinLnBrk="1"/>
                      <a:r>
                        <a:rPr lang="en-US" altLang="ko-KR" sz="1600" dirty="0">
                          <a:solidFill>
                            <a:srgbClr val="FF4B4B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-44,702,310</a:t>
                      </a:r>
                      <a:endParaRPr lang="ko-KR" altLang="en-US" sz="1600" dirty="0">
                        <a:solidFill>
                          <a:srgbClr val="FF4B4B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marL="62556" marR="62556" marT="31277" marB="31277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87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3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눈에 보이는 이익</a:t>
                      </a:r>
                    </a:p>
                  </a:txBody>
                  <a:tcPr marL="62556" marR="62556" marT="31277" marB="31277"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3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보이지 않는 이익</a:t>
                      </a:r>
                    </a:p>
                  </a:txBody>
                  <a:tcPr marL="62556" marR="62556" marT="31277" marB="31277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59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매출 증가 </a:t>
                      </a:r>
                      <a:r>
                        <a:rPr lang="en-US" altLang="ko-KR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(/10,000</a:t>
                      </a:r>
                      <a:r>
                        <a:rPr lang="ko-KR" altLang="en-US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명</a:t>
                      </a:r>
                      <a:r>
                        <a:rPr lang="en-US" altLang="ko-KR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	  25,000,000</a:t>
                      </a:r>
                    </a:p>
                    <a:p>
                      <a:pPr algn="l" latinLnBrk="1"/>
                      <a:r>
                        <a:rPr lang="ko-KR" altLang="en-US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장비 대여비용 절약 </a:t>
                      </a:r>
                      <a:r>
                        <a:rPr lang="en-US" altLang="ko-KR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(/</a:t>
                      </a:r>
                      <a:r>
                        <a:rPr lang="ko-KR" altLang="en-US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년</a:t>
                      </a:r>
                      <a:r>
                        <a:rPr lang="en-US" altLang="ko-KR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	  10,000,000</a:t>
                      </a:r>
                    </a:p>
                    <a:p>
                      <a:pPr algn="l" latinLnBrk="1"/>
                      <a:r>
                        <a:rPr lang="en-US" altLang="ko-KR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IT </a:t>
                      </a:r>
                      <a:r>
                        <a:rPr lang="ko-KR" altLang="en-US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비용 절약 </a:t>
                      </a:r>
                      <a:r>
                        <a:rPr lang="en-US" altLang="ko-KR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(/</a:t>
                      </a:r>
                      <a:r>
                        <a:rPr lang="ko-KR" altLang="en-US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년</a:t>
                      </a:r>
                      <a:r>
                        <a:rPr lang="en-US" altLang="ko-KR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		</a:t>
                      </a:r>
                      <a:r>
                        <a:rPr lang="en-US" altLang="ko-KR" sz="1600" baseline="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   </a:t>
                      </a:r>
                      <a:r>
                        <a:rPr lang="en-US" altLang="ko-KR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8,000,000</a:t>
                      </a:r>
                    </a:p>
                    <a:p>
                      <a:pPr algn="r" latinLnBrk="1"/>
                      <a:r>
                        <a:rPr lang="en-US" altLang="ko-KR" sz="1600" dirty="0">
                          <a:solidFill>
                            <a:srgbClr val="00B050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43,000,000</a:t>
                      </a:r>
                    </a:p>
                  </a:txBody>
                  <a:tcPr marL="62556" marR="62556" marT="31277" marB="31277"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시장 점유율 증가</a:t>
                      </a:r>
                      <a:endParaRPr lang="en-US" altLang="ko-KR" sz="1600" dirty="0"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2700000" scaled="1"/>
                        </a:gra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브랜드 인지도 증가</a:t>
                      </a:r>
                      <a:endParaRPr lang="en-US" altLang="ko-KR" sz="1600" dirty="0"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2700000" scaled="1"/>
                        </a:gra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고품질 상품</a:t>
                      </a:r>
                    </a:p>
                  </a:txBody>
                  <a:tcPr marL="62556" marR="62556" marT="31277" marB="31277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551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801518" y="4654402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1344318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45965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511201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6952171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0627" y="480325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타당성 분석</a:t>
            </a:r>
          </a:p>
        </p:txBody>
      </p:sp>
      <p:sp>
        <p:nvSpPr>
          <p:cNvPr id="21" name="타원 20"/>
          <p:cNvSpPr/>
          <p:nvPr/>
        </p:nvSpPr>
        <p:spPr>
          <a:xfrm>
            <a:off x="6492295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5933265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47588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916857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7785" y="295806"/>
            <a:ext cx="8281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00B0F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경제적 타당성 </a:t>
            </a:r>
            <a:r>
              <a:rPr lang="en-US" altLang="ko-KR" sz="4000" spc="-15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: </a:t>
            </a:r>
            <a:r>
              <a:rPr lang="ko-KR" altLang="en-US" sz="3200" spc="-15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연도별 수익 계산</a:t>
            </a:r>
          </a:p>
        </p:txBody>
      </p:sp>
      <p:sp>
        <p:nvSpPr>
          <p:cNvPr id="13" name="자유형 12"/>
          <p:cNvSpPr/>
          <p:nvPr/>
        </p:nvSpPr>
        <p:spPr>
          <a:xfrm>
            <a:off x="0" y="-1"/>
            <a:ext cx="9144000" cy="4356692"/>
          </a:xfrm>
          <a:custGeom>
            <a:avLst/>
            <a:gdLst>
              <a:gd name="connsiteX0" fmla="*/ 0 w 7905003"/>
              <a:gd name="connsiteY0" fmla="*/ 0 h 4016300"/>
              <a:gd name="connsiteX1" fmla="*/ 7905003 w 7905003"/>
              <a:gd name="connsiteY1" fmla="*/ 0 h 4016300"/>
              <a:gd name="connsiteX2" fmla="*/ 7905003 w 7905003"/>
              <a:gd name="connsiteY2" fmla="*/ 297712 h 4016300"/>
              <a:gd name="connsiteX3" fmla="*/ 7560850 w 7905003"/>
              <a:gd name="connsiteY3" fmla="*/ 297712 h 4016300"/>
              <a:gd name="connsiteX4" fmla="*/ 7560850 w 7905003"/>
              <a:gd name="connsiteY4" fmla="*/ 297563 h 4016300"/>
              <a:gd name="connsiteX5" fmla="*/ 344154 w 7905003"/>
              <a:gd name="connsiteY5" fmla="*/ 297563 h 4016300"/>
              <a:gd name="connsiteX6" fmla="*/ 344154 w 7905003"/>
              <a:gd name="connsiteY6" fmla="*/ 3721247 h 4016300"/>
              <a:gd name="connsiteX7" fmla="*/ 7560850 w 7905003"/>
              <a:gd name="connsiteY7" fmla="*/ 3721247 h 4016300"/>
              <a:gd name="connsiteX8" fmla="*/ 7560850 w 7905003"/>
              <a:gd name="connsiteY8" fmla="*/ 627173 h 4016300"/>
              <a:gd name="connsiteX9" fmla="*/ 7905003 w 7905003"/>
              <a:gd name="connsiteY9" fmla="*/ 627173 h 4016300"/>
              <a:gd name="connsiteX10" fmla="*/ 7905003 w 7905003"/>
              <a:gd name="connsiteY10" fmla="*/ 4016300 h 4016300"/>
              <a:gd name="connsiteX11" fmla="*/ 0 w 7905003"/>
              <a:gd name="connsiteY11" fmla="*/ 4016300 h 40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05003" h="4016300">
                <a:moveTo>
                  <a:pt x="0" y="0"/>
                </a:moveTo>
                <a:lnTo>
                  <a:pt x="7905003" y="0"/>
                </a:lnTo>
                <a:lnTo>
                  <a:pt x="7905003" y="297712"/>
                </a:lnTo>
                <a:lnTo>
                  <a:pt x="7560850" y="297712"/>
                </a:lnTo>
                <a:lnTo>
                  <a:pt x="7560850" y="297563"/>
                </a:lnTo>
                <a:lnTo>
                  <a:pt x="344154" y="297563"/>
                </a:lnTo>
                <a:lnTo>
                  <a:pt x="344154" y="3721247"/>
                </a:lnTo>
                <a:lnTo>
                  <a:pt x="7560850" y="3721247"/>
                </a:lnTo>
                <a:lnTo>
                  <a:pt x="7560850" y="627173"/>
                </a:lnTo>
                <a:lnTo>
                  <a:pt x="7905003" y="627173"/>
                </a:lnTo>
                <a:lnTo>
                  <a:pt x="7905003" y="4016300"/>
                </a:lnTo>
                <a:lnTo>
                  <a:pt x="0" y="401630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252766" y="3622461"/>
            <a:ext cx="7016591" cy="0"/>
          </a:xfrm>
          <a:prstGeom prst="line">
            <a:avLst/>
          </a:prstGeom>
          <a:ln w="4445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52766" y="1020793"/>
            <a:ext cx="0" cy="2624091"/>
          </a:xfrm>
          <a:prstGeom prst="line">
            <a:avLst/>
          </a:prstGeom>
          <a:ln w="4445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960062" y="3622461"/>
            <a:ext cx="0" cy="0"/>
          </a:xfrm>
          <a:prstGeom prst="line">
            <a:avLst/>
          </a:prstGeom>
          <a:ln w="4445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1395" y="3622461"/>
            <a:ext cx="832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2017</a:t>
            </a:r>
            <a:endParaRPr lang="ko-KR" altLang="en-US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82659" y="3622461"/>
            <a:ext cx="832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2018</a:t>
            </a:r>
            <a:endParaRPr lang="ko-KR" altLang="en-US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43923" y="3639623"/>
            <a:ext cx="832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2019</a:t>
            </a:r>
            <a:endParaRPr lang="ko-KR" altLang="en-US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05187" y="3633443"/>
            <a:ext cx="832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2020</a:t>
            </a:r>
            <a:endParaRPr lang="ko-KR" altLang="en-US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66451" y="3644884"/>
            <a:ext cx="832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2021</a:t>
            </a:r>
            <a:endParaRPr lang="ko-KR" altLang="en-US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292523" y="2886965"/>
            <a:ext cx="6976834" cy="0"/>
          </a:xfrm>
          <a:prstGeom prst="line">
            <a:avLst/>
          </a:prstGeom>
          <a:ln w="15875">
            <a:gradFill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92523" y="3259682"/>
            <a:ext cx="6976834" cy="0"/>
          </a:xfrm>
          <a:prstGeom prst="line">
            <a:avLst/>
          </a:prstGeom>
          <a:ln w="15875">
            <a:gradFill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292523" y="2509278"/>
            <a:ext cx="6976834" cy="0"/>
          </a:xfrm>
          <a:prstGeom prst="line">
            <a:avLst/>
          </a:prstGeom>
          <a:ln w="15875">
            <a:gradFill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292523" y="2116682"/>
            <a:ext cx="6976834" cy="0"/>
          </a:xfrm>
          <a:prstGeom prst="line">
            <a:avLst/>
          </a:prstGeom>
          <a:ln w="15875">
            <a:gradFill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292523" y="1712491"/>
            <a:ext cx="6976834" cy="0"/>
          </a:xfrm>
          <a:prstGeom prst="line">
            <a:avLst/>
          </a:prstGeom>
          <a:ln w="15875">
            <a:gradFill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9613" y="1569586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15,000</a:t>
            </a:r>
            <a:endParaRPr lang="ko-KR" altLang="en-US" sz="12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9370" y="1972836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12,000</a:t>
            </a:r>
            <a:endParaRPr lang="ko-KR" altLang="en-US" sz="12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7274" y="2339375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9,000</a:t>
            </a:r>
            <a:endParaRPr lang="ko-KR" altLang="en-US" sz="12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7153" y="2725895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6,000</a:t>
            </a:r>
            <a:endParaRPr lang="ko-KR" altLang="en-US" sz="12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29767" y="3116835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3,000</a:t>
            </a:r>
            <a:endParaRPr lang="ko-KR" altLang="en-US" sz="12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731712" y="2249835"/>
            <a:ext cx="1011644" cy="1330801"/>
          </a:xfrm>
          <a:prstGeom prst="roundRect">
            <a:avLst/>
          </a:prstGeom>
          <a:gradFill>
            <a:gsLst>
              <a:gs pos="0">
                <a:srgbClr val="FF4B4B"/>
              </a:gs>
              <a:gs pos="50000">
                <a:srgbClr val="FFB3B3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673893" y="3556499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울릉도M" panose="02030600000101010101" pitchFamily="18" charset="-127"/>
                <a:ea typeface="HY울릉도M" panose="02030600000101010101" pitchFamily="18" charset="-127"/>
              </a:rPr>
              <a:t>만 원</a:t>
            </a:r>
            <a:endParaRPr lang="ko-KR" altLang="en-US" sz="12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091360" y="2196386"/>
            <a:ext cx="1011644" cy="1392313"/>
          </a:xfrm>
          <a:prstGeom prst="roundRect">
            <a:avLst/>
          </a:prstGeom>
          <a:gradFill>
            <a:gsLst>
              <a:gs pos="0">
                <a:srgbClr val="FF4B4B"/>
              </a:gs>
              <a:gs pos="50000">
                <a:srgbClr val="FFB3B3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4451009" y="2133844"/>
            <a:ext cx="1011644" cy="1457747"/>
          </a:xfrm>
          <a:prstGeom prst="roundRect">
            <a:avLst/>
          </a:prstGeom>
          <a:gradFill>
            <a:gsLst>
              <a:gs pos="0">
                <a:srgbClr val="FF4B4B"/>
              </a:gs>
              <a:gs pos="50000">
                <a:srgbClr val="FFB3B3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725250" y="3125532"/>
            <a:ext cx="1011644" cy="481940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5815916" y="1997578"/>
            <a:ext cx="1011644" cy="1606275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097822" y="2896903"/>
            <a:ext cx="1011644" cy="710569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451009" y="2489400"/>
            <a:ext cx="1011644" cy="1118072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175506" y="1712491"/>
            <a:ext cx="1011644" cy="1889293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5818408" y="2105701"/>
            <a:ext cx="1011644" cy="1495847"/>
          </a:xfrm>
          <a:prstGeom prst="roundRect">
            <a:avLst/>
          </a:prstGeom>
          <a:gradFill>
            <a:gsLst>
              <a:gs pos="0">
                <a:srgbClr val="FF4B4B"/>
              </a:gs>
              <a:gs pos="50000">
                <a:srgbClr val="FFB3B3"/>
              </a:gs>
              <a:gs pos="100000">
                <a:srgbClr val="FF4B4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7176768" y="1992715"/>
            <a:ext cx="1011644" cy="1607800"/>
          </a:xfrm>
          <a:prstGeom prst="roundRect">
            <a:avLst/>
          </a:prstGeom>
          <a:gradFill>
            <a:gsLst>
              <a:gs pos="0">
                <a:srgbClr val="FF4B4B"/>
              </a:gs>
              <a:gs pos="50000">
                <a:srgbClr val="FFB3B3"/>
              </a:gs>
              <a:gs pos="100000">
                <a:srgbClr val="FF4B4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>
            <a:stCxn id="75" idx="0"/>
            <a:endCxn id="76" idx="0"/>
          </p:cNvCxnSpPr>
          <p:nvPr/>
        </p:nvCxnSpPr>
        <p:spPr>
          <a:xfrm flipV="1">
            <a:off x="2231072" y="2896903"/>
            <a:ext cx="1372572" cy="22862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76" idx="0"/>
            <a:endCxn id="77" idx="0"/>
          </p:cNvCxnSpPr>
          <p:nvPr/>
        </p:nvCxnSpPr>
        <p:spPr>
          <a:xfrm flipV="1">
            <a:off x="3603644" y="2489400"/>
            <a:ext cx="1353187" cy="40750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77" idx="0"/>
            <a:endCxn id="78" idx="0"/>
          </p:cNvCxnSpPr>
          <p:nvPr/>
        </p:nvCxnSpPr>
        <p:spPr>
          <a:xfrm flipV="1">
            <a:off x="4956831" y="1997578"/>
            <a:ext cx="1364907" cy="49182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78" idx="0"/>
            <a:endCxn id="79" idx="0"/>
          </p:cNvCxnSpPr>
          <p:nvPr/>
        </p:nvCxnSpPr>
        <p:spPr>
          <a:xfrm flipV="1">
            <a:off x="6321738" y="1712491"/>
            <a:ext cx="1359590" cy="285087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69" idx="0"/>
            <a:endCxn id="71" idx="0"/>
          </p:cNvCxnSpPr>
          <p:nvPr/>
        </p:nvCxnSpPr>
        <p:spPr>
          <a:xfrm flipV="1">
            <a:off x="2237534" y="2196386"/>
            <a:ext cx="1359648" cy="53449"/>
          </a:xfrm>
          <a:prstGeom prst="line">
            <a:avLst/>
          </a:prstGeom>
          <a:ln w="25400">
            <a:solidFill>
              <a:srgbClr val="FF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71" idx="0"/>
            <a:endCxn id="72" idx="0"/>
          </p:cNvCxnSpPr>
          <p:nvPr/>
        </p:nvCxnSpPr>
        <p:spPr>
          <a:xfrm flipV="1">
            <a:off x="3597182" y="2133844"/>
            <a:ext cx="1359649" cy="62542"/>
          </a:xfrm>
          <a:prstGeom prst="line">
            <a:avLst/>
          </a:prstGeom>
          <a:ln w="25400">
            <a:solidFill>
              <a:srgbClr val="FF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72" idx="0"/>
            <a:endCxn id="73" idx="0"/>
          </p:cNvCxnSpPr>
          <p:nvPr/>
        </p:nvCxnSpPr>
        <p:spPr>
          <a:xfrm flipV="1">
            <a:off x="4956831" y="2105701"/>
            <a:ext cx="1367399" cy="28143"/>
          </a:xfrm>
          <a:prstGeom prst="line">
            <a:avLst/>
          </a:prstGeom>
          <a:ln w="25400">
            <a:solidFill>
              <a:srgbClr val="FF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73" idx="0"/>
            <a:endCxn id="74" idx="0"/>
          </p:cNvCxnSpPr>
          <p:nvPr/>
        </p:nvCxnSpPr>
        <p:spPr>
          <a:xfrm flipV="1">
            <a:off x="6324230" y="1992715"/>
            <a:ext cx="1358360" cy="112986"/>
          </a:xfrm>
          <a:prstGeom prst="line">
            <a:avLst/>
          </a:prstGeom>
          <a:ln w="25400">
            <a:solidFill>
              <a:srgbClr val="FF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5965963" y="2047299"/>
            <a:ext cx="149087" cy="149087"/>
          </a:xfrm>
          <a:prstGeom prst="ellipse">
            <a:avLst/>
          </a:prstGeom>
          <a:solidFill>
            <a:srgbClr val="0556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51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801518" y="4654402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1344318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45965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511201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6952171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0627" y="480325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타당성 분석</a:t>
            </a:r>
          </a:p>
        </p:txBody>
      </p:sp>
      <p:sp>
        <p:nvSpPr>
          <p:cNvPr id="21" name="타원 20"/>
          <p:cNvSpPr/>
          <p:nvPr/>
        </p:nvSpPr>
        <p:spPr>
          <a:xfrm>
            <a:off x="6492295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5933265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47588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916857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7785" y="295806"/>
            <a:ext cx="8281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00B0F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경제적 타당성 </a:t>
            </a:r>
            <a:r>
              <a:rPr lang="en-US" altLang="ko-KR" sz="4000" spc="-15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: Should we build it?</a:t>
            </a:r>
            <a:endParaRPr lang="ko-KR" altLang="en-US" sz="4000" spc="-15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0" y="-1"/>
            <a:ext cx="9144000" cy="4356692"/>
          </a:xfrm>
          <a:custGeom>
            <a:avLst/>
            <a:gdLst>
              <a:gd name="connsiteX0" fmla="*/ 0 w 7905003"/>
              <a:gd name="connsiteY0" fmla="*/ 0 h 4016300"/>
              <a:gd name="connsiteX1" fmla="*/ 7905003 w 7905003"/>
              <a:gd name="connsiteY1" fmla="*/ 0 h 4016300"/>
              <a:gd name="connsiteX2" fmla="*/ 7905003 w 7905003"/>
              <a:gd name="connsiteY2" fmla="*/ 297712 h 4016300"/>
              <a:gd name="connsiteX3" fmla="*/ 7560850 w 7905003"/>
              <a:gd name="connsiteY3" fmla="*/ 297712 h 4016300"/>
              <a:gd name="connsiteX4" fmla="*/ 7560850 w 7905003"/>
              <a:gd name="connsiteY4" fmla="*/ 297563 h 4016300"/>
              <a:gd name="connsiteX5" fmla="*/ 344154 w 7905003"/>
              <a:gd name="connsiteY5" fmla="*/ 297563 h 4016300"/>
              <a:gd name="connsiteX6" fmla="*/ 344154 w 7905003"/>
              <a:gd name="connsiteY6" fmla="*/ 3721247 h 4016300"/>
              <a:gd name="connsiteX7" fmla="*/ 7560850 w 7905003"/>
              <a:gd name="connsiteY7" fmla="*/ 3721247 h 4016300"/>
              <a:gd name="connsiteX8" fmla="*/ 7560850 w 7905003"/>
              <a:gd name="connsiteY8" fmla="*/ 627173 h 4016300"/>
              <a:gd name="connsiteX9" fmla="*/ 7905003 w 7905003"/>
              <a:gd name="connsiteY9" fmla="*/ 627173 h 4016300"/>
              <a:gd name="connsiteX10" fmla="*/ 7905003 w 7905003"/>
              <a:gd name="connsiteY10" fmla="*/ 4016300 h 4016300"/>
              <a:gd name="connsiteX11" fmla="*/ 0 w 7905003"/>
              <a:gd name="connsiteY11" fmla="*/ 4016300 h 40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05003" h="4016300">
                <a:moveTo>
                  <a:pt x="0" y="0"/>
                </a:moveTo>
                <a:lnTo>
                  <a:pt x="7905003" y="0"/>
                </a:lnTo>
                <a:lnTo>
                  <a:pt x="7905003" y="297712"/>
                </a:lnTo>
                <a:lnTo>
                  <a:pt x="7560850" y="297712"/>
                </a:lnTo>
                <a:lnTo>
                  <a:pt x="7560850" y="297563"/>
                </a:lnTo>
                <a:lnTo>
                  <a:pt x="344154" y="297563"/>
                </a:lnTo>
                <a:lnTo>
                  <a:pt x="344154" y="3721247"/>
                </a:lnTo>
                <a:lnTo>
                  <a:pt x="7560850" y="3721247"/>
                </a:lnTo>
                <a:lnTo>
                  <a:pt x="7560850" y="627173"/>
                </a:lnTo>
                <a:lnTo>
                  <a:pt x="7905003" y="627173"/>
                </a:lnTo>
                <a:lnTo>
                  <a:pt x="7905003" y="4016300"/>
                </a:lnTo>
                <a:lnTo>
                  <a:pt x="0" y="401630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91672" y="1169410"/>
            <a:ext cx="1332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- </a:t>
            </a:r>
            <a:r>
              <a:rPr lang="ko-KR" altLang="en-US" sz="2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요약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1672" y="1692630"/>
            <a:ext cx="79606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당해 년도 총 비용 </a:t>
            </a:r>
            <a:r>
              <a:rPr lang="en-US" altLang="ko-KR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(</a:t>
            </a:r>
            <a:r>
              <a:rPr lang="ko-KR" altLang="en-US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개발 비용 </a:t>
            </a:r>
            <a:r>
              <a:rPr lang="en-US" altLang="ko-KR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+ </a:t>
            </a:r>
            <a:r>
              <a:rPr lang="ko-KR" altLang="en-US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관리 비용</a:t>
            </a:r>
            <a:r>
              <a:rPr lang="en-US" altLang="ko-KR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)		: </a:t>
            </a:r>
            <a:r>
              <a:rPr lang="ko-KR" altLang="en-US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약 </a:t>
            </a:r>
            <a:r>
              <a:rPr lang="en-US" altLang="ko-KR" sz="1600" dirty="0">
                <a:gradFill>
                  <a:gsLst>
                    <a:gs pos="50000">
                      <a:srgbClr val="FF4B4B"/>
                    </a:gs>
                    <a:gs pos="0">
                      <a:srgbClr val="FF2626"/>
                    </a:gs>
                    <a:gs pos="100000">
                      <a:srgbClr val="FFB3B3"/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1</a:t>
            </a:r>
            <a:r>
              <a:rPr lang="ko-KR" altLang="en-US" sz="1600" dirty="0">
                <a:gradFill>
                  <a:gsLst>
                    <a:gs pos="50000">
                      <a:srgbClr val="FF4B4B"/>
                    </a:gs>
                    <a:gs pos="0">
                      <a:srgbClr val="FF2626"/>
                    </a:gs>
                    <a:gs pos="100000">
                      <a:srgbClr val="FFB3B3"/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억</a:t>
            </a:r>
            <a:r>
              <a:rPr lang="en-US" altLang="ko-KR" sz="1600" dirty="0">
                <a:gradFill>
                  <a:gsLst>
                    <a:gs pos="50000">
                      <a:srgbClr val="FF4B4B"/>
                    </a:gs>
                    <a:gs pos="0">
                      <a:srgbClr val="FF2626"/>
                    </a:gs>
                    <a:gs pos="100000">
                      <a:srgbClr val="FFB3B3"/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 1000</a:t>
            </a:r>
            <a:r>
              <a:rPr lang="ko-KR" altLang="en-US" sz="1600" dirty="0">
                <a:gradFill>
                  <a:gsLst>
                    <a:gs pos="50000">
                      <a:srgbClr val="FF4B4B"/>
                    </a:gs>
                    <a:gs pos="0">
                      <a:srgbClr val="FF2626"/>
                    </a:gs>
                    <a:gs pos="100000">
                      <a:srgbClr val="FFB3B3"/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만 원</a:t>
            </a:r>
            <a:endParaRPr lang="en-US" altLang="ko-KR" sz="1600" dirty="0">
              <a:gradFill>
                <a:gsLst>
                  <a:gs pos="50000">
                    <a:srgbClr val="FF4B4B"/>
                  </a:gs>
                  <a:gs pos="0">
                    <a:srgbClr val="FF2626"/>
                  </a:gs>
                  <a:gs pos="100000">
                    <a:srgbClr val="FFB3B3"/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en-US" altLang="ko-KR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	    </a:t>
            </a:r>
            <a:r>
              <a:rPr lang="ko-KR" altLang="en-US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총 수익</a:t>
            </a:r>
            <a:r>
              <a:rPr lang="en-US" altLang="ko-KR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					: </a:t>
            </a:r>
            <a:r>
              <a:rPr lang="ko-KR" altLang="en-US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약 </a:t>
            </a:r>
            <a:r>
              <a:rPr lang="en-US" altLang="ko-KR" sz="1600" dirty="0">
                <a:gradFill>
                  <a:gsLst>
                    <a:gs pos="50000">
                      <a:schemeClr val="accent6">
                        <a:lumMod val="75000"/>
                      </a:schemeClr>
                    </a:gs>
                    <a:gs pos="0">
                      <a:srgbClr val="00B050"/>
                    </a:gs>
                    <a:gs pos="100000">
                      <a:schemeClr val="accent6">
                        <a:lumMod val="40000"/>
                        <a:lumOff val="6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4000</a:t>
            </a:r>
            <a:r>
              <a:rPr lang="ko-KR" altLang="en-US" sz="1600" dirty="0">
                <a:gradFill>
                  <a:gsLst>
                    <a:gs pos="50000">
                      <a:schemeClr val="accent6">
                        <a:lumMod val="75000"/>
                      </a:schemeClr>
                    </a:gs>
                    <a:gs pos="0">
                      <a:srgbClr val="00B050"/>
                    </a:gs>
                    <a:gs pos="100000">
                      <a:schemeClr val="accent6">
                        <a:lumMod val="40000"/>
                        <a:lumOff val="6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만 원</a:t>
            </a:r>
            <a:endParaRPr lang="en-US" altLang="ko-KR" sz="1600" dirty="0">
              <a:gradFill>
                <a:gsLst>
                  <a:gs pos="50000">
                    <a:schemeClr val="accent6">
                      <a:lumMod val="75000"/>
                    </a:schemeClr>
                  </a:gs>
                  <a:gs pos="0">
                    <a:srgbClr val="00B050"/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endParaRPr lang="en-US" altLang="ko-KR" sz="1600" dirty="0">
              <a:gradFill>
                <a:gsLst>
                  <a:gs pos="500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en-US" altLang="ko-KR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1</a:t>
            </a:r>
            <a:r>
              <a:rPr lang="ko-KR" altLang="en-US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년 사이로 대학생 사용자가 </a:t>
            </a:r>
            <a:r>
              <a:rPr lang="en-US" altLang="ko-KR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1</a:t>
            </a:r>
            <a:r>
              <a:rPr lang="ko-KR" altLang="en-US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만 명씩 증가한다고 가정했을 때</a:t>
            </a:r>
            <a:r>
              <a:rPr lang="en-US" altLang="ko-KR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연간 </a:t>
            </a:r>
            <a:r>
              <a:rPr lang="en-US" altLang="ko-KR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1</a:t>
            </a:r>
            <a:r>
              <a:rPr lang="ko-KR" altLang="en-US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인당 </a:t>
            </a:r>
            <a:r>
              <a:rPr lang="en-US" altLang="ko-KR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2500</a:t>
            </a:r>
            <a:r>
              <a:rPr lang="ko-KR" altLang="en-US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원의 수익으로 계산하면 매 년 </a:t>
            </a:r>
            <a:r>
              <a:rPr lang="en-US" altLang="ko-KR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2500</a:t>
            </a:r>
            <a:r>
              <a:rPr lang="ko-KR" altLang="en-US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만원의 수익이 증가한다</a:t>
            </a:r>
            <a:r>
              <a:rPr lang="en-US" altLang="ko-KR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. </a:t>
            </a:r>
            <a:r>
              <a:rPr lang="ko-KR" altLang="en-US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이러한 추세로 수익은 프로그램 출시 </a:t>
            </a:r>
            <a:r>
              <a:rPr lang="en-US" altLang="ko-KR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3</a:t>
            </a:r>
            <a:r>
              <a:rPr lang="ko-KR" altLang="en-US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년 차가 되기 전에 손익분기점을 넘어간다</a:t>
            </a:r>
            <a:r>
              <a:rPr lang="en-US" altLang="ko-KR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  <a:p>
            <a:endParaRPr lang="en-US" altLang="ko-KR" sz="1600" dirty="0">
              <a:gradFill>
                <a:gsLst>
                  <a:gs pos="500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또한 개발 이후 사용자 수에 따른 시장 점유율</a:t>
            </a:r>
            <a:r>
              <a:rPr lang="en-US" altLang="ko-KR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브랜드 인지도 등을 고려하면 잠재적인 추가 수익도 충분히 예상할 수 있다</a:t>
            </a:r>
            <a:r>
              <a:rPr lang="en-US" altLang="ko-KR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2058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801518" y="4654402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1344318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45965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511201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6952171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0627" y="480325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타당성 분석</a:t>
            </a:r>
          </a:p>
        </p:txBody>
      </p:sp>
      <p:sp>
        <p:nvSpPr>
          <p:cNvPr id="21" name="타원 20"/>
          <p:cNvSpPr/>
          <p:nvPr/>
        </p:nvSpPr>
        <p:spPr>
          <a:xfrm>
            <a:off x="6492295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5933265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47588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916857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7785" y="295806"/>
            <a:ext cx="8281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00B0F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조직적 타당성 </a:t>
            </a:r>
            <a:r>
              <a:rPr lang="en-US" altLang="ko-KR" sz="4000" spc="-15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: Will they come?</a:t>
            </a:r>
            <a:endParaRPr lang="ko-KR" altLang="en-US" sz="4000" spc="-15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0" y="-1"/>
            <a:ext cx="9144000" cy="4356692"/>
          </a:xfrm>
          <a:custGeom>
            <a:avLst/>
            <a:gdLst>
              <a:gd name="connsiteX0" fmla="*/ 0 w 7905003"/>
              <a:gd name="connsiteY0" fmla="*/ 0 h 4016300"/>
              <a:gd name="connsiteX1" fmla="*/ 7905003 w 7905003"/>
              <a:gd name="connsiteY1" fmla="*/ 0 h 4016300"/>
              <a:gd name="connsiteX2" fmla="*/ 7905003 w 7905003"/>
              <a:gd name="connsiteY2" fmla="*/ 297712 h 4016300"/>
              <a:gd name="connsiteX3" fmla="*/ 7560850 w 7905003"/>
              <a:gd name="connsiteY3" fmla="*/ 297712 h 4016300"/>
              <a:gd name="connsiteX4" fmla="*/ 7560850 w 7905003"/>
              <a:gd name="connsiteY4" fmla="*/ 297563 h 4016300"/>
              <a:gd name="connsiteX5" fmla="*/ 344154 w 7905003"/>
              <a:gd name="connsiteY5" fmla="*/ 297563 h 4016300"/>
              <a:gd name="connsiteX6" fmla="*/ 344154 w 7905003"/>
              <a:gd name="connsiteY6" fmla="*/ 3721247 h 4016300"/>
              <a:gd name="connsiteX7" fmla="*/ 7560850 w 7905003"/>
              <a:gd name="connsiteY7" fmla="*/ 3721247 h 4016300"/>
              <a:gd name="connsiteX8" fmla="*/ 7560850 w 7905003"/>
              <a:gd name="connsiteY8" fmla="*/ 627173 h 4016300"/>
              <a:gd name="connsiteX9" fmla="*/ 7905003 w 7905003"/>
              <a:gd name="connsiteY9" fmla="*/ 627173 h 4016300"/>
              <a:gd name="connsiteX10" fmla="*/ 7905003 w 7905003"/>
              <a:gd name="connsiteY10" fmla="*/ 4016300 h 4016300"/>
              <a:gd name="connsiteX11" fmla="*/ 0 w 7905003"/>
              <a:gd name="connsiteY11" fmla="*/ 4016300 h 40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05003" h="4016300">
                <a:moveTo>
                  <a:pt x="0" y="0"/>
                </a:moveTo>
                <a:lnTo>
                  <a:pt x="7905003" y="0"/>
                </a:lnTo>
                <a:lnTo>
                  <a:pt x="7905003" y="297712"/>
                </a:lnTo>
                <a:lnTo>
                  <a:pt x="7560850" y="297712"/>
                </a:lnTo>
                <a:lnTo>
                  <a:pt x="7560850" y="297563"/>
                </a:lnTo>
                <a:lnTo>
                  <a:pt x="344154" y="297563"/>
                </a:lnTo>
                <a:lnTo>
                  <a:pt x="344154" y="3721247"/>
                </a:lnTo>
                <a:lnTo>
                  <a:pt x="7560850" y="3721247"/>
                </a:lnTo>
                <a:lnTo>
                  <a:pt x="7560850" y="627173"/>
                </a:lnTo>
                <a:lnTo>
                  <a:pt x="7905003" y="627173"/>
                </a:lnTo>
                <a:lnTo>
                  <a:pt x="7905003" y="4016300"/>
                </a:lnTo>
                <a:lnTo>
                  <a:pt x="0" y="401630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7785" y="1299499"/>
            <a:ext cx="281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50000">
                      <a:schemeClr val="accent5">
                        <a:lumMod val="75000"/>
                      </a:schemeClr>
                    </a:gs>
                    <a:gs pos="0">
                      <a:srgbClr val="7030A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- </a:t>
            </a:r>
            <a:r>
              <a:rPr lang="ko-KR" altLang="en-US" sz="2400" dirty="0">
                <a:gradFill>
                  <a:gsLst>
                    <a:gs pos="50000">
                      <a:schemeClr val="accent5">
                        <a:lumMod val="75000"/>
                      </a:schemeClr>
                    </a:gs>
                    <a:gs pos="0">
                      <a:srgbClr val="7030A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프로젝트 관리자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785" y="2340917"/>
            <a:ext cx="2605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50000">
                      <a:schemeClr val="accent5">
                        <a:lumMod val="75000"/>
                      </a:schemeClr>
                    </a:gs>
                    <a:gs pos="0">
                      <a:srgbClr val="7030A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- </a:t>
            </a:r>
            <a:r>
              <a:rPr lang="ko-KR" altLang="en-US" sz="2400" dirty="0">
                <a:gradFill>
                  <a:gsLst>
                    <a:gs pos="50000">
                      <a:schemeClr val="accent5">
                        <a:lumMod val="75000"/>
                      </a:schemeClr>
                    </a:gs>
                    <a:gs pos="0">
                      <a:srgbClr val="7030A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조직 내 관리자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785" y="3380466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50000">
                      <a:schemeClr val="accent5">
                        <a:lumMod val="75000"/>
                      </a:schemeClr>
                    </a:gs>
                    <a:gs pos="0">
                      <a:srgbClr val="7030A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- </a:t>
            </a:r>
            <a:r>
              <a:rPr lang="ko-KR" altLang="en-US" sz="2400" dirty="0">
                <a:gradFill>
                  <a:gsLst>
                    <a:gs pos="50000">
                      <a:schemeClr val="accent5">
                        <a:lumMod val="75000"/>
                      </a:schemeClr>
                    </a:gs>
                    <a:gs pos="0">
                      <a:srgbClr val="7030A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사용자</a:t>
            </a:r>
          </a:p>
        </p:txBody>
      </p:sp>
    </p:spTree>
    <p:extLst>
      <p:ext uri="{BB962C8B-B14F-4D97-AF65-F5344CB8AC3E}">
        <p14:creationId xmlns:p14="http://schemas.microsoft.com/office/powerpoint/2010/main" val="2738349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801518" y="4654402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1344318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45965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511201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6952171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0627" y="480325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타당성 분석</a:t>
            </a:r>
          </a:p>
        </p:txBody>
      </p:sp>
      <p:sp>
        <p:nvSpPr>
          <p:cNvPr id="21" name="타원 20"/>
          <p:cNvSpPr/>
          <p:nvPr/>
        </p:nvSpPr>
        <p:spPr>
          <a:xfrm>
            <a:off x="6492295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5933265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47588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916857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>
            <a:off x="0" y="-1"/>
            <a:ext cx="9144000" cy="4356692"/>
          </a:xfrm>
          <a:custGeom>
            <a:avLst/>
            <a:gdLst>
              <a:gd name="connsiteX0" fmla="*/ 0 w 7905003"/>
              <a:gd name="connsiteY0" fmla="*/ 0 h 4016300"/>
              <a:gd name="connsiteX1" fmla="*/ 7905003 w 7905003"/>
              <a:gd name="connsiteY1" fmla="*/ 0 h 4016300"/>
              <a:gd name="connsiteX2" fmla="*/ 7905003 w 7905003"/>
              <a:gd name="connsiteY2" fmla="*/ 297712 h 4016300"/>
              <a:gd name="connsiteX3" fmla="*/ 7560850 w 7905003"/>
              <a:gd name="connsiteY3" fmla="*/ 297712 h 4016300"/>
              <a:gd name="connsiteX4" fmla="*/ 7560850 w 7905003"/>
              <a:gd name="connsiteY4" fmla="*/ 297563 h 4016300"/>
              <a:gd name="connsiteX5" fmla="*/ 344154 w 7905003"/>
              <a:gd name="connsiteY5" fmla="*/ 297563 h 4016300"/>
              <a:gd name="connsiteX6" fmla="*/ 344154 w 7905003"/>
              <a:gd name="connsiteY6" fmla="*/ 3721247 h 4016300"/>
              <a:gd name="connsiteX7" fmla="*/ 7560850 w 7905003"/>
              <a:gd name="connsiteY7" fmla="*/ 3721247 h 4016300"/>
              <a:gd name="connsiteX8" fmla="*/ 7560850 w 7905003"/>
              <a:gd name="connsiteY8" fmla="*/ 627173 h 4016300"/>
              <a:gd name="connsiteX9" fmla="*/ 7905003 w 7905003"/>
              <a:gd name="connsiteY9" fmla="*/ 627173 h 4016300"/>
              <a:gd name="connsiteX10" fmla="*/ 7905003 w 7905003"/>
              <a:gd name="connsiteY10" fmla="*/ 4016300 h 4016300"/>
              <a:gd name="connsiteX11" fmla="*/ 0 w 7905003"/>
              <a:gd name="connsiteY11" fmla="*/ 4016300 h 40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05003" h="4016300">
                <a:moveTo>
                  <a:pt x="0" y="0"/>
                </a:moveTo>
                <a:lnTo>
                  <a:pt x="7905003" y="0"/>
                </a:lnTo>
                <a:lnTo>
                  <a:pt x="7905003" y="297712"/>
                </a:lnTo>
                <a:lnTo>
                  <a:pt x="7560850" y="297712"/>
                </a:lnTo>
                <a:lnTo>
                  <a:pt x="7560850" y="297563"/>
                </a:lnTo>
                <a:lnTo>
                  <a:pt x="344154" y="297563"/>
                </a:lnTo>
                <a:lnTo>
                  <a:pt x="344154" y="3721247"/>
                </a:lnTo>
                <a:lnTo>
                  <a:pt x="7560850" y="3721247"/>
                </a:lnTo>
                <a:lnTo>
                  <a:pt x="7560850" y="627173"/>
                </a:lnTo>
                <a:lnTo>
                  <a:pt x="7905003" y="627173"/>
                </a:lnTo>
                <a:lnTo>
                  <a:pt x="7905003" y="4016300"/>
                </a:lnTo>
                <a:lnTo>
                  <a:pt x="0" y="401630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7785" y="1299499"/>
            <a:ext cx="281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50000">
                      <a:schemeClr val="accent5">
                        <a:lumMod val="75000"/>
                      </a:schemeClr>
                    </a:gs>
                    <a:gs pos="0">
                      <a:srgbClr val="7030A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- </a:t>
            </a:r>
            <a:r>
              <a:rPr lang="ko-KR" altLang="en-US" sz="2400" dirty="0">
                <a:gradFill>
                  <a:gsLst>
                    <a:gs pos="50000">
                      <a:schemeClr val="accent5">
                        <a:lumMod val="75000"/>
                      </a:schemeClr>
                    </a:gs>
                    <a:gs pos="0">
                      <a:srgbClr val="7030A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프로젝트 관리자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17880" y="1299499"/>
            <a:ext cx="531106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대학생의 아이디어에서 착안된 만큼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,</a:t>
            </a:r>
          </a:p>
          <a:p>
            <a:r>
              <a:rPr lang="ko-KR" altLang="en-US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대학생과 관련된 문제점을 가까운 곳에서</a:t>
            </a:r>
            <a:endParaRPr lang="en-US" altLang="ko-KR" sz="20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관찰하고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그에 알맞은 해결방안을 모색할 수</a:t>
            </a:r>
            <a:endParaRPr lang="en-US" altLang="ko-KR" sz="20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있음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  <a:p>
            <a:endParaRPr lang="en-US" altLang="ko-KR" sz="20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구성 팀원들 또한 대학생들로 구성되어</a:t>
            </a:r>
            <a:endParaRPr lang="en-US" altLang="ko-KR" sz="20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있으므로 협력 및 분업을 통한 양질의 개발을</a:t>
            </a:r>
            <a:endParaRPr lang="en-US" altLang="ko-KR" sz="20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할 수 있을 것으로 예상됨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7785" y="295806"/>
            <a:ext cx="8281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00B0F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조직적 타당성 </a:t>
            </a:r>
            <a:r>
              <a:rPr lang="en-US" altLang="ko-KR" sz="4000" spc="-15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: Will they come?</a:t>
            </a:r>
            <a:endParaRPr lang="ko-KR" altLang="en-US" sz="4000" spc="-15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392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468758" y="1299499"/>
            <a:ext cx="52804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초기에는 개발 팀을 관리하며 프로젝트</a:t>
            </a:r>
            <a:endParaRPr lang="en-US" altLang="ko-KR" sz="2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결과에 집중하여 목표를 달성</a:t>
            </a:r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  <a:p>
            <a:endParaRPr lang="en-US" altLang="ko-KR" sz="2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이후 시스템이 안정되면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 데이터 통신을 통한</a:t>
            </a:r>
            <a:endParaRPr lang="en-US" altLang="ko-KR" sz="20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포트폴리오 공유 및 커뮤니티 시스템 개발을 위한 프로젝트를 또한 진행할 예정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  <a:p>
            <a:endParaRPr lang="en-US" altLang="ko-KR" sz="2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사용자를 위한 커뮤니티 활성화에 참여</a:t>
            </a:r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801518" y="4654402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1344318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45965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511201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6952171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0627" y="480325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타당성 분석</a:t>
            </a:r>
          </a:p>
        </p:txBody>
      </p:sp>
      <p:sp>
        <p:nvSpPr>
          <p:cNvPr id="21" name="타원 20"/>
          <p:cNvSpPr/>
          <p:nvPr/>
        </p:nvSpPr>
        <p:spPr>
          <a:xfrm>
            <a:off x="6492295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5933265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47588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916857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>
            <a:off x="0" y="-1"/>
            <a:ext cx="9144000" cy="4356692"/>
          </a:xfrm>
          <a:custGeom>
            <a:avLst/>
            <a:gdLst>
              <a:gd name="connsiteX0" fmla="*/ 0 w 7905003"/>
              <a:gd name="connsiteY0" fmla="*/ 0 h 4016300"/>
              <a:gd name="connsiteX1" fmla="*/ 7905003 w 7905003"/>
              <a:gd name="connsiteY1" fmla="*/ 0 h 4016300"/>
              <a:gd name="connsiteX2" fmla="*/ 7905003 w 7905003"/>
              <a:gd name="connsiteY2" fmla="*/ 297712 h 4016300"/>
              <a:gd name="connsiteX3" fmla="*/ 7560850 w 7905003"/>
              <a:gd name="connsiteY3" fmla="*/ 297712 h 4016300"/>
              <a:gd name="connsiteX4" fmla="*/ 7560850 w 7905003"/>
              <a:gd name="connsiteY4" fmla="*/ 297563 h 4016300"/>
              <a:gd name="connsiteX5" fmla="*/ 344154 w 7905003"/>
              <a:gd name="connsiteY5" fmla="*/ 297563 h 4016300"/>
              <a:gd name="connsiteX6" fmla="*/ 344154 w 7905003"/>
              <a:gd name="connsiteY6" fmla="*/ 3721247 h 4016300"/>
              <a:gd name="connsiteX7" fmla="*/ 7560850 w 7905003"/>
              <a:gd name="connsiteY7" fmla="*/ 3721247 h 4016300"/>
              <a:gd name="connsiteX8" fmla="*/ 7560850 w 7905003"/>
              <a:gd name="connsiteY8" fmla="*/ 627173 h 4016300"/>
              <a:gd name="connsiteX9" fmla="*/ 7905003 w 7905003"/>
              <a:gd name="connsiteY9" fmla="*/ 627173 h 4016300"/>
              <a:gd name="connsiteX10" fmla="*/ 7905003 w 7905003"/>
              <a:gd name="connsiteY10" fmla="*/ 4016300 h 4016300"/>
              <a:gd name="connsiteX11" fmla="*/ 0 w 7905003"/>
              <a:gd name="connsiteY11" fmla="*/ 4016300 h 40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05003" h="4016300">
                <a:moveTo>
                  <a:pt x="0" y="0"/>
                </a:moveTo>
                <a:lnTo>
                  <a:pt x="7905003" y="0"/>
                </a:lnTo>
                <a:lnTo>
                  <a:pt x="7905003" y="297712"/>
                </a:lnTo>
                <a:lnTo>
                  <a:pt x="7560850" y="297712"/>
                </a:lnTo>
                <a:lnTo>
                  <a:pt x="7560850" y="297563"/>
                </a:lnTo>
                <a:lnTo>
                  <a:pt x="344154" y="297563"/>
                </a:lnTo>
                <a:lnTo>
                  <a:pt x="344154" y="3721247"/>
                </a:lnTo>
                <a:lnTo>
                  <a:pt x="7560850" y="3721247"/>
                </a:lnTo>
                <a:lnTo>
                  <a:pt x="7560850" y="627173"/>
                </a:lnTo>
                <a:lnTo>
                  <a:pt x="7905003" y="627173"/>
                </a:lnTo>
                <a:lnTo>
                  <a:pt x="7905003" y="4016300"/>
                </a:lnTo>
                <a:lnTo>
                  <a:pt x="0" y="401630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7785" y="2340917"/>
            <a:ext cx="2605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50000">
                      <a:schemeClr val="accent5">
                        <a:lumMod val="75000"/>
                      </a:schemeClr>
                    </a:gs>
                    <a:gs pos="0">
                      <a:srgbClr val="7030A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- </a:t>
            </a:r>
            <a:r>
              <a:rPr lang="ko-KR" altLang="en-US" sz="2400" dirty="0">
                <a:gradFill>
                  <a:gsLst>
                    <a:gs pos="50000">
                      <a:schemeClr val="accent5">
                        <a:lumMod val="75000"/>
                      </a:schemeClr>
                    </a:gs>
                    <a:gs pos="0">
                      <a:srgbClr val="7030A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조직 내 관리자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7785" y="295806"/>
            <a:ext cx="8281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00B0F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조직적 타당성 </a:t>
            </a:r>
            <a:r>
              <a:rPr lang="en-US" altLang="ko-KR" sz="4000" spc="-15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: Will they come?</a:t>
            </a:r>
            <a:endParaRPr lang="ko-KR" altLang="en-US" sz="4000" spc="-15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489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801518" y="4654402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1344318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45965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511201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6952171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0627" y="480325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타당성 분석</a:t>
            </a:r>
          </a:p>
        </p:txBody>
      </p:sp>
      <p:sp>
        <p:nvSpPr>
          <p:cNvPr id="21" name="타원 20"/>
          <p:cNvSpPr/>
          <p:nvPr/>
        </p:nvSpPr>
        <p:spPr>
          <a:xfrm>
            <a:off x="6492295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5933265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47588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916857" y="4654402"/>
            <a:ext cx="399542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>
            <a:off x="0" y="-1"/>
            <a:ext cx="9144000" cy="4356692"/>
          </a:xfrm>
          <a:custGeom>
            <a:avLst/>
            <a:gdLst>
              <a:gd name="connsiteX0" fmla="*/ 0 w 7905003"/>
              <a:gd name="connsiteY0" fmla="*/ 0 h 4016300"/>
              <a:gd name="connsiteX1" fmla="*/ 7905003 w 7905003"/>
              <a:gd name="connsiteY1" fmla="*/ 0 h 4016300"/>
              <a:gd name="connsiteX2" fmla="*/ 7905003 w 7905003"/>
              <a:gd name="connsiteY2" fmla="*/ 297712 h 4016300"/>
              <a:gd name="connsiteX3" fmla="*/ 7560850 w 7905003"/>
              <a:gd name="connsiteY3" fmla="*/ 297712 h 4016300"/>
              <a:gd name="connsiteX4" fmla="*/ 7560850 w 7905003"/>
              <a:gd name="connsiteY4" fmla="*/ 297563 h 4016300"/>
              <a:gd name="connsiteX5" fmla="*/ 344154 w 7905003"/>
              <a:gd name="connsiteY5" fmla="*/ 297563 h 4016300"/>
              <a:gd name="connsiteX6" fmla="*/ 344154 w 7905003"/>
              <a:gd name="connsiteY6" fmla="*/ 3721247 h 4016300"/>
              <a:gd name="connsiteX7" fmla="*/ 7560850 w 7905003"/>
              <a:gd name="connsiteY7" fmla="*/ 3721247 h 4016300"/>
              <a:gd name="connsiteX8" fmla="*/ 7560850 w 7905003"/>
              <a:gd name="connsiteY8" fmla="*/ 627173 h 4016300"/>
              <a:gd name="connsiteX9" fmla="*/ 7905003 w 7905003"/>
              <a:gd name="connsiteY9" fmla="*/ 627173 h 4016300"/>
              <a:gd name="connsiteX10" fmla="*/ 7905003 w 7905003"/>
              <a:gd name="connsiteY10" fmla="*/ 4016300 h 4016300"/>
              <a:gd name="connsiteX11" fmla="*/ 0 w 7905003"/>
              <a:gd name="connsiteY11" fmla="*/ 4016300 h 40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05003" h="4016300">
                <a:moveTo>
                  <a:pt x="0" y="0"/>
                </a:moveTo>
                <a:lnTo>
                  <a:pt x="7905003" y="0"/>
                </a:lnTo>
                <a:lnTo>
                  <a:pt x="7905003" y="297712"/>
                </a:lnTo>
                <a:lnTo>
                  <a:pt x="7560850" y="297712"/>
                </a:lnTo>
                <a:lnTo>
                  <a:pt x="7560850" y="297563"/>
                </a:lnTo>
                <a:lnTo>
                  <a:pt x="344154" y="297563"/>
                </a:lnTo>
                <a:lnTo>
                  <a:pt x="344154" y="3721247"/>
                </a:lnTo>
                <a:lnTo>
                  <a:pt x="7560850" y="3721247"/>
                </a:lnTo>
                <a:lnTo>
                  <a:pt x="7560850" y="627173"/>
                </a:lnTo>
                <a:lnTo>
                  <a:pt x="7905003" y="627173"/>
                </a:lnTo>
                <a:lnTo>
                  <a:pt x="7905003" y="4016300"/>
                </a:lnTo>
                <a:lnTo>
                  <a:pt x="0" y="401630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7785" y="3380466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50000">
                      <a:schemeClr val="accent5">
                        <a:lumMod val="75000"/>
                      </a:schemeClr>
                    </a:gs>
                    <a:gs pos="0">
                      <a:srgbClr val="7030A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- </a:t>
            </a:r>
            <a:r>
              <a:rPr lang="ko-KR" altLang="en-US" sz="2400" dirty="0">
                <a:gradFill>
                  <a:gsLst>
                    <a:gs pos="50000">
                      <a:schemeClr val="accent5">
                        <a:lumMod val="75000"/>
                      </a:schemeClr>
                    </a:gs>
                    <a:gs pos="0">
                      <a:srgbClr val="7030A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사용자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68758" y="1170291"/>
            <a:ext cx="52804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주요 대상이 대학생인 만큼 설문</a:t>
            </a:r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및 베타 테스트 시에 높은 참여율이 예상됨</a:t>
            </a:r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  <a:p>
            <a:endParaRPr lang="en-US" altLang="ko-KR" sz="2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미래를 계획 하는 사람은 특정 연령이 정해져 있지 않으므로 주요 대상이 대학생이라고 프로그램 설계가 대학생 위주로 되어서는 안됨</a:t>
            </a:r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  <a:p>
            <a:endParaRPr lang="en-US" altLang="ko-KR" sz="2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전 연령을 어우를 수 있는 </a:t>
            </a:r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UI</a:t>
            </a:r>
            <a:r>
              <a:rPr lang="ko-KR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디자인과 간단하면서 효율적인 시스템이 요구됨</a:t>
            </a:r>
            <a:endParaRPr lang="en-US" altLang="ko-KR" sz="2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785" y="295806"/>
            <a:ext cx="8281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00B0F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조직적 타당성 </a:t>
            </a:r>
            <a:r>
              <a:rPr lang="en-US" altLang="ko-KR" sz="4000" spc="-15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: Will they come?</a:t>
            </a:r>
            <a:endParaRPr lang="ko-KR" altLang="en-US" sz="4000" spc="-15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112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449117" y="4803258"/>
            <a:ext cx="241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프로젝트 진행 계획서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785" y="295806"/>
            <a:ext cx="8281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프로젝트 진행 계획서</a:t>
            </a:r>
          </a:p>
        </p:txBody>
      </p:sp>
      <p:sp>
        <p:nvSpPr>
          <p:cNvPr id="13" name="자유형 12"/>
          <p:cNvSpPr/>
          <p:nvPr/>
        </p:nvSpPr>
        <p:spPr>
          <a:xfrm>
            <a:off x="0" y="-1"/>
            <a:ext cx="9144000" cy="4356692"/>
          </a:xfrm>
          <a:custGeom>
            <a:avLst/>
            <a:gdLst>
              <a:gd name="connsiteX0" fmla="*/ 0 w 7905003"/>
              <a:gd name="connsiteY0" fmla="*/ 0 h 4016300"/>
              <a:gd name="connsiteX1" fmla="*/ 7905003 w 7905003"/>
              <a:gd name="connsiteY1" fmla="*/ 0 h 4016300"/>
              <a:gd name="connsiteX2" fmla="*/ 7905003 w 7905003"/>
              <a:gd name="connsiteY2" fmla="*/ 297712 h 4016300"/>
              <a:gd name="connsiteX3" fmla="*/ 7560850 w 7905003"/>
              <a:gd name="connsiteY3" fmla="*/ 297712 h 4016300"/>
              <a:gd name="connsiteX4" fmla="*/ 7560850 w 7905003"/>
              <a:gd name="connsiteY4" fmla="*/ 297563 h 4016300"/>
              <a:gd name="connsiteX5" fmla="*/ 344154 w 7905003"/>
              <a:gd name="connsiteY5" fmla="*/ 297563 h 4016300"/>
              <a:gd name="connsiteX6" fmla="*/ 344154 w 7905003"/>
              <a:gd name="connsiteY6" fmla="*/ 3721247 h 4016300"/>
              <a:gd name="connsiteX7" fmla="*/ 7560850 w 7905003"/>
              <a:gd name="connsiteY7" fmla="*/ 3721247 h 4016300"/>
              <a:gd name="connsiteX8" fmla="*/ 7560850 w 7905003"/>
              <a:gd name="connsiteY8" fmla="*/ 627173 h 4016300"/>
              <a:gd name="connsiteX9" fmla="*/ 7905003 w 7905003"/>
              <a:gd name="connsiteY9" fmla="*/ 627173 h 4016300"/>
              <a:gd name="connsiteX10" fmla="*/ 7905003 w 7905003"/>
              <a:gd name="connsiteY10" fmla="*/ 4016300 h 4016300"/>
              <a:gd name="connsiteX11" fmla="*/ 0 w 7905003"/>
              <a:gd name="connsiteY11" fmla="*/ 4016300 h 40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05003" h="4016300">
                <a:moveTo>
                  <a:pt x="0" y="0"/>
                </a:moveTo>
                <a:lnTo>
                  <a:pt x="7905003" y="0"/>
                </a:lnTo>
                <a:lnTo>
                  <a:pt x="7905003" y="297712"/>
                </a:lnTo>
                <a:lnTo>
                  <a:pt x="7560850" y="297712"/>
                </a:lnTo>
                <a:lnTo>
                  <a:pt x="7560850" y="297563"/>
                </a:lnTo>
                <a:lnTo>
                  <a:pt x="344154" y="297563"/>
                </a:lnTo>
                <a:lnTo>
                  <a:pt x="344154" y="3721247"/>
                </a:lnTo>
                <a:lnTo>
                  <a:pt x="7560850" y="3721247"/>
                </a:lnTo>
                <a:lnTo>
                  <a:pt x="7560850" y="627173"/>
                </a:lnTo>
                <a:lnTo>
                  <a:pt x="7905003" y="627173"/>
                </a:lnTo>
                <a:lnTo>
                  <a:pt x="7905003" y="4016300"/>
                </a:lnTo>
                <a:lnTo>
                  <a:pt x="0" y="401630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23768" y="1499581"/>
            <a:ext cx="2605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50000">
                      <a:srgbClr val="00B0F0"/>
                    </a:gs>
                    <a:gs pos="0">
                      <a:srgbClr val="7030A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- </a:t>
            </a:r>
            <a:r>
              <a:rPr lang="ko-KR" altLang="en-US" sz="2400" dirty="0">
                <a:gradFill>
                  <a:gsLst>
                    <a:gs pos="50000">
                      <a:srgbClr val="00B0F0"/>
                    </a:gs>
                    <a:gs pos="0">
                      <a:srgbClr val="7030A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작업 분할 구조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31891" y="2928136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50000">
                      <a:srgbClr val="00B0F0"/>
                    </a:gs>
                    <a:gs pos="0">
                      <a:srgbClr val="7030A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- </a:t>
            </a:r>
            <a:r>
              <a:rPr lang="ko-KR" altLang="en-US" sz="2400" dirty="0">
                <a:gradFill>
                  <a:gsLst>
                    <a:gs pos="50000">
                      <a:srgbClr val="00B0F0"/>
                    </a:gs>
                    <a:gs pos="0">
                      <a:srgbClr val="7030A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노력 측정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1801518" y="4654402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344318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45965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511201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4916857" y="4643769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911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449117" y="4803258"/>
            <a:ext cx="241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프로젝트 진행 계획서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59588" y="295806"/>
            <a:ext cx="4624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00B0F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작업 분할 구조</a:t>
            </a:r>
          </a:p>
        </p:txBody>
      </p:sp>
      <p:sp>
        <p:nvSpPr>
          <p:cNvPr id="13" name="자유형 12"/>
          <p:cNvSpPr/>
          <p:nvPr/>
        </p:nvSpPr>
        <p:spPr>
          <a:xfrm>
            <a:off x="0" y="-1"/>
            <a:ext cx="9144000" cy="4356692"/>
          </a:xfrm>
          <a:custGeom>
            <a:avLst/>
            <a:gdLst>
              <a:gd name="connsiteX0" fmla="*/ 0 w 7905003"/>
              <a:gd name="connsiteY0" fmla="*/ 0 h 4016300"/>
              <a:gd name="connsiteX1" fmla="*/ 7905003 w 7905003"/>
              <a:gd name="connsiteY1" fmla="*/ 0 h 4016300"/>
              <a:gd name="connsiteX2" fmla="*/ 7905003 w 7905003"/>
              <a:gd name="connsiteY2" fmla="*/ 297712 h 4016300"/>
              <a:gd name="connsiteX3" fmla="*/ 7560850 w 7905003"/>
              <a:gd name="connsiteY3" fmla="*/ 297712 h 4016300"/>
              <a:gd name="connsiteX4" fmla="*/ 7560850 w 7905003"/>
              <a:gd name="connsiteY4" fmla="*/ 297563 h 4016300"/>
              <a:gd name="connsiteX5" fmla="*/ 344154 w 7905003"/>
              <a:gd name="connsiteY5" fmla="*/ 297563 h 4016300"/>
              <a:gd name="connsiteX6" fmla="*/ 344154 w 7905003"/>
              <a:gd name="connsiteY6" fmla="*/ 3721247 h 4016300"/>
              <a:gd name="connsiteX7" fmla="*/ 7560850 w 7905003"/>
              <a:gd name="connsiteY7" fmla="*/ 3721247 h 4016300"/>
              <a:gd name="connsiteX8" fmla="*/ 7560850 w 7905003"/>
              <a:gd name="connsiteY8" fmla="*/ 627173 h 4016300"/>
              <a:gd name="connsiteX9" fmla="*/ 7905003 w 7905003"/>
              <a:gd name="connsiteY9" fmla="*/ 627173 h 4016300"/>
              <a:gd name="connsiteX10" fmla="*/ 7905003 w 7905003"/>
              <a:gd name="connsiteY10" fmla="*/ 4016300 h 4016300"/>
              <a:gd name="connsiteX11" fmla="*/ 0 w 7905003"/>
              <a:gd name="connsiteY11" fmla="*/ 4016300 h 40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05003" h="4016300">
                <a:moveTo>
                  <a:pt x="0" y="0"/>
                </a:moveTo>
                <a:lnTo>
                  <a:pt x="7905003" y="0"/>
                </a:lnTo>
                <a:lnTo>
                  <a:pt x="7905003" y="297712"/>
                </a:lnTo>
                <a:lnTo>
                  <a:pt x="7560850" y="297712"/>
                </a:lnTo>
                <a:lnTo>
                  <a:pt x="7560850" y="297563"/>
                </a:lnTo>
                <a:lnTo>
                  <a:pt x="344154" y="297563"/>
                </a:lnTo>
                <a:lnTo>
                  <a:pt x="344154" y="3721247"/>
                </a:lnTo>
                <a:lnTo>
                  <a:pt x="7560850" y="3721247"/>
                </a:lnTo>
                <a:lnTo>
                  <a:pt x="7560850" y="627173"/>
                </a:lnTo>
                <a:lnTo>
                  <a:pt x="7905003" y="627173"/>
                </a:lnTo>
                <a:lnTo>
                  <a:pt x="7905003" y="4016300"/>
                </a:lnTo>
                <a:lnTo>
                  <a:pt x="0" y="401630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1801518" y="4654402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344318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45965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511201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4916857" y="4643769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556759"/>
              </p:ext>
            </p:extLst>
          </p:nvPr>
        </p:nvGraphicFramePr>
        <p:xfrm>
          <a:off x="1299552" y="1172471"/>
          <a:ext cx="6544897" cy="274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작업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기간 </a:t>
                      </a:r>
                      <a:r>
                        <a:rPr lang="en-US" altLang="ko-KR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</a:t>
                      </a:r>
                      <a:r>
                        <a:rPr lang="ko-KR" altLang="en-US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일</a:t>
                      </a:r>
                      <a:r>
                        <a:rPr lang="en-US" altLang="ko-KR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</a:t>
                      </a:r>
                      <a:endParaRPr lang="ko-KR" altLang="en-US" sz="1400" dirty="0"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50000">
                              <a:schemeClr val="accent5">
                                <a:lumMod val="75000"/>
                              </a:schemeClr>
                            </a:gs>
                            <a:gs pos="100000">
                              <a:schemeClr val="accent5">
                                <a:lumMod val="20000"/>
                                <a:lumOff val="80000"/>
                              </a:schemeClr>
                            </a:gs>
                          </a:gsLst>
                          <a:lin ang="2700000" scaled="1"/>
                        </a:gra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의존성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  <a:lumOff val="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시스템 개발 계획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  <a:lumOff val="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  <a:lumOff val="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  <a:lumOff val="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  <a:lumOff val="5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   1.1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aseline="0" dirty="0"/>
                        <a:t>   </a:t>
                      </a:r>
                      <a:r>
                        <a:rPr lang="ko-KR" altLang="en-US" baseline="0" dirty="0"/>
                        <a:t>계획 수립 전 시스템 요구사항 파악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      1.1.1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aseline="0" dirty="0"/>
                        <a:t>      설문조사 계획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      1.1.2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      </a:t>
                      </a:r>
                      <a:r>
                        <a:rPr lang="ko-KR" altLang="en-US" dirty="0"/>
                        <a:t>설문조사 양식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1.1.1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      1.1.3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      </a:t>
                      </a:r>
                      <a:r>
                        <a:rPr lang="ko-KR" altLang="en-US" dirty="0"/>
                        <a:t>설문조사 수행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1.1.2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      1.1.4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      </a:t>
                      </a:r>
                      <a:r>
                        <a:rPr lang="ko-KR" altLang="en-US" dirty="0"/>
                        <a:t>설문조사 의견</a:t>
                      </a:r>
                      <a:r>
                        <a:rPr lang="ko-KR" altLang="en-US" baseline="0" dirty="0"/>
                        <a:t> 정리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1.1.3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   </a:t>
                      </a:r>
                      <a:r>
                        <a:rPr lang="en-US" altLang="ko-KR" baseline="0" dirty="0"/>
                        <a:t>   1.1.5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aseline="0" dirty="0"/>
                        <a:t>      </a:t>
                      </a:r>
                      <a:r>
                        <a:rPr lang="ko-KR" altLang="en-US" baseline="0" dirty="0"/>
                        <a:t>설문조사 보고서 작성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1.1.4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   1.2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aseline="0" dirty="0"/>
                        <a:t>   </a:t>
                      </a:r>
                      <a:r>
                        <a:rPr lang="ko-KR" altLang="en-US" baseline="0" dirty="0"/>
                        <a:t>타당성 분석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1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449117" y="4803258"/>
            <a:ext cx="241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프로젝트 진행 계획서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59588" y="295806"/>
            <a:ext cx="4624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00B0F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작업 분할 구조</a:t>
            </a:r>
          </a:p>
        </p:txBody>
      </p:sp>
      <p:sp>
        <p:nvSpPr>
          <p:cNvPr id="13" name="자유형 12"/>
          <p:cNvSpPr/>
          <p:nvPr/>
        </p:nvSpPr>
        <p:spPr>
          <a:xfrm>
            <a:off x="0" y="-1"/>
            <a:ext cx="9144000" cy="4356692"/>
          </a:xfrm>
          <a:custGeom>
            <a:avLst/>
            <a:gdLst>
              <a:gd name="connsiteX0" fmla="*/ 0 w 7905003"/>
              <a:gd name="connsiteY0" fmla="*/ 0 h 4016300"/>
              <a:gd name="connsiteX1" fmla="*/ 7905003 w 7905003"/>
              <a:gd name="connsiteY1" fmla="*/ 0 h 4016300"/>
              <a:gd name="connsiteX2" fmla="*/ 7905003 w 7905003"/>
              <a:gd name="connsiteY2" fmla="*/ 297712 h 4016300"/>
              <a:gd name="connsiteX3" fmla="*/ 7560850 w 7905003"/>
              <a:gd name="connsiteY3" fmla="*/ 297712 h 4016300"/>
              <a:gd name="connsiteX4" fmla="*/ 7560850 w 7905003"/>
              <a:gd name="connsiteY4" fmla="*/ 297563 h 4016300"/>
              <a:gd name="connsiteX5" fmla="*/ 344154 w 7905003"/>
              <a:gd name="connsiteY5" fmla="*/ 297563 h 4016300"/>
              <a:gd name="connsiteX6" fmla="*/ 344154 w 7905003"/>
              <a:gd name="connsiteY6" fmla="*/ 3721247 h 4016300"/>
              <a:gd name="connsiteX7" fmla="*/ 7560850 w 7905003"/>
              <a:gd name="connsiteY7" fmla="*/ 3721247 h 4016300"/>
              <a:gd name="connsiteX8" fmla="*/ 7560850 w 7905003"/>
              <a:gd name="connsiteY8" fmla="*/ 627173 h 4016300"/>
              <a:gd name="connsiteX9" fmla="*/ 7905003 w 7905003"/>
              <a:gd name="connsiteY9" fmla="*/ 627173 h 4016300"/>
              <a:gd name="connsiteX10" fmla="*/ 7905003 w 7905003"/>
              <a:gd name="connsiteY10" fmla="*/ 4016300 h 4016300"/>
              <a:gd name="connsiteX11" fmla="*/ 0 w 7905003"/>
              <a:gd name="connsiteY11" fmla="*/ 4016300 h 40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05003" h="4016300">
                <a:moveTo>
                  <a:pt x="0" y="0"/>
                </a:moveTo>
                <a:lnTo>
                  <a:pt x="7905003" y="0"/>
                </a:lnTo>
                <a:lnTo>
                  <a:pt x="7905003" y="297712"/>
                </a:lnTo>
                <a:lnTo>
                  <a:pt x="7560850" y="297712"/>
                </a:lnTo>
                <a:lnTo>
                  <a:pt x="7560850" y="297563"/>
                </a:lnTo>
                <a:lnTo>
                  <a:pt x="344154" y="297563"/>
                </a:lnTo>
                <a:lnTo>
                  <a:pt x="344154" y="3721247"/>
                </a:lnTo>
                <a:lnTo>
                  <a:pt x="7560850" y="3721247"/>
                </a:lnTo>
                <a:lnTo>
                  <a:pt x="7560850" y="627173"/>
                </a:lnTo>
                <a:lnTo>
                  <a:pt x="7905003" y="627173"/>
                </a:lnTo>
                <a:lnTo>
                  <a:pt x="7905003" y="4016300"/>
                </a:lnTo>
                <a:lnTo>
                  <a:pt x="0" y="401630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1801518" y="4654402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344318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45965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511201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4916857" y="4643769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70157"/>
              </p:ext>
            </p:extLst>
          </p:nvPr>
        </p:nvGraphicFramePr>
        <p:xfrm>
          <a:off x="1299552" y="1172471"/>
          <a:ext cx="6544897" cy="274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작업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기간 </a:t>
                      </a:r>
                      <a:r>
                        <a:rPr lang="en-US" altLang="ko-KR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</a:t>
                      </a:r>
                      <a:r>
                        <a:rPr lang="ko-KR" altLang="en-US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일</a:t>
                      </a:r>
                      <a:r>
                        <a:rPr lang="en-US" altLang="ko-KR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</a:t>
                      </a:r>
                      <a:endParaRPr lang="ko-KR" altLang="en-US" sz="1400" dirty="0"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50000">
                              <a:schemeClr val="accent5">
                                <a:lumMod val="75000"/>
                              </a:schemeClr>
                            </a:gs>
                            <a:gs pos="100000">
                              <a:schemeClr val="accent5">
                                <a:lumMod val="20000"/>
                                <a:lumOff val="80000"/>
                              </a:schemeClr>
                            </a:gs>
                          </a:gsLst>
                          <a:lin ang="2700000" scaled="1"/>
                        </a:gra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의존성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      1.2.1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baseline="0" dirty="0"/>
                        <a:t>      </a:t>
                      </a:r>
                      <a:r>
                        <a:rPr lang="ko-KR" altLang="en-US" baseline="0" dirty="0"/>
                        <a:t>기술적 타당성 분석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      1.2.2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      </a:t>
                      </a:r>
                      <a:r>
                        <a:rPr lang="ko-KR" altLang="en-US" dirty="0"/>
                        <a:t>경제적 타당성 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      1.2.3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      </a:t>
                      </a:r>
                      <a:r>
                        <a:rPr lang="ko-KR" altLang="en-US" dirty="0"/>
                        <a:t>조직적 타당성 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   1.3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   </a:t>
                      </a:r>
                      <a:r>
                        <a:rPr lang="ko-KR" altLang="en-US" dirty="0"/>
                        <a:t>시스템 개발 계획 수립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시스템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ko-KR" dirty="0"/>
                        <a:t>   2.1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   </a:t>
                      </a:r>
                      <a:r>
                        <a:rPr lang="ko-KR" altLang="en-US" dirty="0"/>
                        <a:t>시스템 설계 목표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ko-KR" dirty="0"/>
                        <a:t>   2.2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   </a:t>
                      </a:r>
                      <a:r>
                        <a:rPr lang="ko-KR" altLang="en-US" dirty="0"/>
                        <a:t>시스템 구조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      2.2.1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aseline="0" dirty="0"/>
                        <a:t>      </a:t>
                      </a:r>
                      <a:r>
                        <a:rPr lang="ko-KR" altLang="en-US" baseline="0" dirty="0"/>
                        <a:t>하드웨어 구조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25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>
            <a:off x="6450489" y="1205438"/>
            <a:ext cx="2445250" cy="3359650"/>
          </a:xfrm>
          <a:custGeom>
            <a:avLst/>
            <a:gdLst>
              <a:gd name="connsiteX0" fmla="*/ 407550 w 2445250"/>
              <a:gd name="connsiteY0" fmla="*/ 0 h 3359650"/>
              <a:gd name="connsiteX1" fmla="*/ 2037700 w 2445250"/>
              <a:gd name="connsiteY1" fmla="*/ 0 h 3359650"/>
              <a:gd name="connsiteX2" fmla="*/ 2445250 w 2445250"/>
              <a:gd name="connsiteY2" fmla="*/ 407550 h 3359650"/>
              <a:gd name="connsiteX3" fmla="*/ 2445250 w 2445250"/>
              <a:gd name="connsiteY3" fmla="*/ 2952100 h 3359650"/>
              <a:gd name="connsiteX4" fmla="*/ 2037700 w 2445250"/>
              <a:gd name="connsiteY4" fmla="*/ 3359650 h 3359650"/>
              <a:gd name="connsiteX5" fmla="*/ 407550 w 2445250"/>
              <a:gd name="connsiteY5" fmla="*/ 3359650 h 3359650"/>
              <a:gd name="connsiteX6" fmla="*/ 0 w 2445250"/>
              <a:gd name="connsiteY6" fmla="*/ 2952100 h 3359650"/>
              <a:gd name="connsiteX7" fmla="*/ 0 w 2445250"/>
              <a:gd name="connsiteY7" fmla="*/ 407550 h 3359650"/>
              <a:gd name="connsiteX8" fmla="*/ 407550 w 2445250"/>
              <a:gd name="connsiteY8" fmla="*/ 0 h 335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5250" h="3359650">
                <a:moveTo>
                  <a:pt x="407550" y="0"/>
                </a:moveTo>
                <a:lnTo>
                  <a:pt x="2037700" y="0"/>
                </a:lnTo>
                <a:cubicBezTo>
                  <a:pt x="2262784" y="0"/>
                  <a:pt x="2445250" y="182466"/>
                  <a:pt x="2445250" y="407550"/>
                </a:cubicBezTo>
                <a:lnTo>
                  <a:pt x="2445250" y="2952100"/>
                </a:lnTo>
                <a:cubicBezTo>
                  <a:pt x="2445250" y="3177184"/>
                  <a:pt x="2262784" y="3359650"/>
                  <a:pt x="2037700" y="3359650"/>
                </a:cubicBezTo>
                <a:lnTo>
                  <a:pt x="407550" y="3359650"/>
                </a:lnTo>
                <a:cubicBezTo>
                  <a:pt x="182466" y="3359650"/>
                  <a:pt x="0" y="3177184"/>
                  <a:pt x="0" y="2952100"/>
                </a:cubicBezTo>
                <a:lnTo>
                  <a:pt x="0" y="407550"/>
                </a:lnTo>
                <a:cubicBezTo>
                  <a:pt x="0" y="182466"/>
                  <a:pt x="182466" y="0"/>
                  <a:pt x="40755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52856" y="0"/>
            <a:ext cx="2238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목차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3155" y="1200150"/>
            <a:ext cx="2445250" cy="3359650"/>
          </a:xfrm>
          <a:prstGeom prst="roundRect">
            <a:avLst/>
          </a:prstGeom>
          <a:noFill/>
          <a:ln w="38100" cap="flat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455595" y="1200150"/>
            <a:ext cx="2445250" cy="3359650"/>
          </a:xfrm>
          <a:prstGeom prst="roundRect">
            <a:avLst/>
          </a:prstGeom>
          <a:noFill/>
          <a:ln w="38100" cap="flat" cmpd="sng">
            <a:gradFill>
              <a:gsLst>
                <a:gs pos="0">
                  <a:schemeClr val="accent5">
                    <a:lumMod val="5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5400000" scaled="1"/>
            </a:gra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349375" y="1200150"/>
            <a:ext cx="2445250" cy="3359650"/>
          </a:xfrm>
          <a:prstGeom prst="roundRect">
            <a:avLst/>
          </a:prstGeom>
          <a:noFill/>
          <a:ln w="38100" cap="flat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535053" y="1194863"/>
            <a:ext cx="2073894" cy="116955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54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타당성</a:t>
            </a:r>
            <a:endParaRPr lang="en-US" altLang="ko-KR" sz="3500" dirty="0">
              <a:gradFill flip="none" rotWithShape="1">
                <a:gsLst>
                  <a:gs pos="0">
                    <a:schemeClr val="accent5">
                      <a:lumMod val="50000"/>
                    </a:schemeClr>
                  </a:gs>
                  <a:gs pos="54000">
                    <a:srgbClr val="FF4B4B"/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  <a:tileRect/>
              </a:gra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algn="ctr"/>
            <a:r>
              <a:rPr lang="ko-KR" altLang="en-US" sz="3500" dirty="0"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54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분석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9826" y="1194862"/>
            <a:ext cx="2111908" cy="116955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시스템</a:t>
            </a:r>
            <a:endParaRPr lang="en-US" altLang="ko-KR" sz="3500" dirty="0">
              <a:gradFill flip="none" rotWithShape="1">
                <a:gsLst>
                  <a:gs pos="0">
                    <a:schemeClr val="accent5">
                      <a:lumMod val="5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  <a:tileRect/>
              </a:gra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algn="ctr"/>
            <a:r>
              <a:rPr lang="ko-KR" altLang="en-US" sz="3500" dirty="0"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개발 요청</a:t>
            </a:r>
          </a:p>
        </p:txBody>
      </p:sp>
      <p:sp>
        <p:nvSpPr>
          <p:cNvPr id="19" name="자유형 18"/>
          <p:cNvSpPr/>
          <p:nvPr/>
        </p:nvSpPr>
        <p:spPr>
          <a:xfrm>
            <a:off x="248261" y="1205438"/>
            <a:ext cx="2445250" cy="3359650"/>
          </a:xfrm>
          <a:custGeom>
            <a:avLst/>
            <a:gdLst>
              <a:gd name="connsiteX0" fmla="*/ 407550 w 2445250"/>
              <a:gd name="connsiteY0" fmla="*/ 0 h 3359650"/>
              <a:gd name="connsiteX1" fmla="*/ 2037700 w 2445250"/>
              <a:gd name="connsiteY1" fmla="*/ 0 h 3359650"/>
              <a:gd name="connsiteX2" fmla="*/ 2445250 w 2445250"/>
              <a:gd name="connsiteY2" fmla="*/ 407550 h 3359650"/>
              <a:gd name="connsiteX3" fmla="*/ 2445250 w 2445250"/>
              <a:gd name="connsiteY3" fmla="*/ 2952100 h 3359650"/>
              <a:gd name="connsiteX4" fmla="*/ 2037700 w 2445250"/>
              <a:gd name="connsiteY4" fmla="*/ 3359650 h 3359650"/>
              <a:gd name="connsiteX5" fmla="*/ 407550 w 2445250"/>
              <a:gd name="connsiteY5" fmla="*/ 3359650 h 3359650"/>
              <a:gd name="connsiteX6" fmla="*/ 0 w 2445250"/>
              <a:gd name="connsiteY6" fmla="*/ 2952100 h 3359650"/>
              <a:gd name="connsiteX7" fmla="*/ 0 w 2445250"/>
              <a:gd name="connsiteY7" fmla="*/ 407550 h 3359650"/>
              <a:gd name="connsiteX8" fmla="*/ 407550 w 2445250"/>
              <a:gd name="connsiteY8" fmla="*/ 0 h 335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5250" h="3359650">
                <a:moveTo>
                  <a:pt x="407550" y="0"/>
                </a:moveTo>
                <a:lnTo>
                  <a:pt x="2037700" y="0"/>
                </a:lnTo>
                <a:cubicBezTo>
                  <a:pt x="2262784" y="0"/>
                  <a:pt x="2445250" y="182466"/>
                  <a:pt x="2445250" y="407550"/>
                </a:cubicBezTo>
                <a:lnTo>
                  <a:pt x="2445250" y="2952100"/>
                </a:lnTo>
                <a:cubicBezTo>
                  <a:pt x="2445250" y="3177184"/>
                  <a:pt x="2262784" y="3359650"/>
                  <a:pt x="2037700" y="3359650"/>
                </a:cubicBezTo>
                <a:lnTo>
                  <a:pt x="407550" y="3359650"/>
                </a:lnTo>
                <a:cubicBezTo>
                  <a:pt x="182466" y="3359650"/>
                  <a:pt x="0" y="3177184"/>
                  <a:pt x="0" y="2952100"/>
                </a:cubicBezTo>
                <a:lnTo>
                  <a:pt x="0" y="407550"/>
                </a:lnTo>
                <a:cubicBezTo>
                  <a:pt x="0" y="182466"/>
                  <a:pt x="182466" y="0"/>
                  <a:pt x="40755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18002" y="2543614"/>
            <a:ext cx="1107996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gradFill flip="none" rotWithShape="1">
                  <a:gsLst>
                    <a:gs pos="49500">
                      <a:srgbClr val="FF2626"/>
                    </a:gs>
                    <a:gs pos="0">
                      <a:schemeClr val="accent5">
                        <a:lumMod val="5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기술적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18002" y="3155498"/>
            <a:ext cx="1107996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gradFill flip="none" rotWithShape="1">
                  <a:gsLst>
                    <a:gs pos="49500">
                      <a:srgbClr val="FF2626"/>
                    </a:gs>
                    <a:gs pos="0">
                      <a:schemeClr val="accent5">
                        <a:lumMod val="5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경제적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18002" y="3767382"/>
            <a:ext cx="1107996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gradFill flip="none" rotWithShape="1">
                  <a:gsLst>
                    <a:gs pos="49500">
                      <a:srgbClr val="FF2626"/>
                    </a:gs>
                    <a:gs pos="0">
                      <a:schemeClr val="accent5">
                        <a:lumMod val="5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조직적</a:t>
            </a:r>
          </a:p>
        </p:txBody>
      </p:sp>
      <p:sp>
        <p:nvSpPr>
          <p:cNvPr id="22" name="타원 21"/>
          <p:cNvSpPr/>
          <p:nvPr/>
        </p:nvSpPr>
        <p:spPr>
          <a:xfrm>
            <a:off x="4423144" y="4739000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401579" y="1199746"/>
            <a:ext cx="2553282" cy="116955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프로젝트</a:t>
            </a:r>
            <a:endParaRPr lang="en-US" altLang="ko-KR" sz="3500" dirty="0">
              <a:gradFill flip="none" rotWithShape="1"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  <a:tileRect/>
              </a:gra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algn="ctr"/>
            <a:r>
              <a:rPr lang="ko-KR" altLang="en-US" sz="3500" dirty="0"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진행 계획서</a:t>
            </a:r>
          </a:p>
        </p:txBody>
      </p:sp>
    </p:spTree>
    <p:extLst>
      <p:ext uri="{BB962C8B-B14F-4D97-AF65-F5344CB8AC3E}">
        <p14:creationId xmlns:p14="http://schemas.microsoft.com/office/powerpoint/2010/main" val="738381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449117" y="4803258"/>
            <a:ext cx="241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프로젝트 진행 계획서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59588" y="295806"/>
            <a:ext cx="4624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00B0F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작업 분할 구조</a:t>
            </a:r>
          </a:p>
        </p:txBody>
      </p:sp>
      <p:sp>
        <p:nvSpPr>
          <p:cNvPr id="13" name="자유형 12"/>
          <p:cNvSpPr/>
          <p:nvPr/>
        </p:nvSpPr>
        <p:spPr>
          <a:xfrm>
            <a:off x="0" y="-1"/>
            <a:ext cx="9144000" cy="4356692"/>
          </a:xfrm>
          <a:custGeom>
            <a:avLst/>
            <a:gdLst>
              <a:gd name="connsiteX0" fmla="*/ 0 w 7905003"/>
              <a:gd name="connsiteY0" fmla="*/ 0 h 4016300"/>
              <a:gd name="connsiteX1" fmla="*/ 7905003 w 7905003"/>
              <a:gd name="connsiteY1" fmla="*/ 0 h 4016300"/>
              <a:gd name="connsiteX2" fmla="*/ 7905003 w 7905003"/>
              <a:gd name="connsiteY2" fmla="*/ 297712 h 4016300"/>
              <a:gd name="connsiteX3" fmla="*/ 7560850 w 7905003"/>
              <a:gd name="connsiteY3" fmla="*/ 297712 h 4016300"/>
              <a:gd name="connsiteX4" fmla="*/ 7560850 w 7905003"/>
              <a:gd name="connsiteY4" fmla="*/ 297563 h 4016300"/>
              <a:gd name="connsiteX5" fmla="*/ 344154 w 7905003"/>
              <a:gd name="connsiteY5" fmla="*/ 297563 h 4016300"/>
              <a:gd name="connsiteX6" fmla="*/ 344154 w 7905003"/>
              <a:gd name="connsiteY6" fmla="*/ 3721247 h 4016300"/>
              <a:gd name="connsiteX7" fmla="*/ 7560850 w 7905003"/>
              <a:gd name="connsiteY7" fmla="*/ 3721247 h 4016300"/>
              <a:gd name="connsiteX8" fmla="*/ 7560850 w 7905003"/>
              <a:gd name="connsiteY8" fmla="*/ 627173 h 4016300"/>
              <a:gd name="connsiteX9" fmla="*/ 7905003 w 7905003"/>
              <a:gd name="connsiteY9" fmla="*/ 627173 h 4016300"/>
              <a:gd name="connsiteX10" fmla="*/ 7905003 w 7905003"/>
              <a:gd name="connsiteY10" fmla="*/ 4016300 h 4016300"/>
              <a:gd name="connsiteX11" fmla="*/ 0 w 7905003"/>
              <a:gd name="connsiteY11" fmla="*/ 4016300 h 40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05003" h="4016300">
                <a:moveTo>
                  <a:pt x="0" y="0"/>
                </a:moveTo>
                <a:lnTo>
                  <a:pt x="7905003" y="0"/>
                </a:lnTo>
                <a:lnTo>
                  <a:pt x="7905003" y="297712"/>
                </a:lnTo>
                <a:lnTo>
                  <a:pt x="7560850" y="297712"/>
                </a:lnTo>
                <a:lnTo>
                  <a:pt x="7560850" y="297563"/>
                </a:lnTo>
                <a:lnTo>
                  <a:pt x="344154" y="297563"/>
                </a:lnTo>
                <a:lnTo>
                  <a:pt x="344154" y="3721247"/>
                </a:lnTo>
                <a:lnTo>
                  <a:pt x="7560850" y="3721247"/>
                </a:lnTo>
                <a:lnTo>
                  <a:pt x="7560850" y="627173"/>
                </a:lnTo>
                <a:lnTo>
                  <a:pt x="7905003" y="627173"/>
                </a:lnTo>
                <a:lnTo>
                  <a:pt x="7905003" y="4016300"/>
                </a:lnTo>
                <a:lnTo>
                  <a:pt x="0" y="401630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1801518" y="4654402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344318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45965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511201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4916857" y="4643769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595152"/>
              </p:ext>
            </p:extLst>
          </p:nvPr>
        </p:nvGraphicFramePr>
        <p:xfrm>
          <a:off x="1299552" y="1172471"/>
          <a:ext cx="6544897" cy="274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작업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기간 </a:t>
                      </a:r>
                      <a:r>
                        <a:rPr lang="en-US" altLang="ko-KR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</a:t>
                      </a:r>
                      <a:r>
                        <a:rPr lang="ko-KR" altLang="en-US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일</a:t>
                      </a:r>
                      <a:r>
                        <a:rPr lang="en-US" altLang="ko-KR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</a:t>
                      </a:r>
                      <a:endParaRPr lang="ko-KR" altLang="en-US" sz="1400" dirty="0"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50000">
                              <a:schemeClr val="accent5">
                                <a:lumMod val="75000"/>
                              </a:schemeClr>
                            </a:gs>
                            <a:gs pos="100000">
                              <a:schemeClr val="accent5">
                                <a:lumMod val="20000"/>
                                <a:lumOff val="80000"/>
                              </a:schemeClr>
                            </a:gs>
                          </a:gsLst>
                          <a:lin ang="2700000" scaled="1"/>
                        </a:gra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의존성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ko-KR" dirty="0"/>
                        <a:t>      2.2.2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      </a:t>
                      </a:r>
                      <a:r>
                        <a:rPr lang="ko-KR" altLang="en-US" dirty="0"/>
                        <a:t>소프트웨어 구조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ko-KR" dirty="0"/>
                        <a:t>      2.2.3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      </a:t>
                      </a:r>
                      <a:r>
                        <a:rPr lang="ko-KR" altLang="en-US" dirty="0"/>
                        <a:t>네트워크 구조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ko-KR" dirty="0"/>
                        <a:t>   2.2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   UI </a:t>
                      </a:r>
                      <a:r>
                        <a:rPr lang="ko-KR" altLang="en-US" dirty="0"/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2.2.2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      2.2.1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baseline="0" dirty="0"/>
                        <a:t>      </a:t>
                      </a:r>
                      <a:r>
                        <a:rPr lang="ko-KR" altLang="en-US" baseline="0" dirty="0"/>
                        <a:t>레이아웃 설계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      2.2.2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      </a:t>
                      </a:r>
                      <a:r>
                        <a:rPr lang="ko-KR" altLang="en-US" dirty="0"/>
                        <a:t>메뉴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ko-KR" dirty="0"/>
                        <a:t>   </a:t>
                      </a:r>
                      <a:r>
                        <a:rPr lang="en-US" altLang="ko-KR" baseline="0" dirty="0"/>
                        <a:t>   2.2.3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baseline="0" dirty="0"/>
                        <a:t>      </a:t>
                      </a:r>
                      <a:r>
                        <a:rPr lang="ko-KR" altLang="en-US" baseline="0" dirty="0"/>
                        <a:t>기타 </a:t>
                      </a:r>
                      <a:r>
                        <a:rPr lang="en-US" altLang="ko-KR" baseline="0" dirty="0"/>
                        <a:t>UI </a:t>
                      </a:r>
                      <a:r>
                        <a:rPr lang="ko-KR" altLang="en-US" baseline="0" dirty="0"/>
                        <a:t>설계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ko-KR" dirty="0"/>
                        <a:t>   2.3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   </a:t>
                      </a:r>
                      <a:r>
                        <a:rPr lang="ko-KR" altLang="en-US" dirty="0"/>
                        <a:t>데이터베이스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2.2.2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      2.3.1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aseline="0" dirty="0"/>
                        <a:t>      </a:t>
                      </a:r>
                      <a:r>
                        <a:rPr lang="en-US" altLang="ko-KR" dirty="0"/>
                        <a:t>ER</a:t>
                      </a:r>
                      <a:r>
                        <a:rPr lang="ko-KR" altLang="en-US" dirty="0"/>
                        <a:t>모델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747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449117" y="4803258"/>
            <a:ext cx="241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프로젝트 진행 계획서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59588" y="295806"/>
            <a:ext cx="4624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00B0F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작업 분할 구조</a:t>
            </a:r>
          </a:p>
        </p:txBody>
      </p:sp>
      <p:sp>
        <p:nvSpPr>
          <p:cNvPr id="13" name="자유형 12"/>
          <p:cNvSpPr/>
          <p:nvPr/>
        </p:nvSpPr>
        <p:spPr>
          <a:xfrm>
            <a:off x="0" y="-1"/>
            <a:ext cx="9144000" cy="4356692"/>
          </a:xfrm>
          <a:custGeom>
            <a:avLst/>
            <a:gdLst>
              <a:gd name="connsiteX0" fmla="*/ 0 w 7905003"/>
              <a:gd name="connsiteY0" fmla="*/ 0 h 4016300"/>
              <a:gd name="connsiteX1" fmla="*/ 7905003 w 7905003"/>
              <a:gd name="connsiteY1" fmla="*/ 0 h 4016300"/>
              <a:gd name="connsiteX2" fmla="*/ 7905003 w 7905003"/>
              <a:gd name="connsiteY2" fmla="*/ 297712 h 4016300"/>
              <a:gd name="connsiteX3" fmla="*/ 7560850 w 7905003"/>
              <a:gd name="connsiteY3" fmla="*/ 297712 h 4016300"/>
              <a:gd name="connsiteX4" fmla="*/ 7560850 w 7905003"/>
              <a:gd name="connsiteY4" fmla="*/ 297563 h 4016300"/>
              <a:gd name="connsiteX5" fmla="*/ 344154 w 7905003"/>
              <a:gd name="connsiteY5" fmla="*/ 297563 h 4016300"/>
              <a:gd name="connsiteX6" fmla="*/ 344154 w 7905003"/>
              <a:gd name="connsiteY6" fmla="*/ 3721247 h 4016300"/>
              <a:gd name="connsiteX7" fmla="*/ 7560850 w 7905003"/>
              <a:gd name="connsiteY7" fmla="*/ 3721247 h 4016300"/>
              <a:gd name="connsiteX8" fmla="*/ 7560850 w 7905003"/>
              <a:gd name="connsiteY8" fmla="*/ 627173 h 4016300"/>
              <a:gd name="connsiteX9" fmla="*/ 7905003 w 7905003"/>
              <a:gd name="connsiteY9" fmla="*/ 627173 h 4016300"/>
              <a:gd name="connsiteX10" fmla="*/ 7905003 w 7905003"/>
              <a:gd name="connsiteY10" fmla="*/ 4016300 h 4016300"/>
              <a:gd name="connsiteX11" fmla="*/ 0 w 7905003"/>
              <a:gd name="connsiteY11" fmla="*/ 4016300 h 40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05003" h="4016300">
                <a:moveTo>
                  <a:pt x="0" y="0"/>
                </a:moveTo>
                <a:lnTo>
                  <a:pt x="7905003" y="0"/>
                </a:lnTo>
                <a:lnTo>
                  <a:pt x="7905003" y="297712"/>
                </a:lnTo>
                <a:lnTo>
                  <a:pt x="7560850" y="297712"/>
                </a:lnTo>
                <a:lnTo>
                  <a:pt x="7560850" y="297563"/>
                </a:lnTo>
                <a:lnTo>
                  <a:pt x="344154" y="297563"/>
                </a:lnTo>
                <a:lnTo>
                  <a:pt x="344154" y="3721247"/>
                </a:lnTo>
                <a:lnTo>
                  <a:pt x="7560850" y="3721247"/>
                </a:lnTo>
                <a:lnTo>
                  <a:pt x="7560850" y="627173"/>
                </a:lnTo>
                <a:lnTo>
                  <a:pt x="7905003" y="627173"/>
                </a:lnTo>
                <a:lnTo>
                  <a:pt x="7905003" y="4016300"/>
                </a:lnTo>
                <a:lnTo>
                  <a:pt x="0" y="401630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1801518" y="4654402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344318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45965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511201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4916857" y="4643769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310289"/>
              </p:ext>
            </p:extLst>
          </p:nvPr>
        </p:nvGraphicFramePr>
        <p:xfrm>
          <a:off x="1299552" y="1172471"/>
          <a:ext cx="6544897" cy="274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작업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기간 </a:t>
                      </a:r>
                      <a:r>
                        <a:rPr lang="en-US" altLang="ko-KR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</a:t>
                      </a:r>
                      <a:r>
                        <a:rPr lang="ko-KR" altLang="en-US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일</a:t>
                      </a:r>
                      <a:r>
                        <a:rPr lang="en-US" altLang="ko-KR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</a:t>
                      </a:r>
                      <a:endParaRPr lang="ko-KR" altLang="en-US" sz="1400" dirty="0"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50000">
                              <a:schemeClr val="accent5">
                                <a:lumMod val="75000"/>
                              </a:schemeClr>
                            </a:gs>
                            <a:gs pos="100000">
                              <a:schemeClr val="accent5">
                                <a:lumMod val="20000"/>
                                <a:lumOff val="80000"/>
                              </a:schemeClr>
                            </a:gs>
                          </a:gsLst>
                          <a:lin ang="2700000" scaled="1"/>
                        </a:gra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의존성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ko-KR" dirty="0"/>
                        <a:t>      2.3.2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      </a:t>
                      </a:r>
                      <a:r>
                        <a:rPr lang="ko-KR" altLang="en-US" dirty="0"/>
                        <a:t>테이블 정의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ko-KR" dirty="0"/>
                        <a:t>   2.4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   </a:t>
                      </a:r>
                      <a:r>
                        <a:rPr lang="ko-KR" altLang="en-US" dirty="0"/>
                        <a:t>시스템 설계 검토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   3.1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  </a:t>
                      </a:r>
                      <a:r>
                        <a:rPr lang="en-US" altLang="ko-KR" baseline="0" dirty="0"/>
                        <a:t> UI</a:t>
                      </a:r>
                      <a:r>
                        <a:rPr lang="ko-KR" altLang="en-US" baseline="0" dirty="0"/>
                        <a:t>구현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   3.2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   </a:t>
                      </a:r>
                      <a:r>
                        <a:rPr lang="ko-KR" altLang="en-US" dirty="0"/>
                        <a:t>데이터베이스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2.3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ko-KR" dirty="0"/>
                        <a:t>   3.3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   </a:t>
                      </a:r>
                      <a:r>
                        <a:rPr lang="ko-KR" altLang="en-US" dirty="0"/>
                        <a:t>소프트웨어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ko-KR" dirty="0"/>
                        <a:t>   3.4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   </a:t>
                      </a:r>
                      <a:r>
                        <a:rPr lang="ko-KR" altLang="en-US" dirty="0"/>
                        <a:t>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3.3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aseline="0" dirty="0"/>
                        <a:t>      3.4.1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aseline="0" dirty="0"/>
                        <a:t>      </a:t>
                      </a:r>
                      <a:r>
                        <a:rPr lang="ko-KR" altLang="en-US" baseline="0" dirty="0"/>
                        <a:t>통합 테스트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078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449117" y="4803258"/>
            <a:ext cx="241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프로젝트 진행 계획서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59588" y="295806"/>
            <a:ext cx="4624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00B0F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작업 분할 구조</a:t>
            </a:r>
          </a:p>
        </p:txBody>
      </p:sp>
      <p:sp>
        <p:nvSpPr>
          <p:cNvPr id="13" name="자유형 12"/>
          <p:cNvSpPr/>
          <p:nvPr/>
        </p:nvSpPr>
        <p:spPr>
          <a:xfrm>
            <a:off x="0" y="-1"/>
            <a:ext cx="9144000" cy="4356692"/>
          </a:xfrm>
          <a:custGeom>
            <a:avLst/>
            <a:gdLst>
              <a:gd name="connsiteX0" fmla="*/ 0 w 7905003"/>
              <a:gd name="connsiteY0" fmla="*/ 0 h 4016300"/>
              <a:gd name="connsiteX1" fmla="*/ 7905003 w 7905003"/>
              <a:gd name="connsiteY1" fmla="*/ 0 h 4016300"/>
              <a:gd name="connsiteX2" fmla="*/ 7905003 w 7905003"/>
              <a:gd name="connsiteY2" fmla="*/ 297712 h 4016300"/>
              <a:gd name="connsiteX3" fmla="*/ 7560850 w 7905003"/>
              <a:gd name="connsiteY3" fmla="*/ 297712 h 4016300"/>
              <a:gd name="connsiteX4" fmla="*/ 7560850 w 7905003"/>
              <a:gd name="connsiteY4" fmla="*/ 297563 h 4016300"/>
              <a:gd name="connsiteX5" fmla="*/ 344154 w 7905003"/>
              <a:gd name="connsiteY5" fmla="*/ 297563 h 4016300"/>
              <a:gd name="connsiteX6" fmla="*/ 344154 w 7905003"/>
              <a:gd name="connsiteY6" fmla="*/ 3721247 h 4016300"/>
              <a:gd name="connsiteX7" fmla="*/ 7560850 w 7905003"/>
              <a:gd name="connsiteY7" fmla="*/ 3721247 h 4016300"/>
              <a:gd name="connsiteX8" fmla="*/ 7560850 w 7905003"/>
              <a:gd name="connsiteY8" fmla="*/ 627173 h 4016300"/>
              <a:gd name="connsiteX9" fmla="*/ 7905003 w 7905003"/>
              <a:gd name="connsiteY9" fmla="*/ 627173 h 4016300"/>
              <a:gd name="connsiteX10" fmla="*/ 7905003 w 7905003"/>
              <a:gd name="connsiteY10" fmla="*/ 4016300 h 4016300"/>
              <a:gd name="connsiteX11" fmla="*/ 0 w 7905003"/>
              <a:gd name="connsiteY11" fmla="*/ 4016300 h 40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05003" h="4016300">
                <a:moveTo>
                  <a:pt x="0" y="0"/>
                </a:moveTo>
                <a:lnTo>
                  <a:pt x="7905003" y="0"/>
                </a:lnTo>
                <a:lnTo>
                  <a:pt x="7905003" y="297712"/>
                </a:lnTo>
                <a:lnTo>
                  <a:pt x="7560850" y="297712"/>
                </a:lnTo>
                <a:lnTo>
                  <a:pt x="7560850" y="297563"/>
                </a:lnTo>
                <a:lnTo>
                  <a:pt x="344154" y="297563"/>
                </a:lnTo>
                <a:lnTo>
                  <a:pt x="344154" y="3721247"/>
                </a:lnTo>
                <a:lnTo>
                  <a:pt x="7560850" y="3721247"/>
                </a:lnTo>
                <a:lnTo>
                  <a:pt x="7560850" y="627173"/>
                </a:lnTo>
                <a:lnTo>
                  <a:pt x="7905003" y="627173"/>
                </a:lnTo>
                <a:lnTo>
                  <a:pt x="7905003" y="4016300"/>
                </a:lnTo>
                <a:lnTo>
                  <a:pt x="0" y="401630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1801518" y="4654402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344318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45965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511201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4916857" y="4643769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736808"/>
              </p:ext>
            </p:extLst>
          </p:nvPr>
        </p:nvGraphicFramePr>
        <p:xfrm>
          <a:off x="1299552" y="1172471"/>
          <a:ext cx="6544897" cy="274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작업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기간 </a:t>
                      </a:r>
                      <a:r>
                        <a:rPr lang="en-US" altLang="ko-KR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</a:t>
                      </a:r>
                      <a:r>
                        <a:rPr lang="ko-KR" altLang="en-US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일</a:t>
                      </a:r>
                      <a:r>
                        <a:rPr lang="en-US" altLang="ko-KR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</a:t>
                      </a:r>
                      <a:endParaRPr lang="ko-KR" altLang="en-US" sz="1400" dirty="0"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50000">
                              <a:schemeClr val="accent5">
                                <a:lumMod val="75000"/>
                              </a:schemeClr>
                            </a:gs>
                            <a:gs pos="100000">
                              <a:schemeClr val="accent5">
                                <a:lumMod val="20000"/>
                                <a:lumOff val="80000"/>
                              </a:schemeClr>
                            </a:gs>
                          </a:gsLst>
                          <a:lin ang="2700000" scaled="1"/>
                        </a:gra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의존성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5000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2700000" scaled="1"/>
                          </a:gra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ko-KR" dirty="0"/>
                        <a:t>      3.4.2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      </a:t>
                      </a:r>
                      <a:r>
                        <a:rPr lang="ko-KR" altLang="en-US" dirty="0"/>
                        <a:t>성능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ko-KR" dirty="0"/>
                        <a:t>      3.4.3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      </a:t>
                      </a:r>
                      <a:r>
                        <a:rPr lang="ko-KR" altLang="en-US" dirty="0"/>
                        <a:t>스트레스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프로젝트 출시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aseline="0" dirty="0"/>
                        <a:t>  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62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449117" y="4803258"/>
            <a:ext cx="241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프로젝트 진행 계획서</a:t>
            </a:r>
          </a:p>
        </p:txBody>
      </p:sp>
      <p:sp>
        <p:nvSpPr>
          <p:cNvPr id="13" name="자유형 12"/>
          <p:cNvSpPr/>
          <p:nvPr/>
        </p:nvSpPr>
        <p:spPr>
          <a:xfrm>
            <a:off x="0" y="-1"/>
            <a:ext cx="9144000" cy="4356692"/>
          </a:xfrm>
          <a:custGeom>
            <a:avLst/>
            <a:gdLst>
              <a:gd name="connsiteX0" fmla="*/ 0 w 7905003"/>
              <a:gd name="connsiteY0" fmla="*/ 0 h 4016300"/>
              <a:gd name="connsiteX1" fmla="*/ 7905003 w 7905003"/>
              <a:gd name="connsiteY1" fmla="*/ 0 h 4016300"/>
              <a:gd name="connsiteX2" fmla="*/ 7905003 w 7905003"/>
              <a:gd name="connsiteY2" fmla="*/ 297712 h 4016300"/>
              <a:gd name="connsiteX3" fmla="*/ 7560850 w 7905003"/>
              <a:gd name="connsiteY3" fmla="*/ 297712 h 4016300"/>
              <a:gd name="connsiteX4" fmla="*/ 7560850 w 7905003"/>
              <a:gd name="connsiteY4" fmla="*/ 297563 h 4016300"/>
              <a:gd name="connsiteX5" fmla="*/ 344154 w 7905003"/>
              <a:gd name="connsiteY5" fmla="*/ 297563 h 4016300"/>
              <a:gd name="connsiteX6" fmla="*/ 344154 w 7905003"/>
              <a:gd name="connsiteY6" fmla="*/ 3721247 h 4016300"/>
              <a:gd name="connsiteX7" fmla="*/ 7560850 w 7905003"/>
              <a:gd name="connsiteY7" fmla="*/ 3721247 h 4016300"/>
              <a:gd name="connsiteX8" fmla="*/ 7560850 w 7905003"/>
              <a:gd name="connsiteY8" fmla="*/ 627173 h 4016300"/>
              <a:gd name="connsiteX9" fmla="*/ 7905003 w 7905003"/>
              <a:gd name="connsiteY9" fmla="*/ 627173 h 4016300"/>
              <a:gd name="connsiteX10" fmla="*/ 7905003 w 7905003"/>
              <a:gd name="connsiteY10" fmla="*/ 4016300 h 4016300"/>
              <a:gd name="connsiteX11" fmla="*/ 0 w 7905003"/>
              <a:gd name="connsiteY11" fmla="*/ 4016300 h 40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05003" h="4016300">
                <a:moveTo>
                  <a:pt x="0" y="0"/>
                </a:moveTo>
                <a:lnTo>
                  <a:pt x="7905003" y="0"/>
                </a:lnTo>
                <a:lnTo>
                  <a:pt x="7905003" y="297712"/>
                </a:lnTo>
                <a:lnTo>
                  <a:pt x="7560850" y="297712"/>
                </a:lnTo>
                <a:lnTo>
                  <a:pt x="7560850" y="297563"/>
                </a:lnTo>
                <a:lnTo>
                  <a:pt x="344154" y="297563"/>
                </a:lnTo>
                <a:lnTo>
                  <a:pt x="344154" y="3721247"/>
                </a:lnTo>
                <a:lnTo>
                  <a:pt x="7560850" y="3721247"/>
                </a:lnTo>
                <a:lnTo>
                  <a:pt x="7560850" y="627173"/>
                </a:lnTo>
                <a:lnTo>
                  <a:pt x="7905003" y="627173"/>
                </a:lnTo>
                <a:lnTo>
                  <a:pt x="7905003" y="4016300"/>
                </a:lnTo>
                <a:lnTo>
                  <a:pt x="0" y="401630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1801518" y="4654402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344318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45965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511201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4916857" y="4643769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59588" y="295806"/>
            <a:ext cx="4624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00B0F0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노력 측정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44318" y="1885957"/>
            <a:ext cx="3050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3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예상 소요시간 </a:t>
            </a:r>
            <a:r>
              <a:rPr lang="en-US" altLang="ko-KR" sz="32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3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:</a:t>
            </a:r>
            <a:endParaRPr lang="ko-KR" altLang="en-US" sz="32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>
                      <a:lumMod val="75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0" y="1730698"/>
                <a:ext cx="2718627" cy="1701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3 ∗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7 −3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ko-KR" sz="3200" dirty="0">
                  <a:latin typeface="HY울릉도M" panose="02030600000101010101" pitchFamily="18" charset="-127"/>
                  <a:ea typeface="HY울릉도M" panose="02030600000101010101" pitchFamily="18" charset="-127"/>
                </a:endParaRPr>
              </a:p>
              <a:p>
                <a:endParaRPr lang="en-US" altLang="ko-KR" sz="3200" dirty="0">
                  <a:latin typeface="HY울릉도M" panose="02030600000101010101" pitchFamily="18" charset="-127"/>
                  <a:ea typeface="HY울릉도M" panose="02030600000101010101" pitchFamily="18" charset="-127"/>
                </a:endParaRPr>
              </a:p>
              <a:p>
                <a:r>
                  <a:rPr lang="en-US" altLang="ko-KR" sz="3200" dirty="0">
                    <a:latin typeface="HY울릉도M" panose="02030600000101010101" pitchFamily="18" charset="-127"/>
                    <a:ea typeface="HY울릉도M" panose="02030600000101010101" pitchFamily="18" charset="-127"/>
                  </a:rPr>
                  <a:t>= 4.76</a:t>
                </a:r>
                <a:endParaRPr lang="ko-KR" altLang="en-US" sz="3200" dirty="0">
                  <a:latin typeface="HY울릉도M" panose="02030600000101010101" pitchFamily="18" charset="-127"/>
                  <a:ea typeface="HY울릉도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30698"/>
                <a:ext cx="2718627" cy="1701043"/>
              </a:xfrm>
              <a:prstGeom prst="rect">
                <a:avLst/>
              </a:prstGeom>
              <a:blipFill rotWithShape="0">
                <a:blip r:embed="rId3"/>
                <a:stretch>
                  <a:fillRect l="-8969" b="-132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991575" y="1293594"/>
            <a:ext cx="3244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3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COCOMO </a:t>
            </a:r>
            <a:r>
              <a:rPr lang="ko-KR" altLang="en-US" sz="32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3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311130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52856" y="0"/>
            <a:ext cx="2238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목차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3155" y="1200150"/>
            <a:ext cx="2445250" cy="3359650"/>
          </a:xfrm>
          <a:prstGeom prst="roundRect">
            <a:avLst/>
          </a:prstGeom>
          <a:noFill/>
          <a:ln w="38100" cap="flat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455595" y="1200150"/>
            <a:ext cx="2445250" cy="3359650"/>
          </a:xfrm>
          <a:prstGeom prst="roundRect">
            <a:avLst/>
          </a:prstGeom>
          <a:noFill/>
          <a:ln w="38100" cap="flat" cmpd="sng">
            <a:gradFill>
              <a:gsLst>
                <a:gs pos="0">
                  <a:schemeClr val="accent5">
                    <a:lumMod val="5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5400000" scaled="1"/>
            </a:gra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349375" y="1200150"/>
            <a:ext cx="2445250" cy="3359650"/>
          </a:xfrm>
          <a:prstGeom prst="roundRect">
            <a:avLst/>
          </a:prstGeom>
          <a:noFill/>
          <a:ln w="38100" cap="flat" cmpd="sng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09826" y="1194862"/>
            <a:ext cx="2111908" cy="116955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시스템</a:t>
            </a:r>
            <a:endParaRPr lang="en-US" altLang="ko-KR" sz="3500" dirty="0">
              <a:gradFill flip="none" rotWithShape="1">
                <a:gsLst>
                  <a:gs pos="0">
                    <a:schemeClr val="accent5">
                      <a:lumMod val="5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  <a:tileRect/>
              </a:gra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algn="ctr"/>
            <a:r>
              <a:rPr lang="ko-KR" altLang="en-US" sz="3500" dirty="0"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개발 요청</a:t>
            </a:r>
          </a:p>
        </p:txBody>
      </p:sp>
      <p:sp>
        <p:nvSpPr>
          <p:cNvPr id="19" name="자유형 18"/>
          <p:cNvSpPr/>
          <p:nvPr/>
        </p:nvSpPr>
        <p:spPr>
          <a:xfrm>
            <a:off x="243155" y="1205440"/>
            <a:ext cx="2445250" cy="3359650"/>
          </a:xfrm>
          <a:custGeom>
            <a:avLst/>
            <a:gdLst>
              <a:gd name="connsiteX0" fmla="*/ 407550 w 2445250"/>
              <a:gd name="connsiteY0" fmla="*/ 0 h 3359650"/>
              <a:gd name="connsiteX1" fmla="*/ 2037700 w 2445250"/>
              <a:gd name="connsiteY1" fmla="*/ 0 h 3359650"/>
              <a:gd name="connsiteX2" fmla="*/ 2445250 w 2445250"/>
              <a:gd name="connsiteY2" fmla="*/ 407550 h 3359650"/>
              <a:gd name="connsiteX3" fmla="*/ 2445250 w 2445250"/>
              <a:gd name="connsiteY3" fmla="*/ 2952100 h 3359650"/>
              <a:gd name="connsiteX4" fmla="*/ 2037700 w 2445250"/>
              <a:gd name="connsiteY4" fmla="*/ 3359650 h 3359650"/>
              <a:gd name="connsiteX5" fmla="*/ 407550 w 2445250"/>
              <a:gd name="connsiteY5" fmla="*/ 3359650 h 3359650"/>
              <a:gd name="connsiteX6" fmla="*/ 0 w 2445250"/>
              <a:gd name="connsiteY6" fmla="*/ 2952100 h 3359650"/>
              <a:gd name="connsiteX7" fmla="*/ 0 w 2445250"/>
              <a:gd name="connsiteY7" fmla="*/ 407550 h 3359650"/>
              <a:gd name="connsiteX8" fmla="*/ 407550 w 2445250"/>
              <a:gd name="connsiteY8" fmla="*/ 0 h 335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5250" h="3359650">
                <a:moveTo>
                  <a:pt x="407550" y="0"/>
                </a:moveTo>
                <a:lnTo>
                  <a:pt x="2037700" y="0"/>
                </a:lnTo>
                <a:cubicBezTo>
                  <a:pt x="2262784" y="0"/>
                  <a:pt x="2445250" y="182466"/>
                  <a:pt x="2445250" y="407550"/>
                </a:cubicBezTo>
                <a:lnTo>
                  <a:pt x="2445250" y="2952100"/>
                </a:lnTo>
                <a:cubicBezTo>
                  <a:pt x="2445250" y="3177184"/>
                  <a:pt x="2262784" y="3359650"/>
                  <a:pt x="2037700" y="3359650"/>
                </a:cubicBezTo>
                <a:lnTo>
                  <a:pt x="407550" y="3359650"/>
                </a:lnTo>
                <a:cubicBezTo>
                  <a:pt x="182466" y="3359650"/>
                  <a:pt x="0" y="3177184"/>
                  <a:pt x="0" y="2952100"/>
                </a:cubicBezTo>
                <a:lnTo>
                  <a:pt x="0" y="407550"/>
                </a:lnTo>
                <a:cubicBezTo>
                  <a:pt x="0" y="182466"/>
                  <a:pt x="182466" y="0"/>
                  <a:pt x="40755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295359" y="1194860"/>
            <a:ext cx="2553282" cy="116955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타당성</a:t>
            </a:r>
            <a:endParaRPr lang="en-US" altLang="ko-KR" sz="3500" dirty="0">
              <a:gradFill flip="none" rotWithShape="1"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  <a:tileRect/>
              </a:gra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algn="ctr"/>
            <a:r>
              <a:rPr lang="ko-KR" altLang="en-US" sz="3500" dirty="0"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분석</a:t>
            </a:r>
          </a:p>
        </p:txBody>
      </p:sp>
      <p:sp>
        <p:nvSpPr>
          <p:cNvPr id="17" name="자유형 16"/>
          <p:cNvSpPr/>
          <p:nvPr/>
        </p:nvSpPr>
        <p:spPr>
          <a:xfrm>
            <a:off x="3349375" y="1205440"/>
            <a:ext cx="2445250" cy="3359650"/>
          </a:xfrm>
          <a:custGeom>
            <a:avLst/>
            <a:gdLst>
              <a:gd name="connsiteX0" fmla="*/ 407550 w 2445250"/>
              <a:gd name="connsiteY0" fmla="*/ 0 h 3359650"/>
              <a:gd name="connsiteX1" fmla="*/ 2037700 w 2445250"/>
              <a:gd name="connsiteY1" fmla="*/ 0 h 3359650"/>
              <a:gd name="connsiteX2" fmla="*/ 2445250 w 2445250"/>
              <a:gd name="connsiteY2" fmla="*/ 407550 h 3359650"/>
              <a:gd name="connsiteX3" fmla="*/ 2445250 w 2445250"/>
              <a:gd name="connsiteY3" fmla="*/ 2952100 h 3359650"/>
              <a:gd name="connsiteX4" fmla="*/ 2037700 w 2445250"/>
              <a:gd name="connsiteY4" fmla="*/ 3359650 h 3359650"/>
              <a:gd name="connsiteX5" fmla="*/ 407550 w 2445250"/>
              <a:gd name="connsiteY5" fmla="*/ 3359650 h 3359650"/>
              <a:gd name="connsiteX6" fmla="*/ 0 w 2445250"/>
              <a:gd name="connsiteY6" fmla="*/ 2952100 h 3359650"/>
              <a:gd name="connsiteX7" fmla="*/ 0 w 2445250"/>
              <a:gd name="connsiteY7" fmla="*/ 407550 h 3359650"/>
              <a:gd name="connsiteX8" fmla="*/ 407550 w 2445250"/>
              <a:gd name="connsiteY8" fmla="*/ 0 h 335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5250" h="3359650">
                <a:moveTo>
                  <a:pt x="407550" y="0"/>
                </a:moveTo>
                <a:lnTo>
                  <a:pt x="2037700" y="0"/>
                </a:lnTo>
                <a:cubicBezTo>
                  <a:pt x="2262784" y="0"/>
                  <a:pt x="2445250" y="182466"/>
                  <a:pt x="2445250" y="407550"/>
                </a:cubicBezTo>
                <a:lnTo>
                  <a:pt x="2445250" y="2952100"/>
                </a:lnTo>
                <a:cubicBezTo>
                  <a:pt x="2445250" y="3177184"/>
                  <a:pt x="2262784" y="3359650"/>
                  <a:pt x="2037700" y="3359650"/>
                </a:cubicBezTo>
                <a:lnTo>
                  <a:pt x="407550" y="3359650"/>
                </a:lnTo>
                <a:cubicBezTo>
                  <a:pt x="182466" y="3359650"/>
                  <a:pt x="0" y="3177184"/>
                  <a:pt x="0" y="2952100"/>
                </a:cubicBezTo>
                <a:lnTo>
                  <a:pt x="0" y="407550"/>
                </a:lnTo>
                <a:cubicBezTo>
                  <a:pt x="0" y="182466"/>
                  <a:pt x="182466" y="0"/>
                  <a:pt x="40755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529363" y="4744287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59964" y="2772051"/>
            <a:ext cx="2236510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gradFill flip="none" rotWithShape="1">
                  <a:gsLst>
                    <a:gs pos="49500">
                      <a:srgbClr val="FF2626"/>
                    </a:gs>
                    <a:gs pos="0">
                      <a:schemeClr val="accent5">
                        <a:lumMod val="5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작업 분할 구조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19037" y="3418203"/>
            <a:ext cx="151836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gradFill flip="none" rotWithShape="1">
                  <a:gsLst>
                    <a:gs pos="49500">
                      <a:srgbClr val="FF2626"/>
                    </a:gs>
                    <a:gs pos="0">
                      <a:schemeClr val="accent5">
                        <a:lumMod val="5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노력 측정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01579" y="1199746"/>
            <a:ext cx="2553282" cy="116955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프로젝트</a:t>
            </a:r>
            <a:endParaRPr lang="en-US" altLang="ko-KR" sz="3500" dirty="0">
              <a:gradFill flip="none" rotWithShape="1">
                <a:gsLst>
                  <a:gs pos="0">
                    <a:schemeClr val="accent5">
                      <a:lumMod val="50000"/>
                    </a:schemeClr>
                  </a:gs>
                  <a:gs pos="50000">
                    <a:srgbClr val="FF4B4B"/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  <a:tileRect/>
              </a:gra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algn="ctr"/>
            <a:r>
              <a:rPr lang="ko-KR" altLang="en-US" sz="3500" dirty="0"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진행 계획서</a:t>
            </a:r>
          </a:p>
        </p:txBody>
      </p:sp>
    </p:spTree>
    <p:extLst>
      <p:ext uri="{BB962C8B-B14F-4D97-AF65-F5344CB8AC3E}">
        <p14:creationId xmlns:p14="http://schemas.microsoft.com/office/powerpoint/2010/main" val="262581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>
            <a:off x="0" y="-1"/>
            <a:ext cx="9144000" cy="4356692"/>
          </a:xfrm>
          <a:custGeom>
            <a:avLst/>
            <a:gdLst>
              <a:gd name="connsiteX0" fmla="*/ 0 w 7905003"/>
              <a:gd name="connsiteY0" fmla="*/ 0 h 4016300"/>
              <a:gd name="connsiteX1" fmla="*/ 7905003 w 7905003"/>
              <a:gd name="connsiteY1" fmla="*/ 0 h 4016300"/>
              <a:gd name="connsiteX2" fmla="*/ 7905003 w 7905003"/>
              <a:gd name="connsiteY2" fmla="*/ 297712 h 4016300"/>
              <a:gd name="connsiteX3" fmla="*/ 7560850 w 7905003"/>
              <a:gd name="connsiteY3" fmla="*/ 297712 h 4016300"/>
              <a:gd name="connsiteX4" fmla="*/ 7560850 w 7905003"/>
              <a:gd name="connsiteY4" fmla="*/ 297563 h 4016300"/>
              <a:gd name="connsiteX5" fmla="*/ 344154 w 7905003"/>
              <a:gd name="connsiteY5" fmla="*/ 297563 h 4016300"/>
              <a:gd name="connsiteX6" fmla="*/ 344154 w 7905003"/>
              <a:gd name="connsiteY6" fmla="*/ 3721247 h 4016300"/>
              <a:gd name="connsiteX7" fmla="*/ 7560850 w 7905003"/>
              <a:gd name="connsiteY7" fmla="*/ 3721247 h 4016300"/>
              <a:gd name="connsiteX8" fmla="*/ 7560850 w 7905003"/>
              <a:gd name="connsiteY8" fmla="*/ 627173 h 4016300"/>
              <a:gd name="connsiteX9" fmla="*/ 7905003 w 7905003"/>
              <a:gd name="connsiteY9" fmla="*/ 627173 h 4016300"/>
              <a:gd name="connsiteX10" fmla="*/ 7905003 w 7905003"/>
              <a:gd name="connsiteY10" fmla="*/ 4016300 h 4016300"/>
              <a:gd name="connsiteX11" fmla="*/ 0 w 7905003"/>
              <a:gd name="connsiteY11" fmla="*/ 4016300 h 40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05003" h="4016300">
                <a:moveTo>
                  <a:pt x="0" y="0"/>
                </a:moveTo>
                <a:lnTo>
                  <a:pt x="7905003" y="0"/>
                </a:lnTo>
                <a:lnTo>
                  <a:pt x="7905003" y="297712"/>
                </a:lnTo>
                <a:lnTo>
                  <a:pt x="7560850" y="297712"/>
                </a:lnTo>
                <a:lnTo>
                  <a:pt x="7560850" y="297563"/>
                </a:lnTo>
                <a:lnTo>
                  <a:pt x="344154" y="297563"/>
                </a:lnTo>
                <a:lnTo>
                  <a:pt x="344154" y="3721247"/>
                </a:lnTo>
                <a:lnTo>
                  <a:pt x="7560850" y="3721247"/>
                </a:lnTo>
                <a:lnTo>
                  <a:pt x="7560850" y="627173"/>
                </a:lnTo>
                <a:lnTo>
                  <a:pt x="7905003" y="627173"/>
                </a:lnTo>
                <a:lnTo>
                  <a:pt x="7905003" y="4016300"/>
                </a:lnTo>
                <a:lnTo>
                  <a:pt x="0" y="401630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801518" y="4654402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1344318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45965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511201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4916857" y="4643769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5983" y="480325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시스템 개발 요청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1672" y="1169410"/>
            <a:ext cx="1332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- </a:t>
            </a:r>
            <a:r>
              <a:rPr lang="ko-KR" altLang="en-US" sz="2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서론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19744" y="317720"/>
            <a:ext cx="650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System Request - </a:t>
            </a:r>
            <a:r>
              <a:rPr lang="en-US" altLang="ko-KR" sz="4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Folio</a:t>
            </a:r>
            <a:endParaRPr lang="ko-KR" altLang="en-US" sz="4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rgbClr val="FF4B4B"/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1672" y="1692630"/>
            <a:ext cx="79606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우리는 얼마나 많은 계획을 세우고</a:t>
            </a:r>
            <a:r>
              <a:rPr lang="en-US" altLang="ko-KR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그 계획을 실천할까</a:t>
            </a:r>
            <a:r>
              <a:rPr lang="en-US" altLang="ko-KR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?</a:t>
            </a:r>
          </a:p>
          <a:p>
            <a:endParaRPr lang="en-US" altLang="ko-KR" sz="1600" dirty="0">
              <a:gradFill>
                <a:gsLst>
                  <a:gs pos="500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우리 주위에는 지금까지 자신이 해온 자취는 물론</a:t>
            </a:r>
            <a:r>
              <a:rPr lang="en-US" altLang="ko-KR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미래의 계획에 대해서 무지하고</a:t>
            </a:r>
            <a:r>
              <a:rPr lang="en-US" altLang="ko-KR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무관심한 사람들이 있다</a:t>
            </a:r>
            <a:r>
              <a:rPr lang="en-US" altLang="ko-KR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. </a:t>
            </a:r>
            <a:r>
              <a:rPr lang="ko-KR" altLang="en-US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이런 포트폴리오 및 미래 계획들은 그저 과거의 한 부분</a:t>
            </a:r>
            <a:r>
              <a:rPr lang="en-US" altLang="ko-KR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미래의 먼 일로 방치하다가</a:t>
            </a:r>
            <a:r>
              <a:rPr lang="en-US" altLang="ko-KR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새로운 환경을 만날 때마다 새로운 계획을 세운다</a:t>
            </a:r>
            <a:r>
              <a:rPr lang="en-US" altLang="ko-KR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  <a:p>
            <a:endParaRPr lang="en-US" altLang="ko-KR" sz="1600" dirty="0">
              <a:gradFill>
                <a:gsLst>
                  <a:gs pos="500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대부분 대학생이 이에 해당된다</a:t>
            </a:r>
            <a:r>
              <a:rPr lang="en-US" altLang="ko-KR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. </a:t>
            </a:r>
            <a:r>
              <a:rPr lang="ko-KR" altLang="en-US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이런 미숙한 포트폴리오 관리 및 미래 계획 수립에 대한 문제점을 해결하고자 대학생을 대상으로 한 포트폴리오 관리 프로그램인 </a:t>
            </a:r>
            <a:r>
              <a:rPr lang="en-US" altLang="ko-KR" sz="1600" dirty="0">
                <a:gradFill>
                  <a:gsLst>
                    <a:gs pos="50000">
                      <a:srgbClr val="FF2626"/>
                    </a:gs>
                    <a:gs pos="0">
                      <a:schemeClr val="accent5">
                        <a:lumMod val="5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Folio</a:t>
            </a:r>
            <a:r>
              <a:rPr lang="ko-KR" altLang="en-US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를 착안하게 되었다</a:t>
            </a:r>
            <a:r>
              <a:rPr lang="en-US" altLang="ko-KR" sz="1600" dirty="0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120887" y="3717234"/>
            <a:ext cx="1301318" cy="0"/>
          </a:xfrm>
          <a:prstGeom prst="line">
            <a:avLst/>
          </a:prstGeom>
          <a:ln w="25400">
            <a:solidFill>
              <a:srgbClr val="FF4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8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>
            <a:off x="0" y="-1"/>
            <a:ext cx="9144000" cy="4356692"/>
          </a:xfrm>
          <a:custGeom>
            <a:avLst/>
            <a:gdLst>
              <a:gd name="connsiteX0" fmla="*/ 0 w 7905003"/>
              <a:gd name="connsiteY0" fmla="*/ 0 h 4016300"/>
              <a:gd name="connsiteX1" fmla="*/ 7905003 w 7905003"/>
              <a:gd name="connsiteY1" fmla="*/ 0 h 4016300"/>
              <a:gd name="connsiteX2" fmla="*/ 7905003 w 7905003"/>
              <a:gd name="connsiteY2" fmla="*/ 297712 h 4016300"/>
              <a:gd name="connsiteX3" fmla="*/ 7560850 w 7905003"/>
              <a:gd name="connsiteY3" fmla="*/ 297712 h 4016300"/>
              <a:gd name="connsiteX4" fmla="*/ 7560850 w 7905003"/>
              <a:gd name="connsiteY4" fmla="*/ 297563 h 4016300"/>
              <a:gd name="connsiteX5" fmla="*/ 344154 w 7905003"/>
              <a:gd name="connsiteY5" fmla="*/ 297563 h 4016300"/>
              <a:gd name="connsiteX6" fmla="*/ 344154 w 7905003"/>
              <a:gd name="connsiteY6" fmla="*/ 3721247 h 4016300"/>
              <a:gd name="connsiteX7" fmla="*/ 7560850 w 7905003"/>
              <a:gd name="connsiteY7" fmla="*/ 3721247 h 4016300"/>
              <a:gd name="connsiteX8" fmla="*/ 7560850 w 7905003"/>
              <a:gd name="connsiteY8" fmla="*/ 627173 h 4016300"/>
              <a:gd name="connsiteX9" fmla="*/ 7905003 w 7905003"/>
              <a:gd name="connsiteY9" fmla="*/ 627173 h 4016300"/>
              <a:gd name="connsiteX10" fmla="*/ 7905003 w 7905003"/>
              <a:gd name="connsiteY10" fmla="*/ 4016300 h 4016300"/>
              <a:gd name="connsiteX11" fmla="*/ 0 w 7905003"/>
              <a:gd name="connsiteY11" fmla="*/ 4016300 h 40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05003" h="4016300">
                <a:moveTo>
                  <a:pt x="0" y="0"/>
                </a:moveTo>
                <a:lnTo>
                  <a:pt x="7905003" y="0"/>
                </a:lnTo>
                <a:lnTo>
                  <a:pt x="7905003" y="297712"/>
                </a:lnTo>
                <a:lnTo>
                  <a:pt x="7560850" y="297712"/>
                </a:lnTo>
                <a:lnTo>
                  <a:pt x="7560850" y="297563"/>
                </a:lnTo>
                <a:lnTo>
                  <a:pt x="344154" y="297563"/>
                </a:lnTo>
                <a:lnTo>
                  <a:pt x="344154" y="3721247"/>
                </a:lnTo>
                <a:lnTo>
                  <a:pt x="7560850" y="3721247"/>
                </a:lnTo>
                <a:lnTo>
                  <a:pt x="7560850" y="627173"/>
                </a:lnTo>
                <a:lnTo>
                  <a:pt x="7905003" y="627173"/>
                </a:lnTo>
                <a:lnTo>
                  <a:pt x="7905003" y="4016300"/>
                </a:lnTo>
                <a:lnTo>
                  <a:pt x="0" y="401630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801518" y="4654402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1344318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45965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511201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4916857" y="4643769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5983" y="480325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시스템 개발 요청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19744" y="317720"/>
            <a:ext cx="650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System Request - </a:t>
            </a:r>
            <a:r>
              <a:rPr lang="en-US" altLang="ko-KR" sz="4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Folio</a:t>
            </a:r>
            <a:endParaRPr lang="ko-KR" altLang="en-US" sz="4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rgbClr val="FF4B4B"/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8394" y="1468429"/>
            <a:ext cx="2534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- Project Sponsor</a:t>
            </a:r>
            <a:endParaRPr lang="ko-KR" altLang="en-US" sz="2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5983" y="1920403"/>
            <a:ext cx="235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- Business Need</a:t>
            </a:r>
            <a:endParaRPr lang="ko-KR" altLang="en-US" sz="2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5984" y="2371264"/>
            <a:ext cx="3425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- Business Requirements</a:t>
            </a:r>
            <a:endParaRPr lang="ko-KR" altLang="en-US" sz="2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5983" y="2823238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- Business Value</a:t>
            </a:r>
            <a:endParaRPr lang="ko-KR" altLang="en-US" sz="2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5983" y="3276053"/>
            <a:ext cx="2196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- Special Issue</a:t>
            </a:r>
            <a:endParaRPr lang="ko-KR" altLang="en-US" sz="2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58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>
            <a:off x="0" y="-1"/>
            <a:ext cx="9144000" cy="4356692"/>
          </a:xfrm>
          <a:custGeom>
            <a:avLst/>
            <a:gdLst>
              <a:gd name="connsiteX0" fmla="*/ 0 w 7905003"/>
              <a:gd name="connsiteY0" fmla="*/ 0 h 4016300"/>
              <a:gd name="connsiteX1" fmla="*/ 7905003 w 7905003"/>
              <a:gd name="connsiteY1" fmla="*/ 0 h 4016300"/>
              <a:gd name="connsiteX2" fmla="*/ 7905003 w 7905003"/>
              <a:gd name="connsiteY2" fmla="*/ 297712 h 4016300"/>
              <a:gd name="connsiteX3" fmla="*/ 7560850 w 7905003"/>
              <a:gd name="connsiteY3" fmla="*/ 297712 h 4016300"/>
              <a:gd name="connsiteX4" fmla="*/ 7560850 w 7905003"/>
              <a:gd name="connsiteY4" fmla="*/ 297563 h 4016300"/>
              <a:gd name="connsiteX5" fmla="*/ 344154 w 7905003"/>
              <a:gd name="connsiteY5" fmla="*/ 297563 h 4016300"/>
              <a:gd name="connsiteX6" fmla="*/ 344154 w 7905003"/>
              <a:gd name="connsiteY6" fmla="*/ 3721247 h 4016300"/>
              <a:gd name="connsiteX7" fmla="*/ 7560850 w 7905003"/>
              <a:gd name="connsiteY7" fmla="*/ 3721247 h 4016300"/>
              <a:gd name="connsiteX8" fmla="*/ 7560850 w 7905003"/>
              <a:gd name="connsiteY8" fmla="*/ 627173 h 4016300"/>
              <a:gd name="connsiteX9" fmla="*/ 7905003 w 7905003"/>
              <a:gd name="connsiteY9" fmla="*/ 627173 h 4016300"/>
              <a:gd name="connsiteX10" fmla="*/ 7905003 w 7905003"/>
              <a:gd name="connsiteY10" fmla="*/ 4016300 h 4016300"/>
              <a:gd name="connsiteX11" fmla="*/ 0 w 7905003"/>
              <a:gd name="connsiteY11" fmla="*/ 4016300 h 40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05003" h="4016300">
                <a:moveTo>
                  <a:pt x="0" y="0"/>
                </a:moveTo>
                <a:lnTo>
                  <a:pt x="7905003" y="0"/>
                </a:lnTo>
                <a:lnTo>
                  <a:pt x="7905003" y="297712"/>
                </a:lnTo>
                <a:lnTo>
                  <a:pt x="7560850" y="297712"/>
                </a:lnTo>
                <a:lnTo>
                  <a:pt x="7560850" y="297563"/>
                </a:lnTo>
                <a:lnTo>
                  <a:pt x="344154" y="297563"/>
                </a:lnTo>
                <a:lnTo>
                  <a:pt x="344154" y="3721247"/>
                </a:lnTo>
                <a:lnTo>
                  <a:pt x="7560850" y="3721247"/>
                </a:lnTo>
                <a:lnTo>
                  <a:pt x="7560850" y="627173"/>
                </a:lnTo>
                <a:lnTo>
                  <a:pt x="7905003" y="627173"/>
                </a:lnTo>
                <a:lnTo>
                  <a:pt x="7905003" y="4016300"/>
                </a:lnTo>
                <a:lnTo>
                  <a:pt x="0" y="401630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801518" y="4654402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1344318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45965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511201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4916857" y="4643769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5983" y="480325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시스템 개발 요청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55403" y="1468429"/>
            <a:ext cx="385554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이호경 교수님</a:t>
            </a:r>
            <a:endParaRPr lang="en-US" altLang="ko-KR" sz="20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endParaRPr lang="en-US" altLang="ko-KR" sz="20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en-US" altLang="ko-KR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053 – 950 – 7672</a:t>
            </a:r>
          </a:p>
          <a:p>
            <a:r>
              <a:rPr lang="en-US" altLang="ko-KR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hokyounglee@knu.ac.kr</a:t>
            </a:r>
          </a:p>
          <a:p>
            <a:r>
              <a:rPr lang="en-US" altLang="ko-KR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SW 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교육센터 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401 -1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호</a:t>
            </a:r>
            <a:endParaRPr lang="en-US" altLang="ko-KR" sz="20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endParaRPr lang="en-US" altLang="ko-KR" sz="20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소프트웨어 공학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산학 프로젝트</a:t>
            </a:r>
            <a:endParaRPr lang="en-US" altLang="ko-KR" sz="20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19744" y="317720"/>
            <a:ext cx="650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System Request - </a:t>
            </a:r>
            <a:r>
              <a:rPr lang="en-US" altLang="ko-KR" sz="4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Folio</a:t>
            </a:r>
            <a:endParaRPr lang="ko-KR" altLang="en-US" sz="4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rgbClr val="FF4B4B"/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18394" y="1468429"/>
            <a:ext cx="2534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- Project Sponsor</a:t>
            </a:r>
            <a:endParaRPr lang="ko-KR" altLang="en-US" sz="2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55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>
            <a:off x="0" y="-1"/>
            <a:ext cx="9144000" cy="4356692"/>
          </a:xfrm>
          <a:custGeom>
            <a:avLst/>
            <a:gdLst>
              <a:gd name="connsiteX0" fmla="*/ 0 w 7905003"/>
              <a:gd name="connsiteY0" fmla="*/ 0 h 4016300"/>
              <a:gd name="connsiteX1" fmla="*/ 7905003 w 7905003"/>
              <a:gd name="connsiteY1" fmla="*/ 0 h 4016300"/>
              <a:gd name="connsiteX2" fmla="*/ 7905003 w 7905003"/>
              <a:gd name="connsiteY2" fmla="*/ 297712 h 4016300"/>
              <a:gd name="connsiteX3" fmla="*/ 7560850 w 7905003"/>
              <a:gd name="connsiteY3" fmla="*/ 297712 h 4016300"/>
              <a:gd name="connsiteX4" fmla="*/ 7560850 w 7905003"/>
              <a:gd name="connsiteY4" fmla="*/ 297563 h 4016300"/>
              <a:gd name="connsiteX5" fmla="*/ 344154 w 7905003"/>
              <a:gd name="connsiteY5" fmla="*/ 297563 h 4016300"/>
              <a:gd name="connsiteX6" fmla="*/ 344154 w 7905003"/>
              <a:gd name="connsiteY6" fmla="*/ 3721247 h 4016300"/>
              <a:gd name="connsiteX7" fmla="*/ 7560850 w 7905003"/>
              <a:gd name="connsiteY7" fmla="*/ 3721247 h 4016300"/>
              <a:gd name="connsiteX8" fmla="*/ 7560850 w 7905003"/>
              <a:gd name="connsiteY8" fmla="*/ 627173 h 4016300"/>
              <a:gd name="connsiteX9" fmla="*/ 7905003 w 7905003"/>
              <a:gd name="connsiteY9" fmla="*/ 627173 h 4016300"/>
              <a:gd name="connsiteX10" fmla="*/ 7905003 w 7905003"/>
              <a:gd name="connsiteY10" fmla="*/ 4016300 h 4016300"/>
              <a:gd name="connsiteX11" fmla="*/ 0 w 7905003"/>
              <a:gd name="connsiteY11" fmla="*/ 4016300 h 40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05003" h="4016300">
                <a:moveTo>
                  <a:pt x="0" y="0"/>
                </a:moveTo>
                <a:lnTo>
                  <a:pt x="7905003" y="0"/>
                </a:lnTo>
                <a:lnTo>
                  <a:pt x="7905003" y="297712"/>
                </a:lnTo>
                <a:lnTo>
                  <a:pt x="7560850" y="297712"/>
                </a:lnTo>
                <a:lnTo>
                  <a:pt x="7560850" y="297563"/>
                </a:lnTo>
                <a:lnTo>
                  <a:pt x="344154" y="297563"/>
                </a:lnTo>
                <a:lnTo>
                  <a:pt x="344154" y="3721247"/>
                </a:lnTo>
                <a:lnTo>
                  <a:pt x="7560850" y="3721247"/>
                </a:lnTo>
                <a:lnTo>
                  <a:pt x="7560850" y="627173"/>
                </a:lnTo>
                <a:lnTo>
                  <a:pt x="7905003" y="627173"/>
                </a:lnTo>
                <a:lnTo>
                  <a:pt x="7905003" y="4016300"/>
                </a:lnTo>
                <a:lnTo>
                  <a:pt x="0" y="401630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801518" y="4654402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1344318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45965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511201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4916857" y="4643769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5983" y="480325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시스템 개발 요청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19744" y="317720"/>
            <a:ext cx="650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System Request - </a:t>
            </a:r>
            <a:r>
              <a:rPr lang="en-US" altLang="ko-KR" sz="4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Folio</a:t>
            </a:r>
            <a:endParaRPr lang="ko-KR" altLang="en-US" sz="4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rgbClr val="FF4B4B"/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55403" y="1239534"/>
            <a:ext cx="51214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대학생의 미숙한 포트폴리오 관리와 미래 계획 수립으로 인한 문제점이 발생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  <a:p>
            <a:endParaRPr lang="en-US" altLang="ko-KR" sz="20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문제점을 인지하고 해결하려고 해도 이를 위한 가이드 라인이나 구체적인 관리 방법을 찾지 못하는 경우가 많음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  <a:p>
            <a:endParaRPr lang="en-US" altLang="ko-KR" sz="20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Folio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를 통해 이러한 포트폴리오 관리의 문제점을 해결하고자 함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5983" y="1920403"/>
            <a:ext cx="235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- Business Need</a:t>
            </a:r>
            <a:endParaRPr lang="ko-KR" altLang="en-US" sz="2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994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>
            <a:off x="0" y="-1"/>
            <a:ext cx="9144000" cy="4356692"/>
          </a:xfrm>
          <a:custGeom>
            <a:avLst/>
            <a:gdLst>
              <a:gd name="connsiteX0" fmla="*/ 0 w 7905003"/>
              <a:gd name="connsiteY0" fmla="*/ 0 h 4016300"/>
              <a:gd name="connsiteX1" fmla="*/ 7905003 w 7905003"/>
              <a:gd name="connsiteY1" fmla="*/ 0 h 4016300"/>
              <a:gd name="connsiteX2" fmla="*/ 7905003 w 7905003"/>
              <a:gd name="connsiteY2" fmla="*/ 297712 h 4016300"/>
              <a:gd name="connsiteX3" fmla="*/ 7560850 w 7905003"/>
              <a:gd name="connsiteY3" fmla="*/ 297712 h 4016300"/>
              <a:gd name="connsiteX4" fmla="*/ 7560850 w 7905003"/>
              <a:gd name="connsiteY4" fmla="*/ 297563 h 4016300"/>
              <a:gd name="connsiteX5" fmla="*/ 344154 w 7905003"/>
              <a:gd name="connsiteY5" fmla="*/ 297563 h 4016300"/>
              <a:gd name="connsiteX6" fmla="*/ 344154 w 7905003"/>
              <a:gd name="connsiteY6" fmla="*/ 3721247 h 4016300"/>
              <a:gd name="connsiteX7" fmla="*/ 7560850 w 7905003"/>
              <a:gd name="connsiteY7" fmla="*/ 3721247 h 4016300"/>
              <a:gd name="connsiteX8" fmla="*/ 7560850 w 7905003"/>
              <a:gd name="connsiteY8" fmla="*/ 627173 h 4016300"/>
              <a:gd name="connsiteX9" fmla="*/ 7905003 w 7905003"/>
              <a:gd name="connsiteY9" fmla="*/ 627173 h 4016300"/>
              <a:gd name="connsiteX10" fmla="*/ 7905003 w 7905003"/>
              <a:gd name="connsiteY10" fmla="*/ 4016300 h 4016300"/>
              <a:gd name="connsiteX11" fmla="*/ 0 w 7905003"/>
              <a:gd name="connsiteY11" fmla="*/ 4016300 h 40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05003" h="4016300">
                <a:moveTo>
                  <a:pt x="0" y="0"/>
                </a:moveTo>
                <a:lnTo>
                  <a:pt x="7905003" y="0"/>
                </a:lnTo>
                <a:lnTo>
                  <a:pt x="7905003" y="297712"/>
                </a:lnTo>
                <a:lnTo>
                  <a:pt x="7560850" y="297712"/>
                </a:lnTo>
                <a:lnTo>
                  <a:pt x="7560850" y="297563"/>
                </a:lnTo>
                <a:lnTo>
                  <a:pt x="344154" y="297563"/>
                </a:lnTo>
                <a:lnTo>
                  <a:pt x="344154" y="3721247"/>
                </a:lnTo>
                <a:lnTo>
                  <a:pt x="7560850" y="3721247"/>
                </a:lnTo>
                <a:lnTo>
                  <a:pt x="7560850" y="627173"/>
                </a:lnTo>
                <a:lnTo>
                  <a:pt x="7905003" y="627173"/>
                </a:lnTo>
                <a:lnTo>
                  <a:pt x="7905003" y="4016300"/>
                </a:lnTo>
                <a:lnTo>
                  <a:pt x="0" y="401630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801518" y="4654402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1344318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459657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511201" y="4505546"/>
            <a:ext cx="297712" cy="2977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4916857" y="4643769"/>
            <a:ext cx="2434856" cy="0"/>
          </a:xfrm>
          <a:prstGeom prst="line">
            <a:avLst/>
          </a:prstGeom>
          <a:ln w="98425" cap="rnd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5983" y="480325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시스템 개발 요청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236374" y="1178986"/>
            <a:ext cx="43717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로그인 시스템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 (+ DB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서버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)</a:t>
            </a:r>
          </a:p>
          <a:p>
            <a:endParaRPr lang="en-US" altLang="ko-KR" sz="20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포트폴리오 및 미래 계획을 저장하기</a:t>
            </a:r>
            <a:endParaRPr lang="en-US" altLang="ko-KR" sz="20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위한 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DB 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서버</a:t>
            </a:r>
            <a:endParaRPr lang="en-US" altLang="ko-KR" sz="20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endParaRPr lang="en-US" altLang="ko-KR" sz="20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간결하지만 실용적인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 UI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 디자인</a:t>
            </a:r>
            <a:endParaRPr lang="en-US" altLang="ko-KR" sz="20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endParaRPr lang="en-US" altLang="ko-KR" sz="20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0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피드백을 수렴할 고객지원 서비스</a:t>
            </a:r>
            <a:endParaRPr lang="en-US" altLang="ko-KR" sz="20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19744" y="317720"/>
            <a:ext cx="650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System Request - </a:t>
            </a:r>
            <a:r>
              <a:rPr lang="en-US" altLang="ko-KR" sz="4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FF4B4B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B" panose="02030600000101010101" pitchFamily="18" charset="-127"/>
                <a:ea typeface="HY울릉도B" panose="02030600000101010101" pitchFamily="18" charset="-127"/>
              </a:rPr>
              <a:t>Folio</a:t>
            </a:r>
            <a:endParaRPr lang="ko-KR" altLang="en-US" sz="4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rgbClr val="FF4B4B"/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5984" y="2371264"/>
            <a:ext cx="3425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- Business Requirements</a:t>
            </a:r>
            <a:endParaRPr lang="ko-KR" altLang="en-US" sz="2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745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4226</TotalTime>
  <Words>1263</Words>
  <Application>Microsoft Office PowerPoint</Application>
  <PresentationFormat>화면 슬라이드 쇼(16:9)</PresentationFormat>
  <Paragraphs>417</Paragraphs>
  <Slides>33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HY울릉도B</vt:lpstr>
      <vt:lpstr>HY울릉도M</vt:lpstr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제안서</dc:title>
  <dc:creator>최성훈</dc:creator>
  <cp:lastModifiedBy>최성훈</cp:lastModifiedBy>
  <cp:revision>106</cp:revision>
  <dcterms:created xsi:type="dcterms:W3CDTF">2017-09-16T16:20:21Z</dcterms:created>
  <dcterms:modified xsi:type="dcterms:W3CDTF">2017-12-28T16:57:32Z</dcterms:modified>
</cp:coreProperties>
</file>