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49"/>
  </p:notesMasterIdLst>
  <p:handoutMasterIdLst>
    <p:handoutMasterId r:id="rId50"/>
  </p:handoutMasterIdLst>
  <p:sldIdLst>
    <p:sldId id="257" r:id="rId2"/>
    <p:sldId id="534" r:id="rId3"/>
    <p:sldId id="560" r:id="rId4"/>
    <p:sldId id="561" r:id="rId5"/>
    <p:sldId id="562" r:id="rId6"/>
    <p:sldId id="586" r:id="rId7"/>
    <p:sldId id="587" r:id="rId8"/>
    <p:sldId id="589" r:id="rId9"/>
    <p:sldId id="590" r:id="rId10"/>
    <p:sldId id="563" r:id="rId11"/>
    <p:sldId id="564" r:id="rId12"/>
    <p:sldId id="591" r:id="rId13"/>
    <p:sldId id="565" r:id="rId14"/>
    <p:sldId id="592" r:id="rId15"/>
    <p:sldId id="566" r:id="rId16"/>
    <p:sldId id="567" r:id="rId17"/>
    <p:sldId id="600" r:id="rId18"/>
    <p:sldId id="568" r:id="rId19"/>
    <p:sldId id="569" r:id="rId20"/>
    <p:sldId id="570" r:id="rId21"/>
    <p:sldId id="595" r:id="rId22"/>
    <p:sldId id="596" r:id="rId23"/>
    <p:sldId id="597" r:id="rId24"/>
    <p:sldId id="598" r:id="rId25"/>
    <p:sldId id="599" r:id="rId26"/>
    <p:sldId id="601" r:id="rId27"/>
    <p:sldId id="605" r:id="rId28"/>
    <p:sldId id="602" r:id="rId29"/>
    <p:sldId id="603" r:id="rId30"/>
    <p:sldId id="604" r:id="rId31"/>
    <p:sldId id="573" r:id="rId32"/>
    <p:sldId id="574" r:id="rId33"/>
    <p:sldId id="575" r:id="rId34"/>
    <p:sldId id="593" r:id="rId35"/>
    <p:sldId id="594" r:id="rId36"/>
    <p:sldId id="576" r:id="rId37"/>
    <p:sldId id="577" r:id="rId38"/>
    <p:sldId id="578" r:id="rId39"/>
    <p:sldId id="579" r:id="rId40"/>
    <p:sldId id="580" r:id="rId41"/>
    <p:sldId id="550" r:id="rId42"/>
    <p:sldId id="581" r:id="rId43"/>
    <p:sldId id="584" r:id="rId44"/>
    <p:sldId id="585" r:id="rId45"/>
    <p:sldId id="582" r:id="rId46"/>
    <p:sldId id="583" r:id="rId47"/>
    <p:sldId id="554" r:id="rId48"/>
  </p:sldIdLst>
  <p:sldSz cx="9144000" cy="6858000" type="screen4x3"/>
  <p:notesSz cx="6858000" cy="9144000"/>
  <p:custDataLst>
    <p:tags r:id="rId5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99"/>
    <a:srgbClr val="660066"/>
    <a:srgbClr val="006600"/>
    <a:srgbClr val="EAEAEA"/>
    <a:srgbClr val="DDDDDD"/>
    <a:srgbClr val="3333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716" autoAdjust="0"/>
  </p:normalViewPr>
  <p:slideViewPr>
    <p:cSldViewPr>
      <p:cViewPr varScale="1">
        <p:scale>
          <a:sx n="102" d="100"/>
          <a:sy n="102" d="100"/>
        </p:scale>
        <p:origin x="24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116"/>
    </p:cViewPr>
  </p:sorterViewPr>
  <p:notesViewPr>
    <p:cSldViewPr>
      <p:cViewPr>
        <p:scale>
          <a:sx n="75" d="100"/>
          <a:sy n="75" d="100"/>
        </p:scale>
        <p:origin x="-264" y="114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577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E4F6222D-FBCB-47F3-878B-287568F8F8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8412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8D8B23E-0771-420B-B6EC-41F9267CE02E}" type="slidenum">
              <a:rPr lang="ko-KR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lang="en-US" altLang="ko-KR" smtClean="0">
              <a:latin typeface="Tahoma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square" lIns="92075" tIns="46038" rIns="92075" bIns="46038"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74" descr="leftbarb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075"/>
          <p:cNvGrpSpPr>
            <a:grpSpLocks/>
          </p:cNvGrpSpPr>
          <p:nvPr/>
        </p:nvGrpSpPr>
        <p:grpSpPr bwMode="auto">
          <a:xfrm>
            <a:off x="2349500" y="3098800"/>
            <a:ext cx="6045200" cy="3271838"/>
            <a:chOff x="1480" y="1952"/>
            <a:chExt cx="3808" cy="2061"/>
          </a:xfrm>
        </p:grpSpPr>
        <p:sp>
          <p:nvSpPr>
            <p:cNvPr id="6" name="Line 3076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Line 3077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206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Arc 3078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9" name="Picture 3081" descr="glob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3" t="5405" r="12360" b="13513"/>
          <a:stretch>
            <a:fillRect/>
          </a:stretch>
        </p:blipFill>
        <p:spPr bwMode="auto">
          <a:xfrm>
            <a:off x="8420100" y="6045200"/>
            <a:ext cx="558800" cy="762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3085"/>
          <p:cNvSpPr>
            <a:spLocks noChangeShapeType="1"/>
          </p:cNvSpPr>
          <p:nvPr/>
        </p:nvSpPr>
        <p:spPr bwMode="ltGray">
          <a:xfrm flipH="1" flipV="1">
            <a:off x="990600" y="6248400"/>
            <a:ext cx="70866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" name="Group 3086"/>
          <p:cNvGrpSpPr>
            <a:grpSpLocks/>
          </p:cNvGrpSpPr>
          <p:nvPr userDrawn="1"/>
        </p:nvGrpSpPr>
        <p:grpSpPr bwMode="auto">
          <a:xfrm>
            <a:off x="990600" y="2819400"/>
            <a:ext cx="7572375" cy="169863"/>
            <a:chOff x="504" y="3670"/>
            <a:chExt cx="4770" cy="107"/>
          </a:xfrm>
        </p:grpSpPr>
        <p:sp>
          <p:nvSpPr>
            <p:cNvPr id="12" name="Rectangle 3087"/>
            <p:cNvSpPr>
              <a:spLocks noChangeArrowheads="1"/>
            </p:cNvSpPr>
            <p:nvPr/>
          </p:nvSpPr>
          <p:spPr bwMode="auto">
            <a:xfrm>
              <a:off x="504" y="3696"/>
              <a:ext cx="4752" cy="48"/>
            </a:xfrm>
            <a:prstGeom prst="rect">
              <a:avLst/>
            </a:prstGeom>
            <a:gradFill rotWithShape="0"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1"/>
            </a:gradFill>
            <a:ln>
              <a:noFill/>
            </a:ln>
            <a:effectLst>
              <a:outerShdw dist="74053" dir="3542175" algn="ctr" rotWithShape="0">
                <a:srgbClr val="00006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ea typeface="굴림" pitchFamily="50" charset="-127"/>
              </a:endParaRPr>
            </a:p>
          </p:txBody>
        </p:sp>
        <p:sp>
          <p:nvSpPr>
            <p:cNvPr id="13" name="AutoShape 3088"/>
            <p:cNvSpPr>
              <a:spLocks noChangeAspect="1" noChangeArrowheads="1"/>
            </p:cNvSpPr>
            <p:nvPr/>
          </p:nvSpPr>
          <p:spPr bwMode="auto">
            <a:xfrm rot="-7499842">
              <a:off x="5142" y="3646"/>
              <a:ext cx="107" cy="156"/>
            </a:xfrm>
            <a:prstGeom prst="triangle">
              <a:avLst>
                <a:gd name="adj" fmla="val 0"/>
              </a:avLst>
            </a:prstGeom>
            <a:solidFill>
              <a:srgbClr val="868FD0"/>
            </a:solidFill>
            <a:ln>
              <a:noFill/>
            </a:ln>
            <a:effectLst>
              <a:outerShdw dist="74053" dir="3542175" algn="ctr" rotWithShape="0">
                <a:srgbClr val="00006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ea typeface="굴림" pitchFamily="50" charset="-127"/>
              </a:endParaRPr>
            </a:p>
          </p:txBody>
        </p:sp>
      </p:grpSp>
      <p:sp>
        <p:nvSpPr>
          <p:cNvPr id="92167" name="Rectangle 3079"/>
          <p:cNvSpPr>
            <a:spLocks noGrp="1" noChangeArrowheads="1"/>
          </p:cNvSpPr>
          <p:nvPr>
            <p:ph type="ctrTitle"/>
          </p:nvPr>
        </p:nvSpPr>
        <p:spPr>
          <a:xfrm>
            <a:off x="990600" y="1600200"/>
            <a:ext cx="7467600" cy="12954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92168" name="Rectangle 308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239000" cy="2286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4" name="Rectangle 308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362200" y="6248400"/>
            <a:ext cx="571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PowerPoint Presentation for Dennis, Wixom &amp; Tegarden       </a:t>
            </a:r>
            <a:r>
              <a:rPr lang="en-US" altLang="ko-KR" i="1"/>
              <a:t>Systems Analysis and Design</a:t>
            </a:r>
          </a:p>
          <a:p>
            <a:pPr>
              <a:defRPr/>
            </a:pPr>
            <a:r>
              <a:rPr lang="en-US" altLang="ko-KR"/>
              <a:t>Copyright </a:t>
            </a:r>
            <a:r>
              <a:rPr lang="en-US" altLang="ko-KR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15" name="Rectangle 308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1F170060-1BE8-4177-8DEC-FC442F43D6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C5BCC5EB-CF64-48A8-BAEA-1560526B6F94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1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2000250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1500" y="304800"/>
            <a:ext cx="584835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5DB8ACC6-E98D-4F31-BDF2-456FFB8795A8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15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500" y="304800"/>
            <a:ext cx="77724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71500" y="1219200"/>
            <a:ext cx="8001000" cy="49530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0B40A716-62E3-4D8D-8BF3-E0E3933D89E7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7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16333D5F-BB5D-42E5-9AD8-7045FEEADA69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3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3FA2C3FB-473E-4D54-9527-ED5D793FDA54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1500" y="1219200"/>
            <a:ext cx="3924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924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D60FF960-2F4F-4CC1-8838-124865A156F6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2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E96BEA64-76EB-4C77-BA41-3EF756D7E1C1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7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78C85CD9-1888-4E42-9558-5BC28E4F54B5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70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82EF104E-A176-4DED-B4D4-D50BE9CE7D49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9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ECCDFA95-FEC7-44F7-AAFB-CD9CA1986613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6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847480B5-87A8-4574-AD86-61D9BD327D2C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2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26" descr="leftbarbac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048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91140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19200"/>
            <a:ext cx="8001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ltGray">
          <a:xfrm rot="10800000">
            <a:off x="8593138" y="3427413"/>
            <a:ext cx="0" cy="32861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Arc 1030"/>
          <p:cNvSpPr>
            <a:spLocks/>
          </p:cNvSpPr>
          <p:nvPr/>
        </p:nvSpPr>
        <p:spPr bwMode="ltGray">
          <a:xfrm rot="10800000" flipH="1">
            <a:off x="8494713" y="6034088"/>
            <a:ext cx="192087" cy="193675"/>
          </a:xfrm>
          <a:custGeom>
            <a:avLst/>
            <a:gdLst>
              <a:gd name="T0" fmla="*/ 417540 w 43195"/>
              <a:gd name="T1" fmla="*/ 99 h 43200"/>
              <a:gd name="T2" fmla="*/ 0 w 43195"/>
              <a:gd name="T3" fmla="*/ 443310 h 43200"/>
              <a:gd name="T4" fmla="*/ 427052 w 43195"/>
              <a:gd name="T5" fmla="*/ 4341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lnTo>
                  <a:pt x="21114" y="5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5" name="Rectangle 10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Slide </a:t>
            </a:r>
            <a:fld id="{8586E6AC-3E5E-4F85-9609-586AF8B82417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2" name="Line 1034"/>
          <p:cNvSpPr>
            <a:spLocks noChangeShapeType="1"/>
          </p:cNvSpPr>
          <p:nvPr/>
        </p:nvSpPr>
        <p:spPr bwMode="ltGray">
          <a:xfrm flipH="1" flipV="1">
            <a:off x="990600" y="6400800"/>
            <a:ext cx="70866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3" name="Picture 1035" descr="global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3" t="5405" r="12360" b="13513"/>
          <a:stretch>
            <a:fillRect/>
          </a:stretch>
        </p:blipFill>
        <p:spPr bwMode="auto">
          <a:xfrm>
            <a:off x="8420100" y="6045200"/>
            <a:ext cx="558800" cy="762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36"/>
          <p:cNvGrpSpPr>
            <a:grpSpLocks/>
          </p:cNvGrpSpPr>
          <p:nvPr userDrawn="1"/>
        </p:nvGrpSpPr>
        <p:grpSpPr bwMode="auto">
          <a:xfrm>
            <a:off x="533400" y="990600"/>
            <a:ext cx="7572375" cy="169863"/>
            <a:chOff x="504" y="3670"/>
            <a:chExt cx="4770" cy="107"/>
          </a:xfrm>
        </p:grpSpPr>
        <p:sp>
          <p:nvSpPr>
            <p:cNvPr id="1035" name="Rectangle 1037"/>
            <p:cNvSpPr>
              <a:spLocks noChangeArrowheads="1"/>
            </p:cNvSpPr>
            <p:nvPr/>
          </p:nvSpPr>
          <p:spPr bwMode="auto">
            <a:xfrm>
              <a:off x="504" y="3696"/>
              <a:ext cx="4752" cy="48"/>
            </a:xfrm>
            <a:prstGeom prst="rect">
              <a:avLst/>
            </a:prstGeom>
            <a:gradFill rotWithShape="0"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1"/>
            </a:gradFill>
            <a:ln>
              <a:noFill/>
            </a:ln>
            <a:effectLst>
              <a:outerShdw dist="74053" dir="3542175" algn="ctr" rotWithShape="0">
                <a:srgbClr val="00006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ea typeface="굴림" pitchFamily="50" charset="-127"/>
              </a:endParaRPr>
            </a:p>
          </p:txBody>
        </p:sp>
        <p:sp>
          <p:nvSpPr>
            <p:cNvPr id="1036" name="AutoShape 1038"/>
            <p:cNvSpPr>
              <a:spLocks noChangeAspect="1" noChangeArrowheads="1"/>
            </p:cNvSpPr>
            <p:nvPr/>
          </p:nvSpPr>
          <p:spPr bwMode="auto">
            <a:xfrm rot="-7499842">
              <a:off x="5142" y="3646"/>
              <a:ext cx="107" cy="156"/>
            </a:xfrm>
            <a:prstGeom prst="triangle">
              <a:avLst>
                <a:gd name="adj" fmla="val 0"/>
              </a:avLst>
            </a:prstGeom>
            <a:solidFill>
              <a:srgbClr val="868FD0"/>
            </a:solidFill>
            <a:ln>
              <a:noFill/>
            </a:ln>
            <a:effectLst>
              <a:outerShdw dist="74053" dir="3542175" algn="ctr" rotWithShape="0">
                <a:srgbClr val="00006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ea typeface="굴림" pitchFamily="50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uild="p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1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1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1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1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1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50000"/>
        <a:buFont typeface="Wingdings" pitchFamily="2" charset="2"/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50000"/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05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05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05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05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9.e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4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084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133438DF-0429-4FCC-9D5B-2D6A0DA5C8AE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Systems Analysis and Design with UML</a:t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</a:b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3076" name="Oval 3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94225" y="1401763"/>
            <a:ext cx="46038" cy="12700"/>
          </a:xfrm>
          <a:prstGeom prst="ellipse">
            <a:avLst/>
          </a:prstGeom>
          <a:solidFill>
            <a:srgbClr val="8C8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077" name="Rectangle 5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64050" y="779463"/>
            <a:ext cx="38100" cy="7937"/>
          </a:xfrm>
          <a:prstGeom prst="rect">
            <a:avLst/>
          </a:prstGeom>
          <a:solidFill>
            <a:srgbClr val="FBFB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078" name="Rectangle 54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>
                <a:ea typeface="굴림" pitchFamily="50" charset="-127"/>
              </a:rPr>
              <a:t>Alan Dennis, Barbara Haley Wixom, and David Tegarden</a:t>
            </a:r>
            <a:br>
              <a:rPr lang="en-US" altLang="ko-KR" sz="1800" smtClean="0">
                <a:ea typeface="굴림" pitchFamily="50" charset="-127"/>
              </a:rPr>
            </a:br>
            <a:endParaRPr lang="en-US" altLang="ko-KR" sz="1800" smtClean="0">
              <a:ea typeface="굴림" pitchFamily="50" charset="-127"/>
            </a:endParaRPr>
          </a:p>
          <a:p>
            <a:pPr eaLnBrk="1" hangingPunct="1"/>
            <a:r>
              <a:rPr lang="en-US" altLang="ko-KR" sz="1800" b="1" smtClean="0">
                <a:ea typeface="굴림" pitchFamily="50" charset="-127"/>
              </a:rPr>
              <a:t>Chapter 7:  Structural Modeling</a:t>
            </a:r>
          </a:p>
          <a:p>
            <a:pPr eaLnBrk="1" hangingPunct="1"/>
            <a:endParaRPr lang="en-US" altLang="ko-KR" sz="1800" b="1" smtClean="0">
              <a:ea typeface="굴림" pitchFamily="50" charset="-127"/>
            </a:endParaRPr>
          </a:p>
          <a:p>
            <a:pPr eaLnBrk="1" hangingPunct="1"/>
            <a:r>
              <a:rPr lang="en-US" altLang="ko-KR" sz="1800" smtClean="0">
                <a:ea typeface="굴림" pitchFamily="50" charset="-127"/>
              </a:rPr>
              <a:t>John Wiley &amp; Sons, Inc.</a:t>
            </a:r>
          </a:p>
          <a:p>
            <a:pPr eaLnBrk="1" hangingPunct="1"/>
            <a:r>
              <a:rPr lang="en-US" altLang="ko-KR" sz="1800" smtClean="0">
                <a:ea typeface="굴림" pitchFamily="50" charset="-127"/>
              </a:rPr>
              <a:t>Copyright 2010</a:t>
            </a:r>
          </a:p>
          <a:p>
            <a:pPr eaLnBrk="1" hangingPunct="1"/>
            <a:endParaRPr lang="ko-KR" altLang="en-US" sz="1800" smtClean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4862F6D1-CAB9-4103-91E0-635DFEEAD5C6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04800"/>
            <a:ext cx="8191500" cy="5334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Generalization I  </a:t>
            </a:r>
          </a:p>
        </p:txBody>
      </p:sp>
      <p:sp>
        <p:nvSpPr>
          <p:cNvPr id="81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4191000" cy="4105275"/>
          </a:xfrm>
        </p:spPr>
        <p:txBody>
          <a:bodyPr/>
          <a:lstStyle/>
          <a:p>
            <a:pPr eaLnBrk="1" hangingPunct="1"/>
            <a:r>
              <a:rPr lang="en-US" altLang="ko-KR" sz="2400" smtClean="0">
                <a:ea typeface="굴림" pitchFamily="50" charset="-127"/>
              </a:rPr>
              <a:t>Generalization (</a:t>
            </a:r>
            <a:r>
              <a:rPr lang="ko-KR" altLang="en-US" sz="2400" smtClean="0">
                <a:ea typeface="굴림" pitchFamily="50" charset="-127"/>
              </a:rPr>
              <a:t>또는 </a:t>
            </a:r>
            <a:r>
              <a:rPr lang="en-US" altLang="ko-KR" sz="2400" smtClean="0">
                <a:ea typeface="굴림" pitchFamily="50" charset="-127"/>
              </a:rPr>
              <a:t>Inheritance)</a:t>
            </a:r>
          </a:p>
          <a:p>
            <a:pPr lvl="1" eaLnBrk="1" hangingPunct="1"/>
            <a:r>
              <a:rPr lang="ko-KR" altLang="en-US" sz="2000" smtClean="0">
                <a:ea typeface="굴림" pitchFamily="50" charset="-127"/>
              </a:rPr>
              <a:t>부모</a:t>
            </a:r>
            <a:r>
              <a:rPr lang="en-US" altLang="ko-KR" sz="2000" smtClean="0">
                <a:ea typeface="굴림" pitchFamily="50" charset="-127"/>
              </a:rPr>
              <a:t>-</a:t>
            </a:r>
            <a:r>
              <a:rPr lang="ko-KR" altLang="en-US" sz="2000" smtClean="0">
                <a:ea typeface="굴림" pitchFamily="50" charset="-127"/>
              </a:rPr>
              <a:t>자식간의 관계 </a:t>
            </a:r>
            <a:r>
              <a:rPr lang="en-US" altLang="ko-KR" sz="2000" smtClean="0">
                <a:ea typeface="굴림" pitchFamily="50" charset="-127"/>
              </a:rPr>
              <a:t>(IS-A)</a:t>
            </a:r>
            <a:r>
              <a:rPr lang="ko-KR" altLang="en-US" sz="2000" smtClean="0">
                <a:ea typeface="굴림" pitchFamily="50" charset="-127"/>
              </a:rPr>
              <a:t>를 나타낸다</a:t>
            </a:r>
            <a:r>
              <a:rPr lang="en-US" altLang="ko-KR" sz="2000" smtClean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ko-KR" altLang="en-US" sz="2000" smtClean="0">
                <a:ea typeface="굴림" pitchFamily="50" charset="-127"/>
              </a:rPr>
              <a:t>자식은 부모의 특성을 모두 이용할 수 있다</a:t>
            </a:r>
            <a:r>
              <a:rPr lang="en-US" altLang="ko-KR" sz="2000" smtClean="0">
                <a:ea typeface="굴림" pitchFamily="50" charset="-127"/>
              </a:rPr>
              <a:t>.</a:t>
            </a: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5410200" y="1676400"/>
            <a:ext cx="2209800" cy="1906588"/>
            <a:chOff x="3120" y="1728"/>
            <a:chExt cx="1392" cy="1201"/>
          </a:xfrm>
        </p:grpSpPr>
        <p:sp>
          <p:nvSpPr>
            <p:cNvPr id="8206" name="Rectangle 5"/>
            <p:cNvSpPr>
              <a:spLocks noChangeArrowheads="1"/>
            </p:cNvSpPr>
            <p:nvPr/>
          </p:nvSpPr>
          <p:spPr bwMode="auto">
            <a:xfrm>
              <a:off x="3120" y="1728"/>
              <a:ext cx="1392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8207" name="Line 6"/>
            <p:cNvSpPr>
              <a:spLocks noChangeShapeType="1"/>
            </p:cNvSpPr>
            <p:nvPr/>
          </p:nvSpPr>
          <p:spPr bwMode="auto">
            <a:xfrm>
              <a:off x="3120" y="196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8" name="Line 7"/>
            <p:cNvSpPr>
              <a:spLocks noChangeShapeType="1"/>
            </p:cNvSpPr>
            <p:nvPr/>
          </p:nvSpPr>
          <p:spPr bwMode="auto">
            <a:xfrm>
              <a:off x="3120" y="235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9" name="Text Box 8"/>
            <p:cNvSpPr txBox="1">
              <a:spLocks noChangeArrowheads="1"/>
            </p:cNvSpPr>
            <p:nvPr/>
          </p:nvSpPr>
          <p:spPr bwMode="auto">
            <a:xfrm>
              <a:off x="3504" y="1728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8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rPr>
                <a:t>PPPP</a:t>
              </a:r>
            </a:p>
          </p:txBody>
        </p:sp>
        <p:sp>
          <p:nvSpPr>
            <p:cNvPr id="8210" name="Text Box 9"/>
            <p:cNvSpPr txBox="1">
              <a:spLocks noChangeArrowheads="1"/>
            </p:cNvSpPr>
            <p:nvPr/>
          </p:nvSpPr>
          <p:spPr bwMode="auto">
            <a:xfrm>
              <a:off x="3120" y="1941"/>
              <a:ext cx="9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kumimoji="1" lang="ko-KR" altLang="en-US" sz="18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rPr>
                <a:t> </a:t>
              </a:r>
              <a:r>
                <a:rPr kumimoji="1" lang="en-US" altLang="ko-KR" sz="18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rPr>
                <a:t>aaa : int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8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rPr>
                <a:t># bb : String</a:t>
              </a:r>
            </a:p>
          </p:txBody>
        </p:sp>
        <p:sp>
          <p:nvSpPr>
            <p:cNvPr id="8211" name="Text Box 10"/>
            <p:cNvSpPr txBox="1">
              <a:spLocks noChangeArrowheads="1"/>
            </p:cNvSpPr>
            <p:nvPr/>
          </p:nvSpPr>
          <p:spPr bwMode="auto">
            <a:xfrm>
              <a:off x="3168" y="2352"/>
              <a:ext cx="115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kumimoji="1" lang="ko-KR" altLang="en-US" sz="18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rPr>
                <a:t> </a:t>
              </a:r>
              <a:r>
                <a:rPr kumimoji="1" lang="en-US" altLang="ko-KR" sz="18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rPr>
                <a:t>op1()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8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rPr>
                <a:t>+ op2() : String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8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rPr>
                <a:t># op3()</a:t>
              </a:r>
            </a:p>
          </p:txBody>
        </p:sp>
      </p:grpSp>
      <p:grpSp>
        <p:nvGrpSpPr>
          <p:cNvPr id="8198" name="Group 11"/>
          <p:cNvGrpSpPr>
            <a:grpSpLocks/>
          </p:cNvGrpSpPr>
          <p:nvPr/>
        </p:nvGrpSpPr>
        <p:grpSpPr bwMode="auto">
          <a:xfrm>
            <a:off x="5410200" y="4376738"/>
            <a:ext cx="2209800" cy="1144587"/>
            <a:chOff x="3120" y="3408"/>
            <a:chExt cx="1392" cy="721"/>
          </a:xfrm>
        </p:grpSpPr>
        <p:sp>
          <p:nvSpPr>
            <p:cNvPr id="8201" name="Rectangle 12"/>
            <p:cNvSpPr>
              <a:spLocks noChangeArrowheads="1"/>
            </p:cNvSpPr>
            <p:nvPr/>
          </p:nvSpPr>
          <p:spPr bwMode="auto">
            <a:xfrm>
              <a:off x="3120" y="3408"/>
              <a:ext cx="1392" cy="7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8202" name="Line 13"/>
            <p:cNvSpPr>
              <a:spLocks noChangeShapeType="1"/>
            </p:cNvSpPr>
            <p:nvPr/>
          </p:nvSpPr>
          <p:spPr bwMode="auto">
            <a:xfrm>
              <a:off x="3120" y="364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3" name="Line 14"/>
            <p:cNvSpPr>
              <a:spLocks noChangeShapeType="1"/>
            </p:cNvSpPr>
            <p:nvPr/>
          </p:nvSpPr>
          <p:spPr bwMode="auto">
            <a:xfrm>
              <a:off x="3120" y="3841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4" name="Text Box 15"/>
            <p:cNvSpPr txBox="1">
              <a:spLocks noChangeArrowheads="1"/>
            </p:cNvSpPr>
            <p:nvPr/>
          </p:nvSpPr>
          <p:spPr bwMode="auto">
            <a:xfrm>
              <a:off x="3504" y="3408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8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rPr>
                <a:t>CCCCC</a:t>
              </a:r>
            </a:p>
          </p:txBody>
        </p:sp>
        <p:sp>
          <p:nvSpPr>
            <p:cNvPr id="8205" name="Text Box 16"/>
            <p:cNvSpPr txBox="1">
              <a:spLocks noChangeArrowheads="1"/>
            </p:cNvSpPr>
            <p:nvPr/>
          </p:nvSpPr>
          <p:spPr bwMode="auto">
            <a:xfrm>
              <a:off x="3158" y="3854"/>
              <a:ext cx="6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8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rPr>
                <a:t>+ op4()</a:t>
              </a:r>
            </a:p>
          </p:txBody>
        </p:sp>
      </p:grpSp>
      <p:sp>
        <p:nvSpPr>
          <p:cNvPr id="8199" name="Line 17"/>
          <p:cNvSpPr>
            <a:spLocks noChangeShapeType="1"/>
          </p:cNvSpPr>
          <p:nvPr/>
        </p:nvSpPr>
        <p:spPr bwMode="auto">
          <a:xfrm>
            <a:off x="6553200" y="38433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0" name="AutoShape 18"/>
          <p:cNvSpPr>
            <a:spLocks noChangeArrowheads="1"/>
          </p:cNvSpPr>
          <p:nvPr/>
        </p:nvSpPr>
        <p:spPr bwMode="auto">
          <a:xfrm>
            <a:off x="6477000" y="3614738"/>
            <a:ext cx="1524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EFCC4980-1156-4B36-81E6-1AD2353230BB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Generalization</a:t>
            </a:r>
            <a:r>
              <a:rPr lang="ko-KR" altLang="en-US" smtClean="0">
                <a:ea typeface="굴림" pitchFamily="50" charset="-127"/>
              </a:rPr>
              <a:t>의 예 </a:t>
            </a: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 dirty="0" smtClean="0">
              <a:ea typeface="굴림" pitchFamily="50" charset="-127"/>
            </a:endParaRP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133600"/>
            <a:ext cx="3724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479" y="2895600"/>
            <a:ext cx="40005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Slide </a:t>
            </a:r>
            <a:fld id="{16333D5F-BB5D-42E5-9AD8-7045FEEADA69}" type="slidenum">
              <a:rPr lang="en-US" altLang="ko-KR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21506" name="Picture 2" descr="http://www.nextree.co.kr/content/images/2016/09/--7-Generaliz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94" y="1447799"/>
            <a:ext cx="7981306" cy="456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10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85800" y="57912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4A0BECA8-B34A-43BC-98DE-05666570CB17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Generalizations II</a:t>
            </a: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610600" cy="2781300"/>
          </a:xfrm>
        </p:spPr>
        <p:txBody>
          <a:bodyPr/>
          <a:lstStyle/>
          <a:p>
            <a:pPr eaLnBrk="1" hangingPunct="1"/>
            <a:r>
              <a:rPr lang="en-US" altLang="ko-KR" b="1" dirty="0" smtClean="0">
                <a:ea typeface="굴림" pitchFamily="50" charset="-127"/>
              </a:rPr>
              <a:t>Abstract vs. Concrete Class</a:t>
            </a:r>
          </a:p>
          <a:p>
            <a:pPr lvl="1" eaLnBrk="1" hangingPunct="1"/>
            <a:r>
              <a:rPr lang="en-US" altLang="ko-KR" sz="2000" dirty="0" smtClean="0">
                <a:ea typeface="굴림" pitchFamily="50" charset="-127"/>
              </a:rPr>
              <a:t>Abstract class</a:t>
            </a:r>
          </a:p>
          <a:p>
            <a:pPr lvl="2" eaLnBrk="1" hangingPunct="1"/>
            <a:r>
              <a:rPr lang="en-US" altLang="ko-KR" sz="1800" dirty="0" smtClean="0">
                <a:ea typeface="굴림" pitchFamily="50" charset="-127"/>
              </a:rPr>
              <a:t>does not have any objects</a:t>
            </a:r>
          </a:p>
          <a:p>
            <a:pPr lvl="2" eaLnBrk="1" hangingPunct="1"/>
            <a:r>
              <a:rPr lang="en-US" altLang="ko-KR" sz="1800" dirty="0" smtClean="0">
                <a:ea typeface="굴림" pitchFamily="50" charset="-127"/>
              </a:rPr>
              <a:t>has at least one abstract operations</a:t>
            </a:r>
          </a:p>
          <a:p>
            <a:pPr lvl="3" eaLnBrk="1" hangingPunct="1"/>
            <a:r>
              <a:rPr lang="en-US" altLang="ko-KR" sz="1800" dirty="0" smtClean="0">
                <a:ea typeface="굴림" pitchFamily="50" charset="-127"/>
              </a:rPr>
              <a:t>abstract operation : has no implementation method</a:t>
            </a:r>
          </a:p>
          <a:p>
            <a:pPr lvl="1" eaLnBrk="1" hangingPunct="1"/>
            <a:r>
              <a:rPr lang="en-US" altLang="ko-KR" sz="2000" dirty="0" smtClean="0">
                <a:ea typeface="굴림" pitchFamily="50" charset="-127"/>
              </a:rPr>
              <a:t>Concrete class</a:t>
            </a:r>
          </a:p>
          <a:p>
            <a:pPr lvl="2" eaLnBrk="1" hangingPunct="1"/>
            <a:r>
              <a:rPr lang="en-US" altLang="ko-KR" sz="1800" dirty="0" smtClean="0">
                <a:ea typeface="굴림" pitchFamily="50" charset="-127"/>
              </a:rPr>
              <a:t>has implementations for all operations</a:t>
            </a:r>
          </a:p>
          <a:p>
            <a:pPr lvl="2" eaLnBrk="1" hangingPunct="1"/>
            <a:r>
              <a:rPr lang="en-US" altLang="ko-KR" sz="1800" dirty="0" smtClean="0">
                <a:ea typeface="굴림" pitchFamily="50" charset="-127"/>
              </a:rPr>
              <a:t>has objects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4224338" y="3829050"/>
            <a:ext cx="1846262" cy="3619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200" b="1">
                <a:latin typeface="Times New Roman" pitchFamily="18" charset="0"/>
                <a:ea typeface="바탕체" pitchFamily="17" charset="-127"/>
              </a:rPr>
              <a:t>Vehicle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200" i="1">
                <a:latin typeface="Times New Roman" pitchFamily="18" charset="0"/>
                <a:ea typeface="바탕체" pitchFamily="17" charset="-127"/>
              </a:rPr>
              <a:t>{abstract}</a:t>
            </a:r>
            <a:endParaRPr kumimoji="1" lang="en-US" altLang="ko-KR" sz="1200">
              <a:latin typeface="Times New Roman" pitchFamily="18" charset="0"/>
              <a:ea typeface="바탕체" pitchFamily="17" charset="-127"/>
            </a:endParaRP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4224338" y="4181475"/>
            <a:ext cx="1846262" cy="2667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200">
                <a:latin typeface="Times New Roman" pitchFamily="18" charset="0"/>
                <a:ea typeface="바탕체" pitchFamily="17" charset="-127"/>
              </a:rPr>
              <a:t>color</a:t>
            </a: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4224338" y="4448175"/>
            <a:ext cx="1846262" cy="5524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200" i="1">
                <a:latin typeface="Times New Roman" pitchFamily="18" charset="0"/>
                <a:ea typeface="바탕체" pitchFamily="17" charset="-127"/>
              </a:rPr>
              <a:t>drive( ){abstract}</a:t>
            </a:r>
            <a:endParaRPr kumimoji="1" lang="en-US" altLang="ko-KR" sz="1200">
              <a:latin typeface="Times New Roman" pitchFamily="18" charset="0"/>
              <a:ea typeface="바탕체" pitchFamily="17" charset="-127"/>
            </a:endParaRPr>
          </a:p>
        </p:txBody>
      </p:sp>
      <p:grpSp>
        <p:nvGrpSpPr>
          <p:cNvPr id="10248" name="Group 7"/>
          <p:cNvGrpSpPr>
            <a:grpSpLocks/>
          </p:cNvGrpSpPr>
          <p:nvPr/>
        </p:nvGrpSpPr>
        <p:grpSpPr bwMode="auto">
          <a:xfrm>
            <a:off x="1803400" y="5610225"/>
            <a:ext cx="1846263" cy="647700"/>
            <a:chOff x="576" y="4688"/>
            <a:chExt cx="872" cy="544"/>
          </a:xfrm>
        </p:grpSpPr>
        <p:sp>
          <p:nvSpPr>
            <p:cNvPr id="10269" name="Rectangle 8"/>
            <p:cNvSpPr>
              <a:spLocks noChangeArrowheads="1"/>
            </p:cNvSpPr>
            <p:nvPr/>
          </p:nvSpPr>
          <p:spPr bwMode="auto">
            <a:xfrm>
              <a:off x="576" y="4688"/>
              <a:ext cx="872" cy="1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200" b="1" dirty="0">
                  <a:latin typeface="Times New Roman" pitchFamily="18" charset="0"/>
                  <a:ea typeface="바탕체" pitchFamily="17" charset="-127"/>
                </a:rPr>
                <a:t>Car</a:t>
              </a:r>
              <a:endParaRPr kumimoji="1" lang="en-US" altLang="ko-KR" sz="1200" dirty="0">
                <a:latin typeface="Times New Roman" pitchFamily="18" charset="0"/>
                <a:ea typeface="바탕체" pitchFamily="17" charset="-127"/>
              </a:endParaRPr>
            </a:p>
          </p:txBody>
        </p:sp>
        <p:sp>
          <p:nvSpPr>
            <p:cNvPr id="10270" name="Rectangle 9"/>
            <p:cNvSpPr>
              <a:spLocks noChangeArrowheads="1"/>
            </p:cNvSpPr>
            <p:nvPr/>
          </p:nvSpPr>
          <p:spPr bwMode="auto">
            <a:xfrm>
              <a:off x="576" y="4840"/>
              <a:ext cx="872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ko-KR" altLang="en-US" sz="1200">
                <a:latin typeface="Times New Roman" pitchFamily="18" charset="0"/>
                <a:ea typeface="바탕체" pitchFamily="17" charset="-127"/>
              </a:endParaRPr>
            </a:p>
          </p:txBody>
        </p:sp>
        <p:sp>
          <p:nvSpPr>
            <p:cNvPr id="10271" name="Rectangle 10"/>
            <p:cNvSpPr>
              <a:spLocks noChangeArrowheads="1"/>
            </p:cNvSpPr>
            <p:nvPr/>
          </p:nvSpPr>
          <p:spPr bwMode="auto">
            <a:xfrm>
              <a:off x="576" y="4936"/>
              <a:ext cx="872" cy="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200">
                  <a:latin typeface="Times New Roman" pitchFamily="18" charset="0"/>
                  <a:ea typeface="바탕체" pitchFamily="17" charset="-127"/>
                </a:rPr>
                <a:t>drive( )</a:t>
              </a:r>
            </a:p>
          </p:txBody>
        </p:sp>
      </p:grpSp>
      <p:grpSp>
        <p:nvGrpSpPr>
          <p:cNvPr id="10249" name="Group 11"/>
          <p:cNvGrpSpPr>
            <a:grpSpLocks/>
          </p:cNvGrpSpPr>
          <p:nvPr/>
        </p:nvGrpSpPr>
        <p:grpSpPr bwMode="auto">
          <a:xfrm>
            <a:off x="4241800" y="5610225"/>
            <a:ext cx="1846263" cy="647700"/>
            <a:chOff x="1776" y="4632"/>
            <a:chExt cx="872" cy="544"/>
          </a:xfrm>
        </p:grpSpPr>
        <p:sp>
          <p:nvSpPr>
            <p:cNvPr id="10266" name="Rectangle 12"/>
            <p:cNvSpPr>
              <a:spLocks noChangeArrowheads="1"/>
            </p:cNvSpPr>
            <p:nvPr/>
          </p:nvSpPr>
          <p:spPr bwMode="auto">
            <a:xfrm>
              <a:off x="1776" y="4632"/>
              <a:ext cx="872" cy="1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200" b="1">
                  <a:latin typeface="Times New Roman" pitchFamily="18" charset="0"/>
                  <a:ea typeface="바탕체" pitchFamily="17" charset="-127"/>
                </a:rPr>
                <a:t>Boat</a:t>
              </a:r>
              <a:endParaRPr kumimoji="1" lang="en-US" altLang="ko-KR" sz="1200">
                <a:latin typeface="Times New Roman" pitchFamily="18" charset="0"/>
                <a:ea typeface="바탕체" pitchFamily="17" charset="-127"/>
              </a:endParaRPr>
            </a:p>
          </p:txBody>
        </p:sp>
        <p:sp>
          <p:nvSpPr>
            <p:cNvPr id="10267" name="Rectangle 13"/>
            <p:cNvSpPr>
              <a:spLocks noChangeArrowheads="1"/>
            </p:cNvSpPr>
            <p:nvPr/>
          </p:nvSpPr>
          <p:spPr bwMode="auto">
            <a:xfrm>
              <a:off x="1776" y="4784"/>
              <a:ext cx="872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ko-KR" altLang="en-US" sz="1200">
                <a:latin typeface="Times New Roman" pitchFamily="18" charset="0"/>
                <a:ea typeface="바탕체" pitchFamily="17" charset="-127"/>
              </a:endParaRPr>
            </a:p>
          </p:txBody>
        </p:sp>
        <p:sp>
          <p:nvSpPr>
            <p:cNvPr id="10268" name="Rectangle 14"/>
            <p:cNvSpPr>
              <a:spLocks noChangeArrowheads="1"/>
            </p:cNvSpPr>
            <p:nvPr/>
          </p:nvSpPr>
          <p:spPr bwMode="auto">
            <a:xfrm>
              <a:off x="1776" y="4880"/>
              <a:ext cx="872" cy="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200" dirty="0">
                  <a:latin typeface="Times New Roman" pitchFamily="18" charset="0"/>
                  <a:ea typeface="바탕체" pitchFamily="17" charset="-127"/>
                </a:rPr>
                <a:t>drive( )</a:t>
              </a:r>
            </a:p>
          </p:txBody>
        </p:sp>
      </p:grpSp>
      <p:grpSp>
        <p:nvGrpSpPr>
          <p:cNvPr id="10250" name="Group 15"/>
          <p:cNvGrpSpPr>
            <a:grpSpLocks/>
          </p:cNvGrpSpPr>
          <p:nvPr/>
        </p:nvGrpSpPr>
        <p:grpSpPr bwMode="auto">
          <a:xfrm>
            <a:off x="6611938" y="5610225"/>
            <a:ext cx="1846262" cy="647700"/>
            <a:chOff x="2752" y="4704"/>
            <a:chExt cx="872" cy="544"/>
          </a:xfrm>
        </p:grpSpPr>
        <p:sp>
          <p:nvSpPr>
            <p:cNvPr id="10263" name="Rectangle 16"/>
            <p:cNvSpPr>
              <a:spLocks noChangeArrowheads="1"/>
            </p:cNvSpPr>
            <p:nvPr/>
          </p:nvSpPr>
          <p:spPr bwMode="auto">
            <a:xfrm>
              <a:off x="2752" y="4704"/>
              <a:ext cx="872" cy="1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200" b="1">
                  <a:latin typeface="Times New Roman" pitchFamily="18" charset="0"/>
                  <a:ea typeface="바탕체" pitchFamily="17" charset="-127"/>
                </a:rPr>
                <a:t>Truck</a:t>
              </a:r>
              <a:endParaRPr kumimoji="1" lang="en-US" altLang="ko-KR" sz="1200">
                <a:latin typeface="Times New Roman" pitchFamily="18" charset="0"/>
                <a:ea typeface="바탕체" pitchFamily="17" charset="-127"/>
              </a:endParaRPr>
            </a:p>
          </p:txBody>
        </p:sp>
        <p:sp>
          <p:nvSpPr>
            <p:cNvPr id="10264" name="Rectangle 17"/>
            <p:cNvSpPr>
              <a:spLocks noChangeArrowheads="1"/>
            </p:cNvSpPr>
            <p:nvPr/>
          </p:nvSpPr>
          <p:spPr bwMode="auto">
            <a:xfrm>
              <a:off x="2752" y="4856"/>
              <a:ext cx="872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ko-KR" altLang="en-US" sz="1200">
                <a:latin typeface="Times New Roman" pitchFamily="18" charset="0"/>
                <a:ea typeface="바탕체" pitchFamily="17" charset="-127"/>
              </a:endParaRPr>
            </a:p>
          </p:txBody>
        </p:sp>
        <p:sp>
          <p:nvSpPr>
            <p:cNvPr id="10265" name="Rectangle 18"/>
            <p:cNvSpPr>
              <a:spLocks noChangeArrowheads="1"/>
            </p:cNvSpPr>
            <p:nvPr/>
          </p:nvSpPr>
          <p:spPr bwMode="auto">
            <a:xfrm>
              <a:off x="2752" y="4952"/>
              <a:ext cx="872" cy="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kumimoji="1" lang="en-US" altLang="ko-KR" sz="1200" dirty="0">
                  <a:latin typeface="Times New Roman" pitchFamily="18" charset="0"/>
                  <a:ea typeface="바탕체" pitchFamily="17" charset="-127"/>
                </a:rPr>
                <a:t>drive( </a:t>
              </a:r>
              <a:r>
                <a:rPr kumimoji="1" lang="en-US" altLang="ko-KR" sz="1200" dirty="0" smtClean="0">
                  <a:latin typeface="Times New Roman" pitchFamily="18" charset="0"/>
                  <a:ea typeface="바탕체" pitchFamily="17" charset="-127"/>
                </a:rPr>
                <a:t>)</a:t>
              </a:r>
              <a:endParaRPr kumimoji="1" lang="en-US" altLang="ko-KR" sz="1200" dirty="0">
                <a:latin typeface="Times New Roman" pitchFamily="18" charset="0"/>
                <a:ea typeface="바탕체" pitchFamily="17" charset="-127"/>
              </a:endParaRPr>
            </a:p>
          </p:txBody>
        </p:sp>
      </p:grpSp>
      <p:sp>
        <p:nvSpPr>
          <p:cNvPr id="10251" name="Line 19"/>
          <p:cNvSpPr>
            <a:spLocks noChangeShapeType="1"/>
          </p:cNvSpPr>
          <p:nvPr/>
        </p:nvSpPr>
        <p:spPr bwMode="auto">
          <a:xfrm>
            <a:off x="2801938" y="5343525"/>
            <a:ext cx="472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2" name="Line 20"/>
          <p:cNvSpPr>
            <a:spLocks noChangeShapeType="1"/>
          </p:cNvSpPr>
          <p:nvPr/>
        </p:nvSpPr>
        <p:spPr bwMode="auto">
          <a:xfrm>
            <a:off x="2801938" y="534352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3" name="Line 21"/>
          <p:cNvSpPr>
            <a:spLocks noChangeShapeType="1"/>
          </p:cNvSpPr>
          <p:nvPr/>
        </p:nvSpPr>
        <p:spPr bwMode="auto">
          <a:xfrm>
            <a:off x="5105400" y="534352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4" name="Line 22"/>
          <p:cNvSpPr>
            <a:spLocks noChangeShapeType="1"/>
          </p:cNvSpPr>
          <p:nvPr/>
        </p:nvSpPr>
        <p:spPr bwMode="auto">
          <a:xfrm>
            <a:off x="7510463" y="535305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5" name="Line 23"/>
          <p:cNvSpPr>
            <a:spLocks noChangeShapeType="1"/>
          </p:cNvSpPr>
          <p:nvPr/>
        </p:nvSpPr>
        <p:spPr bwMode="auto">
          <a:xfrm>
            <a:off x="5105400" y="513397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6" name="AutoShape 24"/>
          <p:cNvSpPr>
            <a:spLocks noChangeArrowheads="1"/>
          </p:cNvSpPr>
          <p:nvPr/>
        </p:nvSpPr>
        <p:spPr bwMode="auto">
          <a:xfrm>
            <a:off x="4986338" y="4991100"/>
            <a:ext cx="254000" cy="16192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0257" name="AutoShape 25"/>
          <p:cNvSpPr>
            <a:spLocks noChangeArrowheads="1"/>
          </p:cNvSpPr>
          <p:nvPr/>
        </p:nvSpPr>
        <p:spPr bwMode="auto">
          <a:xfrm flipV="1">
            <a:off x="1163638" y="4963490"/>
            <a:ext cx="1206500" cy="506413"/>
          </a:xfrm>
          <a:prstGeom prst="foldedCorner">
            <a:avLst>
              <a:gd name="adj" fmla="val 28806"/>
            </a:avLst>
          </a:prstGeom>
          <a:solidFill>
            <a:srgbClr val="FFCC00">
              <a:alpha val="43137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latin typeface="Times New Roman" pitchFamily="18" charset="0"/>
                <a:ea typeface="바탕체" pitchFamily="17" charset="-127"/>
              </a:rPr>
              <a:t>drive() starts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latin typeface="Times New Roman" pitchFamily="18" charset="0"/>
                <a:ea typeface="바탕체" pitchFamily="17" charset="-127"/>
              </a:rPr>
              <a:t>the wheels</a:t>
            </a:r>
          </a:p>
        </p:txBody>
      </p:sp>
      <p:sp>
        <p:nvSpPr>
          <p:cNvPr id="10258" name="AutoShape 26"/>
          <p:cNvSpPr>
            <a:spLocks noChangeArrowheads="1"/>
          </p:cNvSpPr>
          <p:nvPr/>
        </p:nvSpPr>
        <p:spPr bwMode="auto">
          <a:xfrm flipV="1">
            <a:off x="7315200" y="4724400"/>
            <a:ext cx="1223963" cy="515938"/>
          </a:xfrm>
          <a:prstGeom prst="foldedCorner">
            <a:avLst>
              <a:gd name="adj" fmla="val 28806"/>
            </a:avLst>
          </a:prstGeom>
          <a:solidFill>
            <a:srgbClr val="FFCC00">
              <a:alpha val="43137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latin typeface="Times New Roman" pitchFamily="18" charset="0"/>
                <a:ea typeface="바탕체" pitchFamily="17" charset="-127"/>
              </a:rPr>
              <a:t>drive() starts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latin typeface="Times New Roman" pitchFamily="18" charset="0"/>
                <a:ea typeface="바탕체" pitchFamily="17" charset="-127"/>
              </a:rPr>
              <a:t>the propeller</a:t>
            </a:r>
          </a:p>
        </p:txBody>
      </p:sp>
      <p:sp>
        <p:nvSpPr>
          <p:cNvPr id="10259" name="Line 27"/>
          <p:cNvSpPr>
            <a:spLocks noChangeShapeType="1"/>
          </p:cNvSpPr>
          <p:nvPr/>
        </p:nvSpPr>
        <p:spPr bwMode="auto">
          <a:xfrm>
            <a:off x="2565400" y="6096000"/>
            <a:ext cx="558800" cy="22860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0" name="Line 28"/>
          <p:cNvSpPr>
            <a:spLocks noChangeShapeType="1"/>
          </p:cNvSpPr>
          <p:nvPr/>
        </p:nvSpPr>
        <p:spPr bwMode="auto">
          <a:xfrm>
            <a:off x="4986338" y="6086475"/>
            <a:ext cx="965200" cy="219075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1" name="AutoShape 29"/>
          <p:cNvSpPr>
            <a:spLocks noChangeArrowheads="1"/>
          </p:cNvSpPr>
          <p:nvPr/>
        </p:nvSpPr>
        <p:spPr bwMode="auto">
          <a:xfrm flipV="1">
            <a:off x="6324600" y="3733800"/>
            <a:ext cx="1223963" cy="515938"/>
          </a:xfrm>
          <a:prstGeom prst="foldedCorner">
            <a:avLst>
              <a:gd name="adj" fmla="val 28806"/>
            </a:avLst>
          </a:prstGeom>
          <a:solidFill>
            <a:srgbClr val="FFCC00">
              <a:alpha val="43137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i="1">
                <a:latin typeface="Times New Roman" pitchFamily="18" charset="0"/>
                <a:ea typeface="바탕체" pitchFamily="17" charset="-127"/>
              </a:rPr>
              <a:t>Vehicle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i="1">
                <a:latin typeface="Times New Roman" pitchFamily="18" charset="0"/>
                <a:ea typeface="바탕체" pitchFamily="17" charset="-127"/>
              </a:rPr>
              <a:t>(italic name)</a:t>
            </a:r>
          </a:p>
        </p:txBody>
      </p:sp>
      <p:sp>
        <p:nvSpPr>
          <p:cNvPr id="10262" name="Line 30"/>
          <p:cNvSpPr>
            <a:spLocks noChangeShapeType="1"/>
          </p:cNvSpPr>
          <p:nvPr/>
        </p:nvSpPr>
        <p:spPr bwMode="auto">
          <a:xfrm flipV="1">
            <a:off x="5715000" y="3829050"/>
            <a:ext cx="609600" cy="15240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Realization(</a:t>
            </a:r>
            <a:r>
              <a:rPr lang="ko-KR" altLang="en-US" dirty="0" smtClean="0"/>
              <a:t>실체화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Slide </a:t>
            </a:r>
            <a:fld id="{16333D5F-BB5D-42E5-9AD8-7045FEEADA69}" type="slidenum">
              <a:rPr lang="en-US" altLang="ko-KR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22530" name="Picture 2" descr="http://www.nextree.co.kr/content/images/2016/09/--8-Realiz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53741"/>
            <a:ext cx="8001000" cy="288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73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7D8A74DE-0DD3-418F-93FF-DB9A149622DB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04800"/>
            <a:ext cx="8343900" cy="5334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Aggregation : Composition (1)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472363" cy="1828800"/>
          </a:xfrm>
        </p:spPr>
        <p:txBody>
          <a:bodyPr/>
          <a:lstStyle/>
          <a:p>
            <a:pPr eaLnBrk="1" hangingPunct="1"/>
            <a:r>
              <a:rPr lang="en-US" altLang="ko-KR" sz="2400" b="1" smtClean="0">
                <a:ea typeface="굴림" pitchFamily="50" charset="-127"/>
              </a:rPr>
              <a:t>Strong Aggregation (composition)</a:t>
            </a:r>
          </a:p>
          <a:p>
            <a:pPr lvl="1" eaLnBrk="1" hangingPunct="1"/>
            <a:r>
              <a:rPr lang="ko-KR" altLang="en-US" sz="2000" smtClean="0">
                <a:ea typeface="굴림" pitchFamily="50" charset="-127"/>
              </a:rPr>
              <a:t>전체와 부분관계</a:t>
            </a:r>
            <a:r>
              <a:rPr lang="en-US" altLang="ko-KR" sz="2000" smtClean="0">
                <a:ea typeface="굴림" pitchFamily="50" charset="-127"/>
              </a:rPr>
              <a:t>(Part-Of)</a:t>
            </a:r>
            <a:r>
              <a:rPr lang="ko-KR" altLang="en-US" sz="2000" smtClean="0">
                <a:ea typeface="굴림" pitchFamily="50" charset="-127"/>
              </a:rPr>
              <a:t>를 말한다</a:t>
            </a:r>
            <a:r>
              <a:rPr lang="en-US" altLang="ko-KR" sz="2000" smtClean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ko-KR" altLang="en-US" sz="2000" smtClean="0">
                <a:ea typeface="굴림" pitchFamily="50" charset="-127"/>
              </a:rPr>
              <a:t>전체는 부분들의 모임으로 정의된다</a:t>
            </a:r>
            <a:r>
              <a:rPr lang="en-US" altLang="ko-KR" sz="2000" smtClean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ko-KR" altLang="en-US" sz="2000" smtClean="0">
                <a:ea typeface="굴림" pitchFamily="50" charset="-127"/>
              </a:rPr>
              <a:t>전체와 부분은 동시에 생성</a:t>
            </a:r>
            <a:r>
              <a:rPr lang="en-US" altLang="ko-KR" sz="2000" smtClean="0">
                <a:ea typeface="굴림" pitchFamily="50" charset="-127"/>
              </a:rPr>
              <a:t>/</a:t>
            </a:r>
            <a:r>
              <a:rPr lang="ko-KR" altLang="en-US" sz="2000" smtClean="0">
                <a:ea typeface="굴림" pitchFamily="50" charset="-127"/>
              </a:rPr>
              <a:t>소멸된다</a:t>
            </a:r>
            <a:r>
              <a:rPr lang="en-US" altLang="ko-KR" sz="2000" smtClean="0">
                <a:ea typeface="굴림" pitchFamily="50" charset="-127"/>
              </a:rPr>
              <a:t>.</a:t>
            </a:r>
          </a:p>
          <a:p>
            <a:pPr lvl="2" eaLnBrk="1" hangingPunct="1"/>
            <a:endParaRPr lang="ko-KR" altLang="en-US" smtClean="0">
              <a:ea typeface="굴림" pitchFamily="50" charset="-127"/>
            </a:endParaRP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457200" y="3198813"/>
            <a:ext cx="1828800" cy="1357312"/>
            <a:chOff x="864" y="1680"/>
            <a:chExt cx="1392" cy="855"/>
          </a:xfrm>
        </p:grpSpPr>
        <p:sp>
          <p:nvSpPr>
            <p:cNvPr id="11279" name="Rectangle 5"/>
            <p:cNvSpPr>
              <a:spLocks noChangeArrowheads="1"/>
            </p:cNvSpPr>
            <p:nvPr/>
          </p:nvSpPr>
          <p:spPr bwMode="auto">
            <a:xfrm>
              <a:off x="864" y="1680"/>
              <a:ext cx="139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1280" name="Line 6"/>
            <p:cNvSpPr>
              <a:spLocks noChangeShapeType="1"/>
            </p:cNvSpPr>
            <p:nvPr/>
          </p:nvSpPr>
          <p:spPr bwMode="auto">
            <a:xfrm>
              <a:off x="864" y="192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1" name="Line 7"/>
            <p:cNvSpPr>
              <a:spLocks noChangeShapeType="1"/>
            </p:cNvSpPr>
            <p:nvPr/>
          </p:nvSpPr>
          <p:spPr bwMode="auto">
            <a:xfrm>
              <a:off x="864" y="216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2" name="Text Box 8"/>
            <p:cNvSpPr txBox="1">
              <a:spLocks noChangeArrowheads="1"/>
            </p:cNvSpPr>
            <p:nvPr/>
          </p:nvSpPr>
          <p:spPr bwMode="auto">
            <a:xfrm>
              <a:off x="1248" y="1680"/>
              <a:ext cx="6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8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rPr>
                <a:t>Whole</a:t>
              </a:r>
            </a:p>
          </p:txBody>
        </p:sp>
        <p:sp>
          <p:nvSpPr>
            <p:cNvPr id="11283" name="Text Box 9"/>
            <p:cNvSpPr txBox="1">
              <a:spLocks noChangeArrowheads="1"/>
            </p:cNvSpPr>
            <p:nvPr/>
          </p:nvSpPr>
          <p:spPr bwMode="auto">
            <a:xfrm>
              <a:off x="912" y="2304"/>
              <a:ext cx="2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endParaRPr kumimoji="1" lang="ko-KR" altLang="en-US" sz="1800">
                <a:solidFill>
                  <a:schemeClr val="tx2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1270" name="Group 10"/>
          <p:cNvGrpSpPr>
            <a:grpSpLocks/>
          </p:cNvGrpSpPr>
          <p:nvPr/>
        </p:nvGrpSpPr>
        <p:grpSpPr bwMode="auto">
          <a:xfrm>
            <a:off x="457200" y="5180013"/>
            <a:ext cx="1828800" cy="1144587"/>
            <a:chOff x="3120" y="3408"/>
            <a:chExt cx="1392" cy="721"/>
          </a:xfrm>
        </p:grpSpPr>
        <p:sp>
          <p:nvSpPr>
            <p:cNvPr id="11274" name="Rectangle 11"/>
            <p:cNvSpPr>
              <a:spLocks noChangeArrowheads="1"/>
            </p:cNvSpPr>
            <p:nvPr/>
          </p:nvSpPr>
          <p:spPr bwMode="auto">
            <a:xfrm>
              <a:off x="3120" y="3408"/>
              <a:ext cx="1392" cy="7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1275" name="Line 12"/>
            <p:cNvSpPr>
              <a:spLocks noChangeShapeType="1"/>
            </p:cNvSpPr>
            <p:nvPr/>
          </p:nvSpPr>
          <p:spPr bwMode="auto">
            <a:xfrm>
              <a:off x="3120" y="364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6" name="Line 13"/>
            <p:cNvSpPr>
              <a:spLocks noChangeShapeType="1"/>
            </p:cNvSpPr>
            <p:nvPr/>
          </p:nvSpPr>
          <p:spPr bwMode="auto">
            <a:xfrm>
              <a:off x="3120" y="3841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7" name="Text Box 14"/>
            <p:cNvSpPr txBox="1">
              <a:spLocks noChangeArrowheads="1"/>
            </p:cNvSpPr>
            <p:nvPr/>
          </p:nvSpPr>
          <p:spPr bwMode="auto">
            <a:xfrm>
              <a:off x="3504" y="3408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8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rPr>
                <a:t>Part</a:t>
              </a:r>
            </a:p>
          </p:txBody>
        </p:sp>
        <p:sp>
          <p:nvSpPr>
            <p:cNvPr id="11278" name="Text Box 15"/>
            <p:cNvSpPr txBox="1">
              <a:spLocks noChangeArrowheads="1"/>
            </p:cNvSpPr>
            <p:nvPr/>
          </p:nvSpPr>
          <p:spPr bwMode="auto">
            <a:xfrm>
              <a:off x="3158" y="385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ko-KR" altLang="en-US" sz="1800">
                <a:solidFill>
                  <a:schemeClr val="tx2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1271" name="Line 16"/>
          <p:cNvSpPr>
            <a:spLocks noChangeShapeType="1"/>
          </p:cNvSpPr>
          <p:nvPr/>
        </p:nvSpPr>
        <p:spPr bwMode="auto">
          <a:xfrm>
            <a:off x="1371600" y="46466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2" name="AutoShape 17"/>
          <p:cNvSpPr>
            <a:spLocks noChangeArrowheads="1"/>
          </p:cNvSpPr>
          <p:nvPr/>
        </p:nvSpPr>
        <p:spPr bwMode="auto">
          <a:xfrm>
            <a:off x="1295400" y="4418013"/>
            <a:ext cx="152400" cy="3048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11273" name="Picture 18" descr="무제-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00400"/>
            <a:ext cx="6172200" cy="34385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8516A411-1797-4186-952D-0C77A3D0B5EE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Aggregation (2)</a:t>
            </a:r>
          </a:p>
        </p:txBody>
      </p:sp>
      <p:sp>
        <p:nvSpPr>
          <p:cNvPr id="122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472363" cy="1828800"/>
          </a:xfrm>
        </p:spPr>
        <p:txBody>
          <a:bodyPr/>
          <a:lstStyle/>
          <a:p>
            <a:pPr eaLnBrk="1" hangingPunct="1"/>
            <a:r>
              <a:rPr lang="en-US" altLang="ko-KR" sz="2400" smtClean="0">
                <a:ea typeface="굴림" pitchFamily="50" charset="-127"/>
              </a:rPr>
              <a:t>Weak Aggregation</a:t>
            </a:r>
            <a:r>
              <a:rPr lang="en-US" altLang="ko-KR" smtClean="0">
                <a:ea typeface="굴림" pitchFamily="50" charset="-127"/>
              </a:rPr>
              <a:t> </a:t>
            </a:r>
          </a:p>
          <a:p>
            <a:pPr lvl="1" eaLnBrk="1" hangingPunct="1"/>
            <a:r>
              <a:rPr lang="ko-KR" altLang="en-US" sz="2000" smtClean="0">
                <a:ea typeface="굴림" pitchFamily="50" charset="-127"/>
              </a:rPr>
              <a:t>전체와 부분관계</a:t>
            </a:r>
            <a:r>
              <a:rPr lang="en-US" altLang="ko-KR" sz="2000" smtClean="0">
                <a:ea typeface="굴림" pitchFamily="50" charset="-127"/>
              </a:rPr>
              <a:t>(Part-Of)</a:t>
            </a:r>
            <a:r>
              <a:rPr lang="ko-KR" altLang="en-US" sz="2000" smtClean="0">
                <a:ea typeface="굴림" pitchFamily="50" charset="-127"/>
              </a:rPr>
              <a:t>를 말한다</a:t>
            </a:r>
            <a:r>
              <a:rPr lang="en-US" altLang="ko-KR" sz="2000" smtClean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ko-KR" altLang="en-US" sz="2000" smtClean="0">
                <a:ea typeface="굴림" pitchFamily="50" charset="-127"/>
              </a:rPr>
              <a:t>전체는 부분들의 모임으로 정의된다</a:t>
            </a:r>
            <a:r>
              <a:rPr lang="en-US" altLang="ko-KR" sz="2000" smtClean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ko-KR" altLang="en-US" sz="2000" smtClean="0">
                <a:ea typeface="굴림" pitchFamily="50" charset="-127"/>
              </a:rPr>
              <a:t>다른 전체에 공유될 수 있다</a:t>
            </a:r>
            <a:r>
              <a:rPr lang="en-US" altLang="ko-KR" sz="2000" smtClean="0">
                <a:ea typeface="굴림" pitchFamily="50" charset="-127"/>
              </a:rPr>
              <a:t>.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685800" y="3276600"/>
            <a:ext cx="1828800" cy="1357313"/>
            <a:chOff x="864" y="1680"/>
            <a:chExt cx="1392" cy="855"/>
          </a:xfrm>
        </p:grpSpPr>
        <p:sp>
          <p:nvSpPr>
            <p:cNvPr id="12303" name="Rectangle 5"/>
            <p:cNvSpPr>
              <a:spLocks noChangeArrowheads="1"/>
            </p:cNvSpPr>
            <p:nvPr/>
          </p:nvSpPr>
          <p:spPr bwMode="auto">
            <a:xfrm>
              <a:off x="864" y="1680"/>
              <a:ext cx="139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2304" name="Line 6"/>
            <p:cNvSpPr>
              <a:spLocks noChangeShapeType="1"/>
            </p:cNvSpPr>
            <p:nvPr/>
          </p:nvSpPr>
          <p:spPr bwMode="auto">
            <a:xfrm>
              <a:off x="864" y="192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5" name="Line 7"/>
            <p:cNvSpPr>
              <a:spLocks noChangeShapeType="1"/>
            </p:cNvSpPr>
            <p:nvPr/>
          </p:nvSpPr>
          <p:spPr bwMode="auto">
            <a:xfrm>
              <a:off x="864" y="216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6" name="Text Box 8"/>
            <p:cNvSpPr txBox="1">
              <a:spLocks noChangeArrowheads="1"/>
            </p:cNvSpPr>
            <p:nvPr/>
          </p:nvSpPr>
          <p:spPr bwMode="auto">
            <a:xfrm>
              <a:off x="1248" y="1680"/>
              <a:ext cx="6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8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rPr>
                <a:t>Whole</a:t>
              </a:r>
            </a:p>
          </p:txBody>
        </p:sp>
        <p:sp>
          <p:nvSpPr>
            <p:cNvPr id="12307" name="Text Box 9"/>
            <p:cNvSpPr txBox="1">
              <a:spLocks noChangeArrowheads="1"/>
            </p:cNvSpPr>
            <p:nvPr/>
          </p:nvSpPr>
          <p:spPr bwMode="auto">
            <a:xfrm>
              <a:off x="912" y="2304"/>
              <a:ext cx="2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endParaRPr kumimoji="1" lang="ko-KR" altLang="en-US" sz="1800">
                <a:solidFill>
                  <a:schemeClr val="tx2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2294" name="Group 10"/>
          <p:cNvGrpSpPr>
            <a:grpSpLocks/>
          </p:cNvGrpSpPr>
          <p:nvPr/>
        </p:nvGrpSpPr>
        <p:grpSpPr bwMode="auto">
          <a:xfrm>
            <a:off x="685800" y="5257800"/>
            <a:ext cx="1828800" cy="1144588"/>
            <a:chOff x="3120" y="3408"/>
            <a:chExt cx="1392" cy="721"/>
          </a:xfrm>
        </p:grpSpPr>
        <p:sp>
          <p:nvSpPr>
            <p:cNvPr id="12298" name="Rectangle 11"/>
            <p:cNvSpPr>
              <a:spLocks noChangeArrowheads="1"/>
            </p:cNvSpPr>
            <p:nvPr/>
          </p:nvSpPr>
          <p:spPr bwMode="auto">
            <a:xfrm>
              <a:off x="3120" y="3408"/>
              <a:ext cx="1392" cy="7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2299" name="Line 12"/>
            <p:cNvSpPr>
              <a:spLocks noChangeShapeType="1"/>
            </p:cNvSpPr>
            <p:nvPr/>
          </p:nvSpPr>
          <p:spPr bwMode="auto">
            <a:xfrm>
              <a:off x="3120" y="364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0" name="Line 13"/>
            <p:cNvSpPr>
              <a:spLocks noChangeShapeType="1"/>
            </p:cNvSpPr>
            <p:nvPr/>
          </p:nvSpPr>
          <p:spPr bwMode="auto">
            <a:xfrm>
              <a:off x="3120" y="3841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1" name="Text Box 14"/>
            <p:cNvSpPr txBox="1">
              <a:spLocks noChangeArrowheads="1"/>
            </p:cNvSpPr>
            <p:nvPr/>
          </p:nvSpPr>
          <p:spPr bwMode="auto">
            <a:xfrm>
              <a:off x="3504" y="3408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8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rPr>
                <a:t>Part</a:t>
              </a:r>
            </a:p>
          </p:txBody>
        </p:sp>
        <p:sp>
          <p:nvSpPr>
            <p:cNvPr id="12302" name="Text Box 15"/>
            <p:cNvSpPr txBox="1">
              <a:spLocks noChangeArrowheads="1"/>
            </p:cNvSpPr>
            <p:nvPr/>
          </p:nvSpPr>
          <p:spPr bwMode="auto">
            <a:xfrm>
              <a:off x="3158" y="385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ko-KR" altLang="en-US" sz="1800">
                <a:solidFill>
                  <a:schemeClr val="tx2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2295" name="Line 16"/>
          <p:cNvSpPr>
            <a:spLocks noChangeShapeType="1"/>
          </p:cNvSpPr>
          <p:nvPr/>
        </p:nvSpPr>
        <p:spPr bwMode="auto">
          <a:xfrm>
            <a:off x="16002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6" name="AutoShape 17"/>
          <p:cNvSpPr>
            <a:spLocks noChangeArrowheads="1"/>
          </p:cNvSpPr>
          <p:nvPr/>
        </p:nvSpPr>
        <p:spPr bwMode="auto">
          <a:xfrm>
            <a:off x="1524000" y="4495800"/>
            <a:ext cx="152400" cy="3048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12297" name="Picture 18" descr="movieno3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29000"/>
            <a:ext cx="5943600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Slide </a:t>
            </a:r>
            <a:fld id="{16333D5F-BB5D-42E5-9AD8-7045FEEADA69}" type="slidenum">
              <a:rPr lang="en-US" altLang="ko-KR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30722" name="Picture 2" descr="http://www.nextree.co.kr/content/images/2016/09/--16-Aggreg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127456"/>
            <a:ext cx="8001000" cy="313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831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36CACE83-3EF4-469E-B74F-2EA6209C40E9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Association (I)</a:t>
            </a: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472363" cy="4105275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Association</a:t>
            </a:r>
          </a:p>
          <a:p>
            <a:pPr lvl="1" eaLnBrk="1" hangingPunct="1"/>
            <a:r>
              <a:rPr lang="ko-KR" altLang="en-US" sz="2000" smtClean="0">
                <a:ea typeface="굴림" pitchFamily="50" charset="-127"/>
              </a:rPr>
              <a:t>클래스간의 연관성이 있음을 나타낸다</a:t>
            </a:r>
            <a:r>
              <a:rPr lang="en-US" altLang="ko-KR" sz="2000" smtClean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ko-KR" altLang="en-US" sz="2000" smtClean="0">
                <a:ea typeface="굴림" pitchFamily="50" charset="-127"/>
              </a:rPr>
              <a:t>연관성의 방향을 나타내는 </a:t>
            </a:r>
            <a:r>
              <a:rPr lang="en-US" altLang="ko-KR" sz="2000" smtClean="0">
                <a:ea typeface="굴림" pitchFamily="50" charset="-127"/>
              </a:rPr>
              <a:t>navigability</a:t>
            </a:r>
            <a:r>
              <a:rPr lang="ko-KR" altLang="en-US" sz="2000" smtClean="0">
                <a:ea typeface="굴림" pitchFamily="50" charset="-127"/>
              </a:rPr>
              <a:t>를 가진다</a:t>
            </a:r>
            <a:r>
              <a:rPr lang="en-US" altLang="ko-KR" sz="2000" smtClean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Role name</a:t>
            </a:r>
            <a:r>
              <a:rPr lang="ko-KR" altLang="en-US" sz="2000" smtClean="0">
                <a:ea typeface="굴림" pitchFamily="50" charset="-127"/>
              </a:rPr>
              <a:t>으로 클래스간의 관계를 명확히 할 수 있다</a:t>
            </a:r>
            <a:r>
              <a:rPr lang="en-US" altLang="ko-KR" sz="2000" smtClean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Association</a:t>
            </a:r>
            <a:r>
              <a:rPr lang="ko-KR" altLang="en-US" sz="2000" smtClean="0">
                <a:ea typeface="굴림" pitchFamily="50" charset="-127"/>
              </a:rPr>
              <a:t>은 기본적으로 연관된 객체의 수를 나타내는 </a:t>
            </a:r>
            <a:r>
              <a:rPr lang="en-US" altLang="ko-KR" sz="2000" smtClean="0">
                <a:ea typeface="굴림" pitchFamily="50" charset="-127"/>
              </a:rPr>
              <a:t>multiplicity</a:t>
            </a:r>
            <a:r>
              <a:rPr lang="ko-KR" altLang="en-US" sz="2000" smtClean="0">
                <a:ea typeface="굴림" pitchFamily="50" charset="-127"/>
              </a:rPr>
              <a:t>를 가진다</a:t>
            </a:r>
            <a:r>
              <a:rPr lang="en-US" altLang="ko-KR" sz="2000" smtClean="0">
                <a:ea typeface="굴림" pitchFamily="50" charset="-127"/>
              </a:rPr>
              <a:t>.</a:t>
            </a:r>
          </a:p>
          <a:p>
            <a:pPr lvl="2" eaLnBrk="1" hangingPunct="1"/>
            <a:r>
              <a:rPr lang="en-US" altLang="ko-KR" sz="1800" smtClean="0">
                <a:ea typeface="굴림" pitchFamily="50" charset="-127"/>
              </a:rPr>
              <a:t>0, 0..*</a:t>
            </a:r>
          </a:p>
          <a:p>
            <a:pPr lvl="2" eaLnBrk="1" hangingPunct="1"/>
            <a:r>
              <a:rPr lang="en-US" altLang="ko-KR" sz="1800" smtClean="0">
                <a:ea typeface="굴림" pitchFamily="50" charset="-127"/>
              </a:rPr>
              <a:t>1, 1..*</a:t>
            </a:r>
          </a:p>
          <a:p>
            <a:pPr lvl="2" eaLnBrk="1" hangingPunct="1"/>
            <a:r>
              <a:rPr lang="en-US" altLang="ko-KR" sz="1800" smtClean="0">
                <a:ea typeface="굴림" pitchFamily="50" charset="-127"/>
              </a:rPr>
              <a:t>*, 2..*</a:t>
            </a:r>
          </a:p>
          <a:p>
            <a:pPr lvl="1" eaLnBrk="1" hangingPunct="1"/>
            <a:endParaRPr lang="en-US" altLang="ko-KR" sz="1800" smtClean="0">
              <a:ea typeface="굴림" pitchFamily="50" charset="-127"/>
            </a:endParaRP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5562600" y="5026025"/>
            <a:ext cx="2209800" cy="1144588"/>
            <a:chOff x="3120" y="3408"/>
            <a:chExt cx="1392" cy="721"/>
          </a:xfrm>
        </p:grpSpPr>
        <p:sp>
          <p:nvSpPr>
            <p:cNvPr id="13328" name="Rectangle 5"/>
            <p:cNvSpPr>
              <a:spLocks noChangeArrowheads="1"/>
            </p:cNvSpPr>
            <p:nvPr/>
          </p:nvSpPr>
          <p:spPr bwMode="auto">
            <a:xfrm>
              <a:off x="3120" y="3408"/>
              <a:ext cx="1392" cy="7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3329" name="Line 6"/>
            <p:cNvSpPr>
              <a:spLocks noChangeShapeType="1"/>
            </p:cNvSpPr>
            <p:nvPr/>
          </p:nvSpPr>
          <p:spPr bwMode="auto">
            <a:xfrm>
              <a:off x="3120" y="364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0" name="Line 7"/>
            <p:cNvSpPr>
              <a:spLocks noChangeShapeType="1"/>
            </p:cNvSpPr>
            <p:nvPr/>
          </p:nvSpPr>
          <p:spPr bwMode="auto">
            <a:xfrm>
              <a:off x="3120" y="3841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1" name="Text Box 8"/>
            <p:cNvSpPr txBox="1">
              <a:spLocks noChangeArrowheads="1"/>
            </p:cNvSpPr>
            <p:nvPr/>
          </p:nvSpPr>
          <p:spPr bwMode="auto">
            <a:xfrm>
              <a:off x="3504" y="3408"/>
              <a:ext cx="7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8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rPr>
                <a:t>Computer</a:t>
              </a:r>
            </a:p>
          </p:txBody>
        </p:sp>
        <p:sp>
          <p:nvSpPr>
            <p:cNvPr id="13332" name="Text Box 9"/>
            <p:cNvSpPr txBox="1">
              <a:spLocks noChangeArrowheads="1"/>
            </p:cNvSpPr>
            <p:nvPr/>
          </p:nvSpPr>
          <p:spPr bwMode="auto">
            <a:xfrm>
              <a:off x="3158" y="385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ko-KR" altLang="en-US" sz="1800">
                <a:solidFill>
                  <a:schemeClr val="tx2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1295400" y="5027613"/>
            <a:ext cx="2209800" cy="1144587"/>
            <a:chOff x="3120" y="3408"/>
            <a:chExt cx="1392" cy="721"/>
          </a:xfrm>
        </p:grpSpPr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3120" y="3408"/>
              <a:ext cx="1392" cy="7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3120" y="364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3120" y="3841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504" y="3408"/>
              <a:ext cx="5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8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rPr>
                <a:t>Author</a:t>
              </a:r>
            </a:p>
          </p:txBody>
        </p:sp>
        <p:sp>
          <p:nvSpPr>
            <p:cNvPr id="13327" name="Text Box 15"/>
            <p:cNvSpPr txBox="1">
              <a:spLocks noChangeArrowheads="1"/>
            </p:cNvSpPr>
            <p:nvPr/>
          </p:nvSpPr>
          <p:spPr bwMode="auto">
            <a:xfrm>
              <a:off x="3158" y="385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ko-KR" altLang="en-US" sz="1800">
                <a:solidFill>
                  <a:schemeClr val="tx2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319" name="Line 16"/>
          <p:cNvSpPr>
            <a:spLocks noChangeShapeType="1"/>
          </p:cNvSpPr>
          <p:nvPr/>
        </p:nvSpPr>
        <p:spPr bwMode="auto">
          <a:xfrm>
            <a:off x="3505200" y="5637213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0" name="Text Box 17"/>
          <p:cNvSpPr txBox="1">
            <a:spLocks noChangeArrowheads="1"/>
          </p:cNvSpPr>
          <p:nvPr/>
        </p:nvSpPr>
        <p:spPr bwMode="auto">
          <a:xfrm>
            <a:off x="4191000" y="51054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>
                <a:latin typeface="굴림" pitchFamily="50" charset="-127"/>
                <a:ea typeface="굴림" pitchFamily="50" charset="-127"/>
              </a:rPr>
              <a:t>uses</a:t>
            </a:r>
          </a:p>
        </p:txBody>
      </p:sp>
      <p:sp>
        <p:nvSpPr>
          <p:cNvPr id="13321" name="Text Box 18"/>
          <p:cNvSpPr txBox="1">
            <a:spLocks noChangeArrowheads="1"/>
          </p:cNvSpPr>
          <p:nvPr/>
        </p:nvSpPr>
        <p:spPr bwMode="auto">
          <a:xfrm>
            <a:off x="3505200" y="5257800"/>
            <a:ext cx="315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1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5018088" y="5257800"/>
            <a:ext cx="582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1..*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F9AA7B75-5AE5-4F21-A540-6163AEA192DD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Association</a:t>
            </a:r>
            <a:r>
              <a:rPr lang="ko-KR" altLang="en-US" smtClean="0">
                <a:ea typeface="굴림" pitchFamily="50" charset="-127"/>
              </a:rPr>
              <a:t> </a:t>
            </a:r>
            <a:r>
              <a:rPr lang="en-US" altLang="ko-KR" smtClean="0">
                <a:ea typeface="굴림" pitchFamily="50" charset="-127"/>
              </a:rPr>
              <a:t>Example</a:t>
            </a:r>
            <a:r>
              <a:rPr lang="ko-KR" altLang="en-US" smtClean="0">
                <a:ea typeface="굴림" pitchFamily="50" charset="-127"/>
              </a:rPr>
              <a:t> </a:t>
            </a:r>
            <a:r>
              <a:rPr lang="en-US" altLang="ko-KR" smtClean="0">
                <a:ea typeface="굴림" pitchFamily="50" charset="-127"/>
              </a:rPr>
              <a:t>I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533400" y="4359275"/>
            <a:ext cx="11430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latin typeface="굴림" pitchFamily="50" charset="-127"/>
                <a:ea typeface="굴림" pitchFamily="50" charset="-127"/>
              </a:rPr>
              <a:t>Person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657600" y="4359275"/>
            <a:ext cx="11430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latin typeface="굴림" pitchFamily="50" charset="-127"/>
                <a:ea typeface="굴림" pitchFamily="50" charset="-127"/>
              </a:rPr>
              <a:t>Car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1676400" y="4664075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1752600" y="4789488"/>
            <a:ext cx="71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굴림" pitchFamily="50" charset="-127"/>
                <a:ea typeface="굴림" pitchFamily="50" charset="-127"/>
              </a:rPr>
              <a:t>driver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1752600" y="4179888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굴림" pitchFamily="50" charset="-127"/>
                <a:ea typeface="굴림" pitchFamily="50" charset="-127"/>
              </a:rPr>
              <a:t>1..*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3048000" y="4179888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굴림" pitchFamily="50" charset="-127"/>
                <a:ea typeface="굴림" pitchFamily="50" charset="-127"/>
              </a:rPr>
              <a:t>1..*</a:t>
            </a:r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2667000" y="4789488"/>
            <a:ext cx="10556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굴림" pitchFamily="50" charset="-127"/>
                <a:ea typeface="굴림" pitchFamily="50" charset="-127"/>
              </a:rPr>
              <a:t>company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굴림" pitchFamily="50" charset="-127"/>
                <a:ea typeface="굴림" pitchFamily="50" charset="-127"/>
              </a:rPr>
              <a:t>car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33400" y="2378075"/>
            <a:ext cx="11430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latin typeface="굴림" pitchFamily="50" charset="-127"/>
                <a:ea typeface="굴림" pitchFamily="50" charset="-127"/>
              </a:rPr>
              <a:t>Person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3657600" y="2378075"/>
            <a:ext cx="11430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latin typeface="굴림" pitchFamily="50" charset="-127"/>
                <a:ea typeface="굴림" pitchFamily="50" charset="-127"/>
              </a:rPr>
              <a:t>Car</a:t>
            </a:r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1676400" y="2682875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1752600" y="2198688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굴림" pitchFamily="50" charset="-127"/>
                <a:ea typeface="굴림" pitchFamily="50" charset="-127"/>
              </a:rPr>
              <a:t>1..*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3048000" y="2198688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굴림" pitchFamily="50" charset="-127"/>
                <a:ea typeface="굴림" pitchFamily="50" charset="-127"/>
              </a:rPr>
              <a:t>1..*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6324600" y="2514600"/>
            <a:ext cx="11430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latin typeface="굴림" pitchFamily="50" charset="-127"/>
                <a:ea typeface="굴림" pitchFamily="50" charset="-127"/>
              </a:rPr>
              <a:t>Node</a:t>
            </a:r>
          </a:p>
        </p:txBody>
      </p:sp>
      <p:cxnSp>
        <p:nvCxnSpPr>
          <p:cNvPr id="14353" name="AutoShape 16"/>
          <p:cNvCxnSpPr>
            <a:cxnSpLocks noChangeShapeType="1"/>
            <a:stCxn id="14352" idx="3"/>
            <a:endCxn id="14352" idx="2"/>
          </p:cNvCxnSpPr>
          <p:nvPr/>
        </p:nvCxnSpPr>
        <p:spPr bwMode="auto">
          <a:xfrm flipH="1">
            <a:off x="6896100" y="2857500"/>
            <a:ext cx="571500" cy="342900"/>
          </a:xfrm>
          <a:prstGeom prst="bentConnector4">
            <a:avLst>
              <a:gd name="adj1" fmla="val -40000"/>
              <a:gd name="adj2" fmla="val 19583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4" name="Text Box 17"/>
          <p:cNvSpPr txBox="1">
            <a:spLocks noChangeArrowheads="1"/>
          </p:cNvSpPr>
          <p:nvPr/>
        </p:nvSpPr>
        <p:spPr bwMode="auto">
          <a:xfrm>
            <a:off x="7985125" y="3173413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굴림" pitchFamily="50" charset="-127"/>
                <a:ea typeface="굴림" pitchFamily="50" charset="-127"/>
              </a:rPr>
              <a:t>connect</a:t>
            </a:r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6286500" y="4762500"/>
            <a:ext cx="11430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latin typeface="굴림" pitchFamily="50" charset="-127"/>
                <a:ea typeface="굴림" pitchFamily="50" charset="-127"/>
              </a:rPr>
              <a:t>Node</a:t>
            </a:r>
          </a:p>
        </p:txBody>
      </p:sp>
      <p:cxnSp>
        <p:nvCxnSpPr>
          <p:cNvPr id="14356" name="AutoShape 19"/>
          <p:cNvCxnSpPr>
            <a:cxnSpLocks noChangeShapeType="1"/>
            <a:stCxn id="14355" idx="3"/>
            <a:endCxn id="14355" idx="2"/>
          </p:cNvCxnSpPr>
          <p:nvPr/>
        </p:nvCxnSpPr>
        <p:spPr bwMode="auto">
          <a:xfrm flipH="1">
            <a:off x="6858000" y="5105400"/>
            <a:ext cx="571500" cy="342900"/>
          </a:xfrm>
          <a:prstGeom prst="bentConnector4">
            <a:avLst>
              <a:gd name="adj1" fmla="val -40000"/>
              <a:gd name="adj2" fmla="val 166667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7947025" y="5421313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굴림" pitchFamily="50" charset="-127"/>
                <a:ea typeface="굴림" pitchFamily="50" charset="-127"/>
              </a:rPr>
              <a:t>connect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7467600" y="4621213"/>
            <a:ext cx="78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굴림" pitchFamily="50" charset="-127"/>
                <a:ea typeface="굴림" pitchFamily="50" charset="-127"/>
              </a:rPr>
              <a:t>parent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6324600" y="5764213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굴림" pitchFamily="50" charset="-127"/>
                <a:ea typeface="굴림" pitchFamily="50" charset="-127"/>
              </a:rPr>
              <a:t>child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983C21BD-55E5-444E-B166-4AB0E7EC205B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Purpose of Structural Models</a:t>
            </a:r>
          </a:p>
        </p:txBody>
      </p:sp>
      <p:sp>
        <p:nvSpPr>
          <p:cNvPr id="41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pitchFamily="50" charset="-127"/>
              </a:rPr>
              <a:t>A structural or conceptual model describes the structure of the data that supports the business processes in an organization</a:t>
            </a:r>
          </a:p>
          <a:p>
            <a:pPr eaLnBrk="1" hangingPunct="1"/>
            <a:r>
              <a:rPr lang="en-US" altLang="ko-KR" sz="2400" smtClean="0">
                <a:ea typeface="굴림" pitchFamily="50" charset="-127"/>
              </a:rPr>
              <a:t>Reduce the “semantic gap” between the real world and the world of software</a:t>
            </a:r>
          </a:p>
          <a:p>
            <a:pPr eaLnBrk="1" hangingPunct="1"/>
            <a:r>
              <a:rPr lang="en-US" altLang="ko-KR" sz="2400" smtClean="0">
                <a:ea typeface="굴림" pitchFamily="50" charset="-127"/>
              </a:rPr>
              <a:t>Represent things, ideas, and concepts of importance in the application domain</a:t>
            </a:r>
          </a:p>
          <a:p>
            <a:pPr eaLnBrk="1" hangingPunct="1"/>
            <a:r>
              <a:rPr lang="en-US" altLang="ko-KR" sz="2400" smtClean="0">
                <a:ea typeface="굴림" pitchFamily="50" charset="-127"/>
              </a:rPr>
              <a:t>Create a vocabulary for analysts and users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E0503F7B-1BFE-495B-AC70-18908D9E0130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Association</a:t>
            </a:r>
            <a:r>
              <a:rPr lang="ko-KR" altLang="en-US" smtClean="0">
                <a:ea typeface="굴림" pitchFamily="50" charset="-127"/>
              </a:rPr>
              <a:t> </a:t>
            </a:r>
            <a:r>
              <a:rPr lang="en-US" altLang="ko-KR" smtClean="0">
                <a:ea typeface="굴림" pitchFamily="50" charset="-127"/>
              </a:rPr>
              <a:t>Example</a:t>
            </a:r>
            <a:r>
              <a:rPr lang="ko-KR" altLang="en-US" smtClean="0">
                <a:ea typeface="굴림" pitchFamily="50" charset="-127"/>
              </a:rPr>
              <a:t> </a:t>
            </a:r>
            <a:r>
              <a:rPr lang="en-US" altLang="ko-KR" smtClean="0">
                <a:ea typeface="굴림" pitchFamily="50" charset="-127"/>
              </a:rPr>
              <a:t>II</a:t>
            </a:r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47244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19600"/>
            <a:ext cx="4724400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Association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Slide </a:t>
            </a:r>
            <a:fld id="{16333D5F-BB5D-42E5-9AD8-7045FEEADA69}" type="slidenum">
              <a:rPr lang="en-US" altLang="ko-KR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25602" name="Picture 2" descr="http://www.nextree.co.kr/content/images/2016/09/--11-Associc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17" y="2001152"/>
            <a:ext cx="5729766" cy="338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74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Slide </a:t>
            </a:r>
            <a:fld id="{16333D5F-BB5D-42E5-9AD8-7045FEEADA69}" type="slidenum">
              <a:rPr lang="en-US" altLang="ko-KR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26626" name="Picture 2" descr="http://www.nextree.co.kr/content/images/2016/09/--12-Association-Clas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839676"/>
            <a:ext cx="8001000" cy="171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81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Slide </a:t>
            </a:r>
            <a:fld id="{16333D5F-BB5D-42E5-9AD8-7045FEEADA69}" type="slidenum">
              <a:rPr lang="en-US" altLang="ko-KR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27650" name="Picture 2" descr="http://www.nextree.co.kr/content/images/2016/09/--13-Association-Class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19" y="2312022"/>
            <a:ext cx="4248561" cy="276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192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Slide </a:t>
            </a:r>
            <a:fld id="{16333D5F-BB5D-42E5-9AD8-7045FEEADA69}" type="slidenum">
              <a:rPr lang="en-US" altLang="ko-KR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28674" name="Picture 2" descr="http://www.nextree.co.kr/content/images/2016/09/--14-Association-Class-Vs-Association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777" y="2827092"/>
            <a:ext cx="6028445" cy="173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775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Slide </a:t>
            </a:r>
            <a:fld id="{16333D5F-BB5D-42E5-9AD8-7045FEEADA69}" type="slidenum">
              <a:rPr lang="en-US" altLang="ko-KR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29698" name="Picture 2" descr="http://www.nextree.co.kr/content/images/2016/09/--15-Association-Class-Code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504" y="2068202"/>
            <a:ext cx="5424991" cy="325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707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0" dirty="0" smtClean="0"/>
              <a:t>Composition </a:t>
            </a:r>
            <a:r>
              <a:rPr lang="en-US" altLang="ko-KR" sz="2400" b="0" dirty="0"/>
              <a:t>(Composite Aggregation, </a:t>
            </a:r>
            <a:r>
              <a:rPr lang="ko-KR" altLang="en-US" sz="2400" b="0" dirty="0"/>
              <a:t>합성</a:t>
            </a:r>
            <a:r>
              <a:rPr lang="en-US" altLang="ko-KR" sz="2400" b="0" dirty="0" smtClean="0"/>
              <a:t>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Slide </a:t>
            </a:r>
            <a:fld id="{16333D5F-BB5D-42E5-9AD8-7045FEEADA69}" type="slidenum">
              <a:rPr lang="en-US" altLang="ko-KR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31746" name="Picture 2" descr="http://www.nextree.co.kr/content/images/2016/09/--19-Composition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295400"/>
            <a:ext cx="4816257" cy="18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71499" y="1371600"/>
            <a:ext cx="8001000" cy="492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ko-KR" kern="0" dirty="0" smtClean="0">
              <a:ea typeface="굴림" pitchFamily="50" charset="-127"/>
            </a:endParaRPr>
          </a:p>
          <a:p>
            <a:pPr eaLnBrk="1" hangingPunct="1"/>
            <a:endParaRPr lang="en-US" altLang="ko-KR" kern="0" dirty="0">
              <a:ea typeface="굴림" pitchFamily="50" charset="-127"/>
            </a:endParaRPr>
          </a:p>
          <a:p>
            <a:pPr eaLnBrk="1" hangingPunct="1"/>
            <a:endParaRPr lang="en-US" altLang="ko-KR" kern="0" dirty="0" smtClean="0">
              <a:ea typeface="굴림" pitchFamily="50" charset="-127"/>
            </a:endParaRPr>
          </a:p>
          <a:p>
            <a:pPr eaLnBrk="1" hangingPunct="1"/>
            <a:endParaRPr lang="en-US" altLang="ko-KR" kern="0" dirty="0">
              <a:ea typeface="굴림" pitchFamily="50" charset="-127"/>
            </a:endParaRPr>
          </a:p>
          <a:p>
            <a:pPr eaLnBrk="1" hangingPunct="1"/>
            <a:r>
              <a:rPr lang="en-US" altLang="ko-KR" kern="0" dirty="0" smtClean="0">
                <a:ea typeface="굴림" pitchFamily="50" charset="-127"/>
              </a:rPr>
              <a:t>Composition</a:t>
            </a:r>
          </a:p>
          <a:p>
            <a:pPr lvl="1" eaLnBrk="1" hangingPunct="1"/>
            <a:r>
              <a:rPr lang="ko-KR" altLang="en-US" dirty="0"/>
              <a:t> </a:t>
            </a:r>
            <a:r>
              <a:rPr lang="en-US" altLang="ko-KR" dirty="0"/>
              <a:t>part</a:t>
            </a:r>
            <a:r>
              <a:rPr lang="ko-KR" altLang="en-US" dirty="0"/>
              <a:t>가 </a:t>
            </a:r>
            <a:r>
              <a:rPr lang="en-US" altLang="ko-KR" dirty="0"/>
              <a:t>whole</a:t>
            </a:r>
            <a:r>
              <a:rPr lang="ko-KR" altLang="en-US" dirty="0"/>
              <a:t>에 종속적이어서 </a:t>
            </a:r>
            <a:r>
              <a:rPr lang="en-US" altLang="ko-KR" dirty="0"/>
              <a:t>part</a:t>
            </a:r>
            <a:r>
              <a:rPr lang="ko-KR" altLang="en-US" dirty="0"/>
              <a:t>가 </a:t>
            </a:r>
            <a:r>
              <a:rPr lang="en-US" altLang="ko-KR" dirty="0"/>
              <a:t>whole</a:t>
            </a:r>
            <a:r>
              <a:rPr lang="ko-KR" altLang="en-US" dirty="0"/>
              <a:t>의 소유입니다</a:t>
            </a:r>
            <a:r>
              <a:rPr lang="en-US" altLang="ko-KR" dirty="0"/>
              <a:t>. </a:t>
            </a:r>
            <a:r>
              <a:rPr lang="ko-KR" altLang="en-US" dirty="0"/>
              <a:t>반면 </a:t>
            </a:r>
            <a:r>
              <a:rPr lang="en-US" altLang="ko-KR" dirty="0"/>
              <a:t>Aggregation</a:t>
            </a:r>
            <a:r>
              <a:rPr lang="ko-KR" altLang="en-US" dirty="0"/>
              <a:t>은 </a:t>
            </a:r>
            <a:r>
              <a:rPr lang="en-US" altLang="ko-KR" dirty="0"/>
              <a:t>part</a:t>
            </a:r>
            <a:r>
              <a:rPr lang="ko-KR" altLang="en-US" dirty="0"/>
              <a:t>가 </a:t>
            </a:r>
            <a:r>
              <a:rPr lang="en-US" altLang="ko-KR" dirty="0"/>
              <a:t>whole</a:t>
            </a:r>
            <a:r>
              <a:rPr lang="ko-KR" altLang="en-US" dirty="0"/>
              <a:t>에 대해 독립적이어서 </a:t>
            </a:r>
            <a:r>
              <a:rPr lang="en-US" altLang="ko-KR" dirty="0"/>
              <a:t>whole</a:t>
            </a:r>
            <a:r>
              <a:rPr lang="ko-KR" altLang="en-US" dirty="0"/>
              <a:t>이 </a:t>
            </a:r>
            <a:r>
              <a:rPr lang="en-US" altLang="ko-KR" dirty="0"/>
              <a:t>part</a:t>
            </a:r>
            <a:r>
              <a:rPr lang="ko-KR" altLang="en-US" dirty="0"/>
              <a:t>를 빌려 쓰는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 eaLnBrk="1" hangingPunct="1"/>
            <a:endParaRPr lang="en-US" altLang="ko-KR" kern="0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188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첫 </a:t>
            </a:r>
            <a:r>
              <a:rPr lang="ko-KR" altLang="en-US" dirty="0"/>
              <a:t>번째</a:t>
            </a:r>
            <a:r>
              <a:rPr lang="en-US" altLang="ko-KR" dirty="0"/>
              <a:t>, part</a:t>
            </a:r>
            <a:r>
              <a:rPr lang="ko-KR" altLang="en-US" dirty="0"/>
              <a:t>를 가지는 </a:t>
            </a:r>
            <a:r>
              <a:rPr lang="en-US" altLang="ko-KR" dirty="0"/>
              <a:t>whole </a:t>
            </a:r>
            <a:r>
              <a:rPr lang="ko-KR" altLang="en-US" dirty="0"/>
              <a:t>인스턴스가 </a:t>
            </a:r>
            <a:r>
              <a:rPr lang="en-US" altLang="ko-KR" dirty="0"/>
              <a:t>part </a:t>
            </a:r>
            <a:r>
              <a:rPr lang="ko-KR" altLang="en-US" dirty="0"/>
              <a:t>인스턴스의 전체 수명을 책임진다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whole </a:t>
            </a:r>
            <a:r>
              <a:rPr lang="ko-KR" altLang="en-US" dirty="0"/>
              <a:t>인스턴스가 </a:t>
            </a:r>
            <a:r>
              <a:rPr lang="en-US" altLang="ko-KR" dirty="0"/>
              <a:t>part </a:t>
            </a:r>
            <a:r>
              <a:rPr lang="ko-KR" altLang="en-US" dirty="0"/>
              <a:t>인스턴스를 생성</a:t>
            </a:r>
          </a:p>
          <a:p>
            <a:pPr lvl="1"/>
            <a:r>
              <a:rPr lang="en-US" altLang="ko-KR" dirty="0"/>
              <a:t>whole </a:t>
            </a:r>
            <a:r>
              <a:rPr lang="ko-KR" altLang="en-US" dirty="0"/>
              <a:t>인스턴스가 소멸되면 </a:t>
            </a:r>
            <a:r>
              <a:rPr lang="en-US" altLang="ko-KR" dirty="0"/>
              <a:t>part </a:t>
            </a:r>
            <a:r>
              <a:rPr lang="ko-KR" altLang="en-US" dirty="0"/>
              <a:t>인스턴스도 함께 소멸</a:t>
            </a:r>
          </a:p>
          <a:p>
            <a:pPr lvl="1"/>
            <a:r>
              <a:rPr lang="en-US" altLang="ko-KR" dirty="0"/>
              <a:t>whole </a:t>
            </a:r>
            <a:r>
              <a:rPr lang="ko-KR" altLang="en-US" dirty="0"/>
              <a:t>인스턴스가 복사되면 </a:t>
            </a:r>
            <a:r>
              <a:rPr lang="en-US" altLang="ko-KR" dirty="0"/>
              <a:t>part </a:t>
            </a:r>
            <a:r>
              <a:rPr lang="ko-KR" altLang="en-US" dirty="0"/>
              <a:t>인스턴스도 함께 </a:t>
            </a:r>
            <a:r>
              <a:rPr lang="ko-KR" altLang="en-US" dirty="0" smtClean="0"/>
              <a:t>복사</a:t>
            </a:r>
            <a:endParaRPr lang="en-US" altLang="ko-KR" dirty="0"/>
          </a:p>
          <a:p>
            <a:r>
              <a:rPr lang="ko-KR" altLang="en-US" dirty="0"/>
              <a:t>두 번째</a:t>
            </a:r>
            <a:r>
              <a:rPr lang="en-US" altLang="ko-KR" dirty="0"/>
              <a:t>, part</a:t>
            </a:r>
            <a:r>
              <a:rPr lang="ko-KR" altLang="en-US" dirty="0"/>
              <a:t>에 해당하는 인스턴스는 공유 될 수 없다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Slide </a:t>
            </a:r>
            <a:fld id="{16333D5F-BB5D-42E5-9AD8-7045FEEADA69}" type="slidenum">
              <a:rPr lang="en-US" altLang="ko-KR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04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Composition Part </a:t>
            </a:r>
            <a:r>
              <a:rPr lang="ko-KR" altLang="en-US" sz="2800" dirty="0" smtClean="0"/>
              <a:t>인스턴스 공유 불가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Slide </a:t>
            </a:r>
            <a:fld id="{16333D5F-BB5D-42E5-9AD8-7045FEEADA69}" type="slidenum">
              <a:rPr lang="en-US" altLang="ko-KR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32770" name="Picture 2" descr="http://www.nextree.co.kr/content/images/2016/09/--20-Shallow-Copy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027" y="1604945"/>
            <a:ext cx="5485946" cy="418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820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Copy Object Diagram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Slide </a:t>
            </a:r>
            <a:fld id="{16333D5F-BB5D-42E5-9AD8-7045FEEADA69}" type="slidenum">
              <a:rPr lang="en-US" altLang="ko-KR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33796" name="Picture 4" descr="http://www.nextree.co.kr/content/images/2016/09/--21-Deep-Copy-Object-Diagram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25" y="2165730"/>
            <a:ext cx="6698950" cy="305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59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B4DE230C-74DC-4212-9393-7639090AEFDE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Class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2209800" y="3000375"/>
            <a:ext cx="3124200" cy="3505200"/>
            <a:chOff x="1320" y="1288"/>
            <a:chExt cx="1632" cy="1968"/>
          </a:xfrm>
        </p:grpSpPr>
        <p:sp>
          <p:nvSpPr>
            <p:cNvPr id="5134" name="Rectangle 4"/>
            <p:cNvSpPr>
              <a:spLocks noChangeArrowheads="1"/>
            </p:cNvSpPr>
            <p:nvPr/>
          </p:nvSpPr>
          <p:spPr bwMode="auto">
            <a:xfrm>
              <a:off x="1320" y="1288"/>
              <a:ext cx="1632" cy="2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000099"/>
                  </a:solidFill>
                  <a:latin typeface="Times New Roman" pitchFamily="18" charset="0"/>
                  <a:ea typeface="바탕체" pitchFamily="17" charset="-127"/>
                </a:rPr>
                <a:t>WashingMachine</a:t>
              </a:r>
            </a:p>
          </p:txBody>
        </p:sp>
        <p:sp>
          <p:nvSpPr>
            <p:cNvPr id="5135" name="Rectangle 5"/>
            <p:cNvSpPr>
              <a:spLocks noChangeArrowheads="1"/>
            </p:cNvSpPr>
            <p:nvPr/>
          </p:nvSpPr>
          <p:spPr bwMode="auto">
            <a:xfrm>
              <a:off x="1320" y="2200"/>
              <a:ext cx="1632" cy="64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99"/>
                  </a:solidFill>
                  <a:latin typeface="Times New Roman" pitchFamily="18" charset="0"/>
                  <a:ea typeface="바탕체" pitchFamily="17" charset="-127"/>
                </a:rPr>
                <a:t>+ addClothes( )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99"/>
                  </a:solidFill>
                  <a:latin typeface="Times New Roman" pitchFamily="18" charset="0"/>
                  <a:ea typeface="바탕체" pitchFamily="17" charset="-127"/>
                </a:rPr>
                <a:t>+ removeClothes( )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99"/>
                  </a:solidFill>
                  <a:latin typeface="Times New Roman" pitchFamily="18" charset="0"/>
                  <a:ea typeface="바탕체" pitchFamily="17" charset="-127"/>
                </a:rPr>
                <a:t>+ addDetergent( )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99"/>
                  </a:solidFill>
                  <a:latin typeface="Times New Roman" pitchFamily="18" charset="0"/>
                  <a:ea typeface="바탕체" pitchFamily="17" charset="-127"/>
                </a:rPr>
                <a:t>+ turnOn( )</a:t>
              </a:r>
            </a:p>
          </p:txBody>
        </p:sp>
        <p:sp>
          <p:nvSpPr>
            <p:cNvPr id="5136" name="Rectangle 6"/>
            <p:cNvSpPr>
              <a:spLocks noChangeArrowheads="1"/>
            </p:cNvSpPr>
            <p:nvPr/>
          </p:nvSpPr>
          <p:spPr bwMode="auto">
            <a:xfrm>
              <a:off x="1320" y="2848"/>
              <a:ext cx="1632" cy="4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99"/>
                  </a:solidFill>
                  <a:latin typeface="Times New Roman" pitchFamily="18" charset="0"/>
                  <a:ea typeface="바탕체" pitchFamily="17" charset="-127"/>
                </a:rPr>
                <a:t>Taking dirty clothes as input and 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99"/>
                  </a:solidFill>
                  <a:latin typeface="Times New Roman" pitchFamily="18" charset="0"/>
                  <a:ea typeface="바탕체" pitchFamily="17" charset="-127"/>
                </a:rPr>
                <a:t>producing clean clothes as output</a:t>
              </a:r>
            </a:p>
          </p:txBody>
        </p:sp>
        <p:sp>
          <p:nvSpPr>
            <p:cNvPr id="5137" name="Rectangle 7"/>
            <p:cNvSpPr>
              <a:spLocks noChangeArrowheads="1"/>
            </p:cNvSpPr>
            <p:nvPr/>
          </p:nvSpPr>
          <p:spPr bwMode="auto">
            <a:xfrm>
              <a:off x="1320" y="1552"/>
              <a:ext cx="1632" cy="64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99"/>
                  </a:solidFill>
                  <a:latin typeface="Times New Roman" pitchFamily="18" charset="0"/>
                  <a:ea typeface="바탕체" pitchFamily="17" charset="-127"/>
                </a:rPr>
                <a:t>+ modelName: String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99"/>
                  </a:solidFill>
                  <a:latin typeface="Times New Roman" pitchFamily="18" charset="0"/>
                  <a:ea typeface="바탕체" pitchFamily="17" charset="-127"/>
                </a:rPr>
                <a:t>- serialNumber : Integer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99"/>
                  </a:solidFill>
                  <a:latin typeface="Times New Roman" pitchFamily="18" charset="0"/>
                  <a:ea typeface="바탕체" pitchFamily="17" charset="-127"/>
                </a:rPr>
                <a:t># capacity : Integer</a:t>
              </a:r>
            </a:p>
          </p:txBody>
        </p:sp>
      </p:grpSp>
      <p:sp>
        <p:nvSpPr>
          <p:cNvPr id="5125" name="AutoShape 8"/>
          <p:cNvSpPr>
            <a:spLocks noChangeArrowheads="1"/>
          </p:cNvSpPr>
          <p:nvPr/>
        </p:nvSpPr>
        <p:spPr bwMode="auto">
          <a:xfrm>
            <a:off x="5867400" y="2743200"/>
            <a:ext cx="1447800" cy="457200"/>
          </a:xfrm>
          <a:prstGeom prst="wedgeRoundRectCallout">
            <a:avLst>
              <a:gd name="adj1" fmla="val -105264"/>
              <a:gd name="adj2" fmla="val 29514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26" name="Text Box 9"/>
          <p:cNvSpPr txBox="1">
            <a:spLocks noChangeArrowheads="1"/>
          </p:cNvSpPr>
          <p:nvPr/>
        </p:nvSpPr>
        <p:spPr bwMode="auto">
          <a:xfrm>
            <a:off x="5943600" y="2819400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</a:rPr>
              <a:t>Class Name</a:t>
            </a:r>
          </a:p>
        </p:txBody>
      </p:sp>
      <p:sp>
        <p:nvSpPr>
          <p:cNvPr id="5127" name="AutoShape 10"/>
          <p:cNvSpPr>
            <a:spLocks noChangeArrowheads="1"/>
          </p:cNvSpPr>
          <p:nvPr/>
        </p:nvSpPr>
        <p:spPr bwMode="auto">
          <a:xfrm>
            <a:off x="533400" y="3152775"/>
            <a:ext cx="1219200" cy="457200"/>
          </a:xfrm>
          <a:prstGeom prst="wedgeRoundRectCallout">
            <a:avLst>
              <a:gd name="adj1" fmla="val 96875"/>
              <a:gd name="adj2" fmla="val 5659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28" name="Text Box 11"/>
          <p:cNvSpPr txBox="1">
            <a:spLocks noChangeArrowheads="1"/>
          </p:cNvSpPr>
          <p:nvPr/>
        </p:nvSpPr>
        <p:spPr bwMode="auto">
          <a:xfrm>
            <a:off x="609600" y="3228975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</a:rPr>
              <a:t>Attributes</a:t>
            </a:r>
          </a:p>
        </p:txBody>
      </p:sp>
      <p:sp>
        <p:nvSpPr>
          <p:cNvPr id="5129" name="AutoShape 12"/>
          <p:cNvSpPr>
            <a:spLocks noChangeArrowheads="1"/>
          </p:cNvSpPr>
          <p:nvPr/>
        </p:nvSpPr>
        <p:spPr bwMode="auto">
          <a:xfrm>
            <a:off x="5867400" y="4371975"/>
            <a:ext cx="1447800" cy="457200"/>
          </a:xfrm>
          <a:prstGeom prst="wedgeRoundRectCallout">
            <a:avLst>
              <a:gd name="adj1" fmla="val -94736"/>
              <a:gd name="adj2" fmla="val 5659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30" name="Text Box 13"/>
          <p:cNvSpPr txBox="1">
            <a:spLocks noChangeArrowheads="1"/>
          </p:cNvSpPr>
          <p:nvPr/>
        </p:nvSpPr>
        <p:spPr bwMode="auto">
          <a:xfrm>
            <a:off x="5943600" y="4448175"/>
            <a:ext cx="1203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</a:rPr>
              <a:t>Operations</a:t>
            </a:r>
          </a:p>
        </p:txBody>
      </p:sp>
      <p:sp>
        <p:nvSpPr>
          <p:cNvPr id="5131" name="AutoShape 14"/>
          <p:cNvSpPr>
            <a:spLocks noChangeArrowheads="1"/>
          </p:cNvSpPr>
          <p:nvPr/>
        </p:nvSpPr>
        <p:spPr bwMode="auto">
          <a:xfrm>
            <a:off x="5672138" y="6299200"/>
            <a:ext cx="1600200" cy="533400"/>
          </a:xfrm>
          <a:prstGeom prst="wedgeRoundRectCallout">
            <a:avLst>
              <a:gd name="adj1" fmla="val -87796"/>
              <a:gd name="adj2" fmla="val -19940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32" name="Text Box 15"/>
          <p:cNvSpPr txBox="1">
            <a:spLocks noChangeArrowheads="1"/>
          </p:cNvSpPr>
          <p:nvPr/>
        </p:nvSpPr>
        <p:spPr bwMode="auto">
          <a:xfrm>
            <a:off x="5727700" y="6276975"/>
            <a:ext cx="1470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</a:rPr>
              <a:t>Responsibility</a:t>
            </a:r>
          </a:p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</a:rPr>
              <a:t>(Optional)</a:t>
            </a:r>
          </a:p>
        </p:txBody>
      </p:sp>
      <p:sp>
        <p:nvSpPr>
          <p:cNvPr id="5133" name="Rectangle 1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915400" cy="2209800"/>
          </a:xfrm>
          <a:noFill/>
        </p:spPr>
        <p:txBody>
          <a:bodyPr/>
          <a:lstStyle/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A Class diagram gives an overview of a system by showing its classes and the relationships among them 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Class diagrams are static - they display what interacts</a:t>
            </a:r>
          </a:p>
          <a:p>
            <a:pPr lvl="2" eaLnBrk="1" hangingPunct="1"/>
            <a:r>
              <a:rPr lang="en-US" altLang="ko-KR" smtClean="0">
                <a:ea typeface="굴림" pitchFamily="50" charset="-127"/>
              </a:rPr>
              <a:t>but not what happens when they do interact.  </a:t>
            </a:r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Copy 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Slide </a:t>
            </a:r>
            <a:fld id="{16333D5F-BB5D-42E5-9AD8-7045FEEADA69}" type="slidenum">
              <a:rPr lang="en-US" altLang="ko-KR" smtClean="0"/>
              <a:pPr>
                <a:defRPr/>
              </a:pPr>
              <a:t>30</a:t>
            </a:fld>
            <a:endParaRPr lang="ko-KR" altLang="en-US"/>
          </a:p>
        </p:txBody>
      </p:sp>
      <p:pic>
        <p:nvPicPr>
          <p:cNvPr id="34818" name="Picture 2" descr="http://www.nextree.co.kr/content/images/2016/09/--22-Deep-Copy-Code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071" y="1219200"/>
            <a:ext cx="532985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06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3D8F5CEB-A914-4EB5-8616-D0D9EEA36741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Class Diagram</a:t>
            </a:r>
            <a:r>
              <a:rPr lang="ko-KR" altLang="en-US" smtClean="0">
                <a:ea typeface="굴림" pitchFamily="50" charset="-127"/>
              </a:rPr>
              <a:t> </a:t>
            </a:r>
            <a:r>
              <a:rPr lang="en-US" altLang="ko-KR" smtClean="0">
                <a:ea typeface="굴림" pitchFamily="50" charset="-127"/>
              </a:rPr>
              <a:t>Example</a:t>
            </a:r>
            <a:r>
              <a:rPr lang="ko-KR" altLang="en-US" smtClean="0">
                <a:ea typeface="굴림" pitchFamily="50" charset="-127"/>
              </a:rPr>
              <a:t> </a:t>
            </a:r>
            <a:r>
              <a:rPr lang="en-US" altLang="ko-KR" smtClean="0">
                <a:ea typeface="굴림" pitchFamily="50" charset="-127"/>
              </a:rPr>
              <a:t>I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163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3429000" y="1447800"/>
          <a:ext cx="1981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워크시트" r:id="rId5" imgW="1686221" imgH="666944" progId="Excel.Sheet.8">
                  <p:embed/>
                </p:oleObj>
              </mc:Choice>
              <mc:Fallback>
                <p:oleObj name="워크시트" r:id="rId5" imgW="1686221" imgH="666944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47800"/>
                        <a:ext cx="1981200" cy="784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1524000" y="3048000"/>
          <a:ext cx="2057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워크시트" r:id="rId7" imgW="1686221" imgH="495752" progId="Excel.Sheet.8">
                  <p:embed/>
                </p:oleObj>
              </mc:Choice>
              <mc:Fallback>
                <p:oleObj name="워크시트" r:id="rId7" imgW="1686221" imgH="495752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2057400" cy="631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6"/>
          <p:cNvGraphicFramePr>
            <a:graphicFrameLocks noChangeAspect="1"/>
          </p:cNvGraphicFramePr>
          <p:nvPr/>
        </p:nvGraphicFramePr>
        <p:xfrm>
          <a:off x="3390900" y="4419600"/>
          <a:ext cx="20621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워크시트" r:id="rId9" imgW="1686221" imgH="495752" progId="Excel.Sheet.8">
                  <p:embed/>
                </p:oleObj>
              </mc:Choice>
              <mc:Fallback>
                <p:oleObj name="워크시트" r:id="rId9" imgW="1686221" imgH="495752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419600"/>
                        <a:ext cx="2062163" cy="609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7"/>
          <p:cNvGraphicFramePr>
            <a:graphicFrameLocks noChangeAspect="1"/>
          </p:cNvGraphicFramePr>
          <p:nvPr/>
        </p:nvGraphicFramePr>
        <p:xfrm>
          <a:off x="5172075" y="3048000"/>
          <a:ext cx="20669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워크시트" r:id="rId11" imgW="1686221" imgH="495752" progId="Excel.Sheet.8">
                  <p:embed/>
                </p:oleObj>
              </mc:Choice>
              <mc:Fallback>
                <p:oleObj name="워크시트" r:id="rId11" imgW="1686221" imgH="495752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3048000"/>
                        <a:ext cx="2066925" cy="608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393" name="AutoShape 8"/>
          <p:cNvCxnSpPr>
            <a:cxnSpLocks noChangeShapeType="1"/>
          </p:cNvCxnSpPr>
          <p:nvPr/>
        </p:nvCxnSpPr>
        <p:spPr bwMode="auto">
          <a:xfrm flipH="1">
            <a:off x="4419600" y="5029200"/>
            <a:ext cx="3175" cy="754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9"/>
          <p:cNvCxnSpPr>
            <a:cxnSpLocks noChangeShapeType="1"/>
          </p:cNvCxnSpPr>
          <p:nvPr/>
        </p:nvCxnSpPr>
        <p:spPr bwMode="auto">
          <a:xfrm rot="16200000" flipH="1">
            <a:off x="2449512" y="3783013"/>
            <a:ext cx="1044575" cy="838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AutoShape 10"/>
          <p:cNvCxnSpPr>
            <a:cxnSpLocks noChangeShapeType="1"/>
          </p:cNvCxnSpPr>
          <p:nvPr/>
        </p:nvCxnSpPr>
        <p:spPr bwMode="auto">
          <a:xfrm rot="5400000">
            <a:off x="5295107" y="3813969"/>
            <a:ext cx="1068387" cy="7524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AutoShape 11"/>
          <p:cNvCxnSpPr>
            <a:cxnSpLocks noChangeShapeType="1"/>
          </p:cNvCxnSpPr>
          <p:nvPr/>
        </p:nvCxnSpPr>
        <p:spPr bwMode="auto">
          <a:xfrm rot="5400000" flipV="1">
            <a:off x="4418013" y="1222375"/>
            <a:ext cx="1588" cy="3652837"/>
          </a:xfrm>
          <a:prstGeom prst="bentConnector3">
            <a:avLst>
              <a:gd name="adj1" fmla="val -1790000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AutoShape 12"/>
          <p:cNvSpPr>
            <a:spLocks noChangeArrowheads="1"/>
          </p:cNvSpPr>
          <p:nvPr/>
        </p:nvSpPr>
        <p:spPr bwMode="auto">
          <a:xfrm>
            <a:off x="4267200" y="2209800"/>
            <a:ext cx="304800" cy="3048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4419600" y="251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4419600" y="5029200"/>
            <a:ext cx="914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ko-KR" sz="1200">
                <a:latin typeface="굴림" pitchFamily="50" charset="-127"/>
                <a:ea typeface="굴림" pitchFamily="50" charset="-127"/>
              </a:rPr>
              <a:t>1</a:t>
            </a:r>
          </a:p>
          <a:p>
            <a:pPr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ko-KR" sz="1200">
                <a:latin typeface="굴림" pitchFamily="50" charset="-127"/>
                <a:ea typeface="굴림" pitchFamily="50" charset="-127"/>
              </a:rPr>
              <a:t>Controls</a:t>
            </a:r>
          </a:p>
          <a:p>
            <a:pPr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ko-KR" sz="1200">
                <a:latin typeface="굴림" pitchFamily="50" charset="-127"/>
                <a:ea typeface="굴림" pitchFamily="50" charset="-127"/>
              </a:rPr>
              <a:t>n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1752600" y="3671888"/>
            <a:ext cx="914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ko-KR" sz="1200">
                <a:latin typeface="굴림" pitchFamily="50" charset="-127"/>
                <a:ea typeface="굴림" pitchFamily="50" charset="-127"/>
              </a:rPr>
              <a:t>mn</a:t>
            </a:r>
          </a:p>
          <a:p>
            <a:pPr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ko-KR" sz="1200">
                <a:latin typeface="굴림" pitchFamily="50" charset="-127"/>
                <a:ea typeface="굴림" pitchFamily="50" charset="-127"/>
              </a:rPr>
              <a:t>Controls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6248400" y="3657600"/>
            <a:ext cx="914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ko-KR" sz="1200">
                <a:latin typeface="굴림" pitchFamily="50" charset="-127"/>
                <a:ea typeface="굴림" pitchFamily="50" charset="-127"/>
              </a:rPr>
              <a:t>2m-2</a:t>
            </a:r>
          </a:p>
          <a:p>
            <a:pPr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ko-KR" sz="1200">
                <a:latin typeface="굴림" pitchFamily="50" charset="-127"/>
                <a:ea typeface="굴림" pitchFamily="50" charset="-127"/>
              </a:rPr>
              <a:t>Controls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3119438" y="4419600"/>
            <a:ext cx="193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ko-KR" sz="1200">
                <a:latin typeface="굴림" pitchFamily="50" charset="-127"/>
                <a:ea typeface="굴림" pitchFamily="50" charset="-127"/>
              </a:rPr>
              <a:t>1</a:t>
            </a: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5519738" y="4419600"/>
            <a:ext cx="271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200">
                <a:latin typeface="굴림" pitchFamily="50" charset="-127"/>
                <a:ea typeface="굴림" pitchFamily="50" charset="-127"/>
              </a:rPr>
              <a:t>1</a:t>
            </a:r>
          </a:p>
        </p:txBody>
      </p:sp>
      <p:graphicFrame>
        <p:nvGraphicFramePr>
          <p:cNvPr id="16404" name="Object 19"/>
          <p:cNvGraphicFramePr>
            <a:graphicFrameLocks noChangeAspect="1"/>
          </p:cNvGraphicFramePr>
          <p:nvPr/>
        </p:nvGraphicFramePr>
        <p:xfrm>
          <a:off x="3379788" y="5838825"/>
          <a:ext cx="1981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워크시트" r:id="rId13" imgW="1686221" imgH="666944" progId="Excel.Sheet.8">
                  <p:embed/>
                </p:oleObj>
              </mc:Choice>
              <mc:Fallback>
                <p:oleObj name="워크시트" r:id="rId13" imgW="1686221" imgH="666944" progId="Excel.Sheet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5838825"/>
                        <a:ext cx="1981200" cy="784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D99B31DA-8280-4552-B24F-C0053BFCB689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Class Diagram</a:t>
            </a:r>
            <a:r>
              <a:rPr lang="ko-KR" altLang="en-US" smtClean="0">
                <a:ea typeface="굴림" pitchFamily="50" charset="-127"/>
              </a:rPr>
              <a:t> </a:t>
            </a:r>
            <a:r>
              <a:rPr lang="en-US" altLang="ko-KR" smtClean="0">
                <a:ea typeface="굴림" pitchFamily="50" charset="-127"/>
              </a:rPr>
              <a:t>Example</a:t>
            </a:r>
            <a:r>
              <a:rPr lang="ko-KR" altLang="en-US" smtClean="0">
                <a:ea typeface="굴림" pitchFamily="50" charset="-127"/>
              </a:rPr>
              <a:t> </a:t>
            </a:r>
            <a:r>
              <a:rPr lang="en-US" altLang="ko-KR" smtClean="0">
                <a:ea typeface="굴림" pitchFamily="50" charset="-127"/>
              </a:rPr>
              <a:t>II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  <p:pic>
        <p:nvPicPr>
          <p:cNvPr id="17413" name="Picture 4" descr="uml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1788"/>
            <a:ext cx="8915400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DB54201E-A6DF-48FD-BD46-E79966BC1073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Dependency and Constraints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Dependency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is a relation between two classes in which a change in one may force changes in the other 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Dependencies are drawn as dotted lines.</a:t>
            </a: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Constraints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a condition that every implementation of the design must satisfy. 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Constraints are written in curly braces { }.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Dependency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Slide </a:t>
            </a:r>
            <a:fld id="{16333D5F-BB5D-42E5-9AD8-7045FEEADA69}" type="slidenum">
              <a:rPr lang="en-US" altLang="ko-KR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23554" name="Picture 2" descr="http://www.nextree.co.kr/content/images/2016/09/--9-Dependenc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62" y="3048000"/>
            <a:ext cx="8001000" cy="236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71500" y="1219200"/>
            <a:ext cx="8001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ko-KR" kern="0" dirty="0" smtClean="0">
                <a:ea typeface="굴림" pitchFamily="50" charset="-127"/>
              </a:rPr>
              <a:t>Dependency</a:t>
            </a:r>
          </a:p>
          <a:p>
            <a:pPr lvl="1" eaLnBrk="1" hangingPunct="1"/>
            <a:r>
              <a:rPr lang="ko-KR" altLang="en-US" dirty="0"/>
              <a:t>클래스 다이어그램에서 일반적으로 제일 많이 사용되는 관계로서</a:t>
            </a:r>
            <a:r>
              <a:rPr lang="en-US" altLang="ko-KR" dirty="0"/>
              <a:t>, </a:t>
            </a:r>
            <a:r>
              <a:rPr lang="ko-KR" altLang="en-US" dirty="0"/>
              <a:t>어떤 클래스가 다른 클래스를 참조</a:t>
            </a:r>
            <a:endParaRPr lang="en-US" altLang="ko-KR" kern="0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363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Dependency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Slide </a:t>
            </a:r>
            <a:fld id="{16333D5F-BB5D-42E5-9AD8-7045FEEADA69}" type="slidenum">
              <a:rPr lang="en-US" altLang="ko-KR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" y="1183849"/>
            <a:ext cx="8001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ko-KR" kern="0" dirty="0" smtClean="0">
                <a:ea typeface="굴림" pitchFamily="50" charset="-127"/>
              </a:rPr>
              <a:t>Dependency</a:t>
            </a:r>
          </a:p>
          <a:p>
            <a:pPr lvl="1" eaLnBrk="1" hangingPunct="1"/>
            <a:r>
              <a:rPr lang="ko-KR" altLang="en-US" dirty="0"/>
              <a:t>클래스 다이어그램에서 일반적으로 제일 많이 사용되는 관계로서</a:t>
            </a:r>
            <a:r>
              <a:rPr lang="en-US" altLang="ko-KR" dirty="0"/>
              <a:t>, </a:t>
            </a:r>
            <a:r>
              <a:rPr lang="ko-KR" altLang="en-US" dirty="0"/>
              <a:t>어떤 클래스가 다른 클래스를 참조</a:t>
            </a:r>
            <a:endParaRPr lang="en-US" altLang="ko-KR" kern="0" dirty="0" smtClean="0">
              <a:ea typeface="굴림" pitchFamily="50" charset="-127"/>
            </a:endParaRPr>
          </a:p>
        </p:txBody>
      </p:sp>
      <p:pic>
        <p:nvPicPr>
          <p:cNvPr id="24578" name="Picture 2" descr="http://www.nextree.co.kr/content/images/2016/09/--10-Dependency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905124"/>
            <a:ext cx="7505700" cy="357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341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AEFE847F-B7D8-4ABF-8A1E-0A11CB80259F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Constraints</a:t>
            </a:r>
            <a:r>
              <a:rPr lang="ko-KR" altLang="en-US" smtClean="0">
                <a:ea typeface="굴림" pitchFamily="50" charset="-127"/>
              </a:rPr>
              <a:t> </a:t>
            </a:r>
            <a:r>
              <a:rPr lang="en-US" altLang="ko-KR" smtClean="0">
                <a:ea typeface="굴림" pitchFamily="50" charset="-127"/>
              </a:rPr>
              <a:t>Example</a:t>
            </a:r>
            <a:r>
              <a:rPr lang="ko-KR" altLang="en-US" smtClean="0">
                <a:ea typeface="굴림" pitchFamily="50" charset="-127"/>
              </a:rPr>
              <a:t> 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21336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05000"/>
            <a:ext cx="39624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267200"/>
            <a:ext cx="47244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8CFC85E5-1818-4C44-A910-50572ABA893C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9906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Dependency and Constraints</a:t>
            </a:r>
            <a:r>
              <a:rPr lang="ko-KR" altLang="en-US" smtClean="0">
                <a:ea typeface="굴림" pitchFamily="50" charset="-127"/>
              </a:rPr>
              <a:t>의 예</a:t>
            </a:r>
          </a:p>
        </p:txBody>
      </p:sp>
      <p:pic>
        <p:nvPicPr>
          <p:cNvPr id="20485" name="Picture 4" descr="constraintsno3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5" y="1219200"/>
            <a:ext cx="83820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7F133BF9-0E89-452B-9D1C-2AD0F3260BAD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Interface and stereotypes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pitchFamily="50" charset="-127"/>
              </a:rPr>
              <a:t>Interface 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is a set of operation signatures 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In C++, interfaces are implemented as abstract classes with only pure virtual members. </a:t>
            </a:r>
          </a:p>
          <a:p>
            <a:pPr eaLnBrk="1" hangingPunct="1"/>
            <a:r>
              <a:rPr lang="en-US" altLang="ko-KR" sz="2400" smtClean="0">
                <a:ea typeface="굴림" pitchFamily="50" charset="-127"/>
              </a:rPr>
              <a:t>Stereotype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provide a way of extending UML 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are new kinds of model elements created from existing kinds.</a:t>
            </a:r>
            <a:r>
              <a:rPr lang="en-US" altLang="ko-KR" smtClean="0">
                <a:ea typeface="굴림" pitchFamily="50" charset="-127"/>
              </a:rPr>
              <a:t> 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143000" y="4648200"/>
            <a:ext cx="1517650" cy="762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200" b="1">
                <a:solidFill>
                  <a:srgbClr val="000099"/>
                </a:solidFill>
                <a:latin typeface="Times New Roman" pitchFamily="18" charset="0"/>
                <a:ea typeface="바탕체" pitchFamily="17" charset="-127"/>
              </a:rPr>
              <a:t>Person</a:t>
            </a:r>
          </a:p>
        </p:txBody>
      </p:sp>
      <p:grpSp>
        <p:nvGrpSpPr>
          <p:cNvPr id="21510" name="Group 5"/>
          <p:cNvGrpSpPr>
            <a:grpSpLocks/>
          </p:cNvGrpSpPr>
          <p:nvPr/>
        </p:nvGrpSpPr>
        <p:grpSpPr bwMode="auto">
          <a:xfrm>
            <a:off x="2660650" y="4876800"/>
            <a:ext cx="844550" cy="201613"/>
            <a:chOff x="1860" y="2645"/>
            <a:chExt cx="243" cy="47"/>
          </a:xfrm>
        </p:grpSpPr>
        <p:sp>
          <p:nvSpPr>
            <p:cNvPr id="21515" name="Line 6"/>
            <p:cNvSpPr>
              <a:spLocks noChangeShapeType="1"/>
            </p:cNvSpPr>
            <p:nvPr/>
          </p:nvSpPr>
          <p:spPr bwMode="auto">
            <a:xfrm>
              <a:off x="1860" y="26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6" name="Oval 7"/>
            <p:cNvSpPr>
              <a:spLocks noChangeArrowheads="1"/>
            </p:cNvSpPr>
            <p:nvPr/>
          </p:nvSpPr>
          <p:spPr bwMode="auto">
            <a:xfrm>
              <a:off x="2056" y="2645"/>
              <a:ext cx="47" cy="4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</p:grp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3124200" y="5181600"/>
            <a:ext cx="735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200" b="1">
                <a:solidFill>
                  <a:schemeClr val="tx2"/>
                </a:solidFill>
                <a:latin typeface="Times New Roman" pitchFamily="18" charset="0"/>
                <a:ea typeface="바탕체" pitchFamily="17" charset="-127"/>
              </a:rPr>
              <a:t>Storable</a:t>
            </a:r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5675313" y="4191000"/>
            <a:ext cx="1944687" cy="8270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200">
                <a:solidFill>
                  <a:srgbClr val="000099"/>
                </a:solidFill>
                <a:latin typeface="Times New Roman" pitchFamily="18" charset="0"/>
                <a:ea typeface="바탕체" pitchFamily="17" charset="-127"/>
              </a:rPr>
              <a:t>&lt;&lt;interface&gt;&gt;</a:t>
            </a:r>
            <a:endParaRPr kumimoji="1" lang="en-US" altLang="ko-KR" sz="1200" b="1">
              <a:solidFill>
                <a:srgbClr val="000099"/>
              </a:solidFill>
              <a:latin typeface="Times New Roman" pitchFamily="18" charset="0"/>
              <a:ea typeface="바탕체" pitchFamily="17" charset="-127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200" b="1">
                <a:solidFill>
                  <a:srgbClr val="000099"/>
                </a:solidFill>
                <a:latin typeface="Times New Roman" pitchFamily="18" charset="0"/>
                <a:ea typeface="바탕체" pitchFamily="17" charset="-127"/>
              </a:rPr>
              <a:t>Storable</a:t>
            </a:r>
            <a:endParaRPr kumimoji="1" lang="en-US" altLang="ko-KR" sz="1200">
              <a:solidFill>
                <a:srgbClr val="000099"/>
              </a:solidFill>
              <a:latin typeface="Times New Roman" pitchFamily="18" charset="0"/>
              <a:ea typeface="바탕체" pitchFamily="17" charset="-127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5675313" y="5018088"/>
            <a:ext cx="1944687" cy="2270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1200">
              <a:solidFill>
                <a:srgbClr val="000099"/>
              </a:solidFill>
              <a:latin typeface="Times New Roman" pitchFamily="18" charset="0"/>
              <a:ea typeface="바탕체" pitchFamily="17" charset="-127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5675313" y="5245100"/>
            <a:ext cx="1944687" cy="939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200" i="1">
                <a:solidFill>
                  <a:srgbClr val="000099"/>
                </a:solidFill>
                <a:latin typeface="Times New Roman" pitchFamily="18" charset="0"/>
                <a:ea typeface="바탕체" pitchFamily="17" charset="-127"/>
              </a:rPr>
              <a:t>load(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200" i="1">
                <a:solidFill>
                  <a:srgbClr val="000099"/>
                </a:solidFill>
                <a:latin typeface="Times New Roman" pitchFamily="18" charset="0"/>
                <a:ea typeface="바탕체" pitchFamily="17" charset="-127"/>
              </a:rPr>
              <a:t>save( )</a:t>
            </a:r>
            <a:endParaRPr kumimoji="1" lang="en-US" altLang="ko-KR" sz="1200">
              <a:solidFill>
                <a:srgbClr val="000099"/>
              </a:solidFill>
              <a:latin typeface="Times New Roman" pitchFamily="18" charset="0"/>
              <a:ea typeface="바탕체" pitchFamily="17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6AF12356-4803-4C49-BB43-71EB2196475D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8382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Interface and Stereotypes </a:t>
            </a:r>
            <a:r>
              <a:rPr lang="ko-KR" altLang="en-US" smtClean="0">
                <a:ea typeface="굴림" pitchFamily="50" charset="-127"/>
              </a:rPr>
              <a:t>의 예 </a:t>
            </a:r>
            <a:r>
              <a:rPr lang="en-US" altLang="ko-KR" smtClean="0">
                <a:ea typeface="굴림" pitchFamily="50" charset="-127"/>
              </a:rPr>
              <a:t>I 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  <p:pic>
        <p:nvPicPr>
          <p:cNvPr id="22533" name="Picture 4" descr="interfaceno3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705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07F59829-435D-4342-81D6-59CABCA3378F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Attribute</a:t>
            </a:r>
          </a:p>
        </p:txBody>
      </p:sp>
      <p:sp>
        <p:nvSpPr>
          <p:cNvPr id="61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71500" y="1219200"/>
            <a:ext cx="8267700" cy="3352800"/>
          </a:xfrm>
        </p:spPr>
        <p:txBody>
          <a:bodyPr/>
          <a:lstStyle/>
          <a:p>
            <a:pPr eaLnBrk="1" hangingPunct="1"/>
            <a:r>
              <a:rPr lang="en-US" altLang="ko-KR" b="1" dirty="0" smtClean="0">
                <a:ea typeface="굴림" pitchFamily="50" charset="-127"/>
              </a:rPr>
              <a:t>Syntax</a:t>
            </a:r>
            <a:endParaRPr lang="ko-KR" altLang="en-US" b="1" dirty="0" smtClean="0">
              <a:ea typeface="굴림" pitchFamily="50" charset="-127"/>
            </a:endParaRPr>
          </a:p>
          <a:p>
            <a:pPr lvl="1" eaLnBrk="1" hangingPunct="1"/>
            <a:r>
              <a:rPr lang="en-US" altLang="ko-KR" sz="2000" b="1" dirty="0" smtClean="0">
                <a:solidFill>
                  <a:schemeClr val="tx2"/>
                </a:solidFill>
                <a:ea typeface="굴림" pitchFamily="50" charset="-127"/>
              </a:rPr>
              <a:t>[visibility] name : type-expression [= initial-value]</a:t>
            </a:r>
          </a:p>
          <a:p>
            <a:pPr lvl="2" eaLnBrk="1" hangingPunct="1"/>
            <a:r>
              <a:rPr lang="en-US" altLang="ko-KR" sz="1800" dirty="0" smtClean="0">
                <a:solidFill>
                  <a:schemeClr val="tx2"/>
                </a:solidFill>
                <a:ea typeface="굴림" pitchFamily="50" charset="-127"/>
              </a:rPr>
              <a:t>Visibility </a:t>
            </a:r>
          </a:p>
          <a:p>
            <a:pPr lvl="3" eaLnBrk="1" hangingPunct="1"/>
            <a:r>
              <a:rPr lang="en-US" altLang="ko-KR" sz="1800" dirty="0" smtClean="0">
                <a:solidFill>
                  <a:schemeClr val="tx2"/>
                </a:solidFill>
                <a:ea typeface="굴림" pitchFamily="50" charset="-127"/>
              </a:rPr>
              <a:t>public : +</a:t>
            </a:r>
          </a:p>
          <a:p>
            <a:pPr lvl="3" eaLnBrk="1" hangingPunct="1"/>
            <a:r>
              <a:rPr lang="en-US" altLang="ko-KR" sz="1800" dirty="0" smtClean="0">
                <a:solidFill>
                  <a:schemeClr val="tx2"/>
                </a:solidFill>
                <a:ea typeface="굴림" pitchFamily="50" charset="-127"/>
              </a:rPr>
              <a:t>private : -</a:t>
            </a:r>
          </a:p>
          <a:p>
            <a:pPr lvl="3" eaLnBrk="1" hangingPunct="1"/>
            <a:r>
              <a:rPr lang="en-US" altLang="ko-KR" sz="1800" dirty="0" smtClean="0">
                <a:solidFill>
                  <a:schemeClr val="tx2"/>
                </a:solidFill>
                <a:ea typeface="굴림" pitchFamily="50" charset="-127"/>
              </a:rPr>
              <a:t>protected : #</a:t>
            </a:r>
          </a:p>
          <a:p>
            <a:pPr eaLnBrk="1" hangingPunct="1"/>
            <a:r>
              <a:rPr lang="en-US" altLang="ko-KR" b="1" dirty="0" smtClean="0">
                <a:ea typeface="굴림" pitchFamily="50" charset="-127"/>
              </a:rPr>
              <a:t>Example</a:t>
            </a:r>
            <a:endParaRPr lang="ko-KR" altLang="en-US" b="1" dirty="0" smtClean="0">
              <a:ea typeface="굴림" pitchFamily="50" charset="-127"/>
            </a:endParaRPr>
          </a:p>
          <a:p>
            <a:pPr lvl="1" eaLnBrk="1" hangingPunct="1"/>
            <a:r>
              <a:rPr lang="en-US" altLang="ko-KR" sz="2000" dirty="0" smtClean="0">
                <a:solidFill>
                  <a:schemeClr val="tx2"/>
                </a:solidFill>
                <a:ea typeface="굴림" pitchFamily="50" charset="-127"/>
              </a:rPr>
              <a:t>+ </a:t>
            </a:r>
            <a:r>
              <a:rPr lang="en-US" altLang="ko-KR" sz="2000" dirty="0" err="1" smtClean="0">
                <a:solidFill>
                  <a:schemeClr val="tx2"/>
                </a:solidFill>
                <a:ea typeface="굴림" pitchFamily="50" charset="-127"/>
              </a:rPr>
              <a:t>modelName</a:t>
            </a:r>
            <a:r>
              <a:rPr lang="en-US" altLang="ko-KR" sz="2000" dirty="0" smtClean="0">
                <a:solidFill>
                  <a:schemeClr val="tx2"/>
                </a:solidFill>
                <a:ea typeface="굴림" pitchFamily="50" charset="-127"/>
              </a:rPr>
              <a:t> : String</a:t>
            </a:r>
          </a:p>
          <a:p>
            <a:pPr lvl="1" eaLnBrk="1" hangingPunct="1"/>
            <a:r>
              <a:rPr lang="en-US" altLang="ko-KR" sz="2000" dirty="0" smtClean="0">
                <a:solidFill>
                  <a:schemeClr val="tx2"/>
                </a:solidFill>
                <a:ea typeface="굴림" pitchFamily="50" charset="-127"/>
              </a:rPr>
              <a:t>- </a:t>
            </a:r>
            <a:r>
              <a:rPr lang="en-US" altLang="ko-KR" sz="2000" dirty="0" err="1" smtClean="0">
                <a:solidFill>
                  <a:schemeClr val="tx2"/>
                </a:solidFill>
                <a:ea typeface="굴림" pitchFamily="50" charset="-127"/>
              </a:rPr>
              <a:t>modelRegNum</a:t>
            </a:r>
            <a:r>
              <a:rPr lang="en-US" altLang="ko-KR" sz="2000" dirty="0" smtClean="0">
                <a:solidFill>
                  <a:schemeClr val="tx2"/>
                </a:solidFill>
                <a:ea typeface="굴림" pitchFamily="50" charset="-127"/>
              </a:rPr>
              <a:t> : Integer = 10</a:t>
            </a:r>
          </a:p>
          <a:p>
            <a:pPr lvl="1" eaLnBrk="1" hangingPunct="1"/>
            <a:r>
              <a:rPr lang="en-US" altLang="ko-KR" sz="2000" u="sng" dirty="0" smtClean="0">
                <a:solidFill>
                  <a:schemeClr val="tx2"/>
                </a:solidFill>
                <a:ea typeface="굴림" pitchFamily="50" charset="-127"/>
              </a:rPr>
              <a:t># </a:t>
            </a:r>
            <a:r>
              <a:rPr lang="en-US" altLang="ko-KR" sz="2000" u="sng" dirty="0" err="1" smtClean="0">
                <a:solidFill>
                  <a:schemeClr val="tx2"/>
                </a:solidFill>
                <a:ea typeface="굴림" pitchFamily="50" charset="-127"/>
              </a:rPr>
              <a:t>accessCount</a:t>
            </a:r>
            <a:r>
              <a:rPr lang="en-US" altLang="ko-KR" sz="2000" u="sng" dirty="0" smtClean="0">
                <a:solidFill>
                  <a:schemeClr val="tx2"/>
                </a:solidFill>
                <a:ea typeface="굴림" pitchFamily="50" charset="-127"/>
              </a:rPr>
              <a:t> : Integer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chemeClr val="tx2"/>
                </a:solidFill>
                <a:ea typeface="굴림" pitchFamily="50" charset="-127"/>
              </a:rPr>
              <a:t>	    </a:t>
            </a:r>
            <a:r>
              <a:rPr lang="en-US" altLang="ko-KR" sz="2000" dirty="0" smtClean="0">
                <a:solidFill>
                  <a:schemeClr val="tx2"/>
                </a:solidFill>
                <a:ea typeface="굴림" pitchFamily="50" charset="-127"/>
              </a:rPr>
              <a:t>(meanings ?)</a:t>
            </a:r>
          </a:p>
          <a:p>
            <a:pPr lvl="1" eaLnBrk="1" hangingPunct="1"/>
            <a:endParaRPr lang="ko-KR" altLang="en-US" sz="2000" dirty="0" smtClean="0">
              <a:solidFill>
                <a:schemeClr val="tx2"/>
              </a:solidFill>
              <a:ea typeface="굴림" pitchFamily="50" charset="-127"/>
            </a:endParaRP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5715000" y="3505200"/>
            <a:ext cx="2590800" cy="2286000"/>
            <a:chOff x="1296" y="1296"/>
            <a:chExt cx="1968" cy="1750"/>
          </a:xfrm>
        </p:grpSpPr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1296" y="1296"/>
              <a:ext cx="1968" cy="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000099"/>
                  </a:solidFill>
                  <a:latin typeface="Times New Roman" pitchFamily="18" charset="0"/>
                  <a:ea typeface="바탕체" pitchFamily="17" charset="-127"/>
                </a:rPr>
                <a:t>WashingMachine</a:t>
              </a: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1296" y="2319"/>
              <a:ext cx="1968" cy="7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ko-KR" altLang="en-US" sz="1400">
                <a:solidFill>
                  <a:srgbClr val="000099"/>
                </a:solidFill>
                <a:latin typeface="Times New Roman" pitchFamily="18" charset="0"/>
                <a:ea typeface="바탕체" pitchFamily="17" charset="-127"/>
              </a:endParaRP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1296" y="1592"/>
              <a:ext cx="1968" cy="7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99"/>
                  </a:solidFill>
                  <a:latin typeface="Times New Roman" pitchFamily="18" charset="0"/>
                  <a:ea typeface="바탕체" pitchFamily="17" charset="-127"/>
                </a:rPr>
                <a:t>+ modelName: String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99"/>
                  </a:solidFill>
                  <a:latin typeface="Times New Roman" pitchFamily="18" charset="0"/>
                  <a:ea typeface="바탕체" pitchFamily="17" charset="-127"/>
                </a:rPr>
                <a:t>- serialNumber : Integer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99"/>
                  </a:solidFill>
                  <a:latin typeface="Times New Roman" pitchFamily="18" charset="0"/>
                  <a:ea typeface="바탕체" pitchFamily="17" charset="-127"/>
                </a:rPr>
                <a:t># capacity : Integer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45193A7D-9902-41C6-AEC9-EAA61B0F7C1C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8382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Interface and Stereotypes </a:t>
            </a:r>
            <a:r>
              <a:rPr lang="ko-KR" altLang="en-US" smtClean="0">
                <a:ea typeface="굴림" pitchFamily="50" charset="-127"/>
              </a:rPr>
              <a:t>의 예 </a:t>
            </a:r>
            <a:r>
              <a:rPr lang="en-US" altLang="ko-KR" smtClean="0">
                <a:ea typeface="굴림" pitchFamily="50" charset="-127"/>
              </a:rPr>
              <a:t>II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  <p:pic>
        <p:nvPicPr>
          <p:cNvPr id="23557" name="Picture 4" descr="lollipopno3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94360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084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BCC11471-AD85-456A-B618-0EE9534C5340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4000" smtClean="0">
                <a:ea typeface="굴림" pitchFamily="50" charset="-127"/>
              </a:rPr>
              <a:t>CREATING CRC CARDS AND CLASS DIAGRAMS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94B6B86D-9B44-49B4-B9D2-DEF746CFBE3B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71500" y="304800"/>
            <a:ext cx="8572500" cy="533400"/>
          </a:xfrm>
        </p:spPr>
        <p:txBody>
          <a:bodyPr/>
          <a:lstStyle/>
          <a:p>
            <a:pPr eaLnBrk="1" hangingPunct="1"/>
            <a:r>
              <a:rPr lang="en-US" altLang="ko-KR" sz="3200" smtClean="0">
                <a:ea typeface="굴림" pitchFamily="50" charset="-127"/>
              </a:rPr>
              <a:t>Responsibilities and Collaborations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Responsibilities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Knowing</a:t>
            </a:r>
          </a:p>
          <a:p>
            <a:pPr lvl="2" eaLnBrk="1" hangingPunct="1"/>
            <a:r>
              <a:rPr lang="en-US" altLang="ko-KR" smtClean="0">
                <a:ea typeface="굴림" pitchFamily="50" charset="-127"/>
              </a:rPr>
              <a:t>Knows the values of its attributes and its relationships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Doing</a:t>
            </a:r>
          </a:p>
          <a:p>
            <a:pPr lvl="2" eaLnBrk="1" hangingPunct="1"/>
            <a:r>
              <a:rPr lang="en-US" altLang="ko-KR" smtClean="0">
                <a:ea typeface="굴림" pitchFamily="50" charset="-127"/>
              </a:rPr>
              <a:t>Execute its operations</a:t>
            </a:r>
          </a:p>
          <a:p>
            <a:pPr eaLnBrk="1" hangingPunct="1"/>
            <a:r>
              <a:rPr lang="en-US" altLang="ko-KR" smtClean="0">
                <a:ea typeface="굴림" pitchFamily="50" charset="-127"/>
              </a:rPr>
              <a:t>Collaboration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Objects working together to service a request</a:t>
            </a:r>
            <a:endParaRPr lang="en-US" altLang="ko-KR" sz="2800" smtClean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72F60A0D-AA33-493D-B287-829BD4919EBD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>
                <a:ea typeface="굴림" pitchFamily="50" charset="-127"/>
              </a:rPr>
              <a:t>Object Identification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pitchFamily="50" charset="-127"/>
              </a:rPr>
              <a:t>Textual analysis of use-case information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Nouns suggest classes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Verbs suggest operations</a:t>
            </a:r>
          </a:p>
          <a:p>
            <a:pPr eaLnBrk="1" hangingPunct="1"/>
            <a:r>
              <a:rPr lang="en-US" altLang="ko-KR" sz="2400" smtClean="0">
                <a:ea typeface="굴림" pitchFamily="50" charset="-127"/>
              </a:rPr>
              <a:t>Common object list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Tangible things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Incidents</a:t>
            </a:r>
          </a:p>
          <a:p>
            <a:pPr lvl="2" eaLnBrk="1" hangingPunct="1"/>
            <a:r>
              <a:rPr lang="en-US" altLang="ko-KR" sz="1800" smtClean="0">
                <a:ea typeface="굴림" pitchFamily="50" charset="-127"/>
              </a:rPr>
              <a:t>Events that occur in the business domain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Roles</a:t>
            </a:r>
          </a:p>
          <a:p>
            <a:pPr lvl="2" eaLnBrk="1" hangingPunct="1"/>
            <a:r>
              <a:rPr lang="en-US" altLang="ko-KR" sz="1800" smtClean="0">
                <a:ea typeface="굴림" pitchFamily="50" charset="-127"/>
              </a:rPr>
              <a:t>The people play in the problem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Interaction</a:t>
            </a:r>
          </a:p>
          <a:p>
            <a:pPr lvl="2" eaLnBrk="1" hangingPunct="1"/>
            <a:r>
              <a:rPr lang="en-US" altLang="ko-KR" sz="1800" smtClean="0">
                <a:ea typeface="굴림" pitchFamily="50" charset="-127"/>
              </a:rPr>
              <a:t>A transaction that takes place in the business domain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CB8BC6ED-D53A-4A71-AC33-98F20E060ACE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>
                <a:ea typeface="굴림" pitchFamily="50" charset="-127"/>
              </a:rPr>
              <a:t>Patterns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pitchFamily="50" charset="-127"/>
              </a:rPr>
              <a:t>Useful groupings of classes that recur in various situations</a:t>
            </a:r>
          </a:p>
          <a:p>
            <a:pPr eaLnBrk="1" hangingPunct="1"/>
            <a:r>
              <a:rPr lang="en-US" altLang="ko-KR" sz="2400" smtClean="0">
                <a:ea typeface="굴림" pitchFamily="50" charset="-127"/>
              </a:rPr>
              <a:t>Transactions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Transaction class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Transaction line item class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Item class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Location class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Participant class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F8EC4D80-795B-4E6C-A3EE-C96D1C3FB62C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200" smtClean="0">
                <a:ea typeface="굴림" pitchFamily="50" charset="-127"/>
              </a:rPr>
              <a:t>A CRC Card</a:t>
            </a:r>
            <a:r>
              <a:rPr lang="en-US" altLang="ko-KR" smtClean="0">
                <a:ea typeface="굴림" pitchFamily="50" charset="-127"/>
              </a:rPr>
              <a:t> 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7724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2B7205FD-E4C0-4BDD-A533-B9EFDD971A4D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Back of CRC Card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57375"/>
            <a:ext cx="7848600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9FD6C0DF-A6A5-4A86-8CD0-7926D3814BC5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2800" smtClean="0">
                <a:ea typeface="굴림" pitchFamily="50" charset="-127"/>
              </a:rPr>
              <a:t>Steps for Object Identification and Structural Modeling</a:t>
            </a:r>
          </a:p>
        </p:txBody>
      </p:sp>
      <p:sp>
        <p:nvSpPr>
          <p:cNvPr id="307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1600200"/>
            <a:ext cx="7620000" cy="4648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0725" name="Text Box 1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828800"/>
            <a:ext cx="7426325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1.  Create CRC cards by performing textual analysis on the use-cases.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latin typeface="Tahoma" pitchFamily="34" charset="0"/>
              <a:ea typeface="굴림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2.  Brainstorm additional candidate classes, attributes, operations, and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     relationships by using the common object list approach.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latin typeface="Tahoma" pitchFamily="34" charset="0"/>
              <a:ea typeface="굴림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3.  Role-play each use-case using the CRC cards.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Tahoma" pitchFamily="34" charset="0"/>
              <a:ea typeface="굴림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4.  Create the class diagram based on the CRC cards.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latin typeface="Tahoma" pitchFamily="34" charset="0"/>
              <a:ea typeface="굴림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5.  Review the structural model for missing and/or unnecessary classes,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    attributes, operations, and relationships.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latin typeface="Tahoma" pitchFamily="34" charset="0"/>
              <a:ea typeface="굴림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6.  Incorporate useful patterns.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latin typeface="Tahoma" pitchFamily="34" charset="0"/>
              <a:ea typeface="굴림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7.  Review the structural model.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8DD8522D-FDA1-4B7D-A65B-D23A2DAFEE7E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Operation</a:t>
            </a:r>
          </a:p>
        </p:txBody>
      </p:sp>
      <p:sp>
        <p:nvSpPr>
          <p:cNvPr id="71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953000"/>
          </a:xfrm>
        </p:spPr>
        <p:txBody>
          <a:bodyPr/>
          <a:lstStyle/>
          <a:p>
            <a:pPr eaLnBrk="1" hangingPunct="1"/>
            <a:r>
              <a:rPr lang="en-US" altLang="ko-KR" b="1" smtClean="0">
                <a:ea typeface="굴림" pitchFamily="50" charset="-127"/>
              </a:rPr>
              <a:t>Syntax</a:t>
            </a:r>
            <a:endParaRPr lang="ko-KR" altLang="en-US" b="1" smtClean="0">
              <a:ea typeface="굴림" pitchFamily="50" charset="-127"/>
            </a:endParaRPr>
          </a:p>
          <a:p>
            <a:pPr lvl="1" eaLnBrk="1" hangingPunct="1"/>
            <a:r>
              <a:rPr lang="en-US" altLang="ko-KR" sz="2000" b="1" smtClean="0">
                <a:solidFill>
                  <a:schemeClr val="tx2"/>
                </a:solidFill>
                <a:ea typeface="굴림" pitchFamily="50" charset="-127"/>
              </a:rPr>
              <a:t>[visibility] name [(parameter-list)][: return-type]</a:t>
            </a:r>
            <a:endParaRPr lang="en-US" altLang="ko-KR" sz="2000" smtClean="0">
              <a:solidFill>
                <a:schemeClr val="tx2"/>
              </a:solidFill>
              <a:ea typeface="굴림" pitchFamily="50" charset="-127"/>
            </a:endParaRPr>
          </a:p>
          <a:p>
            <a:pPr eaLnBrk="1" hangingPunct="1"/>
            <a:r>
              <a:rPr lang="en-US" altLang="ko-KR" b="1" smtClean="0">
                <a:ea typeface="굴림" pitchFamily="50" charset="-127"/>
              </a:rPr>
              <a:t>Example</a:t>
            </a:r>
            <a:endParaRPr lang="ko-KR" altLang="en-US" b="1" smtClean="0">
              <a:ea typeface="굴림" pitchFamily="50" charset="-127"/>
            </a:endParaRP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UML Style</a:t>
            </a:r>
          </a:p>
          <a:p>
            <a:pPr lvl="2" eaLnBrk="1" hangingPunct="1"/>
            <a:r>
              <a:rPr lang="en-US" altLang="ko-KR" smtClean="0">
                <a:solidFill>
                  <a:schemeClr val="tx2"/>
                </a:solidFill>
                <a:ea typeface="굴림" pitchFamily="50" charset="-127"/>
              </a:rPr>
              <a:t>+ addClothes(n : Cloth)</a:t>
            </a:r>
          </a:p>
          <a:p>
            <a:pPr lvl="2" eaLnBrk="1" hangingPunct="1"/>
            <a:r>
              <a:rPr lang="en-US" altLang="ko-KR" smtClean="0">
                <a:solidFill>
                  <a:schemeClr val="tx2"/>
                </a:solidFill>
                <a:ea typeface="굴림" pitchFamily="50" charset="-127"/>
              </a:rPr>
              <a:t>+ getClothes(index : int) : Cloth</a:t>
            </a:r>
          </a:p>
          <a:p>
            <a:pPr lvl="2" eaLnBrk="1" hangingPunct="1"/>
            <a:r>
              <a:rPr lang="en-US" altLang="ko-KR" smtClean="0">
                <a:solidFill>
                  <a:schemeClr val="tx2"/>
                </a:solidFill>
                <a:ea typeface="굴림" pitchFamily="50" charset="-127"/>
              </a:rPr>
              <a:t>- test()</a:t>
            </a:r>
          </a:p>
          <a:p>
            <a:pPr lvl="1" eaLnBrk="1" hangingPunct="1"/>
            <a:endParaRPr lang="en-US" altLang="ko-KR" smtClean="0">
              <a:solidFill>
                <a:schemeClr val="tx2"/>
              </a:solidFill>
              <a:ea typeface="굴림" pitchFamily="50" charset="-127"/>
            </a:endParaRPr>
          </a:p>
          <a:p>
            <a:pPr lvl="1" eaLnBrk="1" hangingPunct="1"/>
            <a:r>
              <a:rPr lang="en-US" altLang="ko-KR" b="1" smtClean="0">
                <a:ea typeface="굴림" pitchFamily="50" charset="-127"/>
              </a:rPr>
              <a:t>Java Style</a:t>
            </a:r>
          </a:p>
          <a:p>
            <a:pPr lvl="2" eaLnBrk="1" hangingPunct="1"/>
            <a:r>
              <a:rPr lang="en-US" altLang="ko-KR" smtClean="0">
                <a:solidFill>
                  <a:schemeClr val="tx2"/>
                </a:solidFill>
                <a:ea typeface="굴림" pitchFamily="50" charset="-127"/>
              </a:rPr>
              <a:t>+ void addClothes(Cloth n)</a:t>
            </a:r>
          </a:p>
          <a:p>
            <a:pPr lvl="2" eaLnBrk="1" hangingPunct="1"/>
            <a:r>
              <a:rPr lang="en-US" altLang="ko-KR" smtClean="0">
                <a:solidFill>
                  <a:schemeClr val="tx2"/>
                </a:solidFill>
                <a:ea typeface="굴림" pitchFamily="50" charset="-127"/>
              </a:rPr>
              <a:t>+ Cloth getClothes(int index)</a:t>
            </a: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6019800" y="3429000"/>
            <a:ext cx="2667000" cy="2778125"/>
            <a:chOff x="1296" y="1296"/>
            <a:chExt cx="1968" cy="1750"/>
          </a:xfrm>
        </p:grpSpPr>
        <p:sp>
          <p:nvSpPr>
            <p:cNvPr id="7174" name="Rectangle 5"/>
            <p:cNvSpPr>
              <a:spLocks noChangeArrowheads="1"/>
            </p:cNvSpPr>
            <p:nvPr/>
          </p:nvSpPr>
          <p:spPr bwMode="auto">
            <a:xfrm>
              <a:off x="1296" y="1296"/>
              <a:ext cx="1968" cy="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000099"/>
                  </a:solidFill>
                  <a:latin typeface="Times New Roman" pitchFamily="18" charset="0"/>
                  <a:ea typeface="바탕체" pitchFamily="17" charset="-127"/>
                </a:rPr>
                <a:t>WashingMachine</a:t>
              </a:r>
            </a:p>
          </p:txBody>
        </p:sp>
        <p:sp>
          <p:nvSpPr>
            <p:cNvPr id="7175" name="Rectangle 6"/>
            <p:cNvSpPr>
              <a:spLocks noChangeArrowheads="1"/>
            </p:cNvSpPr>
            <p:nvPr/>
          </p:nvSpPr>
          <p:spPr bwMode="auto">
            <a:xfrm>
              <a:off x="1296" y="2319"/>
              <a:ext cx="1968" cy="7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99"/>
                  </a:solidFill>
                  <a:latin typeface="Times New Roman" pitchFamily="18" charset="0"/>
                  <a:ea typeface="바탕체" pitchFamily="17" charset="-127"/>
                </a:rPr>
                <a:t>+ addClothes( )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99"/>
                  </a:solidFill>
                  <a:latin typeface="Times New Roman" pitchFamily="18" charset="0"/>
                  <a:ea typeface="바탕체" pitchFamily="17" charset="-127"/>
                </a:rPr>
                <a:t>+ removeClothes( )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99"/>
                  </a:solidFill>
                  <a:latin typeface="Times New Roman" pitchFamily="18" charset="0"/>
                  <a:ea typeface="바탕체" pitchFamily="17" charset="-127"/>
                </a:rPr>
                <a:t>+ addDetergent( )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99"/>
                  </a:solidFill>
                  <a:latin typeface="Times New Roman" pitchFamily="18" charset="0"/>
                  <a:ea typeface="바탕체" pitchFamily="17" charset="-127"/>
                </a:rPr>
                <a:t>+ turnOn( )</a:t>
              </a:r>
            </a:p>
          </p:txBody>
        </p:sp>
        <p:sp>
          <p:nvSpPr>
            <p:cNvPr id="7176" name="Rectangle 7"/>
            <p:cNvSpPr>
              <a:spLocks noChangeArrowheads="1"/>
            </p:cNvSpPr>
            <p:nvPr/>
          </p:nvSpPr>
          <p:spPr bwMode="auto">
            <a:xfrm>
              <a:off x="1296" y="1592"/>
              <a:ext cx="1968" cy="7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ko-KR" altLang="en-US" sz="1400">
                <a:solidFill>
                  <a:srgbClr val="000099"/>
                </a:solidFill>
                <a:latin typeface="Times New Roman" pitchFamily="18" charset="0"/>
                <a:ea typeface="바탕체" pitchFamily="17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Slide </a:t>
            </a:r>
            <a:fld id="{16333D5F-BB5D-42E5-9AD8-7045FEEADA69}" type="slidenum">
              <a:rPr lang="en-US" altLang="ko-KR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17410" name="Picture 2" descr="http://www.nextree.co.kr/content/images/2016/09/--3---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1828800"/>
            <a:ext cx="7764378" cy="385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48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Stereo 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Slide </a:t>
            </a:r>
            <a:fld id="{16333D5F-BB5D-42E5-9AD8-7045FEEADA69}" type="slidenum">
              <a:rPr lang="en-US" altLang="ko-KR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18434" name="Picture 2" descr="http://www.nextree.co.kr/content/images/2016/09/--4-------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47800"/>
            <a:ext cx="7886700" cy="466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36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 Class/Method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Slide </a:t>
            </a:r>
            <a:fld id="{16333D5F-BB5D-42E5-9AD8-7045FEEADA69}" type="slidenum">
              <a:rPr lang="en-US" altLang="ko-KR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19458" name="Picture 2" descr="http://www.nextree.co.kr/content/images/2016/09/--5------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20" y="1447800"/>
            <a:ext cx="765374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48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사이의 관계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Slide </a:t>
            </a:r>
            <a:fld id="{16333D5F-BB5D-42E5-9AD8-7045FEEADA69}" type="slidenum">
              <a:rPr lang="en-US" altLang="ko-KR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20482" name="Picture 2" descr="http://www.nextree.co.kr/content/images/2016/09/--6-----------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60" y="1248358"/>
            <a:ext cx="7064680" cy="489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7280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nnis PPT">
  <a:themeElements>
    <a:clrScheme name="Dennis PPT 3">
      <a:dk1>
        <a:srgbClr val="000000"/>
      </a:dk1>
      <a:lt1>
        <a:srgbClr val="FFFFFF"/>
      </a:lt1>
      <a:dk2>
        <a:srgbClr val="4D4D4D"/>
      </a:dk2>
      <a:lt2>
        <a:srgbClr val="B2B2B2"/>
      </a:lt2>
      <a:accent1>
        <a:srgbClr val="969696"/>
      </a:accent1>
      <a:accent2>
        <a:srgbClr val="EAEAEA"/>
      </a:accent2>
      <a:accent3>
        <a:srgbClr val="FFFFFF"/>
      </a:accent3>
      <a:accent4>
        <a:srgbClr val="000000"/>
      </a:accent4>
      <a:accent5>
        <a:srgbClr val="C9C9C9"/>
      </a:accent5>
      <a:accent6>
        <a:srgbClr val="D4D4D4"/>
      </a:accent6>
      <a:hlink>
        <a:srgbClr val="777777"/>
      </a:hlink>
      <a:folHlink>
        <a:srgbClr val="C0C0C0"/>
      </a:folHlink>
    </a:clrScheme>
    <a:fontScheme name="Dennis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nnis 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nnis PP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nnis PP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nnis PP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nnis PP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nnis PP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nnis PP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nnis PP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C:\WINNT\Profiles\mittleman\Application Data\Microsoft\Templates\Dennis PPT.pot</Template>
  <TotalTime>1886</TotalTime>
  <Words>1077</Words>
  <Application>Microsoft Office PowerPoint</Application>
  <PresentationFormat>화면 슬라이드 쇼(4:3)</PresentationFormat>
  <Paragraphs>305</Paragraphs>
  <Slides>47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7" baseType="lpstr">
      <vt:lpstr>굴림</vt:lpstr>
      <vt:lpstr>맑은 고딕</vt:lpstr>
      <vt:lpstr>바탕체</vt:lpstr>
      <vt:lpstr>Arial</vt:lpstr>
      <vt:lpstr>Tahoma</vt:lpstr>
      <vt:lpstr>Times New Roman</vt:lpstr>
      <vt:lpstr>Verdana</vt:lpstr>
      <vt:lpstr>Wingdings</vt:lpstr>
      <vt:lpstr>Dennis PPT</vt:lpstr>
      <vt:lpstr>워크시트</vt:lpstr>
      <vt:lpstr>Systems Analysis and Design with UML </vt:lpstr>
      <vt:lpstr>Purpose of Structural Models</vt:lpstr>
      <vt:lpstr>Class</vt:lpstr>
      <vt:lpstr>Attribute</vt:lpstr>
      <vt:lpstr>Operation</vt:lpstr>
      <vt:lpstr>PowerPoint 프레젠테이션</vt:lpstr>
      <vt:lpstr>Stereo Type</vt:lpstr>
      <vt:lpstr>Abstract Class/Method</vt:lpstr>
      <vt:lpstr>클래스 사이의 관계</vt:lpstr>
      <vt:lpstr>Generalization I  </vt:lpstr>
      <vt:lpstr>Generalization의 예 </vt:lpstr>
      <vt:lpstr>PowerPoint 프레젠테이션</vt:lpstr>
      <vt:lpstr>Generalizations II</vt:lpstr>
      <vt:lpstr>Realization(실체화)</vt:lpstr>
      <vt:lpstr>Aggregation : Composition (1)</vt:lpstr>
      <vt:lpstr>Aggregation (2)</vt:lpstr>
      <vt:lpstr>PowerPoint 프레젠테이션</vt:lpstr>
      <vt:lpstr>Association (I)</vt:lpstr>
      <vt:lpstr>Association Example I</vt:lpstr>
      <vt:lpstr>Association Example II</vt:lpstr>
      <vt:lpstr>Association</vt:lpstr>
      <vt:lpstr>PowerPoint 프레젠테이션</vt:lpstr>
      <vt:lpstr>PowerPoint 프레젠테이션</vt:lpstr>
      <vt:lpstr>PowerPoint 프레젠테이션</vt:lpstr>
      <vt:lpstr>PowerPoint 프레젠테이션</vt:lpstr>
      <vt:lpstr>Composition (Composite Aggregation, 합성)</vt:lpstr>
      <vt:lpstr>PowerPoint 프레젠테이션</vt:lpstr>
      <vt:lpstr>Composition Part 인스턴스 공유 불가</vt:lpstr>
      <vt:lpstr>Deep Copy Object Diagram</vt:lpstr>
      <vt:lpstr>Deep Copy Code</vt:lpstr>
      <vt:lpstr>Class Diagram Example I</vt:lpstr>
      <vt:lpstr>Class Diagram Example II</vt:lpstr>
      <vt:lpstr>Dependency and Constraints</vt:lpstr>
      <vt:lpstr>Dependency</vt:lpstr>
      <vt:lpstr>Dependency</vt:lpstr>
      <vt:lpstr>Constraints Example </vt:lpstr>
      <vt:lpstr>Dependency and Constraints의 예</vt:lpstr>
      <vt:lpstr>Interface and stereotypes</vt:lpstr>
      <vt:lpstr>Interface and Stereotypes 의 예 I </vt:lpstr>
      <vt:lpstr>Interface and Stereotypes 의 예 II</vt:lpstr>
      <vt:lpstr>CREATING CRC CARDS AND CLASS DIAGRAMS</vt:lpstr>
      <vt:lpstr>Responsibilities and Collaborations</vt:lpstr>
      <vt:lpstr>Object Identification</vt:lpstr>
      <vt:lpstr>Patterns</vt:lpstr>
      <vt:lpstr>A CRC Card </vt:lpstr>
      <vt:lpstr>Back of CRC Card</vt:lpstr>
      <vt:lpstr>Steps for Object Identification and Structural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 and Design Allen Dennis and Barbara Haley Text John Wiley &amp; Sons, Inc.</dc:title>
  <dc:creator>Fred Niederman</dc:creator>
  <cp:lastModifiedBy>이 호경</cp:lastModifiedBy>
  <cp:revision>69</cp:revision>
  <dcterms:created xsi:type="dcterms:W3CDTF">1999-03-22T21:30:00Z</dcterms:created>
  <dcterms:modified xsi:type="dcterms:W3CDTF">2019-11-11T08:37:41Z</dcterms:modified>
</cp:coreProperties>
</file>