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63"/>
  </p:notesMasterIdLst>
  <p:handoutMasterIdLst>
    <p:handoutMasterId r:id="rId64"/>
  </p:handoutMasterIdLst>
  <p:sldIdLst>
    <p:sldId id="257" r:id="rId2"/>
    <p:sldId id="489" r:id="rId3"/>
    <p:sldId id="579" r:id="rId4"/>
    <p:sldId id="676" r:id="rId5"/>
    <p:sldId id="557" r:id="rId6"/>
    <p:sldId id="558" r:id="rId7"/>
    <p:sldId id="595" r:id="rId8"/>
    <p:sldId id="559" r:id="rId9"/>
    <p:sldId id="580" r:id="rId10"/>
    <p:sldId id="561" r:id="rId11"/>
    <p:sldId id="625" r:id="rId12"/>
    <p:sldId id="626" r:id="rId13"/>
    <p:sldId id="627" r:id="rId14"/>
    <p:sldId id="564" r:id="rId15"/>
    <p:sldId id="565" r:id="rId16"/>
    <p:sldId id="585" r:id="rId17"/>
    <p:sldId id="586" r:id="rId18"/>
    <p:sldId id="587" r:id="rId19"/>
    <p:sldId id="588" r:id="rId20"/>
    <p:sldId id="589" r:id="rId21"/>
    <p:sldId id="628" r:id="rId22"/>
    <p:sldId id="629" r:id="rId23"/>
    <p:sldId id="630" r:id="rId24"/>
    <p:sldId id="631" r:id="rId25"/>
    <p:sldId id="596" r:id="rId26"/>
    <p:sldId id="563" r:id="rId27"/>
    <p:sldId id="567" r:id="rId28"/>
    <p:sldId id="581" r:id="rId29"/>
    <p:sldId id="570" r:id="rId30"/>
    <p:sldId id="650" r:id="rId31"/>
    <p:sldId id="640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648" r:id="rId40"/>
    <p:sldId id="649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62" r:id="rId52"/>
    <p:sldId id="663" r:id="rId53"/>
    <p:sldId id="664" r:id="rId54"/>
    <p:sldId id="665" r:id="rId55"/>
    <p:sldId id="666" r:id="rId56"/>
    <p:sldId id="668" r:id="rId57"/>
    <p:sldId id="669" r:id="rId58"/>
    <p:sldId id="671" r:id="rId59"/>
    <p:sldId id="672" r:id="rId60"/>
    <p:sldId id="674" r:id="rId61"/>
    <p:sldId id="675" r:id="rId62"/>
  </p:sldIdLst>
  <p:sldSz cx="9144000" cy="6858000" type="screen4x3"/>
  <p:notesSz cx="6858000" cy="91440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660066"/>
    <a:srgbClr val="006600"/>
    <a:srgbClr val="EAEAEA"/>
    <a:srgbClr val="DDDDDD"/>
    <a:srgbClr val="33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915" autoAdjust="0"/>
  </p:normalViewPr>
  <p:slideViewPr>
    <p:cSldViewPr>
      <p:cViewPr varScale="1">
        <p:scale>
          <a:sx n="98" d="100"/>
          <a:sy n="98" d="100"/>
        </p:scale>
        <p:origin x="3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342"/>
    </p:cViewPr>
  </p:sorterViewPr>
  <p:notesViewPr>
    <p:cSldViewPr>
      <p:cViewPr>
        <p:scale>
          <a:sx n="75" d="100"/>
          <a:sy n="75" d="100"/>
        </p:scale>
        <p:origin x="-264" y="114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24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D9AF64D2-0DEE-46C6-A5B6-3FA77CF830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29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453D51-6D2A-45C5-A000-7E3E5163B49D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007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4F86813-A7ED-4325-8602-015E11414055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706438"/>
            <a:ext cx="4514850" cy="338613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3563"/>
            <a:ext cx="5029200" cy="40925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89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39055-3FE3-4F11-A620-81C39782A2CF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706438"/>
            <a:ext cx="4514850" cy="338613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3563"/>
            <a:ext cx="5029200" cy="40925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51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E76D7B-42A0-488A-A8A3-0B96144E5A6E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549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46F919-55C0-4568-BF53-58F09EFA58F4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06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1A1805-8862-4CFD-8695-A9B1F7F4C3D7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1820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C99E49-98F5-482F-9F94-5666F243AF6A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8756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188B05-6DFC-4600-9F72-2DCA67E7792D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1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FB67A8-08DF-4C56-82BB-0117599AAB49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2075" tIns="46038" rIns="92075" bIns="46038"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8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90191D-2AD6-44A0-826C-494F5F1DC7E7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706438"/>
            <a:ext cx="4514850" cy="338613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3563"/>
            <a:ext cx="5029200" cy="40925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40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738DC-D697-479A-BE43-BAA5AD2A9AF7}" type="slidenum">
              <a:rPr lang="en-US" altLang="ko-KR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ko-KR" smtClean="0">
              <a:latin typeface="Tahoma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706438"/>
            <a:ext cx="4514850" cy="338613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3563"/>
            <a:ext cx="5029200" cy="40925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35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ftbar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349500" y="3098800"/>
            <a:ext cx="6045200" cy="3271838"/>
            <a:chOff x="1480" y="1952"/>
            <a:chExt cx="3808" cy="206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206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9" name="Picture 9" descr="glob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3"/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990600" y="2819400"/>
            <a:ext cx="7572375" cy="169863"/>
            <a:chOff x="504" y="3670"/>
            <a:chExt cx="4770" cy="107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  <p:sp>
          <p:nvSpPr>
            <p:cNvPr id="13" name="AutoShape 16"/>
            <p:cNvSpPr>
              <a:spLocks noChangeAspect="1" noChangeArrowheads="1"/>
            </p:cNvSpPr>
            <p:nvPr/>
          </p:nvSpPr>
          <p:spPr bwMode="auto"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</p:grpSp>
      <p:sp>
        <p:nvSpPr>
          <p:cNvPr id="921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467600" cy="1295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2168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239000" cy="2286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248400"/>
            <a:ext cx="57150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Tegarden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D034043-5C1C-4966-BDBD-33947B1C34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5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3A80C05-BB2C-42C0-AFE3-C770CD29DA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0955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1341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A3CB720-D118-4E63-8C33-99B70B7595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3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82000" cy="4876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40D04416-AD0C-45D7-8F9F-00B9B1A021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5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7772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71500" y="990600"/>
            <a:ext cx="39243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9243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773E3650-9EDE-4CFF-B9FE-5AC266705FC1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C0D1A887-042D-4F51-8D26-EF723AC704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6B49F66-010E-4BE6-ADA5-BA04E91730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CBD6C79B-843A-49C5-B7CC-5D318BB324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E051AF8-7365-4A9D-A713-9DA8038D8F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0A42920-83FA-4EE5-A75D-A6F4B54665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A9C5C89A-848A-4102-858A-9DFADB3EFE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0C29519E-31CE-4029-AC56-93BB11605B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9EEE863-115F-4B2E-A3AC-F8CBA8764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leftbarbac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114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 rot="10800000">
            <a:off x="8593138" y="3427413"/>
            <a:ext cx="0" cy="3286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Arc 1030"/>
          <p:cNvSpPr>
            <a:spLocks/>
          </p:cNvSpPr>
          <p:nvPr/>
        </p:nvSpPr>
        <p:spPr bwMode="ltGray">
          <a:xfrm rot="10800000" flipH="1">
            <a:off x="8494713" y="6034088"/>
            <a:ext cx="192087" cy="193675"/>
          </a:xfrm>
          <a:custGeom>
            <a:avLst/>
            <a:gdLst>
              <a:gd name="T0" fmla="*/ 726140329 w 43195"/>
              <a:gd name="T1" fmla="*/ 179405 h 43200"/>
              <a:gd name="T2" fmla="*/ 0 w 43195"/>
              <a:gd name="T3" fmla="*/ 802890952 h 43200"/>
              <a:gd name="T4" fmla="*/ 742682731 w 43195"/>
              <a:gd name="T5" fmla="*/ 78629390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4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91145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Slide </a:t>
            </a:r>
            <a:fld id="{A4E5D6FA-62D7-4A37-942B-78A3F48435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1033" name="Line 1034"/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4" name="Picture 1035" descr="global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36"/>
          <p:cNvGrpSpPr>
            <a:grpSpLocks/>
          </p:cNvGrpSpPr>
          <p:nvPr userDrawn="1"/>
        </p:nvGrpSpPr>
        <p:grpSpPr bwMode="auto">
          <a:xfrm>
            <a:off x="457200" y="990600"/>
            <a:ext cx="7648575" cy="152400"/>
            <a:chOff x="504" y="3670"/>
            <a:chExt cx="4770" cy="107"/>
          </a:xfrm>
        </p:grpSpPr>
        <p:sp>
          <p:nvSpPr>
            <p:cNvPr id="1036" name="Rectangle 103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1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  <p:sp>
          <p:nvSpPr>
            <p:cNvPr id="1037" name="AutoShape 1038"/>
            <p:cNvSpPr>
              <a:spLocks noChangeAspect="1" noChangeArrowheads="1"/>
            </p:cNvSpPr>
            <p:nvPr/>
          </p:nvSpPr>
          <p:spPr bwMode="auto">
            <a:xfrm rot="-7499842">
              <a:off x="5142" y="3641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05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4.pn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3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6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4.pn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" Type="http://schemas.openxmlformats.org/officeDocument/2006/relationships/tags" Target="../tags/tag6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image" Target="../media/image4.png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88.xml"/><Relationship Id="rId7" Type="http://schemas.openxmlformats.org/officeDocument/2006/relationships/image" Target="../media/image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4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1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4.png"/><Relationship Id="rId5" Type="http://schemas.openxmlformats.org/officeDocument/2006/relationships/tags" Target="../tags/tag93.xml"/><Relationship Id="rId1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tags" Target="../tags/tag92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7.jpe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3.jpe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C5179BB-6B31-447E-9358-338499A9201A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Systems Analysis and Design with UML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</a:br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</a:br>
            <a:endParaRPr lang="en-US" altLang="ko-KR" sz="4800" dirty="0" smtClean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</p:txBody>
      </p:sp>
      <p:sp>
        <p:nvSpPr>
          <p:cNvPr id="15364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365" name="Rectangle 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64050" y="779463"/>
            <a:ext cx="38100" cy="7937"/>
          </a:xfrm>
          <a:prstGeom prst="rect">
            <a:avLst/>
          </a:prstGeom>
          <a:solidFill>
            <a:srgbClr val="FBFB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366" name="Rectangle 5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itchFamily="50" charset="-127"/>
              </a:rPr>
              <a:t>Alan Dennis, Barbara Wixom, and David Tegarden</a:t>
            </a:r>
            <a:br>
              <a:rPr lang="en-US" altLang="ko-KR" sz="1800" smtClean="0">
                <a:ea typeface="굴림" pitchFamily="50" charset="-127"/>
              </a:rPr>
            </a:br>
            <a:endParaRPr lang="en-US" altLang="ko-KR" sz="1800" smtClean="0">
              <a:ea typeface="굴림" pitchFamily="50" charset="-127"/>
            </a:endParaRPr>
          </a:p>
          <a:p>
            <a:pPr eaLnBrk="1" hangingPunct="1"/>
            <a:r>
              <a:rPr lang="en-US" altLang="ko-KR" sz="1800" b="1" smtClean="0">
                <a:ea typeface="굴림" pitchFamily="50" charset="-127"/>
              </a:rPr>
              <a:t>Chapter 8:  Behavioral Modeling</a:t>
            </a:r>
          </a:p>
          <a:p>
            <a:pPr eaLnBrk="1" hangingPunct="1"/>
            <a:endParaRPr lang="en-US" altLang="ko-KR" sz="1800" b="1" smtClean="0">
              <a:ea typeface="굴림" pitchFamily="50" charset="-127"/>
            </a:endParaRPr>
          </a:p>
          <a:p>
            <a:pPr eaLnBrk="1" hangingPunct="1"/>
            <a:r>
              <a:rPr lang="en-US" altLang="ko-KR" sz="1800" smtClean="0">
                <a:ea typeface="굴림" pitchFamily="50" charset="-127"/>
              </a:rPr>
              <a:t>John Wiley &amp; Sons, Inc.</a:t>
            </a:r>
          </a:p>
          <a:p>
            <a:pPr eaLnBrk="1" hangingPunct="1"/>
            <a:r>
              <a:rPr lang="en-US" altLang="ko-KR" sz="1800" smtClean="0">
                <a:ea typeface="굴림" pitchFamily="50" charset="-127"/>
              </a:rPr>
              <a:t>Copyright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DA560ACC-E349-4659-B4C4-6F6A6E5FA3C4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Sequence Diagram Syntax</a:t>
            </a:r>
          </a:p>
        </p:txBody>
      </p:sp>
      <p:sp>
        <p:nvSpPr>
          <p:cNvPr id="235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524000"/>
            <a:ext cx="7620000" cy="4800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55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15240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62000" y="2667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1676400"/>
            <a:ext cx="25511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AN ACTOR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AN 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A LIFELINE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A FOCUS OF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A MESSAGE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OBJECT DESTRUCTION</a:t>
            </a:r>
          </a:p>
        </p:txBody>
      </p:sp>
      <p:sp>
        <p:nvSpPr>
          <p:cNvPr id="23560" name="Line 1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2000" y="3505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2000" y="4267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Line 1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62000" y="4953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Line 1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62000" y="5562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64" name="Group 26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410200" y="1676400"/>
            <a:ext cx="609600" cy="914400"/>
            <a:chOff x="3312" y="1104"/>
            <a:chExt cx="384" cy="576"/>
          </a:xfrm>
        </p:grpSpPr>
        <p:sp>
          <p:nvSpPr>
            <p:cNvPr id="23571" name="Oval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60" y="1104"/>
              <a:ext cx="288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4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5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3572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50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3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312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4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3504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5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312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6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3504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5" name="Rectangle 2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00600" y="2743200"/>
            <a:ext cx="22860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anObject:aClass</a:t>
            </a:r>
          </a:p>
        </p:txBody>
      </p:sp>
      <p:sp>
        <p:nvSpPr>
          <p:cNvPr id="23566" name="Line 2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943600" y="3581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Rectangle 3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67400" y="4343400"/>
            <a:ext cx="1524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568" name="Line 3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953000" y="5410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48200" y="5105400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latin typeface="Tahoma" pitchFamily="34" charset="0"/>
                <a:ea typeface="굴림" pitchFamily="50" charset="-127"/>
              </a:rPr>
              <a:t>           </a:t>
            </a:r>
            <a:r>
              <a:rPr lang="en-US" altLang="ko-KR" sz="1600">
                <a:latin typeface="Tahoma" pitchFamily="34" charset="0"/>
                <a:ea typeface="굴림" pitchFamily="50" charset="-127"/>
              </a:rPr>
              <a:t>aMessage()</a:t>
            </a:r>
          </a:p>
        </p:txBody>
      </p:sp>
      <p:sp>
        <p:nvSpPr>
          <p:cNvPr id="23570" name="Text Box 3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851525" y="5846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Sequence Diagram</a:t>
            </a:r>
            <a:r>
              <a:rPr lang="ko-KR" altLang="en-US" smtClean="0">
                <a:ea typeface="굴림" pitchFamily="50" charset="-127"/>
              </a:rPr>
              <a:t>의 표기법 </a:t>
            </a:r>
            <a:r>
              <a:rPr lang="en-US" altLang="ko-KR" smtClean="0">
                <a:ea typeface="굴림" pitchFamily="50" charset="-127"/>
              </a:rPr>
              <a:t>(1)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002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Register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5626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Sale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2098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2484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133600" y="3200400"/>
            <a:ext cx="1524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62000" y="3200400"/>
            <a:ext cx="1371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55663" y="2770188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msg1()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2286000" y="35052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172200" y="35052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751263" y="30480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msg2()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286000" y="43434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72200" y="43434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751263" y="38862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msg3()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286000" y="51054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72200" y="5105400"/>
            <a:ext cx="152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751263" y="46482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msg4()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209800" y="57150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362200" y="57150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751263" y="53340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msg5()</a:t>
            </a:r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>
            <a:off x="7315200" y="1905000"/>
            <a:ext cx="1066800" cy="381000"/>
          </a:xfrm>
          <a:prstGeom prst="wedgeRoundRectCallout">
            <a:avLst>
              <a:gd name="adj1" fmla="val -84819"/>
              <a:gd name="adj2" fmla="val -20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467600" y="18859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object</a:t>
            </a:r>
          </a:p>
        </p:txBody>
      </p:sp>
      <p:sp>
        <p:nvSpPr>
          <p:cNvPr id="24600" name="AutoShape 24"/>
          <p:cNvSpPr>
            <a:spLocks noChangeArrowheads="1"/>
          </p:cNvSpPr>
          <p:nvPr/>
        </p:nvSpPr>
        <p:spPr bwMode="auto">
          <a:xfrm>
            <a:off x="6629400" y="2667000"/>
            <a:ext cx="1143000" cy="381000"/>
          </a:xfrm>
          <a:prstGeom prst="wedgeRoundRectCallout">
            <a:avLst>
              <a:gd name="adj1" fmla="val -82500"/>
              <a:gd name="adj2" fmla="val -20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705600" y="264795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timeline</a:t>
            </a:r>
          </a:p>
        </p:txBody>
      </p:sp>
      <p:sp>
        <p:nvSpPr>
          <p:cNvPr id="24602" name="AutoShape 26"/>
          <p:cNvSpPr>
            <a:spLocks noChangeArrowheads="1"/>
          </p:cNvSpPr>
          <p:nvPr/>
        </p:nvSpPr>
        <p:spPr bwMode="auto">
          <a:xfrm>
            <a:off x="457200" y="3886200"/>
            <a:ext cx="1219200" cy="533400"/>
          </a:xfrm>
          <a:prstGeom prst="wedgeRoundRectCallout">
            <a:avLst>
              <a:gd name="adj1" fmla="val 84634"/>
              <a:gd name="adj2" fmla="val -773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12750" y="3924300"/>
            <a:ext cx="1308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Activation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Box</a:t>
            </a:r>
          </a:p>
        </p:txBody>
      </p:sp>
      <p:sp>
        <p:nvSpPr>
          <p:cNvPr id="24604" name="AutoShape 28"/>
          <p:cNvSpPr>
            <a:spLocks noChangeArrowheads="1"/>
          </p:cNvSpPr>
          <p:nvPr/>
        </p:nvSpPr>
        <p:spPr bwMode="auto">
          <a:xfrm>
            <a:off x="4114800" y="2362200"/>
            <a:ext cx="1143000" cy="381000"/>
          </a:xfrm>
          <a:prstGeom prst="wedgeRoundRectCallout">
            <a:avLst>
              <a:gd name="adj1" fmla="val -40556"/>
              <a:gd name="adj2" fmla="val 1233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114800" y="234315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message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Sequence Diagram</a:t>
            </a:r>
            <a:r>
              <a:rPr lang="ko-KR" altLang="en-US" smtClean="0">
                <a:ea typeface="굴림" pitchFamily="50" charset="-127"/>
              </a:rPr>
              <a:t>의 표기법 </a:t>
            </a:r>
            <a:r>
              <a:rPr lang="en-US" altLang="ko-KR" smtClean="0">
                <a:ea typeface="굴림" pitchFamily="50" charset="-127"/>
              </a:rPr>
              <a:t>(2)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002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Register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5626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Sale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2098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2484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33600" y="3200400"/>
            <a:ext cx="1524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62000" y="3200400"/>
            <a:ext cx="1371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855663" y="2770188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msg1()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286000" y="35052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6172200" y="35052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751263" y="30480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msg2()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286000" y="43434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172200" y="4343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751263" y="38862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msg3()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286000" y="51054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72200" y="5105400"/>
            <a:ext cx="152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751263" y="46482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msg4()</a:t>
            </a:r>
          </a:p>
        </p:txBody>
      </p:sp>
      <p:sp>
        <p:nvSpPr>
          <p:cNvPr id="25619" name="AutoShape 22"/>
          <p:cNvSpPr>
            <a:spLocks noChangeArrowheads="1"/>
          </p:cNvSpPr>
          <p:nvPr/>
        </p:nvSpPr>
        <p:spPr bwMode="auto">
          <a:xfrm>
            <a:off x="6858000" y="4038600"/>
            <a:ext cx="1143000" cy="381000"/>
          </a:xfrm>
          <a:prstGeom prst="wedgeRoundRectCallout">
            <a:avLst>
              <a:gd name="adj1" fmla="val -147222"/>
              <a:gd name="adj2" fmla="val -1108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20" name="Text Box 23"/>
          <p:cNvSpPr txBox="1">
            <a:spLocks noChangeArrowheads="1"/>
          </p:cNvSpPr>
          <p:nvPr/>
        </p:nvSpPr>
        <p:spPr bwMode="auto">
          <a:xfrm>
            <a:off x="6738938" y="4005263"/>
            <a:ext cx="13716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Return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arrow</a:t>
            </a:r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 flipH="1">
            <a:off x="2286000" y="3810000"/>
            <a:ext cx="38862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 flipH="1">
            <a:off x="2286000" y="4648200"/>
            <a:ext cx="38862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 flipV="1">
            <a:off x="2362200" y="6172200"/>
            <a:ext cx="3810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4" name="Freeform 27"/>
          <p:cNvSpPr>
            <a:spLocks/>
          </p:cNvSpPr>
          <p:nvPr/>
        </p:nvSpPr>
        <p:spPr bwMode="auto">
          <a:xfrm>
            <a:off x="6324600" y="5181600"/>
            <a:ext cx="381000" cy="304800"/>
          </a:xfrm>
          <a:custGeom>
            <a:avLst/>
            <a:gdLst>
              <a:gd name="T0" fmla="*/ 0 w 384"/>
              <a:gd name="T1" fmla="*/ 0 h 240"/>
              <a:gd name="T2" fmla="*/ 2147483647 w 384"/>
              <a:gd name="T3" fmla="*/ 0 h 240"/>
              <a:gd name="T4" fmla="*/ 2147483647 w 384"/>
              <a:gd name="T5" fmla="*/ 2147483647 h 240"/>
              <a:gd name="T6" fmla="*/ 2147483647 w 38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40"/>
              <a:gd name="T14" fmla="*/ 384 w 38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384" y="240"/>
                </a:lnTo>
                <a:lnTo>
                  <a:pt x="144" y="24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6248400" y="54864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26" name="Text Box 29"/>
          <p:cNvSpPr txBox="1">
            <a:spLocks noChangeArrowheads="1"/>
          </p:cNvSpPr>
          <p:nvPr/>
        </p:nvSpPr>
        <p:spPr bwMode="auto">
          <a:xfrm>
            <a:off x="6873875" y="5181600"/>
            <a:ext cx="766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clear()</a:t>
            </a:r>
          </a:p>
        </p:txBody>
      </p:sp>
      <p:sp>
        <p:nvSpPr>
          <p:cNvPr id="25627" name="AutoShape 30"/>
          <p:cNvSpPr>
            <a:spLocks noChangeArrowheads="1"/>
          </p:cNvSpPr>
          <p:nvPr/>
        </p:nvSpPr>
        <p:spPr bwMode="auto">
          <a:xfrm>
            <a:off x="7391400" y="5715000"/>
            <a:ext cx="1219200" cy="457200"/>
          </a:xfrm>
          <a:prstGeom prst="wedgeRoundRectCallout">
            <a:avLst>
              <a:gd name="adj1" fmla="val -103648"/>
              <a:gd name="adj2" fmla="val -1006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7283450" y="5715000"/>
            <a:ext cx="14049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self message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Sequence Diagram</a:t>
            </a:r>
            <a:r>
              <a:rPr lang="ko-KR" altLang="en-US" smtClean="0">
                <a:ea typeface="굴림" pitchFamily="50" charset="-127"/>
              </a:rPr>
              <a:t>의 표기법 </a:t>
            </a:r>
            <a:r>
              <a:rPr lang="en-US" altLang="ko-KR" smtClean="0">
                <a:ea typeface="굴림" pitchFamily="50" charset="-127"/>
              </a:rPr>
              <a:t>(3)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144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Register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86200" y="19050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Sale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5240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5720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447800" y="2743200"/>
            <a:ext cx="1524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600200" y="3048000"/>
            <a:ext cx="2895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495800" y="3048000"/>
            <a:ext cx="1524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760663" y="2590800"/>
            <a:ext cx="823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msg2()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324600" y="29718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u="sng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Payment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010400" y="3429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934200" y="3810000"/>
            <a:ext cx="152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648200" y="3200400"/>
            <a:ext cx="1676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972050" y="2743200"/>
            <a:ext cx="892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create()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648200" y="3886200"/>
            <a:ext cx="2286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953000" y="3505200"/>
            <a:ext cx="1204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authorize()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648200" y="5334000"/>
            <a:ext cx="2286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934200" y="5334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048250" y="4953000"/>
            <a:ext cx="881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delete()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858000" y="57292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7010400" y="2209800"/>
            <a:ext cx="1371600" cy="457200"/>
          </a:xfrm>
          <a:prstGeom prst="wedgeRoundRectCallout">
            <a:avLst>
              <a:gd name="adj1" fmla="val -52315"/>
              <a:gd name="adj2" fmla="val 11354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7010400" y="2190750"/>
            <a:ext cx="1371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Object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Creation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7315200" y="5181600"/>
            <a:ext cx="1447800" cy="457200"/>
          </a:xfrm>
          <a:prstGeom prst="wedgeRoundRectCallout">
            <a:avLst>
              <a:gd name="adj1" fmla="val -61292"/>
              <a:gd name="adj2" fmla="val 101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315200" y="5181600"/>
            <a:ext cx="1577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Object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>
                <a:solidFill>
                  <a:srgbClr val="000099"/>
                </a:solidFill>
                <a:latin typeface="Tahoma" pitchFamily="34" charset="0"/>
                <a:ea typeface="굴림" pitchFamily="50" charset="-127"/>
              </a:rPr>
              <a:t>Destruction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28E2750-D6B8-41D3-B826-E3629B64EE52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7651" name="WordArt 2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auto">
          <a:xfrm>
            <a:off x="457200" y="304800"/>
            <a:ext cx="8382000" cy="609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ko-KR" sz="3600" b="1" kern="10" spc="-360"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Comic Sans MS"/>
              </a:rPr>
              <a:t>CD Selections</a:t>
            </a:r>
            <a:endParaRPr lang="ko-KR" altLang="en-US" sz="3600" b="1" kern="10" spc="-360"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Comic Sans MS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36925" y="3384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65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1752600"/>
            <a:ext cx="7239000" cy="3886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1905000"/>
            <a:ext cx="68357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Normal Flow of Events: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1.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 submits a search request to the system.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2. The system provides the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 customer 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a list of recommended CDs.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3.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 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chooses one of the CDs to find additional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    information.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4. The system provides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 with basic information &amp;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    CD Reviews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5.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 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calls the </a:t>
            </a:r>
            <a:r>
              <a:rPr lang="en-US" altLang="ko-KR" sz="1800">
                <a:solidFill>
                  <a:srgbClr val="3333CC"/>
                </a:solidFill>
                <a:latin typeface="Tahoma" pitchFamily="34" charset="0"/>
                <a:ea typeface="굴림" pitchFamily="50" charset="-127"/>
              </a:rPr>
              <a:t>maintain order use case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6.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 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iterates over 3 through 5 until finished shopping.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7.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 executes the </a:t>
            </a:r>
            <a:r>
              <a:rPr lang="en-US" altLang="ko-KR" sz="1800">
                <a:solidFill>
                  <a:srgbClr val="3333CC"/>
                </a:solidFill>
                <a:latin typeface="Tahoma" pitchFamily="34" charset="0"/>
                <a:ea typeface="굴림" pitchFamily="50" charset="-127"/>
              </a:rPr>
              <a:t>checkout use case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Tahoma" pitchFamily="34" charset="0"/>
                <a:ea typeface="굴림" pitchFamily="50" charset="-127"/>
              </a:rPr>
              <a:t>8. The </a:t>
            </a:r>
            <a:r>
              <a:rPr lang="en-US" altLang="ko-KR" sz="1800">
                <a:solidFill>
                  <a:srgbClr val="CC0000"/>
                </a:solidFill>
                <a:latin typeface="Tahoma" pitchFamily="34" charset="0"/>
                <a:ea typeface="굴림" pitchFamily="50" charset="-127"/>
              </a:rPr>
              <a:t>customer</a:t>
            </a:r>
            <a:r>
              <a:rPr lang="en-US" altLang="ko-KR" sz="1800">
                <a:solidFill>
                  <a:srgbClr val="3333CC"/>
                </a:solidFill>
                <a:latin typeface="Tahoma" pitchFamily="34" charset="0"/>
                <a:ea typeface="굴림" pitchFamily="50" charset="-127"/>
              </a:rPr>
              <a:t> </a:t>
            </a:r>
            <a:r>
              <a:rPr lang="en-US" altLang="ko-KR" sz="1800">
                <a:latin typeface="Tahoma" pitchFamily="34" charset="0"/>
                <a:ea typeface="굴림" pitchFamily="50" charset="-127"/>
              </a:rPr>
              <a:t>leaves the website.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6D52BF28-577B-4803-B4D5-63A5F6C5B2B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8675" name="WordArt 2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auto">
          <a:xfrm>
            <a:off x="457200" y="304800"/>
            <a:ext cx="8382000" cy="609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ko-KR" sz="3600" b="1" kern="10" spc="-360"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Comic Sans MS"/>
              </a:rPr>
              <a:t>CD Selections</a:t>
            </a:r>
            <a:endParaRPr lang="ko-KR" altLang="en-US" sz="3600" b="1" kern="10" spc="-360"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Comic Sans MS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0325" y="36369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28677" name="Picture 7" descr="080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AutoShape 8"/>
          <p:cNvSpPr>
            <a:spLocks noChangeArrowheads="1"/>
          </p:cNvSpPr>
          <p:nvPr/>
        </p:nvSpPr>
        <p:spPr bwMode="auto">
          <a:xfrm>
            <a:off x="7772400" y="4267200"/>
            <a:ext cx="1143000" cy="457200"/>
          </a:xfrm>
          <a:prstGeom prst="wedgeRoundRectCallout">
            <a:avLst>
              <a:gd name="adj1" fmla="val -77222"/>
              <a:gd name="adj2" fmla="val 1246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7848600" y="4333875"/>
            <a:ext cx="1066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Object</a:t>
            </a:r>
          </a:p>
          <a:p>
            <a:pPr algn="ctr" eaLnBrk="1" latin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Creation</a:t>
            </a: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7315200" y="5791200"/>
            <a:ext cx="1143000" cy="457200"/>
          </a:xfrm>
          <a:prstGeom prst="wedgeRoundRectCallout">
            <a:avLst>
              <a:gd name="adj1" fmla="val -57222"/>
              <a:gd name="adj2" fmla="val -920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7315200" y="5829300"/>
            <a:ext cx="1143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Object</a:t>
            </a:r>
          </a:p>
          <a:p>
            <a:pPr algn="ctr" eaLnBrk="1" latin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rPr>
              <a:t>Destruction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82DC918-9A24-43B4-9416-F693E6133A63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Combined Fragments of UML2.0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ko-KR" sz="2400" b="1" smtClean="0">
                <a:ea typeface="굴림" pitchFamily="50" charset="-127"/>
              </a:rPr>
              <a:t>alt : alternatives</a:t>
            </a:r>
          </a:p>
          <a:p>
            <a:pPr eaLnBrk="1" hangingPunct="1"/>
            <a:r>
              <a:rPr lang="en-US" altLang="ko-KR" sz="2400" b="1" smtClean="0">
                <a:ea typeface="굴림" pitchFamily="50" charset="-127"/>
              </a:rPr>
              <a:t>par : parallel</a:t>
            </a:r>
          </a:p>
          <a:p>
            <a:pPr eaLnBrk="1" hangingPunct="1"/>
            <a:r>
              <a:rPr lang="en-US" altLang="ko-KR" sz="2400" b="1" smtClean="0">
                <a:ea typeface="굴림" pitchFamily="50" charset="-127"/>
              </a:rPr>
              <a:t>loop : loop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critical : critical region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assert : assertion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opt : option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neg : negative : invalid trace</a:t>
            </a:r>
            <a:endParaRPr lang="ko-KR" altLang="en-US" sz="2400" smtClean="0">
              <a:ea typeface="굴림" pitchFamily="50" charset="-127"/>
            </a:endParaRP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etc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B5384AA-001A-484C-A304-55D9C0879B13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Examples of Combined Fragments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2672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4196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3A51A425-56EA-44ED-A08D-6468A0774A24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Interaction Use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10668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is a shorthand for copying the contents of the referred Interactions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4578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7142C84-3DDC-46B2-AB54-1B857E871659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Timing Constraints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8862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572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6043143D-5AE2-4895-808B-62D492E5388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Key Ideas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47800"/>
            <a:ext cx="8150225" cy="32766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Behavioral models describe the internal dynamic aspects of an information system that supports business processes in an organization</a:t>
            </a:r>
          </a:p>
          <a:p>
            <a:pPr eaLnBrk="1" hangingPunct="1"/>
            <a:endParaRPr lang="en-US" altLang="ko-KR" sz="2400" smtClean="0">
              <a:ea typeface="굴림" pitchFamily="50" charset="-127"/>
            </a:endParaRP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Key UML behavioral models are: sequence diagrams, collaboration diagrams, and statechart diagrams</a:t>
            </a:r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0A6BC5B9-C2C4-4B18-9697-DE9EDF84F7F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Message Kind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3429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Asynchronous message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Call message</a:t>
            </a:r>
            <a:endParaRPr lang="en-US" altLang="ko-KR" smtClean="0">
              <a:ea typeface="굴림" pitchFamily="50" charset="-127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Reply message</a:t>
            </a:r>
            <a:endParaRPr lang="ko-KR" altLang="en-US" sz="2400" smtClean="0">
              <a:ea typeface="굴림" pitchFamily="50" charset="-127"/>
            </a:endParaRPr>
          </a:p>
          <a:p>
            <a:pPr algn="just" eaLnBrk="1" hangingPunct="1">
              <a:lnSpc>
                <a:spcPct val="90000"/>
              </a:lnSpc>
            </a:pPr>
            <a:endParaRPr lang="ko-KR" altLang="en-US" sz="2400" smtClean="0">
              <a:ea typeface="굴림" pitchFamily="50" charset="-127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Lost message</a:t>
            </a:r>
          </a:p>
          <a:p>
            <a:pPr algn="just" eaLnBrk="1" hangingPunct="1">
              <a:lnSpc>
                <a:spcPct val="90000"/>
              </a:lnSpc>
            </a:pPr>
            <a:endParaRPr lang="en-US" altLang="ko-KR" sz="2400" smtClean="0">
              <a:ea typeface="굴림" pitchFamily="50" charset="-127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Found message</a:t>
            </a:r>
          </a:p>
          <a:p>
            <a:pPr algn="just" eaLnBrk="1" hangingPunct="1">
              <a:lnSpc>
                <a:spcPct val="90000"/>
              </a:lnSpc>
            </a:pPr>
            <a:endParaRPr lang="en-US" altLang="ko-KR" sz="2400" smtClean="0">
              <a:ea typeface="굴림" pitchFamily="50" charset="-127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433763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5257800" y="16002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5257800" y="24384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6400800" y="12192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code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324600" y="205740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doit(z)</a:t>
            </a: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H="1">
            <a:off x="53340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5410200" y="3962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6781800" y="3886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54864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Pitfalls in Sequence Diagram I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447800"/>
            <a:ext cx="8077200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ea typeface="굴림" pitchFamily="50" charset="-127"/>
              </a:rPr>
              <a:t>■ 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ko-KR" altLang="en-US" smtClean="0">
                <a:ea typeface="굴림" pitchFamily="50" charset="-127"/>
              </a:rPr>
              <a:t>표기법 정확하게</a:t>
            </a:r>
            <a:endParaRPr lang="en-US" altLang="ko-KR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</p:txBody>
      </p:sp>
      <p:sp>
        <p:nvSpPr>
          <p:cNvPr id="5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4495800"/>
            <a:ext cx="472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/>
            </a:pPr>
            <a:r>
              <a:rPr lang="en-US" altLang="ko-KR" kern="0" dirty="0">
                <a:latin typeface="+mn-lt"/>
                <a:ea typeface="굴림" pitchFamily="50" charset="-127"/>
              </a:rPr>
              <a:t>Asynchronous message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/>
            </a:pPr>
            <a:r>
              <a:rPr lang="en-US" altLang="ko-KR" kern="0" dirty="0">
                <a:latin typeface="+mn-lt"/>
                <a:ea typeface="굴림" pitchFamily="50" charset="-127"/>
              </a:rPr>
              <a:t>Call message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/>
            </a:pPr>
            <a:r>
              <a:rPr lang="en-US" altLang="ko-KR" kern="0" dirty="0">
                <a:latin typeface="+mn-lt"/>
                <a:ea typeface="굴림" pitchFamily="50" charset="-127"/>
              </a:rPr>
              <a:t>Reply message</a:t>
            </a:r>
            <a:endParaRPr lang="ko-KR" altLang="en-US" kern="0" dirty="0">
              <a:latin typeface="+mn-lt"/>
              <a:ea typeface="굴림" pitchFamily="50" charset="-127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50000"/>
              <a:defRPr/>
            </a:pPr>
            <a:endParaRPr lang="en-US" altLang="ko-KR" kern="0" dirty="0">
              <a:latin typeface="+mn-lt"/>
              <a:ea typeface="굴림" pitchFamily="50" charset="-127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5486400" y="51054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477000" y="472440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doit(z)</a:t>
            </a:r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5486400" y="5486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>
            <a:off x="5486400" y="46482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6629400" y="42672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굴림" pitchFamily="50" charset="-127"/>
                <a:ea typeface="굴림" pitchFamily="50" charset="-127"/>
              </a:rPr>
              <a:t>code</a:t>
            </a:r>
          </a:p>
        </p:txBody>
      </p:sp>
      <p:sp>
        <p:nvSpPr>
          <p:cNvPr id="34826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10000" y="22860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7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22733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19250" y="2128838"/>
            <a:ext cx="25352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AN 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A LIFELINE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Focus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itchFamily="34" charset="0"/>
              <a:ea typeface="굴림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4829" name="Line 1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05000" y="28829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0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05000" y="3406775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1" name="Line 1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05000" y="3962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Rectangle 2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362200"/>
            <a:ext cx="1554163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400">
                <a:ea typeface="굴림" pitchFamily="50" charset="-127"/>
              </a:rPr>
              <a:t>anObject:aClass</a:t>
            </a:r>
          </a:p>
        </p:txBody>
      </p:sp>
      <p:sp>
        <p:nvSpPr>
          <p:cNvPr id="34833" name="Line 2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29250" y="2927350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4" name="Rectangle 3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40400" y="3571875"/>
            <a:ext cx="103188" cy="314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524" name="Rectangle 2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67400" y="2362200"/>
            <a:ext cx="12954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sz="1400" u="sng">
                <a:ea typeface="굴림" pitchFamily="50" charset="-127"/>
              </a:rPr>
              <a:t>anObject</a:t>
            </a:r>
          </a:p>
        </p:txBody>
      </p:sp>
      <p:sp>
        <p:nvSpPr>
          <p:cNvPr id="34836" name="Line 6"/>
          <p:cNvSpPr>
            <a:spLocks noChangeShapeType="1"/>
          </p:cNvSpPr>
          <p:nvPr/>
        </p:nvSpPr>
        <p:spPr bwMode="auto">
          <a:xfrm>
            <a:off x="5181600" y="35941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7" name="Line 9"/>
          <p:cNvSpPr>
            <a:spLocks noChangeShapeType="1"/>
          </p:cNvSpPr>
          <p:nvPr/>
        </p:nvSpPr>
        <p:spPr bwMode="auto">
          <a:xfrm flipH="1">
            <a:off x="5105400" y="38481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Pitfalls in Sequence Diagram II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295400"/>
            <a:ext cx="3967163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ea typeface="굴림" pitchFamily="50" charset="-127"/>
              </a:rPr>
              <a:t>■ </a:t>
            </a:r>
            <a:r>
              <a:rPr lang="en-US" altLang="ko-KR" smtClean="0">
                <a:ea typeface="굴림" pitchFamily="50" charset="-127"/>
              </a:rPr>
              <a:t> Message Request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</p:txBody>
      </p:sp>
      <p:sp>
        <p:nvSpPr>
          <p:cNvPr id="22533" name="Rectangle 2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2438400"/>
            <a:ext cx="12954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u="sng">
                <a:ea typeface="굴림" pitchFamily="50" charset="-127"/>
              </a:rPr>
              <a:t>anObject1</a:t>
            </a:r>
          </a:p>
        </p:txBody>
      </p:sp>
      <p:sp>
        <p:nvSpPr>
          <p:cNvPr id="35845" name="Line 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71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447800" y="33528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H="1">
            <a:off x="1524000" y="3810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7" name="Rectangle 2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24200" y="2438400"/>
            <a:ext cx="12954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u="sng">
                <a:ea typeface="굴림" pitchFamily="50" charset="-127"/>
              </a:rPr>
              <a:t>anObject2</a:t>
            </a:r>
          </a:p>
        </p:txBody>
      </p:sp>
      <p:sp>
        <p:nvSpPr>
          <p:cNvPr id="35849" name="Line 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100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Rectangle 3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95400" y="3124200"/>
            <a:ext cx="1524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51" name="Rectangle 3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33800" y="3352800"/>
            <a:ext cx="1524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52" name="TextBox 30"/>
          <p:cNvSpPr txBox="1">
            <a:spLocks noChangeArrowheads="1"/>
          </p:cNvSpPr>
          <p:nvPr/>
        </p:nvSpPr>
        <p:spPr bwMode="auto">
          <a:xfrm>
            <a:off x="2133600" y="2971800"/>
            <a:ext cx="101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itchFamily="34" charset="0"/>
                <a:ea typeface="굴림" pitchFamily="50" charset="-127"/>
              </a:rPr>
              <a:t>req_srv()</a:t>
            </a: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53" name="Rectangle 3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95400" y="4343400"/>
            <a:ext cx="152400" cy="990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54" name="Rectangle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3800" y="4343400"/>
            <a:ext cx="152400" cy="838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55" name="Line 6"/>
          <p:cNvSpPr>
            <a:spLocks noChangeShapeType="1"/>
          </p:cNvSpPr>
          <p:nvPr/>
        </p:nvSpPr>
        <p:spPr bwMode="auto">
          <a:xfrm>
            <a:off x="14478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Line 6"/>
          <p:cNvSpPr>
            <a:spLocks noChangeShapeType="1"/>
          </p:cNvSpPr>
          <p:nvPr/>
        </p:nvSpPr>
        <p:spPr bwMode="auto">
          <a:xfrm flipH="1">
            <a:off x="1447800" y="5105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6" name="Rectangle 2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43500" y="2438400"/>
            <a:ext cx="7620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u="sng">
                <a:ea typeface="굴림" pitchFamily="50" charset="-127"/>
              </a:rPr>
              <a:t>anO1</a:t>
            </a:r>
          </a:p>
        </p:txBody>
      </p:sp>
      <p:sp>
        <p:nvSpPr>
          <p:cNvPr id="35858" name="Line 2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562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9" name="Line 6"/>
          <p:cNvSpPr>
            <a:spLocks noChangeShapeType="1"/>
          </p:cNvSpPr>
          <p:nvPr/>
        </p:nvSpPr>
        <p:spPr bwMode="auto">
          <a:xfrm>
            <a:off x="5638800" y="3352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49" name="Rectangle 2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24600" y="2438400"/>
            <a:ext cx="8382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u="sng">
                <a:ea typeface="굴림" pitchFamily="50" charset="-127"/>
              </a:rPr>
              <a:t>anO2</a:t>
            </a:r>
          </a:p>
        </p:txBody>
      </p:sp>
      <p:sp>
        <p:nvSpPr>
          <p:cNvPr id="35861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7437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2" name="Rectangle 3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86400" y="3124200"/>
            <a:ext cx="152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63" name="Rectangle 3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67500" y="3352800"/>
            <a:ext cx="152400" cy="106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553" name="Rectangle 2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29500" y="2438400"/>
            <a:ext cx="838200" cy="4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ko-KR" u="sng">
                <a:ea typeface="굴림" pitchFamily="50" charset="-127"/>
              </a:rPr>
              <a:t>anO3</a:t>
            </a:r>
          </a:p>
        </p:txBody>
      </p:sp>
      <p:sp>
        <p:nvSpPr>
          <p:cNvPr id="35865" name="Line 2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7848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6" name="Rectangle 3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772400" y="3962400"/>
            <a:ext cx="1524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67" name="Line 6"/>
          <p:cNvSpPr>
            <a:spLocks noChangeShapeType="1"/>
          </p:cNvSpPr>
          <p:nvPr/>
        </p:nvSpPr>
        <p:spPr bwMode="auto">
          <a:xfrm>
            <a:off x="685800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8" name="Rectangle 3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486400" y="4800600"/>
            <a:ext cx="152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5869" name="Line 6"/>
          <p:cNvSpPr>
            <a:spLocks noChangeShapeType="1"/>
          </p:cNvSpPr>
          <p:nvPr/>
        </p:nvSpPr>
        <p:spPr bwMode="auto">
          <a:xfrm flipH="1">
            <a:off x="5638800" y="4800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539750" y="1228725"/>
            <a:ext cx="215900" cy="719138"/>
            <a:chOff x="113" y="482"/>
            <a:chExt cx="136" cy="453"/>
          </a:xfrm>
        </p:grpSpPr>
        <p:sp>
          <p:nvSpPr>
            <p:cNvPr id="36912" name="Oval 5"/>
            <p:cNvSpPr>
              <a:spLocks noChangeArrowheads="1"/>
            </p:cNvSpPr>
            <p:nvPr/>
          </p:nvSpPr>
          <p:spPr bwMode="auto">
            <a:xfrm>
              <a:off x="113" y="482"/>
              <a:ext cx="136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158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>
              <a:off x="158" y="663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 flipH="1">
              <a:off x="113" y="66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 flipH="1">
              <a:off x="113" y="845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>
              <a:off x="158" y="845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204" y="52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 flipH="1">
              <a:off x="113" y="52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867" name="Group 13"/>
          <p:cNvGrpSpPr>
            <a:grpSpLocks/>
          </p:cNvGrpSpPr>
          <p:nvPr/>
        </p:nvGrpSpPr>
        <p:grpSpPr bwMode="auto">
          <a:xfrm>
            <a:off x="2700338" y="1301750"/>
            <a:ext cx="215900" cy="719138"/>
            <a:chOff x="113" y="482"/>
            <a:chExt cx="136" cy="453"/>
          </a:xfrm>
        </p:grpSpPr>
        <p:sp>
          <p:nvSpPr>
            <p:cNvPr id="36904" name="Oval 14"/>
            <p:cNvSpPr>
              <a:spLocks noChangeArrowheads="1"/>
            </p:cNvSpPr>
            <p:nvPr/>
          </p:nvSpPr>
          <p:spPr bwMode="auto">
            <a:xfrm>
              <a:off x="113" y="482"/>
              <a:ext cx="136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6905" name="Line 15"/>
            <p:cNvSpPr>
              <a:spLocks noChangeShapeType="1"/>
            </p:cNvSpPr>
            <p:nvPr/>
          </p:nvSpPr>
          <p:spPr bwMode="auto">
            <a:xfrm>
              <a:off x="158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6" name="Line 16"/>
            <p:cNvSpPr>
              <a:spLocks noChangeShapeType="1"/>
            </p:cNvSpPr>
            <p:nvPr/>
          </p:nvSpPr>
          <p:spPr bwMode="auto">
            <a:xfrm>
              <a:off x="158" y="663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7" name="Line 17"/>
            <p:cNvSpPr>
              <a:spLocks noChangeShapeType="1"/>
            </p:cNvSpPr>
            <p:nvPr/>
          </p:nvSpPr>
          <p:spPr bwMode="auto">
            <a:xfrm flipH="1">
              <a:off x="113" y="66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8" name="Line 18"/>
            <p:cNvSpPr>
              <a:spLocks noChangeShapeType="1"/>
            </p:cNvSpPr>
            <p:nvPr/>
          </p:nvSpPr>
          <p:spPr bwMode="auto">
            <a:xfrm flipH="1">
              <a:off x="113" y="845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9" name="Line 19"/>
            <p:cNvSpPr>
              <a:spLocks noChangeShapeType="1"/>
            </p:cNvSpPr>
            <p:nvPr/>
          </p:nvSpPr>
          <p:spPr bwMode="auto">
            <a:xfrm>
              <a:off x="158" y="845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0" name="Line 20"/>
            <p:cNvSpPr>
              <a:spLocks noChangeShapeType="1"/>
            </p:cNvSpPr>
            <p:nvPr/>
          </p:nvSpPr>
          <p:spPr bwMode="auto">
            <a:xfrm>
              <a:off x="204" y="52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11" name="Line 21"/>
            <p:cNvSpPr>
              <a:spLocks noChangeShapeType="1"/>
            </p:cNvSpPr>
            <p:nvPr/>
          </p:nvSpPr>
          <p:spPr bwMode="auto">
            <a:xfrm flipH="1">
              <a:off x="113" y="52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8" name="Rectangle 31"/>
          <p:cNvSpPr>
            <a:spLocks noChangeArrowheads="1"/>
          </p:cNvSpPr>
          <p:nvPr/>
        </p:nvSpPr>
        <p:spPr bwMode="auto">
          <a:xfrm>
            <a:off x="323850" y="2093913"/>
            <a:ext cx="647700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>
                <a:latin typeface="Tahoma" pitchFamily="34" charset="0"/>
                <a:ea typeface="굴림" pitchFamily="50" charset="-127"/>
              </a:rPr>
              <a:t>사용자</a:t>
            </a:r>
          </a:p>
        </p:txBody>
      </p:sp>
      <p:sp>
        <p:nvSpPr>
          <p:cNvPr id="36869" name="Rectangle 32"/>
          <p:cNvSpPr>
            <a:spLocks noChangeArrowheads="1"/>
          </p:cNvSpPr>
          <p:nvPr/>
        </p:nvSpPr>
        <p:spPr bwMode="auto">
          <a:xfrm>
            <a:off x="2484438" y="2093913"/>
            <a:ext cx="855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>
                <a:latin typeface="Tahoma" pitchFamily="34" charset="0"/>
                <a:ea typeface="굴림" pitchFamily="50" charset="-127"/>
              </a:rPr>
              <a:t>관리자</a:t>
            </a:r>
          </a:p>
        </p:txBody>
      </p:sp>
      <p:sp>
        <p:nvSpPr>
          <p:cNvPr id="23558" name="Rectangle 42"/>
          <p:cNvSpPr>
            <a:spLocks noChangeArrowheads="1"/>
          </p:cNvSpPr>
          <p:nvPr/>
        </p:nvSpPr>
        <p:spPr bwMode="auto">
          <a:xfrm>
            <a:off x="539750" y="2452688"/>
            <a:ext cx="144463" cy="3889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23559" name="Rectangle 43"/>
          <p:cNvSpPr>
            <a:spLocks noChangeArrowheads="1"/>
          </p:cNvSpPr>
          <p:nvPr/>
        </p:nvSpPr>
        <p:spPr bwMode="auto">
          <a:xfrm>
            <a:off x="2700338" y="2452688"/>
            <a:ext cx="142875" cy="2160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6872" name="Rectangle 44"/>
          <p:cNvSpPr>
            <a:spLocks noChangeArrowheads="1"/>
          </p:cNvSpPr>
          <p:nvPr/>
        </p:nvSpPr>
        <p:spPr bwMode="auto">
          <a:xfrm>
            <a:off x="4500563" y="1444625"/>
            <a:ext cx="792162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회원관리</a:t>
            </a:r>
          </a:p>
        </p:txBody>
      </p:sp>
      <p:sp>
        <p:nvSpPr>
          <p:cNvPr id="36873" name="Rectangle 46"/>
          <p:cNvSpPr>
            <a:spLocks noChangeArrowheads="1"/>
          </p:cNvSpPr>
          <p:nvPr/>
        </p:nvSpPr>
        <p:spPr bwMode="auto">
          <a:xfrm>
            <a:off x="6011863" y="1444625"/>
            <a:ext cx="936625" cy="314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카드관리</a:t>
            </a:r>
          </a:p>
        </p:txBody>
      </p:sp>
      <p:sp>
        <p:nvSpPr>
          <p:cNvPr id="36874" name="Rectangle 47"/>
          <p:cNvSpPr>
            <a:spLocks noChangeArrowheads="1"/>
          </p:cNvSpPr>
          <p:nvPr/>
        </p:nvSpPr>
        <p:spPr bwMode="auto">
          <a:xfrm>
            <a:off x="7380288" y="1444625"/>
            <a:ext cx="1116012" cy="314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자전거관리</a:t>
            </a:r>
          </a:p>
        </p:txBody>
      </p:sp>
      <p:sp>
        <p:nvSpPr>
          <p:cNvPr id="23563" name="Rectangle 48"/>
          <p:cNvSpPr>
            <a:spLocks noChangeArrowheads="1"/>
          </p:cNvSpPr>
          <p:nvPr/>
        </p:nvSpPr>
        <p:spPr bwMode="auto">
          <a:xfrm>
            <a:off x="7956550" y="5334000"/>
            <a:ext cx="144463" cy="1223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23564" name="Rectangle 49"/>
          <p:cNvSpPr>
            <a:spLocks noChangeArrowheads="1"/>
          </p:cNvSpPr>
          <p:nvPr/>
        </p:nvSpPr>
        <p:spPr bwMode="auto">
          <a:xfrm>
            <a:off x="6372225" y="3821113"/>
            <a:ext cx="144463" cy="1296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23565" name="Rectangle 50"/>
          <p:cNvSpPr>
            <a:spLocks noChangeArrowheads="1"/>
          </p:cNvSpPr>
          <p:nvPr/>
        </p:nvSpPr>
        <p:spPr bwMode="auto">
          <a:xfrm>
            <a:off x="4787900" y="2452688"/>
            <a:ext cx="144463" cy="1223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cxnSp>
        <p:nvCxnSpPr>
          <p:cNvPr id="36878" name="AutoShape 55"/>
          <p:cNvCxnSpPr>
            <a:cxnSpLocks noChangeShapeType="1"/>
          </p:cNvCxnSpPr>
          <p:nvPr/>
        </p:nvCxnSpPr>
        <p:spPr bwMode="auto">
          <a:xfrm>
            <a:off x="755650" y="2957513"/>
            <a:ext cx="18716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56"/>
          <p:cNvCxnSpPr>
            <a:cxnSpLocks noChangeShapeType="1"/>
          </p:cNvCxnSpPr>
          <p:nvPr/>
        </p:nvCxnSpPr>
        <p:spPr bwMode="auto">
          <a:xfrm>
            <a:off x="755650" y="3749675"/>
            <a:ext cx="18716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57"/>
          <p:cNvCxnSpPr>
            <a:cxnSpLocks noChangeShapeType="1"/>
          </p:cNvCxnSpPr>
          <p:nvPr/>
        </p:nvCxnSpPr>
        <p:spPr bwMode="auto">
          <a:xfrm>
            <a:off x="2843213" y="2597150"/>
            <a:ext cx="18716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58"/>
          <p:cNvCxnSpPr>
            <a:cxnSpLocks noChangeShapeType="1"/>
          </p:cNvCxnSpPr>
          <p:nvPr/>
        </p:nvCxnSpPr>
        <p:spPr bwMode="auto">
          <a:xfrm>
            <a:off x="2843213" y="4252913"/>
            <a:ext cx="338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59"/>
          <p:cNvCxnSpPr>
            <a:cxnSpLocks noChangeShapeType="1"/>
          </p:cNvCxnSpPr>
          <p:nvPr/>
        </p:nvCxnSpPr>
        <p:spPr bwMode="auto">
          <a:xfrm>
            <a:off x="684213" y="5405438"/>
            <a:ext cx="72009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61"/>
          <p:cNvCxnSpPr>
            <a:cxnSpLocks noChangeShapeType="1"/>
          </p:cNvCxnSpPr>
          <p:nvPr/>
        </p:nvCxnSpPr>
        <p:spPr bwMode="auto">
          <a:xfrm flipH="1">
            <a:off x="2843213" y="2741613"/>
            <a:ext cx="187325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62"/>
          <p:cNvCxnSpPr>
            <a:cxnSpLocks noChangeShapeType="1"/>
          </p:cNvCxnSpPr>
          <p:nvPr/>
        </p:nvCxnSpPr>
        <p:spPr bwMode="auto">
          <a:xfrm flipH="1">
            <a:off x="755650" y="3965575"/>
            <a:ext cx="18732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63"/>
          <p:cNvCxnSpPr>
            <a:cxnSpLocks noChangeShapeType="1"/>
          </p:cNvCxnSpPr>
          <p:nvPr/>
        </p:nvCxnSpPr>
        <p:spPr bwMode="auto">
          <a:xfrm flipH="1">
            <a:off x="2843213" y="4110038"/>
            <a:ext cx="3311525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64"/>
          <p:cNvCxnSpPr>
            <a:cxnSpLocks noChangeShapeType="1"/>
          </p:cNvCxnSpPr>
          <p:nvPr/>
        </p:nvCxnSpPr>
        <p:spPr bwMode="auto">
          <a:xfrm flipH="1">
            <a:off x="684213" y="5549900"/>
            <a:ext cx="71294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7" name="Rectangle 65"/>
          <p:cNvSpPr>
            <a:spLocks noChangeArrowheads="1"/>
          </p:cNvSpPr>
          <p:nvPr/>
        </p:nvSpPr>
        <p:spPr bwMode="auto">
          <a:xfrm>
            <a:off x="971550" y="2668588"/>
            <a:ext cx="143986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1.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가입</a:t>
            </a:r>
          </a:p>
        </p:txBody>
      </p:sp>
      <p:sp>
        <p:nvSpPr>
          <p:cNvPr id="36888" name="Rectangle 67"/>
          <p:cNvSpPr>
            <a:spLocks noChangeArrowheads="1"/>
          </p:cNvSpPr>
          <p:nvPr/>
        </p:nvSpPr>
        <p:spPr bwMode="auto">
          <a:xfrm>
            <a:off x="3059113" y="2309813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2.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회원등록</a:t>
            </a:r>
          </a:p>
        </p:txBody>
      </p:sp>
      <p:sp>
        <p:nvSpPr>
          <p:cNvPr id="36889" name="Rectangle 69"/>
          <p:cNvSpPr>
            <a:spLocks noChangeArrowheads="1"/>
          </p:cNvSpPr>
          <p:nvPr/>
        </p:nvSpPr>
        <p:spPr bwMode="auto">
          <a:xfrm>
            <a:off x="3059113" y="28130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3.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등록완료</a:t>
            </a:r>
          </a:p>
        </p:txBody>
      </p:sp>
      <p:sp>
        <p:nvSpPr>
          <p:cNvPr id="36890" name="Rectangle 70"/>
          <p:cNvSpPr>
            <a:spLocks noChangeArrowheads="1"/>
          </p:cNvSpPr>
          <p:nvPr/>
        </p:nvSpPr>
        <p:spPr bwMode="auto">
          <a:xfrm>
            <a:off x="971550" y="3460750"/>
            <a:ext cx="1439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5.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카드발급요청</a:t>
            </a:r>
          </a:p>
        </p:txBody>
      </p:sp>
      <p:sp>
        <p:nvSpPr>
          <p:cNvPr id="36891" name="Rectangle 71"/>
          <p:cNvSpPr>
            <a:spLocks noChangeArrowheads="1"/>
          </p:cNvSpPr>
          <p:nvPr/>
        </p:nvSpPr>
        <p:spPr bwMode="auto">
          <a:xfrm>
            <a:off x="971550" y="4037013"/>
            <a:ext cx="1439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8.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카드지급</a:t>
            </a:r>
          </a:p>
        </p:txBody>
      </p:sp>
      <p:sp>
        <p:nvSpPr>
          <p:cNvPr id="36892" name="Rectangle 72"/>
          <p:cNvSpPr>
            <a:spLocks noChangeArrowheads="1"/>
          </p:cNvSpPr>
          <p:nvPr/>
        </p:nvSpPr>
        <p:spPr bwMode="auto">
          <a:xfrm rot="10800000" flipV="1">
            <a:off x="3275013" y="3821113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6.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카드발급</a:t>
            </a:r>
          </a:p>
        </p:txBody>
      </p:sp>
      <p:sp>
        <p:nvSpPr>
          <p:cNvPr id="36893" name="Rectangle 73"/>
          <p:cNvSpPr>
            <a:spLocks noChangeArrowheads="1"/>
          </p:cNvSpPr>
          <p:nvPr/>
        </p:nvSpPr>
        <p:spPr bwMode="auto">
          <a:xfrm>
            <a:off x="3276600" y="4325938"/>
            <a:ext cx="1439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7.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카드지급</a:t>
            </a:r>
          </a:p>
        </p:txBody>
      </p:sp>
      <p:sp>
        <p:nvSpPr>
          <p:cNvPr id="36894" name="Rectangle 74"/>
          <p:cNvSpPr>
            <a:spLocks noChangeArrowheads="1"/>
          </p:cNvSpPr>
          <p:nvPr/>
        </p:nvSpPr>
        <p:spPr bwMode="auto">
          <a:xfrm rot="10800000" flipV="1">
            <a:off x="2195513" y="5118100"/>
            <a:ext cx="18716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>
                <a:latin typeface="Tahoma" pitchFamily="34" charset="0"/>
                <a:ea typeface="굴림" pitchFamily="50" charset="-127"/>
              </a:rPr>
              <a:t>자전거 사용</a:t>
            </a:r>
          </a:p>
        </p:txBody>
      </p:sp>
      <p:sp>
        <p:nvSpPr>
          <p:cNvPr id="36895" name="Rectangle 75"/>
          <p:cNvSpPr>
            <a:spLocks noChangeArrowheads="1"/>
          </p:cNvSpPr>
          <p:nvPr/>
        </p:nvSpPr>
        <p:spPr bwMode="auto">
          <a:xfrm>
            <a:off x="2195513" y="5621338"/>
            <a:ext cx="18716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>
                <a:latin typeface="Tahoma" pitchFamily="34" charset="0"/>
                <a:ea typeface="굴림" pitchFamily="50" charset="-127"/>
              </a:rPr>
              <a:t>자전거제공</a:t>
            </a:r>
          </a:p>
        </p:txBody>
      </p:sp>
      <p:cxnSp>
        <p:nvCxnSpPr>
          <p:cNvPr id="36896" name="AutoShape 76"/>
          <p:cNvCxnSpPr>
            <a:cxnSpLocks noChangeShapeType="1"/>
          </p:cNvCxnSpPr>
          <p:nvPr/>
        </p:nvCxnSpPr>
        <p:spPr bwMode="auto">
          <a:xfrm flipH="1">
            <a:off x="755650" y="3101975"/>
            <a:ext cx="18732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7" name="Rectangle 77"/>
          <p:cNvSpPr>
            <a:spLocks noChangeArrowheads="1"/>
          </p:cNvSpPr>
          <p:nvPr/>
        </p:nvSpPr>
        <p:spPr bwMode="auto">
          <a:xfrm>
            <a:off x="971550" y="3173413"/>
            <a:ext cx="1439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Tahoma" pitchFamily="34" charset="0"/>
                <a:ea typeface="굴림" pitchFamily="50" charset="-127"/>
              </a:rPr>
              <a:t>4.</a:t>
            </a:r>
            <a:r>
              <a:rPr lang="ko-KR" altLang="en-US" sz="1200" b="1">
                <a:latin typeface="Tahoma" pitchFamily="34" charset="0"/>
                <a:ea typeface="굴림" pitchFamily="50" charset="-127"/>
              </a:rPr>
              <a:t>가입완료</a:t>
            </a:r>
          </a:p>
        </p:txBody>
      </p:sp>
      <p:sp>
        <p:nvSpPr>
          <p:cNvPr id="36898" name="Line 78"/>
          <p:cNvSpPr>
            <a:spLocks noChangeShapeType="1"/>
          </p:cNvSpPr>
          <p:nvPr/>
        </p:nvSpPr>
        <p:spPr bwMode="auto">
          <a:xfrm>
            <a:off x="4859338" y="18049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9" name="Line 79"/>
          <p:cNvSpPr>
            <a:spLocks noChangeShapeType="1"/>
          </p:cNvSpPr>
          <p:nvPr/>
        </p:nvSpPr>
        <p:spPr bwMode="auto">
          <a:xfrm>
            <a:off x="4859338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0" name="Line 80"/>
          <p:cNvSpPr>
            <a:spLocks noChangeShapeType="1"/>
          </p:cNvSpPr>
          <p:nvPr/>
        </p:nvSpPr>
        <p:spPr bwMode="auto">
          <a:xfrm>
            <a:off x="6443663" y="1733550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1" name="Line 81"/>
          <p:cNvSpPr>
            <a:spLocks noChangeShapeType="1"/>
          </p:cNvSpPr>
          <p:nvPr/>
        </p:nvSpPr>
        <p:spPr bwMode="auto">
          <a:xfrm>
            <a:off x="6443663" y="511810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2" name="Line 82"/>
          <p:cNvSpPr>
            <a:spLocks noChangeShapeType="1"/>
          </p:cNvSpPr>
          <p:nvPr/>
        </p:nvSpPr>
        <p:spPr bwMode="auto">
          <a:xfrm>
            <a:off x="7956550" y="1733550"/>
            <a:ext cx="71438" cy="3455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Pitfalls in Sequence Diagram III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Pitfalls in Sequence Diagram IV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50" y="1524000"/>
            <a:ext cx="1071563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 rot="16200000" flipH="1">
            <a:off x="-89694" y="4053682"/>
            <a:ext cx="4143375" cy="36512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71750" y="1524000"/>
            <a:ext cx="1571625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CookManagement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0" idx="2"/>
          </p:cNvCxnSpPr>
          <p:nvPr/>
        </p:nvCxnSpPr>
        <p:spPr>
          <a:xfrm rot="16200000" flipH="1">
            <a:off x="1321594" y="4036219"/>
            <a:ext cx="4143375" cy="71437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14813" y="1524000"/>
            <a:ext cx="1357312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ea typeface="굴림" pitchFamily="50" charset="-127"/>
              </a:rPr>
              <a:t>HallView</a:t>
            </a:r>
            <a:endParaRPr lang="ko-KR" altLang="en-US" sz="140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 rot="16200000" flipH="1">
            <a:off x="2732882" y="4161631"/>
            <a:ext cx="4357688" cy="34925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57188" y="1643063"/>
            <a:ext cx="928687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ea typeface="굴림" pitchFamily="50" charset="-127"/>
              </a:rPr>
              <a:t>직원</a:t>
            </a:r>
          </a:p>
        </p:txBody>
      </p:sp>
      <p:cxnSp>
        <p:nvCxnSpPr>
          <p:cNvPr id="19" name="직선 연결선 18"/>
          <p:cNvCxnSpPr/>
          <p:nvPr/>
        </p:nvCxnSpPr>
        <p:spPr>
          <a:xfrm rot="16200000" flipH="1">
            <a:off x="-1196975" y="4125913"/>
            <a:ext cx="4143375" cy="34925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57250" y="2500313"/>
            <a:ext cx="1071563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TextBox 21"/>
          <p:cNvSpPr txBox="1">
            <a:spLocks noChangeArrowheads="1"/>
          </p:cNvSpPr>
          <p:nvPr/>
        </p:nvSpPr>
        <p:spPr bwMode="auto">
          <a:xfrm>
            <a:off x="1143000" y="2143125"/>
            <a:ext cx="53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init()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43563" y="1524000"/>
            <a:ext cx="1571625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ea typeface="굴림" pitchFamily="50" charset="-127"/>
              </a:rPr>
              <a:t>TotalManagement</a:t>
            </a:r>
            <a:endParaRPr lang="ko-KR" altLang="en-US" sz="140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68" name="직선 연결선 67"/>
          <p:cNvCxnSpPr>
            <a:stCxn id="67" idx="2"/>
          </p:cNvCxnSpPr>
          <p:nvPr/>
        </p:nvCxnSpPr>
        <p:spPr>
          <a:xfrm rot="16200000" flipH="1">
            <a:off x="4286250" y="4143375"/>
            <a:ext cx="4357688" cy="71438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286625" y="1524000"/>
            <a:ext cx="1357313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ea typeface="굴림" pitchFamily="50" charset="-127"/>
              </a:rPr>
              <a:t>Table</a:t>
            </a:r>
            <a:endParaRPr lang="ko-KR" altLang="en-US" sz="140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77" name="직선 연결선 76"/>
          <p:cNvCxnSpPr>
            <a:stCxn id="74" idx="2"/>
          </p:cNvCxnSpPr>
          <p:nvPr/>
        </p:nvCxnSpPr>
        <p:spPr>
          <a:xfrm rot="16200000" flipH="1">
            <a:off x="5804694" y="4161631"/>
            <a:ext cx="4357688" cy="34925"/>
          </a:xfrm>
          <a:prstGeom prst="line">
            <a:avLst/>
          </a:prstGeom>
          <a:ln>
            <a:solidFill>
              <a:srgbClr val="6699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928813" y="2357438"/>
            <a:ext cx="71437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000250" y="2643188"/>
            <a:ext cx="1357313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357563" y="2500313"/>
            <a:ext cx="7143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000250" y="3357563"/>
            <a:ext cx="2857500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857750" y="3214688"/>
            <a:ext cx="71438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000250" y="3786188"/>
            <a:ext cx="4429125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429375" y="3643313"/>
            <a:ext cx="71438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912" name="TextBox 90"/>
          <p:cNvSpPr txBox="1">
            <a:spLocks noChangeArrowheads="1"/>
          </p:cNvSpPr>
          <p:nvPr/>
        </p:nvSpPr>
        <p:spPr bwMode="auto">
          <a:xfrm>
            <a:off x="2428875" y="2357438"/>
            <a:ext cx="53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init()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7913" name="TextBox 92"/>
          <p:cNvSpPr txBox="1">
            <a:spLocks noChangeArrowheads="1"/>
          </p:cNvSpPr>
          <p:nvPr/>
        </p:nvSpPr>
        <p:spPr bwMode="auto">
          <a:xfrm>
            <a:off x="3500438" y="3071813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init()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7914" name="TextBox 93"/>
          <p:cNvSpPr txBox="1">
            <a:spLocks noChangeArrowheads="1"/>
          </p:cNvSpPr>
          <p:nvPr/>
        </p:nvSpPr>
        <p:spPr bwMode="auto">
          <a:xfrm>
            <a:off x="4071938" y="3500438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init()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429000" y="2714625"/>
            <a:ext cx="4500563" cy="1588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929563" y="2357438"/>
            <a:ext cx="71437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6500813" y="3929063"/>
            <a:ext cx="1428750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8" name="TextBox 104"/>
          <p:cNvSpPr txBox="1">
            <a:spLocks noChangeArrowheads="1"/>
          </p:cNvSpPr>
          <p:nvPr/>
        </p:nvSpPr>
        <p:spPr bwMode="auto">
          <a:xfrm>
            <a:off x="5286375" y="242887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sendMsg()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7919" name="TextBox 105"/>
          <p:cNvSpPr txBox="1">
            <a:spLocks noChangeArrowheads="1"/>
          </p:cNvSpPr>
          <p:nvPr/>
        </p:nvSpPr>
        <p:spPr bwMode="auto">
          <a:xfrm>
            <a:off x="6786563" y="3643313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sendMsg()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rot="10800000">
            <a:off x="6500813" y="4357688"/>
            <a:ext cx="1428750" cy="1587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1" name="TextBox 109"/>
          <p:cNvSpPr txBox="1">
            <a:spLocks noChangeArrowheads="1"/>
          </p:cNvSpPr>
          <p:nvPr/>
        </p:nvSpPr>
        <p:spPr bwMode="auto">
          <a:xfrm>
            <a:off x="6643688" y="4071938"/>
            <a:ext cx="1130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receiveMsg()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rot="10800000">
            <a:off x="3429000" y="3000375"/>
            <a:ext cx="4500563" cy="1588"/>
          </a:xfrm>
          <a:prstGeom prst="straightConnector1">
            <a:avLst/>
          </a:prstGeom>
          <a:ln>
            <a:solidFill>
              <a:srgbClr val="66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3" name="TextBox 114"/>
          <p:cNvSpPr txBox="1">
            <a:spLocks noChangeArrowheads="1"/>
          </p:cNvSpPr>
          <p:nvPr/>
        </p:nvSpPr>
        <p:spPr bwMode="auto">
          <a:xfrm>
            <a:off x="5286375" y="2714625"/>
            <a:ext cx="1163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itchFamily="34" charset="0"/>
                <a:ea typeface="굴림" pitchFamily="50" charset="-127"/>
              </a:rPr>
              <a:t>ReceiveMsg()</a:t>
            </a: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4D34DCDB-44C9-4AB1-86F3-B93FB58EB0D8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447800"/>
            <a:ext cx="7467600" cy="1295400"/>
          </a:xfrm>
        </p:spPr>
        <p:txBody>
          <a:bodyPr/>
          <a:lstStyle/>
          <a:p>
            <a:pPr algn="ctr" eaLnBrk="1" hangingPunct="1"/>
            <a:r>
              <a:rPr lang="en-US" altLang="ko-KR" sz="3600" smtClean="0">
                <a:ea typeface="굴림" pitchFamily="50" charset="-127"/>
              </a:rPr>
              <a:t>Collaboration Diagram</a:t>
            </a:r>
            <a:br>
              <a:rPr lang="en-US" altLang="ko-KR" sz="3600" smtClean="0">
                <a:ea typeface="굴림" pitchFamily="50" charset="-127"/>
              </a:rPr>
            </a:br>
            <a:r>
              <a:rPr lang="en-US" altLang="ko-KR" sz="3600" smtClean="0">
                <a:ea typeface="굴림" pitchFamily="50" charset="-127"/>
              </a:rPr>
              <a:t/>
            </a:r>
            <a:br>
              <a:rPr lang="en-US" altLang="ko-KR" sz="3600" smtClean="0">
                <a:ea typeface="굴림" pitchFamily="50" charset="-127"/>
              </a:rPr>
            </a:br>
            <a:r>
              <a:rPr lang="en-US" altLang="ko-KR" sz="2400" smtClean="0">
                <a:ea typeface="굴림" pitchFamily="50" charset="-127"/>
              </a:rPr>
              <a:t>(Communication Diagram in UML 2.0)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A226330-7D29-4CDA-A37B-2B7845F5F33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Collaboration Diagrams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Essentially an object diagram that shows message passing relationships instead of aggregation or generalization associations.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Emphasize the flow of messages among objects, rather than timing and ordering of messages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AE2710DE-C295-4F7E-810A-6C16B4B281C2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Collaboration Diagram</a:t>
            </a:r>
          </a:p>
        </p:txBody>
      </p:sp>
      <p:sp>
        <p:nvSpPr>
          <p:cNvPr id="40964" name="Text Box 102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84525" y="38163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0965" name="Picture 1028" descr="080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91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0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49F10596-6212-4378-B766-482BB76ACD0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Collaboration Diagram Syntax</a:t>
            </a:r>
          </a:p>
        </p:txBody>
      </p:sp>
      <p:graphicFrame>
        <p:nvGraphicFramePr>
          <p:cNvPr id="302109" name="Group 29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457200" y="1295400"/>
          <a:ext cx="8382000" cy="482758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Association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Message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Frame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008" name="Picture 2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917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9" name="Picture 3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17526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Line 3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81600" y="36576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42011" name="Picture 3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2" name="Picture 3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00"/>
            <a:ext cx="1752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79667A6-70FA-4E77-8442-69C8F43681C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3011" name="WordArt 2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auto">
          <a:xfrm>
            <a:off x="457200" y="304800"/>
            <a:ext cx="8382000" cy="609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ko-KR" sz="3600" b="1" kern="10" spc="-360"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Comic Sans MS"/>
              </a:rPr>
              <a:t>CD Selections</a:t>
            </a:r>
            <a:endParaRPr lang="ko-KR" altLang="en-US" sz="3600" b="1" kern="10" spc="-360"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Comic Sans MS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0325" y="36369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3013" name="Picture 4" descr="0810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086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0B77F88-2666-4CCC-AF2D-C15548438EF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Objectives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447800"/>
            <a:ext cx="80772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2000" smtClean="0">
                <a:ea typeface="굴림" pitchFamily="50" charset="-127"/>
              </a:rPr>
              <a:t>■ </a:t>
            </a:r>
            <a:r>
              <a:rPr lang="en-US" altLang="ko-KR" sz="2400" smtClean="0">
                <a:ea typeface="굴림" pitchFamily="50" charset="-127"/>
              </a:rPr>
              <a:t>Understand the rules and style guidelines for sequence and communication(collaboration) diagrams and behavioral state machines.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■ Be able to create sequence and communication diagrams and behavioral state machines.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■ Understand the relationship between the behavioral models and the structural and functional models.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2E0F9CBB-273F-4C60-8734-0E7907287DEA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371600"/>
            <a:ext cx="7467600" cy="1295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Verification of Class Model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0FBB3181-C2A7-43DA-809D-11F8E2ACD1E2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Testing Class Diagram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Access paths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trace access paths through the model diagram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When a unique result is expected, see if the model will yield that result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think of questions that might be asked, see if the model answers them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For any questions that can not be answered, alter the model</a:t>
            </a:r>
          </a:p>
          <a:p>
            <a:pPr lvl="2"/>
            <a:endParaRPr lang="en-US" altLang="ko-KR" smtClean="0">
              <a:ea typeface="굴림" pitchFamily="50" charset="-127"/>
            </a:endParaRPr>
          </a:p>
        </p:txBody>
      </p:sp>
      <p:sp>
        <p:nvSpPr>
          <p:cNvPr id="45061" name="Freeform 4"/>
          <p:cNvSpPr>
            <a:spLocks/>
          </p:cNvSpPr>
          <p:nvPr/>
        </p:nvSpPr>
        <p:spPr bwMode="auto">
          <a:xfrm>
            <a:off x="6729413" y="4970463"/>
            <a:ext cx="6350" cy="1587"/>
          </a:xfrm>
          <a:custGeom>
            <a:avLst/>
            <a:gdLst>
              <a:gd name="T0" fmla="*/ 0 w 7"/>
              <a:gd name="T1" fmla="*/ 2147483647 h 6"/>
              <a:gd name="T2" fmla="*/ 2147483647 w 7"/>
              <a:gd name="T3" fmla="*/ 2147483647 h 6"/>
              <a:gd name="T4" fmla="*/ 2147483647 w 7"/>
              <a:gd name="T5" fmla="*/ 0 h 6"/>
              <a:gd name="T6" fmla="*/ 2147483647 w 7"/>
              <a:gd name="T7" fmla="*/ 0 h 6"/>
              <a:gd name="T8" fmla="*/ 0 w 7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6"/>
              <a:gd name="T17" fmla="*/ 7 w 7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6">
                <a:moveTo>
                  <a:pt x="0" y="3"/>
                </a:moveTo>
                <a:lnTo>
                  <a:pt x="3" y="6"/>
                </a:lnTo>
                <a:lnTo>
                  <a:pt x="7" y="0"/>
                </a:lnTo>
                <a:lnTo>
                  <a:pt x="0" y="3"/>
                </a:lnTo>
                <a:close/>
              </a:path>
            </a:pathLst>
          </a:custGeom>
          <a:solidFill>
            <a:srgbClr val="FFBF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5062" name="Group 5"/>
          <p:cNvGrpSpPr>
            <a:grpSpLocks/>
          </p:cNvGrpSpPr>
          <p:nvPr/>
        </p:nvGrpSpPr>
        <p:grpSpPr bwMode="auto">
          <a:xfrm rot="-3508117">
            <a:off x="3975101" y="4629150"/>
            <a:ext cx="673100" cy="1546225"/>
            <a:chOff x="2954" y="4036"/>
            <a:chExt cx="566" cy="730"/>
          </a:xfrm>
        </p:grpSpPr>
        <p:sp>
          <p:nvSpPr>
            <p:cNvPr id="45125" name="Freeform 6"/>
            <p:cNvSpPr>
              <a:spLocks/>
            </p:cNvSpPr>
            <p:nvPr/>
          </p:nvSpPr>
          <p:spPr bwMode="auto">
            <a:xfrm>
              <a:off x="2954" y="4057"/>
              <a:ext cx="562" cy="709"/>
            </a:xfrm>
            <a:custGeom>
              <a:avLst/>
              <a:gdLst>
                <a:gd name="T0" fmla="*/ 0 w 1685"/>
                <a:gd name="T1" fmla="*/ 0 h 2127"/>
                <a:gd name="T2" fmla="*/ 0 w 1685"/>
                <a:gd name="T3" fmla="*/ 0 h 2127"/>
                <a:gd name="T4" fmla="*/ 0 w 1685"/>
                <a:gd name="T5" fmla="*/ 0 h 2127"/>
                <a:gd name="T6" fmla="*/ 0 w 1685"/>
                <a:gd name="T7" fmla="*/ 0 h 2127"/>
                <a:gd name="T8" fmla="*/ 0 w 1685"/>
                <a:gd name="T9" fmla="*/ 0 h 2127"/>
                <a:gd name="T10" fmla="*/ 0 w 1685"/>
                <a:gd name="T11" fmla="*/ 0 h 2127"/>
                <a:gd name="T12" fmla="*/ 0 w 1685"/>
                <a:gd name="T13" fmla="*/ 0 h 2127"/>
                <a:gd name="T14" fmla="*/ 0 w 1685"/>
                <a:gd name="T15" fmla="*/ 0 h 2127"/>
                <a:gd name="T16" fmla="*/ 0 w 1685"/>
                <a:gd name="T17" fmla="*/ 0 h 2127"/>
                <a:gd name="T18" fmla="*/ 0 w 1685"/>
                <a:gd name="T19" fmla="*/ 0 h 2127"/>
                <a:gd name="T20" fmla="*/ 0 w 1685"/>
                <a:gd name="T21" fmla="*/ 0 h 2127"/>
                <a:gd name="T22" fmla="*/ 0 w 1685"/>
                <a:gd name="T23" fmla="*/ 0 h 2127"/>
                <a:gd name="T24" fmla="*/ 0 w 1685"/>
                <a:gd name="T25" fmla="*/ 0 h 2127"/>
                <a:gd name="T26" fmla="*/ 0 w 1685"/>
                <a:gd name="T27" fmla="*/ 0 h 2127"/>
                <a:gd name="T28" fmla="*/ 0 w 1685"/>
                <a:gd name="T29" fmla="*/ 0 h 2127"/>
                <a:gd name="T30" fmla="*/ 0 w 1685"/>
                <a:gd name="T31" fmla="*/ 0 h 2127"/>
                <a:gd name="T32" fmla="*/ 0 w 1685"/>
                <a:gd name="T33" fmla="*/ 0 h 2127"/>
                <a:gd name="T34" fmla="*/ 0 w 1685"/>
                <a:gd name="T35" fmla="*/ 0 h 2127"/>
                <a:gd name="T36" fmla="*/ 0 w 1685"/>
                <a:gd name="T37" fmla="*/ 0 h 2127"/>
                <a:gd name="T38" fmla="*/ 0 w 1685"/>
                <a:gd name="T39" fmla="*/ 0 h 2127"/>
                <a:gd name="T40" fmla="*/ 0 w 1685"/>
                <a:gd name="T41" fmla="*/ 0 h 2127"/>
                <a:gd name="T42" fmla="*/ 0 w 1685"/>
                <a:gd name="T43" fmla="*/ 0 h 2127"/>
                <a:gd name="T44" fmla="*/ 0 w 1685"/>
                <a:gd name="T45" fmla="*/ 0 h 2127"/>
                <a:gd name="T46" fmla="*/ 0 w 1685"/>
                <a:gd name="T47" fmla="*/ 0 h 2127"/>
                <a:gd name="T48" fmla="*/ 0 w 1685"/>
                <a:gd name="T49" fmla="*/ 0 h 2127"/>
                <a:gd name="T50" fmla="*/ 0 w 1685"/>
                <a:gd name="T51" fmla="*/ 0 h 2127"/>
                <a:gd name="T52" fmla="*/ 0 w 1685"/>
                <a:gd name="T53" fmla="*/ 0 h 2127"/>
                <a:gd name="T54" fmla="*/ 0 w 1685"/>
                <a:gd name="T55" fmla="*/ 0 h 2127"/>
                <a:gd name="T56" fmla="*/ 0 w 1685"/>
                <a:gd name="T57" fmla="*/ 0 h 2127"/>
                <a:gd name="T58" fmla="*/ 0 w 1685"/>
                <a:gd name="T59" fmla="*/ 0 h 2127"/>
                <a:gd name="T60" fmla="*/ 0 w 1685"/>
                <a:gd name="T61" fmla="*/ 0 h 2127"/>
                <a:gd name="T62" fmla="*/ 0 w 1685"/>
                <a:gd name="T63" fmla="*/ 0 h 2127"/>
                <a:gd name="T64" fmla="*/ 0 w 1685"/>
                <a:gd name="T65" fmla="*/ 0 h 2127"/>
                <a:gd name="T66" fmla="*/ 0 w 1685"/>
                <a:gd name="T67" fmla="*/ 0 h 2127"/>
                <a:gd name="T68" fmla="*/ 0 w 1685"/>
                <a:gd name="T69" fmla="*/ 0 h 2127"/>
                <a:gd name="T70" fmla="*/ 0 w 1685"/>
                <a:gd name="T71" fmla="*/ 0 h 2127"/>
                <a:gd name="T72" fmla="*/ 0 w 1685"/>
                <a:gd name="T73" fmla="*/ 0 h 2127"/>
                <a:gd name="T74" fmla="*/ 0 w 1685"/>
                <a:gd name="T75" fmla="*/ 0 h 2127"/>
                <a:gd name="T76" fmla="*/ 0 w 1685"/>
                <a:gd name="T77" fmla="*/ 0 h 2127"/>
                <a:gd name="T78" fmla="*/ 0 w 1685"/>
                <a:gd name="T79" fmla="*/ 0 h 2127"/>
                <a:gd name="T80" fmla="*/ 0 w 1685"/>
                <a:gd name="T81" fmla="*/ 0 h 2127"/>
                <a:gd name="T82" fmla="*/ 0 w 1685"/>
                <a:gd name="T83" fmla="*/ 0 h 2127"/>
                <a:gd name="T84" fmla="*/ 0 w 1685"/>
                <a:gd name="T85" fmla="*/ 0 h 2127"/>
                <a:gd name="T86" fmla="*/ 0 w 1685"/>
                <a:gd name="T87" fmla="*/ 0 h 2127"/>
                <a:gd name="T88" fmla="*/ 0 w 1685"/>
                <a:gd name="T89" fmla="*/ 0 h 2127"/>
                <a:gd name="T90" fmla="*/ 0 w 1685"/>
                <a:gd name="T91" fmla="*/ 0 h 2127"/>
                <a:gd name="T92" fmla="*/ 0 w 1685"/>
                <a:gd name="T93" fmla="*/ 0 h 2127"/>
                <a:gd name="T94" fmla="*/ 0 w 1685"/>
                <a:gd name="T95" fmla="*/ 0 h 21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85"/>
                <a:gd name="T145" fmla="*/ 0 h 2127"/>
                <a:gd name="T146" fmla="*/ 1685 w 1685"/>
                <a:gd name="T147" fmla="*/ 2127 h 21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85" h="2127">
                  <a:moveTo>
                    <a:pt x="1685" y="1116"/>
                  </a:moveTo>
                  <a:lnTo>
                    <a:pt x="1675" y="1139"/>
                  </a:lnTo>
                  <a:lnTo>
                    <a:pt x="1663" y="1160"/>
                  </a:lnTo>
                  <a:lnTo>
                    <a:pt x="1650" y="1177"/>
                  </a:lnTo>
                  <a:lnTo>
                    <a:pt x="1634" y="1192"/>
                  </a:lnTo>
                  <a:lnTo>
                    <a:pt x="1618" y="1204"/>
                  </a:lnTo>
                  <a:lnTo>
                    <a:pt x="1600" y="1213"/>
                  </a:lnTo>
                  <a:lnTo>
                    <a:pt x="1582" y="1220"/>
                  </a:lnTo>
                  <a:lnTo>
                    <a:pt x="1564" y="1223"/>
                  </a:lnTo>
                  <a:lnTo>
                    <a:pt x="1543" y="1223"/>
                  </a:lnTo>
                  <a:lnTo>
                    <a:pt x="1525" y="1221"/>
                  </a:lnTo>
                  <a:lnTo>
                    <a:pt x="1506" y="1217"/>
                  </a:lnTo>
                  <a:lnTo>
                    <a:pt x="1487" y="1208"/>
                  </a:lnTo>
                  <a:lnTo>
                    <a:pt x="1468" y="1198"/>
                  </a:lnTo>
                  <a:lnTo>
                    <a:pt x="1451" y="1186"/>
                  </a:lnTo>
                  <a:lnTo>
                    <a:pt x="1435" y="1170"/>
                  </a:lnTo>
                  <a:lnTo>
                    <a:pt x="1421" y="1153"/>
                  </a:lnTo>
                  <a:lnTo>
                    <a:pt x="1399" y="1122"/>
                  </a:lnTo>
                  <a:lnTo>
                    <a:pt x="1365" y="1077"/>
                  </a:lnTo>
                  <a:lnTo>
                    <a:pt x="1321" y="1015"/>
                  </a:lnTo>
                  <a:lnTo>
                    <a:pt x="1271" y="943"/>
                  </a:lnTo>
                  <a:lnTo>
                    <a:pt x="1212" y="861"/>
                  </a:lnTo>
                  <a:lnTo>
                    <a:pt x="1148" y="774"/>
                  </a:lnTo>
                  <a:lnTo>
                    <a:pt x="1082" y="680"/>
                  </a:lnTo>
                  <a:lnTo>
                    <a:pt x="1014" y="585"/>
                  </a:lnTo>
                  <a:lnTo>
                    <a:pt x="945" y="488"/>
                  </a:lnTo>
                  <a:lnTo>
                    <a:pt x="878" y="395"/>
                  </a:lnTo>
                  <a:lnTo>
                    <a:pt x="815" y="304"/>
                  </a:lnTo>
                  <a:lnTo>
                    <a:pt x="756" y="221"/>
                  </a:lnTo>
                  <a:lnTo>
                    <a:pt x="702" y="148"/>
                  </a:lnTo>
                  <a:lnTo>
                    <a:pt x="659" y="83"/>
                  </a:lnTo>
                  <a:lnTo>
                    <a:pt x="624" y="34"/>
                  </a:lnTo>
                  <a:lnTo>
                    <a:pt x="601" y="0"/>
                  </a:lnTo>
                  <a:lnTo>
                    <a:pt x="585" y="44"/>
                  </a:lnTo>
                  <a:lnTo>
                    <a:pt x="559" y="110"/>
                  </a:lnTo>
                  <a:lnTo>
                    <a:pt x="526" y="193"/>
                  </a:lnTo>
                  <a:lnTo>
                    <a:pt x="487" y="292"/>
                  </a:lnTo>
                  <a:lnTo>
                    <a:pt x="443" y="402"/>
                  </a:lnTo>
                  <a:lnTo>
                    <a:pt x="395" y="522"/>
                  </a:lnTo>
                  <a:lnTo>
                    <a:pt x="346" y="646"/>
                  </a:lnTo>
                  <a:lnTo>
                    <a:pt x="294" y="774"/>
                  </a:lnTo>
                  <a:lnTo>
                    <a:pt x="243" y="900"/>
                  </a:lnTo>
                  <a:lnTo>
                    <a:pt x="193" y="1022"/>
                  </a:lnTo>
                  <a:lnTo>
                    <a:pt x="147" y="1136"/>
                  </a:lnTo>
                  <a:lnTo>
                    <a:pt x="103" y="1240"/>
                  </a:lnTo>
                  <a:lnTo>
                    <a:pt x="66" y="1331"/>
                  </a:lnTo>
                  <a:lnTo>
                    <a:pt x="36" y="1404"/>
                  </a:lnTo>
                  <a:lnTo>
                    <a:pt x="13" y="1457"/>
                  </a:lnTo>
                  <a:lnTo>
                    <a:pt x="0" y="1486"/>
                  </a:lnTo>
                  <a:lnTo>
                    <a:pt x="15" y="1495"/>
                  </a:lnTo>
                  <a:lnTo>
                    <a:pt x="36" y="1507"/>
                  </a:lnTo>
                  <a:lnTo>
                    <a:pt x="59" y="1520"/>
                  </a:lnTo>
                  <a:lnTo>
                    <a:pt x="86" y="1534"/>
                  </a:lnTo>
                  <a:lnTo>
                    <a:pt x="118" y="1550"/>
                  </a:lnTo>
                  <a:lnTo>
                    <a:pt x="153" y="1569"/>
                  </a:lnTo>
                  <a:lnTo>
                    <a:pt x="190" y="1590"/>
                  </a:lnTo>
                  <a:lnTo>
                    <a:pt x="229" y="1610"/>
                  </a:lnTo>
                  <a:lnTo>
                    <a:pt x="271" y="1634"/>
                  </a:lnTo>
                  <a:lnTo>
                    <a:pt x="316" y="1657"/>
                  </a:lnTo>
                  <a:lnTo>
                    <a:pt x="362" y="1681"/>
                  </a:lnTo>
                  <a:lnTo>
                    <a:pt x="409" y="1705"/>
                  </a:lnTo>
                  <a:lnTo>
                    <a:pt x="457" y="1732"/>
                  </a:lnTo>
                  <a:lnTo>
                    <a:pt x="506" y="1758"/>
                  </a:lnTo>
                  <a:lnTo>
                    <a:pt x="557" y="1784"/>
                  </a:lnTo>
                  <a:lnTo>
                    <a:pt x="607" y="1811"/>
                  </a:lnTo>
                  <a:lnTo>
                    <a:pt x="656" y="1837"/>
                  </a:lnTo>
                  <a:lnTo>
                    <a:pt x="707" y="1863"/>
                  </a:lnTo>
                  <a:lnTo>
                    <a:pt x="756" y="1888"/>
                  </a:lnTo>
                  <a:lnTo>
                    <a:pt x="805" y="1915"/>
                  </a:lnTo>
                  <a:lnTo>
                    <a:pt x="851" y="1940"/>
                  </a:lnTo>
                  <a:lnTo>
                    <a:pt x="897" y="1963"/>
                  </a:lnTo>
                  <a:lnTo>
                    <a:pt x="940" y="1986"/>
                  </a:lnTo>
                  <a:lnTo>
                    <a:pt x="982" y="2008"/>
                  </a:lnTo>
                  <a:lnTo>
                    <a:pt x="1023" y="2029"/>
                  </a:lnTo>
                  <a:lnTo>
                    <a:pt x="1059" y="2048"/>
                  </a:lnTo>
                  <a:lnTo>
                    <a:pt x="1092" y="2065"/>
                  </a:lnTo>
                  <a:lnTo>
                    <a:pt x="1124" y="2081"/>
                  </a:lnTo>
                  <a:lnTo>
                    <a:pt x="1150" y="2096"/>
                  </a:lnTo>
                  <a:lnTo>
                    <a:pt x="1174" y="2109"/>
                  </a:lnTo>
                  <a:lnTo>
                    <a:pt x="1193" y="2119"/>
                  </a:lnTo>
                  <a:lnTo>
                    <a:pt x="1207" y="2127"/>
                  </a:lnTo>
                  <a:lnTo>
                    <a:pt x="1230" y="2078"/>
                  </a:lnTo>
                  <a:lnTo>
                    <a:pt x="1258" y="2024"/>
                  </a:lnTo>
                  <a:lnTo>
                    <a:pt x="1288" y="1963"/>
                  </a:lnTo>
                  <a:lnTo>
                    <a:pt x="1321" y="1897"/>
                  </a:lnTo>
                  <a:lnTo>
                    <a:pt x="1354" y="1828"/>
                  </a:lnTo>
                  <a:lnTo>
                    <a:pt x="1390" y="1755"/>
                  </a:lnTo>
                  <a:lnTo>
                    <a:pt x="1427" y="1682"/>
                  </a:lnTo>
                  <a:lnTo>
                    <a:pt x="1463" y="1607"/>
                  </a:lnTo>
                  <a:lnTo>
                    <a:pt x="1499" y="1533"/>
                  </a:lnTo>
                  <a:lnTo>
                    <a:pt x="1533" y="1461"/>
                  </a:lnTo>
                  <a:lnTo>
                    <a:pt x="1567" y="1391"/>
                  </a:lnTo>
                  <a:lnTo>
                    <a:pt x="1597" y="1324"/>
                  </a:lnTo>
                  <a:lnTo>
                    <a:pt x="1624" y="1262"/>
                  </a:lnTo>
                  <a:lnTo>
                    <a:pt x="1649" y="1207"/>
                  </a:lnTo>
                  <a:lnTo>
                    <a:pt x="1669" y="1157"/>
                  </a:lnTo>
                  <a:lnTo>
                    <a:pt x="1685" y="1116"/>
                  </a:lnTo>
                  <a:close/>
                </a:path>
              </a:pathLst>
            </a:custGeom>
            <a:solidFill>
              <a:srgbClr val="D6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6" name="Freeform 7"/>
            <p:cNvSpPr>
              <a:spLocks/>
            </p:cNvSpPr>
            <p:nvPr/>
          </p:nvSpPr>
          <p:spPr bwMode="auto">
            <a:xfrm>
              <a:off x="2954" y="4057"/>
              <a:ext cx="562" cy="709"/>
            </a:xfrm>
            <a:custGeom>
              <a:avLst/>
              <a:gdLst>
                <a:gd name="T0" fmla="*/ 0 w 1685"/>
                <a:gd name="T1" fmla="*/ 0 h 2127"/>
                <a:gd name="T2" fmla="*/ 0 w 1685"/>
                <a:gd name="T3" fmla="*/ 0 h 2127"/>
                <a:gd name="T4" fmla="*/ 0 w 1685"/>
                <a:gd name="T5" fmla="*/ 0 h 2127"/>
                <a:gd name="T6" fmla="*/ 0 w 1685"/>
                <a:gd name="T7" fmla="*/ 0 h 2127"/>
                <a:gd name="T8" fmla="*/ 0 w 1685"/>
                <a:gd name="T9" fmla="*/ 0 h 2127"/>
                <a:gd name="T10" fmla="*/ 0 w 1685"/>
                <a:gd name="T11" fmla="*/ 0 h 2127"/>
                <a:gd name="T12" fmla="*/ 0 w 1685"/>
                <a:gd name="T13" fmla="*/ 0 h 2127"/>
                <a:gd name="T14" fmla="*/ 0 w 1685"/>
                <a:gd name="T15" fmla="*/ 0 h 2127"/>
                <a:gd name="T16" fmla="*/ 0 w 1685"/>
                <a:gd name="T17" fmla="*/ 0 h 2127"/>
                <a:gd name="T18" fmla="*/ 0 w 1685"/>
                <a:gd name="T19" fmla="*/ 0 h 2127"/>
                <a:gd name="T20" fmla="*/ 0 w 1685"/>
                <a:gd name="T21" fmla="*/ 0 h 2127"/>
                <a:gd name="T22" fmla="*/ 0 w 1685"/>
                <a:gd name="T23" fmla="*/ 0 h 2127"/>
                <a:gd name="T24" fmla="*/ 0 w 1685"/>
                <a:gd name="T25" fmla="*/ 0 h 2127"/>
                <a:gd name="T26" fmla="*/ 0 w 1685"/>
                <a:gd name="T27" fmla="*/ 0 h 2127"/>
                <a:gd name="T28" fmla="*/ 0 w 1685"/>
                <a:gd name="T29" fmla="*/ 0 h 2127"/>
                <a:gd name="T30" fmla="*/ 0 w 1685"/>
                <a:gd name="T31" fmla="*/ 0 h 2127"/>
                <a:gd name="T32" fmla="*/ 0 w 1685"/>
                <a:gd name="T33" fmla="*/ 0 h 2127"/>
                <a:gd name="T34" fmla="*/ 0 w 1685"/>
                <a:gd name="T35" fmla="*/ 0 h 2127"/>
                <a:gd name="T36" fmla="*/ 0 w 1685"/>
                <a:gd name="T37" fmla="*/ 0 h 2127"/>
                <a:gd name="T38" fmla="*/ 0 w 1685"/>
                <a:gd name="T39" fmla="*/ 0 h 2127"/>
                <a:gd name="T40" fmla="*/ 0 w 1685"/>
                <a:gd name="T41" fmla="*/ 0 h 2127"/>
                <a:gd name="T42" fmla="*/ 0 w 1685"/>
                <a:gd name="T43" fmla="*/ 0 h 2127"/>
                <a:gd name="T44" fmla="*/ 0 w 1685"/>
                <a:gd name="T45" fmla="*/ 0 h 2127"/>
                <a:gd name="T46" fmla="*/ 0 w 1685"/>
                <a:gd name="T47" fmla="*/ 0 h 2127"/>
                <a:gd name="T48" fmla="*/ 0 w 1685"/>
                <a:gd name="T49" fmla="*/ 0 h 2127"/>
                <a:gd name="T50" fmla="*/ 0 w 1685"/>
                <a:gd name="T51" fmla="*/ 0 h 2127"/>
                <a:gd name="T52" fmla="*/ 0 w 1685"/>
                <a:gd name="T53" fmla="*/ 0 h 2127"/>
                <a:gd name="T54" fmla="*/ 0 w 1685"/>
                <a:gd name="T55" fmla="*/ 0 h 2127"/>
                <a:gd name="T56" fmla="*/ 0 w 1685"/>
                <a:gd name="T57" fmla="*/ 0 h 2127"/>
                <a:gd name="T58" fmla="*/ 0 w 1685"/>
                <a:gd name="T59" fmla="*/ 0 h 2127"/>
                <a:gd name="T60" fmla="*/ 0 w 1685"/>
                <a:gd name="T61" fmla="*/ 0 h 2127"/>
                <a:gd name="T62" fmla="*/ 0 w 1685"/>
                <a:gd name="T63" fmla="*/ 0 h 2127"/>
                <a:gd name="T64" fmla="*/ 0 w 1685"/>
                <a:gd name="T65" fmla="*/ 0 h 2127"/>
                <a:gd name="T66" fmla="*/ 0 w 1685"/>
                <a:gd name="T67" fmla="*/ 0 h 2127"/>
                <a:gd name="T68" fmla="*/ 0 w 1685"/>
                <a:gd name="T69" fmla="*/ 0 h 2127"/>
                <a:gd name="T70" fmla="*/ 0 w 1685"/>
                <a:gd name="T71" fmla="*/ 0 h 2127"/>
                <a:gd name="T72" fmla="*/ 0 w 1685"/>
                <a:gd name="T73" fmla="*/ 0 h 2127"/>
                <a:gd name="T74" fmla="*/ 0 w 1685"/>
                <a:gd name="T75" fmla="*/ 0 h 2127"/>
                <a:gd name="T76" fmla="*/ 0 w 1685"/>
                <a:gd name="T77" fmla="*/ 0 h 2127"/>
                <a:gd name="T78" fmla="*/ 0 w 1685"/>
                <a:gd name="T79" fmla="*/ 0 h 2127"/>
                <a:gd name="T80" fmla="*/ 0 w 1685"/>
                <a:gd name="T81" fmla="*/ 0 h 2127"/>
                <a:gd name="T82" fmla="*/ 0 w 1685"/>
                <a:gd name="T83" fmla="*/ 0 h 2127"/>
                <a:gd name="T84" fmla="*/ 0 w 1685"/>
                <a:gd name="T85" fmla="*/ 0 h 2127"/>
                <a:gd name="T86" fmla="*/ 0 w 1685"/>
                <a:gd name="T87" fmla="*/ 0 h 2127"/>
                <a:gd name="T88" fmla="*/ 0 w 1685"/>
                <a:gd name="T89" fmla="*/ 0 h 2127"/>
                <a:gd name="T90" fmla="*/ 0 w 1685"/>
                <a:gd name="T91" fmla="*/ 0 h 2127"/>
                <a:gd name="T92" fmla="*/ 0 w 1685"/>
                <a:gd name="T93" fmla="*/ 0 h 2127"/>
                <a:gd name="T94" fmla="*/ 0 w 1685"/>
                <a:gd name="T95" fmla="*/ 0 h 2127"/>
                <a:gd name="T96" fmla="*/ 0 w 1685"/>
                <a:gd name="T97" fmla="*/ 0 h 2127"/>
                <a:gd name="T98" fmla="*/ 0 w 1685"/>
                <a:gd name="T99" fmla="*/ 0 h 2127"/>
                <a:gd name="T100" fmla="*/ 0 w 1685"/>
                <a:gd name="T101" fmla="*/ 0 h 21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85"/>
                <a:gd name="T154" fmla="*/ 0 h 2127"/>
                <a:gd name="T155" fmla="*/ 1685 w 1685"/>
                <a:gd name="T156" fmla="*/ 2127 h 212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85" h="2127">
                  <a:moveTo>
                    <a:pt x="1685" y="1116"/>
                  </a:moveTo>
                  <a:lnTo>
                    <a:pt x="1685" y="1116"/>
                  </a:lnTo>
                  <a:lnTo>
                    <a:pt x="1675" y="1139"/>
                  </a:lnTo>
                  <a:lnTo>
                    <a:pt x="1663" y="1160"/>
                  </a:lnTo>
                  <a:lnTo>
                    <a:pt x="1650" y="1177"/>
                  </a:lnTo>
                  <a:lnTo>
                    <a:pt x="1634" y="1192"/>
                  </a:lnTo>
                  <a:lnTo>
                    <a:pt x="1618" y="1204"/>
                  </a:lnTo>
                  <a:lnTo>
                    <a:pt x="1600" y="1213"/>
                  </a:lnTo>
                  <a:lnTo>
                    <a:pt x="1582" y="1220"/>
                  </a:lnTo>
                  <a:lnTo>
                    <a:pt x="1564" y="1223"/>
                  </a:lnTo>
                  <a:lnTo>
                    <a:pt x="1543" y="1223"/>
                  </a:lnTo>
                  <a:lnTo>
                    <a:pt x="1525" y="1221"/>
                  </a:lnTo>
                  <a:lnTo>
                    <a:pt x="1506" y="1217"/>
                  </a:lnTo>
                  <a:lnTo>
                    <a:pt x="1487" y="1208"/>
                  </a:lnTo>
                  <a:lnTo>
                    <a:pt x="1468" y="1198"/>
                  </a:lnTo>
                  <a:lnTo>
                    <a:pt x="1451" y="1186"/>
                  </a:lnTo>
                  <a:lnTo>
                    <a:pt x="1435" y="1170"/>
                  </a:lnTo>
                  <a:lnTo>
                    <a:pt x="1421" y="1153"/>
                  </a:lnTo>
                  <a:lnTo>
                    <a:pt x="1399" y="1122"/>
                  </a:lnTo>
                  <a:lnTo>
                    <a:pt x="1365" y="1077"/>
                  </a:lnTo>
                  <a:lnTo>
                    <a:pt x="1321" y="1015"/>
                  </a:lnTo>
                  <a:lnTo>
                    <a:pt x="1271" y="943"/>
                  </a:lnTo>
                  <a:lnTo>
                    <a:pt x="1212" y="861"/>
                  </a:lnTo>
                  <a:lnTo>
                    <a:pt x="1148" y="774"/>
                  </a:lnTo>
                  <a:lnTo>
                    <a:pt x="1082" y="680"/>
                  </a:lnTo>
                  <a:lnTo>
                    <a:pt x="1014" y="585"/>
                  </a:lnTo>
                  <a:lnTo>
                    <a:pt x="945" y="488"/>
                  </a:lnTo>
                  <a:lnTo>
                    <a:pt x="878" y="395"/>
                  </a:lnTo>
                  <a:lnTo>
                    <a:pt x="815" y="304"/>
                  </a:lnTo>
                  <a:lnTo>
                    <a:pt x="756" y="221"/>
                  </a:lnTo>
                  <a:lnTo>
                    <a:pt x="702" y="148"/>
                  </a:lnTo>
                  <a:lnTo>
                    <a:pt x="659" y="83"/>
                  </a:lnTo>
                  <a:lnTo>
                    <a:pt x="624" y="34"/>
                  </a:lnTo>
                  <a:lnTo>
                    <a:pt x="601" y="0"/>
                  </a:lnTo>
                  <a:lnTo>
                    <a:pt x="585" y="44"/>
                  </a:lnTo>
                  <a:lnTo>
                    <a:pt x="559" y="110"/>
                  </a:lnTo>
                  <a:lnTo>
                    <a:pt x="526" y="193"/>
                  </a:lnTo>
                  <a:lnTo>
                    <a:pt x="487" y="292"/>
                  </a:lnTo>
                  <a:lnTo>
                    <a:pt x="443" y="402"/>
                  </a:lnTo>
                  <a:lnTo>
                    <a:pt x="395" y="522"/>
                  </a:lnTo>
                  <a:lnTo>
                    <a:pt x="346" y="646"/>
                  </a:lnTo>
                  <a:lnTo>
                    <a:pt x="294" y="774"/>
                  </a:lnTo>
                  <a:lnTo>
                    <a:pt x="243" y="900"/>
                  </a:lnTo>
                  <a:lnTo>
                    <a:pt x="193" y="1022"/>
                  </a:lnTo>
                  <a:lnTo>
                    <a:pt x="147" y="1136"/>
                  </a:lnTo>
                  <a:lnTo>
                    <a:pt x="103" y="1240"/>
                  </a:lnTo>
                  <a:lnTo>
                    <a:pt x="66" y="1331"/>
                  </a:lnTo>
                  <a:lnTo>
                    <a:pt x="36" y="1404"/>
                  </a:lnTo>
                  <a:lnTo>
                    <a:pt x="13" y="1457"/>
                  </a:lnTo>
                  <a:lnTo>
                    <a:pt x="0" y="1486"/>
                  </a:lnTo>
                  <a:lnTo>
                    <a:pt x="15" y="1495"/>
                  </a:lnTo>
                  <a:lnTo>
                    <a:pt x="36" y="1507"/>
                  </a:lnTo>
                  <a:lnTo>
                    <a:pt x="59" y="1520"/>
                  </a:lnTo>
                  <a:lnTo>
                    <a:pt x="86" y="1534"/>
                  </a:lnTo>
                  <a:lnTo>
                    <a:pt x="118" y="1550"/>
                  </a:lnTo>
                  <a:lnTo>
                    <a:pt x="153" y="1569"/>
                  </a:lnTo>
                  <a:lnTo>
                    <a:pt x="190" y="1590"/>
                  </a:lnTo>
                  <a:lnTo>
                    <a:pt x="229" y="1610"/>
                  </a:lnTo>
                  <a:lnTo>
                    <a:pt x="271" y="1634"/>
                  </a:lnTo>
                  <a:lnTo>
                    <a:pt x="316" y="1657"/>
                  </a:lnTo>
                  <a:lnTo>
                    <a:pt x="362" y="1681"/>
                  </a:lnTo>
                  <a:lnTo>
                    <a:pt x="409" y="1705"/>
                  </a:lnTo>
                  <a:lnTo>
                    <a:pt x="457" y="1732"/>
                  </a:lnTo>
                  <a:lnTo>
                    <a:pt x="506" y="1758"/>
                  </a:lnTo>
                  <a:lnTo>
                    <a:pt x="557" y="1784"/>
                  </a:lnTo>
                  <a:lnTo>
                    <a:pt x="607" y="1811"/>
                  </a:lnTo>
                  <a:lnTo>
                    <a:pt x="656" y="1837"/>
                  </a:lnTo>
                  <a:lnTo>
                    <a:pt x="707" y="1863"/>
                  </a:lnTo>
                  <a:lnTo>
                    <a:pt x="756" y="1888"/>
                  </a:lnTo>
                  <a:lnTo>
                    <a:pt x="805" y="1915"/>
                  </a:lnTo>
                  <a:lnTo>
                    <a:pt x="851" y="1940"/>
                  </a:lnTo>
                  <a:lnTo>
                    <a:pt x="897" y="1963"/>
                  </a:lnTo>
                  <a:lnTo>
                    <a:pt x="940" y="1986"/>
                  </a:lnTo>
                  <a:lnTo>
                    <a:pt x="982" y="2008"/>
                  </a:lnTo>
                  <a:lnTo>
                    <a:pt x="1023" y="2029"/>
                  </a:lnTo>
                  <a:lnTo>
                    <a:pt x="1059" y="2048"/>
                  </a:lnTo>
                  <a:lnTo>
                    <a:pt x="1092" y="2065"/>
                  </a:lnTo>
                  <a:lnTo>
                    <a:pt x="1124" y="2081"/>
                  </a:lnTo>
                  <a:lnTo>
                    <a:pt x="1150" y="2096"/>
                  </a:lnTo>
                  <a:lnTo>
                    <a:pt x="1174" y="2109"/>
                  </a:lnTo>
                  <a:lnTo>
                    <a:pt x="1193" y="2119"/>
                  </a:lnTo>
                  <a:lnTo>
                    <a:pt x="1207" y="2127"/>
                  </a:lnTo>
                  <a:lnTo>
                    <a:pt x="1230" y="2078"/>
                  </a:lnTo>
                  <a:lnTo>
                    <a:pt x="1258" y="2024"/>
                  </a:lnTo>
                  <a:lnTo>
                    <a:pt x="1288" y="1963"/>
                  </a:lnTo>
                  <a:lnTo>
                    <a:pt x="1321" y="1897"/>
                  </a:lnTo>
                  <a:lnTo>
                    <a:pt x="1354" y="1828"/>
                  </a:lnTo>
                  <a:lnTo>
                    <a:pt x="1390" y="1755"/>
                  </a:lnTo>
                  <a:lnTo>
                    <a:pt x="1427" y="1682"/>
                  </a:lnTo>
                  <a:lnTo>
                    <a:pt x="1463" y="1607"/>
                  </a:lnTo>
                  <a:lnTo>
                    <a:pt x="1499" y="1533"/>
                  </a:lnTo>
                  <a:lnTo>
                    <a:pt x="1533" y="1461"/>
                  </a:lnTo>
                  <a:lnTo>
                    <a:pt x="1567" y="1391"/>
                  </a:lnTo>
                  <a:lnTo>
                    <a:pt x="1597" y="1324"/>
                  </a:lnTo>
                  <a:lnTo>
                    <a:pt x="1624" y="1262"/>
                  </a:lnTo>
                  <a:lnTo>
                    <a:pt x="1649" y="1207"/>
                  </a:lnTo>
                  <a:lnTo>
                    <a:pt x="1669" y="1157"/>
                  </a:lnTo>
                  <a:lnTo>
                    <a:pt x="1685" y="11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7" name="Freeform 8"/>
            <p:cNvSpPr>
              <a:spLocks/>
            </p:cNvSpPr>
            <p:nvPr/>
          </p:nvSpPr>
          <p:spPr bwMode="auto">
            <a:xfrm>
              <a:off x="3155" y="4036"/>
              <a:ext cx="365" cy="429"/>
            </a:xfrm>
            <a:custGeom>
              <a:avLst/>
              <a:gdLst>
                <a:gd name="T0" fmla="*/ 0 w 1095"/>
                <a:gd name="T1" fmla="*/ 0 h 1286"/>
                <a:gd name="T2" fmla="*/ 0 w 1095"/>
                <a:gd name="T3" fmla="*/ 0 h 1286"/>
                <a:gd name="T4" fmla="*/ 0 w 1095"/>
                <a:gd name="T5" fmla="*/ 0 h 1286"/>
                <a:gd name="T6" fmla="*/ 0 w 1095"/>
                <a:gd name="T7" fmla="*/ 0 h 1286"/>
                <a:gd name="T8" fmla="*/ 0 w 1095"/>
                <a:gd name="T9" fmla="*/ 0 h 1286"/>
                <a:gd name="T10" fmla="*/ 0 w 1095"/>
                <a:gd name="T11" fmla="*/ 0 h 1286"/>
                <a:gd name="T12" fmla="*/ 0 w 1095"/>
                <a:gd name="T13" fmla="*/ 0 h 1286"/>
                <a:gd name="T14" fmla="*/ 0 w 1095"/>
                <a:gd name="T15" fmla="*/ 0 h 1286"/>
                <a:gd name="T16" fmla="*/ 0 w 1095"/>
                <a:gd name="T17" fmla="*/ 0 h 1286"/>
                <a:gd name="T18" fmla="*/ 0 w 1095"/>
                <a:gd name="T19" fmla="*/ 0 h 1286"/>
                <a:gd name="T20" fmla="*/ 0 w 1095"/>
                <a:gd name="T21" fmla="*/ 0 h 1286"/>
                <a:gd name="T22" fmla="*/ 0 w 1095"/>
                <a:gd name="T23" fmla="*/ 0 h 1286"/>
                <a:gd name="T24" fmla="*/ 0 w 1095"/>
                <a:gd name="T25" fmla="*/ 0 h 1286"/>
                <a:gd name="T26" fmla="*/ 0 w 1095"/>
                <a:gd name="T27" fmla="*/ 0 h 1286"/>
                <a:gd name="T28" fmla="*/ 0 w 1095"/>
                <a:gd name="T29" fmla="*/ 0 h 1286"/>
                <a:gd name="T30" fmla="*/ 0 w 1095"/>
                <a:gd name="T31" fmla="*/ 0 h 1286"/>
                <a:gd name="T32" fmla="*/ 0 w 1095"/>
                <a:gd name="T33" fmla="*/ 0 h 1286"/>
                <a:gd name="T34" fmla="*/ 0 w 1095"/>
                <a:gd name="T35" fmla="*/ 0 h 1286"/>
                <a:gd name="T36" fmla="*/ 0 w 1095"/>
                <a:gd name="T37" fmla="*/ 0 h 1286"/>
                <a:gd name="T38" fmla="*/ 0 w 1095"/>
                <a:gd name="T39" fmla="*/ 0 h 1286"/>
                <a:gd name="T40" fmla="*/ 0 w 1095"/>
                <a:gd name="T41" fmla="*/ 0 h 1286"/>
                <a:gd name="T42" fmla="*/ 0 w 1095"/>
                <a:gd name="T43" fmla="*/ 0 h 1286"/>
                <a:gd name="T44" fmla="*/ 0 w 1095"/>
                <a:gd name="T45" fmla="*/ 0 h 1286"/>
                <a:gd name="T46" fmla="*/ 0 w 1095"/>
                <a:gd name="T47" fmla="*/ 0 h 1286"/>
                <a:gd name="T48" fmla="*/ 0 w 1095"/>
                <a:gd name="T49" fmla="*/ 0 h 1286"/>
                <a:gd name="T50" fmla="*/ 0 w 1095"/>
                <a:gd name="T51" fmla="*/ 0 h 1286"/>
                <a:gd name="T52" fmla="*/ 0 w 1095"/>
                <a:gd name="T53" fmla="*/ 0 h 1286"/>
                <a:gd name="T54" fmla="*/ 0 w 1095"/>
                <a:gd name="T55" fmla="*/ 0 h 1286"/>
                <a:gd name="T56" fmla="*/ 0 w 1095"/>
                <a:gd name="T57" fmla="*/ 0 h 1286"/>
                <a:gd name="T58" fmla="*/ 0 w 1095"/>
                <a:gd name="T59" fmla="*/ 0 h 1286"/>
                <a:gd name="T60" fmla="*/ 0 w 1095"/>
                <a:gd name="T61" fmla="*/ 0 h 1286"/>
                <a:gd name="T62" fmla="*/ 0 w 1095"/>
                <a:gd name="T63" fmla="*/ 0 h 1286"/>
                <a:gd name="T64" fmla="*/ 0 w 1095"/>
                <a:gd name="T65" fmla="*/ 0 h 1286"/>
                <a:gd name="T66" fmla="*/ 0 w 1095"/>
                <a:gd name="T67" fmla="*/ 0 h 1286"/>
                <a:gd name="T68" fmla="*/ 0 w 1095"/>
                <a:gd name="T69" fmla="*/ 0 h 1286"/>
                <a:gd name="T70" fmla="*/ 0 w 1095"/>
                <a:gd name="T71" fmla="*/ 0 h 12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5"/>
                <a:gd name="T109" fmla="*/ 0 h 1286"/>
                <a:gd name="T110" fmla="*/ 1095 w 1095"/>
                <a:gd name="T111" fmla="*/ 1286 h 128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5" h="1286">
                  <a:moveTo>
                    <a:pt x="98" y="9"/>
                  </a:moveTo>
                  <a:lnTo>
                    <a:pt x="81" y="2"/>
                  </a:lnTo>
                  <a:lnTo>
                    <a:pt x="65" y="0"/>
                  </a:lnTo>
                  <a:lnTo>
                    <a:pt x="51" y="3"/>
                  </a:lnTo>
                  <a:lnTo>
                    <a:pt x="36" y="9"/>
                  </a:lnTo>
                  <a:lnTo>
                    <a:pt x="23" y="19"/>
                  </a:lnTo>
                  <a:lnTo>
                    <a:pt x="13" y="32"/>
                  </a:lnTo>
                  <a:lnTo>
                    <a:pt x="6" y="47"/>
                  </a:lnTo>
                  <a:lnTo>
                    <a:pt x="0" y="63"/>
                  </a:lnTo>
                  <a:lnTo>
                    <a:pt x="23" y="97"/>
                  </a:lnTo>
                  <a:lnTo>
                    <a:pt x="58" y="146"/>
                  </a:lnTo>
                  <a:lnTo>
                    <a:pt x="103" y="209"/>
                  </a:lnTo>
                  <a:lnTo>
                    <a:pt x="155" y="284"/>
                  </a:lnTo>
                  <a:lnTo>
                    <a:pt x="214" y="367"/>
                  </a:lnTo>
                  <a:lnTo>
                    <a:pt x="277" y="456"/>
                  </a:lnTo>
                  <a:lnTo>
                    <a:pt x="345" y="551"/>
                  </a:lnTo>
                  <a:lnTo>
                    <a:pt x="413" y="647"/>
                  </a:lnTo>
                  <a:lnTo>
                    <a:pt x="482" y="743"/>
                  </a:lnTo>
                  <a:lnTo>
                    <a:pt x="549" y="835"/>
                  </a:lnTo>
                  <a:lnTo>
                    <a:pt x="612" y="924"/>
                  </a:lnTo>
                  <a:lnTo>
                    <a:pt x="670" y="1006"/>
                  </a:lnTo>
                  <a:lnTo>
                    <a:pt x="722" y="1078"/>
                  </a:lnTo>
                  <a:lnTo>
                    <a:pt x="765" y="1138"/>
                  </a:lnTo>
                  <a:lnTo>
                    <a:pt x="798" y="1185"/>
                  </a:lnTo>
                  <a:lnTo>
                    <a:pt x="820" y="1216"/>
                  </a:lnTo>
                  <a:lnTo>
                    <a:pt x="836" y="1236"/>
                  </a:lnTo>
                  <a:lnTo>
                    <a:pt x="854" y="1252"/>
                  </a:lnTo>
                  <a:lnTo>
                    <a:pt x="875" y="1267"/>
                  </a:lnTo>
                  <a:lnTo>
                    <a:pt x="895" y="1277"/>
                  </a:lnTo>
                  <a:lnTo>
                    <a:pt x="916" y="1283"/>
                  </a:lnTo>
                  <a:lnTo>
                    <a:pt x="940" y="1286"/>
                  </a:lnTo>
                  <a:lnTo>
                    <a:pt x="963" y="1286"/>
                  </a:lnTo>
                  <a:lnTo>
                    <a:pt x="984" y="1281"/>
                  </a:lnTo>
                  <a:lnTo>
                    <a:pt x="1006" y="1274"/>
                  </a:lnTo>
                  <a:lnTo>
                    <a:pt x="1025" y="1262"/>
                  </a:lnTo>
                  <a:lnTo>
                    <a:pt x="1043" y="1246"/>
                  </a:lnTo>
                  <a:lnTo>
                    <a:pt x="1059" y="1227"/>
                  </a:lnTo>
                  <a:lnTo>
                    <a:pt x="1074" y="1204"/>
                  </a:lnTo>
                  <a:lnTo>
                    <a:pt x="1084" y="1176"/>
                  </a:lnTo>
                  <a:lnTo>
                    <a:pt x="1091" y="1144"/>
                  </a:lnTo>
                  <a:lnTo>
                    <a:pt x="1095" y="1109"/>
                  </a:lnTo>
                  <a:lnTo>
                    <a:pt x="1095" y="1106"/>
                  </a:lnTo>
                  <a:lnTo>
                    <a:pt x="1090" y="1097"/>
                  </a:lnTo>
                  <a:lnTo>
                    <a:pt x="1078" y="1082"/>
                  </a:lnTo>
                  <a:lnTo>
                    <a:pt x="1064" y="1065"/>
                  </a:lnTo>
                  <a:lnTo>
                    <a:pt x="1045" y="1042"/>
                  </a:lnTo>
                  <a:lnTo>
                    <a:pt x="1022" y="1015"/>
                  </a:lnTo>
                  <a:lnTo>
                    <a:pt x="994" y="984"/>
                  </a:lnTo>
                  <a:lnTo>
                    <a:pt x="966" y="951"/>
                  </a:lnTo>
                  <a:lnTo>
                    <a:pt x="932" y="914"/>
                  </a:lnTo>
                  <a:lnTo>
                    <a:pt x="896" y="875"/>
                  </a:lnTo>
                  <a:lnTo>
                    <a:pt x="859" y="832"/>
                  </a:lnTo>
                  <a:lnTo>
                    <a:pt x="820" y="788"/>
                  </a:lnTo>
                  <a:lnTo>
                    <a:pt x="778" y="743"/>
                  </a:lnTo>
                  <a:lnTo>
                    <a:pt x="736" y="696"/>
                  </a:lnTo>
                  <a:lnTo>
                    <a:pt x="693" y="649"/>
                  </a:lnTo>
                  <a:lnTo>
                    <a:pt x="648" y="600"/>
                  </a:lnTo>
                  <a:lnTo>
                    <a:pt x="603" y="551"/>
                  </a:lnTo>
                  <a:lnTo>
                    <a:pt x="559" y="503"/>
                  </a:lnTo>
                  <a:lnTo>
                    <a:pt x="514" y="455"/>
                  </a:lnTo>
                  <a:lnTo>
                    <a:pt x="471" y="407"/>
                  </a:lnTo>
                  <a:lnTo>
                    <a:pt x="427" y="360"/>
                  </a:lnTo>
                  <a:lnTo>
                    <a:pt x="385" y="315"/>
                  </a:lnTo>
                  <a:lnTo>
                    <a:pt x="345" y="271"/>
                  </a:lnTo>
                  <a:lnTo>
                    <a:pt x="306" y="230"/>
                  </a:lnTo>
                  <a:lnTo>
                    <a:pt x="269" y="190"/>
                  </a:lnTo>
                  <a:lnTo>
                    <a:pt x="235" y="154"/>
                  </a:lnTo>
                  <a:lnTo>
                    <a:pt x="204" y="120"/>
                  </a:lnTo>
                  <a:lnTo>
                    <a:pt x="175" y="89"/>
                  </a:lnTo>
                  <a:lnTo>
                    <a:pt x="150" y="63"/>
                  </a:lnTo>
                  <a:lnTo>
                    <a:pt x="129" y="41"/>
                  </a:lnTo>
                  <a:lnTo>
                    <a:pt x="111" y="22"/>
                  </a:lnTo>
                  <a:lnTo>
                    <a:pt x="98" y="9"/>
                  </a:lnTo>
                  <a:close/>
                </a:path>
              </a:pathLst>
            </a:custGeom>
            <a:solidFill>
              <a:srgbClr val="D6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8" name="Freeform 9"/>
            <p:cNvSpPr>
              <a:spLocks/>
            </p:cNvSpPr>
            <p:nvPr/>
          </p:nvSpPr>
          <p:spPr bwMode="auto">
            <a:xfrm>
              <a:off x="3155" y="4036"/>
              <a:ext cx="365" cy="429"/>
            </a:xfrm>
            <a:custGeom>
              <a:avLst/>
              <a:gdLst>
                <a:gd name="T0" fmla="*/ 0 w 1095"/>
                <a:gd name="T1" fmla="*/ 0 h 1286"/>
                <a:gd name="T2" fmla="*/ 0 w 1095"/>
                <a:gd name="T3" fmla="*/ 0 h 1286"/>
                <a:gd name="T4" fmla="*/ 0 w 1095"/>
                <a:gd name="T5" fmla="*/ 0 h 1286"/>
                <a:gd name="T6" fmla="*/ 0 w 1095"/>
                <a:gd name="T7" fmla="*/ 0 h 1286"/>
                <a:gd name="T8" fmla="*/ 0 w 1095"/>
                <a:gd name="T9" fmla="*/ 0 h 1286"/>
                <a:gd name="T10" fmla="*/ 0 w 1095"/>
                <a:gd name="T11" fmla="*/ 0 h 1286"/>
                <a:gd name="T12" fmla="*/ 0 w 1095"/>
                <a:gd name="T13" fmla="*/ 0 h 1286"/>
                <a:gd name="T14" fmla="*/ 0 w 1095"/>
                <a:gd name="T15" fmla="*/ 0 h 1286"/>
                <a:gd name="T16" fmla="*/ 0 w 1095"/>
                <a:gd name="T17" fmla="*/ 0 h 1286"/>
                <a:gd name="T18" fmla="*/ 0 w 1095"/>
                <a:gd name="T19" fmla="*/ 0 h 1286"/>
                <a:gd name="T20" fmla="*/ 0 w 1095"/>
                <a:gd name="T21" fmla="*/ 0 h 1286"/>
                <a:gd name="T22" fmla="*/ 0 w 1095"/>
                <a:gd name="T23" fmla="*/ 0 h 1286"/>
                <a:gd name="T24" fmla="*/ 0 w 1095"/>
                <a:gd name="T25" fmla="*/ 0 h 1286"/>
                <a:gd name="T26" fmla="*/ 0 w 1095"/>
                <a:gd name="T27" fmla="*/ 0 h 1286"/>
                <a:gd name="T28" fmla="*/ 0 w 1095"/>
                <a:gd name="T29" fmla="*/ 0 h 1286"/>
                <a:gd name="T30" fmla="*/ 0 w 1095"/>
                <a:gd name="T31" fmla="*/ 0 h 1286"/>
                <a:gd name="T32" fmla="*/ 0 w 1095"/>
                <a:gd name="T33" fmla="*/ 0 h 1286"/>
                <a:gd name="T34" fmla="*/ 0 w 1095"/>
                <a:gd name="T35" fmla="*/ 0 h 1286"/>
                <a:gd name="T36" fmla="*/ 0 w 1095"/>
                <a:gd name="T37" fmla="*/ 0 h 1286"/>
                <a:gd name="T38" fmla="*/ 0 w 1095"/>
                <a:gd name="T39" fmla="*/ 0 h 1286"/>
                <a:gd name="T40" fmla="*/ 0 w 1095"/>
                <a:gd name="T41" fmla="*/ 0 h 1286"/>
                <a:gd name="T42" fmla="*/ 0 w 1095"/>
                <a:gd name="T43" fmla="*/ 0 h 1286"/>
                <a:gd name="T44" fmla="*/ 0 w 1095"/>
                <a:gd name="T45" fmla="*/ 0 h 1286"/>
                <a:gd name="T46" fmla="*/ 0 w 1095"/>
                <a:gd name="T47" fmla="*/ 0 h 1286"/>
                <a:gd name="T48" fmla="*/ 0 w 1095"/>
                <a:gd name="T49" fmla="*/ 0 h 1286"/>
                <a:gd name="T50" fmla="*/ 0 w 1095"/>
                <a:gd name="T51" fmla="*/ 0 h 1286"/>
                <a:gd name="T52" fmla="*/ 0 w 1095"/>
                <a:gd name="T53" fmla="*/ 0 h 1286"/>
                <a:gd name="T54" fmla="*/ 0 w 1095"/>
                <a:gd name="T55" fmla="*/ 0 h 1286"/>
                <a:gd name="T56" fmla="*/ 0 w 1095"/>
                <a:gd name="T57" fmla="*/ 0 h 1286"/>
                <a:gd name="T58" fmla="*/ 0 w 1095"/>
                <a:gd name="T59" fmla="*/ 0 h 1286"/>
                <a:gd name="T60" fmla="*/ 0 w 1095"/>
                <a:gd name="T61" fmla="*/ 0 h 1286"/>
                <a:gd name="T62" fmla="*/ 0 w 1095"/>
                <a:gd name="T63" fmla="*/ 0 h 1286"/>
                <a:gd name="T64" fmla="*/ 0 w 1095"/>
                <a:gd name="T65" fmla="*/ 0 h 1286"/>
                <a:gd name="T66" fmla="*/ 0 w 1095"/>
                <a:gd name="T67" fmla="*/ 0 h 1286"/>
                <a:gd name="T68" fmla="*/ 0 w 1095"/>
                <a:gd name="T69" fmla="*/ 0 h 1286"/>
                <a:gd name="T70" fmla="*/ 0 w 1095"/>
                <a:gd name="T71" fmla="*/ 0 h 1286"/>
                <a:gd name="T72" fmla="*/ 0 w 1095"/>
                <a:gd name="T73" fmla="*/ 0 h 1286"/>
                <a:gd name="T74" fmla="*/ 0 w 1095"/>
                <a:gd name="T75" fmla="*/ 0 h 12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5"/>
                <a:gd name="T115" fmla="*/ 0 h 1286"/>
                <a:gd name="T116" fmla="*/ 1095 w 1095"/>
                <a:gd name="T117" fmla="*/ 1286 h 12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5" h="1286">
                  <a:moveTo>
                    <a:pt x="98" y="9"/>
                  </a:moveTo>
                  <a:lnTo>
                    <a:pt x="98" y="9"/>
                  </a:lnTo>
                  <a:lnTo>
                    <a:pt x="81" y="2"/>
                  </a:lnTo>
                  <a:lnTo>
                    <a:pt x="65" y="0"/>
                  </a:lnTo>
                  <a:lnTo>
                    <a:pt x="51" y="3"/>
                  </a:lnTo>
                  <a:lnTo>
                    <a:pt x="36" y="9"/>
                  </a:lnTo>
                  <a:lnTo>
                    <a:pt x="23" y="19"/>
                  </a:lnTo>
                  <a:lnTo>
                    <a:pt x="13" y="32"/>
                  </a:lnTo>
                  <a:lnTo>
                    <a:pt x="6" y="47"/>
                  </a:lnTo>
                  <a:lnTo>
                    <a:pt x="0" y="63"/>
                  </a:lnTo>
                  <a:lnTo>
                    <a:pt x="23" y="97"/>
                  </a:lnTo>
                  <a:lnTo>
                    <a:pt x="58" y="146"/>
                  </a:lnTo>
                  <a:lnTo>
                    <a:pt x="103" y="209"/>
                  </a:lnTo>
                  <a:lnTo>
                    <a:pt x="155" y="284"/>
                  </a:lnTo>
                  <a:lnTo>
                    <a:pt x="214" y="367"/>
                  </a:lnTo>
                  <a:lnTo>
                    <a:pt x="277" y="456"/>
                  </a:lnTo>
                  <a:lnTo>
                    <a:pt x="345" y="551"/>
                  </a:lnTo>
                  <a:lnTo>
                    <a:pt x="413" y="647"/>
                  </a:lnTo>
                  <a:lnTo>
                    <a:pt x="482" y="743"/>
                  </a:lnTo>
                  <a:lnTo>
                    <a:pt x="549" y="835"/>
                  </a:lnTo>
                  <a:lnTo>
                    <a:pt x="612" y="924"/>
                  </a:lnTo>
                  <a:lnTo>
                    <a:pt x="670" y="1006"/>
                  </a:lnTo>
                  <a:lnTo>
                    <a:pt x="722" y="1078"/>
                  </a:lnTo>
                  <a:lnTo>
                    <a:pt x="765" y="1138"/>
                  </a:lnTo>
                  <a:lnTo>
                    <a:pt x="798" y="1185"/>
                  </a:lnTo>
                  <a:lnTo>
                    <a:pt x="820" y="1216"/>
                  </a:lnTo>
                  <a:lnTo>
                    <a:pt x="836" y="1236"/>
                  </a:lnTo>
                  <a:lnTo>
                    <a:pt x="854" y="1252"/>
                  </a:lnTo>
                  <a:lnTo>
                    <a:pt x="875" y="1267"/>
                  </a:lnTo>
                  <a:lnTo>
                    <a:pt x="895" y="1277"/>
                  </a:lnTo>
                  <a:lnTo>
                    <a:pt x="916" y="1283"/>
                  </a:lnTo>
                  <a:lnTo>
                    <a:pt x="940" y="1286"/>
                  </a:lnTo>
                  <a:lnTo>
                    <a:pt x="963" y="1286"/>
                  </a:lnTo>
                  <a:lnTo>
                    <a:pt x="984" y="1281"/>
                  </a:lnTo>
                  <a:lnTo>
                    <a:pt x="1006" y="1274"/>
                  </a:lnTo>
                  <a:lnTo>
                    <a:pt x="1025" y="1262"/>
                  </a:lnTo>
                  <a:lnTo>
                    <a:pt x="1043" y="1246"/>
                  </a:lnTo>
                  <a:lnTo>
                    <a:pt x="1059" y="1227"/>
                  </a:lnTo>
                  <a:lnTo>
                    <a:pt x="1074" y="1204"/>
                  </a:lnTo>
                  <a:lnTo>
                    <a:pt x="1084" y="1176"/>
                  </a:lnTo>
                  <a:lnTo>
                    <a:pt x="1091" y="1144"/>
                  </a:lnTo>
                  <a:lnTo>
                    <a:pt x="1095" y="1109"/>
                  </a:lnTo>
                  <a:lnTo>
                    <a:pt x="1095" y="1106"/>
                  </a:lnTo>
                  <a:lnTo>
                    <a:pt x="1090" y="1097"/>
                  </a:lnTo>
                  <a:lnTo>
                    <a:pt x="1078" y="1082"/>
                  </a:lnTo>
                  <a:lnTo>
                    <a:pt x="1064" y="1065"/>
                  </a:lnTo>
                  <a:lnTo>
                    <a:pt x="1045" y="1042"/>
                  </a:lnTo>
                  <a:lnTo>
                    <a:pt x="1022" y="1015"/>
                  </a:lnTo>
                  <a:lnTo>
                    <a:pt x="994" y="984"/>
                  </a:lnTo>
                  <a:lnTo>
                    <a:pt x="966" y="951"/>
                  </a:lnTo>
                  <a:lnTo>
                    <a:pt x="932" y="914"/>
                  </a:lnTo>
                  <a:lnTo>
                    <a:pt x="896" y="875"/>
                  </a:lnTo>
                  <a:lnTo>
                    <a:pt x="859" y="832"/>
                  </a:lnTo>
                  <a:lnTo>
                    <a:pt x="820" y="788"/>
                  </a:lnTo>
                  <a:lnTo>
                    <a:pt x="778" y="743"/>
                  </a:lnTo>
                  <a:lnTo>
                    <a:pt x="736" y="696"/>
                  </a:lnTo>
                  <a:lnTo>
                    <a:pt x="693" y="649"/>
                  </a:lnTo>
                  <a:lnTo>
                    <a:pt x="648" y="600"/>
                  </a:lnTo>
                  <a:lnTo>
                    <a:pt x="603" y="551"/>
                  </a:lnTo>
                  <a:lnTo>
                    <a:pt x="559" y="503"/>
                  </a:lnTo>
                  <a:lnTo>
                    <a:pt x="514" y="455"/>
                  </a:lnTo>
                  <a:lnTo>
                    <a:pt x="471" y="407"/>
                  </a:lnTo>
                  <a:lnTo>
                    <a:pt x="427" y="360"/>
                  </a:lnTo>
                  <a:lnTo>
                    <a:pt x="385" y="315"/>
                  </a:lnTo>
                  <a:lnTo>
                    <a:pt x="345" y="271"/>
                  </a:lnTo>
                  <a:lnTo>
                    <a:pt x="306" y="230"/>
                  </a:lnTo>
                  <a:lnTo>
                    <a:pt x="269" y="190"/>
                  </a:lnTo>
                  <a:lnTo>
                    <a:pt x="235" y="154"/>
                  </a:lnTo>
                  <a:lnTo>
                    <a:pt x="204" y="120"/>
                  </a:lnTo>
                  <a:lnTo>
                    <a:pt x="175" y="89"/>
                  </a:lnTo>
                  <a:lnTo>
                    <a:pt x="150" y="63"/>
                  </a:lnTo>
                  <a:lnTo>
                    <a:pt x="129" y="41"/>
                  </a:lnTo>
                  <a:lnTo>
                    <a:pt x="111" y="22"/>
                  </a:lnTo>
                  <a:lnTo>
                    <a:pt x="98" y="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9" name="Freeform 10"/>
            <p:cNvSpPr>
              <a:spLocks/>
            </p:cNvSpPr>
            <p:nvPr/>
          </p:nvSpPr>
          <p:spPr bwMode="auto">
            <a:xfrm>
              <a:off x="3428" y="4384"/>
              <a:ext cx="92" cy="81"/>
            </a:xfrm>
            <a:custGeom>
              <a:avLst/>
              <a:gdLst>
                <a:gd name="T0" fmla="*/ 0 w 275"/>
                <a:gd name="T1" fmla="*/ 0 h 243"/>
                <a:gd name="T2" fmla="*/ 0 w 275"/>
                <a:gd name="T3" fmla="*/ 0 h 243"/>
                <a:gd name="T4" fmla="*/ 0 w 275"/>
                <a:gd name="T5" fmla="*/ 0 h 243"/>
                <a:gd name="T6" fmla="*/ 0 w 275"/>
                <a:gd name="T7" fmla="*/ 0 h 243"/>
                <a:gd name="T8" fmla="*/ 0 w 275"/>
                <a:gd name="T9" fmla="*/ 0 h 243"/>
                <a:gd name="T10" fmla="*/ 0 w 275"/>
                <a:gd name="T11" fmla="*/ 0 h 243"/>
                <a:gd name="T12" fmla="*/ 0 w 275"/>
                <a:gd name="T13" fmla="*/ 0 h 243"/>
                <a:gd name="T14" fmla="*/ 0 w 275"/>
                <a:gd name="T15" fmla="*/ 0 h 243"/>
                <a:gd name="T16" fmla="*/ 0 w 275"/>
                <a:gd name="T17" fmla="*/ 0 h 243"/>
                <a:gd name="T18" fmla="*/ 0 w 275"/>
                <a:gd name="T19" fmla="*/ 0 h 243"/>
                <a:gd name="T20" fmla="*/ 0 w 275"/>
                <a:gd name="T21" fmla="*/ 0 h 243"/>
                <a:gd name="T22" fmla="*/ 0 w 275"/>
                <a:gd name="T23" fmla="*/ 0 h 243"/>
                <a:gd name="T24" fmla="*/ 0 w 275"/>
                <a:gd name="T25" fmla="*/ 0 h 243"/>
                <a:gd name="T26" fmla="*/ 0 w 275"/>
                <a:gd name="T27" fmla="*/ 0 h 243"/>
                <a:gd name="T28" fmla="*/ 0 w 275"/>
                <a:gd name="T29" fmla="*/ 0 h 243"/>
                <a:gd name="T30" fmla="*/ 0 w 275"/>
                <a:gd name="T31" fmla="*/ 0 h 243"/>
                <a:gd name="T32" fmla="*/ 0 w 275"/>
                <a:gd name="T33" fmla="*/ 0 h 243"/>
                <a:gd name="T34" fmla="*/ 0 w 275"/>
                <a:gd name="T35" fmla="*/ 0 h 243"/>
                <a:gd name="T36" fmla="*/ 0 w 275"/>
                <a:gd name="T37" fmla="*/ 0 h 243"/>
                <a:gd name="T38" fmla="*/ 0 w 275"/>
                <a:gd name="T39" fmla="*/ 0 h 243"/>
                <a:gd name="T40" fmla="*/ 0 w 275"/>
                <a:gd name="T41" fmla="*/ 0 h 243"/>
                <a:gd name="T42" fmla="*/ 0 w 275"/>
                <a:gd name="T43" fmla="*/ 0 h 243"/>
                <a:gd name="T44" fmla="*/ 0 w 275"/>
                <a:gd name="T45" fmla="*/ 0 h 243"/>
                <a:gd name="T46" fmla="*/ 0 w 275"/>
                <a:gd name="T47" fmla="*/ 0 h 243"/>
                <a:gd name="T48" fmla="*/ 0 w 275"/>
                <a:gd name="T49" fmla="*/ 0 h 243"/>
                <a:gd name="T50" fmla="*/ 0 w 275"/>
                <a:gd name="T51" fmla="*/ 0 h 243"/>
                <a:gd name="T52" fmla="*/ 0 w 275"/>
                <a:gd name="T53" fmla="*/ 0 h 243"/>
                <a:gd name="T54" fmla="*/ 0 w 275"/>
                <a:gd name="T55" fmla="*/ 0 h 243"/>
                <a:gd name="T56" fmla="*/ 0 w 275"/>
                <a:gd name="T57" fmla="*/ 0 h 243"/>
                <a:gd name="T58" fmla="*/ 0 w 275"/>
                <a:gd name="T59" fmla="*/ 0 h 243"/>
                <a:gd name="T60" fmla="*/ 0 w 275"/>
                <a:gd name="T61" fmla="*/ 0 h 243"/>
                <a:gd name="T62" fmla="*/ 0 w 275"/>
                <a:gd name="T63" fmla="*/ 0 h 243"/>
                <a:gd name="T64" fmla="*/ 0 w 275"/>
                <a:gd name="T65" fmla="*/ 0 h 243"/>
                <a:gd name="T66" fmla="*/ 0 w 275"/>
                <a:gd name="T67" fmla="*/ 0 h 243"/>
                <a:gd name="T68" fmla="*/ 0 w 275"/>
                <a:gd name="T69" fmla="*/ 0 h 2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5"/>
                <a:gd name="T106" fmla="*/ 0 h 243"/>
                <a:gd name="T107" fmla="*/ 275 w 275"/>
                <a:gd name="T108" fmla="*/ 243 h 2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5" h="243">
                  <a:moveTo>
                    <a:pt x="275" y="67"/>
                  </a:moveTo>
                  <a:lnTo>
                    <a:pt x="259" y="42"/>
                  </a:lnTo>
                  <a:lnTo>
                    <a:pt x="242" y="23"/>
                  </a:lnTo>
                  <a:lnTo>
                    <a:pt x="223" y="10"/>
                  </a:lnTo>
                  <a:lnTo>
                    <a:pt x="202" y="3"/>
                  </a:lnTo>
                  <a:lnTo>
                    <a:pt x="180" y="0"/>
                  </a:lnTo>
                  <a:lnTo>
                    <a:pt x="157" y="1"/>
                  </a:lnTo>
                  <a:lnTo>
                    <a:pt x="134" y="7"/>
                  </a:lnTo>
                  <a:lnTo>
                    <a:pt x="111" y="16"/>
                  </a:lnTo>
                  <a:lnTo>
                    <a:pt x="89" y="29"/>
                  </a:lnTo>
                  <a:lnTo>
                    <a:pt x="69" y="45"/>
                  </a:lnTo>
                  <a:lnTo>
                    <a:pt x="52" y="63"/>
                  </a:lnTo>
                  <a:lnTo>
                    <a:pt x="34" y="83"/>
                  </a:lnTo>
                  <a:lnTo>
                    <a:pt x="21" y="105"/>
                  </a:lnTo>
                  <a:lnTo>
                    <a:pt x="11" y="127"/>
                  </a:lnTo>
                  <a:lnTo>
                    <a:pt x="6" y="152"/>
                  </a:lnTo>
                  <a:lnTo>
                    <a:pt x="3" y="175"/>
                  </a:lnTo>
                  <a:lnTo>
                    <a:pt x="0" y="173"/>
                  </a:lnTo>
                  <a:lnTo>
                    <a:pt x="16" y="193"/>
                  </a:lnTo>
                  <a:lnTo>
                    <a:pt x="34" y="209"/>
                  </a:lnTo>
                  <a:lnTo>
                    <a:pt x="55" y="224"/>
                  </a:lnTo>
                  <a:lnTo>
                    <a:pt x="75" y="234"/>
                  </a:lnTo>
                  <a:lnTo>
                    <a:pt x="96" y="240"/>
                  </a:lnTo>
                  <a:lnTo>
                    <a:pt x="120" y="243"/>
                  </a:lnTo>
                  <a:lnTo>
                    <a:pt x="143" y="243"/>
                  </a:lnTo>
                  <a:lnTo>
                    <a:pt x="164" y="238"/>
                  </a:lnTo>
                  <a:lnTo>
                    <a:pt x="186" y="231"/>
                  </a:lnTo>
                  <a:lnTo>
                    <a:pt x="205" y="219"/>
                  </a:lnTo>
                  <a:lnTo>
                    <a:pt x="223" y="203"/>
                  </a:lnTo>
                  <a:lnTo>
                    <a:pt x="239" y="184"/>
                  </a:lnTo>
                  <a:lnTo>
                    <a:pt x="254" y="161"/>
                  </a:lnTo>
                  <a:lnTo>
                    <a:pt x="264" y="133"/>
                  </a:lnTo>
                  <a:lnTo>
                    <a:pt x="271" y="101"/>
                  </a:lnTo>
                  <a:lnTo>
                    <a:pt x="275" y="66"/>
                  </a:lnTo>
                  <a:lnTo>
                    <a:pt x="275" y="67"/>
                  </a:lnTo>
                  <a:close/>
                </a:path>
              </a:pathLst>
            </a:custGeom>
            <a:solidFill>
              <a:srgbClr val="AD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0" name="Freeform 11"/>
            <p:cNvSpPr>
              <a:spLocks/>
            </p:cNvSpPr>
            <p:nvPr/>
          </p:nvSpPr>
          <p:spPr bwMode="auto">
            <a:xfrm>
              <a:off x="3428" y="4384"/>
              <a:ext cx="92" cy="81"/>
            </a:xfrm>
            <a:custGeom>
              <a:avLst/>
              <a:gdLst>
                <a:gd name="T0" fmla="*/ 0 w 275"/>
                <a:gd name="T1" fmla="*/ 0 h 243"/>
                <a:gd name="T2" fmla="*/ 0 w 275"/>
                <a:gd name="T3" fmla="*/ 0 h 243"/>
                <a:gd name="T4" fmla="*/ 0 w 275"/>
                <a:gd name="T5" fmla="*/ 0 h 243"/>
                <a:gd name="T6" fmla="*/ 0 w 275"/>
                <a:gd name="T7" fmla="*/ 0 h 243"/>
                <a:gd name="T8" fmla="*/ 0 w 275"/>
                <a:gd name="T9" fmla="*/ 0 h 243"/>
                <a:gd name="T10" fmla="*/ 0 w 275"/>
                <a:gd name="T11" fmla="*/ 0 h 243"/>
                <a:gd name="T12" fmla="*/ 0 w 275"/>
                <a:gd name="T13" fmla="*/ 0 h 243"/>
                <a:gd name="T14" fmla="*/ 0 w 275"/>
                <a:gd name="T15" fmla="*/ 0 h 243"/>
                <a:gd name="T16" fmla="*/ 0 w 275"/>
                <a:gd name="T17" fmla="*/ 0 h 243"/>
                <a:gd name="T18" fmla="*/ 0 w 275"/>
                <a:gd name="T19" fmla="*/ 0 h 243"/>
                <a:gd name="T20" fmla="*/ 0 w 275"/>
                <a:gd name="T21" fmla="*/ 0 h 243"/>
                <a:gd name="T22" fmla="*/ 0 w 275"/>
                <a:gd name="T23" fmla="*/ 0 h 243"/>
                <a:gd name="T24" fmla="*/ 0 w 275"/>
                <a:gd name="T25" fmla="*/ 0 h 243"/>
                <a:gd name="T26" fmla="*/ 0 w 275"/>
                <a:gd name="T27" fmla="*/ 0 h 243"/>
                <a:gd name="T28" fmla="*/ 0 w 275"/>
                <a:gd name="T29" fmla="*/ 0 h 243"/>
                <a:gd name="T30" fmla="*/ 0 w 275"/>
                <a:gd name="T31" fmla="*/ 0 h 243"/>
                <a:gd name="T32" fmla="*/ 0 w 275"/>
                <a:gd name="T33" fmla="*/ 0 h 243"/>
                <a:gd name="T34" fmla="*/ 0 w 275"/>
                <a:gd name="T35" fmla="*/ 0 h 243"/>
                <a:gd name="T36" fmla="*/ 0 w 275"/>
                <a:gd name="T37" fmla="*/ 0 h 243"/>
                <a:gd name="T38" fmla="*/ 0 w 275"/>
                <a:gd name="T39" fmla="*/ 0 h 243"/>
                <a:gd name="T40" fmla="*/ 0 w 275"/>
                <a:gd name="T41" fmla="*/ 0 h 243"/>
                <a:gd name="T42" fmla="*/ 0 w 275"/>
                <a:gd name="T43" fmla="*/ 0 h 243"/>
                <a:gd name="T44" fmla="*/ 0 w 275"/>
                <a:gd name="T45" fmla="*/ 0 h 243"/>
                <a:gd name="T46" fmla="*/ 0 w 275"/>
                <a:gd name="T47" fmla="*/ 0 h 243"/>
                <a:gd name="T48" fmla="*/ 0 w 275"/>
                <a:gd name="T49" fmla="*/ 0 h 243"/>
                <a:gd name="T50" fmla="*/ 0 w 275"/>
                <a:gd name="T51" fmla="*/ 0 h 243"/>
                <a:gd name="T52" fmla="*/ 0 w 275"/>
                <a:gd name="T53" fmla="*/ 0 h 243"/>
                <a:gd name="T54" fmla="*/ 0 w 275"/>
                <a:gd name="T55" fmla="*/ 0 h 243"/>
                <a:gd name="T56" fmla="*/ 0 w 275"/>
                <a:gd name="T57" fmla="*/ 0 h 243"/>
                <a:gd name="T58" fmla="*/ 0 w 275"/>
                <a:gd name="T59" fmla="*/ 0 h 243"/>
                <a:gd name="T60" fmla="*/ 0 w 275"/>
                <a:gd name="T61" fmla="*/ 0 h 243"/>
                <a:gd name="T62" fmla="*/ 0 w 275"/>
                <a:gd name="T63" fmla="*/ 0 h 243"/>
                <a:gd name="T64" fmla="*/ 0 w 275"/>
                <a:gd name="T65" fmla="*/ 0 h 243"/>
                <a:gd name="T66" fmla="*/ 0 w 275"/>
                <a:gd name="T67" fmla="*/ 0 h 243"/>
                <a:gd name="T68" fmla="*/ 0 w 275"/>
                <a:gd name="T69" fmla="*/ 0 h 243"/>
                <a:gd name="T70" fmla="*/ 0 w 275"/>
                <a:gd name="T71" fmla="*/ 0 h 243"/>
                <a:gd name="T72" fmla="*/ 0 w 275"/>
                <a:gd name="T73" fmla="*/ 0 h 2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5"/>
                <a:gd name="T112" fmla="*/ 0 h 243"/>
                <a:gd name="T113" fmla="*/ 275 w 275"/>
                <a:gd name="T114" fmla="*/ 243 h 2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5" h="243">
                  <a:moveTo>
                    <a:pt x="275" y="67"/>
                  </a:moveTo>
                  <a:lnTo>
                    <a:pt x="275" y="67"/>
                  </a:lnTo>
                  <a:lnTo>
                    <a:pt x="259" y="42"/>
                  </a:lnTo>
                  <a:lnTo>
                    <a:pt x="242" y="23"/>
                  </a:lnTo>
                  <a:lnTo>
                    <a:pt x="223" y="10"/>
                  </a:lnTo>
                  <a:lnTo>
                    <a:pt x="202" y="3"/>
                  </a:lnTo>
                  <a:lnTo>
                    <a:pt x="180" y="0"/>
                  </a:lnTo>
                  <a:lnTo>
                    <a:pt x="157" y="1"/>
                  </a:lnTo>
                  <a:lnTo>
                    <a:pt x="134" y="7"/>
                  </a:lnTo>
                  <a:lnTo>
                    <a:pt x="111" y="16"/>
                  </a:lnTo>
                  <a:lnTo>
                    <a:pt x="89" y="29"/>
                  </a:lnTo>
                  <a:lnTo>
                    <a:pt x="69" y="45"/>
                  </a:lnTo>
                  <a:lnTo>
                    <a:pt x="52" y="63"/>
                  </a:lnTo>
                  <a:lnTo>
                    <a:pt x="34" y="83"/>
                  </a:lnTo>
                  <a:lnTo>
                    <a:pt x="21" y="105"/>
                  </a:lnTo>
                  <a:lnTo>
                    <a:pt x="11" y="127"/>
                  </a:lnTo>
                  <a:lnTo>
                    <a:pt x="6" y="152"/>
                  </a:lnTo>
                  <a:lnTo>
                    <a:pt x="3" y="175"/>
                  </a:lnTo>
                  <a:lnTo>
                    <a:pt x="0" y="173"/>
                  </a:lnTo>
                  <a:lnTo>
                    <a:pt x="16" y="193"/>
                  </a:lnTo>
                  <a:lnTo>
                    <a:pt x="34" y="209"/>
                  </a:lnTo>
                  <a:lnTo>
                    <a:pt x="55" y="224"/>
                  </a:lnTo>
                  <a:lnTo>
                    <a:pt x="75" y="234"/>
                  </a:lnTo>
                  <a:lnTo>
                    <a:pt x="96" y="240"/>
                  </a:lnTo>
                  <a:lnTo>
                    <a:pt x="120" y="243"/>
                  </a:lnTo>
                  <a:lnTo>
                    <a:pt x="143" y="243"/>
                  </a:lnTo>
                  <a:lnTo>
                    <a:pt x="164" y="238"/>
                  </a:lnTo>
                  <a:lnTo>
                    <a:pt x="186" y="231"/>
                  </a:lnTo>
                  <a:lnTo>
                    <a:pt x="205" y="219"/>
                  </a:lnTo>
                  <a:lnTo>
                    <a:pt x="223" y="203"/>
                  </a:lnTo>
                  <a:lnTo>
                    <a:pt x="239" y="184"/>
                  </a:lnTo>
                  <a:lnTo>
                    <a:pt x="254" y="161"/>
                  </a:lnTo>
                  <a:lnTo>
                    <a:pt x="264" y="133"/>
                  </a:lnTo>
                  <a:lnTo>
                    <a:pt x="271" y="101"/>
                  </a:lnTo>
                  <a:lnTo>
                    <a:pt x="275" y="66"/>
                  </a:lnTo>
                  <a:lnTo>
                    <a:pt x="275" y="6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1" name="Freeform 12"/>
            <p:cNvSpPr>
              <a:spLocks/>
            </p:cNvSpPr>
            <p:nvPr/>
          </p:nvSpPr>
          <p:spPr bwMode="auto">
            <a:xfrm>
              <a:off x="3051" y="4453"/>
              <a:ext cx="129" cy="95"/>
            </a:xfrm>
            <a:custGeom>
              <a:avLst/>
              <a:gdLst>
                <a:gd name="T0" fmla="*/ 0 w 387"/>
                <a:gd name="T1" fmla="*/ 0 h 284"/>
                <a:gd name="T2" fmla="*/ 0 w 387"/>
                <a:gd name="T3" fmla="*/ 0 h 284"/>
                <a:gd name="T4" fmla="*/ 0 w 387"/>
                <a:gd name="T5" fmla="*/ 0 h 284"/>
                <a:gd name="T6" fmla="*/ 0 w 387"/>
                <a:gd name="T7" fmla="*/ 0 h 284"/>
                <a:gd name="T8" fmla="*/ 0 w 387"/>
                <a:gd name="T9" fmla="*/ 0 h 284"/>
                <a:gd name="T10" fmla="*/ 0 w 387"/>
                <a:gd name="T11" fmla="*/ 0 h 284"/>
                <a:gd name="T12" fmla="*/ 0 w 387"/>
                <a:gd name="T13" fmla="*/ 0 h 284"/>
                <a:gd name="T14" fmla="*/ 0 w 387"/>
                <a:gd name="T15" fmla="*/ 0 h 284"/>
                <a:gd name="T16" fmla="*/ 0 w 387"/>
                <a:gd name="T17" fmla="*/ 0 h 284"/>
                <a:gd name="T18" fmla="*/ 0 w 387"/>
                <a:gd name="T19" fmla="*/ 0 h 284"/>
                <a:gd name="T20" fmla="*/ 0 w 387"/>
                <a:gd name="T21" fmla="*/ 0 h 284"/>
                <a:gd name="T22" fmla="*/ 0 w 387"/>
                <a:gd name="T23" fmla="*/ 0 h 284"/>
                <a:gd name="T24" fmla="*/ 0 w 387"/>
                <a:gd name="T25" fmla="*/ 0 h 284"/>
                <a:gd name="T26" fmla="*/ 0 w 387"/>
                <a:gd name="T27" fmla="*/ 0 h 284"/>
                <a:gd name="T28" fmla="*/ 0 w 387"/>
                <a:gd name="T29" fmla="*/ 0 h 284"/>
                <a:gd name="T30" fmla="*/ 0 w 387"/>
                <a:gd name="T31" fmla="*/ 0 h 284"/>
                <a:gd name="T32" fmla="*/ 0 w 387"/>
                <a:gd name="T33" fmla="*/ 0 h 284"/>
                <a:gd name="T34" fmla="*/ 0 w 387"/>
                <a:gd name="T35" fmla="*/ 0 h 284"/>
                <a:gd name="T36" fmla="*/ 0 w 387"/>
                <a:gd name="T37" fmla="*/ 0 h 284"/>
                <a:gd name="T38" fmla="*/ 0 w 387"/>
                <a:gd name="T39" fmla="*/ 0 h 284"/>
                <a:gd name="T40" fmla="*/ 0 w 387"/>
                <a:gd name="T41" fmla="*/ 0 h 284"/>
                <a:gd name="T42" fmla="*/ 0 w 387"/>
                <a:gd name="T43" fmla="*/ 0 h 284"/>
                <a:gd name="T44" fmla="*/ 0 w 387"/>
                <a:gd name="T45" fmla="*/ 0 h 284"/>
                <a:gd name="T46" fmla="*/ 0 w 387"/>
                <a:gd name="T47" fmla="*/ 0 h 284"/>
                <a:gd name="T48" fmla="*/ 0 w 387"/>
                <a:gd name="T49" fmla="*/ 0 h 284"/>
                <a:gd name="T50" fmla="*/ 0 w 387"/>
                <a:gd name="T51" fmla="*/ 0 h 284"/>
                <a:gd name="T52" fmla="*/ 0 w 387"/>
                <a:gd name="T53" fmla="*/ 0 h 284"/>
                <a:gd name="T54" fmla="*/ 0 w 387"/>
                <a:gd name="T55" fmla="*/ 0 h 284"/>
                <a:gd name="T56" fmla="*/ 0 w 387"/>
                <a:gd name="T57" fmla="*/ 0 h 284"/>
                <a:gd name="T58" fmla="*/ 0 w 387"/>
                <a:gd name="T59" fmla="*/ 0 h 284"/>
                <a:gd name="T60" fmla="*/ 0 w 387"/>
                <a:gd name="T61" fmla="*/ 0 h 284"/>
                <a:gd name="T62" fmla="*/ 0 w 387"/>
                <a:gd name="T63" fmla="*/ 0 h 284"/>
                <a:gd name="T64" fmla="*/ 0 w 387"/>
                <a:gd name="T65" fmla="*/ 0 h 284"/>
                <a:gd name="T66" fmla="*/ 0 w 387"/>
                <a:gd name="T67" fmla="*/ 0 h 284"/>
                <a:gd name="T68" fmla="*/ 0 w 387"/>
                <a:gd name="T69" fmla="*/ 0 h 284"/>
                <a:gd name="T70" fmla="*/ 0 w 387"/>
                <a:gd name="T71" fmla="*/ 0 h 284"/>
                <a:gd name="T72" fmla="*/ 0 w 387"/>
                <a:gd name="T73" fmla="*/ 0 h 284"/>
                <a:gd name="T74" fmla="*/ 0 w 387"/>
                <a:gd name="T75" fmla="*/ 0 h 284"/>
                <a:gd name="T76" fmla="*/ 0 w 387"/>
                <a:gd name="T77" fmla="*/ 0 h 284"/>
                <a:gd name="T78" fmla="*/ 0 w 387"/>
                <a:gd name="T79" fmla="*/ 0 h 284"/>
                <a:gd name="T80" fmla="*/ 0 w 387"/>
                <a:gd name="T81" fmla="*/ 0 h 284"/>
                <a:gd name="T82" fmla="*/ 0 w 387"/>
                <a:gd name="T83" fmla="*/ 0 h 284"/>
                <a:gd name="T84" fmla="*/ 0 w 387"/>
                <a:gd name="T85" fmla="*/ 0 h 284"/>
                <a:gd name="T86" fmla="*/ 0 w 387"/>
                <a:gd name="T87" fmla="*/ 0 h 284"/>
                <a:gd name="T88" fmla="*/ 0 w 387"/>
                <a:gd name="T89" fmla="*/ 0 h 284"/>
                <a:gd name="T90" fmla="*/ 0 w 387"/>
                <a:gd name="T91" fmla="*/ 0 h 284"/>
                <a:gd name="T92" fmla="*/ 0 w 387"/>
                <a:gd name="T93" fmla="*/ 0 h 284"/>
                <a:gd name="T94" fmla="*/ 0 w 387"/>
                <a:gd name="T95" fmla="*/ 0 h 284"/>
                <a:gd name="T96" fmla="*/ 0 w 387"/>
                <a:gd name="T97" fmla="*/ 0 h 284"/>
                <a:gd name="T98" fmla="*/ 0 w 387"/>
                <a:gd name="T99" fmla="*/ 0 h 284"/>
                <a:gd name="T100" fmla="*/ 0 w 387"/>
                <a:gd name="T101" fmla="*/ 0 h 284"/>
                <a:gd name="T102" fmla="*/ 0 w 387"/>
                <a:gd name="T103" fmla="*/ 0 h 284"/>
                <a:gd name="T104" fmla="*/ 0 w 387"/>
                <a:gd name="T105" fmla="*/ 0 h 284"/>
                <a:gd name="T106" fmla="*/ 0 w 387"/>
                <a:gd name="T107" fmla="*/ 0 h 284"/>
                <a:gd name="T108" fmla="*/ 0 w 387"/>
                <a:gd name="T109" fmla="*/ 0 h 284"/>
                <a:gd name="T110" fmla="*/ 0 w 387"/>
                <a:gd name="T111" fmla="*/ 0 h 284"/>
                <a:gd name="T112" fmla="*/ 0 w 387"/>
                <a:gd name="T113" fmla="*/ 0 h 284"/>
                <a:gd name="T114" fmla="*/ 0 w 387"/>
                <a:gd name="T115" fmla="*/ 0 h 284"/>
                <a:gd name="T116" fmla="*/ 0 w 387"/>
                <a:gd name="T117" fmla="*/ 0 h 284"/>
                <a:gd name="T118" fmla="*/ 0 w 387"/>
                <a:gd name="T119" fmla="*/ 0 h 284"/>
                <a:gd name="T120" fmla="*/ 0 w 387"/>
                <a:gd name="T121" fmla="*/ 0 h 284"/>
                <a:gd name="T122" fmla="*/ 0 w 387"/>
                <a:gd name="T123" fmla="*/ 0 h 284"/>
                <a:gd name="T124" fmla="*/ 0 w 387"/>
                <a:gd name="T125" fmla="*/ 0 h 28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7"/>
                <a:gd name="T190" fmla="*/ 0 h 284"/>
                <a:gd name="T191" fmla="*/ 387 w 387"/>
                <a:gd name="T192" fmla="*/ 284 h 28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7" h="284">
                  <a:moveTo>
                    <a:pt x="0" y="92"/>
                  </a:moveTo>
                  <a:lnTo>
                    <a:pt x="0" y="92"/>
                  </a:lnTo>
                  <a:lnTo>
                    <a:pt x="6" y="84"/>
                  </a:lnTo>
                  <a:lnTo>
                    <a:pt x="12" y="70"/>
                  </a:lnTo>
                  <a:lnTo>
                    <a:pt x="17" y="57"/>
                  </a:lnTo>
                  <a:lnTo>
                    <a:pt x="22" y="47"/>
                  </a:lnTo>
                  <a:lnTo>
                    <a:pt x="25" y="38"/>
                  </a:lnTo>
                  <a:lnTo>
                    <a:pt x="29" y="26"/>
                  </a:lnTo>
                  <a:lnTo>
                    <a:pt x="33" y="13"/>
                  </a:lnTo>
                  <a:lnTo>
                    <a:pt x="38" y="0"/>
                  </a:lnTo>
                  <a:lnTo>
                    <a:pt x="49" y="6"/>
                  </a:lnTo>
                  <a:lnTo>
                    <a:pt x="62" y="13"/>
                  </a:lnTo>
                  <a:lnTo>
                    <a:pt x="78" y="22"/>
                  </a:lnTo>
                  <a:lnTo>
                    <a:pt x="94" y="31"/>
                  </a:lnTo>
                  <a:lnTo>
                    <a:pt x="110" y="41"/>
                  </a:lnTo>
                  <a:lnTo>
                    <a:pt x="123" y="50"/>
                  </a:lnTo>
                  <a:lnTo>
                    <a:pt x="133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53" y="70"/>
                  </a:lnTo>
                  <a:lnTo>
                    <a:pt x="166" y="78"/>
                  </a:lnTo>
                  <a:lnTo>
                    <a:pt x="180" y="86"/>
                  </a:lnTo>
                  <a:lnTo>
                    <a:pt x="199" y="98"/>
                  </a:lnTo>
                  <a:lnTo>
                    <a:pt x="218" y="110"/>
                  </a:lnTo>
                  <a:lnTo>
                    <a:pt x="240" y="123"/>
                  </a:lnTo>
                  <a:lnTo>
                    <a:pt x="261" y="135"/>
                  </a:lnTo>
                  <a:lnTo>
                    <a:pt x="283" y="148"/>
                  </a:lnTo>
                  <a:lnTo>
                    <a:pt x="304" y="161"/>
                  </a:lnTo>
                  <a:lnTo>
                    <a:pt x="325" y="173"/>
                  </a:lnTo>
                  <a:lnTo>
                    <a:pt x="342" y="183"/>
                  </a:lnTo>
                  <a:lnTo>
                    <a:pt x="358" y="192"/>
                  </a:lnTo>
                  <a:lnTo>
                    <a:pt x="372" y="201"/>
                  </a:lnTo>
                  <a:lnTo>
                    <a:pt x="381" y="205"/>
                  </a:lnTo>
                  <a:lnTo>
                    <a:pt x="387" y="208"/>
                  </a:lnTo>
                  <a:lnTo>
                    <a:pt x="384" y="214"/>
                  </a:lnTo>
                  <a:lnTo>
                    <a:pt x="378" y="222"/>
                  </a:lnTo>
                  <a:lnTo>
                    <a:pt x="371" y="233"/>
                  </a:lnTo>
                  <a:lnTo>
                    <a:pt x="364" y="243"/>
                  </a:lnTo>
                  <a:lnTo>
                    <a:pt x="356" y="256"/>
                  </a:lnTo>
                  <a:lnTo>
                    <a:pt x="349" y="266"/>
                  </a:lnTo>
                  <a:lnTo>
                    <a:pt x="345" y="277"/>
                  </a:lnTo>
                  <a:lnTo>
                    <a:pt x="342" y="284"/>
                  </a:lnTo>
                  <a:lnTo>
                    <a:pt x="333" y="278"/>
                  </a:lnTo>
                  <a:lnTo>
                    <a:pt x="319" y="271"/>
                  </a:lnTo>
                  <a:lnTo>
                    <a:pt x="302" y="259"/>
                  </a:lnTo>
                  <a:lnTo>
                    <a:pt x="278" y="246"/>
                  </a:lnTo>
                  <a:lnTo>
                    <a:pt x="254" y="231"/>
                  </a:lnTo>
                  <a:lnTo>
                    <a:pt x="227" y="217"/>
                  </a:lnTo>
                  <a:lnTo>
                    <a:pt x="198" y="201"/>
                  </a:lnTo>
                  <a:lnTo>
                    <a:pt x="169" y="183"/>
                  </a:lnTo>
                  <a:lnTo>
                    <a:pt x="139" y="167"/>
                  </a:lnTo>
                  <a:lnTo>
                    <a:pt x="110" y="151"/>
                  </a:lnTo>
                  <a:lnTo>
                    <a:pt x="84" y="136"/>
                  </a:lnTo>
                  <a:lnTo>
                    <a:pt x="59" y="123"/>
                  </a:lnTo>
                  <a:lnTo>
                    <a:pt x="38" y="111"/>
                  </a:lnTo>
                  <a:lnTo>
                    <a:pt x="20" y="101"/>
                  </a:lnTo>
                  <a:lnTo>
                    <a:pt x="7" y="95"/>
                  </a:lnTo>
                  <a:lnTo>
                    <a:pt x="0" y="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2" name="Freeform 13"/>
            <p:cNvSpPr>
              <a:spLocks/>
            </p:cNvSpPr>
            <p:nvPr/>
          </p:nvSpPr>
          <p:spPr bwMode="auto">
            <a:xfrm>
              <a:off x="3165" y="4523"/>
              <a:ext cx="89" cy="66"/>
            </a:xfrm>
            <a:custGeom>
              <a:avLst/>
              <a:gdLst>
                <a:gd name="T0" fmla="*/ 0 w 267"/>
                <a:gd name="T1" fmla="*/ 0 h 200"/>
                <a:gd name="T2" fmla="*/ 0 w 267"/>
                <a:gd name="T3" fmla="*/ 0 h 200"/>
                <a:gd name="T4" fmla="*/ 0 w 267"/>
                <a:gd name="T5" fmla="*/ 0 h 200"/>
                <a:gd name="T6" fmla="*/ 0 w 267"/>
                <a:gd name="T7" fmla="*/ 0 h 200"/>
                <a:gd name="T8" fmla="*/ 0 w 267"/>
                <a:gd name="T9" fmla="*/ 0 h 200"/>
                <a:gd name="T10" fmla="*/ 0 w 267"/>
                <a:gd name="T11" fmla="*/ 0 h 200"/>
                <a:gd name="T12" fmla="*/ 0 w 267"/>
                <a:gd name="T13" fmla="*/ 0 h 200"/>
                <a:gd name="T14" fmla="*/ 0 w 267"/>
                <a:gd name="T15" fmla="*/ 0 h 200"/>
                <a:gd name="T16" fmla="*/ 0 w 267"/>
                <a:gd name="T17" fmla="*/ 0 h 200"/>
                <a:gd name="T18" fmla="*/ 0 w 267"/>
                <a:gd name="T19" fmla="*/ 0 h 200"/>
                <a:gd name="T20" fmla="*/ 0 w 267"/>
                <a:gd name="T21" fmla="*/ 0 h 200"/>
                <a:gd name="T22" fmla="*/ 0 w 267"/>
                <a:gd name="T23" fmla="*/ 0 h 200"/>
                <a:gd name="T24" fmla="*/ 0 w 267"/>
                <a:gd name="T25" fmla="*/ 0 h 200"/>
                <a:gd name="T26" fmla="*/ 0 w 267"/>
                <a:gd name="T27" fmla="*/ 0 h 200"/>
                <a:gd name="T28" fmla="*/ 0 w 267"/>
                <a:gd name="T29" fmla="*/ 0 h 200"/>
                <a:gd name="T30" fmla="*/ 0 w 267"/>
                <a:gd name="T31" fmla="*/ 0 h 200"/>
                <a:gd name="T32" fmla="*/ 0 w 267"/>
                <a:gd name="T33" fmla="*/ 0 h 200"/>
                <a:gd name="T34" fmla="*/ 0 w 267"/>
                <a:gd name="T35" fmla="*/ 0 h 200"/>
                <a:gd name="T36" fmla="*/ 0 w 267"/>
                <a:gd name="T37" fmla="*/ 0 h 200"/>
                <a:gd name="T38" fmla="*/ 0 w 267"/>
                <a:gd name="T39" fmla="*/ 0 h 200"/>
                <a:gd name="T40" fmla="*/ 0 w 267"/>
                <a:gd name="T41" fmla="*/ 0 h 200"/>
                <a:gd name="T42" fmla="*/ 0 w 267"/>
                <a:gd name="T43" fmla="*/ 0 h 200"/>
                <a:gd name="T44" fmla="*/ 0 w 267"/>
                <a:gd name="T45" fmla="*/ 0 h 200"/>
                <a:gd name="T46" fmla="*/ 0 w 267"/>
                <a:gd name="T47" fmla="*/ 0 h 200"/>
                <a:gd name="T48" fmla="*/ 0 w 267"/>
                <a:gd name="T49" fmla="*/ 0 h 200"/>
                <a:gd name="T50" fmla="*/ 0 w 267"/>
                <a:gd name="T51" fmla="*/ 0 h 200"/>
                <a:gd name="T52" fmla="*/ 0 w 267"/>
                <a:gd name="T53" fmla="*/ 0 h 200"/>
                <a:gd name="T54" fmla="*/ 0 w 267"/>
                <a:gd name="T55" fmla="*/ 0 h 200"/>
                <a:gd name="T56" fmla="*/ 0 w 267"/>
                <a:gd name="T57" fmla="*/ 0 h 200"/>
                <a:gd name="T58" fmla="*/ 0 w 267"/>
                <a:gd name="T59" fmla="*/ 0 h 200"/>
                <a:gd name="T60" fmla="*/ 0 w 267"/>
                <a:gd name="T61" fmla="*/ 0 h 200"/>
                <a:gd name="T62" fmla="*/ 0 w 267"/>
                <a:gd name="T63" fmla="*/ 0 h 200"/>
                <a:gd name="T64" fmla="*/ 0 w 267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7"/>
                <a:gd name="T100" fmla="*/ 0 h 200"/>
                <a:gd name="T101" fmla="*/ 267 w 267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7" h="200">
                  <a:moveTo>
                    <a:pt x="0" y="76"/>
                  </a:moveTo>
                  <a:lnTo>
                    <a:pt x="0" y="76"/>
                  </a:lnTo>
                  <a:lnTo>
                    <a:pt x="3" y="69"/>
                  </a:lnTo>
                  <a:lnTo>
                    <a:pt x="7" y="58"/>
                  </a:lnTo>
                  <a:lnTo>
                    <a:pt x="14" y="48"/>
                  </a:lnTo>
                  <a:lnTo>
                    <a:pt x="22" y="35"/>
                  </a:lnTo>
                  <a:lnTo>
                    <a:pt x="29" y="25"/>
                  </a:lnTo>
                  <a:lnTo>
                    <a:pt x="36" y="14"/>
                  </a:lnTo>
                  <a:lnTo>
                    <a:pt x="42" y="6"/>
                  </a:lnTo>
                  <a:lnTo>
                    <a:pt x="45" y="0"/>
                  </a:lnTo>
                  <a:lnTo>
                    <a:pt x="58" y="4"/>
                  </a:lnTo>
                  <a:lnTo>
                    <a:pt x="84" y="13"/>
                  </a:lnTo>
                  <a:lnTo>
                    <a:pt x="115" y="26"/>
                  </a:lnTo>
                  <a:lnTo>
                    <a:pt x="151" y="41"/>
                  </a:lnTo>
                  <a:lnTo>
                    <a:pt x="188" y="58"/>
                  </a:lnTo>
                  <a:lnTo>
                    <a:pt x="222" y="74"/>
                  </a:lnTo>
                  <a:lnTo>
                    <a:pt x="250" y="91"/>
                  </a:lnTo>
                  <a:lnTo>
                    <a:pt x="267" y="105"/>
                  </a:lnTo>
                  <a:lnTo>
                    <a:pt x="257" y="134"/>
                  </a:lnTo>
                  <a:lnTo>
                    <a:pt x="245" y="161"/>
                  </a:lnTo>
                  <a:lnTo>
                    <a:pt x="235" y="184"/>
                  </a:lnTo>
                  <a:lnTo>
                    <a:pt x="228" y="200"/>
                  </a:lnTo>
                  <a:lnTo>
                    <a:pt x="206" y="190"/>
                  </a:lnTo>
                  <a:lnTo>
                    <a:pt x="177" y="172"/>
                  </a:lnTo>
                  <a:lnTo>
                    <a:pt x="144" y="152"/>
                  </a:lnTo>
                  <a:lnTo>
                    <a:pt x="111" y="131"/>
                  </a:lnTo>
                  <a:lnTo>
                    <a:pt x="76" y="110"/>
                  </a:lnTo>
                  <a:lnTo>
                    <a:pt x="46" y="92"/>
                  </a:lnTo>
                  <a:lnTo>
                    <a:pt x="19" y="80"/>
                  </a:lnTo>
                  <a:lnTo>
                    <a:pt x="0" y="7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3" name="Freeform 14"/>
            <p:cNvSpPr>
              <a:spLocks/>
            </p:cNvSpPr>
            <p:nvPr/>
          </p:nvSpPr>
          <p:spPr bwMode="auto">
            <a:xfrm>
              <a:off x="3429" y="4384"/>
              <a:ext cx="91" cy="70"/>
            </a:xfrm>
            <a:custGeom>
              <a:avLst/>
              <a:gdLst>
                <a:gd name="T0" fmla="*/ 0 w 272"/>
                <a:gd name="T1" fmla="*/ 0 h 211"/>
                <a:gd name="T2" fmla="*/ 0 w 272"/>
                <a:gd name="T3" fmla="*/ 0 h 211"/>
                <a:gd name="T4" fmla="*/ 0 w 272"/>
                <a:gd name="T5" fmla="*/ 0 h 211"/>
                <a:gd name="T6" fmla="*/ 0 w 272"/>
                <a:gd name="T7" fmla="*/ 0 h 211"/>
                <a:gd name="T8" fmla="*/ 0 w 272"/>
                <a:gd name="T9" fmla="*/ 0 h 211"/>
                <a:gd name="T10" fmla="*/ 0 w 272"/>
                <a:gd name="T11" fmla="*/ 0 h 211"/>
                <a:gd name="T12" fmla="*/ 0 w 272"/>
                <a:gd name="T13" fmla="*/ 0 h 211"/>
                <a:gd name="T14" fmla="*/ 0 w 272"/>
                <a:gd name="T15" fmla="*/ 0 h 211"/>
                <a:gd name="T16" fmla="*/ 0 w 272"/>
                <a:gd name="T17" fmla="*/ 0 h 211"/>
                <a:gd name="T18" fmla="*/ 0 w 272"/>
                <a:gd name="T19" fmla="*/ 0 h 211"/>
                <a:gd name="T20" fmla="*/ 0 w 272"/>
                <a:gd name="T21" fmla="*/ 0 h 211"/>
                <a:gd name="T22" fmla="*/ 0 w 272"/>
                <a:gd name="T23" fmla="*/ 0 h 211"/>
                <a:gd name="T24" fmla="*/ 0 w 272"/>
                <a:gd name="T25" fmla="*/ 0 h 211"/>
                <a:gd name="T26" fmla="*/ 0 w 272"/>
                <a:gd name="T27" fmla="*/ 0 h 211"/>
                <a:gd name="T28" fmla="*/ 0 w 272"/>
                <a:gd name="T29" fmla="*/ 0 h 211"/>
                <a:gd name="T30" fmla="*/ 0 w 272"/>
                <a:gd name="T31" fmla="*/ 0 h 211"/>
                <a:gd name="T32" fmla="*/ 0 w 272"/>
                <a:gd name="T33" fmla="*/ 0 h 211"/>
                <a:gd name="T34" fmla="*/ 0 w 272"/>
                <a:gd name="T35" fmla="*/ 0 h 211"/>
                <a:gd name="T36" fmla="*/ 0 w 272"/>
                <a:gd name="T37" fmla="*/ 0 h 211"/>
                <a:gd name="T38" fmla="*/ 0 w 272"/>
                <a:gd name="T39" fmla="*/ 0 h 211"/>
                <a:gd name="T40" fmla="*/ 0 w 272"/>
                <a:gd name="T41" fmla="*/ 0 h 211"/>
                <a:gd name="T42" fmla="*/ 0 w 272"/>
                <a:gd name="T43" fmla="*/ 0 h 211"/>
                <a:gd name="T44" fmla="*/ 0 w 272"/>
                <a:gd name="T45" fmla="*/ 0 h 211"/>
                <a:gd name="T46" fmla="*/ 0 w 272"/>
                <a:gd name="T47" fmla="*/ 0 h 211"/>
                <a:gd name="T48" fmla="*/ 0 w 272"/>
                <a:gd name="T49" fmla="*/ 0 h 211"/>
                <a:gd name="T50" fmla="*/ 0 w 272"/>
                <a:gd name="T51" fmla="*/ 0 h 211"/>
                <a:gd name="T52" fmla="*/ 0 w 272"/>
                <a:gd name="T53" fmla="*/ 0 h 211"/>
                <a:gd name="T54" fmla="*/ 0 w 272"/>
                <a:gd name="T55" fmla="*/ 0 h 211"/>
                <a:gd name="T56" fmla="*/ 0 w 272"/>
                <a:gd name="T57" fmla="*/ 0 h 211"/>
                <a:gd name="T58" fmla="*/ 0 w 272"/>
                <a:gd name="T59" fmla="*/ 0 h 211"/>
                <a:gd name="T60" fmla="*/ 0 w 272"/>
                <a:gd name="T61" fmla="*/ 0 h 211"/>
                <a:gd name="T62" fmla="*/ 0 w 272"/>
                <a:gd name="T63" fmla="*/ 0 h 211"/>
                <a:gd name="T64" fmla="*/ 0 w 272"/>
                <a:gd name="T65" fmla="*/ 0 h 211"/>
                <a:gd name="T66" fmla="*/ 0 w 272"/>
                <a:gd name="T67" fmla="*/ 0 h 211"/>
                <a:gd name="T68" fmla="*/ 0 w 272"/>
                <a:gd name="T69" fmla="*/ 0 h 211"/>
                <a:gd name="T70" fmla="*/ 0 w 272"/>
                <a:gd name="T71" fmla="*/ 0 h 211"/>
                <a:gd name="T72" fmla="*/ 0 w 272"/>
                <a:gd name="T73" fmla="*/ 0 h 211"/>
                <a:gd name="T74" fmla="*/ 0 w 272"/>
                <a:gd name="T75" fmla="*/ 0 h 211"/>
                <a:gd name="T76" fmla="*/ 0 w 272"/>
                <a:gd name="T77" fmla="*/ 0 h 211"/>
                <a:gd name="T78" fmla="*/ 0 w 272"/>
                <a:gd name="T79" fmla="*/ 0 h 211"/>
                <a:gd name="T80" fmla="*/ 0 w 272"/>
                <a:gd name="T81" fmla="*/ 0 h 211"/>
                <a:gd name="T82" fmla="*/ 0 w 272"/>
                <a:gd name="T83" fmla="*/ 0 h 211"/>
                <a:gd name="T84" fmla="*/ 0 w 272"/>
                <a:gd name="T85" fmla="*/ 0 h 211"/>
                <a:gd name="T86" fmla="*/ 0 w 272"/>
                <a:gd name="T87" fmla="*/ 0 h 211"/>
                <a:gd name="T88" fmla="*/ 0 w 272"/>
                <a:gd name="T89" fmla="*/ 0 h 211"/>
                <a:gd name="T90" fmla="*/ 0 w 272"/>
                <a:gd name="T91" fmla="*/ 0 h 211"/>
                <a:gd name="T92" fmla="*/ 0 w 272"/>
                <a:gd name="T93" fmla="*/ 0 h 211"/>
                <a:gd name="T94" fmla="*/ 0 w 272"/>
                <a:gd name="T95" fmla="*/ 0 h 211"/>
                <a:gd name="T96" fmla="*/ 0 w 272"/>
                <a:gd name="T97" fmla="*/ 0 h 211"/>
                <a:gd name="T98" fmla="*/ 0 w 272"/>
                <a:gd name="T99" fmla="*/ 0 h 211"/>
                <a:gd name="T100" fmla="*/ 0 w 272"/>
                <a:gd name="T101" fmla="*/ 0 h 211"/>
                <a:gd name="T102" fmla="*/ 0 w 272"/>
                <a:gd name="T103" fmla="*/ 0 h 211"/>
                <a:gd name="T104" fmla="*/ 0 w 272"/>
                <a:gd name="T105" fmla="*/ 0 h 211"/>
                <a:gd name="T106" fmla="*/ 0 w 272"/>
                <a:gd name="T107" fmla="*/ 0 h 211"/>
                <a:gd name="T108" fmla="*/ 0 w 272"/>
                <a:gd name="T109" fmla="*/ 0 h 211"/>
                <a:gd name="T110" fmla="*/ 0 w 272"/>
                <a:gd name="T111" fmla="*/ 0 h 211"/>
                <a:gd name="T112" fmla="*/ 0 w 272"/>
                <a:gd name="T113" fmla="*/ 0 h 211"/>
                <a:gd name="T114" fmla="*/ 0 w 272"/>
                <a:gd name="T115" fmla="*/ 0 h 211"/>
                <a:gd name="T116" fmla="*/ 0 w 272"/>
                <a:gd name="T117" fmla="*/ 0 h 211"/>
                <a:gd name="T118" fmla="*/ 0 w 272"/>
                <a:gd name="T119" fmla="*/ 0 h 211"/>
                <a:gd name="T120" fmla="*/ 0 w 272"/>
                <a:gd name="T121" fmla="*/ 0 h 211"/>
                <a:gd name="T122" fmla="*/ 0 w 272"/>
                <a:gd name="T123" fmla="*/ 0 h 211"/>
                <a:gd name="T124" fmla="*/ 0 w 272"/>
                <a:gd name="T125" fmla="*/ 0 h 2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2"/>
                <a:gd name="T190" fmla="*/ 0 h 211"/>
                <a:gd name="T191" fmla="*/ 272 w 272"/>
                <a:gd name="T192" fmla="*/ 211 h 2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2" h="211">
                  <a:moveTo>
                    <a:pt x="0" y="175"/>
                  </a:moveTo>
                  <a:lnTo>
                    <a:pt x="0" y="175"/>
                  </a:lnTo>
                  <a:lnTo>
                    <a:pt x="3" y="152"/>
                  </a:lnTo>
                  <a:lnTo>
                    <a:pt x="8" y="127"/>
                  </a:lnTo>
                  <a:lnTo>
                    <a:pt x="18" y="105"/>
                  </a:lnTo>
                  <a:lnTo>
                    <a:pt x="31" y="83"/>
                  </a:lnTo>
                  <a:lnTo>
                    <a:pt x="47" y="63"/>
                  </a:lnTo>
                  <a:lnTo>
                    <a:pt x="66" y="45"/>
                  </a:lnTo>
                  <a:lnTo>
                    <a:pt x="86" y="29"/>
                  </a:lnTo>
                  <a:lnTo>
                    <a:pt x="108" y="18"/>
                  </a:lnTo>
                  <a:lnTo>
                    <a:pt x="131" y="7"/>
                  </a:lnTo>
                  <a:lnTo>
                    <a:pt x="153" y="1"/>
                  </a:lnTo>
                  <a:lnTo>
                    <a:pt x="176" y="0"/>
                  </a:lnTo>
                  <a:lnTo>
                    <a:pt x="199" y="3"/>
                  </a:lnTo>
                  <a:lnTo>
                    <a:pt x="219" y="10"/>
                  </a:lnTo>
                  <a:lnTo>
                    <a:pt x="239" y="23"/>
                  </a:lnTo>
                  <a:lnTo>
                    <a:pt x="256" y="42"/>
                  </a:lnTo>
                  <a:lnTo>
                    <a:pt x="272" y="67"/>
                  </a:lnTo>
                  <a:lnTo>
                    <a:pt x="269" y="83"/>
                  </a:lnTo>
                  <a:lnTo>
                    <a:pt x="261" y="104"/>
                  </a:lnTo>
                  <a:lnTo>
                    <a:pt x="249" y="126"/>
                  </a:lnTo>
                  <a:lnTo>
                    <a:pt x="233" y="149"/>
                  </a:lnTo>
                  <a:lnTo>
                    <a:pt x="216" y="170"/>
                  </a:lnTo>
                  <a:lnTo>
                    <a:pt x="197" y="189"/>
                  </a:lnTo>
                  <a:lnTo>
                    <a:pt x="179" y="202"/>
                  </a:lnTo>
                  <a:lnTo>
                    <a:pt x="161" y="209"/>
                  </a:lnTo>
                  <a:lnTo>
                    <a:pt x="144" y="211"/>
                  </a:lnTo>
                  <a:lnTo>
                    <a:pt x="128" y="211"/>
                  </a:lnTo>
                  <a:lnTo>
                    <a:pt x="111" y="208"/>
                  </a:lnTo>
                  <a:lnTo>
                    <a:pt x="96" y="203"/>
                  </a:lnTo>
                  <a:lnTo>
                    <a:pt x="82" y="197"/>
                  </a:lnTo>
                  <a:lnTo>
                    <a:pt x="70" y="189"/>
                  </a:lnTo>
                  <a:lnTo>
                    <a:pt x="60" y="178"/>
                  </a:lnTo>
                  <a:lnTo>
                    <a:pt x="54" y="168"/>
                  </a:lnTo>
                  <a:lnTo>
                    <a:pt x="52" y="154"/>
                  </a:lnTo>
                  <a:lnTo>
                    <a:pt x="50" y="137"/>
                  </a:lnTo>
                  <a:lnTo>
                    <a:pt x="53" y="118"/>
                  </a:lnTo>
                  <a:lnTo>
                    <a:pt x="60" y="99"/>
                  </a:lnTo>
                  <a:lnTo>
                    <a:pt x="70" y="80"/>
                  </a:lnTo>
                  <a:lnTo>
                    <a:pt x="85" y="64"/>
                  </a:lnTo>
                  <a:lnTo>
                    <a:pt x="102" y="51"/>
                  </a:lnTo>
                  <a:lnTo>
                    <a:pt x="125" y="44"/>
                  </a:lnTo>
                  <a:lnTo>
                    <a:pt x="145" y="42"/>
                  </a:lnTo>
                  <a:lnTo>
                    <a:pt x="164" y="45"/>
                  </a:lnTo>
                  <a:lnTo>
                    <a:pt x="183" y="53"/>
                  </a:lnTo>
                  <a:lnTo>
                    <a:pt x="199" y="64"/>
                  </a:lnTo>
                  <a:lnTo>
                    <a:pt x="210" y="77"/>
                  </a:lnTo>
                  <a:lnTo>
                    <a:pt x="215" y="94"/>
                  </a:lnTo>
                  <a:lnTo>
                    <a:pt x="213" y="113"/>
                  </a:lnTo>
                  <a:lnTo>
                    <a:pt x="202" y="132"/>
                  </a:lnTo>
                  <a:lnTo>
                    <a:pt x="187" y="121"/>
                  </a:lnTo>
                  <a:lnTo>
                    <a:pt x="173" y="110"/>
                  </a:lnTo>
                  <a:lnTo>
                    <a:pt x="158" y="99"/>
                  </a:lnTo>
                  <a:lnTo>
                    <a:pt x="145" y="91"/>
                  </a:lnTo>
                  <a:lnTo>
                    <a:pt x="134" y="80"/>
                  </a:lnTo>
                  <a:lnTo>
                    <a:pt x="122" y="72"/>
                  </a:lnTo>
                  <a:lnTo>
                    <a:pt x="111" y="63"/>
                  </a:lnTo>
                  <a:lnTo>
                    <a:pt x="101" y="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4" name="Line 15"/>
            <p:cNvSpPr>
              <a:spLocks noChangeShapeType="1"/>
            </p:cNvSpPr>
            <p:nvPr/>
          </p:nvSpPr>
          <p:spPr bwMode="auto">
            <a:xfrm flipH="1">
              <a:off x="3264" y="4637"/>
              <a:ext cx="33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5" name="Line 16"/>
            <p:cNvSpPr>
              <a:spLocks noChangeShapeType="1"/>
            </p:cNvSpPr>
            <p:nvPr/>
          </p:nvSpPr>
          <p:spPr bwMode="auto">
            <a:xfrm flipH="1">
              <a:off x="3242" y="4625"/>
              <a:ext cx="33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6" name="Line 17"/>
            <p:cNvSpPr>
              <a:spLocks noChangeShapeType="1"/>
            </p:cNvSpPr>
            <p:nvPr/>
          </p:nvSpPr>
          <p:spPr bwMode="auto">
            <a:xfrm flipH="1">
              <a:off x="3218" y="4609"/>
              <a:ext cx="33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7" name="Line 18"/>
            <p:cNvSpPr>
              <a:spLocks noChangeShapeType="1"/>
            </p:cNvSpPr>
            <p:nvPr/>
          </p:nvSpPr>
          <p:spPr bwMode="auto">
            <a:xfrm flipH="1">
              <a:off x="3195" y="4595"/>
              <a:ext cx="32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8" name="Line 19"/>
            <p:cNvSpPr>
              <a:spLocks noChangeShapeType="1"/>
            </p:cNvSpPr>
            <p:nvPr/>
          </p:nvSpPr>
          <p:spPr bwMode="auto">
            <a:xfrm flipH="1">
              <a:off x="3168" y="4583"/>
              <a:ext cx="32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39" name="Line 20"/>
            <p:cNvSpPr>
              <a:spLocks noChangeShapeType="1"/>
            </p:cNvSpPr>
            <p:nvPr/>
          </p:nvSpPr>
          <p:spPr bwMode="auto">
            <a:xfrm flipH="1">
              <a:off x="3143" y="4570"/>
              <a:ext cx="32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0" name="Line 21"/>
            <p:cNvSpPr>
              <a:spLocks noChangeShapeType="1"/>
            </p:cNvSpPr>
            <p:nvPr/>
          </p:nvSpPr>
          <p:spPr bwMode="auto">
            <a:xfrm flipH="1">
              <a:off x="3121" y="4560"/>
              <a:ext cx="32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1" name="Line 22"/>
            <p:cNvSpPr>
              <a:spLocks noChangeShapeType="1"/>
            </p:cNvSpPr>
            <p:nvPr/>
          </p:nvSpPr>
          <p:spPr bwMode="auto">
            <a:xfrm flipH="1">
              <a:off x="3097" y="4547"/>
              <a:ext cx="32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2" name="Line 23"/>
            <p:cNvSpPr>
              <a:spLocks noChangeShapeType="1"/>
            </p:cNvSpPr>
            <p:nvPr/>
          </p:nvSpPr>
          <p:spPr bwMode="auto">
            <a:xfrm flipH="1">
              <a:off x="3072" y="4536"/>
              <a:ext cx="32" cy="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3" name="Freeform 24"/>
            <p:cNvSpPr>
              <a:spLocks/>
            </p:cNvSpPr>
            <p:nvPr/>
          </p:nvSpPr>
          <p:spPr bwMode="auto">
            <a:xfrm>
              <a:off x="3161" y="4088"/>
              <a:ext cx="41" cy="54"/>
            </a:xfrm>
            <a:custGeom>
              <a:avLst/>
              <a:gdLst>
                <a:gd name="T0" fmla="*/ 0 w 124"/>
                <a:gd name="T1" fmla="*/ 0 h 162"/>
                <a:gd name="T2" fmla="*/ 0 w 124"/>
                <a:gd name="T3" fmla="*/ 0 h 162"/>
                <a:gd name="T4" fmla="*/ 0 w 124"/>
                <a:gd name="T5" fmla="*/ 0 h 162"/>
                <a:gd name="T6" fmla="*/ 0 w 124"/>
                <a:gd name="T7" fmla="*/ 0 h 162"/>
                <a:gd name="T8" fmla="*/ 0 w 124"/>
                <a:gd name="T9" fmla="*/ 0 h 162"/>
                <a:gd name="T10" fmla="*/ 0 w 124"/>
                <a:gd name="T11" fmla="*/ 0 h 162"/>
                <a:gd name="T12" fmla="*/ 0 w 124"/>
                <a:gd name="T13" fmla="*/ 0 h 162"/>
                <a:gd name="T14" fmla="*/ 0 w 124"/>
                <a:gd name="T15" fmla="*/ 0 h 162"/>
                <a:gd name="T16" fmla="*/ 0 w 124"/>
                <a:gd name="T17" fmla="*/ 0 h 162"/>
                <a:gd name="T18" fmla="*/ 0 w 124"/>
                <a:gd name="T19" fmla="*/ 0 h 162"/>
                <a:gd name="T20" fmla="*/ 0 w 124"/>
                <a:gd name="T21" fmla="*/ 0 h 162"/>
                <a:gd name="T22" fmla="*/ 0 w 124"/>
                <a:gd name="T23" fmla="*/ 0 h 162"/>
                <a:gd name="T24" fmla="*/ 0 w 124"/>
                <a:gd name="T25" fmla="*/ 0 h 162"/>
                <a:gd name="T26" fmla="*/ 0 w 124"/>
                <a:gd name="T27" fmla="*/ 0 h 162"/>
                <a:gd name="T28" fmla="*/ 0 w 124"/>
                <a:gd name="T29" fmla="*/ 0 h 162"/>
                <a:gd name="T30" fmla="*/ 0 w 124"/>
                <a:gd name="T31" fmla="*/ 0 h 162"/>
                <a:gd name="T32" fmla="*/ 0 w 124"/>
                <a:gd name="T33" fmla="*/ 0 h 162"/>
                <a:gd name="T34" fmla="*/ 0 w 124"/>
                <a:gd name="T35" fmla="*/ 0 h 162"/>
                <a:gd name="T36" fmla="*/ 0 w 124"/>
                <a:gd name="T37" fmla="*/ 0 h 162"/>
                <a:gd name="T38" fmla="*/ 0 w 124"/>
                <a:gd name="T39" fmla="*/ 0 h 162"/>
                <a:gd name="T40" fmla="*/ 0 w 124"/>
                <a:gd name="T41" fmla="*/ 0 h 162"/>
                <a:gd name="T42" fmla="*/ 0 w 124"/>
                <a:gd name="T43" fmla="*/ 0 h 162"/>
                <a:gd name="T44" fmla="*/ 0 w 124"/>
                <a:gd name="T45" fmla="*/ 0 h 162"/>
                <a:gd name="T46" fmla="*/ 0 w 124"/>
                <a:gd name="T47" fmla="*/ 0 h 162"/>
                <a:gd name="T48" fmla="*/ 0 w 124"/>
                <a:gd name="T49" fmla="*/ 0 h 162"/>
                <a:gd name="T50" fmla="*/ 0 w 124"/>
                <a:gd name="T51" fmla="*/ 0 h 162"/>
                <a:gd name="T52" fmla="*/ 0 w 124"/>
                <a:gd name="T53" fmla="*/ 0 h 162"/>
                <a:gd name="T54" fmla="*/ 0 w 124"/>
                <a:gd name="T55" fmla="*/ 0 h 162"/>
                <a:gd name="T56" fmla="*/ 0 w 124"/>
                <a:gd name="T57" fmla="*/ 0 h 162"/>
                <a:gd name="T58" fmla="*/ 0 w 124"/>
                <a:gd name="T59" fmla="*/ 0 h 162"/>
                <a:gd name="T60" fmla="*/ 0 w 124"/>
                <a:gd name="T61" fmla="*/ 0 h 162"/>
                <a:gd name="T62" fmla="*/ 0 w 124"/>
                <a:gd name="T63" fmla="*/ 0 h 162"/>
                <a:gd name="T64" fmla="*/ 0 w 124"/>
                <a:gd name="T65" fmla="*/ 0 h 1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"/>
                <a:gd name="T100" fmla="*/ 0 h 162"/>
                <a:gd name="T101" fmla="*/ 124 w 124"/>
                <a:gd name="T102" fmla="*/ 162 h 1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" h="162">
                  <a:moveTo>
                    <a:pt x="46" y="0"/>
                  </a:moveTo>
                  <a:lnTo>
                    <a:pt x="46" y="0"/>
                  </a:lnTo>
                  <a:lnTo>
                    <a:pt x="50" y="6"/>
                  </a:lnTo>
                  <a:lnTo>
                    <a:pt x="59" y="19"/>
                  </a:lnTo>
                  <a:lnTo>
                    <a:pt x="72" y="37"/>
                  </a:lnTo>
                  <a:lnTo>
                    <a:pt x="85" y="56"/>
                  </a:lnTo>
                  <a:lnTo>
                    <a:pt x="98" y="75"/>
                  </a:lnTo>
                  <a:lnTo>
                    <a:pt x="111" y="91"/>
                  </a:lnTo>
                  <a:lnTo>
                    <a:pt x="119" y="104"/>
                  </a:lnTo>
                  <a:lnTo>
                    <a:pt x="124" y="111"/>
                  </a:lnTo>
                  <a:lnTo>
                    <a:pt x="119" y="123"/>
                  </a:lnTo>
                  <a:lnTo>
                    <a:pt x="115" y="138"/>
                  </a:lnTo>
                  <a:lnTo>
                    <a:pt x="111" y="151"/>
                  </a:lnTo>
                  <a:lnTo>
                    <a:pt x="105" y="162"/>
                  </a:lnTo>
                  <a:lnTo>
                    <a:pt x="95" y="157"/>
                  </a:lnTo>
                  <a:lnTo>
                    <a:pt x="82" y="149"/>
                  </a:lnTo>
                  <a:lnTo>
                    <a:pt x="66" y="142"/>
                  </a:lnTo>
                  <a:lnTo>
                    <a:pt x="49" y="135"/>
                  </a:lnTo>
                  <a:lnTo>
                    <a:pt x="31" y="127"/>
                  </a:lnTo>
                  <a:lnTo>
                    <a:pt x="17" y="121"/>
                  </a:lnTo>
                  <a:lnTo>
                    <a:pt x="7" y="116"/>
                  </a:lnTo>
                  <a:lnTo>
                    <a:pt x="0" y="113"/>
                  </a:lnTo>
                  <a:lnTo>
                    <a:pt x="5" y="101"/>
                  </a:lnTo>
                  <a:lnTo>
                    <a:pt x="13" y="86"/>
                  </a:lnTo>
                  <a:lnTo>
                    <a:pt x="18" y="69"/>
                  </a:lnTo>
                  <a:lnTo>
                    <a:pt x="26" y="51"/>
                  </a:lnTo>
                  <a:lnTo>
                    <a:pt x="33" y="34"/>
                  </a:lnTo>
                  <a:lnTo>
                    <a:pt x="39" y="19"/>
                  </a:lnTo>
                  <a:lnTo>
                    <a:pt x="43" y="7"/>
                  </a:lnTo>
                  <a:lnTo>
                    <a:pt x="4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4" name="Freeform 25"/>
            <p:cNvSpPr>
              <a:spLocks/>
            </p:cNvSpPr>
            <p:nvPr/>
          </p:nvSpPr>
          <p:spPr bwMode="auto">
            <a:xfrm>
              <a:off x="3147" y="4125"/>
              <a:ext cx="49" cy="51"/>
            </a:xfrm>
            <a:custGeom>
              <a:avLst/>
              <a:gdLst>
                <a:gd name="T0" fmla="*/ 0 w 146"/>
                <a:gd name="T1" fmla="*/ 0 h 152"/>
                <a:gd name="T2" fmla="*/ 0 w 146"/>
                <a:gd name="T3" fmla="*/ 0 h 152"/>
                <a:gd name="T4" fmla="*/ 0 w 146"/>
                <a:gd name="T5" fmla="*/ 0 h 152"/>
                <a:gd name="T6" fmla="*/ 0 w 146"/>
                <a:gd name="T7" fmla="*/ 0 h 152"/>
                <a:gd name="T8" fmla="*/ 0 w 146"/>
                <a:gd name="T9" fmla="*/ 0 h 152"/>
                <a:gd name="T10" fmla="*/ 0 w 146"/>
                <a:gd name="T11" fmla="*/ 0 h 152"/>
                <a:gd name="T12" fmla="*/ 0 w 146"/>
                <a:gd name="T13" fmla="*/ 0 h 152"/>
                <a:gd name="T14" fmla="*/ 0 w 146"/>
                <a:gd name="T15" fmla="*/ 0 h 152"/>
                <a:gd name="T16" fmla="*/ 0 w 146"/>
                <a:gd name="T17" fmla="*/ 0 h 152"/>
                <a:gd name="T18" fmla="*/ 0 w 146"/>
                <a:gd name="T19" fmla="*/ 0 h 152"/>
                <a:gd name="T20" fmla="*/ 0 w 146"/>
                <a:gd name="T21" fmla="*/ 0 h 152"/>
                <a:gd name="T22" fmla="*/ 0 w 146"/>
                <a:gd name="T23" fmla="*/ 0 h 152"/>
                <a:gd name="T24" fmla="*/ 0 w 146"/>
                <a:gd name="T25" fmla="*/ 0 h 152"/>
                <a:gd name="T26" fmla="*/ 0 w 146"/>
                <a:gd name="T27" fmla="*/ 0 h 152"/>
                <a:gd name="T28" fmla="*/ 0 w 146"/>
                <a:gd name="T29" fmla="*/ 0 h 152"/>
                <a:gd name="T30" fmla="*/ 0 w 146"/>
                <a:gd name="T31" fmla="*/ 0 h 152"/>
                <a:gd name="T32" fmla="*/ 0 w 146"/>
                <a:gd name="T33" fmla="*/ 0 h 152"/>
                <a:gd name="T34" fmla="*/ 0 w 146"/>
                <a:gd name="T35" fmla="*/ 0 h 152"/>
                <a:gd name="T36" fmla="*/ 0 w 146"/>
                <a:gd name="T37" fmla="*/ 0 h 152"/>
                <a:gd name="T38" fmla="*/ 0 w 146"/>
                <a:gd name="T39" fmla="*/ 0 h 152"/>
                <a:gd name="T40" fmla="*/ 0 w 146"/>
                <a:gd name="T41" fmla="*/ 0 h 152"/>
                <a:gd name="T42" fmla="*/ 0 w 146"/>
                <a:gd name="T43" fmla="*/ 0 h 152"/>
                <a:gd name="T44" fmla="*/ 0 w 146"/>
                <a:gd name="T45" fmla="*/ 0 h 152"/>
                <a:gd name="T46" fmla="*/ 0 w 146"/>
                <a:gd name="T47" fmla="*/ 0 h 152"/>
                <a:gd name="T48" fmla="*/ 0 w 146"/>
                <a:gd name="T49" fmla="*/ 0 h 152"/>
                <a:gd name="T50" fmla="*/ 0 w 146"/>
                <a:gd name="T51" fmla="*/ 0 h 152"/>
                <a:gd name="T52" fmla="*/ 0 w 146"/>
                <a:gd name="T53" fmla="*/ 0 h 152"/>
                <a:gd name="T54" fmla="*/ 0 w 146"/>
                <a:gd name="T55" fmla="*/ 0 h 152"/>
                <a:gd name="T56" fmla="*/ 0 w 14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52"/>
                <a:gd name="T89" fmla="*/ 146 w 14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52">
                  <a:moveTo>
                    <a:pt x="41" y="0"/>
                  </a:moveTo>
                  <a:lnTo>
                    <a:pt x="41" y="0"/>
                  </a:lnTo>
                  <a:lnTo>
                    <a:pt x="48" y="3"/>
                  </a:lnTo>
                  <a:lnTo>
                    <a:pt x="58" y="8"/>
                  </a:lnTo>
                  <a:lnTo>
                    <a:pt x="72" y="14"/>
                  </a:lnTo>
                  <a:lnTo>
                    <a:pt x="90" y="22"/>
                  </a:lnTo>
                  <a:lnTo>
                    <a:pt x="107" y="29"/>
                  </a:lnTo>
                  <a:lnTo>
                    <a:pt x="123" y="36"/>
                  </a:lnTo>
                  <a:lnTo>
                    <a:pt x="136" y="44"/>
                  </a:lnTo>
                  <a:lnTo>
                    <a:pt x="146" y="49"/>
                  </a:lnTo>
                  <a:lnTo>
                    <a:pt x="137" y="70"/>
                  </a:lnTo>
                  <a:lnTo>
                    <a:pt x="127" y="99"/>
                  </a:lnTo>
                  <a:lnTo>
                    <a:pt x="114" y="128"/>
                  </a:lnTo>
                  <a:lnTo>
                    <a:pt x="104" y="152"/>
                  </a:lnTo>
                  <a:lnTo>
                    <a:pt x="92" y="147"/>
                  </a:lnTo>
                  <a:lnTo>
                    <a:pt x="81" y="142"/>
                  </a:lnTo>
                  <a:lnTo>
                    <a:pt x="67" y="136"/>
                  </a:lnTo>
                  <a:lnTo>
                    <a:pt x="52" y="128"/>
                  </a:lnTo>
                  <a:lnTo>
                    <a:pt x="38" y="121"/>
                  </a:lnTo>
                  <a:lnTo>
                    <a:pt x="23" y="114"/>
                  </a:lnTo>
                  <a:lnTo>
                    <a:pt x="12" y="108"/>
                  </a:lnTo>
                  <a:lnTo>
                    <a:pt x="0" y="102"/>
                  </a:lnTo>
                  <a:lnTo>
                    <a:pt x="10" y="77"/>
                  </a:lnTo>
                  <a:lnTo>
                    <a:pt x="20" y="54"/>
                  </a:lnTo>
                  <a:lnTo>
                    <a:pt x="30" y="29"/>
                  </a:lnTo>
                  <a:lnTo>
                    <a:pt x="4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5" name="Freeform 26"/>
            <p:cNvSpPr>
              <a:spLocks/>
            </p:cNvSpPr>
            <p:nvPr/>
          </p:nvSpPr>
          <p:spPr bwMode="auto">
            <a:xfrm>
              <a:off x="3134" y="4159"/>
              <a:ext cx="48" cy="44"/>
            </a:xfrm>
            <a:custGeom>
              <a:avLst/>
              <a:gdLst>
                <a:gd name="T0" fmla="*/ 0 w 143"/>
                <a:gd name="T1" fmla="*/ 0 h 130"/>
                <a:gd name="T2" fmla="*/ 0 w 143"/>
                <a:gd name="T3" fmla="*/ 0 h 130"/>
                <a:gd name="T4" fmla="*/ 0 w 143"/>
                <a:gd name="T5" fmla="*/ 0 h 130"/>
                <a:gd name="T6" fmla="*/ 0 w 143"/>
                <a:gd name="T7" fmla="*/ 0 h 130"/>
                <a:gd name="T8" fmla="*/ 0 w 143"/>
                <a:gd name="T9" fmla="*/ 0 h 130"/>
                <a:gd name="T10" fmla="*/ 0 w 143"/>
                <a:gd name="T11" fmla="*/ 0 h 130"/>
                <a:gd name="T12" fmla="*/ 0 w 143"/>
                <a:gd name="T13" fmla="*/ 0 h 130"/>
                <a:gd name="T14" fmla="*/ 0 w 143"/>
                <a:gd name="T15" fmla="*/ 0 h 130"/>
                <a:gd name="T16" fmla="*/ 0 w 143"/>
                <a:gd name="T17" fmla="*/ 0 h 130"/>
                <a:gd name="T18" fmla="*/ 0 w 143"/>
                <a:gd name="T19" fmla="*/ 0 h 130"/>
                <a:gd name="T20" fmla="*/ 0 w 143"/>
                <a:gd name="T21" fmla="*/ 0 h 130"/>
                <a:gd name="T22" fmla="*/ 0 w 143"/>
                <a:gd name="T23" fmla="*/ 0 h 130"/>
                <a:gd name="T24" fmla="*/ 0 w 143"/>
                <a:gd name="T25" fmla="*/ 0 h 130"/>
                <a:gd name="T26" fmla="*/ 0 w 143"/>
                <a:gd name="T27" fmla="*/ 0 h 130"/>
                <a:gd name="T28" fmla="*/ 0 w 143"/>
                <a:gd name="T29" fmla="*/ 0 h 130"/>
                <a:gd name="T30" fmla="*/ 0 w 143"/>
                <a:gd name="T31" fmla="*/ 0 h 130"/>
                <a:gd name="T32" fmla="*/ 0 w 143"/>
                <a:gd name="T33" fmla="*/ 0 h 130"/>
                <a:gd name="T34" fmla="*/ 0 w 143"/>
                <a:gd name="T35" fmla="*/ 0 h 130"/>
                <a:gd name="T36" fmla="*/ 0 w 143"/>
                <a:gd name="T37" fmla="*/ 0 h 130"/>
                <a:gd name="T38" fmla="*/ 0 w 143"/>
                <a:gd name="T39" fmla="*/ 0 h 130"/>
                <a:gd name="T40" fmla="*/ 0 w 143"/>
                <a:gd name="T41" fmla="*/ 0 h 130"/>
                <a:gd name="T42" fmla="*/ 0 w 143"/>
                <a:gd name="T43" fmla="*/ 0 h 130"/>
                <a:gd name="T44" fmla="*/ 0 w 143"/>
                <a:gd name="T45" fmla="*/ 0 h 130"/>
                <a:gd name="T46" fmla="*/ 0 w 143"/>
                <a:gd name="T47" fmla="*/ 0 h 130"/>
                <a:gd name="T48" fmla="*/ 0 w 143"/>
                <a:gd name="T49" fmla="*/ 0 h 130"/>
                <a:gd name="T50" fmla="*/ 0 w 143"/>
                <a:gd name="T51" fmla="*/ 0 h 130"/>
                <a:gd name="T52" fmla="*/ 0 w 143"/>
                <a:gd name="T53" fmla="*/ 0 h 130"/>
                <a:gd name="T54" fmla="*/ 0 w 143"/>
                <a:gd name="T55" fmla="*/ 0 h 130"/>
                <a:gd name="T56" fmla="*/ 0 w 143"/>
                <a:gd name="T57" fmla="*/ 0 h 1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3"/>
                <a:gd name="T88" fmla="*/ 0 h 130"/>
                <a:gd name="T89" fmla="*/ 143 w 143"/>
                <a:gd name="T90" fmla="*/ 130 h 13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3" h="130">
                  <a:moveTo>
                    <a:pt x="39" y="0"/>
                  </a:moveTo>
                  <a:lnTo>
                    <a:pt x="39" y="0"/>
                  </a:lnTo>
                  <a:lnTo>
                    <a:pt x="51" y="6"/>
                  </a:lnTo>
                  <a:lnTo>
                    <a:pt x="62" y="12"/>
                  </a:lnTo>
                  <a:lnTo>
                    <a:pt x="77" y="19"/>
                  </a:lnTo>
                  <a:lnTo>
                    <a:pt x="91" y="26"/>
                  </a:lnTo>
                  <a:lnTo>
                    <a:pt x="106" y="34"/>
                  </a:lnTo>
                  <a:lnTo>
                    <a:pt x="120" y="40"/>
                  </a:lnTo>
                  <a:lnTo>
                    <a:pt x="131" y="45"/>
                  </a:lnTo>
                  <a:lnTo>
                    <a:pt x="143" y="50"/>
                  </a:lnTo>
                  <a:lnTo>
                    <a:pt x="136" y="67"/>
                  </a:lnTo>
                  <a:lnTo>
                    <a:pt x="126" y="92"/>
                  </a:lnTo>
                  <a:lnTo>
                    <a:pt x="114" y="114"/>
                  </a:lnTo>
                  <a:lnTo>
                    <a:pt x="107" y="130"/>
                  </a:lnTo>
                  <a:lnTo>
                    <a:pt x="94" y="126"/>
                  </a:lnTo>
                  <a:lnTo>
                    <a:pt x="80" y="120"/>
                  </a:lnTo>
                  <a:lnTo>
                    <a:pt x="64" y="114"/>
                  </a:lnTo>
                  <a:lnTo>
                    <a:pt x="48" y="107"/>
                  </a:lnTo>
                  <a:lnTo>
                    <a:pt x="33" y="101"/>
                  </a:lnTo>
                  <a:lnTo>
                    <a:pt x="19" y="95"/>
                  </a:lnTo>
                  <a:lnTo>
                    <a:pt x="7" y="91"/>
                  </a:lnTo>
                  <a:lnTo>
                    <a:pt x="0" y="88"/>
                  </a:lnTo>
                  <a:lnTo>
                    <a:pt x="9" y="70"/>
                  </a:lnTo>
                  <a:lnTo>
                    <a:pt x="20" y="45"/>
                  </a:lnTo>
                  <a:lnTo>
                    <a:pt x="30" y="21"/>
                  </a:lnTo>
                  <a:lnTo>
                    <a:pt x="3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6" name="Freeform 27"/>
            <p:cNvSpPr>
              <a:spLocks/>
            </p:cNvSpPr>
            <p:nvPr/>
          </p:nvSpPr>
          <p:spPr bwMode="auto">
            <a:xfrm>
              <a:off x="3122" y="4189"/>
              <a:ext cx="48" cy="46"/>
            </a:xfrm>
            <a:custGeom>
              <a:avLst/>
              <a:gdLst>
                <a:gd name="T0" fmla="*/ 0 w 144"/>
                <a:gd name="T1" fmla="*/ 0 h 139"/>
                <a:gd name="T2" fmla="*/ 0 w 144"/>
                <a:gd name="T3" fmla="*/ 0 h 139"/>
                <a:gd name="T4" fmla="*/ 0 w 144"/>
                <a:gd name="T5" fmla="*/ 0 h 139"/>
                <a:gd name="T6" fmla="*/ 0 w 144"/>
                <a:gd name="T7" fmla="*/ 0 h 139"/>
                <a:gd name="T8" fmla="*/ 0 w 144"/>
                <a:gd name="T9" fmla="*/ 0 h 139"/>
                <a:gd name="T10" fmla="*/ 0 w 144"/>
                <a:gd name="T11" fmla="*/ 0 h 139"/>
                <a:gd name="T12" fmla="*/ 0 w 144"/>
                <a:gd name="T13" fmla="*/ 0 h 139"/>
                <a:gd name="T14" fmla="*/ 0 w 144"/>
                <a:gd name="T15" fmla="*/ 0 h 139"/>
                <a:gd name="T16" fmla="*/ 0 w 144"/>
                <a:gd name="T17" fmla="*/ 0 h 139"/>
                <a:gd name="T18" fmla="*/ 0 w 144"/>
                <a:gd name="T19" fmla="*/ 0 h 139"/>
                <a:gd name="T20" fmla="*/ 0 w 144"/>
                <a:gd name="T21" fmla="*/ 0 h 139"/>
                <a:gd name="T22" fmla="*/ 0 w 144"/>
                <a:gd name="T23" fmla="*/ 0 h 139"/>
                <a:gd name="T24" fmla="*/ 0 w 144"/>
                <a:gd name="T25" fmla="*/ 0 h 139"/>
                <a:gd name="T26" fmla="*/ 0 w 144"/>
                <a:gd name="T27" fmla="*/ 0 h 139"/>
                <a:gd name="T28" fmla="*/ 0 w 144"/>
                <a:gd name="T29" fmla="*/ 0 h 139"/>
                <a:gd name="T30" fmla="*/ 0 w 144"/>
                <a:gd name="T31" fmla="*/ 0 h 139"/>
                <a:gd name="T32" fmla="*/ 0 w 144"/>
                <a:gd name="T33" fmla="*/ 0 h 139"/>
                <a:gd name="T34" fmla="*/ 0 w 144"/>
                <a:gd name="T35" fmla="*/ 0 h 139"/>
                <a:gd name="T36" fmla="*/ 0 w 144"/>
                <a:gd name="T37" fmla="*/ 0 h 139"/>
                <a:gd name="T38" fmla="*/ 0 w 144"/>
                <a:gd name="T39" fmla="*/ 0 h 139"/>
                <a:gd name="T40" fmla="*/ 0 w 144"/>
                <a:gd name="T41" fmla="*/ 0 h 139"/>
                <a:gd name="T42" fmla="*/ 0 w 144"/>
                <a:gd name="T43" fmla="*/ 0 h 139"/>
                <a:gd name="T44" fmla="*/ 0 w 144"/>
                <a:gd name="T45" fmla="*/ 0 h 139"/>
                <a:gd name="T46" fmla="*/ 0 w 144"/>
                <a:gd name="T47" fmla="*/ 0 h 139"/>
                <a:gd name="T48" fmla="*/ 0 w 144"/>
                <a:gd name="T49" fmla="*/ 0 h 139"/>
                <a:gd name="T50" fmla="*/ 0 w 144"/>
                <a:gd name="T51" fmla="*/ 0 h 139"/>
                <a:gd name="T52" fmla="*/ 0 w 144"/>
                <a:gd name="T53" fmla="*/ 0 h 139"/>
                <a:gd name="T54" fmla="*/ 0 w 144"/>
                <a:gd name="T55" fmla="*/ 0 h 139"/>
                <a:gd name="T56" fmla="*/ 0 w 144"/>
                <a:gd name="T57" fmla="*/ 0 h 1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39"/>
                <a:gd name="T89" fmla="*/ 144 w 144"/>
                <a:gd name="T90" fmla="*/ 139 h 1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39">
                  <a:moveTo>
                    <a:pt x="37" y="0"/>
                  </a:moveTo>
                  <a:lnTo>
                    <a:pt x="37" y="0"/>
                  </a:lnTo>
                  <a:lnTo>
                    <a:pt x="44" y="3"/>
                  </a:lnTo>
                  <a:lnTo>
                    <a:pt x="56" y="7"/>
                  </a:lnTo>
                  <a:lnTo>
                    <a:pt x="70" y="13"/>
                  </a:lnTo>
                  <a:lnTo>
                    <a:pt x="85" y="19"/>
                  </a:lnTo>
                  <a:lnTo>
                    <a:pt x="101" y="26"/>
                  </a:lnTo>
                  <a:lnTo>
                    <a:pt x="117" y="32"/>
                  </a:lnTo>
                  <a:lnTo>
                    <a:pt x="131" y="38"/>
                  </a:lnTo>
                  <a:lnTo>
                    <a:pt x="144" y="42"/>
                  </a:lnTo>
                  <a:lnTo>
                    <a:pt x="135" y="64"/>
                  </a:lnTo>
                  <a:lnTo>
                    <a:pt x="124" y="92"/>
                  </a:lnTo>
                  <a:lnTo>
                    <a:pt x="112" y="120"/>
                  </a:lnTo>
                  <a:lnTo>
                    <a:pt x="105" y="139"/>
                  </a:lnTo>
                  <a:lnTo>
                    <a:pt x="93" y="134"/>
                  </a:lnTo>
                  <a:lnTo>
                    <a:pt x="80" y="130"/>
                  </a:lnTo>
                  <a:lnTo>
                    <a:pt x="65" y="124"/>
                  </a:lnTo>
                  <a:lnTo>
                    <a:pt x="49" y="120"/>
                  </a:lnTo>
                  <a:lnTo>
                    <a:pt x="33" y="114"/>
                  </a:lnTo>
                  <a:lnTo>
                    <a:pt x="18" y="108"/>
                  </a:lnTo>
                  <a:lnTo>
                    <a:pt x="7" y="104"/>
                  </a:lnTo>
                  <a:lnTo>
                    <a:pt x="0" y="101"/>
                  </a:lnTo>
                  <a:lnTo>
                    <a:pt x="10" y="76"/>
                  </a:lnTo>
                  <a:lnTo>
                    <a:pt x="21" y="45"/>
                  </a:lnTo>
                  <a:lnTo>
                    <a:pt x="31" y="17"/>
                  </a:lnTo>
                  <a:lnTo>
                    <a:pt x="3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7" name="Freeform 28"/>
            <p:cNvSpPr>
              <a:spLocks/>
            </p:cNvSpPr>
            <p:nvPr/>
          </p:nvSpPr>
          <p:spPr bwMode="auto">
            <a:xfrm>
              <a:off x="3099" y="4250"/>
              <a:ext cx="46" cy="44"/>
            </a:xfrm>
            <a:custGeom>
              <a:avLst/>
              <a:gdLst>
                <a:gd name="T0" fmla="*/ 0 w 137"/>
                <a:gd name="T1" fmla="*/ 0 h 132"/>
                <a:gd name="T2" fmla="*/ 0 w 137"/>
                <a:gd name="T3" fmla="*/ 0 h 132"/>
                <a:gd name="T4" fmla="*/ 0 w 137"/>
                <a:gd name="T5" fmla="*/ 0 h 132"/>
                <a:gd name="T6" fmla="*/ 0 w 137"/>
                <a:gd name="T7" fmla="*/ 0 h 132"/>
                <a:gd name="T8" fmla="*/ 0 w 137"/>
                <a:gd name="T9" fmla="*/ 0 h 132"/>
                <a:gd name="T10" fmla="*/ 0 w 137"/>
                <a:gd name="T11" fmla="*/ 0 h 132"/>
                <a:gd name="T12" fmla="*/ 0 w 137"/>
                <a:gd name="T13" fmla="*/ 0 h 132"/>
                <a:gd name="T14" fmla="*/ 0 w 137"/>
                <a:gd name="T15" fmla="*/ 0 h 132"/>
                <a:gd name="T16" fmla="*/ 0 w 137"/>
                <a:gd name="T17" fmla="*/ 0 h 132"/>
                <a:gd name="T18" fmla="*/ 0 w 137"/>
                <a:gd name="T19" fmla="*/ 0 h 132"/>
                <a:gd name="T20" fmla="*/ 0 w 137"/>
                <a:gd name="T21" fmla="*/ 0 h 132"/>
                <a:gd name="T22" fmla="*/ 0 w 137"/>
                <a:gd name="T23" fmla="*/ 0 h 132"/>
                <a:gd name="T24" fmla="*/ 0 w 137"/>
                <a:gd name="T25" fmla="*/ 0 h 132"/>
                <a:gd name="T26" fmla="*/ 0 w 137"/>
                <a:gd name="T27" fmla="*/ 0 h 132"/>
                <a:gd name="T28" fmla="*/ 0 w 137"/>
                <a:gd name="T29" fmla="*/ 0 h 132"/>
                <a:gd name="T30" fmla="*/ 0 w 137"/>
                <a:gd name="T31" fmla="*/ 0 h 132"/>
                <a:gd name="T32" fmla="*/ 0 w 137"/>
                <a:gd name="T33" fmla="*/ 0 h 132"/>
                <a:gd name="T34" fmla="*/ 0 w 137"/>
                <a:gd name="T35" fmla="*/ 0 h 132"/>
                <a:gd name="T36" fmla="*/ 0 w 137"/>
                <a:gd name="T37" fmla="*/ 0 h 132"/>
                <a:gd name="T38" fmla="*/ 0 w 137"/>
                <a:gd name="T39" fmla="*/ 0 h 132"/>
                <a:gd name="T40" fmla="*/ 0 w 137"/>
                <a:gd name="T41" fmla="*/ 0 h 132"/>
                <a:gd name="T42" fmla="*/ 0 w 137"/>
                <a:gd name="T43" fmla="*/ 0 h 132"/>
                <a:gd name="T44" fmla="*/ 0 w 137"/>
                <a:gd name="T45" fmla="*/ 0 h 132"/>
                <a:gd name="T46" fmla="*/ 0 w 137"/>
                <a:gd name="T47" fmla="*/ 0 h 132"/>
                <a:gd name="T48" fmla="*/ 0 w 137"/>
                <a:gd name="T49" fmla="*/ 0 h 132"/>
                <a:gd name="T50" fmla="*/ 0 w 137"/>
                <a:gd name="T51" fmla="*/ 0 h 132"/>
                <a:gd name="T52" fmla="*/ 0 w 137"/>
                <a:gd name="T53" fmla="*/ 0 h 132"/>
                <a:gd name="T54" fmla="*/ 0 w 137"/>
                <a:gd name="T55" fmla="*/ 0 h 132"/>
                <a:gd name="T56" fmla="*/ 0 w 137"/>
                <a:gd name="T57" fmla="*/ 0 h 13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132"/>
                <a:gd name="T89" fmla="*/ 137 w 137"/>
                <a:gd name="T90" fmla="*/ 132 h 13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132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50" y="6"/>
                  </a:lnTo>
                  <a:lnTo>
                    <a:pt x="63" y="10"/>
                  </a:lnTo>
                  <a:lnTo>
                    <a:pt x="79" y="16"/>
                  </a:lnTo>
                  <a:lnTo>
                    <a:pt x="95" y="24"/>
                  </a:lnTo>
                  <a:lnTo>
                    <a:pt x="111" y="29"/>
                  </a:lnTo>
                  <a:lnTo>
                    <a:pt x="125" y="35"/>
                  </a:lnTo>
                  <a:lnTo>
                    <a:pt x="137" y="41"/>
                  </a:lnTo>
                  <a:lnTo>
                    <a:pt x="127" y="63"/>
                  </a:lnTo>
                  <a:lnTo>
                    <a:pt x="115" y="91"/>
                  </a:lnTo>
                  <a:lnTo>
                    <a:pt x="102" y="117"/>
                  </a:lnTo>
                  <a:lnTo>
                    <a:pt x="97" y="132"/>
                  </a:lnTo>
                  <a:lnTo>
                    <a:pt x="86" y="127"/>
                  </a:lnTo>
                  <a:lnTo>
                    <a:pt x="73" y="123"/>
                  </a:lnTo>
                  <a:lnTo>
                    <a:pt x="59" y="117"/>
                  </a:lnTo>
                  <a:lnTo>
                    <a:pt x="45" y="111"/>
                  </a:lnTo>
                  <a:lnTo>
                    <a:pt x="29" y="105"/>
                  </a:lnTo>
                  <a:lnTo>
                    <a:pt x="16" y="100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9" y="70"/>
                  </a:lnTo>
                  <a:lnTo>
                    <a:pt x="17" y="43"/>
                  </a:lnTo>
                  <a:lnTo>
                    <a:pt x="27" y="16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8" name="Freeform 29"/>
            <p:cNvSpPr>
              <a:spLocks/>
            </p:cNvSpPr>
            <p:nvPr/>
          </p:nvSpPr>
          <p:spPr bwMode="auto">
            <a:xfrm>
              <a:off x="3041" y="4374"/>
              <a:ext cx="50" cy="46"/>
            </a:xfrm>
            <a:custGeom>
              <a:avLst/>
              <a:gdLst>
                <a:gd name="T0" fmla="*/ 0 w 148"/>
                <a:gd name="T1" fmla="*/ 0 h 136"/>
                <a:gd name="T2" fmla="*/ 0 w 148"/>
                <a:gd name="T3" fmla="*/ 0 h 136"/>
                <a:gd name="T4" fmla="*/ 0 w 148"/>
                <a:gd name="T5" fmla="*/ 0 h 136"/>
                <a:gd name="T6" fmla="*/ 0 w 148"/>
                <a:gd name="T7" fmla="*/ 0 h 136"/>
                <a:gd name="T8" fmla="*/ 0 w 148"/>
                <a:gd name="T9" fmla="*/ 0 h 136"/>
                <a:gd name="T10" fmla="*/ 0 w 148"/>
                <a:gd name="T11" fmla="*/ 0 h 136"/>
                <a:gd name="T12" fmla="*/ 0 w 148"/>
                <a:gd name="T13" fmla="*/ 0 h 136"/>
                <a:gd name="T14" fmla="*/ 0 w 148"/>
                <a:gd name="T15" fmla="*/ 0 h 136"/>
                <a:gd name="T16" fmla="*/ 0 w 148"/>
                <a:gd name="T17" fmla="*/ 0 h 136"/>
                <a:gd name="T18" fmla="*/ 0 w 148"/>
                <a:gd name="T19" fmla="*/ 0 h 136"/>
                <a:gd name="T20" fmla="*/ 0 w 148"/>
                <a:gd name="T21" fmla="*/ 0 h 136"/>
                <a:gd name="T22" fmla="*/ 0 w 148"/>
                <a:gd name="T23" fmla="*/ 0 h 136"/>
                <a:gd name="T24" fmla="*/ 0 w 148"/>
                <a:gd name="T25" fmla="*/ 0 h 136"/>
                <a:gd name="T26" fmla="*/ 0 w 148"/>
                <a:gd name="T27" fmla="*/ 0 h 136"/>
                <a:gd name="T28" fmla="*/ 0 w 148"/>
                <a:gd name="T29" fmla="*/ 0 h 136"/>
                <a:gd name="T30" fmla="*/ 0 w 148"/>
                <a:gd name="T31" fmla="*/ 0 h 136"/>
                <a:gd name="T32" fmla="*/ 0 w 148"/>
                <a:gd name="T33" fmla="*/ 0 h 136"/>
                <a:gd name="T34" fmla="*/ 0 w 148"/>
                <a:gd name="T35" fmla="*/ 0 h 136"/>
                <a:gd name="T36" fmla="*/ 0 w 148"/>
                <a:gd name="T37" fmla="*/ 0 h 136"/>
                <a:gd name="T38" fmla="*/ 0 w 148"/>
                <a:gd name="T39" fmla="*/ 0 h 136"/>
                <a:gd name="T40" fmla="*/ 0 w 148"/>
                <a:gd name="T41" fmla="*/ 0 h 136"/>
                <a:gd name="T42" fmla="*/ 0 w 148"/>
                <a:gd name="T43" fmla="*/ 0 h 136"/>
                <a:gd name="T44" fmla="*/ 0 w 148"/>
                <a:gd name="T45" fmla="*/ 0 h 136"/>
                <a:gd name="T46" fmla="*/ 0 w 148"/>
                <a:gd name="T47" fmla="*/ 0 h 136"/>
                <a:gd name="T48" fmla="*/ 0 w 148"/>
                <a:gd name="T49" fmla="*/ 0 h 136"/>
                <a:gd name="T50" fmla="*/ 0 w 148"/>
                <a:gd name="T51" fmla="*/ 0 h 136"/>
                <a:gd name="T52" fmla="*/ 0 w 148"/>
                <a:gd name="T53" fmla="*/ 0 h 136"/>
                <a:gd name="T54" fmla="*/ 0 w 148"/>
                <a:gd name="T55" fmla="*/ 0 h 136"/>
                <a:gd name="T56" fmla="*/ 0 w 148"/>
                <a:gd name="T57" fmla="*/ 0 h 136"/>
                <a:gd name="T58" fmla="*/ 0 w 148"/>
                <a:gd name="T59" fmla="*/ 0 h 136"/>
                <a:gd name="T60" fmla="*/ 0 w 148"/>
                <a:gd name="T61" fmla="*/ 0 h 136"/>
                <a:gd name="T62" fmla="*/ 0 w 148"/>
                <a:gd name="T63" fmla="*/ 0 h 136"/>
                <a:gd name="T64" fmla="*/ 0 w 148"/>
                <a:gd name="T65" fmla="*/ 0 h 136"/>
                <a:gd name="T66" fmla="*/ 0 w 148"/>
                <a:gd name="T67" fmla="*/ 0 h 136"/>
                <a:gd name="T68" fmla="*/ 0 w 148"/>
                <a:gd name="T69" fmla="*/ 0 h 136"/>
                <a:gd name="T70" fmla="*/ 0 w 148"/>
                <a:gd name="T71" fmla="*/ 0 h 136"/>
                <a:gd name="T72" fmla="*/ 0 w 148"/>
                <a:gd name="T73" fmla="*/ 0 h 136"/>
                <a:gd name="T74" fmla="*/ 0 w 148"/>
                <a:gd name="T75" fmla="*/ 0 h 136"/>
                <a:gd name="T76" fmla="*/ 0 w 148"/>
                <a:gd name="T77" fmla="*/ 0 h 136"/>
                <a:gd name="T78" fmla="*/ 0 w 148"/>
                <a:gd name="T79" fmla="*/ 0 h 136"/>
                <a:gd name="T80" fmla="*/ 0 w 148"/>
                <a:gd name="T81" fmla="*/ 0 h 136"/>
                <a:gd name="T82" fmla="*/ 0 w 148"/>
                <a:gd name="T83" fmla="*/ 0 h 136"/>
                <a:gd name="T84" fmla="*/ 0 w 148"/>
                <a:gd name="T85" fmla="*/ 0 h 136"/>
                <a:gd name="T86" fmla="*/ 0 w 148"/>
                <a:gd name="T87" fmla="*/ 0 h 136"/>
                <a:gd name="T88" fmla="*/ 0 w 148"/>
                <a:gd name="T89" fmla="*/ 0 h 136"/>
                <a:gd name="T90" fmla="*/ 0 w 148"/>
                <a:gd name="T91" fmla="*/ 0 h 136"/>
                <a:gd name="T92" fmla="*/ 0 w 148"/>
                <a:gd name="T93" fmla="*/ 0 h 1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8"/>
                <a:gd name="T142" fmla="*/ 0 h 136"/>
                <a:gd name="T143" fmla="*/ 148 w 148"/>
                <a:gd name="T144" fmla="*/ 136 h 1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8" h="136">
                  <a:moveTo>
                    <a:pt x="47" y="0"/>
                  </a:moveTo>
                  <a:lnTo>
                    <a:pt x="47" y="0"/>
                  </a:lnTo>
                  <a:lnTo>
                    <a:pt x="56" y="5"/>
                  </a:lnTo>
                  <a:lnTo>
                    <a:pt x="68" y="9"/>
                  </a:lnTo>
                  <a:lnTo>
                    <a:pt x="81" y="15"/>
                  </a:lnTo>
                  <a:lnTo>
                    <a:pt x="94" y="21"/>
                  </a:lnTo>
                  <a:lnTo>
                    <a:pt x="108" y="27"/>
                  </a:lnTo>
                  <a:lnTo>
                    <a:pt x="122" y="32"/>
                  </a:lnTo>
                  <a:lnTo>
                    <a:pt x="135" y="38"/>
                  </a:lnTo>
                  <a:lnTo>
                    <a:pt x="148" y="43"/>
                  </a:lnTo>
                  <a:lnTo>
                    <a:pt x="141" y="56"/>
                  </a:lnTo>
                  <a:lnTo>
                    <a:pt x="135" y="69"/>
                  </a:lnTo>
                  <a:lnTo>
                    <a:pt x="130" y="84"/>
                  </a:lnTo>
                  <a:lnTo>
                    <a:pt x="124" y="97"/>
                  </a:lnTo>
                  <a:lnTo>
                    <a:pt x="119" y="108"/>
                  </a:lnTo>
                  <a:lnTo>
                    <a:pt x="115" y="119"/>
                  </a:lnTo>
                  <a:lnTo>
                    <a:pt x="111" y="129"/>
                  </a:lnTo>
                  <a:lnTo>
                    <a:pt x="106" y="136"/>
                  </a:lnTo>
                  <a:lnTo>
                    <a:pt x="98" y="135"/>
                  </a:lnTo>
                  <a:lnTo>
                    <a:pt x="89" y="133"/>
                  </a:lnTo>
                  <a:lnTo>
                    <a:pt x="82" y="132"/>
                  </a:lnTo>
                  <a:lnTo>
                    <a:pt x="75" y="129"/>
                  </a:lnTo>
                  <a:lnTo>
                    <a:pt x="68" y="126"/>
                  </a:lnTo>
                  <a:lnTo>
                    <a:pt x="62" y="125"/>
                  </a:lnTo>
                  <a:lnTo>
                    <a:pt x="55" y="122"/>
                  </a:lnTo>
                  <a:lnTo>
                    <a:pt x="47" y="119"/>
                  </a:lnTo>
                  <a:lnTo>
                    <a:pt x="40" y="116"/>
                  </a:lnTo>
                  <a:lnTo>
                    <a:pt x="33" y="113"/>
                  </a:lnTo>
                  <a:lnTo>
                    <a:pt x="26" y="110"/>
                  </a:lnTo>
                  <a:lnTo>
                    <a:pt x="20" y="108"/>
                  </a:lnTo>
                  <a:lnTo>
                    <a:pt x="14" y="107"/>
                  </a:lnTo>
                  <a:lnTo>
                    <a:pt x="8" y="105"/>
                  </a:lnTo>
                  <a:lnTo>
                    <a:pt x="4" y="104"/>
                  </a:lnTo>
                  <a:lnTo>
                    <a:pt x="0" y="104"/>
                  </a:lnTo>
                  <a:lnTo>
                    <a:pt x="6" y="94"/>
                  </a:lnTo>
                  <a:lnTo>
                    <a:pt x="11" y="81"/>
                  </a:lnTo>
                  <a:lnTo>
                    <a:pt x="18" y="66"/>
                  </a:lnTo>
                  <a:lnTo>
                    <a:pt x="24" y="50"/>
                  </a:lnTo>
                  <a:lnTo>
                    <a:pt x="31" y="34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49" name="Freeform 30"/>
            <p:cNvSpPr>
              <a:spLocks/>
            </p:cNvSpPr>
            <p:nvPr/>
          </p:nvSpPr>
          <p:spPr bwMode="auto">
            <a:xfrm>
              <a:off x="3029" y="4409"/>
              <a:ext cx="48" cy="44"/>
            </a:xfrm>
            <a:custGeom>
              <a:avLst/>
              <a:gdLst>
                <a:gd name="T0" fmla="*/ 0 w 144"/>
                <a:gd name="T1" fmla="*/ 0 h 133"/>
                <a:gd name="T2" fmla="*/ 0 w 144"/>
                <a:gd name="T3" fmla="*/ 0 h 133"/>
                <a:gd name="T4" fmla="*/ 0 w 144"/>
                <a:gd name="T5" fmla="*/ 0 h 133"/>
                <a:gd name="T6" fmla="*/ 0 w 144"/>
                <a:gd name="T7" fmla="*/ 0 h 133"/>
                <a:gd name="T8" fmla="*/ 0 w 144"/>
                <a:gd name="T9" fmla="*/ 0 h 133"/>
                <a:gd name="T10" fmla="*/ 0 w 144"/>
                <a:gd name="T11" fmla="*/ 0 h 133"/>
                <a:gd name="T12" fmla="*/ 0 w 144"/>
                <a:gd name="T13" fmla="*/ 0 h 133"/>
                <a:gd name="T14" fmla="*/ 0 w 144"/>
                <a:gd name="T15" fmla="*/ 0 h 133"/>
                <a:gd name="T16" fmla="*/ 0 w 144"/>
                <a:gd name="T17" fmla="*/ 0 h 133"/>
                <a:gd name="T18" fmla="*/ 0 w 144"/>
                <a:gd name="T19" fmla="*/ 0 h 133"/>
                <a:gd name="T20" fmla="*/ 0 w 144"/>
                <a:gd name="T21" fmla="*/ 0 h 133"/>
                <a:gd name="T22" fmla="*/ 0 w 144"/>
                <a:gd name="T23" fmla="*/ 0 h 133"/>
                <a:gd name="T24" fmla="*/ 0 w 144"/>
                <a:gd name="T25" fmla="*/ 0 h 133"/>
                <a:gd name="T26" fmla="*/ 0 w 144"/>
                <a:gd name="T27" fmla="*/ 0 h 133"/>
                <a:gd name="T28" fmla="*/ 0 w 144"/>
                <a:gd name="T29" fmla="*/ 0 h 133"/>
                <a:gd name="T30" fmla="*/ 0 w 144"/>
                <a:gd name="T31" fmla="*/ 0 h 133"/>
                <a:gd name="T32" fmla="*/ 0 w 144"/>
                <a:gd name="T33" fmla="*/ 0 h 133"/>
                <a:gd name="T34" fmla="*/ 0 w 144"/>
                <a:gd name="T35" fmla="*/ 0 h 133"/>
                <a:gd name="T36" fmla="*/ 0 w 144"/>
                <a:gd name="T37" fmla="*/ 0 h 133"/>
                <a:gd name="T38" fmla="*/ 0 w 144"/>
                <a:gd name="T39" fmla="*/ 0 h 133"/>
                <a:gd name="T40" fmla="*/ 0 w 144"/>
                <a:gd name="T41" fmla="*/ 0 h 133"/>
                <a:gd name="T42" fmla="*/ 0 w 144"/>
                <a:gd name="T43" fmla="*/ 0 h 133"/>
                <a:gd name="T44" fmla="*/ 0 w 144"/>
                <a:gd name="T45" fmla="*/ 0 h 133"/>
                <a:gd name="T46" fmla="*/ 0 w 144"/>
                <a:gd name="T47" fmla="*/ 0 h 133"/>
                <a:gd name="T48" fmla="*/ 0 w 144"/>
                <a:gd name="T49" fmla="*/ 0 h 133"/>
                <a:gd name="T50" fmla="*/ 0 w 144"/>
                <a:gd name="T51" fmla="*/ 0 h 133"/>
                <a:gd name="T52" fmla="*/ 0 w 144"/>
                <a:gd name="T53" fmla="*/ 0 h 133"/>
                <a:gd name="T54" fmla="*/ 0 w 144"/>
                <a:gd name="T55" fmla="*/ 0 h 133"/>
                <a:gd name="T56" fmla="*/ 0 w 144"/>
                <a:gd name="T57" fmla="*/ 0 h 133"/>
                <a:gd name="T58" fmla="*/ 0 w 144"/>
                <a:gd name="T59" fmla="*/ 0 h 133"/>
                <a:gd name="T60" fmla="*/ 0 w 144"/>
                <a:gd name="T61" fmla="*/ 0 h 133"/>
                <a:gd name="T62" fmla="*/ 0 w 144"/>
                <a:gd name="T63" fmla="*/ 0 h 133"/>
                <a:gd name="T64" fmla="*/ 0 w 144"/>
                <a:gd name="T65" fmla="*/ 0 h 133"/>
                <a:gd name="T66" fmla="*/ 0 w 144"/>
                <a:gd name="T67" fmla="*/ 0 h 133"/>
                <a:gd name="T68" fmla="*/ 0 w 144"/>
                <a:gd name="T69" fmla="*/ 0 h 133"/>
                <a:gd name="T70" fmla="*/ 0 w 144"/>
                <a:gd name="T71" fmla="*/ 0 h 133"/>
                <a:gd name="T72" fmla="*/ 0 w 144"/>
                <a:gd name="T73" fmla="*/ 0 h 133"/>
                <a:gd name="T74" fmla="*/ 0 w 144"/>
                <a:gd name="T75" fmla="*/ 0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33"/>
                <a:gd name="T116" fmla="*/ 144 w 14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33">
                  <a:moveTo>
                    <a:pt x="38" y="0"/>
                  </a:moveTo>
                  <a:lnTo>
                    <a:pt x="38" y="0"/>
                  </a:lnTo>
                  <a:lnTo>
                    <a:pt x="42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8" y="4"/>
                  </a:lnTo>
                  <a:lnTo>
                    <a:pt x="64" y="6"/>
                  </a:lnTo>
                  <a:lnTo>
                    <a:pt x="71" y="9"/>
                  </a:lnTo>
                  <a:lnTo>
                    <a:pt x="78" y="12"/>
                  </a:lnTo>
                  <a:lnTo>
                    <a:pt x="85" y="15"/>
                  </a:lnTo>
                  <a:lnTo>
                    <a:pt x="93" y="18"/>
                  </a:lnTo>
                  <a:lnTo>
                    <a:pt x="100" y="21"/>
                  </a:lnTo>
                  <a:lnTo>
                    <a:pt x="106" y="22"/>
                  </a:lnTo>
                  <a:lnTo>
                    <a:pt x="113" y="25"/>
                  </a:lnTo>
                  <a:lnTo>
                    <a:pt x="120" y="28"/>
                  </a:lnTo>
                  <a:lnTo>
                    <a:pt x="127" y="29"/>
                  </a:lnTo>
                  <a:lnTo>
                    <a:pt x="136" y="31"/>
                  </a:lnTo>
                  <a:lnTo>
                    <a:pt x="144" y="32"/>
                  </a:lnTo>
                  <a:lnTo>
                    <a:pt x="137" y="53"/>
                  </a:lnTo>
                  <a:lnTo>
                    <a:pt x="124" y="83"/>
                  </a:lnTo>
                  <a:lnTo>
                    <a:pt x="113" y="114"/>
                  </a:lnTo>
                  <a:lnTo>
                    <a:pt x="106" y="133"/>
                  </a:lnTo>
                  <a:lnTo>
                    <a:pt x="95" y="129"/>
                  </a:lnTo>
                  <a:lnTo>
                    <a:pt x="81" y="123"/>
                  </a:lnTo>
                  <a:lnTo>
                    <a:pt x="67" y="117"/>
                  </a:lnTo>
                  <a:lnTo>
                    <a:pt x="49" y="110"/>
                  </a:lnTo>
                  <a:lnTo>
                    <a:pt x="33" y="104"/>
                  </a:lnTo>
                  <a:lnTo>
                    <a:pt x="19" y="98"/>
                  </a:lnTo>
                  <a:lnTo>
                    <a:pt x="7" y="94"/>
                  </a:lnTo>
                  <a:lnTo>
                    <a:pt x="0" y="91"/>
                  </a:lnTo>
                  <a:lnTo>
                    <a:pt x="9" y="69"/>
                  </a:lnTo>
                  <a:lnTo>
                    <a:pt x="20" y="41"/>
                  </a:lnTo>
                  <a:lnTo>
                    <a:pt x="31" y="16"/>
                  </a:lnTo>
                  <a:lnTo>
                    <a:pt x="3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0" name="Freeform 31"/>
            <p:cNvSpPr>
              <a:spLocks/>
            </p:cNvSpPr>
            <p:nvPr/>
          </p:nvSpPr>
          <p:spPr bwMode="auto">
            <a:xfrm>
              <a:off x="3015" y="4439"/>
              <a:ext cx="49" cy="45"/>
            </a:xfrm>
            <a:custGeom>
              <a:avLst/>
              <a:gdLst>
                <a:gd name="T0" fmla="*/ 0 w 148"/>
                <a:gd name="T1" fmla="*/ 0 h 134"/>
                <a:gd name="T2" fmla="*/ 0 w 148"/>
                <a:gd name="T3" fmla="*/ 0 h 134"/>
                <a:gd name="T4" fmla="*/ 0 w 148"/>
                <a:gd name="T5" fmla="*/ 0 h 134"/>
                <a:gd name="T6" fmla="*/ 0 w 148"/>
                <a:gd name="T7" fmla="*/ 0 h 134"/>
                <a:gd name="T8" fmla="*/ 0 w 148"/>
                <a:gd name="T9" fmla="*/ 0 h 134"/>
                <a:gd name="T10" fmla="*/ 0 w 148"/>
                <a:gd name="T11" fmla="*/ 0 h 134"/>
                <a:gd name="T12" fmla="*/ 0 w 148"/>
                <a:gd name="T13" fmla="*/ 0 h 134"/>
                <a:gd name="T14" fmla="*/ 0 w 148"/>
                <a:gd name="T15" fmla="*/ 0 h 134"/>
                <a:gd name="T16" fmla="*/ 0 w 148"/>
                <a:gd name="T17" fmla="*/ 0 h 134"/>
                <a:gd name="T18" fmla="*/ 0 w 148"/>
                <a:gd name="T19" fmla="*/ 0 h 134"/>
                <a:gd name="T20" fmla="*/ 0 w 148"/>
                <a:gd name="T21" fmla="*/ 0 h 134"/>
                <a:gd name="T22" fmla="*/ 0 w 148"/>
                <a:gd name="T23" fmla="*/ 0 h 134"/>
                <a:gd name="T24" fmla="*/ 0 w 148"/>
                <a:gd name="T25" fmla="*/ 0 h 134"/>
                <a:gd name="T26" fmla="*/ 0 w 148"/>
                <a:gd name="T27" fmla="*/ 0 h 134"/>
                <a:gd name="T28" fmla="*/ 0 w 148"/>
                <a:gd name="T29" fmla="*/ 0 h 134"/>
                <a:gd name="T30" fmla="*/ 0 w 148"/>
                <a:gd name="T31" fmla="*/ 0 h 134"/>
                <a:gd name="T32" fmla="*/ 0 w 148"/>
                <a:gd name="T33" fmla="*/ 0 h 134"/>
                <a:gd name="T34" fmla="*/ 0 w 148"/>
                <a:gd name="T35" fmla="*/ 0 h 134"/>
                <a:gd name="T36" fmla="*/ 0 w 148"/>
                <a:gd name="T37" fmla="*/ 0 h 134"/>
                <a:gd name="T38" fmla="*/ 0 w 148"/>
                <a:gd name="T39" fmla="*/ 0 h 134"/>
                <a:gd name="T40" fmla="*/ 0 w 148"/>
                <a:gd name="T41" fmla="*/ 0 h 134"/>
                <a:gd name="T42" fmla="*/ 0 w 148"/>
                <a:gd name="T43" fmla="*/ 0 h 134"/>
                <a:gd name="T44" fmla="*/ 0 w 148"/>
                <a:gd name="T45" fmla="*/ 0 h 134"/>
                <a:gd name="T46" fmla="*/ 0 w 148"/>
                <a:gd name="T47" fmla="*/ 0 h 134"/>
                <a:gd name="T48" fmla="*/ 0 w 148"/>
                <a:gd name="T49" fmla="*/ 0 h 134"/>
                <a:gd name="T50" fmla="*/ 0 w 148"/>
                <a:gd name="T51" fmla="*/ 0 h 1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134"/>
                <a:gd name="T80" fmla="*/ 148 w 148"/>
                <a:gd name="T81" fmla="*/ 134 h 1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134">
                  <a:moveTo>
                    <a:pt x="110" y="134"/>
                  </a:moveTo>
                  <a:lnTo>
                    <a:pt x="110" y="134"/>
                  </a:lnTo>
                  <a:lnTo>
                    <a:pt x="116" y="126"/>
                  </a:lnTo>
                  <a:lnTo>
                    <a:pt x="122" y="112"/>
                  </a:lnTo>
                  <a:lnTo>
                    <a:pt x="127" y="99"/>
                  </a:lnTo>
                  <a:lnTo>
                    <a:pt x="132" y="89"/>
                  </a:lnTo>
                  <a:lnTo>
                    <a:pt x="135" y="80"/>
                  </a:lnTo>
                  <a:lnTo>
                    <a:pt x="139" y="68"/>
                  </a:lnTo>
                  <a:lnTo>
                    <a:pt x="143" y="55"/>
                  </a:lnTo>
                  <a:lnTo>
                    <a:pt x="148" y="42"/>
                  </a:lnTo>
                  <a:lnTo>
                    <a:pt x="137" y="38"/>
                  </a:lnTo>
                  <a:lnTo>
                    <a:pt x="123" y="32"/>
                  </a:lnTo>
                  <a:lnTo>
                    <a:pt x="109" y="26"/>
                  </a:lnTo>
                  <a:lnTo>
                    <a:pt x="91" y="19"/>
                  </a:lnTo>
                  <a:lnTo>
                    <a:pt x="75" y="13"/>
                  </a:lnTo>
                  <a:lnTo>
                    <a:pt x="61" y="7"/>
                  </a:lnTo>
                  <a:lnTo>
                    <a:pt x="49" y="3"/>
                  </a:lnTo>
                  <a:lnTo>
                    <a:pt x="42" y="0"/>
                  </a:lnTo>
                  <a:lnTo>
                    <a:pt x="35" y="14"/>
                  </a:lnTo>
                  <a:lnTo>
                    <a:pt x="23" y="39"/>
                  </a:lnTo>
                  <a:lnTo>
                    <a:pt x="12" y="67"/>
                  </a:lnTo>
                  <a:lnTo>
                    <a:pt x="0" y="89"/>
                  </a:lnTo>
                  <a:lnTo>
                    <a:pt x="110" y="13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1" name="Freeform 32"/>
            <p:cNvSpPr>
              <a:spLocks/>
            </p:cNvSpPr>
            <p:nvPr/>
          </p:nvSpPr>
          <p:spPr bwMode="auto">
            <a:xfrm>
              <a:off x="3209" y="4537"/>
              <a:ext cx="17" cy="35"/>
            </a:xfrm>
            <a:custGeom>
              <a:avLst/>
              <a:gdLst>
                <a:gd name="T0" fmla="*/ 0 w 52"/>
                <a:gd name="T1" fmla="*/ 0 h 106"/>
                <a:gd name="T2" fmla="*/ 0 w 52"/>
                <a:gd name="T3" fmla="*/ 0 h 106"/>
                <a:gd name="T4" fmla="*/ 0 w 52"/>
                <a:gd name="T5" fmla="*/ 0 h 106"/>
                <a:gd name="T6" fmla="*/ 0 w 52"/>
                <a:gd name="T7" fmla="*/ 0 h 106"/>
                <a:gd name="T8" fmla="*/ 0 w 52"/>
                <a:gd name="T9" fmla="*/ 0 h 106"/>
                <a:gd name="T10" fmla="*/ 0 w 52"/>
                <a:gd name="T11" fmla="*/ 0 h 106"/>
                <a:gd name="T12" fmla="*/ 0 w 52"/>
                <a:gd name="T13" fmla="*/ 0 h 106"/>
                <a:gd name="T14" fmla="*/ 0 w 52"/>
                <a:gd name="T15" fmla="*/ 0 h 106"/>
                <a:gd name="T16" fmla="*/ 0 w 52"/>
                <a:gd name="T17" fmla="*/ 0 h 106"/>
                <a:gd name="T18" fmla="*/ 0 w 52"/>
                <a:gd name="T19" fmla="*/ 0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106"/>
                <a:gd name="T32" fmla="*/ 52 w 52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106">
                  <a:moveTo>
                    <a:pt x="52" y="0"/>
                  </a:moveTo>
                  <a:lnTo>
                    <a:pt x="52" y="0"/>
                  </a:lnTo>
                  <a:lnTo>
                    <a:pt x="49" y="9"/>
                  </a:lnTo>
                  <a:lnTo>
                    <a:pt x="44" y="21"/>
                  </a:lnTo>
                  <a:lnTo>
                    <a:pt x="35" y="38"/>
                  </a:lnTo>
                  <a:lnTo>
                    <a:pt x="26" y="56"/>
                  </a:lnTo>
                  <a:lnTo>
                    <a:pt x="18" y="73"/>
                  </a:lnTo>
                  <a:lnTo>
                    <a:pt x="9" y="88"/>
                  </a:lnTo>
                  <a:lnTo>
                    <a:pt x="3" y="100"/>
                  </a:lnTo>
                  <a:lnTo>
                    <a:pt x="0" y="1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2" name="Freeform 33"/>
            <p:cNvSpPr>
              <a:spLocks/>
            </p:cNvSpPr>
            <p:nvPr/>
          </p:nvSpPr>
          <p:spPr bwMode="auto">
            <a:xfrm>
              <a:off x="3275" y="4227"/>
              <a:ext cx="1" cy="25"/>
            </a:xfrm>
            <a:custGeom>
              <a:avLst/>
              <a:gdLst>
                <a:gd name="T0" fmla="*/ 0 w 1"/>
                <a:gd name="T1" fmla="*/ 0 h 75"/>
                <a:gd name="T2" fmla="*/ 0 w 1"/>
                <a:gd name="T3" fmla="*/ 0 h 75"/>
                <a:gd name="T4" fmla="*/ 0 w 1"/>
                <a:gd name="T5" fmla="*/ 0 h 75"/>
                <a:gd name="T6" fmla="*/ 0 w 1"/>
                <a:gd name="T7" fmla="*/ 0 h 75"/>
                <a:gd name="T8" fmla="*/ 0 w 1"/>
                <a:gd name="T9" fmla="*/ 0 h 75"/>
                <a:gd name="T10" fmla="*/ 0 w 1"/>
                <a:gd name="T11" fmla="*/ 0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75"/>
                <a:gd name="T20" fmla="*/ 1 w 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75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3" name="Freeform 34"/>
            <p:cNvSpPr>
              <a:spLocks/>
            </p:cNvSpPr>
            <p:nvPr/>
          </p:nvSpPr>
          <p:spPr bwMode="auto">
            <a:xfrm>
              <a:off x="3177" y="4252"/>
              <a:ext cx="57" cy="81"/>
            </a:xfrm>
            <a:custGeom>
              <a:avLst/>
              <a:gdLst>
                <a:gd name="T0" fmla="*/ 0 w 169"/>
                <a:gd name="T1" fmla="*/ 0 h 242"/>
                <a:gd name="T2" fmla="*/ 0 w 169"/>
                <a:gd name="T3" fmla="*/ 0 h 242"/>
                <a:gd name="T4" fmla="*/ 0 w 169"/>
                <a:gd name="T5" fmla="*/ 0 h 242"/>
                <a:gd name="T6" fmla="*/ 0 w 169"/>
                <a:gd name="T7" fmla="*/ 0 h 242"/>
                <a:gd name="T8" fmla="*/ 0 w 169"/>
                <a:gd name="T9" fmla="*/ 0 h 242"/>
                <a:gd name="T10" fmla="*/ 0 w 169"/>
                <a:gd name="T11" fmla="*/ 0 h 242"/>
                <a:gd name="T12" fmla="*/ 0 w 169"/>
                <a:gd name="T13" fmla="*/ 0 h 242"/>
                <a:gd name="T14" fmla="*/ 0 w 169"/>
                <a:gd name="T15" fmla="*/ 0 h 242"/>
                <a:gd name="T16" fmla="*/ 0 w 169"/>
                <a:gd name="T17" fmla="*/ 0 h 242"/>
                <a:gd name="T18" fmla="*/ 0 w 169"/>
                <a:gd name="T19" fmla="*/ 0 h 242"/>
                <a:gd name="T20" fmla="*/ 0 w 169"/>
                <a:gd name="T21" fmla="*/ 0 h 242"/>
                <a:gd name="T22" fmla="*/ 0 w 169"/>
                <a:gd name="T23" fmla="*/ 0 h 242"/>
                <a:gd name="T24" fmla="*/ 0 w 169"/>
                <a:gd name="T25" fmla="*/ 0 h 242"/>
                <a:gd name="T26" fmla="*/ 0 w 169"/>
                <a:gd name="T27" fmla="*/ 0 h 242"/>
                <a:gd name="T28" fmla="*/ 0 w 169"/>
                <a:gd name="T29" fmla="*/ 0 h 242"/>
                <a:gd name="T30" fmla="*/ 0 w 169"/>
                <a:gd name="T31" fmla="*/ 0 h 242"/>
                <a:gd name="T32" fmla="*/ 0 w 169"/>
                <a:gd name="T33" fmla="*/ 0 h 242"/>
                <a:gd name="T34" fmla="*/ 0 w 169"/>
                <a:gd name="T35" fmla="*/ 0 h 242"/>
                <a:gd name="T36" fmla="*/ 0 w 169"/>
                <a:gd name="T37" fmla="*/ 0 h 242"/>
                <a:gd name="T38" fmla="*/ 0 w 169"/>
                <a:gd name="T39" fmla="*/ 0 h 242"/>
                <a:gd name="T40" fmla="*/ 0 w 169"/>
                <a:gd name="T41" fmla="*/ 0 h 242"/>
                <a:gd name="T42" fmla="*/ 0 w 169"/>
                <a:gd name="T43" fmla="*/ 0 h 242"/>
                <a:gd name="T44" fmla="*/ 0 w 169"/>
                <a:gd name="T45" fmla="*/ 0 h 242"/>
                <a:gd name="T46" fmla="*/ 0 w 169"/>
                <a:gd name="T47" fmla="*/ 0 h 242"/>
                <a:gd name="T48" fmla="*/ 0 w 169"/>
                <a:gd name="T49" fmla="*/ 0 h 242"/>
                <a:gd name="T50" fmla="*/ 0 w 169"/>
                <a:gd name="T51" fmla="*/ 0 h 242"/>
                <a:gd name="T52" fmla="*/ 0 w 169"/>
                <a:gd name="T53" fmla="*/ 0 h 242"/>
                <a:gd name="T54" fmla="*/ 0 w 169"/>
                <a:gd name="T55" fmla="*/ 0 h 2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9"/>
                <a:gd name="T85" fmla="*/ 0 h 242"/>
                <a:gd name="T86" fmla="*/ 169 w 169"/>
                <a:gd name="T87" fmla="*/ 242 h 2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9" h="242">
                  <a:moveTo>
                    <a:pt x="84" y="0"/>
                  </a:moveTo>
                  <a:lnTo>
                    <a:pt x="84" y="0"/>
                  </a:lnTo>
                  <a:lnTo>
                    <a:pt x="78" y="14"/>
                  </a:lnTo>
                  <a:lnTo>
                    <a:pt x="68" y="37"/>
                  </a:lnTo>
                  <a:lnTo>
                    <a:pt x="55" y="69"/>
                  </a:lnTo>
                  <a:lnTo>
                    <a:pt x="40" y="103"/>
                  </a:lnTo>
                  <a:lnTo>
                    <a:pt x="26" y="138"/>
                  </a:lnTo>
                  <a:lnTo>
                    <a:pt x="13" y="169"/>
                  </a:lnTo>
                  <a:lnTo>
                    <a:pt x="4" y="192"/>
                  </a:lnTo>
                  <a:lnTo>
                    <a:pt x="0" y="205"/>
                  </a:lnTo>
                  <a:lnTo>
                    <a:pt x="12" y="208"/>
                  </a:lnTo>
                  <a:lnTo>
                    <a:pt x="26" y="214"/>
                  </a:lnTo>
                  <a:lnTo>
                    <a:pt x="42" y="218"/>
                  </a:lnTo>
                  <a:lnTo>
                    <a:pt x="59" y="224"/>
                  </a:lnTo>
                  <a:lnTo>
                    <a:pt x="75" y="230"/>
                  </a:lnTo>
                  <a:lnTo>
                    <a:pt x="90" y="236"/>
                  </a:lnTo>
                  <a:lnTo>
                    <a:pt x="101" y="239"/>
                  </a:lnTo>
                  <a:lnTo>
                    <a:pt x="108" y="242"/>
                  </a:lnTo>
                  <a:lnTo>
                    <a:pt x="115" y="229"/>
                  </a:lnTo>
                  <a:lnTo>
                    <a:pt x="123" y="210"/>
                  </a:lnTo>
                  <a:lnTo>
                    <a:pt x="133" y="186"/>
                  </a:lnTo>
                  <a:lnTo>
                    <a:pt x="143" y="163"/>
                  </a:lnTo>
                  <a:lnTo>
                    <a:pt x="152" y="141"/>
                  </a:lnTo>
                  <a:lnTo>
                    <a:pt x="160" y="120"/>
                  </a:lnTo>
                  <a:lnTo>
                    <a:pt x="166" y="104"/>
                  </a:lnTo>
                  <a:lnTo>
                    <a:pt x="169" y="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4" name="Freeform 35"/>
            <p:cNvSpPr>
              <a:spLocks/>
            </p:cNvSpPr>
            <p:nvPr/>
          </p:nvSpPr>
          <p:spPr bwMode="auto">
            <a:xfrm>
              <a:off x="3214" y="4271"/>
              <a:ext cx="94" cy="90"/>
            </a:xfrm>
            <a:custGeom>
              <a:avLst/>
              <a:gdLst>
                <a:gd name="T0" fmla="*/ 0 w 282"/>
                <a:gd name="T1" fmla="*/ 0 h 269"/>
                <a:gd name="T2" fmla="*/ 0 w 282"/>
                <a:gd name="T3" fmla="*/ 0 h 269"/>
                <a:gd name="T4" fmla="*/ 0 w 282"/>
                <a:gd name="T5" fmla="*/ 0 h 269"/>
                <a:gd name="T6" fmla="*/ 0 w 282"/>
                <a:gd name="T7" fmla="*/ 0 h 269"/>
                <a:gd name="T8" fmla="*/ 0 w 282"/>
                <a:gd name="T9" fmla="*/ 0 h 269"/>
                <a:gd name="T10" fmla="*/ 0 w 282"/>
                <a:gd name="T11" fmla="*/ 0 h 269"/>
                <a:gd name="T12" fmla="*/ 0 w 282"/>
                <a:gd name="T13" fmla="*/ 0 h 269"/>
                <a:gd name="T14" fmla="*/ 0 w 282"/>
                <a:gd name="T15" fmla="*/ 0 h 269"/>
                <a:gd name="T16" fmla="*/ 0 w 282"/>
                <a:gd name="T17" fmla="*/ 0 h 269"/>
                <a:gd name="T18" fmla="*/ 0 w 282"/>
                <a:gd name="T19" fmla="*/ 0 h 269"/>
                <a:gd name="T20" fmla="*/ 0 w 282"/>
                <a:gd name="T21" fmla="*/ 0 h 269"/>
                <a:gd name="T22" fmla="*/ 0 w 282"/>
                <a:gd name="T23" fmla="*/ 0 h 269"/>
                <a:gd name="T24" fmla="*/ 0 w 282"/>
                <a:gd name="T25" fmla="*/ 0 h 269"/>
                <a:gd name="T26" fmla="*/ 0 w 282"/>
                <a:gd name="T27" fmla="*/ 0 h 269"/>
                <a:gd name="T28" fmla="*/ 0 w 282"/>
                <a:gd name="T29" fmla="*/ 0 h 269"/>
                <a:gd name="T30" fmla="*/ 0 w 282"/>
                <a:gd name="T31" fmla="*/ 0 h 269"/>
                <a:gd name="T32" fmla="*/ 0 w 282"/>
                <a:gd name="T33" fmla="*/ 0 h 269"/>
                <a:gd name="T34" fmla="*/ 0 w 282"/>
                <a:gd name="T35" fmla="*/ 0 h 269"/>
                <a:gd name="T36" fmla="*/ 0 w 282"/>
                <a:gd name="T37" fmla="*/ 0 h 269"/>
                <a:gd name="T38" fmla="*/ 0 w 282"/>
                <a:gd name="T39" fmla="*/ 0 h 269"/>
                <a:gd name="T40" fmla="*/ 0 w 282"/>
                <a:gd name="T41" fmla="*/ 0 h 269"/>
                <a:gd name="T42" fmla="*/ 0 w 282"/>
                <a:gd name="T43" fmla="*/ 0 h 269"/>
                <a:gd name="T44" fmla="*/ 0 w 282"/>
                <a:gd name="T45" fmla="*/ 0 h 269"/>
                <a:gd name="T46" fmla="*/ 0 w 282"/>
                <a:gd name="T47" fmla="*/ 0 h 269"/>
                <a:gd name="T48" fmla="*/ 0 w 282"/>
                <a:gd name="T49" fmla="*/ 0 h 269"/>
                <a:gd name="T50" fmla="*/ 0 w 282"/>
                <a:gd name="T51" fmla="*/ 0 h 269"/>
                <a:gd name="T52" fmla="*/ 0 w 282"/>
                <a:gd name="T53" fmla="*/ 0 h 269"/>
                <a:gd name="T54" fmla="*/ 0 w 282"/>
                <a:gd name="T55" fmla="*/ 0 h 269"/>
                <a:gd name="T56" fmla="*/ 0 w 282"/>
                <a:gd name="T57" fmla="*/ 0 h 269"/>
                <a:gd name="T58" fmla="*/ 0 w 282"/>
                <a:gd name="T59" fmla="*/ 0 h 269"/>
                <a:gd name="T60" fmla="*/ 0 w 282"/>
                <a:gd name="T61" fmla="*/ 0 h 269"/>
                <a:gd name="T62" fmla="*/ 0 w 282"/>
                <a:gd name="T63" fmla="*/ 0 h 269"/>
                <a:gd name="T64" fmla="*/ 0 w 282"/>
                <a:gd name="T65" fmla="*/ 0 h 2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2"/>
                <a:gd name="T100" fmla="*/ 0 h 269"/>
                <a:gd name="T101" fmla="*/ 282 w 282"/>
                <a:gd name="T102" fmla="*/ 269 h 2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2" h="269">
                  <a:moveTo>
                    <a:pt x="152" y="0"/>
                  </a:moveTo>
                  <a:lnTo>
                    <a:pt x="152" y="0"/>
                  </a:lnTo>
                  <a:lnTo>
                    <a:pt x="162" y="6"/>
                  </a:lnTo>
                  <a:lnTo>
                    <a:pt x="176" y="13"/>
                  </a:lnTo>
                  <a:lnTo>
                    <a:pt x="195" y="22"/>
                  </a:lnTo>
                  <a:lnTo>
                    <a:pt x="215" y="31"/>
                  </a:lnTo>
                  <a:lnTo>
                    <a:pt x="235" y="40"/>
                  </a:lnTo>
                  <a:lnTo>
                    <a:pt x="253" y="48"/>
                  </a:lnTo>
                  <a:lnTo>
                    <a:pt x="267" y="56"/>
                  </a:lnTo>
                  <a:lnTo>
                    <a:pt x="276" y="62"/>
                  </a:lnTo>
                  <a:lnTo>
                    <a:pt x="282" y="70"/>
                  </a:lnTo>
                  <a:lnTo>
                    <a:pt x="280" y="81"/>
                  </a:lnTo>
                  <a:lnTo>
                    <a:pt x="274" y="92"/>
                  </a:lnTo>
                  <a:lnTo>
                    <a:pt x="267" y="104"/>
                  </a:lnTo>
                  <a:lnTo>
                    <a:pt x="263" y="116"/>
                  </a:lnTo>
                  <a:lnTo>
                    <a:pt x="257" y="135"/>
                  </a:lnTo>
                  <a:lnTo>
                    <a:pt x="248" y="160"/>
                  </a:lnTo>
                  <a:lnTo>
                    <a:pt x="241" y="186"/>
                  </a:lnTo>
                  <a:lnTo>
                    <a:pt x="232" y="214"/>
                  </a:lnTo>
                  <a:lnTo>
                    <a:pt x="225" y="239"/>
                  </a:lnTo>
                  <a:lnTo>
                    <a:pt x="219" y="258"/>
                  </a:lnTo>
                  <a:lnTo>
                    <a:pt x="215" y="269"/>
                  </a:lnTo>
                  <a:lnTo>
                    <a:pt x="196" y="262"/>
                  </a:lnTo>
                  <a:lnTo>
                    <a:pt x="170" y="252"/>
                  </a:lnTo>
                  <a:lnTo>
                    <a:pt x="139" y="239"/>
                  </a:lnTo>
                  <a:lnTo>
                    <a:pt x="104" y="225"/>
                  </a:lnTo>
                  <a:lnTo>
                    <a:pt x="69" y="211"/>
                  </a:lnTo>
                  <a:lnTo>
                    <a:pt x="39" y="199"/>
                  </a:lnTo>
                  <a:lnTo>
                    <a:pt x="15" y="190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5" name="Freeform 36"/>
            <p:cNvSpPr>
              <a:spLocks/>
            </p:cNvSpPr>
            <p:nvPr/>
          </p:nvSpPr>
          <p:spPr bwMode="auto">
            <a:xfrm>
              <a:off x="3150" y="4320"/>
              <a:ext cx="133" cy="105"/>
            </a:xfrm>
            <a:custGeom>
              <a:avLst/>
              <a:gdLst>
                <a:gd name="T0" fmla="*/ 0 w 397"/>
                <a:gd name="T1" fmla="*/ 0 h 313"/>
                <a:gd name="T2" fmla="*/ 0 w 397"/>
                <a:gd name="T3" fmla="*/ 0 h 313"/>
                <a:gd name="T4" fmla="*/ 0 w 397"/>
                <a:gd name="T5" fmla="*/ 0 h 313"/>
                <a:gd name="T6" fmla="*/ 0 w 397"/>
                <a:gd name="T7" fmla="*/ 0 h 313"/>
                <a:gd name="T8" fmla="*/ 0 w 397"/>
                <a:gd name="T9" fmla="*/ 0 h 313"/>
                <a:gd name="T10" fmla="*/ 0 w 397"/>
                <a:gd name="T11" fmla="*/ 0 h 313"/>
                <a:gd name="T12" fmla="*/ 0 w 397"/>
                <a:gd name="T13" fmla="*/ 0 h 313"/>
                <a:gd name="T14" fmla="*/ 0 w 397"/>
                <a:gd name="T15" fmla="*/ 0 h 313"/>
                <a:gd name="T16" fmla="*/ 0 w 397"/>
                <a:gd name="T17" fmla="*/ 0 h 313"/>
                <a:gd name="T18" fmla="*/ 0 w 397"/>
                <a:gd name="T19" fmla="*/ 0 h 313"/>
                <a:gd name="T20" fmla="*/ 0 w 397"/>
                <a:gd name="T21" fmla="*/ 0 h 313"/>
                <a:gd name="T22" fmla="*/ 0 w 397"/>
                <a:gd name="T23" fmla="*/ 0 h 313"/>
                <a:gd name="T24" fmla="*/ 0 w 397"/>
                <a:gd name="T25" fmla="*/ 0 h 313"/>
                <a:gd name="T26" fmla="*/ 0 w 397"/>
                <a:gd name="T27" fmla="*/ 0 h 313"/>
                <a:gd name="T28" fmla="*/ 0 w 397"/>
                <a:gd name="T29" fmla="*/ 0 h 313"/>
                <a:gd name="T30" fmla="*/ 0 w 397"/>
                <a:gd name="T31" fmla="*/ 0 h 313"/>
                <a:gd name="T32" fmla="*/ 0 w 397"/>
                <a:gd name="T33" fmla="*/ 0 h 313"/>
                <a:gd name="T34" fmla="*/ 0 w 397"/>
                <a:gd name="T35" fmla="*/ 0 h 313"/>
                <a:gd name="T36" fmla="*/ 0 w 397"/>
                <a:gd name="T37" fmla="*/ 0 h 313"/>
                <a:gd name="T38" fmla="*/ 0 w 397"/>
                <a:gd name="T39" fmla="*/ 0 h 313"/>
                <a:gd name="T40" fmla="*/ 0 w 397"/>
                <a:gd name="T41" fmla="*/ 0 h 313"/>
                <a:gd name="T42" fmla="*/ 0 w 397"/>
                <a:gd name="T43" fmla="*/ 0 h 313"/>
                <a:gd name="T44" fmla="*/ 0 w 397"/>
                <a:gd name="T45" fmla="*/ 0 h 313"/>
                <a:gd name="T46" fmla="*/ 0 w 397"/>
                <a:gd name="T47" fmla="*/ 0 h 313"/>
                <a:gd name="T48" fmla="*/ 0 w 397"/>
                <a:gd name="T49" fmla="*/ 0 h 313"/>
                <a:gd name="T50" fmla="*/ 0 w 397"/>
                <a:gd name="T51" fmla="*/ 0 h 313"/>
                <a:gd name="T52" fmla="*/ 0 w 397"/>
                <a:gd name="T53" fmla="*/ 0 h 313"/>
                <a:gd name="T54" fmla="*/ 0 w 397"/>
                <a:gd name="T55" fmla="*/ 0 h 313"/>
                <a:gd name="T56" fmla="*/ 0 w 397"/>
                <a:gd name="T57" fmla="*/ 0 h 313"/>
                <a:gd name="T58" fmla="*/ 0 w 397"/>
                <a:gd name="T59" fmla="*/ 0 h 313"/>
                <a:gd name="T60" fmla="*/ 0 w 397"/>
                <a:gd name="T61" fmla="*/ 0 h 313"/>
                <a:gd name="T62" fmla="*/ 0 w 397"/>
                <a:gd name="T63" fmla="*/ 0 h 313"/>
                <a:gd name="T64" fmla="*/ 0 w 397"/>
                <a:gd name="T65" fmla="*/ 0 h 313"/>
                <a:gd name="T66" fmla="*/ 0 w 397"/>
                <a:gd name="T67" fmla="*/ 0 h 313"/>
                <a:gd name="T68" fmla="*/ 0 w 397"/>
                <a:gd name="T69" fmla="*/ 0 h 313"/>
                <a:gd name="T70" fmla="*/ 0 w 397"/>
                <a:gd name="T71" fmla="*/ 0 h 313"/>
                <a:gd name="T72" fmla="*/ 0 w 397"/>
                <a:gd name="T73" fmla="*/ 0 h 313"/>
                <a:gd name="T74" fmla="*/ 0 w 397"/>
                <a:gd name="T75" fmla="*/ 0 h 313"/>
                <a:gd name="T76" fmla="*/ 0 w 397"/>
                <a:gd name="T77" fmla="*/ 0 h 313"/>
                <a:gd name="T78" fmla="*/ 0 w 397"/>
                <a:gd name="T79" fmla="*/ 0 h 313"/>
                <a:gd name="T80" fmla="*/ 0 w 397"/>
                <a:gd name="T81" fmla="*/ 0 h 313"/>
                <a:gd name="T82" fmla="*/ 0 w 397"/>
                <a:gd name="T83" fmla="*/ 0 h 313"/>
                <a:gd name="T84" fmla="*/ 0 w 397"/>
                <a:gd name="T85" fmla="*/ 0 h 313"/>
                <a:gd name="T86" fmla="*/ 0 w 397"/>
                <a:gd name="T87" fmla="*/ 0 h 313"/>
                <a:gd name="T88" fmla="*/ 0 w 397"/>
                <a:gd name="T89" fmla="*/ 0 h 313"/>
                <a:gd name="T90" fmla="*/ 0 w 397"/>
                <a:gd name="T91" fmla="*/ 0 h 313"/>
                <a:gd name="T92" fmla="*/ 0 w 397"/>
                <a:gd name="T93" fmla="*/ 0 h 313"/>
                <a:gd name="T94" fmla="*/ 0 w 397"/>
                <a:gd name="T95" fmla="*/ 0 h 313"/>
                <a:gd name="T96" fmla="*/ 0 w 397"/>
                <a:gd name="T97" fmla="*/ 0 h 313"/>
                <a:gd name="T98" fmla="*/ 0 w 397"/>
                <a:gd name="T99" fmla="*/ 0 h 313"/>
                <a:gd name="T100" fmla="*/ 0 w 397"/>
                <a:gd name="T101" fmla="*/ 0 h 313"/>
                <a:gd name="T102" fmla="*/ 0 w 397"/>
                <a:gd name="T103" fmla="*/ 0 h 313"/>
                <a:gd name="T104" fmla="*/ 0 w 397"/>
                <a:gd name="T105" fmla="*/ 0 h 3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97"/>
                <a:gd name="T160" fmla="*/ 0 h 313"/>
                <a:gd name="T161" fmla="*/ 397 w 397"/>
                <a:gd name="T162" fmla="*/ 313 h 3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97" h="313">
                  <a:moveTo>
                    <a:pt x="397" y="117"/>
                  </a:moveTo>
                  <a:lnTo>
                    <a:pt x="397" y="117"/>
                  </a:lnTo>
                  <a:lnTo>
                    <a:pt x="391" y="134"/>
                  </a:lnTo>
                  <a:lnTo>
                    <a:pt x="381" y="159"/>
                  </a:lnTo>
                  <a:lnTo>
                    <a:pt x="370" y="189"/>
                  </a:lnTo>
                  <a:lnTo>
                    <a:pt x="357" y="219"/>
                  </a:lnTo>
                  <a:lnTo>
                    <a:pt x="345" y="250"/>
                  </a:lnTo>
                  <a:lnTo>
                    <a:pt x="334" y="278"/>
                  </a:lnTo>
                  <a:lnTo>
                    <a:pt x="325" y="300"/>
                  </a:lnTo>
                  <a:lnTo>
                    <a:pt x="321" y="313"/>
                  </a:lnTo>
                  <a:lnTo>
                    <a:pt x="308" y="308"/>
                  </a:lnTo>
                  <a:lnTo>
                    <a:pt x="292" y="303"/>
                  </a:lnTo>
                  <a:lnTo>
                    <a:pt x="273" y="295"/>
                  </a:lnTo>
                  <a:lnTo>
                    <a:pt x="251" y="287"/>
                  </a:lnTo>
                  <a:lnTo>
                    <a:pt x="227" y="278"/>
                  </a:lnTo>
                  <a:lnTo>
                    <a:pt x="202" y="267"/>
                  </a:lnTo>
                  <a:lnTo>
                    <a:pt x="176" y="257"/>
                  </a:lnTo>
                  <a:lnTo>
                    <a:pt x="150" y="247"/>
                  </a:lnTo>
                  <a:lnTo>
                    <a:pt x="126" y="237"/>
                  </a:lnTo>
                  <a:lnTo>
                    <a:pt x="100" y="227"/>
                  </a:lnTo>
                  <a:lnTo>
                    <a:pt x="77" y="218"/>
                  </a:lnTo>
                  <a:lnTo>
                    <a:pt x="55" y="209"/>
                  </a:lnTo>
                  <a:lnTo>
                    <a:pt x="36" y="202"/>
                  </a:lnTo>
                  <a:lnTo>
                    <a:pt x="20" y="196"/>
                  </a:lnTo>
                  <a:lnTo>
                    <a:pt x="9" y="191"/>
                  </a:lnTo>
                  <a:lnTo>
                    <a:pt x="0" y="189"/>
                  </a:lnTo>
                  <a:lnTo>
                    <a:pt x="7" y="169"/>
                  </a:lnTo>
                  <a:lnTo>
                    <a:pt x="19" y="143"/>
                  </a:lnTo>
                  <a:lnTo>
                    <a:pt x="31" y="112"/>
                  </a:lnTo>
                  <a:lnTo>
                    <a:pt x="44" y="82"/>
                  </a:lnTo>
                  <a:lnTo>
                    <a:pt x="55" y="52"/>
                  </a:lnTo>
                  <a:lnTo>
                    <a:pt x="65" y="28"/>
                  </a:lnTo>
                  <a:lnTo>
                    <a:pt x="71" y="9"/>
                  </a:lnTo>
                  <a:lnTo>
                    <a:pt x="74" y="0"/>
                  </a:lnTo>
                  <a:lnTo>
                    <a:pt x="93" y="6"/>
                  </a:lnTo>
                  <a:lnTo>
                    <a:pt x="114" y="12"/>
                  </a:lnTo>
                  <a:lnTo>
                    <a:pt x="137" y="19"/>
                  </a:lnTo>
                  <a:lnTo>
                    <a:pt x="163" y="28"/>
                  </a:lnTo>
                  <a:lnTo>
                    <a:pt x="189" y="38"/>
                  </a:lnTo>
                  <a:lnTo>
                    <a:pt x="217" y="47"/>
                  </a:lnTo>
                  <a:lnTo>
                    <a:pt x="243" y="57"/>
                  </a:lnTo>
                  <a:lnTo>
                    <a:pt x="270" y="67"/>
                  </a:lnTo>
                  <a:lnTo>
                    <a:pt x="295" y="77"/>
                  </a:lnTo>
                  <a:lnTo>
                    <a:pt x="319" y="86"/>
                  </a:lnTo>
                  <a:lnTo>
                    <a:pt x="341" y="95"/>
                  </a:lnTo>
                  <a:lnTo>
                    <a:pt x="360" y="102"/>
                  </a:lnTo>
                  <a:lnTo>
                    <a:pt x="375" y="108"/>
                  </a:lnTo>
                  <a:lnTo>
                    <a:pt x="387" y="112"/>
                  </a:lnTo>
                  <a:lnTo>
                    <a:pt x="394" y="115"/>
                  </a:lnTo>
                  <a:lnTo>
                    <a:pt x="397" y="11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6" name="Freeform 37"/>
            <p:cNvSpPr>
              <a:spLocks/>
            </p:cNvSpPr>
            <p:nvPr/>
          </p:nvSpPr>
          <p:spPr bwMode="auto">
            <a:xfrm>
              <a:off x="3189" y="4333"/>
              <a:ext cx="24" cy="64"/>
            </a:xfrm>
            <a:custGeom>
              <a:avLst/>
              <a:gdLst>
                <a:gd name="T0" fmla="*/ 0 w 71"/>
                <a:gd name="T1" fmla="*/ 0 h 193"/>
                <a:gd name="T2" fmla="*/ 0 w 71"/>
                <a:gd name="T3" fmla="*/ 0 h 193"/>
                <a:gd name="T4" fmla="*/ 0 w 71"/>
                <a:gd name="T5" fmla="*/ 0 h 193"/>
                <a:gd name="T6" fmla="*/ 0 w 71"/>
                <a:gd name="T7" fmla="*/ 0 h 193"/>
                <a:gd name="T8" fmla="*/ 0 w 71"/>
                <a:gd name="T9" fmla="*/ 0 h 193"/>
                <a:gd name="T10" fmla="*/ 0 w 71"/>
                <a:gd name="T11" fmla="*/ 0 h 193"/>
                <a:gd name="T12" fmla="*/ 0 w 71"/>
                <a:gd name="T13" fmla="*/ 0 h 193"/>
                <a:gd name="T14" fmla="*/ 0 w 71"/>
                <a:gd name="T15" fmla="*/ 0 h 193"/>
                <a:gd name="T16" fmla="*/ 0 w 71"/>
                <a:gd name="T17" fmla="*/ 0 h 193"/>
                <a:gd name="T18" fmla="*/ 0 w 71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193"/>
                <a:gd name="T32" fmla="*/ 71 w 71"/>
                <a:gd name="T33" fmla="*/ 193 h 1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193">
                  <a:moveTo>
                    <a:pt x="71" y="0"/>
                  </a:moveTo>
                  <a:lnTo>
                    <a:pt x="71" y="0"/>
                  </a:lnTo>
                  <a:lnTo>
                    <a:pt x="59" y="14"/>
                  </a:lnTo>
                  <a:lnTo>
                    <a:pt x="49" y="38"/>
                  </a:lnTo>
                  <a:lnTo>
                    <a:pt x="39" y="66"/>
                  </a:lnTo>
                  <a:lnTo>
                    <a:pt x="30" y="96"/>
                  </a:lnTo>
                  <a:lnTo>
                    <a:pt x="22" y="127"/>
                  </a:lnTo>
                  <a:lnTo>
                    <a:pt x="15" y="155"/>
                  </a:lnTo>
                  <a:lnTo>
                    <a:pt x="7" y="178"/>
                  </a:lnTo>
                  <a:lnTo>
                    <a:pt x="0" y="1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7" name="Freeform 38"/>
            <p:cNvSpPr>
              <a:spLocks/>
            </p:cNvSpPr>
            <p:nvPr/>
          </p:nvSpPr>
          <p:spPr bwMode="auto">
            <a:xfrm>
              <a:off x="3224" y="4347"/>
              <a:ext cx="26" cy="63"/>
            </a:xfrm>
            <a:custGeom>
              <a:avLst/>
              <a:gdLst>
                <a:gd name="T0" fmla="*/ 0 w 78"/>
                <a:gd name="T1" fmla="*/ 0 h 189"/>
                <a:gd name="T2" fmla="*/ 0 w 78"/>
                <a:gd name="T3" fmla="*/ 0 h 189"/>
                <a:gd name="T4" fmla="*/ 0 w 78"/>
                <a:gd name="T5" fmla="*/ 0 h 189"/>
                <a:gd name="T6" fmla="*/ 0 w 78"/>
                <a:gd name="T7" fmla="*/ 0 h 189"/>
                <a:gd name="T8" fmla="*/ 0 w 78"/>
                <a:gd name="T9" fmla="*/ 0 h 189"/>
                <a:gd name="T10" fmla="*/ 0 w 78"/>
                <a:gd name="T11" fmla="*/ 0 h 189"/>
                <a:gd name="T12" fmla="*/ 0 w 78"/>
                <a:gd name="T13" fmla="*/ 0 h 189"/>
                <a:gd name="T14" fmla="*/ 0 w 78"/>
                <a:gd name="T15" fmla="*/ 0 h 189"/>
                <a:gd name="T16" fmla="*/ 0 w 78"/>
                <a:gd name="T17" fmla="*/ 0 h 189"/>
                <a:gd name="T18" fmla="*/ 0 w 78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189"/>
                <a:gd name="T32" fmla="*/ 78 w 78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189">
                  <a:moveTo>
                    <a:pt x="78" y="0"/>
                  </a:moveTo>
                  <a:lnTo>
                    <a:pt x="78" y="0"/>
                  </a:lnTo>
                  <a:lnTo>
                    <a:pt x="71" y="18"/>
                  </a:lnTo>
                  <a:lnTo>
                    <a:pt x="61" y="43"/>
                  </a:lnTo>
                  <a:lnTo>
                    <a:pt x="49" y="70"/>
                  </a:lnTo>
                  <a:lnTo>
                    <a:pt x="38" y="100"/>
                  </a:lnTo>
                  <a:lnTo>
                    <a:pt x="26" y="129"/>
                  </a:lnTo>
                  <a:lnTo>
                    <a:pt x="16" y="155"/>
                  </a:lnTo>
                  <a:lnTo>
                    <a:pt x="6" y="176"/>
                  </a:lnTo>
                  <a:lnTo>
                    <a:pt x="0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8" name="Freeform 39"/>
            <p:cNvSpPr>
              <a:spLocks/>
            </p:cNvSpPr>
            <p:nvPr/>
          </p:nvSpPr>
          <p:spPr bwMode="auto">
            <a:xfrm>
              <a:off x="3323" y="4322"/>
              <a:ext cx="56" cy="79"/>
            </a:xfrm>
            <a:custGeom>
              <a:avLst/>
              <a:gdLst>
                <a:gd name="T0" fmla="*/ 0 w 169"/>
                <a:gd name="T1" fmla="*/ 0 h 239"/>
                <a:gd name="T2" fmla="*/ 0 w 169"/>
                <a:gd name="T3" fmla="*/ 0 h 239"/>
                <a:gd name="T4" fmla="*/ 0 w 169"/>
                <a:gd name="T5" fmla="*/ 0 h 239"/>
                <a:gd name="T6" fmla="*/ 0 w 169"/>
                <a:gd name="T7" fmla="*/ 0 h 239"/>
                <a:gd name="T8" fmla="*/ 0 w 169"/>
                <a:gd name="T9" fmla="*/ 0 h 239"/>
                <a:gd name="T10" fmla="*/ 0 w 169"/>
                <a:gd name="T11" fmla="*/ 0 h 239"/>
                <a:gd name="T12" fmla="*/ 0 w 169"/>
                <a:gd name="T13" fmla="*/ 0 h 239"/>
                <a:gd name="T14" fmla="*/ 0 w 169"/>
                <a:gd name="T15" fmla="*/ 0 h 239"/>
                <a:gd name="T16" fmla="*/ 0 w 169"/>
                <a:gd name="T17" fmla="*/ 0 h 239"/>
                <a:gd name="T18" fmla="*/ 0 w 169"/>
                <a:gd name="T19" fmla="*/ 0 h 239"/>
                <a:gd name="T20" fmla="*/ 0 w 169"/>
                <a:gd name="T21" fmla="*/ 0 h 239"/>
                <a:gd name="T22" fmla="*/ 0 w 169"/>
                <a:gd name="T23" fmla="*/ 0 h 239"/>
                <a:gd name="T24" fmla="*/ 0 w 169"/>
                <a:gd name="T25" fmla="*/ 0 h 239"/>
                <a:gd name="T26" fmla="*/ 0 w 169"/>
                <a:gd name="T27" fmla="*/ 0 h 239"/>
                <a:gd name="T28" fmla="*/ 0 w 169"/>
                <a:gd name="T29" fmla="*/ 0 h 239"/>
                <a:gd name="T30" fmla="*/ 0 w 169"/>
                <a:gd name="T31" fmla="*/ 0 h 239"/>
                <a:gd name="T32" fmla="*/ 0 w 169"/>
                <a:gd name="T33" fmla="*/ 0 h 239"/>
                <a:gd name="T34" fmla="*/ 0 w 169"/>
                <a:gd name="T35" fmla="*/ 0 h 239"/>
                <a:gd name="T36" fmla="*/ 0 w 169"/>
                <a:gd name="T37" fmla="*/ 0 h 239"/>
                <a:gd name="T38" fmla="*/ 0 w 169"/>
                <a:gd name="T39" fmla="*/ 0 h 239"/>
                <a:gd name="T40" fmla="*/ 0 w 169"/>
                <a:gd name="T41" fmla="*/ 0 h 239"/>
                <a:gd name="T42" fmla="*/ 0 w 169"/>
                <a:gd name="T43" fmla="*/ 0 h 239"/>
                <a:gd name="T44" fmla="*/ 0 w 169"/>
                <a:gd name="T45" fmla="*/ 0 h 239"/>
                <a:gd name="T46" fmla="*/ 0 w 169"/>
                <a:gd name="T47" fmla="*/ 0 h 2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9"/>
                <a:gd name="T73" fmla="*/ 0 h 239"/>
                <a:gd name="T74" fmla="*/ 169 w 169"/>
                <a:gd name="T75" fmla="*/ 239 h 2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9" h="239">
                  <a:moveTo>
                    <a:pt x="62" y="0"/>
                  </a:moveTo>
                  <a:lnTo>
                    <a:pt x="62" y="0"/>
                  </a:lnTo>
                  <a:lnTo>
                    <a:pt x="55" y="19"/>
                  </a:lnTo>
                  <a:lnTo>
                    <a:pt x="46" y="41"/>
                  </a:lnTo>
                  <a:lnTo>
                    <a:pt x="37" y="66"/>
                  </a:lnTo>
                  <a:lnTo>
                    <a:pt x="29" y="92"/>
                  </a:lnTo>
                  <a:lnTo>
                    <a:pt x="20" y="117"/>
                  </a:lnTo>
                  <a:lnTo>
                    <a:pt x="13" y="139"/>
                  </a:lnTo>
                  <a:lnTo>
                    <a:pt x="6" y="158"/>
                  </a:lnTo>
                  <a:lnTo>
                    <a:pt x="0" y="171"/>
                  </a:lnTo>
                  <a:lnTo>
                    <a:pt x="13" y="179"/>
                  </a:lnTo>
                  <a:lnTo>
                    <a:pt x="30" y="187"/>
                  </a:lnTo>
                  <a:lnTo>
                    <a:pt x="50" y="196"/>
                  </a:lnTo>
                  <a:lnTo>
                    <a:pt x="72" y="206"/>
                  </a:lnTo>
                  <a:lnTo>
                    <a:pt x="94" y="217"/>
                  </a:lnTo>
                  <a:lnTo>
                    <a:pt x="112" y="225"/>
                  </a:lnTo>
                  <a:lnTo>
                    <a:pt x="128" y="233"/>
                  </a:lnTo>
                  <a:lnTo>
                    <a:pt x="138" y="239"/>
                  </a:lnTo>
                  <a:lnTo>
                    <a:pt x="148" y="221"/>
                  </a:lnTo>
                  <a:lnTo>
                    <a:pt x="157" y="199"/>
                  </a:lnTo>
                  <a:lnTo>
                    <a:pt x="164" y="177"/>
                  </a:lnTo>
                  <a:lnTo>
                    <a:pt x="169" y="16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59" name="Freeform 40"/>
            <p:cNvSpPr>
              <a:spLocks/>
            </p:cNvSpPr>
            <p:nvPr/>
          </p:nvSpPr>
          <p:spPr bwMode="auto">
            <a:xfrm>
              <a:off x="3306" y="4377"/>
              <a:ext cx="61" cy="54"/>
            </a:xfrm>
            <a:custGeom>
              <a:avLst/>
              <a:gdLst>
                <a:gd name="T0" fmla="*/ 0 w 182"/>
                <a:gd name="T1" fmla="*/ 0 h 162"/>
                <a:gd name="T2" fmla="*/ 0 w 182"/>
                <a:gd name="T3" fmla="*/ 0 h 162"/>
                <a:gd name="T4" fmla="*/ 0 w 182"/>
                <a:gd name="T5" fmla="*/ 0 h 162"/>
                <a:gd name="T6" fmla="*/ 0 w 182"/>
                <a:gd name="T7" fmla="*/ 0 h 162"/>
                <a:gd name="T8" fmla="*/ 0 w 182"/>
                <a:gd name="T9" fmla="*/ 0 h 162"/>
                <a:gd name="T10" fmla="*/ 0 w 182"/>
                <a:gd name="T11" fmla="*/ 0 h 162"/>
                <a:gd name="T12" fmla="*/ 0 w 182"/>
                <a:gd name="T13" fmla="*/ 0 h 162"/>
                <a:gd name="T14" fmla="*/ 0 w 182"/>
                <a:gd name="T15" fmla="*/ 0 h 162"/>
                <a:gd name="T16" fmla="*/ 0 w 182"/>
                <a:gd name="T17" fmla="*/ 0 h 162"/>
                <a:gd name="T18" fmla="*/ 0 w 182"/>
                <a:gd name="T19" fmla="*/ 0 h 162"/>
                <a:gd name="T20" fmla="*/ 0 w 182"/>
                <a:gd name="T21" fmla="*/ 0 h 162"/>
                <a:gd name="T22" fmla="*/ 0 w 182"/>
                <a:gd name="T23" fmla="*/ 0 h 162"/>
                <a:gd name="T24" fmla="*/ 0 w 182"/>
                <a:gd name="T25" fmla="*/ 0 h 162"/>
                <a:gd name="T26" fmla="*/ 0 w 182"/>
                <a:gd name="T27" fmla="*/ 0 h 162"/>
                <a:gd name="T28" fmla="*/ 0 w 182"/>
                <a:gd name="T29" fmla="*/ 0 h 162"/>
                <a:gd name="T30" fmla="*/ 0 w 182"/>
                <a:gd name="T31" fmla="*/ 0 h 162"/>
                <a:gd name="T32" fmla="*/ 0 w 182"/>
                <a:gd name="T33" fmla="*/ 0 h 162"/>
                <a:gd name="T34" fmla="*/ 0 w 182"/>
                <a:gd name="T35" fmla="*/ 0 h 162"/>
                <a:gd name="T36" fmla="*/ 0 w 182"/>
                <a:gd name="T37" fmla="*/ 0 h 162"/>
                <a:gd name="T38" fmla="*/ 0 w 182"/>
                <a:gd name="T39" fmla="*/ 0 h 162"/>
                <a:gd name="T40" fmla="*/ 0 w 182"/>
                <a:gd name="T41" fmla="*/ 0 h 162"/>
                <a:gd name="T42" fmla="*/ 0 w 182"/>
                <a:gd name="T43" fmla="*/ 0 h 162"/>
                <a:gd name="T44" fmla="*/ 0 w 182"/>
                <a:gd name="T45" fmla="*/ 0 h 162"/>
                <a:gd name="T46" fmla="*/ 0 w 182"/>
                <a:gd name="T47" fmla="*/ 0 h 162"/>
                <a:gd name="T48" fmla="*/ 0 w 182"/>
                <a:gd name="T49" fmla="*/ 0 h 1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2"/>
                <a:gd name="T76" fmla="*/ 0 h 162"/>
                <a:gd name="T77" fmla="*/ 182 w 182"/>
                <a:gd name="T78" fmla="*/ 162 h 1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2" h="162">
                  <a:moveTo>
                    <a:pt x="40" y="0"/>
                  </a:moveTo>
                  <a:lnTo>
                    <a:pt x="182" y="72"/>
                  </a:lnTo>
                  <a:lnTo>
                    <a:pt x="177" y="82"/>
                  </a:lnTo>
                  <a:lnTo>
                    <a:pt x="171" y="95"/>
                  </a:lnTo>
                  <a:lnTo>
                    <a:pt x="164" y="110"/>
                  </a:lnTo>
                  <a:lnTo>
                    <a:pt x="157" y="126"/>
                  </a:lnTo>
                  <a:lnTo>
                    <a:pt x="148" y="139"/>
                  </a:lnTo>
                  <a:lnTo>
                    <a:pt x="141" y="151"/>
                  </a:lnTo>
                  <a:lnTo>
                    <a:pt x="137" y="159"/>
                  </a:lnTo>
                  <a:lnTo>
                    <a:pt x="135" y="162"/>
                  </a:lnTo>
                  <a:lnTo>
                    <a:pt x="125" y="159"/>
                  </a:lnTo>
                  <a:lnTo>
                    <a:pt x="109" y="152"/>
                  </a:lnTo>
                  <a:lnTo>
                    <a:pt x="89" y="145"/>
                  </a:lnTo>
                  <a:lnTo>
                    <a:pt x="68" y="135"/>
                  </a:lnTo>
                  <a:lnTo>
                    <a:pt x="44" y="126"/>
                  </a:lnTo>
                  <a:lnTo>
                    <a:pt x="26" y="117"/>
                  </a:lnTo>
                  <a:lnTo>
                    <a:pt x="10" y="111"/>
                  </a:lnTo>
                  <a:lnTo>
                    <a:pt x="0" y="108"/>
                  </a:lnTo>
                  <a:lnTo>
                    <a:pt x="10" y="85"/>
                  </a:lnTo>
                  <a:lnTo>
                    <a:pt x="23" y="48"/>
                  </a:lnTo>
                  <a:lnTo>
                    <a:pt x="34" y="15"/>
                  </a:lnTo>
                  <a:lnTo>
                    <a:pt x="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0" name="Freeform 41"/>
            <p:cNvSpPr>
              <a:spLocks/>
            </p:cNvSpPr>
            <p:nvPr/>
          </p:nvSpPr>
          <p:spPr bwMode="auto">
            <a:xfrm>
              <a:off x="3373" y="4397"/>
              <a:ext cx="31" cy="70"/>
            </a:xfrm>
            <a:custGeom>
              <a:avLst/>
              <a:gdLst>
                <a:gd name="T0" fmla="*/ 0 w 94"/>
                <a:gd name="T1" fmla="*/ 0 h 210"/>
                <a:gd name="T2" fmla="*/ 0 w 94"/>
                <a:gd name="T3" fmla="*/ 0 h 210"/>
                <a:gd name="T4" fmla="*/ 0 w 94"/>
                <a:gd name="T5" fmla="*/ 0 h 210"/>
                <a:gd name="T6" fmla="*/ 0 w 94"/>
                <a:gd name="T7" fmla="*/ 0 h 210"/>
                <a:gd name="T8" fmla="*/ 0 w 94"/>
                <a:gd name="T9" fmla="*/ 0 h 210"/>
                <a:gd name="T10" fmla="*/ 0 w 94"/>
                <a:gd name="T11" fmla="*/ 0 h 210"/>
                <a:gd name="T12" fmla="*/ 0 w 94"/>
                <a:gd name="T13" fmla="*/ 0 h 210"/>
                <a:gd name="T14" fmla="*/ 0 w 94"/>
                <a:gd name="T15" fmla="*/ 0 h 210"/>
                <a:gd name="T16" fmla="*/ 0 w 94"/>
                <a:gd name="T17" fmla="*/ 0 h 210"/>
                <a:gd name="T18" fmla="*/ 0 w 94"/>
                <a:gd name="T19" fmla="*/ 0 h 210"/>
                <a:gd name="T20" fmla="*/ 0 w 94"/>
                <a:gd name="T21" fmla="*/ 0 h 210"/>
                <a:gd name="T22" fmla="*/ 0 w 94"/>
                <a:gd name="T23" fmla="*/ 0 h 210"/>
                <a:gd name="T24" fmla="*/ 0 w 94"/>
                <a:gd name="T25" fmla="*/ 0 h 210"/>
                <a:gd name="T26" fmla="*/ 0 w 94"/>
                <a:gd name="T27" fmla="*/ 0 h 210"/>
                <a:gd name="T28" fmla="*/ 0 w 94"/>
                <a:gd name="T29" fmla="*/ 0 h 210"/>
                <a:gd name="T30" fmla="*/ 0 w 94"/>
                <a:gd name="T31" fmla="*/ 0 h 210"/>
                <a:gd name="T32" fmla="*/ 0 w 94"/>
                <a:gd name="T33" fmla="*/ 0 h 210"/>
                <a:gd name="T34" fmla="*/ 0 w 94"/>
                <a:gd name="T35" fmla="*/ 0 h 210"/>
                <a:gd name="T36" fmla="*/ 0 w 9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4"/>
                <a:gd name="T58" fmla="*/ 0 h 210"/>
                <a:gd name="T59" fmla="*/ 94 w 9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4" h="210">
                  <a:moveTo>
                    <a:pt x="70" y="0"/>
                  </a:moveTo>
                  <a:lnTo>
                    <a:pt x="70" y="0"/>
                  </a:lnTo>
                  <a:lnTo>
                    <a:pt x="64" y="12"/>
                  </a:lnTo>
                  <a:lnTo>
                    <a:pt x="55" y="30"/>
                  </a:lnTo>
                  <a:lnTo>
                    <a:pt x="45" y="52"/>
                  </a:lnTo>
                  <a:lnTo>
                    <a:pt x="35" y="77"/>
                  </a:lnTo>
                  <a:lnTo>
                    <a:pt x="23" y="101"/>
                  </a:lnTo>
                  <a:lnTo>
                    <a:pt x="13" y="123"/>
                  </a:lnTo>
                  <a:lnTo>
                    <a:pt x="5" y="141"/>
                  </a:lnTo>
                  <a:lnTo>
                    <a:pt x="0" y="151"/>
                  </a:lnTo>
                  <a:lnTo>
                    <a:pt x="9" y="157"/>
                  </a:lnTo>
                  <a:lnTo>
                    <a:pt x="20" y="166"/>
                  </a:lnTo>
                  <a:lnTo>
                    <a:pt x="35" y="173"/>
                  </a:lnTo>
                  <a:lnTo>
                    <a:pt x="49" y="182"/>
                  </a:lnTo>
                  <a:lnTo>
                    <a:pt x="64" y="191"/>
                  </a:lnTo>
                  <a:lnTo>
                    <a:pt x="77" y="199"/>
                  </a:lnTo>
                  <a:lnTo>
                    <a:pt x="88" y="205"/>
                  </a:lnTo>
                  <a:lnTo>
                    <a:pt x="94" y="2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1" name="Freeform 42"/>
            <p:cNvSpPr>
              <a:spLocks/>
            </p:cNvSpPr>
            <p:nvPr/>
          </p:nvSpPr>
          <p:spPr bwMode="auto">
            <a:xfrm>
              <a:off x="3242" y="4431"/>
              <a:ext cx="178" cy="204"/>
            </a:xfrm>
            <a:custGeom>
              <a:avLst/>
              <a:gdLst>
                <a:gd name="T0" fmla="*/ 0 w 534"/>
                <a:gd name="T1" fmla="*/ 0 h 612"/>
                <a:gd name="T2" fmla="*/ 0 w 534"/>
                <a:gd name="T3" fmla="*/ 0 h 612"/>
                <a:gd name="T4" fmla="*/ 0 w 534"/>
                <a:gd name="T5" fmla="*/ 0 h 612"/>
                <a:gd name="T6" fmla="*/ 0 w 534"/>
                <a:gd name="T7" fmla="*/ 0 h 612"/>
                <a:gd name="T8" fmla="*/ 0 w 534"/>
                <a:gd name="T9" fmla="*/ 0 h 612"/>
                <a:gd name="T10" fmla="*/ 0 w 534"/>
                <a:gd name="T11" fmla="*/ 0 h 612"/>
                <a:gd name="T12" fmla="*/ 0 w 534"/>
                <a:gd name="T13" fmla="*/ 0 h 612"/>
                <a:gd name="T14" fmla="*/ 0 w 534"/>
                <a:gd name="T15" fmla="*/ 0 h 612"/>
                <a:gd name="T16" fmla="*/ 0 w 534"/>
                <a:gd name="T17" fmla="*/ 0 h 612"/>
                <a:gd name="T18" fmla="*/ 0 w 534"/>
                <a:gd name="T19" fmla="*/ 0 h 612"/>
                <a:gd name="T20" fmla="*/ 0 w 534"/>
                <a:gd name="T21" fmla="*/ 0 h 612"/>
                <a:gd name="T22" fmla="*/ 0 w 534"/>
                <a:gd name="T23" fmla="*/ 0 h 612"/>
                <a:gd name="T24" fmla="*/ 0 w 534"/>
                <a:gd name="T25" fmla="*/ 0 h 612"/>
                <a:gd name="T26" fmla="*/ 0 w 534"/>
                <a:gd name="T27" fmla="*/ 0 h 612"/>
                <a:gd name="T28" fmla="*/ 0 w 534"/>
                <a:gd name="T29" fmla="*/ 0 h 612"/>
                <a:gd name="T30" fmla="*/ 0 w 534"/>
                <a:gd name="T31" fmla="*/ 0 h 612"/>
                <a:gd name="T32" fmla="*/ 0 w 534"/>
                <a:gd name="T33" fmla="*/ 0 h 612"/>
                <a:gd name="T34" fmla="*/ 0 w 534"/>
                <a:gd name="T35" fmla="*/ 0 h 612"/>
                <a:gd name="T36" fmla="*/ 0 w 534"/>
                <a:gd name="T37" fmla="*/ 0 h 612"/>
                <a:gd name="T38" fmla="*/ 0 w 534"/>
                <a:gd name="T39" fmla="*/ 0 h 612"/>
                <a:gd name="T40" fmla="*/ 0 w 534"/>
                <a:gd name="T41" fmla="*/ 0 h 612"/>
                <a:gd name="T42" fmla="*/ 0 w 534"/>
                <a:gd name="T43" fmla="*/ 0 h 612"/>
                <a:gd name="T44" fmla="*/ 0 w 534"/>
                <a:gd name="T45" fmla="*/ 0 h 612"/>
                <a:gd name="T46" fmla="*/ 0 w 534"/>
                <a:gd name="T47" fmla="*/ 0 h 612"/>
                <a:gd name="T48" fmla="*/ 0 w 534"/>
                <a:gd name="T49" fmla="*/ 0 h 612"/>
                <a:gd name="T50" fmla="*/ 0 w 534"/>
                <a:gd name="T51" fmla="*/ 0 h 612"/>
                <a:gd name="T52" fmla="*/ 0 w 534"/>
                <a:gd name="T53" fmla="*/ 0 h 612"/>
                <a:gd name="T54" fmla="*/ 0 w 534"/>
                <a:gd name="T55" fmla="*/ 0 h 612"/>
                <a:gd name="T56" fmla="*/ 0 w 534"/>
                <a:gd name="T57" fmla="*/ 0 h 612"/>
                <a:gd name="T58" fmla="*/ 0 w 534"/>
                <a:gd name="T59" fmla="*/ 0 h 612"/>
                <a:gd name="T60" fmla="*/ 0 w 534"/>
                <a:gd name="T61" fmla="*/ 0 h 612"/>
                <a:gd name="T62" fmla="*/ 0 w 534"/>
                <a:gd name="T63" fmla="*/ 0 h 612"/>
                <a:gd name="T64" fmla="*/ 0 w 534"/>
                <a:gd name="T65" fmla="*/ 0 h 612"/>
                <a:gd name="T66" fmla="*/ 0 w 534"/>
                <a:gd name="T67" fmla="*/ 0 h 612"/>
                <a:gd name="T68" fmla="*/ 0 w 534"/>
                <a:gd name="T69" fmla="*/ 0 h 6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4"/>
                <a:gd name="T106" fmla="*/ 0 h 612"/>
                <a:gd name="T107" fmla="*/ 534 w 534"/>
                <a:gd name="T108" fmla="*/ 612 h 6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4" h="612">
                  <a:moveTo>
                    <a:pt x="534" y="0"/>
                  </a:moveTo>
                  <a:lnTo>
                    <a:pt x="534" y="0"/>
                  </a:lnTo>
                  <a:lnTo>
                    <a:pt x="530" y="12"/>
                  </a:lnTo>
                  <a:lnTo>
                    <a:pt x="518" y="34"/>
                  </a:lnTo>
                  <a:lnTo>
                    <a:pt x="504" y="66"/>
                  </a:lnTo>
                  <a:lnTo>
                    <a:pt x="487" y="104"/>
                  </a:lnTo>
                  <a:lnTo>
                    <a:pt x="465" y="150"/>
                  </a:lnTo>
                  <a:lnTo>
                    <a:pt x="442" y="201"/>
                  </a:lnTo>
                  <a:lnTo>
                    <a:pt x="416" y="253"/>
                  </a:lnTo>
                  <a:lnTo>
                    <a:pt x="390" y="307"/>
                  </a:lnTo>
                  <a:lnTo>
                    <a:pt x="365" y="362"/>
                  </a:lnTo>
                  <a:lnTo>
                    <a:pt x="339" y="416"/>
                  </a:lnTo>
                  <a:lnTo>
                    <a:pt x="316" y="465"/>
                  </a:lnTo>
                  <a:lnTo>
                    <a:pt x="295" y="509"/>
                  </a:lnTo>
                  <a:lnTo>
                    <a:pt x="276" y="549"/>
                  </a:lnTo>
                  <a:lnTo>
                    <a:pt x="262" y="580"/>
                  </a:lnTo>
                  <a:lnTo>
                    <a:pt x="251" y="602"/>
                  </a:lnTo>
                  <a:lnTo>
                    <a:pt x="246" y="612"/>
                  </a:lnTo>
                  <a:lnTo>
                    <a:pt x="237" y="607"/>
                  </a:lnTo>
                  <a:lnTo>
                    <a:pt x="225" y="600"/>
                  </a:lnTo>
                  <a:lnTo>
                    <a:pt x="212" y="593"/>
                  </a:lnTo>
                  <a:lnTo>
                    <a:pt x="197" y="584"/>
                  </a:lnTo>
                  <a:lnTo>
                    <a:pt x="179" y="574"/>
                  </a:lnTo>
                  <a:lnTo>
                    <a:pt x="161" y="563"/>
                  </a:lnTo>
                  <a:lnTo>
                    <a:pt x="140" y="553"/>
                  </a:lnTo>
                  <a:lnTo>
                    <a:pt x="122" y="542"/>
                  </a:lnTo>
                  <a:lnTo>
                    <a:pt x="101" y="530"/>
                  </a:lnTo>
                  <a:lnTo>
                    <a:pt x="83" y="520"/>
                  </a:lnTo>
                  <a:lnTo>
                    <a:pt x="64" y="509"/>
                  </a:lnTo>
                  <a:lnTo>
                    <a:pt x="48" y="499"/>
                  </a:lnTo>
                  <a:lnTo>
                    <a:pt x="32" y="492"/>
                  </a:lnTo>
                  <a:lnTo>
                    <a:pt x="19" y="484"/>
                  </a:lnTo>
                  <a:lnTo>
                    <a:pt x="8" y="479"/>
                  </a:lnTo>
                  <a:lnTo>
                    <a:pt x="0" y="4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2" name="Freeform 43"/>
            <p:cNvSpPr>
              <a:spLocks/>
            </p:cNvSpPr>
            <p:nvPr/>
          </p:nvSpPr>
          <p:spPr bwMode="auto">
            <a:xfrm>
              <a:off x="3319" y="4558"/>
              <a:ext cx="18" cy="40"/>
            </a:xfrm>
            <a:custGeom>
              <a:avLst/>
              <a:gdLst>
                <a:gd name="T0" fmla="*/ 0 w 54"/>
                <a:gd name="T1" fmla="*/ 0 h 120"/>
                <a:gd name="T2" fmla="*/ 0 w 54"/>
                <a:gd name="T3" fmla="*/ 0 h 120"/>
                <a:gd name="T4" fmla="*/ 0 w 54"/>
                <a:gd name="T5" fmla="*/ 0 h 120"/>
                <a:gd name="T6" fmla="*/ 0 w 54"/>
                <a:gd name="T7" fmla="*/ 0 h 120"/>
                <a:gd name="T8" fmla="*/ 0 w 54"/>
                <a:gd name="T9" fmla="*/ 0 h 120"/>
                <a:gd name="T10" fmla="*/ 0 w 54"/>
                <a:gd name="T11" fmla="*/ 0 h 120"/>
                <a:gd name="T12" fmla="*/ 0 w 54"/>
                <a:gd name="T13" fmla="*/ 0 h 120"/>
                <a:gd name="T14" fmla="*/ 0 w 54"/>
                <a:gd name="T15" fmla="*/ 0 h 120"/>
                <a:gd name="T16" fmla="*/ 0 w 54"/>
                <a:gd name="T17" fmla="*/ 0 h 120"/>
                <a:gd name="T18" fmla="*/ 0 w 54"/>
                <a:gd name="T19" fmla="*/ 0 h 120"/>
                <a:gd name="T20" fmla="*/ 0 w 54"/>
                <a:gd name="T21" fmla="*/ 0 h 120"/>
                <a:gd name="T22" fmla="*/ 0 w 54"/>
                <a:gd name="T23" fmla="*/ 0 h 120"/>
                <a:gd name="T24" fmla="*/ 0 w 54"/>
                <a:gd name="T25" fmla="*/ 0 h 120"/>
                <a:gd name="T26" fmla="*/ 0 w 54"/>
                <a:gd name="T27" fmla="*/ 0 h 120"/>
                <a:gd name="T28" fmla="*/ 0 w 54"/>
                <a:gd name="T29" fmla="*/ 0 h 120"/>
                <a:gd name="T30" fmla="*/ 0 w 54"/>
                <a:gd name="T31" fmla="*/ 0 h 120"/>
                <a:gd name="T32" fmla="*/ 0 w 54"/>
                <a:gd name="T33" fmla="*/ 0 h 120"/>
                <a:gd name="T34" fmla="*/ 0 w 54"/>
                <a:gd name="T35" fmla="*/ 0 h 120"/>
                <a:gd name="T36" fmla="*/ 0 w 54"/>
                <a:gd name="T37" fmla="*/ 0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120"/>
                <a:gd name="T59" fmla="*/ 54 w 54"/>
                <a:gd name="T60" fmla="*/ 120 h 1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120">
                  <a:moveTo>
                    <a:pt x="44" y="0"/>
                  </a:moveTo>
                  <a:lnTo>
                    <a:pt x="44" y="0"/>
                  </a:lnTo>
                  <a:lnTo>
                    <a:pt x="39" y="8"/>
                  </a:lnTo>
                  <a:lnTo>
                    <a:pt x="33" y="20"/>
                  </a:lnTo>
                  <a:lnTo>
                    <a:pt x="28" y="33"/>
                  </a:lnTo>
                  <a:lnTo>
                    <a:pt x="22" y="46"/>
                  </a:lnTo>
                  <a:lnTo>
                    <a:pt x="15" y="60"/>
                  </a:lnTo>
                  <a:lnTo>
                    <a:pt x="10" y="71"/>
                  </a:lnTo>
                  <a:lnTo>
                    <a:pt x="5" y="82"/>
                  </a:lnTo>
                  <a:lnTo>
                    <a:pt x="0" y="89"/>
                  </a:lnTo>
                  <a:lnTo>
                    <a:pt x="7" y="93"/>
                  </a:lnTo>
                  <a:lnTo>
                    <a:pt x="15" y="98"/>
                  </a:lnTo>
                  <a:lnTo>
                    <a:pt x="22" y="102"/>
                  </a:lnTo>
                  <a:lnTo>
                    <a:pt x="31" y="108"/>
                  </a:lnTo>
                  <a:lnTo>
                    <a:pt x="38" y="112"/>
                  </a:lnTo>
                  <a:lnTo>
                    <a:pt x="45" y="115"/>
                  </a:lnTo>
                  <a:lnTo>
                    <a:pt x="51" y="118"/>
                  </a:lnTo>
                  <a:lnTo>
                    <a:pt x="54" y="1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3" name="Freeform 44"/>
            <p:cNvSpPr>
              <a:spLocks/>
            </p:cNvSpPr>
            <p:nvPr/>
          </p:nvSpPr>
          <p:spPr bwMode="auto">
            <a:xfrm>
              <a:off x="3302" y="4594"/>
              <a:ext cx="15" cy="29"/>
            </a:xfrm>
            <a:custGeom>
              <a:avLst/>
              <a:gdLst>
                <a:gd name="T0" fmla="*/ 0 w 46"/>
                <a:gd name="T1" fmla="*/ 0 h 88"/>
                <a:gd name="T2" fmla="*/ 0 w 46"/>
                <a:gd name="T3" fmla="*/ 0 h 88"/>
                <a:gd name="T4" fmla="*/ 0 w 46"/>
                <a:gd name="T5" fmla="*/ 0 h 88"/>
                <a:gd name="T6" fmla="*/ 0 w 46"/>
                <a:gd name="T7" fmla="*/ 0 h 88"/>
                <a:gd name="T8" fmla="*/ 0 w 46"/>
                <a:gd name="T9" fmla="*/ 0 h 88"/>
                <a:gd name="T10" fmla="*/ 0 w 46"/>
                <a:gd name="T11" fmla="*/ 0 h 88"/>
                <a:gd name="T12" fmla="*/ 0 w 46"/>
                <a:gd name="T13" fmla="*/ 0 h 88"/>
                <a:gd name="T14" fmla="*/ 0 w 46"/>
                <a:gd name="T15" fmla="*/ 0 h 88"/>
                <a:gd name="T16" fmla="*/ 0 w 46"/>
                <a:gd name="T17" fmla="*/ 0 h 88"/>
                <a:gd name="T18" fmla="*/ 0 w 46"/>
                <a:gd name="T19" fmla="*/ 0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8"/>
                <a:gd name="T32" fmla="*/ 46 w 46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8">
                  <a:moveTo>
                    <a:pt x="46" y="0"/>
                  </a:moveTo>
                  <a:lnTo>
                    <a:pt x="46" y="0"/>
                  </a:lnTo>
                  <a:lnTo>
                    <a:pt x="42" y="8"/>
                  </a:lnTo>
                  <a:lnTo>
                    <a:pt x="36" y="18"/>
                  </a:lnTo>
                  <a:lnTo>
                    <a:pt x="30" y="31"/>
                  </a:lnTo>
                  <a:lnTo>
                    <a:pt x="23" y="44"/>
                  </a:lnTo>
                  <a:lnTo>
                    <a:pt x="16" y="57"/>
                  </a:lnTo>
                  <a:lnTo>
                    <a:pt x="8" y="71"/>
                  </a:lnTo>
                  <a:lnTo>
                    <a:pt x="4" y="81"/>
                  </a:lnTo>
                  <a:lnTo>
                    <a:pt x="0" y="8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4" name="Freeform 45"/>
            <p:cNvSpPr>
              <a:spLocks/>
            </p:cNvSpPr>
            <p:nvPr/>
          </p:nvSpPr>
          <p:spPr bwMode="auto">
            <a:xfrm>
              <a:off x="3292" y="4576"/>
              <a:ext cx="17" cy="10"/>
            </a:xfrm>
            <a:custGeom>
              <a:avLst/>
              <a:gdLst>
                <a:gd name="T0" fmla="*/ 0 w 50"/>
                <a:gd name="T1" fmla="*/ 0 h 32"/>
                <a:gd name="T2" fmla="*/ 0 w 50"/>
                <a:gd name="T3" fmla="*/ 0 h 32"/>
                <a:gd name="T4" fmla="*/ 0 w 50"/>
                <a:gd name="T5" fmla="*/ 0 h 32"/>
                <a:gd name="T6" fmla="*/ 0 w 50"/>
                <a:gd name="T7" fmla="*/ 0 h 32"/>
                <a:gd name="T8" fmla="*/ 0 w 50"/>
                <a:gd name="T9" fmla="*/ 0 h 32"/>
                <a:gd name="T10" fmla="*/ 0 w 50"/>
                <a:gd name="T11" fmla="*/ 0 h 32"/>
                <a:gd name="T12" fmla="*/ 0 w 50"/>
                <a:gd name="T13" fmla="*/ 0 h 32"/>
                <a:gd name="T14" fmla="*/ 0 w 50"/>
                <a:gd name="T15" fmla="*/ 0 h 32"/>
                <a:gd name="T16" fmla="*/ 0 w 50"/>
                <a:gd name="T17" fmla="*/ 0 h 32"/>
                <a:gd name="T18" fmla="*/ 0 w 50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32"/>
                <a:gd name="T32" fmla="*/ 50 w 5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32">
                  <a:moveTo>
                    <a:pt x="50" y="32"/>
                  </a:moveTo>
                  <a:lnTo>
                    <a:pt x="50" y="32"/>
                  </a:lnTo>
                  <a:lnTo>
                    <a:pt x="45" y="28"/>
                  </a:lnTo>
                  <a:lnTo>
                    <a:pt x="39" y="24"/>
                  </a:lnTo>
                  <a:lnTo>
                    <a:pt x="32" y="19"/>
                  </a:lnTo>
                  <a:lnTo>
                    <a:pt x="26" y="15"/>
                  </a:lnTo>
                  <a:lnTo>
                    <a:pt x="19" y="11"/>
                  </a:lnTo>
                  <a:lnTo>
                    <a:pt x="13" y="6"/>
                  </a:lnTo>
                  <a:lnTo>
                    <a:pt x="6" y="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5" name="Freeform 46"/>
            <p:cNvSpPr>
              <a:spLocks/>
            </p:cNvSpPr>
            <p:nvPr/>
          </p:nvSpPr>
          <p:spPr bwMode="auto">
            <a:xfrm>
              <a:off x="3313" y="4541"/>
              <a:ext cx="18" cy="7"/>
            </a:xfrm>
            <a:custGeom>
              <a:avLst/>
              <a:gdLst>
                <a:gd name="T0" fmla="*/ 0 w 53"/>
                <a:gd name="T1" fmla="*/ 0 h 23"/>
                <a:gd name="T2" fmla="*/ 0 w 53"/>
                <a:gd name="T3" fmla="*/ 0 h 23"/>
                <a:gd name="T4" fmla="*/ 0 w 53"/>
                <a:gd name="T5" fmla="*/ 0 h 23"/>
                <a:gd name="T6" fmla="*/ 0 w 53"/>
                <a:gd name="T7" fmla="*/ 0 h 23"/>
                <a:gd name="T8" fmla="*/ 0 w 53"/>
                <a:gd name="T9" fmla="*/ 0 h 23"/>
                <a:gd name="T10" fmla="*/ 0 w 53"/>
                <a:gd name="T11" fmla="*/ 0 h 23"/>
                <a:gd name="T12" fmla="*/ 0 w 53"/>
                <a:gd name="T13" fmla="*/ 0 h 23"/>
                <a:gd name="T14" fmla="*/ 0 w 53"/>
                <a:gd name="T15" fmla="*/ 0 h 23"/>
                <a:gd name="T16" fmla="*/ 0 w 53"/>
                <a:gd name="T17" fmla="*/ 0 h 23"/>
                <a:gd name="T18" fmla="*/ 0 w 5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"/>
                <a:gd name="T31" fmla="*/ 0 h 23"/>
                <a:gd name="T32" fmla="*/ 53 w 53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" h="23">
                  <a:moveTo>
                    <a:pt x="53" y="23"/>
                  </a:moveTo>
                  <a:lnTo>
                    <a:pt x="53" y="23"/>
                  </a:lnTo>
                  <a:lnTo>
                    <a:pt x="48" y="20"/>
                  </a:lnTo>
                  <a:lnTo>
                    <a:pt x="40" y="18"/>
                  </a:lnTo>
                  <a:lnTo>
                    <a:pt x="33" y="15"/>
                  </a:lnTo>
                  <a:lnTo>
                    <a:pt x="24" y="10"/>
                  </a:lnTo>
                  <a:lnTo>
                    <a:pt x="17" y="7"/>
                  </a:lnTo>
                  <a:lnTo>
                    <a:pt x="10" y="3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6" name="Freeform 47"/>
            <p:cNvSpPr>
              <a:spLocks/>
            </p:cNvSpPr>
            <p:nvPr/>
          </p:nvSpPr>
          <p:spPr bwMode="auto">
            <a:xfrm>
              <a:off x="3262" y="4488"/>
              <a:ext cx="15" cy="40"/>
            </a:xfrm>
            <a:custGeom>
              <a:avLst/>
              <a:gdLst>
                <a:gd name="T0" fmla="*/ 0 w 44"/>
                <a:gd name="T1" fmla="*/ 0 h 121"/>
                <a:gd name="T2" fmla="*/ 0 w 44"/>
                <a:gd name="T3" fmla="*/ 0 h 121"/>
                <a:gd name="T4" fmla="*/ 0 w 44"/>
                <a:gd name="T5" fmla="*/ 0 h 121"/>
                <a:gd name="T6" fmla="*/ 0 w 44"/>
                <a:gd name="T7" fmla="*/ 0 h 121"/>
                <a:gd name="T8" fmla="*/ 0 w 44"/>
                <a:gd name="T9" fmla="*/ 0 h 121"/>
                <a:gd name="T10" fmla="*/ 0 w 44"/>
                <a:gd name="T11" fmla="*/ 0 h 121"/>
                <a:gd name="T12" fmla="*/ 0 w 44"/>
                <a:gd name="T13" fmla="*/ 0 h 121"/>
                <a:gd name="T14" fmla="*/ 0 w 44"/>
                <a:gd name="T15" fmla="*/ 0 h 121"/>
                <a:gd name="T16" fmla="*/ 0 w 44"/>
                <a:gd name="T17" fmla="*/ 0 h 121"/>
                <a:gd name="T18" fmla="*/ 0 w 44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121"/>
                <a:gd name="T32" fmla="*/ 44 w 44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121">
                  <a:moveTo>
                    <a:pt x="44" y="0"/>
                  </a:moveTo>
                  <a:lnTo>
                    <a:pt x="44" y="0"/>
                  </a:lnTo>
                  <a:lnTo>
                    <a:pt x="39" y="9"/>
                  </a:lnTo>
                  <a:lnTo>
                    <a:pt x="34" y="22"/>
                  </a:lnTo>
                  <a:lnTo>
                    <a:pt x="28" y="39"/>
                  </a:lnTo>
                  <a:lnTo>
                    <a:pt x="22" y="59"/>
                  </a:lnTo>
                  <a:lnTo>
                    <a:pt x="15" y="79"/>
                  </a:lnTo>
                  <a:lnTo>
                    <a:pt x="9" y="97"/>
                  </a:lnTo>
                  <a:lnTo>
                    <a:pt x="5" y="111"/>
                  </a:lnTo>
                  <a:lnTo>
                    <a:pt x="0" y="12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7" name="Freeform 48"/>
            <p:cNvSpPr>
              <a:spLocks/>
            </p:cNvSpPr>
            <p:nvPr/>
          </p:nvSpPr>
          <p:spPr bwMode="auto">
            <a:xfrm>
              <a:off x="3267" y="4527"/>
              <a:ext cx="35" cy="15"/>
            </a:xfrm>
            <a:custGeom>
              <a:avLst/>
              <a:gdLst>
                <a:gd name="T0" fmla="*/ 0 w 104"/>
                <a:gd name="T1" fmla="*/ 0 h 44"/>
                <a:gd name="T2" fmla="*/ 0 w 104"/>
                <a:gd name="T3" fmla="*/ 0 h 44"/>
                <a:gd name="T4" fmla="*/ 0 w 104"/>
                <a:gd name="T5" fmla="*/ 0 h 44"/>
                <a:gd name="T6" fmla="*/ 0 w 104"/>
                <a:gd name="T7" fmla="*/ 0 h 44"/>
                <a:gd name="T8" fmla="*/ 0 w 104"/>
                <a:gd name="T9" fmla="*/ 0 h 44"/>
                <a:gd name="T10" fmla="*/ 0 w 104"/>
                <a:gd name="T11" fmla="*/ 0 h 44"/>
                <a:gd name="T12" fmla="*/ 0 w 104"/>
                <a:gd name="T13" fmla="*/ 0 h 44"/>
                <a:gd name="T14" fmla="*/ 0 w 104"/>
                <a:gd name="T15" fmla="*/ 0 h 44"/>
                <a:gd name="T16" fmla="*/ 0 w 104"/>
                <a:gd name="T17" fmla="*/ 0 h 44"/>
                <a:gd name="T18" fmla="*/ 0 w 104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44"/>
                <a:gd name="T32" fmla="*/ 104 w 10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44">
                  <a:moveTo>
                    <a:pt x="0" y="0"/>
                  </a:moveTo>
                  <a:lnTo>
                    <a:pt x="0" y="0"/>
                  </a:lnTo>
                  <a:lnTo>
                    <a:pt x="7" y="5"/>
                  </a:lnTo>
                  <a:lnTo>
                    <a:pt x="20" y="9"/>
                  </a:lnTo>
                  <a:lnTo>
                    <a:pt x="34" y="17"/>
                  </a:lnTo>
                  <a:lnTo>
                    <a:pt x="52" y="24"/>
                  </a:lnTo>
                  <a:lnTo>
                    <a:pt x="69" y="31"/>
                  </a:lnTo>
                  <a:lnTo>
                    <a:pt x="84" y="37"/>
                  </a:lnTo>
                  <a:lnTo>
                    <a:pt x="97" y="41"/>
                  </a:lnTo>
                  <a:lnTo>
                    <a:pt x="104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8" name="Freeform 49"/>
            <p:cNvSpPr>
              <a:spLocks/>
            </p:cNvSpPr>
            <p:nvPr/>
          </p:nvSpPr>
          <p:spPr bwMode="auto">
            <a:xfrm>
              <a:off x="3341" y="4473"/>
              <a:ext cx="115" cy="211"/>
            </a:xfrm>
            <a:custGeom>
              <a:avLst/>
              <a:gdLst>
                <a:gd name="T0" fmla="*/ 0 w 345"/>
                <a:gd name="T1" fmla="*/ 0 h 634"/>
                <a:gd name="T2" fmla="*/ 0 w 345"/>
                <a:gd name="T3" fmla="*/ 0 h 634"/>
                <a:gd name="T4" fmla="*/ 0 w 345"/>
                <a:gd name="T5" fmla="*/ 0 h 634"/>
                <a:gd name="T6" fmla="*/ 0 w 345"/>
                <a:gd name="T7" fmla="*/ 0 h 634"/>
                <a:gd name="T8" fmla="*/ 0 w 345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4"/>
                <a:gd name="T17" fmla="*/ 345 w 345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4">
                  <a:moveTo>
                    <a:pt x="0" y="604"/>
                  </a:moveTo>
                  <a:lnTo>
                    <a:pt x="280" y="0"/>
                  </a:lnTo>
                  <a:lnTo>
                    <a:pt x="345" y="30"/>
                  </a:lnTo>
                  <a:lnTo>
                    <a:pt x="65" y="634"/>
                  </a:lnTo>
                  <a:lnTo>
                    <a:pt x="0" y="60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69" name="Line 50"/>
            <p:cNvSpPr>
              <a:spLocks noChangeShapeType="1"/>
            </p:cNvSpPr>
            <p:nvPr/>
          </p:nvSpPr>
          <p:spPr bwMode="auto">
            <a:xfrm flipH="1" flipV="1">
              <a:off x="3476" y="4385"/>
              <a:ext cx="18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0" name="Line 51"/>
            <p:cNvSpPr>
              <a:spLocks noChangeShapeType="1"/>
            </p:cNvSpPr>
            <p:nvPr/>
          </p:nvSpPr>
          <p:spPr bwMode="auto">
            <a:xfrm flipH="1" flipV="1">
              <a:off x="3433" y="4422"/>
              <a:ext cx="1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1" name="Freeform 52"/>
            <p:cNvSpPr>
              <a:spLocks/>
            </p:cNvSpPr>
            <p:nvPr/>
          </p:nvSpPr>
          <p:spPr bwMode="auto">
            <a:xfrm>
              <a:off x="3225" y="4176"/>
              <a:ext cx="13" cy="43"/>
            </a:xfrm>
            <a:custGeom>
              <a:avLst/>
              <a:gdLst>
                <a:gd name="T0" fmla="*/ 0 w 38"/>
                <a:gd name="T1" fmla="*/ 0 h 130"/>
                <a:gd name="T2" fmla="*/ 0 w 38"/>
                <a:gd name="T3" fmla="*/ 0 h 130"/>
                <a:gd name="T4" fmla="*/ 0 w 38"/>
                <a:gd name="T5" fmla="*/ 0 h 130"/>
                <a:gd name="T6" fmla="*/ 0 w 38"/>
                <a:gd name="T7" fmla="*/ 0 h 130"/>
                <a:gd name="T8" fmla="*/ 0 w 38"/>
                <a:gd name="T9" fmla="*/ 0 h 130"/>
                <a:gd name="T10" fmla="*/ 0 w 38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30"/>
                <a:gd name="T20" fmla="*/ 38 w 38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30">
                  <a:moveTo>
                    <a:pt x="38" y="0"/>
                  </a:moveTo>
                  <a:lnTo>
                    <a:pt x="38" y="0"/>
                  </a:lnTo>
                  <a:lnTo>
                    <a:pt x="31" y="28"/>
                  </a:lnTo>
                  <a:lnTo>
                    <a:pt x="19" y="69"/>
                  </a:lnTo>
                  <a:lnTo>
                    <a:pt x="6" y="108"/>
                  </a:lnTo>
                  <a:lnTo>
                    <a:pt x="0" y="1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2" name="Freeform 53"/>
            <p:cNvSpPr>
              <a:spLocks/>
            </p:cNvSpPr>
            <p:nvPr/>
          </p:nvSpPr>
          <p:spPr bwMode="auto">
            <a:xfrm>
              <a:off x="3334" y="4442"/>
              <a:ext cx="42" cy="54"/>
            </a:xfrm>
            <a:custGeom>
              <a:avLst/>
              <a:gdLst>
                <a:gd name="T0" fmla="*/ 0 w 127"/>
                <a:gd name="T1" fmla="*/ 0 h 163"/>
                <a:gd name="T2" fmla="*/ 0 w 127"/>
                <a:gd name="T3" fmla="*/ 0 h 163"/>
                <a:gd name="T4" fmla="*/ 0 w 127"/>
                <a:gd name="T5" fmla="*/ 0 h 163"/>
                <a:gd name="T6" fmla="*/ 0 w 127"/>
                <a:gd name="T7" fmla="*/ 0 h 163"/>
                <a:gd name="T8" fmla="*/ 0 w 127"/>
                <a:gd name="T9" fmla="*/ 0 h 163"/>
                <a:gd name="T10" fmla="*/ 0 w 127"/>
                <a:gd name="T11" fmla="*/ 0 h 163"/>
                <a:gd name="T12" fmla="*/ 0 w 127"/>
                <a:gd name="T13" fmla="*/ 0 h 163"/>
                <a:gd name="T14" fmla="*/ 0 w 127"/>
                <a:gd name="T15" fmla="*/ 0 h 163"/>
                <a:gd name="T16" fmla="*/ 0 w 127"/>
                <a:gd name="T17" fmla="*/ 0 h 163"/>
                <a:gd name="T18" fmla="*/ 0 w 127"/>
                <a:gd name="T19" fmla="*/ 0 h 163"/>
                <a:gd name="T20" fmla="*/ 0 w 127"/>
                <a:gd name="T21" fmla="*/ 0 h 163"/>
                <a:gd name="T22" fmla="*/ 0 w 127"/>
                <a:gd name="T23" fmla="*/ 0 h 163"/>
                <a:gd name="T24" fmla="*/ 0 w 127"/>
                <a:gd name="T25" fmla="*/ 0 h 163"/>
                <a:gd name="T26" fmla="*/ 0 w 127"/>
                <a:gd name="T27" fmla="*/ 0 h 163"/>
                <a:gd name="T28" fmla="*/ 0 w 127"/>
                <a:gd name="T29" fmla="*/ 0 h 163"/>
                <a:gd name="T30" fmla="*/ 0 w 127"/>
                <a:gd name="T31" fmla="*/ 0 h 163"/>
                <a:gd name="T32" fmla="*/ 0 w 127"/>
                <a:gd name="T33" fmla="*/ 0 h 163"/>
                <a:gd name="T34" fmla="*/ 0 w 127"/>
                <a:gd name="T35" fmla="*/ 0 h 163"/>
                <a:gd name="T36" fmla="*/ 0 w 127"/>
                <a:gd name="T37" fmla="*/ 0 h 163"/>
                <a:gd name="T38" fmla="*/ 0 w 127"/>
                <a:gd name="T39" fmla="*/ 0 h 163"/>
                <a:gd name="T40" fmla="*/ 0 w 127"/>
                <a:gd name="T41" fmla="*/ 0 h 163"/>
                <a:gd name="T42" fmla="*/ 0 w 127"/>
                <a:gd name="T43" fmla="*/ 0 h 163"/>
                <a:gd name="T44" fmla="*/ 0 w 127"/>
                <a:gd name="T45" fmla="*/ 0 h 163"/>
                <a:gd name="T46" fmla="*/ 0 w 127"/>
                <a:gd name="T47" fmla="*/ 0 h 163"/>
                <a:gd name="T48" fmla="*/ 0 w 127"/>
                <a:gd name="T49" fmla="*/ 0 h 163"/>
                <a:gd name="T50" fmla="*/ 0 w 127"/>
                <a:gd name="T51" fmla="*/ 0 h 163"/>
                <a:gd name="T52" fmla="*/ 0 w 127"/>
                <a:gd name="T53" fmla="*/ 0 h 163"/>
                <a:gd name="T54" fmla="*/ 0 w 127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7"/>
                <a:gd name="T85" fmla="*/ 0 h 163"/>
                <a:gd name="T86" fmla="*/ 127 w 127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7" h="163">
                  <a:moveTo>
                    <a:pt x="127" y="31"/>
                  </a:moveTo>
                  <a:lnTo>
                    <a:pt x="127" y="31"/>
                  </a:lnTo>
                  <a:lnTo>
                    <a:pt x="123" y="28"/>
                  </a:lnTo>
                  <a:lnTo>
                    <a:pt x="115" y="25"/>
                  </a:lnTo>
                  <a:lnTo>
                    <a:pt x="105" y="21"/>
                  </a:lnTo>
                  <a:lnTo>
                    <a:pt x="97" y="15"/>
                  </a:lnTo>
                  <a:lnTo>
                    <a:pt x="87" y="11"/>
                  </a:lnTo>
                  <a:lnTo>
                    <a:pt x="76" y="6"/>
                  </a:lnTo>
                  <a:lnTo>
                    <a:pt x="69" y="3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3" y="15"/>
                  </a:lnTo>
                  <a:lnTo>
                    <a:pt x="43" y="33"/>
                  </a:lnTo>
                  <a:lnTo>
                    <a:pt x="33" y="55"/>
                  </a:lnTo>
                  <a:lnTo>
                    <a:pt x="23" y="77"/>
                  </a:lnTo>
                  <a:lnTo>
                    <a:pt x="14" y="99"/>
                  </a:lnTo>
                  <a:lnTo>
                    <a:pt x="6" y="116"/>
                  </a:lnTo>
                  <a:lnTo>
                    <a:pt x="0" y="128"/>
                  </a:lnTo>
                  <a:lnTo>
                    <a:pt x="6" y="131"/>
                  </a:lnTo>
                  <a:lnTo>
                    <a:pt x="16" y="137"/>
                  </a:lnTo>
                  <a:lnTo>
                    <a:pt x="27" y="142"/>
                  </a:lnTo>
                  <a:lnTo>
                    <a:pt x="40" y="148"/>
                  </a:lnTo>
                  <a:lnTo>
                    <a:pt x="52" y="154"/>
                  </a:lnTo>
                  <a:lnTo>
                    <a:pt x="63" y="158"/>
                  </a:lnTo>
                  <a:lnTo>
                    <a:pt x="71" y="161"/>
                  </a:lnTo>
                  <a:lnTo>
                    <a:pt x="74" y="1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3" name="Freeform 54"/>
            <p:cNvSpPr>
              <a:spLocks/>
            </p:cNvSpPr>
            <p:nvPr/>
          </p:nvSpPr>
          <p:spPr bwMode="auto">
            <a:xfrm>
              <a:off x="3335" y="4505"/>
              <a:ext cx="20" cy="59"/>
            </a:xfrm>
            <a:custGeom>
              <a:avLst/>
              <a:gdLst>
                <a:gd name="T0" fmla="*/ 0 w 61"/>
                <a:gd name="T1" fmla="*/ 0 h 177"/>
                <a:gd name="T2" fmla="*/ 0 w 61"/>
                <a:gd name="T3" fmla="*/ 0 h 177"/>
                <a:gd name="T4" fmla="*/ 0 w 61"/>
                <a:gd name="T5" fmla="*/ 0 h 177"/>
                <a:gd name="T6" fmla="*/ 0 w 61"/>
                <a:gd name="T7" fmla="*/ 0 h 177"/>
                <a:gd name="T8" fmla="*/ 0 w 61"/>
                <a:gd name="T9" fmla="*/ 0 h 177"/>
                <a:gd name="T10" fmla="*/ 0 w 61"/>
                <a:gd name="T11" fmla="*/ 0 h 177"/>
                <a:gd name="T12" fmla="*/ 0 w 61"/>
                <a:gd name="T13" fmla="*/ 0 h 177"/>
                <a:gd name="T14" fmla="*/ 0 w 61"/>
                <a:gd name="T15" fmla="*/ 0 h 177"/>
                <a:gd name="T16" fmla="*/ 0 w 61"/>
                <a:gd name="T17" fmla="*/ 0 h 177"/>
                <a:gd name="T18" fmla="*/ 0 w 61"/>
                <a:gd name="T19" fmla="*/ 0 h 177"/>
                <a:gd name="T20" fmla="*/ 0 w 61"/>
                <a:gd name="T21" fmla="*/ 0 h 177"/>
                <a:gd name="T22" fmla="*/ 0 w 61"/>
                <a:gd name="T23" fmla="*/ 0 h 177"/>
                <a:gd name="T24" fmla="*/ 0 w 61"/>
                <a:gd name="T25" fmla="*/ 0 h 177"/>
                <a:gd name="T26" fmla="*/ 0 w 61"/>
                <a:gd name="T27" fmla="*/ 0 h 177"/>
                <a:gd name="T28" fmla="*/ 0 w 61"/>
                <a:gd name="T29" fmla="*/ 0 h 177"/>
                <a:gd name="T30" fmla="*/ 0 w 61"/>
                <a:gd name="T31" fmla="*/ 0 h 177"/>
                <a:gd name="T32" fmla="*/ 0 w 61"/>
                <a:gd name="T33" fmla="*/ 0 h 177"/>
                <a:gd name="T34" fmla="*/ 0 w 61"/>
                <a:gd name="T35" fmla="*/ 0 h 177"/>
                <a:gd name="T36" fmla="*/ 0 w 61"/>
                <a:gd name="T37" fmla="*/ 0 h 1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177"/>
                <a:gd name="T59" fmla="*/ 61 w 61"/>
                <a:gd name="T60" fmla="*/ 177 h 1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177">
                  <a:moveTo>
                    <a:pt x="61" y="0"/>
                  </a:moveTo>
                  <a:lnTo>
                    <a:pt x="61" y="0"/>
                  </a:lnTo>
                  <a:lnTo>
                    <a:pt x="57" y="10"/>
                  </a:lnTo>
                  <a:lnTo>
                    <a:pt x="49" y="26"/>
                  </a:lnTo>
                  <a:lnTo>
                    <a:pt x="41" y="47"/>
                  </a:lnTo>
                  <a:lnTo>
                    <a:pt x="32" y="70"/>
                  </a:lnTo>
                  <a:lnTo>
                    <a:pt x="22" y="93"/>
                  </a:lnTo>
                  <a:lnTo>
                    <a:pt x="13" y="114"/>
                  </a:lnTo>
                  <a:lnTo>
                    <a:pt x="6" y="131"/>
                  </a:lnTo>
                  <a:lnTo>
                    <a:pt x="0" y="143"/>
                  </a:lnTo>
                  <a:lnTo>
                    <a:pt x="6" y="147"/>
                  </a:lnTo>
                  <a:lnTo>
                    <a:pt x="12" y="152"/>
                  </a:lnTo>
                  <a:lnTo>
                    <a:pt x="19" y="156"/>
                  </a:lnTo>
                  <a:lnTo>
                    <a:pt x="26" y="161"/>
                  </a:lnTo>
                  <a:lnTo>
                    <a:pt x="33" y="166"/>
                  </a:lnTo>
                  <a:lnTo>
                    <a:pt x="41" y="171"/>
                  </a:lnTo>
                  <a:lnTo>
                    <a:pt x="46" y="174"/>
                  </a:lnTo>
                  <a:lnTo>
                    <a:pt x="52" y="17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4" name="Freeform 55"/>
            <p:cNvSpPr>
              <a:spLocks/>
            </p:cNvSpPr>
            <p:nvPr/>
          </p:nvSpPr>
          <p:spPr bwMode="auto">
            <a:xfrm>
              <a:off x="3325" y="4488"/>
              <a:ext cx="31" cy="28"/>
            </a:xfrm>
            <a:custGeom>
              <a:avLst/>
              <a:gdLst>
                <a:gd name="T0" fmla="*/ 0 w 91"/>
                <a:gd name="T1" fmla="*/ 0 h 84"/>
                <a:gd name="T2" fmla="*/ 0 w 91"/>
                <a:gd name="T3" fmla="*/ 0 h 84"/>
                <a:gd name="T4" fmla="*/ 0 w 91"/>
                <a:gd name="T5" fmla="*/ 0 h 84"/>
                <a:gd name="T6" fmla="*/ 0 w 91"/>
                <a:gd name="T7" fmla="*/ 0 h 84"/>
                <a:gd name="T8" fmla="*/ 0 w 91"/>
                <a:gd name="T9" fmla="*/ 0 h 84"/>
                <a:gd name="T10" fmla="*/ 0 w 91"/>
                <a:gd name="T11" fmla="*/ 0 h 84"/>
                <a:gd name="T12" fmla="*/ 0 w 91"/>
                <a:gd name="T13" fmla="*/ 0 h 84"/>
                <a:gd name="T14" fmla="*/ 0 w 91"/>
                <a:gd name="T15" fmla="*/ 0 h 84"/>
                <a:gd name="T16" fmla="*/ 0 w 91"/>
                <a:gd name="T17" fmla="*/ 0 h 84"/>
                <a:gd name="T18" fmla="*/ 0 w 91"/>
                <a:gd name="T19" fmla="*/ 0 h 84"/>
                <a:gd name="T20" fmla="*/ 0 w 91"/>
                <a:gd name="T21" fmla="*/ 0 h 84"/>
                <a:gd name="T22" fmla="*/ 0 w 91"/>
                <a:gd name="T23" fmla="*/ 0 h 84"/>
                <a:gd name="T24" fmla="*/ 0 w 91"/>
                <a:gd name="T25" fmla="*/ 0 h 84"/>
                <a:gd name="T26" fmla="*/ 0 w 91"/>
                <a:gd name="T27" fmla="*/ 0 h 84"/>
                <a:gd name="T28" fmla="*/ 0 w 91"/>
                <a:gd name="T29" fmla="*/ 0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84"/>
                <a:gd name="T47" fmla="*/ 91 w 91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84">
                  <a:moveTo>
                    <a:pt x="91" y="25"/>
                  </a:moveTo>
                  <a:lnTo>
                    <a:pt x="91" y="25"/>
                  </a:lnTo>
                  <a:lnTo>
                    <a:pt x="86" y="22"/>
                  </a:lnTo>
                  <a:lnTo>
                    <a:pt x="78" y="19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7" y="9"/>
                  </a:lnTo>
                  <a:lnTo>
                    <a:pt x="51" y="6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28" y="25"/>
                  </a:lnTo>
                  <a:lnTo>
                    <a:pt x="18" y="49"/>
                  </a:lnTo>
                  <a:lnTo>
                    <a:pt x="8" y="69"/>
                  </a:lnTo>
                  <a:lnTo>
                    <a:pt x="0" y="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5" name="Freeform 56"/>
            <p:cNvSpPr>
              <a:spLocks/>
            </p:cNvSpPr>
            <p:nvPr/>
          </p:nvSpPr>
          <p:spPr bwMode="auto">
            <a:xfrm>
              <a:off x="3272" y="4495"/>
              <a:ext cx="49" cy="111"/>
            </a:xfrm>
            <a:custGeom>
              <a:avLst/>
              <a:gdLst>
                <a:gd name="T0" fmla="*/ 0 w 147"/>
                <a:gd name="T1" fmla="*/ 0 h 334"/>
                <a:gd name="T2" fmla="*/ 0 w 147"/>
                <a:gd name="T3" fmla="*/ 0 h 334"/>
                <a:gd name="T4" fmla="*/ 0 w 147"/>
                <a:gd name="T5" fmla="*/ 0 h 334"/>
                <a:gd name="T6" fmla="*/ 0 w 147"/>
                <a:gd name="T7" fmla="*/ 0 h 334"/>
                <a:gd name="T8" fmla="*/ 0 w 147"/>
                <a:gd name="T9" fmla="*/ 0 h 334"/>
                <a:gd name="T10" fmla="*/ 0 w 147"/>
                <a:gd name="T11" fmla="*/ 0 h 334"/>
                <a:gd name="T12" fmla="*/ 0 w 147"/>
                <a:gd name="T13" fmla="*/ 0 h 334"/>
                <a:gd name="T14" fmla="*/ 0 w 147"/>
                <a:gd name="T15" fmla="*/ 0 h 334"/>
                <a:gd name="T16" fmla="*/ 0 w 147"/>
                <a:gd name="T17" fmla="*/ 0 h 334"/>
                <a:gd name="T18" fmla="*/ 0 w 147"/>
                <a:gd name="T19" fmla="*/ 0 h 334"/>
                <a:gd name="T20" fmla="*/ 0 w 147"/>
                <a:gd name="T21" fmla="*/ 0 h 334"/>
                <a:gd name="T22" fmla="*/ 0 w 147"/>
                <a:gd name="T23" fmla="*/ 0 h 334"/>
                <a:gd name="T24" fmla="*/ 0 w 147"/>
                <a:gd name="T25" fmla="*/ 0 h 334"/>
                <a:gd name="T26" fmla="*/ 0 w 147"/>
                <a:gd name="T27" fmla="*/ 0 h 334"/>
                <a:gd name="T28" fmla="*/ 0 w 147"/>
                <a:gd name="T29" fmla="*/ 0 h 334"/>
                <a:gd name="T30" fmla="*/ 0 w 147"/>
                <a:gd name="T31" fmla="*/ 0 h 334"/>
                <a:gd name="T32" fmla="*/ 0 w 147"/>
                <a:gd name="T33" fmla="*/ 0 h 334"/>
                <a:gd name="T34" fmla="*/ 0 w 147"/>
                <a:gd name="T35" fmla="*/ 0 h 334"/>
                <a:gd name="T36" fmla="*/ 0 w 147"/>
                <a:gd name="T37" fmla="*/ 0 h 334"/>
                <a:gd name="T38" fmla="*/ 0 w 147"/>
                <a:gd name="T39" fmla="*/ 0 h 334"/>
                <a:gd name="T40" fmla="*/ 0 w 147"/>
                <a:gd name="T41" fmla="*/ 0 h 334"/>
                <a:gd name="T42" fmla="*/ 0 w 147"/>
                <a:gd name="T43" fmla="*/ 0 h 334"/>
                <a:gd name="T44" fmla="*/ 0 w 147"/>
                <a:gd name="T45" fmla="*/ 0 h 334"/>
                <a:gd name="T46" fmla="*/ 0 w 147"/>
                <a:gd name="T47" fmla="*/ 0 h 334"/>
                <a:gd name="T48" fmla="*/ 0 w 147"/>
                <a:gd name="T49" fmla="*/ 0 h 334"/>
                <a:gd name="T50" fmla="*/ 0 w 147"/>
                <a:gd name="T51" fmla="*/ 0 h 334"/>
                <a:gd name="T52" fmla="*/ 0 w 147"/>
                <a:gd name="T53" fmla="*/ 0 h 334"/>
                <a:gd name="T54" fmla="*/ 0 w 147"/>
                <a:gd name="T55" fmla="*/ 0 h 334"/>
                <a:gd name="T56" fmla="*/ 0 w 147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7"/>
                <a:gd name="T88" fmla="*/ 0 h 334"/>
                <a:gd name="T89" fmla="*/ 147 w 147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7" h="334">
                  <a:moveTo>
                    <a:pt x="0" y="334"/>
                  </a:moveTo>
                  <a:lnTo>
                    <a:pt x="0" y="334"/>
                  </a:lnTo>
                  <a:lnTo>
                    <a:pt x="6" y="322"/>
                  </a:lnTo>
                  <a:lnTo>
                    <a:pt x="18" y="302"/>
                  </a:lnTo>
                  <a:lnTo>
                    <a:pt x="31" y="275"/>
                  </a:lnTo>
                  <a:lnTo>
                    <a:pt x="45" y="246"/>
                  </a:lnTo>
                  <a:lnTo>
                    <a:pt x="61" y="217"/>
                  </a:lnTo>
                  <a:lnTo>
                    <a:pt x="74" y="191"/>
                  </a:lnTo>
                  <a:lnTo>
                    <a:pt x="84" y="170"/>
                  </a:lnTo>
                  <a:lnTo>
                    <a:pt x="90" y="157"/>
                  </a:lnTo>
                  <a:lnTo>
                    <a:pt x="96" y="148"/>
                  </a:lnTo>
                  <a:lnTo>
                    <a:pt x="100" y="145"/>
                  </a:lnTo>
                  <a:lnTo>
                    <a:pt x="103" y="145"/>
                  </a:lnTo>
                  <a:lnTo>
                    <a:pt x="107" y="139"/>
                  </a:lnTo>
                  <a:lnTo>
                    <a:pt x="114" y="123"/>
                  </a:lnTo>
                  <a:lnTo>
                    <a:pt x="126" y="98"/>
                  </a:lnTo>
                  <a:lnTo>
                    <a:pt x="137" y="71"/>
                  </a:lnTo>
                  <a:lnTo>
                    <a:pt x="147" y="49"/>
                  </a:lnTo>
                  <a:lnTo>
                    <a:pt x="136" y="44"/>
                  </a:lnTo>
                  <a:lnTo>
                    <a:pt x="120" y="39"/>
                  </a:lnTo>
                  <a:lnTo>
                    <a:pt x="100" y="31"/>
                  </a:lnTo>
                  <a:lnTo>
                    <a:pt x="80" y="22"/>
                  </a:lnTo>
                  <a:lnTo>
                    <a:pt x="58" y="15"/>
                  </a:lnTo>
                  <a:lnTo>
                    <a:pt x="39" y="9"/>
                  </a:lnTo>
                  <a:lnTo>
                    <a:pt x="25" y="3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6" name="Freeform 57"/>
            <p:cNvSpPr>
              <a:spLocks/>
            </p:cNvSpPr>
            <p:nvPr/>
          </p:nvSpPr>
          <p:spPr bwMode="auto">
            <a:xfrm>
              <a:off x="3278" y="4437"/>
              <a:ext cx="68" cy="61"/>
            </a:xfrm>
            <a:custGeom>
              <a:avLst/>
              <a:gdLst>
                <a:gd name="T0" fmla="*/ 0 w 202"/>
                <a:gd name="T1" fmla="*/ 0 h 183"/>
                <a:gd name="T2" fmla="*/ 0 w 202"/>
                <a:gd name="T3" fmla="*/ 0 h 183"/>
                <a:gd name="T4" fmla="*/ 0 w 202"/>
                <a:gd name="T5" fmla="*/ 0 h 183"/>
                <a:gd name="T6" fmla="*/ 0 w 202"/>
                <a:gd name="T7" fmla="*/ 0 h 183"/>
                <a:gd name="T8" fmla="*/ 0 w 202"/>
                <a:gd name="T9" fmla="*/ 0 h 183"/>
                <a:gd name="T10" fmla="*/ 0 w 202"/>
                <a:gd name="T11" fmla="*/ 0 h 183"/>
                <a:gd name="T12" fmla="*/ 0 w 202"/>
                <a:gd name="T13" fmla="*/ 0 h 183"/>
                <a:gd name="T14" fmla="*/ 0 w 202"/>
                <a:gd name="T15" fmla="*/ 0 h 183"/>
                <a:gd name="T16" fmla="*/ 0 w 202"/>
                <a:gd name="T17" fmla="*/ 0 h 183"/>
                <a:gd name="T18" fmla="*/ 0 w 202"/>
                <a:gd name="T19" fmla="*/ 0 h 183"/>
                <a:gd name="T20" fmla="*/ 0 w 202"/>
                <a:gd name="T21" fmla="*/ 0 h 183"/>
                <a:gd name="T22" fmla="*/ 0 w 202"/>
                <a:gd name="T23" fmla="*/ 0 h 183"/>
                <a:gd name="T24" fmla="*/ 0 w 202"/>
                <a:gd name="T25" fmla="*/ 0 h 183"/>
                <a:gd name="T26" fmla="*/ 0 w 202"/>
                <a:gd name="T27" fmla="*/ 0 h 183"/>
                <a:gd name="T28" fmla="*/ 0 w 202"/>
                <a:gd name="T29" fmla="*/ 0 h 183"/>
                <a:gd name="T30" fmla="*/ 0 w 202"/>
                <a:gd name="T31" fmla="*/ 0 h 183"/>
                <a:gd name="T32" fmla="*/ 0 w 202"/>
                <a:gd name="T33" fmla="*/ 0 h 183"/>
                <a:gd name="T34" fmla="*/ 0 w 202"/>
                <a:gd name="T35" fmla="*/ 0 h 183"/>
                <a:gd name="T36" fmla="*/ 0 w 202"/>
                <a:gd name="T37" fmla="*/ 0 h 183"/>
                <a:gd name="T38" fmla="*/ 0 w 202"/>
                <a:gd name="T39" fmla="*/ 0 h 183"/>
                <a:gd name="T40" fmla="*/ 0 w 202"/>
                <a:gd name="T41" fmla="*/ 0 h 183"/>
                <a:gd name="T42" fmla="*/ 0 w 202"/>
                <a:gd name="T43" fmla="*/ 0 h 183"/>
                <a:gd name="T44" fmla="*/ 0 w 202"/>
                <a:gd name="T45" fmla="*/ 0 h 183"/>
                <a:gd name="T46" fmla="*/ 0 w 202"/>
                <a:gd name="T47" fmla="*/ 0 h 183"/>
                <a:gd name="T48" fmla="*/ 0 w 202"/>
                <a:gd name="T49" fmla="*/ 0 h 183"/>
                <a:gd name="T50" fmla="*/ 0 w 202"/>
                <a:gd name="T51" fmla="*/ 0 h 183"/>
                <a:gd name="T52" fmla="*/ 0 w 202"/>
                <a:gd name="T53" fmla="*/ 0 h 183"/>
                <a:gd name="T54" fmla="*/ 0 w 202"/>
                <a:gd name="T55" fmla="*/ 0 h 18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2"/>
                <a:gd name="T85" fmla="*/ 0 h 183"/>
                <a:gd name="T86" fmla="*/ 202 w 202"/>
                <a:gd name="T87" fmla="*/ 183 h 18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2" h="183">
                  <a:moveTo>
                    <a:pt x="202" y="66"/>
                  </a:moveTo>
                  <a:lnTo>
                    <a:pt x="202" y="66"/>
                  </a:lnTo>
                  <a:lnTo>
                    <a:pt x="191" y="62"/>
                  </a:lnTo>
                  <a:lnTo>
                    <a:pt x="172" y="53"/>
                  </a:lnTo>
                  <a:lnTo>
                    <a:pt x="150" y="43"/>
                  </a:lnTo>
                  <a:lnTo>
                    <a:pt x="126" y="33"/>
                  </a:lnTo>
                  <a:lnTo>
                    <a:pt x="101" y="21"/>
                  </a:lnTo>
                  <a:lnTo>
                    <a:pt x="79" y="12"/>
                  </a:lnTo>
                  <a:lnTo>
                    <a:pt x="64" y="5"/>
                  </a:lnTo>
                  <a:lnTo>
                    <a:pt x="53" y="0"/>
                  </a:lnTo>
                  <a:lnTo>
                    <a:pt x="48" y="11"/>
                  </a:lnTo>
                  <a:lnTo>
                    <a:pt x="42" y="27"/>
                  </a:lnTo>
                  <a:lnTo>
                    <a:pt x="35" y="44"/>
                  </a:lnTo>
                  <a:lnTo>
                    <a:pt x="26" y="63"/>
                  </a:lnTo>
                  <a:lnTo>
                    <a:pt x="19" y="82"/>
                  </a:lnTo>
                  <a:lnTo>
                    <a:pt x="12" y="98"/>
                  </a:lnTo>
                  <a:lnTo>
                    <a:pt x="4" y="113"/>
                  </a:lnTo>
                  <a:lnTo>
                    <a:pt x="0" y="122"/>
                  </a:lnTo>
                  <a:lnTo>
                    <a:pt x="14" y="125"/>
                  </a:lnTo>
                  <a:lnTo>
                    <a:pt x="35" y="131"/>
                  </a:lnTo>
                  <a:lnTo>
                    <a:pt x="59" y="139"/>
                  </a:lnTo>
                  <a:lnTo>
                    <a:pt x="85" y="150"/>
                  </a:lnTo>
                  <a:lnTo>
                    <a:pt x="111" y="161"/>
                  </a:lnTo>
                  <a:lnTo>
                    <a:pt x="134" y="170"/>
                  </a:lnTo>
                  <a:lnTo>
                    <a:pt x="153" y="179"/>
                  </a:lnTo>
                  <a:lnTo>
                    <a:pt x="165" y="18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7" name="Freeform 58"/>
            <p:cNvSpPr>
              <a:spLocks/>
            </p:cNvSpPr>
            <p:nvPr/>
          </p:nvSpPr>
          <p:spPr bwMode="auto">
            <a:xfrm>
              <a:off x="3057" y="4280"/>
              <a:ext cx="74" cy="109"/>
            </a:xfrm>
            <a:custGeom>
              <a:avLst/>
              <a:gdLst>
                <a:gd name="T0" fmla="*/ 0 w 223"/>
                <a:gd name="T1" fmla="*/ 0 h 325"/>
                <a:gd name="T2" fmla="*/ 0 w 223"/>
                <a:gd name="T3" fmla="*/ 0 h 325"/>
                <a:gd name="T4" fmla="*/ 0 w 223"/>
                <a:gd name="T5" fmla="*/ 0 h 325"/>
                <a:gd name="T6" fmla="*/ 0 w 223"/>
                <a:gd name="T7" fmla="*/ 0 h 325"/>
                <a:gd name="T8" fmla="*/ 0 w 223"/>
                <a:gd name="T9" fmla="*/ 0 h 325"/>
                <a:gd name="T10" fmla="*/ 0 w 223"/>
                <a:gd name="T11" fmla="*/ 0 h 325"/>
                <a:gd name="T12" fmla="*/ 0 w 223"/>
                <a:gd name="T13" fmla="*/ 0 h 325"/>
                <a:gd name="T14" fmla="*/ 0 w 223"/>
                <a:gd name="T15" fmla="*/ 0 h 325"/>
                <a:gd name="T16" fmla="*/ 0 w 223"/>
                <a:gd name="T17" fmla="*/ 0 h 325"/>
                <a:gd name="T18" fmla="*/ 0 w 223"/>
                <a:gd name="T19" fmla="*/ 0 h 325"/>
                <a:gd name="T20" fmla="*/ 0 w 223"/>
                <a:gd name="T21" fmla="*/ 0 h 325"/>
                <a:gd name="T22" fmla="*/ 0 w 223"/>
                <a:gd name="T23" fmla="*/ 0 h 325"/>
                <a:gd name="T24" fmla="*/ 0 w 223"/>
                <a:gd name="T25" fmla="*/ 0 h 325"/>
                <a:gd name="T26" fmla="*/ 0 w 223"/>
                <a:gd name="T27" fmla="*/ 0 h 325"/>
                <a:gd name="T28" fmla="*/ 0 w 223"/>
                <a:gd name="T29" fmla="*/ 0 h 325"/>
                <a:gd name="T30" fmla="*/ 0 w 223"/>
                <a:gd name="T31" fmla="*/ 0 h 325"/>
                <a:gd name="T32" fmla="*/ 0 w 223"/>
                <a:gd name="T33" fmla="*/ 0 h 325"/>
                <a:gd name="T34" fmla="*/ 0 w 223"/>
                <a:gd name="T35" fmla="*/ 0 h 325"/>
                <a:gd name="T36" fmla="*/ 0 w 223"/>
                <a:gd name="T37" fmla="*/ 0 h 325"/>
                <a:gd name="T38" fmla="*/ 0 w 223"/>
                <a:gd name="T39" fmla="*/ 0 h 325"/>
                <a:gd name="T40" fmla="*/ 0 w 223"/>
                <a:gd name="T41" fmla="*/ 0 h 325"/>
                <a:gd name="T42" fmla="*/ 0 w 223"/>
                <a:gd name="T43" fmla="*/ 0 h 325"/>
                <a:gd name="T44" fmla="*/ 0 w 223"/>
                <a:gd name="T45" fmla="*/ 0 h 325"/>
                <a:gd name="T46" fmla="*/ 0 w 223"/>
                <a:gd name="T47" fmla="*/ 0 h 325"/>
                <a:gd name="T48" fmla="*/ 0 w 223"/>
                <a:gd name="T49" fmla="*/ 0 h 325"/>
                <a:gd name="T50" fmla="*/ 0 w 223"/>
                <a:gd name="T51" fmla="*/ 0 h 325"/>
                <a:gd name="T52" fmla="*/ 0 w 223"/>
                <a:gd name="T53" fmla="*/ 0 h 325"/>
                <a:gd name="T54" fmla="*/ 0 w 223"/>
                <a:gd name="T55" fmla="*/ 0 h 325"/>
                <a:gd name="T56" fmla="*/ 0 w 223"/>
                <a:gd name="T57" fmla="*/ 0 h 325"/>
                <a:gd name="T58" fmla="*/ 0 w 223"/>
                <a:gd name="T59" fmla="*/ 0 h 325"/>
                <a:gd name="T60" fmla="*/ 0 w 223"/>
                <a:gd name="T61" fmla="*/ 0 h 325"/>
                <a:gd name="T62" fmla="*/ 0 w 223"/>
                <a:gd name="T63" fmla="*/ 0 h 325"/>
                <a:gd name="T64" fmla="*/ 0 w 223"/>
                <a:gd name="T65" fmla="*/ 0 h 325"/>
                <a:gd name="T66" fmla="*/ 0 w 223"/>
                <a:gd name="T67" fmla="*/ 0 h 325"/>
                <a:gd name="T68" fmla="*/ 0 w 223"/>
                <a:gd name="T69" fmla="*/ 0 h 325"/>
                <a:gd name="T70" fmla="*/ 0 w 223"/>
                <a:gd name="T71" fmla="*/ 0 h 325"/>
                <a:gd name="T72" fmla="*/ 0 w 223"/>
                <a:gd name="T73" fmla="*/ 0 h 3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3"/>
                <a:gd name="T112" fmla="*/ 0 h 325"/>
                <a:gd name="T113" fmla="*/ 223 w 223"/>
                <a:gd name="T114" fmla="*/ 325 h 32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3" h="325">
                  <a:moveTo>
                    <a:pt x="126" y="0"/>
                  </a:moveTo>
                  <a:lnTo>
                    <a:pt x="126" y="0"/>
                  </a:lnTo>
                  <a:lnTo>
                    <a:pt x="132" y="4"/>
                  </a:lnTo>
                  <a:lnTo>
                    <a:pt x="142" y="9"/>
                  </a:lnTo>
                  <a:lnTo>
                    <a:pt x="155" y="14"/>
                  </a:lnTo>
                  <a:lnTo>
                    <a:pt x="171" y="20"/>
                  </a:lnTo>
                  <a:lnTo>
                    <a:pt x="185" y="26"/>
                  </a:lnTo>
                  <a:lnTo>
                    <a:pt x="199" y="32"/>
                  </a:lnTo>
                  <a:lnTo>
                    <a:pt x="212" y="36"/>
                  </a:lnTo>
                  <a:lnTo>
                    <a:pt x="223" y="41"/>
                  </a:lnTo>
                  <a:lnTo>
                    <a:pt x="215" y="57"/>
                  </a:lnTo>
                  <a:lnTo>
                    <a:pt x="201" y="89"/>
                  </a:lnTo>
                  <a:lnTo>
                    <a:pt x="184" y="132"/>
                  </a:lnTo>
                  <a:lnTo>
                    <a:pt x="162" y="178"/>
                  </a:lnTo>
                  <a:lnTo>
                    <a:pt x="142" y="227"/>
                  </a:lnTo>
                  <a:lnTo>
                    <a:pt x="123" y="270"/>
                  </a:lnTo>
                  <a:lnTo>
                    <a:pt x="109" y="306"/>
                  </a:lnTo>
                  <a:lnTo>
                    <a:pt x="101" y="325"/>
                  </a:lnTo>
                  <a:lnTo>
                    <a:pt x="88" y="320"/>
                  </a:lnTo>
                  <a:lnTo>
                    <a:pt x="75" y="314"/>
                  </a:lnTo>
                  <a:lnTo>
                    <a:pt x="61" y="309"/>
                  </a:lnTo>
                  <a:lnTo>
                    <a:pt x="47" y="303"/>
                  </a:lnTo>
                  <a:lnTo>
                    <a:pt x="34" y="297"/>
                  </a:lnTo>
                  <a:lnTo>
                    <a:pt x="21" y="291"/>
                  </a:lnTo>
                  <a:lnTo>
                    <a:pt x="9" y="287"/>
                  </a:lnTo>
                  <a:lnTo>
                    <a:pt x="0" y="282"/>
                  </a:lnTo>
                  <a:lnTo>
                    <a:pt x="10" y="257"/>
                  </a:lnTo>
                  <a:lnTo>
                    <a:pt x="26" y="224"/>
                  </a:lnTo>
                  <a:lnTo>
                    <a:pt x="44" y="183"/>
                  </a:lnTo>
                  <a:lnTo>
                    <a:pt x="64" y="139"/>
                  </a:lnTo>
                  <a:lnTo>
                    <a:pt x="83" y="95"/>
                  </a:lnTo>
                  <a:lnTo>
                    <a:pt x="100" y="55"/>
                  </a:lnTo>
                  <a:lnTo>
                    <a:pt x="116" y="22"/>
                  </a:lnTo>
                  <a:lnTo>
                    <a:pt x="12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8" name="Freeform 59"/>
            <p:cNvSpPr>
              <a:spLocks/>
            </p:cNvSpPr>
            <p:nvPr/>
          </p:nvSpPr>
          <p:spPr bwMode="auto">
            <a:xfrm>
              <a:off x="3358" y="4453"/>
              <a:ext cx="22" cy="56"/>
            </a:xfrm>
            <a:custGeom>
              <a:avLst/>
              <a:gdLst>
                <a:gd name="T0" fmla="*/ 0 w 66"/>
                <a:gd name="T1" fmla="*/ 0 h 168"/>
                <a:gd name="T2" fmla="*/ 0 w 66"/>
                <a:gd name="T3" fmla="*/ 0 h 168"/>
                <a:gd name="T4" fmla="*/ 0 w 66"/>
                <a:gd name="T5" fmla="*/ 0 h 168"/>
                <a:gd name="T6" fmla="*/ 0 w 66"/>
                <a:gd name="T7" fmla="*/ 0 h 168"/>
                <a:gd name="T8" fmla="*/ 0 w 66"/>
                <a:gd name="T9" fmla="*/ 0 h 168"/>
                <a:gd name="T10" fmla="*/ 0 w 66"/>
                <a:gd name="T11" fmla="*/ 0 h 168"/>
                <a:gd name="T12" fmla="*/ 0 w 66"/>
                <a:gd name="T13" fmla="*/ 0 h 168"/>
                <a:gd name="T14" fmla="*/ 0 w 66"/>
                <a:gd name="T15" fmla="*/ 0 h 168"/>
                <a:gd name="T16" fmla="*/ 0 w 66"/>
                <a:gd name="T17" fmla="*/ 0 h 168"/>
                <a:gd name="T18" fmla="*/ 0 w 66"/>
                <a:gd name="T19" fmla="*/ 0 h 168"/>
                <a:gd name="T20" fmla="*/ 0 w 66"/>
                <a:gd name="T21" fmla="*/ 0 h 168"/>
                <a:gd name="T22" fmla="*/ 0 w 66"/>
                <a:gd name="T23" fmla="*/ 0 h 168"/>
                <a:gd name="T24" fmla="*/ 0 w 66"/>
                <a:gd name="T25" fmla="*/ 0 h 168"/>
                <a:gd name="T26" fmla="*/ 0 w 66"/>
                <a:gd name="T27" fmla="*/ 0 h 168"/>
                <a:gd name="T28" fmla="*/ 0 w 66"/>
                <a:gd name="T29" fmla="*/ 0 h 168"/>
                <a:gd name="T30" fmla="*/ 0 w 66"/>
                <a:gd name="T31" fmla="*/ 0 h 168"/>
                <a:gd name="T32" fmla="*/ 0 w 66"/>
                <a:gd name="T33" fmla="*/ 0 h 168"/>
                <a:gd name="T34" fmla="*/ 0 w 66"/>
                <a:gd name="T35" fmla="*/ 0 h 168"/>
                <a:gd name="T36" fmla="*/ 0 w 66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"/>
                <a:gd name="T58" fmla="*/ 0 h 168"/>
                <a:gd name="T59" fmla="*/ 66 w 66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" h="168">
                  <a:moveTo>
                    <a:pt x="66" y="168"/>
                  </a:moveTo>
                  <a:lnTo>
                    <a:pt x="66" y="168"/>
                  </a:lnTo>
                  <a:lnTo>
                    <a:pt x="62" y="165"/>
                  </a:lnTo>
                  <a:lnTo>
                    <a:pt x="54" y="163"/>
                  </a:lnTo>
                  <a:lnTo>
                    <a:pt x="46" y="157"/>
                  </a:lnTo>
                  <a:lnTo>
                    <a:pt x="36" y="152"/>
                  </a:lnTo>
                  <a:lnTo>
                    <a:pt x="26" y="146"/>
                  </a:lnTo>
                  <a:lnTo>
                    <a:pt x="15" y="141"/>
                  </a:lnTo>
                  <a:lnTo>
                    <a:pt x="7" y="136"/>
                  </a:lnTo>
                  <a:lnTo>
                    <a:pt x="0" y="130"/>
                  </a:lnTo>
                  <a:lnTo>
                    <a:pt x="5" y="117"/>
                  </a:lnTo>
                  <a:lnTo>
                    <a:pt x="13" y="100"/>
                  </a:lnTo>
                  <a:lnTo>
                    <a:pt x="21" y="79"/>
                  </a:lnTo>
                  <a:lnTo>
                    <a:pt x="31" y="59"/>
                  </a:lnTo>
                  <a:lnTo>
                    <a:pt x="40" y="40"/>
                  </a:lnTo>
                  <a:lnTo>
                    <a:pt x="49" y="22"/>
                  </a:lnTo>
                  <a:lnTo>
                    <a:pt x="56" y="9"/>
                  </a:lnTo>
                  <a:lnTo>
                    <a:pt x="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79" name="Freeform 60"/>
            <p:cNvSpPr>
              <a:spLocks/>
            </p:cNvSpPr>
            <p:nvPr/>
          </p:nvSpPr>
          <p:spPr bwMode="auto">
            <a:xfrm>
              <a:off x="3168" y="4431"/>
              <a:ext cx="7" cy="10"/>
            </a:xfrm>
            <a:custGeom>
              <a:avLst/>
              <a:gdLst>
                <a:gd name="T0" fmla="*/ 0 w 23"/>
                <a:gd name="T1" fmla="*/ 0 h 30"/>
                <a:gd name="T2" fmla="*/ 0 w 23"/>
                <a:gd name="T3" fmla="*/ 0 h 30"/>
                <a:gd name="T4" fmla="*/ 0 w 23"/>
                <a:gd name="T5" fmla="*/ 0 h 30"/>
                <a:gd name="T6" fmla="*/ 0 w 23"/>
                <a:gd name="T7" fmla="*/ 0 h 30"/>
                <a:gd name="T8" fmla="*/ 0 w 23"/>
                <a:gd name="T9" fmla="*/ 0 h 30"/>
                <a:gd name="T10" fmla="*/ 0 w 23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0"/>
                <a:gd name="T20" fmla="*/ 23 w 2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0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16"/>
                  </a:lnTo>
                  <a:lnTo>
                    <a:pt x="7" y="25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0" name="Freeform 61"/>
            <p:cNvSpPr>
              <a:spLocks/>
            </p:cNvSpPr>
            <p:nvPr/>
          </p:nvSpPr>
          <p:spPr bwMode="auto">
            <a:xfrm>
              <a:off x="3098" y="4390"/>
              <a:ext cx="115" cy="57"/>
            </a:xfrm>
            <a:custGeom>
              <a:avLst/>
              <a:gdLst>
                <a:gd name="T0" fmla="*/ 0 w 345"/>
                <a:gd name="T1" fmla="*/ 0 h 170"/>
                <a:gd name="T2" fmla="*/ 0 w 345"/>
                <a:gd name="T3" fmla="*/ 0 h 170"/>
                <a:gd name="T4" fmla="*/ 0 w 345"/>
                <a:gd name="T5" fmla="*/ 0 h 170"/>
                <a:gd name="T6" fmla="*/ 0 w 345"/>
                <a:gd name="T7" fmla="*/ 0 h 170"/>
                <a:gd name="T8" fmla="*/ 0 w 345"/>
                <a:gd name="T9" fmla="*/ 0 h 170"/>
                <a:gd name="T10" fmla="*/ 0 w 345"/>
                <a:gd name="T11" fmla="*/ 0 h 170"/>
                <a:gd name="T12" fmla="*/ 0 w 345"/>
                <a:gd name="T13" fmla="*/ 0 h 170"/>
                <a:gd name="T14" fmla="*/ 0 w 345"/>
                <a:gd name="T15" fmla="*/ 0 h 170"/>
                <a:gd name="T16" fmla="*/ 0 w 345"/>
                <a:gd name="T17" fmla="*/ 0 h 170"/>
                <a:gd name="T18" fmla="*/ 0 w 345"/>
                <a:gd name="T19" fmla="*/ 0 h 170"/>
                <a:gd name="T20" fmla="*/ 0 w 345"/>
                <a:gd name="T21" fmla="*/ 0 h 170"/>
                <a:gd name="T22" fmla="*/ 0 w 345"/>
                <a:gd name="T23" fmla="*/ 0 h 170"/>
                <a:gd name="T24" fmla="*/ 0 w 345"/>
                <a:gd name="T25" fmla="*/ 0 h 170"/>
                <a:gd name="T26" fmla="*/ 0 w 345"/>
                <a:gd name="T27" fmla="*/ 0 h 170"/>
                <a:gd name="T28" fmla="*/ 0 w 345"/>
                <a:gd name="T29" fmla="*/ 0 h 170"/>
                <a:gd name="T30" fmla="*/ 0 w 345"/>
                <a:gd name="T31" fmla="*/ 0 h 170"/>
                <a:gd name="T32" fmla="*/ 0 w 345"/>
                <a:gd name="T33" fmla="*/ 0 h 170"/>
                <a:gd name="T34" fmla="*/ 0 w 345"/>
                <a:gd name="T35" fmla="*/ 0 h 170"/>
                <a:gd name="T36" fmla="*/ 0 w 345"/>
                <a:gd name="T37" fmla="*/ 0 h 170"/>
                <a:gd name="T38" fmla="*/ 0 w 345"/>
                <a:gd name="T39" fmla="*/ 0 h 170"/>
                <a:gd name="T40" fmla="*/ 0 w 345"/>
                <a:gd name="T41" fmla="*/ 0 h 170"/>
                <a:gd name="T42" fmla="*/ 0 w 345"/>
                <a:gd name="T43" fmla="*/ 0 h 170"/>
                <a:gd name="T44" fmla="*/ 0 w 345"/>
                <a:gd name="T45" fmla="*/ 0 h 170"/>
                <a:gd name="T46" fmla="*/ 0 w 345"/>
                <a:gd name="T47" fmla="*/ 0 h 170"/>
                <a:gd name="T48" fmla="*/ 0 w 345"/>
                <a:gd name="T49" fmla="*/ 0 h 170"/>
                <a:gd name="T50" fmla="*/ 0 w 345"/>
                <a:gd name="T51" fmla="*/ 0 h 170"/>
                <a:gd name="T52" fmla="*/ 0 w 345"/>
                <a:gd name="T53" fmla="*/ 0 h 170"/>
                <a:gd name="T54" fmla="*/ 0 w 345"/>
                <a:gd name="T55" fmla="*/ 0 h 170"/>
                <a:gd name="T56" fmla="*/ 0 w 345"/>
                <a:gd name="T57" fmla="*/ 0 h 170"/>
                <a:gd name="T58" fmla="*/ 0 w 345"/>
                <a:gd name="T59" fmla="*/ 0 h 170"/>
                <a:gd name="T60" fmla="*/ 0 w 345"/>
                <a:gd name="T61" fmla="*/ 0 h 170"/>
                <a:gd name="T62" fmla="*/ 0 w 345"/>
                <a:gd name="T63" fmla="*/ 0 h 170"/>
                <a:gd name="T64" fmla="*/ 0 w 345"/>
                <a:gd name="T65" fmla="*/ 0 h 170"/>
                <a:gd name="T66" fmla="*/ 0 w 345"/>
                <a:gd name="T67" fmla="*/ 0 h 170"/>
                <a:gd name="T68" fmla="*/ 0 w 345"/>
                <a:gd name="T69" fmla="*/ 0 h 170"/>
                <a:gd name="T70" fmla="*/ 0 w 345"/>
                <a:gd name="T71" fmla="*/ 0 h 1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5"/>
                <a:gd name="T109" fmla="*/ 0 h 170"/>
                <a:gd name="T110" fmla="*/ 345 w 345"/>
                <a:gd name="T111" fmla="*/ 170 h 1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5" h="170">
                  <a:moveTo>
                    <a:pt x="25" y="0"/>
                  </a:moveTo>
                  <a:lnTo>
                    <a:pt x="21" y="11"/>
                  </a:lnTo>
                  <a:lnTo>
                    <a:pt x="13" y="22"/>
                  </a:lnTo>
                  <a:lnTo>
                    <a:pt x="5" y="36"/>
                  </a:lnTo>
                  <a:lnTo>
                    <a:pt x="0" y="46"/>
                  </a:lnTo>
                  <a:lnTo>
                    <a:pt x="8" y="49"/>
                  </a:lnTo>
                  <a:lnTo>
                    <a:pt x="19" y="53"/>
                  </a:lnTo>
                  <a:lnTo>
                    <a:pt x="34" y="60"/>
                  </a:lnTo>
                  <a:lnTo>
                    <a:pt x="51" y="68"/>
                  </a:lnTo>
                  <a:lnTo>
                    <a:pt x="73" y="77"/>
                  </a:lnTo>
                  <a:lnTo>
                    <a:pt x="94" y="85"/>
                  </a:lnTo>
                  <a:lnTo>
                    <a:pt x="117" y="96"/>
                  </a:lnTo>
                  <a:lnTo>
                    <a:pt x="142" y="106"/>
                  </a:lnTo>
                  <a:lnTo>
                    <a:pt x="165" y="116"/>
                  </a:lnTo>
                  <a:lnTo>
                    <a:pt x="188" y="126"/>
                  </a:lnTo>
                  <a:lnTo>
                    <a:pt x="210" y="135"/>
                  </a:lnTo>
                  <a:lnTo>
                    <a:pt x="230" y="142"/>
                  </a:lnTo>
                  <a:lnTo>
                    <a:pt x="247" y="150"/>
                  </a:lnTo>
                  <a:lnTo>
                    <a:pt x="260" y="155"/>
                  </a:lnTo>
                  <a:lnTo>
                    <a:pt x="270" y="160"/>
                  </a:lnTo>
                  <a:lnTo>
                    <a:pt x="276" y="161"/>
                  </a:lnTo>
                  <a:lnTo>
                    <a:pt x="280" y="160"/>
                  </a:lnTo>
                  <a:lnTo>
                    <a:pt x="285" y="158"/>
                  </a:lnTo>
                  <a:lnTo>
                    <a:pt x="289" y="157"/>
                  </a:lnTo>
                  <a:lnTo>
                    <a:pt x="293" y="157"/>
                  </a:lnTo>
                  <a:lnTo>
                    <a:pt x="296" y="158"/>
                  </a:lnTo>
                  <a:lnTo>
                    <a:pt x="301" y="161"/>
                  </a:lnTo>
                  <a:lnTo>
                    <a:pt x="305" y="164"/>
                  </a:lnTo>
                  <a:lnTo>
                    <a:pt x="309" y="166"/>
                  </a:lnTo>
                  <a:lnTo>
                    <a:pt x="314" y="167"/>
                  </a:lnTo>
                  <a:lnTo>
                    <a:pt x="318" y="166"/>
                  </a:lnTo>
                  <a:lnTo>
                    <a:pt x="321" y="164"/>
                  </a:lnTo>
                  <a:lnTo>
                    <a:pt x="324" y="164"/>
                  </a:lnTo>
                  <a:lnTo>
                    <a:pt x="328" y="166"/>
                  </a:lnTo>
                  <a:lnTo>
                    <a:pt x="332" y="167"/>
                  </a:lnTo>
                  <a:lnTo>
                    <a:pt x="335" y="169"/>
                  </a:lnTo>
                  <a:lnTo>
                    <a:pt x="338" y="170"/>
                  </a:lnTo>
                  <a:lnTo>
                    <a:pt x="339" y="167"/>
                  </a:lnTo>
                  <a:lnTo>
                    <a:pt x="342" y="164"/>
                  </a:lnTo>
                  <a:lnTo>
                    <a:pt x="344" y="161"/>
                  </a:lnTo>
                  <a:lnTo>
                    <a:pt x="345" y="158"/>
                  </a:lnTo>
                  <a:lnTo>
                    <a:pt x="342" y="157"/>
                  </a:lnTo>
                  <a:lnTo>
                    <a:pt x="339" y="155"/>
                  </a:lnTo>
                  <a:lnTo>
                    <a:pt x="337" y="155"/>
                  </a:lnTo>
                  <a:lnTo>
                    <a:pt x="334" y="154"/>
                  </a:lnTo>
                  <a:lnTo>
                    <a:pt x="332" y="151"/>
                  </a:lnTo>
                  <a:lnTo>
                    <a:pt x="329" y="148"/>
                  </a:lnTo>
                  <a:lnTo>
                    <a:pt x="328" y="144"/>
                  </a:lnTo>
                  <a:lnTo>
                    <a:pt x="325" y="142"/>
                  </a:lnTo>
                  <a:lnTo>
                    <a:pt x="321" y="141"/>
                  </a:lnTo>
                  <a:lnTo>
                    <a:pt x="315" y="139"/>
                  </a:lnTo>
                  <a:lnTo>
                    <a:pt x="309" y="138"/>
                  </a:lnTo>
                  <a:lnTo>
                    <a:pt x="306" y="136"/>
                  </a:lnTo>
                  <a:lnTo>
                    <a:pt x="305" y="134"/>
                  </a:lnTo>
                  <a:lnTo>
                    <a:pt x="302" y="128"/>
                  </a:lnTo>
                  <a:lnTo>
                    <a:pt x="301" y="123"/>
                  </a:lnTo>
                  <a:lnTo>
                    <a:pt x="298" y="120"/>
                  </a:lnTo>
                  <a:lnTo>
                    <a:pt x="292" y="117"/>
                  </a:lnTo>
                  <a:lnTo>
                    <a:pt x="283" y="113"/>
                  </a:lnTo>
                  <a:lnTo>
                    <a:pt x="269" y="107"/>
                  </a:lnTo>
                  <a:lnTo>
                    <a:pt x="253" y="100"/>
                  </a:lnTo>
                  <a:lnTo>
                    <a:pt x="233" y="91"/>
                  </a:lnTo>
                  <a:lnTo>
                    <a:pt x="211" y="82"/>
                  </a:lnTo>
                  <a:lnTo>
                    <a:pt x="188" y="72"/>
                  </a:lnTo>
                  <a:lnTo>
                    <a:pt x="165" y="62"/>
                  </a:lnTo>
                  <a:lnTo>
                    <a:pt x="142" y="52"/>
                  </a:lnTo>
                  <a:lnTo>
                    <a:pt x="119" y="41"/>
                  </a:lnTo>
                  <a:lnTo>
                    <a:pt x="96" y="31"/>
                  </a:lnTo>
                  <a:lnTo>
                    <a:pt x="75" y="22"/>
                  </a:lnTo>
                  <a:lnTo>
                    <a:pt x="58" y="15"/>
                  </a:lnTo>
                  <a:lnTo>
                    <a:pt x="44" y="9"/>
                  </a:lnTo>
                  <a:lnTo>
                    <a:pt x="32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1" name="Freeform 62"/>
            <p:cNvSpPr>
              <a:spLocks/>
            </p:cNvSpPr>
            <p:nvPr/>
          </p:nvSpPr>
          <p:spPr bwMode="auto">
            <a:xfrm>
              <a:off x="3098" y="4390"/>
              <a:ext cx="115" cy="57"/>
            </a:xfrm>
            <a:custGeom>
              <a:avLst/>
              <a:gdLst>
                <a:gd name="T0" fmla="*/ 0 w 345"/>
                <a:gd name="T1" fmla="*/ 0 h 170"/>
                <a:gd name="T2" fmla="*/ 0 w 345"/>
                <a:gd name="T3" fmla="*/ 0 h 170"/>
                <a:gd name="T4" fmla="*/ 0 w 345"/>
                <a:gd name="T5" fmla="*/ 0 h 170"/>
                <a:gd name="T6" fmla="*/ 0 w 345"/>
                <a:gd name="T7" fmla="*/ 0 h 170"/>
                <a:gd name="T8" fmla="*/ 0 w 345"/>
                <a:gd name="T9" fmla="*/ 0 h 170"/>
                <a:gd name="T10" fmla="*/ 0 w 345"/>
                <a:gd name="T11" fmla="*/ 0 h 170"/>
                <a:gd name="T12" fmla="*/ 0 w 345"/>
                <a:gd name="T13" fmla="*/ 0 h 170"/>
                <a:gd name="T14" fmla="*/ 0 w 345"/>
                <a:gd name="T15" fmla="*/ 0 h 170"/>
                <a:gd name="T16" fmla="*/ 0 w 345"/>
                <a:gd name="T17" fmla="*/ 0 h 170"/>
                <a:gd name="T18" fmla="*/ 0 w 345"/>
                <a:gd name="T19" fmla="*/ 0 h 170"/>
                <a:gd name="T20" fmla="*/ 0 w 345"/>
                <a:gd name="T21" fmla="*/ 0 h 170"/>
                <a:gd name="T22" fmla="*/ 0 w 345"/>
                <a:gd name="T23" fmla="*/ 0 h 170"/>
                <a:gd name="T24" fmla="*/ 0 w 345"/>
                <a:gd name="T25" fmla="*/ 0 h 170"/>
                <a:gd name="T26" fmla="*/ 0 w 345"/>
                <a:gd name="T27" fmla="*/ 0 h 170"/>
                <a:gd name="T28" fmla="*/ 0 w 345"/>
                <a:gd name="T29" fmla="*/ 0 h 170"/>
                <a:gd name="T30" fmla="*/ 0 w 345"/>
                <a:gd name="T31" fmla="*/ 0 h 170"/>
                <a:gd name="T32" fmla="*/ 0 w 345"/>
                <a:gd name="T33" fmla="*/ 0 h 170"/>
                <a:gd name="T34" fmla="*/ 0 w 345"/>
                <a:gd name="T35" fmla="*/ 0 h 170"/>
                <a:gd name="T36" fmla="*/ 0 w 345"/>
                <a:gd name="T37" fmla="*/ 0 h 170"/>
                <a:gd name="T38" fmla="*/ 0 w 345"/>
                <a:gd name="T39" fmla="*/ 0 h 170"/>
                <a:gd name="T40" fmla="*/ 0 w 345"/>
                <a:gd name="T41" fmla="*/ 0 h 170"/>
                <a:gd name="T42" fmla="*/ 0 w 345"/>
                <a:gd name="T43" fmla="*/ 0 h 170"/>
                <a:gd name="T44" fmla="*/ 0 w 345"/>
                <a:gd name="T45" fmla="*/ 0 h 170"/>
                <a:gd name="T46" fmla="*/ 0 w 345"/>
                <a:gd name="T47" fmla="*/ 0 h 170"/>
                <a:gd name="T48" fmla="*/ 0 w 345"/>
                <a:gd name="T49" fmla="*/ 0 h 170"/>
                <a:gd name="T50" fmla="*/ 0 w 345"/>
                <a:gd name="T51" fmla="*/ 0 h 170"/>
                <a:gd name="T52" fmla="*/ 0 w 345"/>
                <a:gd name="T53" fmla="*/ 0 h 170"/>
                <a:gd name="T54" fmla="*/ 0 w 345"/>
                <a:gd name="T55" fmla="*/ 0 h 170"/>
                <a:gd name="T56" fmla="*/ 0 w 345"/>
                <a:gd name="T57" fmla="*/ 0 h 170"/>
                <a:gd name="T58" fmla="*/ 0 w 345"/>
                <a:gd name="T59" fmla="*/ 0 h 170"/>
                <a:gd name="T60" fmla="*/ 0 w 345"/>
                <a:gd name="T61" fmla="*/ 0 h 170"/>
                <a:gd name="T62" fmla="*/ 0 w 345"/>
                <a:gd name="T63" fmla="*/ 0 h 170"/>
                <a:gd name="T64" fmla="*/ 0 w 345"/>
                <a:gd name="T65" fmla="*/ 0 h 170"/>
                <a:gd name="T66" fmla="*/ 0 w 345"/>
                <a:gd name="T67" fmla="*/ 0 h 170"/>
                <a:gd name="T68" fmla="*/ 0 w 345"/>
                <a:gd name="T69" fmla="*/ 0 h 170"/>
                <a:gd name="T70" fmla="*/ 0 w 345"/>
                <a:gd name="T71" fmla="*/ 0 h 170"/>
                <a:gd name="T72" fmla="*/ 0 w 345"/>
                <a:gd name="T73" fmla="*/ 0 h 170"/>
                <a:gd name="T74" fmla="*/ 0 w 345"/>
                <a:gd name="T75" fmla="*/ 0 h 170"/>
                <a:gd name="T76" fmla="*/ 0 w 345"/>
                <a:gd name="T77" fmla="*/ 0 h 170"/>
                <a:gd name="T78" fmla="*/ 0 w 345"/>
                <a:gd name="T79" fmla="*/ 0 h 170"/>
                <a:gd name="T80" fmla="*/ 0 w 345"/>
                <a:gd name="T81" fmla="*/ 0 h 170"/>
                <a:gd name="T82" fmla="*/ 0 w 345"/>
                <a:gd name="T83" fmla="*/ 0 h 1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5"/>
                <a:gd name="T127" fmla="*/ 0 h 170"/>
                <a:gd name="T128" fmla="*/ 345 w 345"/>
                <a:gd name="T129" fmla="*/ 170 h 1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5" h="170">
                  <a:moveTo>
                    <a:pt x="25" y="0"/>
                  </a:moveTo>
                  <a:lnTo>
                    <a:pt x="25" y="0"/>
                  </a:lnTo>
                  <a:lnTo>
                    <a:pt x="21" y="11"/>
                  </a:lnTo>
                  <a:lnTo>
                    <a:pt x="13" y="22"/>
                  </a:lnTo>
                  <a:lnTo>
                    <a:pt x="5" y="36"/>
                  </a:lnTo>
                  <a:lnTo>
                    <a:pt x="0" y="46"/>
                  </a:lnTo>
                  <a:lnTo>
                    <a:pt x="8" y="49"/>
                  </a:lnTo>
                  <a:lnTo>
                    <a:pt x="19" y="53"/>
                  </a:lnTo>
                  <a:lnTo>
                    <a:pt x="34" y="60"/>
                  </a:lnTo>
                  <a:lnTo>
                    <a:pt x="51" y="68"/>
                  </a:lnTo>
                  <a:lnTo>
                    <a:pt x="73" y="77"/>
                  </a:lnTo>
                  <a:lnTo>
                    <a:pt x="94" y="85"/>
                  </a:lnTo>
                  <a:lnTo>
                    <a:pt x="117" y="96"/>
                  </a:lnTo>
                  <a:lnTo>
                    <a:pt x="142" y="106"/>
                  </a:lnTo>
                  <a:lnTo>
                    <a:pt x="165" y="116"/>
                  </a:lnTo>
                  <a:lnTo>
                    <a:pt x="188" y="126"/>
                  </a:lnTo>
                  <a:lnTo>
                    <a:pt x="210" y="135"/>
                  </a:lnTo>
                  <a:lnTo>
                    <a:pt x="230" y="142"/>
                  </a:lnTo>
                  <a:lnTo>
                    <a:pt x="247" y="150"/>
                  </a:lnTo>
                  <a:lnTo>
                    <a:pt x="260" y="155"/>
                  </a:lnTo>
                  <a:lnTo>
                    <a:pt x="270" y="160"/>
                  </a:lnTo>
                  <a:lnTo>
                    <a:pt x="276" y="161"/>
                  </a:lnTo>
                  <a:lnTo>
                    <a:pt x="280" y="160"/>
                  </a:lnTo>
                  <a:lnTo>
                    <a:pt x="285" y="158"/>
                  </a:lnTo>
                  <a:lnTo>
                    <a:pt x="289" y="157"/>
                  </a:lnTo>
                  <a:lnTo>
                    <a:pt x="293" y="157"/>
                  </a:lnTo>
                  <a:lnTo>
                    <a:pt x="296" y="158"/>
                  </a:lnTo>
                  <a:lnTo>
                    <a:pt x="301" y="161"/>
                  </a:lnTo>
                  <a:lnTo>
                    <a:pt x="305" y="164"/>
                  </a:lnTo>
                  <a:lnTo>
                    <a:pt x="309" y="166"/>
                  </a:lnTo>
                  <a:lnTo>
                    <a:pt x="314" y="167"/>
                  </a:lnTo>
                  <a:lnTo>
                    <a:pt x="318" y="166"/>
                  </a:lnTo>
                  <a:lnTo>
                    <a:pt x="321" y="164"/>
                  </a:lnTo>
                  <a:lnTo>
                    <a:pt x="324" y="164"/>
                  </a:lnTo>
                  <a:lnTo>
                    <a:pt x="328" y="166"/>
                  </a:lnTo>
                  <a:lnTo>
                    <a:pt x="332" y="167"/>
                  </a:lnTo>
                  <a:lnTo>
                    <a:pt x="335" y="169"/>
                  </a:lnTo>
                  <a:lnTo>
                    <a:pt x="338" y="170"/>
                  </a:lnTo>
                  <a:lnTo>
                    <a:pt x="339" y="167"/>
                  </a:lnTo>
                  <a:lnTo>
                    <a:pt x="342" y="164"/>
                  </a:lnTo>
                  <a:lnTo>
                    <a:pt x="344" y="161"/>
                  </a:lnTo>
                  <a:lnTo>
                    <a:pt x="345" y="158"/>
                  </a:lnTo>
                  <a:lnTo>
                    <a:pt x="342" y="157"/>
                  </a:lnTo>
                  <a:lnTo>
                    <a:pt x="339" y="155"/>
                  </a:lnTo>
                  <a:lnTo>
                    <a:pt x="337" y="155"/>
                  </a:lnTo>
                  <a:lnTo>
                    <a:pt x="334" y="154"/>
                  </a:lnTo>
                  <a:lnTo>
                    <a:pt x="332" y="151"/>
                  </a:lnTo>
                  <a:lnTo>
                    <a:pt x="329" y="148"/>
                  </a:lnTo>
                  <a:lnTo>
                    <a:pt x="328" y="144"/>
                  </a:lnTo>
                  <a:lnTo>
                    <a:pt x="325" y="142"/>
                  </a:lnTo>
                  <a:lnTo>
                    <a:pt x="321" y="141"/>
                  </a:lnTo>
                  <a:lnTo>
                    <a:pt x="315" y="139"/>
                  </a:lnTo>
                  <a:lnTo>
                    <a:pt x="309" y="138"/>
                  </a:lnTo>
                  <a:lnTo>
                    <a:pt x="306" y="136"/>
                  </a:lnTo>
                  <a:lnTo>
                    <a:pt x="305" y="134"/>
                  </a:lnTo>
                  <a:lnTo>
                    <a:pt x="302" y="128"/>
                  </a:lnTo>
                  <a:lnTo>
                    <a:pt x="301" y="123"/>
                  </a:lnTo>
                  <a:lnTo>
                    <a:pt x="298" y="120"/>
                  </a:lnTo>
                  <a:lnTo>
                    <a:pt x="292" y="117"/>
                  </a:lnTo>
                  <a:lnTo>
                    <a:pt x="283" y="113"/>
                  </a:lnTo>
                  <a:lnTo>
                    <a:pt x="269" y="107"/>
                  </a:lnTo>
                  <a:lnTo>
                    <a:pt x="253" y="100"/>
                  </a:lnTo>
                  <a:lnTo>
                    <a:pt x="233" y="91"/>
                  </a:lnTo>
                  <a:lnTo>
                    <a:pt x="211" y="82"/>
                  </a:lnTo>
                  <a:lnTo>
                    <a:pt x="188" y="72"/>
                  </a:lnTo>
                  <a:lnTo>
                    <a:pt x="165" y="62"/>
                  </a:lnTo>
                  <a:lnTo>
                    <a:pt x="142" y="52"/>
                  </a:lnTo>
                  <a:lnTo>
                    <a:pt x="119" y="41"/>
                  </a:lnTo>
                  <a:lnTo>
                    <a:pt x="96" y="31"/>
                  </a:lnTo>
                  <a:lnTo>
                    <a:pt x="75" y="22"/>
                  </a:lnTo>
                  <a:lnTo>
                    <a:pt x="58" y="15"/>
                  </a:lnTo>
                  <a:lnTo>
                    <a:pt x="44" y="9"/>
                  </a:lnTo>
                  <a:lnTo>
                    <a:pt x="32" y="3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2" name="Freeform 63"/>
            <p:cNvSpPr>
              <a:spLocks/>
            </p:cNvSpPr>
            <p:nvPr/>
          </p:nvSpPr>
          <p:spPr bwMode="auto">
            <a:xfrm>
              <a:off x="3083" y="4385"/>
              <a:ext cx="34" cy="26"/>
            </a:xfrm>
            <a:custGeom>
              <a:avLst/>
              <a:gdLst>
                <a:gd name="T0" fmla="*/ 0 w 104"/>
                <a:gd name="T1" fmla="*/ 0 h 79"/>
                <a:gd name="T2" fmla="*/ 0 w 104"/>
                <a:gd name="T3" fmla="*/ 0 h 79"/>
                <a:gd name="T4" fmla="*/ 0 w 104"/>
                <a:gd name="T5" fmla="*/ 0 h 79"/>
                <a:gd name="T6" fmla="*/ 0 w 104"/>
                <a:gd name="T7" fmla="*/ 0 h 79"/>
                <a:gd name="T8" fmla="*/ 0 w 104"/>
                <a:gd name="T9" fmla="*/ 0 h 79"/>
                <a:gd name="T10" fmla="*/ 0 w 104"/>
                <a:gd name="T11" fmla="*/ 0 h 79"/>
                <a:gd name="T12" fmla="*/ 0 w 104"/>
                <a:gd name="T13" fmla="*/ 0 h 79"/>
                <a:gd name="T14" fmla="*/ 0 w 104"/>
                <a:gd name="T15" fmla="*/ 0 h 79"/>
                <a:gd name="T16" fmla="*/ 0 w 104"/>
                <a:gd name="T17" fmla="*/ 0 h 79"/>
                <a:gd name="T18" fmla="*/ 0 w 104"/>
                <a:gd name="T19" fmla="*/ 0 h 79"/>
                <a:gd name="T20" fmla="*/ 0 w 104"/>
                <a:gd name="T21" fmla="*/ 0 h 79"/>
                <a:gd name="T22" fmla="*/ 0 w 104"/>
                <a:gd name="T23" fmla="*/ 0 h 79"/>
                <a:gd name="T24" fmla="*/ 0 w 104"/>
                <a:gd name="T25" fmla="*/ 0 h 79"/>
                <a:gd name="T26" fmla="*/ 0 w 104"/>
                <a:gd name="T27" fmla="*/ 0 h 79"/>
                <a:gd name="T28" fmla="*/ 0 w 104"/>
                <a:gd name="T29" fmla="*/ 0 h 79"/>
                <a:gd name="T30" fmla="*/ 0 w 104"/>
                <a:gd name="T31" fmla="*/ 0 h 79"/>
                <a:gd name="T32" fmla="*/ 0 w 104"/>
                <a:gd name="T33" fmla="*/ 0 h 79"/>
                <a:gd name="T34" fmla="*/ 0 w 104"/>
                <a:gd name="T35" fmla="*/ 0 h 79"/>
                <a:gd name="T36" fmla="*/ 0 w 104"/>
                <a:gd name="T37" fmla="*/ 0 h 79"/>
                <a:gd name="T38" fmla="*/ 0 w 104"/>
                <a:gd name="T39" fmla="*/ 0 h 79"/>
                <a:gd name="T40" fmla="*/ 0 w 104"/>
                <a:gd name="T41" fmla="*/ 0 h 79"/>
                <a:gd name="T42" fmla="*/ 0 w 104"/>
                <a:gd name="T43" fmla="*/ 0 h 79"/>
                <a:gd name="T44" fmla="*/ 0 w 104"/>
                <a:gd name="T45" fmla="*/ 0 h 79"/>
                <a:gd name="T46" fmla="*/ 0 w 104"/>
                <a:gd name="T47" fmla="*/ 0 h 79"/>
                <a:gd name="T48" fmla="*/ 0 w 104"/>
                <a:gd name="T49" fmla="*/ 0 h 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4"/>
                <a:gd name="T76" fmla="*/ 0 h 79"/>
                <a:gd name="T77" fmla="*/ 104 w 104"/>
                <a:gd name="T78" fmla="*/ 79 h 7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4" h="79">
                  <a:moveTo>
                    <a:pt x="104" y="26"/>
                  </a:moveTo>
                  <a:lnTo>
                    <a:pt x="98" y="36"/>
                  </a:lnTo>
                  <a:lnTo>
                    <a:pt x="89" y="53"/>
                  </a:lnTo>
                  <a:lnTo>
                    <a:pt x="81" y="69"/>
                  </a:lnTo>
                  <a:lnTo>
                    <a:pt x="75" y="79"/>
                  </a:lnTo>
                  <a:lnTo>
                    <a:pt x="68" y="76"/>
                  </a:lnTo>
                  <a:lnTo>
                    <a:pt x="58" y="72"/>
                  </a:lnTo>
                  <a:lnTo>
                    <a:pt x="46" y="66"/>
                  </a:lnTo>
                  <a:lnTo>
                    <a:pt x="34" y="58"/>
                  </a:lnTo>
                  <a:lnTo>
                    <a:pt x="23" y="53"/>
                  </a:lnTo>
                  <a:lnTo>
                    <a:pt x="13" y="45"/>
                  </a:lnTo>
                  <a:lnTo>
                    <a:pt x="6" y="39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5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50" y="7"/>
                  </a:lnTo>
                  <a:lnTo>
                    <a:pt x="62" y="10"/>
                  </a:lnTo>
                  <a:lnTo>
                    <a:pt x="75" y="15"/>
                  </a:lnTo>
                  <a:lnTo>
                    <a:pt x="86" y="19"/>
                  </a:lnTo>
                  <a:lnTo>
                    <a:pt x="96" y="23"/>
                  </a:lnTo>
                  <a:lnTo>
                    <a:pt x="10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3" name="Freeform 64"/>
            <p:cNvSpPr>
              <a:spLocks/>
            </p:cNvSpPr>
            <p:nvPr/>
          </p:nvSpPr>
          <p:spPr bwMode="auto">
            <a:xfrm>
              <a:off x="3083" y="4385"/>
              <a:ext cx="34" cy="26"/>
            </a:xfrm>
            <a:custGeom>
              <a:avLst/>
              <a:gdLst>
                <a:gd name="T0" fmla="*/ 0 w 104"/>
                <a:gd name="T1" fmla="*/ 0 h 79"/>
                <a:gd name="T2" fmla="*/ 0 w 104"/>
                <a:gd name="T3" fmla="*/ 0 h 79"/>
                <a:gd name="T4" fmla="*/ 0 w 104"/>
                <a:gd name="T5" fmla="*/ 0 h 79"/>
                <a:gd name="T6" fmla="*/ 0 w 104"/>
                <a:gd name="T7" fmla="*/ 0 h 79"/>
                <a:gd name="T8" fmla="*/ 0 w 104"/>
                <a:gd name="T9" fmla="*/ 0 h 79"/>
                <a:gd name="T10" fmla="*/ 0 w 104"/>
                <a:gd name="T11" fmla="*/ 0 h 79"/>
                <a:gd name="T12" fmla="*/ 0 w 104"/>
                <a:gd name="T13" fmla="*/ 0 h 79"/>
                <a:gd name="T14" fmla="*/ 0 w 104"/>
                <a:gd name="T15" fmla="*/ 0 h 79"/>
                <a:gd name="T16" fmla="*/ 0 w 104"/>
                <a:gd name="T17" fmla="*/ 0 h 79"/>
                <a:gd name="T18" fmla="*/ 0 w 104"/>
                <a:gd name="T19" fmla="*/ 0 h 79"/>
                <a:gd name="T20" fmla="*/ 0 w 104"/>
                <a:gd name="T21" fmla="*/ 0 h 79"/>
                <a:gd name="T22" fmla="*/ 0 w 104"/>
                <a:gd name="T23" fmla="*/ 0 h 79"/>
                <a:gd name="T24" fmla="*/ 0 w 104"/>
                <a:gd name="T25" fmla="*/ 0 h 79"/>
                <a:gd name="T26" fmla="*/ 0 w 104"/>
                <a:gd name="T27" fmla="*/ 0 h 79"/>
                <a:gd name="T28" fmla="*/ 0 w 104"/>
                <a:gd name="T29" fmla="*/ 0 h 79"/>
                <a:gd name="T30" fmla="*/ 0 w 104"/>
                <a:gd name="T31" fmla="*/ 0 h 79"/>
                <a:gd name="T32" fmla="*/ 0 w 104"/>
                <a:gd name="T33" fmla="*/ 0 h 79"/>
                <a:gd name="T34" fmla="*/ 0 w 104"/>
                <a:gd name="T35" fmla="*/ 0 h 79"/>
                <a:gd name="T36" fmla="*/ 0 w 104"/>
                <a:gd name="T37" fmla="*/ 0 h 79"/>
                <a:gd name="T38" fmla="*/ 0 w 104"/>
                <a:gd name="T39" fmla="*/ 0 h 79"/>
                <a:gd name="T40" fmla="*/ 0 w 104"/>
                <a:gd name="T41" fmla="*/ 0 h 79"/>
                <a:gd name="T42" fmla="*/ 0 w 104"/>
                <a:gd name="T43" fmla="*/ 0 h 79"/>
                <a:gd name="T44" fmla="*/ 0 w 104"/>
                <a:gd name="T45" fmla="*/ 0 h 79"/>
                <a:gd name="T46" fmla="*/ 0 w 104"/>
                <a:gd name="T47" fmla="*/ 0 h 79"/>
                <a:gd name="T48" fmla="*/ 0 w 104"/>
                <a:gd name="T49" fmla="*/ 0 h 79"/>
                <a:gd name="T50" fmla="*/ 0 w 104"/>
                <a:gd name="T51" fmla="*/ 0 h 79"/>
                <a:gd name="T52" fmla="*/ 0 w 104"/>
                <a:gd name="T53" fmla="*/ 0 h 79"/>
                <a:gd name="T54" fmla="*/ 0 w 104"/>
                <a:gd name="T55" fmla="*/ 0 h 79"/>
                <a:gd name="T56" fmla="*/ 0 w 104"/>
                <a:gd name="T57" fmla="*/ 0 h 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4"/>
                <a:gd name="T88" fmla="*/ 0 h 79"/>
                <a:gd name="T89" fmla="*/ 104 w 104"/>
                <a:gd name="T90" fmla="*/ 79 h 7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4" h="79">
                  <a:moveTo>
                    <a:pt x="104" y="26"/>
                  </a:moveTo>
                  <a:lnTo>
                    <a:pt x="104" y="26"/>
                  </a:lnTo>
                  <a:lnTo>
                    <a:pt x="98" y="36"/>
                  </a:lnTo>
                  <a:lnTo>
                    <a:pt x="89" y="53"/>
                  </a:lnTo>
                  <a:lnTo>
                    <a:pt x="81" y="69"/>
                  </a:lnTo>
                  <a:lnTo>
                    <a:pt x="75" y="79"/>
                  </a:lnTo>
                  <a:lnTo>
                    <a:pt x="68" y="76"/>
                  </a:lnTo>
                  <a:lnTo>
                    <a:pt x="58" y="72"/>
                  </a:lnTo>
                  <a:lnTo>
                    <a:pt x="46" y="66"/>
                  </a:lnTo>
                  <a:lnTo>
                    <a:pt x="34" y="58"/>
                  </a:lnTo>
                  <a:lnTo>
                    <a:pt x="23" y="53"/>
                  </a:lnTo>
                  <a:lnTo>
                    <a:pt x="13" y="45"/>
                  </a:lnTo>
                  <a:lnTo>
                    <a:pt x="6" y="39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4" y="15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50" y="7"/>
                  </a:lnTo>
                  <a:lnTo>
                    <a:pt x="62" y="10"/>
                  </a:lnTo>
                  <a:lnTo>
                    <a:pt x="75" y="15"/>
                  </a:lnTo>
                  <a:lnTo>
                    <a:pt x="86" y="19"/>
                  </a:lnTo>
                  <a:lnTo>
                    <a:pt x="96" y="23"/>
                  </a:lnTo>
                  <a:lnTo>
                    <a:pt x="104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4" name="Freeform 65"/>
            <p:cNvSpPr>
              <a:spLocks/>
            </p:cNvSpPr>
            <p:nvPr/>
          </p:nvSpPr>
          <p:spPr bwMode="auto">
            <a:xfrm>
              <a:off x="3190" y="4430"/>
              <a:ext cx="8" cy="14"/>
            </a:xfrm>
            <a:custGeom>
              <a:avLst/>
              <a:gdLst>
                <a:gd name="T0" fmla="*/ 0 w 22"/>
                <a:gd name="T1" fmla="*/ 0 h 41"/>
                <a:gd name="T2" fmla="*/ 0 w 22"/>
                <a:gd name="T3" fmla="*/ 0 h 41"/>
                <a:gd name="T4" fmla="*/ 0 w 22"/>
                <a:gd name="T5" fmla="*/ 0 h 41"/>
                <a:gd name="T6" fmla="*/ 0 w 22"/>
                <a:gd name="T7" fmla="*/ 0 h 41"/>
                <a:gd name="T8" fmla="*/ 0 w 22"/>
                <a:gd name="T9" fmla="*/ 0 h 41"/>
                <a:gd name="T10" fmla="*/ 0 w 22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1"/>
                <a:gd name="T20" fmla="*/ 22 w 22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1">
                  <a:moveTo>
                    <a:pt x="22" y="0"/>
                  </a:moveTo>
                  <a:lnTo>
                    <a:pt x="22" y="0"/>
                  </a:lnTo>
                  <a:lnTo>
                    <a:pt x="16" y="6"/>
                  </a:lnTo>
                  <a:lnTo>
                    <a:pt x="7" y="16"/>
                  </a:lnTo>
                  <a:lnTo>
                    <a:pt x="1" y="30"/>
                  </a:lnTo>
                  <a:lnTo>
                    <a:pt x="0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5" name="Freeform 66"/>
            <p:cNvSpPr>
              <a:spLocks/>
            </p:cNvSpPr>
            <p:nvPr/>
          </p:nvSpPr>
          <p:spPr bwMode="auto">
            <a:xfrm>
              <a:off x="3202" y="4438"/>
              <a:ext cx="5" cy="8"/>
            </a:xfrm>
            <a:custGeom>
              <a:avLst/>
              <a:gdLst>
                <a:gd name="T0" fmla="*/ 0 w 14"/>
                <a:gd name="T1" fmla="*/ 0 h 22"/>
                <a:gd name="T2" fmla="*/ 0 w 14"/>
                <a:gd name="T3" fmla="*/ 0 h 22"/>
                <a:gd name="T4" fmla="*/ 0 w 14"/>
                <a:gd name="T5" fmla="*/ 0 h 22"/>
                <a:gd name="T6" fmla="*/ 0 w 14"/>
                <a:gd name="T7" fmla="*/ 0 h 22"/>
                <a:gd name="T8" fmla="*/ 0 w 14"/>
                <a:gd name="T9" fmla="*/ 0 h 22"/>
                <a:gd name="T10" fmla="*/ 0 w 14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2"/>
                <a:gd name="T20" fmla="*/ 14 w 1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2">
                  <a:moveTo>
                    <a:pt x="14" y="0"/>
                  </a:moveTo>
                  <a:lnTo>
                    <a:pt x="14" y="0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1" y="17"/>
                  </a:lnTo>
                  <a:lnTo>
                    <a:pt x="0" y="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6" name="Freeform 67"/>
            <p:cNvSpPr>
              <a:spLocks/>
            </p:cNvSpPr>
            <p:nvPr/>
          </p:nvSpPr>
          <p:spPr bwMode="auto">
            <a:xfrm>
              <a:off x="3211" y="4443"/>
              <a:ext cx="6" cy="5"/>
            </a:xfrm>
            <a:custGeom>
              <a:avLst/>
              <a:gdLst>
                <a:gd name="T0" fmla="*/ 0 w 17"/>
                <a:gd name="T1" fmla="*/ 0 h 15"/>
                <a:gd name="T2" fmla="*/ 0 w 17"/>
                <a:gd name="T3" fmla="*/ 0 h 15"/>
                <a:gd name="T4" fmla="*/ 0 w 17"/>
                <a:gd name="T5" fmla="*/ 0 h 15"/>
                <a:gd name="T6" fmla="*/ 0 w 17"/>
                <a:gd name="T7" fmla="*/ 0 h 15"/>
                <a:gd name="T8" fmla="*/ 0 w 17"/>
                <a:gd name="T9" fmla="*/ 0 h 15"/>
                <a:gd name="T10" fmla="*/ 0 w 17"/>
                <a:gd name="T11" fmla="*/ 0 h 15"/>
                <a:gd name="T12" fmla="*/ 0 w 17"/>
                <a:gd name="T13" fmla="*/ 0 h 15"/>
                <a:gd name="T14" fmla="*/ 0 w 17"/>
                <a:gd name="T15" fmla="*/ 0 h 15"/>
                <a:gd name="T16" fmla="*/ 0 w 17"/>
                <a:gd name="T17" fmla="*/ 0 h 15"/>
                <a:gd name="T18" fmla="*/ 0 w 17"/>
                <a:gd name="T19" fmla="*/ 0 h 15"/>
                <a:gd name="T20" fmla="*/ 0 w 17"/>
                <a:gd name="T21" fmla="*/ 0 h 15"/>
                <a:gd name="T22" fmla="*/ 0 w 17"/>
                <a:gd name="T23" fmla="*/ 0 h 15"/>
                <a:gd name="T24" fmla="*/ 0 w 17"/>
                <a:gd name="T25" fmla="*/ 0 h 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15"/>
                <a:gd name="T41" fmla="*/ 17 w 17"/>
                <a:gd name="T42" fmla="*/ 15 h 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15">
                  <a:moveTo>
                    <a:pt x="7" y="0"/>
                  </a:moveTo>
                  <a:lnTo>
                    <a:pt x="6" y="3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0" y="15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7" name="Freeform 68"/>
            <p:cNvSpPr>
              <a:spLocks/>
            </p:cNvSpPr>
            <p:nvPr/>
          </p:nvSpPr>
          <p:spPr bwMode="auto">
            <a:xfrm>
              <a:off x="3211" y="4443"/>
              <a:ext cx="6" cy="5"/>
            </a:xfrm>
            <a:custGeom>
              <a:avLst/>
              <a:gdLst>
                <a:gd name="T0" fmla="*/ 0 w 17"/>
                <a:gd name="T1" fmla="*/ 0 h 15"/>
                <a:gd name="T2" fmla="*/ 0 w 17"/>
                <a:gd name="T3" fmla="*/ 0 h 15"/>
                <a:gd name="T4" fmla="*/ 0 w 17"/>
                <a:gd name="T5" fmla="*/ 0 h 15"/>
                <a:gd name="T6" fmla="*/ 0 w 17"/>
                <a:gd name="T7" fmla="*/ 0 h 15"/>
                <a:gd name="T8" fmla="*/ 0 w 17"/>
                <a:gd name="T9" fmla="*/ 0 h 15"/>
                <a:gd name="T10" fmla="*/ 0 w 17"/>
                <a:gd name="T11" fmla="*/ 0 h 15"/>
                <a:gd name="T12" fmla="*/ 0 w 17"/>
                <a:gd name="T13" fmla="*/ 0 h 15"/>
                <a:gd name="T14" fmla="*/ 0 w 17"/>
                <a:gd name="T15" fmla="*/ 0 h 15"/>
                <a:gd name="T16" fmla="*/ 0 w 17"/>
                <a:gd name="T17" fmla="*/ 0 h 15"/>
                <a:gd name="T18" fmla="*/ 0 w 17"/>
                <a:gd name="T19" fmla="*/ 0 h 15"/>
                <a:gd name="T20" fmla="*/ 0 w 17"/>
                <a:gd name="T21" fmla="*/ 0 h 15"/>
                <a:gd name="T22" fmla="*/ 0 w 17"/>
                <a:gd name="T23" fmla="*/ 0 h 15"/>
                <a:gd name="T24" fmla="*/ 0 w 17"/>
                <a:gd name="T25" fmla="*/ 0 h 15"/>
                <a:gd name="T26" fmla="*/ 0 w 17"/>
                <a:gd name="T27" fmla="*/ 0 h 15"/>
                <a:gd name="T28" fmla="*/ 0 w 17"/>
                <a:gd name="T29" fmla="*/ 0 h 15"/>
                <a:gd name="T30" fmla="*/ 0 w 17"/>
                <a:gd name="T31" fmla="*/ 0 h 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"/>
                <a:gd name="T49" fmla="*/ 0 h 15"/>
                <a:gd name="T50" fmla="*/ 17 w 17"/>
                <a:gd name="T51" fmla="*/ 15 h 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" h="15">
                  <a:moveTo>
                    <a:pt x="7" y="0"/>
                  </a:moveTo>
                  <a:lnTo>
                    <a:pt x="7" y="0"/>
                  </a:lnTo>
                  <a:lnTo>
                    <a:pt x="6" y="3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0" y="15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8" name="Freeform 69"/>
            <p:cNvSpPr>
              <a:spLocks/>
            </p:cNvSpPr>
            <p:nvPr/>
          </p:nvSpPr>
          <p:spPr bwMode="auto">
            <a:xfrm>
              <a:off x="3096" y="4079"/>
              <a:ext cx="185" cy="230"/>
            </a:xfrm>
            <a:custGeom>
              <a:avLst/>
              <a:gdLst>
                <a:gd name="T0" fmla="*/ 0 w 557"/>
                <a:gd name="T1" fmla="*/ 0 h 688"/>
                <a:gd name="T2" fmla="*/ 0 w 557"/>
                <a:gd name="T3" fmla="*/ 0 h 688"/>
                <a:gd name="T4" fmla="*/ 0 w 557"/>
                <a:gd name="T5" fmla="*/ 0 h 688"/>
                <a:gd name="T6" fmla="*/ 0 w 557"/>
                <a:gd name="T7" fmla="*/ 0 h 688"/>
                <a:gd name="T8" fmla="*/ 0 w 557"/>
                <a:gd name="T9" fmla="*/ 0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"/>
                <a:gd name="T16" fmla="*/ 0 h 688"/>
                <a:gd name="T17" fmla="*/ 557 w 557"/>
                <a:gd name="T18" fmla="*/ 688 h 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" h="688">
                  <a:moveTo>
                    <a:pt x="557" y="647"/>
                  </a:moveTo>
                  <a:lnTo>
                    <a:pt x="53" y="0"/>
                  </a:lnTo>
                  <a:lnTo>
                    <a:pt x="0" y="41"/>
                  </a:lnTo>
                  <a:lnTo>
                    <a:pt x="505" y="688"/>
                  </a:lnTo>
                  <a:lnTo>
                    <a:pt x="557" y="647"/>
                  </a:lnTo>
                  <a:close/>
                </a:path>
              </a:pathLst>
            </a:custGeom>
            <a:solidFill>
              <a:srgbClr val="FF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89" name="Freeform 70"/>
            <p:cNvSpPr>
              <a:spLocks/>
            </p:cNvSpPr>
            <p:nvPr/>
          </p:nvSpPr>
          <p:spPr bwMode="auto">
            <a:xfrm>
              <a:off x="3096" y="4079"/>
              <a:ext cx="185" cy="230"/>
            </a:xfrm>
            <a:custGeom>
              <a:avLst/>
              <a:gdLst>
                <a:gd name="T0" fmla="*/ 0 w 557"/>
                <a:gd name="T1" fmla="*/ 0 h 688"/>
                <a:gd name="T2" fmla="*/ 0 w 557"/>
                <a:gd name="T3" fmla="*/ 0 h 688"/>
                <a:gd name="T4" fmla="*/ 0 w 557"/>
                <a:gd name="T5" fmla="*/ 0 h 688"/>
                <a:gd name="T6" fmla="*/ 0 w 557"/>
                <a:gd name="T7" fmla="*/ 0 h 688"/>
                <a:gd name="T8" fmla="*/ 0 w 557"/>
                <a:gd name="T9" fmla="*/ 0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"/>
                <a:gd name="T16" fmla="*/ 0 h 688"/>
                <a:gd name="T17" fmla="*/ 557 w 557"/>
                <a:gd name="T18" fmla="*/ 688 h 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" h="688">
                  <a:moveTo>
                    <a:pt x="557" y="647"/>
                  </a:moveTo>
                  <a:lnTo>
                    <a:pt x="53" y="0"/>
                  </a:lnTo>
                  <a:lnTo>
                    <a:pt x="0" y="41"/>
                  </a:lnTo>
                  <a:lnTo>
                    <a:pt x="505" y="688"/>
                  </a:lnTo>
                  <a:lnTo>
                    <a:pt x="557" y="6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0" name="Freeform 71"/>
            <p:cNvSpPr>
              <a:spLocks/>
            </p:cNvSpPr>
            <p:nvPr/>
          </p:nvSpPr>
          <p:spPr bwMode="auto">
            <a:xfrm>
              <a:off x="3093" y="4093"/>
              <a:ext cx="171" cy="218"/>
            </a:xfrm>
            <a:custGeom>
              <a:avLst/>
              <a:gdLst>
                <a:gd name="T0" fmla="*/ 0 w 514"/>
                <a:gd name="T1" fmla="*/ 0 h 655"/>
                <a:gd name="T2" fmla="*/ 0 w 514"/>
                <a:gd name="T3" fmla="*/ 0 h 655"/>
                <a:gd name="T4" fmla="*/ 0 w 514"/>
                <a:gd name="T5" fmla="*/ 0 h 655"/>
                <a:gd name="T6" fmla="*/ 0 w 514"/>
                <a:gd name="T7" fmla="*/ 0 h 655"/>
                <a:gd name="T8" fmla="*/ 0 w 514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4"/>
                <a:gd name="T16" fmla="*/ 0 h 655"/>
                <a:gd name="T17" fmla="*/ 514 w 514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4" h="655">
                  <a:moveTo>
                    <a:pt x="514" y="647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504" y="655"/>
                  </a:lnTo>
                  <a:lnTo>
                    <a:pt x="514" y="647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1" name="Freeform 72"/>
            <p:cNvSpPr>
              <a:spLocks/>
            </p:cNvSpPr>
            <p:nvPr/>
          </p:nvSpPr>
          <p:spPr bwMode="auto">
            <a:xfrm>
              <a:off x="3093" y="4093"/>
              <a:ext cx="171" cy="218"/>
            </a:xfrm>
            <a:custGeom>
              <a:avLst/>
              <a:gdLst>
                <a:gd name="T0" fmla="*/ 0 w 514"/>
                <a:gd name="T1" fmla="*/ 0 h 655"/>
                <a:gd name="T2" fmla="*/ 0 w 514"/>
                <a:gd name="T3" fmla="*/ 0 h 655"/>
                <a:gd name="T4" fmla="*/ 0 w 514"/>
                <a:gd name="T5" fmla="*/ 0 h 655"/>
                <a:gd name="T6" fmla="*/ 0 w 514"/>
                <a:gd name="T7" fmla="*/ 0 h 655"/>
                <a:gd name="T8" fmla="*/ 0 w 514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4"/>
                <a:gd name="T16" fmla="*/ 0 h 655"/>
                <a:gd name="T17" fmla="*/ 514 w 514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4" h="655">
                  <a:moveTo>
                    <a:pt x="514" y="647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504" y="655"/>
                  </a:lnTo>
                  <a:lnTo>
                    <a:pt x="514" y="6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2" name="Line 73"/>
            <p:cNvSpPr>
              <a:spLocks noChangeShapeType="1"/>
            </p:cNvSpPr>
            <p:nvPr/>
          </p:nvSpPr>
          <p:spPr bwMode="auto">
            <a:xfrm flipH="1">
              <a:off x="3108" y="4102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3" name="Line 74"/>
            <p:cNvSpPr>
              <a:spLocks noChangeShapeType="1"/>
            </p:cNvSpPr>
            <p:nvPr/>
          </p:nvSpPr>
          <p:spPr bwMode="auto">
            <a:xfrm flipH="1">
              <a:off x="3126" y="4123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4" name="Line 75"/>
            <p:cNvSpPr>
              <a:spLocks noChangeShapeType="1"/>
            </p:cNvSpPr>
            <p:nvPr/>
          </p:nvSpPr>
          <p:spPr bwMode="auto">
            <a:xfrm flipH="1">
              <a:off x="3140" y="4142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5" name="Line 76"/>
            <p:cNvSpPr>
              <a:spLocks noChangeShapeType="1"/>
            </p:cNvSpPr>
            <p:nvPr/>
          </p:nvSpPr>
          <p:spPr bwMode="auto">
            <a:xfrm flipH="1">
              <a:off x="3155" y="4162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6" name="Line 77"/>
            <p:cNvSpPr>
              <a:spLocks noChangeShapeType="1"/>
            </p:cNvSpPr>
            <p:nvPr/>
          </p:nvSpPr>
          <p:spPr bwMode="auto">
            <a:xfrm flipH="1">
              <a:off x="3172" y="4184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7" name="Line 78"/>
            <p:cNvSpPr>
              <a:spLocks noChangeShapeType="1"/>
            </p:cNvSpPr>
            <p:nvPr/>
          </p:nvSpPr>
          <p:spPr bwMode="auto">
            <a:xfrm flipH="1">
              <a:off x="3187" y="4203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8" name="Line 79"/>
            <p:cNvSpPr>
              <a:spLocks noChangeShapeType="1"/>
            </p:cNvSpPr>
            <p:nvPr/>
          </p:nvSpPr>
          <p:spPr bwMode="auto">
            <a:xfrm flipH="1">
              <a:off x="3205" y="4228"/>
              <a:ext cx="8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99" name="Line 80"/>
            <p:cNvSpPr>
              <a:spLocks noChangeShapeType="1"/>
            </p:cNvSpPr>
            <p:nvPr/>
          </p:nvSpPr>
          <p:spPr bwMode="auto">
            <a:xfrm flipH="1">
              <a:off x="3223" y="4250"/>
              <a:ext cx="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0" name="Line 81"/>
            <p:cNvSpPr>
              <a:spLocks noChangeShapeType="1"/>
            </p:cNvSpPr>
            <p:nvPr/>
          </p:nvSpPr>
          <p:spPr bwMode="auto">
            <a:xfrm flipH="1">
              <a:off x="3239" y="4271"/>
              <a:ext cx="9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1" name="Line 82"/>
            <p:cNvSpPr>
              <a:spLocks noChangeShapeType="1"/>
            </p:cNvSpPr>
            <p:nvPr/>
          </p:nvSpPr>
          <p:spPr bwMode="auto">
            <a:xfrm flipH="1">
              <a:off x="3255" y="4291"/>
              <a:ext cx="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2" name="Freeform 83"/>
            <p:cNvSpPr>
              <a:spLocks/>
            </p:cNvSpPr>
            <p:nvPr/>
          </p:nvSpPr>
          <p:spPr bwMode="auto">
            <a:xfrm>
              <a:off x="3184" y="4178"/>
              <a:ext cx="2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"/>
                <a:gd name="T37" fmla="*/ 0 h 7"/>
                <a:gd name="T38" fmla="*/ 7 w 7"/>
                <a:gd name="T39" fmla="*/ 7 h 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" h="7">
                  <a:moveTo>
                    <a:pt x="3" y="6"/>
                  </a:moveTo>
                  <a:lnTo>
                    <a:pt x="4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FF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03" name="Freeform 84"/>
            <p:cNvSpPr>
              <a:spLocks/>
            </p:cNvSpPr>
            <p:nvPr/>
          </p:nvSpPr>
          <p:spPr bwMode="auto">
            <a:xfrm>
              <a:off x="3176" y="4168"/>
              <a:ext cx="2" cy="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0 w 7"/>
                <a:gd name="T5" fmla="*/ 0 h 9"/>
                <a:gd name="T6" fmla="*/ 0 w 7"/>
                <a:gd name="T7" fmla="*/ 0 h 9"/>
                <a:gd name="T8" fmla="*/ 0 w 7"/>
                <a:gd name="T9" fmla="*/ 0 h 9"/>
                <a:gd name="T10" fmla="*/ 0 w 7"/>
                <a:gd name="T11" fmla="*/ 0 h 9"/>
                <a:gd name="T12" fmla="*/ 0 w 7"/>
                <a:gd name="T13" fmla="*/ 0 h 9"/>
                <a:gd name="T14" fmla="*/ 0 w 7"/>
                <a:gd name="T15" fmla="*/ 0 h 9"/>
                <a:gd name="T16" fmla="*/ 0 w 7"/>
                <a:gd name="T17" fmla="*/ 0 h 9"/>
                <a:gd name="T18" fmla="*/ 0 w 7"/>
                <a:gd name="T19" fmla="*/ 0 h 9"/>
                <a:gd name="T20" fmla="*/ 0 w 7"/>
                <a:gd name="T21" fmla="*/ 0 h 9"/>
                <a:gd name="T22" fmla="*/ 0 w 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"/>
                <a:gd name="T37" fmla="*/ 0 h 9"/>
                <a:gd name="T38" fmla="*/ 7 w 7"/>
                <a:gd name="T39" fmla="*/ 9 h 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" h="9">
                  <a:moveTo>
                    <a:pt x="3" y="8"/>
                  </a:moveTo>
                  <a:lnTo>
                    <a:pt x="4" y="9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5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FF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5063" name="Group 87"/>
          <p:cNvGrpSpPr>
            <a:grpSpLocks noChangeAspect="1"/>
          </p:cNvGrpSpPr>
          <p:nvPr/>
        </p:nvGrpSpPr>
        <p:grpSpPr bwMode="auto">
          <a:xfrm>
            <a:off x="2590800" y="4800600"/>
            <a:ext cx="1600200" cy="1427163"/>
            <a:chOff x="1632" y="3024"/>
            <a:chExt cx="1008" cy="899"/>
          </a:xfrm>
        </p:grpSpPr>
        <p:sp>
          <p:nvSpPr>
            <p:cNvPr id="45064" name="AutoShape 86"/>
            <p:cNvSpPr>
              <a:spLocks noChangeAspect="1" noChangeArrowheads="1" noTextEdit="1"/>
            </p:cNvSpPr>
            <p:nvPr/>
          </p:nvSpPr>
          <p:spPr bwMode="auto">
            <a:xfrm>
              <a:off x="1632" y="3024"/>
              <a:ext cx="100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065" name="Group 103"/>
            <p:cNvGrpSpPr>
              <a:grpSpLocks/>
            </p:cNvGrpSpPr>
            <p:nvPr/>
          </p:nvGrpSpPr>
          <p:grpSpPr bwMode="auto">
            <a:xfrm>
              <a:off x="2176" y="3239"/>
              <a:ext cx="458" cy="255"/>
              <a:chOff x="2176" y="3239"/>
              <a:chExt cx="458" cy="255"/>
            </a:xfrm>
          </p:grpSpPr>
          <p:grpSp>
            <p:nvGrpSpPr>
              <p:cNvPr id="45110" name="Group 91"/>
              <p:cNvGrpSpPr>
                <a:grpSpLocks/>
              </p:cNvGrpSpPr>
              <p:nvPr/>
            </p:nvGrpSpPr>
            <p:grpSpPr bwMode="auto">
              <a:xfrm>
                <a:off x="2176" y="3342"/>
                <a:ext cx="211" cy="152"/>
                <a:chOff x="2176" y="3342"/>
                <a:chExt cx="211" cy="152"/>
              </a:xfrm>
            </p:grpSpPr>
            <p:sp>
              <p:nvSpPr>
                <p:cNvPr id="45122" name="Freeform 88"/>
                <p:cNvSpPr>
                  <a:spLocks/>
                </p:cNvSpPr>
                <p:nvPr/>
              </p:nvSpPr>
              <p:spPr bwMode="auto">
                <a:xfrm>
                  <a:off x="2176" y="3342"/>
                  <a:ext cx="211" cy="151"/>
                </a:xfrm>
                <a:custGeom>
                  <a:avLst/>
                  <a:gdLst>
                    <a:gd name="T0" fmla="*/ 0 w 423"/>
                    <a:gd name="T1" fmla="*/ 0 h 455"/>
                    <a:gd name="T2" fmla="*/ 0 w 423"/>
                    <a:gd name="T3" fmla="*/ 0 h 455"/>
                    <a:gd name="T4" fmla="*/ 0 w 423"/>
                    <a:gd name="T5" fmla="*/ 0 h 455"/>
                    <a:gd name="T6" fmla="*/ 0 w 423"/>
                    <a:gd name="T7" fmla="*/ 0 h 455"/>
                    <a:gd name="T8" fmla="*/ 0 w 423"/>
                    <a:gd name="T9" fmla="*/ 0 h 455"/>
                    <a:gd name="T10" fmla="*/ 0 w 423"/>
                    <a:gd name="T11" fmla="*/ 0 h 455"/>
                    <a:gd name="T12" fmla="*/ 0 w 423"/>
                    <a:gd name="T13" fmla="*/ 0 h 455"/>
                    <a:gd name="T14" fmla="*/ 0 w 423"/>
                    <a:gd name="T15" fmla="*/ 0 h 455"/>
                    <a:gd name="T16" fmla="*/ 0 w 423"/>
                    <a:gd name="T17" fmla="*/ 0 h 455"/>
                    <a:gd name="T18" fmla="*/ 0 w 423"/>
                    <a:gd name="T19" fmla="*/ 0 h 455"/>
                    <a:gd name="T20" fmla="*/ 0 w 423"/>
                    <a:gd name="T21" fmla="*/ 0 h 455"/>
                    <a:gd name="T22" fmla="*/ 0 w 423"/>
                    <a:gd name="T23" fmla="*/ 0 h 455"/>
                    <a:gd name="T24" fmla="*/ 0 w 423"/>
                    <a:gd name="T25" fmla="*/ 0 h 455"/>
                    <a:gd name="T26" fmla="*/ 0 w 423"/>
                    <a:gd name="T27" fmla="*/ 0 h 455"/>
                    <a:gd name="T28" fmla="*/ 0 w 423"/>
                    <a:gd name="T29" fmla="*/ 0 h 455"/>
                    <a:gd name="T30" fmla="*/ 0 w 423"/>
                    <a:gd name="T31" fmla="*/ 0 h 455"/>
                    <a:gd name="T32" fmla="*/ 0 w 423"/>
                    <a:gd name="T33" fmla="*/ 0 h 455"/>
                    <a:gd name="T34" fmla="*/ 0 w 423"/>
                    <a:gd name="T35" fmla="*/ 0 h 45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23"/>
                    <a:gd name="T55" fmla="*/ 0 h 455"/>
                    <a:gd name="T56" fmla="*/ 423 w 423"/>
                    <a:gd name="T57" fmla="*/ 455 h 45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23" h="455">
                      <a:moveTo>
                        <a:pt x="176" y="0"/>
                      </a:moveTo>
                      <a:lnTo>
                        <a:pt x="317" y="79"/>
                      </a:lnTo>
                      <a:lnTo>
                        <a:pt x="382" y="126"/>
                      </a:lnTo>
                      <a:lnTo>
                        <a:pt x="413" y="166"/>
                      </a:lnTo>
                      <a:lnTo>
                        <a:pt x="423" y="236"/>
                      </a:lnTo>
                      <a:lnTo>
                        <a:pt x="416" y="307"/>
                      </a:lnTo>
                      <a:lnTo>
                        <a:pt x="389" y="378"/>
                      </a:lnTo>
                      <a:lnTo>
                        <a:pt x="343" y="420"/>
                      </a:lnTo>
                      <a:lnTo>
                        <a:pt x="323" y="455"/>
                      </a:lnTo>
                      <a:lnTo>
                        <a:pt x="251" y="407"/>
                      </a:lnTo>
                      <a:lnTo>
                        <a:pt x="197" y="382"/>
                      </a:lnTo>
                      <a:lnTo>
                        <a:pt x="148" y="346"/>
                      </a:lnTo>
                      <a:lnTo>
                        <a:pt x="104" y="299"/>
                      </a:lnTo>
                      <a:lnTo>
                        <a:pt x="63" y="255"/>
                      </a:lnTo>
                      <a:lnTo>
                        <a:pt x="31" y="204"/>
                      </a:lnTo>
                      <a:lnTo>
                        <a:pt x="0" y="158"/>
                      </a:lnTo>
                      <a:lnTo>
                        <a:pt x="107" y="79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123" name="Freeform 89"/>
                <p:cNvSpPr>
                  <a:spLocks/>
                </p:cNvSpPr>
                <p:nvPr/>
              </p:nvSpPr>
              <p:spPr bwMode="auto">
                <a:xfrm>
                  <a:off x="2324" y="3398"/>
                  <a:ext cx="60" cy="76"/>
                </a:xfrm>
                <a:custGeom>
                  <a:avLst/>
                  <a:gdLst>
                    <a:gd name="T0" fmla="*/ 1 w 118"/>
                    <a:gd name="T1" fmla="*/ 0 h 229"/>
                    <a:gd name="T2" fmla="*/ 1 w 118"/>
                    <a:gd name="T3" fmla="*/ 0 h 229"/>
                    <a:gd name="T4" fmla="*/ 1 w 118"/>
                    <a:gd name="T5" fmla="*/ 0 h 229"/>
                    <a:gd name="T6" fmla="*/ 1 w 118"/>
                    <a:gd name="T7" fmla="*/ 0 h 229"/>
                    <a:gd name="T8" fmla="*/ 1 w 118"/>
                    <a:gd name="T9" fmla="*/ 0 h 229"/>
                    <a:gd name="T10" fmla="*/ 1 w 118"/>
                    <a:gd name="T11" fmla="*/ 0 h 229"/>
                    <a:gd name="T12" fmla="*/ 1 w 118"/>
                    <a:gd name="T13" fmla="*/ 0 h 229"/>
                    <a:gd name="T14" fmla="*/ 1 w 118"/>
                    <a:gd name="T15" fmla="*/ 0 h 229"/>
                    <a:gd name="T16" fmla="*/ 1 w 118"/>
                    <a:gd name="T17" fmla="*/ 0 h 229"/>
                    <a:gd name="T18" fmla="*/ 1 w 118"/>
                    <a:gd name="T19" fmla="*/ 0 h 229"/>
                    <a:gd name="T20" fmla="*/ 1 w 118"/>
                    <a:gd name="T21" fmla="*/ 0 h 229"/>
                    <a:gd name="T22" fmla="*/ 1 w 118"/>
                    <a:gd name="T23" fmla="*/ 0 h 229"/>
                    <a:gd name="T24" fmla="*/ 0 w 118"/>
                    <a:gd name="T25" fmla="*/ 0 h 229"/>
                    <a:gd name="T26" fmla="*/ 1 w 118"/>
                    <a:gd name="T27" fmla="*/ 0 h 229"/>
                    <a:gd name="T28" fmla="*/ 1 w 118"/>
                    <a:gd name="T29" fmla="*/ 0 h 229"/>
                    <a:gd name="T30" fmla="*/ 1 w 118"/>
                    <a:gd name="T31" fmla="*/ 0 h 22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8"/>
                    <a:gd name="T49" fmla="*/ 0 h 229"/>
                    <a:gd name="T50" fmla="*/ 118 w 118"/>
                    <a:gd name="T51" fmla="*/ 229 h 22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8" h="229">
                      <a:moveTo>
                        <a:pt x="49" y="32"/>
                      </a:moveTo>
                      <a:lnTo>
                        <a:pt x="79" y="6"/>
                      </a:lnTo>
                      <a:lnTo>
                        <a:pt x="104" y="0"/>
                      </a:lnTo>
                      <a:lnTo>
                        <a:pt x="118" y="7"/>
                      </a:lnTo>
                      <a:lnTo>
                        <a:pt x="88" y="50"/>
                      </a:lnTo>
                      <a:lnTo>
                        <a:pt x="73" y="91"/>
                      </a:lnTo>
                      <a:lnTo>
                        <a:pt x="64" y="140"/>
                      </a:lnTo>
                      <a:lnTo>
                        <a:pt x="69" y="162"/>
                      </a:lnTo>
                      <a:lnTo>
                        <a:pt x="94" y="194"/>
                      </a:lnTo>
                      <a:lnTo>
                        <a:pt x="62" y="216"/>
                      </a:lnTo>
                      <a:lnTo>
                        <a:pt x="34" y="215"/>
                      </a:lnTo>
                      <a:lnTo>
                        <a:pt x="4" y="229"/>
                      </a:lnTo>
                      <a:lnTo>
                        <a:pt x="0" y="179"/>
                      </a:lnTo>
                      <a:lnTo>
                        <a:pt x="6" y="137"/>
                      </a:lnTo>
                      <a:lnTo>
                        <a:pt x="26" y="78"/>
                      </a:lnTo>
                      <a:lnTo>
                        <a:pt x="49" y="32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124" name="Freeform 90"/>
                <p:cNvSpPr>
                  <a:spLocks/>
                </p:cNvSpPr>
                <p:nvPr/>
              </p:nvSpPr>
              <p:spPr bwMode="auto">
                <a:xfrm>
                  <a:off x="2323" y="3396"/>
                  <a:ext cx="59" cy="98"/>
                </a:xfrm>
                <a:custGeom>
                  <a:avLst/>
                  <a:gdLst>
                    <a:gd name="T0" fmla="*/ 0 w 119"/>
                    <a:gd name="T1" fmla="*/ 0 h 294"/>
                    <a:gd name="T2" fmla="*/ 0 w 119"/>
                    <a:gd name="T3" fmla="*/ 0 h 294"/>
                    <a:gd name="T4" fmla="*/ 0 w 119"/>
                    <a:gd name="T5" fmla="*/ 0 h 294"/>
                    <a:gd name="T6" fmla="*/ 0 w 119"/>
                    <a:gd name="T7" fmla="*/ 0 h 294"/>
                    <a:gd name="T8" fmla="*/ 0 w 119"/>
                    <a:gd name="T9" fmla="*/ 0 h 294"/>
                    <a:gd name="T10" fmla="*/ 0 w 119"/>
                    <a:gd name="T11" fmla="*/ 0 h 294"/>
                    <a:gd name="T12" fmla="*/ 0 w 119"/>
                    <a:gd name="T13" fmla="*/ 0 h 294"/>
                    <a:gd name="T14" fmla="*/ 0 w 119"/>
                    <a:gd name="T15" fmla="*/ 0 h 29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9"/>
                    <a:gd name="T25" fmla="*/ 0 h 294"/>
                    <a:gd name="T26" fmla="*/ 119 w 119"/>
                    <a:gd name="T27" fmla="*/ 294 h 29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9" h="294">
                      <a:moveTo>
                        <a:pt x="28" y="294"/>
                      </a:moveTo>
                      <a:lnTo>
                        <a:pt x="12" y="259"/>
                      </a:lnTo>
                      <a:lnTo>
                        <a:pt x="0" y="203"/>
                      </a:lnTo>
                      <a:lnTo>
                        <a:pt x="9" y="141"/>
                      </a:lnTo>
                      <a:lnTo>
                        <a:pt x="28" y="79"/>
                      </a:lnTo>
                      <a:lnTo>
                        <a:pt x="56" y="32"/>
                      </a:lnTo>
                      <a:lnTo>
                        <a:pt x="86" y="5"/>
                      </a:lnTo>
                      <a:lnTo>
                        <a:pt x="119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111" name="Group 102"/>
              <p:cNvGrpSpPr>
                <a:grpSpLocks/>
              </p:cNvGrpSpPr>
              <p:nvPr/>
            </p:nvGrpSpPr>
            <p:grpSpPr bwMode="auto">
              <a:xfrm>
                <a:off x="2353" y="3239"/>
                <a:ext cx="281" cy="241"/>
                <a:chOff x="2353" y="3239"/>
                <a:chExt cx="281" cy="241"/>
              </a:xfrm>
            </p:grpSpPr>
            <p:sp>
              <p:nvSpPr>
                <p:cNvPr id="45112" name="Freeform 92"/>
                <p:cNvSpPr>
                  <a:spLocks/>
                </p:cNvSpPr>
                <p:nvPr/>
              </p:nvSpPr>
              <p:spPr bwMode="auto">
                <a:xfrm>
                  <a:off x="2353" y="3336"/>
                  <a:ext cx="126" cy="136"/>
                </a:xfrm>
                <a:custGeom>
                  <a:avLst/>
                  <a:gdLst>
                    <a:gd name="T0" fmla="*/ 1 w 252"/>
                    <a:gd name="T1" fmla="*/ 0 h 407"/>
                    <a:gd name="T2" fmla="*/ 1 w 252"/>
                    <a:gd name="T3" fmla="*/ 0 h 407"/>
                    <a:gd name="T4" fmla="*/ 1 w 252"/>
                    <a:gd name="T5" fmla="*/ 0 h 407"/>
                    <a:gd name="T6" fmla="*/ 1 w 252"/>
                    <a:gd name="T7" fmla="*/ 0 h 407"/>
                    <a:gd name="T8" fmla="*/ 1 w 252"/>
                    <a:gd name="T9" fmla="*/ 0 h 407"/>
                    <a:gd name="T10" fmla="*/ 1 w 252"/>
                    <a:gd name="T11" fmla="*/ 0 h 407"/>
                    <a:gd name="T12" fmla="*/ 1 w 252"/>
                    <a:gd name="T13" fmla="*/ 0 h 407"/>
                    <a:gd name="T14" fmla="*/ 1 w 252"/>
                    <a:gd name="T15" fmla="*/ 0 h 407"/>
                    <a:gd name="T16" fmla="*/ 1 w 252"/>
                    <a:gd name="T17" fmla="*/ 0 h 407"/>
                    <a:gd name="T18" fmla="*/ 1 w 252"/>
                    <a:gd name="T19" fmla="*/ 0 h 407"/>
                    <a:gd name="T20" fmla="*/ 1 w 252"/>
                    <a:gd name="T21" fmla="*/ 0 h 407"/>
                    <a:gd name="T22" fmla="*/ 1 w 252"/>
                    <a:gd name="T23" fmla="*/ 0 h 407"/>
                    <a:gd name="T24" fmla="*/ 1 w 252"/>
                    <a:gd name="T25" fmla="*/ 0 h 407"/>
                    <a:gd name="T26" fmla="*/ 1 w 252"/>
                    <a:gd name="T27" fmla="*/ 0 h 407"/>
                    <a:gd name="T28" fmla="*/ 1 w 252"/>
                    <a:gd name="T29" fmla="*/ 0 h 407"/>
                    <a:gd name="T30" fmla="*/ 1 w 252"/>
                    <a:gd name="T31" fmla="*/ 0 h 407"/>
                    <a:gd name="T32" fmla="*/ 1 w 252"/>
                    <a:gd name="T33" fmla="*/ 0 h 407"/>
                    <a:gd name="T34" fmla="*/ 1 w 252"/>
                    <a:gd name="T35" fmla="*/ 0 h 407"/>
                    <a:gd name="T36" fmla="*/ 1 w 252"/>
                    <a:gd name="T37" fmla="*/ 0 h 407"/>
                    <a:gd name="T38" fmla="*/ 1 w 252"/>
                    <a:gd name="T39" fmla="*/ 0 h 407"/>
                    <a:gd name="T40" fmla="*/ 1 w 252"/>
                    <a:gd name="T41" fmla="*/ 0 h 407"/>
                    <a:gd name="T42" fmla="*/ 1 w 252"/>
                    <a:gd name="T43" fmla="*/ 0 h 407"/>
                    <a:gd name="T44" fmla="*/ 1 w 252"/>
                    <a:gd name="T45" fmla="*/ 0 h 407"/>
                    <a:gd name="T46" fmla="*/ 1 w 252"/>
                    <a:gd name="T47" fmla="*/ 0 h 407"/>
                    <a:gd name="T48" fmla="*/ 1 w 252"/>
                    <a:gd name="T49" fmla="*/ 0 h 407"/>
                    <a:gd name="T50" fmla="*/ 1 w 252"/>
                    <a:gd name="T51" fmla="*/ 0 h 407"/>
                    <a:gd name="T52" fmla="*/ 1 w 252"/>
                    <a:gd name="T53" fmla="*/ 0 h 407"/>
                    <a:gd name="T54" fmla="*/ 1 w 252"/>
                    <a:gd name="T55" fmla="*/ 0 h 407"/>
                    <a:gd name="T56" fmla="*/ 1 w 252"/>
                    <a:gd name="T57" fmla="*/ 0 h 407"/>
                    <a:gd name="T58" fmla="*/ 1 w 252"/>
                    <a:gd name="T59" fmla="*/ 0 h 407"/>
                    <a:gd name="T60" fmla="*/ 1 w 252"/>
                    <a:gd name="T61" fmla="*/ 0 h 407"/>
                    <a:gd name="T62" fmla="*/ 1 w 252"/>
                    <a:gd name="T63" fmla="*/ 0 h 407"/>
                    <a:gd name="T64" fmla="*/ 1 w 252"/>
                    <a:gd name="T65" fmla="*/ 0 h 407"/>
                    <a:gd name="T66" fmla="*/ 1 w 252"/>
                    <a:gd name="T67" fmla="*/ 0 h 407"/>
                    <a:gd name="T68" fmla="*/ 1 w 252"/>
                    <a:gd name="T69" fmla="*/ 0 h 407"/>
                    <a:gd name="T70" fmla="*/ 1 w 252"/>
                    <a:gd name="T71" fmla="*/ 0 h 407"/>
                    <a:gd name="T72" fmla="*/ 1 w 252"/>
                    <a:gd name="T73" fmla="*/ 0 h 407"/>
                    <a:gd name="T74" fmla="*/ 1 w 252"/>
                    <a:gd name="T75" fmla="*/ 0 h 407"/>
                    <a:gd name="T76" fmla="*/ 1 w 252"/>
                    <a:gd name="T77" fmla="*/ 0 h 407"/>
                    <a:gd name="T78" fmla="*/ 1 w 252"/>
                    <a:gd name="T79" fmla="*/ 0 h 407"/>
                    <a:gd name="T80" fmla="*/ 1 w 252"/>
                    <a:gd name="T81" fmla="*/ 0 h 407"/>
                    <a:gd name="T82" fmla="*/ 1 w 252"/>
                    <a:gd name="T83" fmla="*/ 0 h 407"/>
                    <a:gd name="T84" fmla="*/ 1 w 252"/>
                    <a:gd name="T85" fmla="*/ 0 h 407"/>
                    <a:gd name="T86" fmla="*/ 1 w 252"/>
                    <a:gd name="T87" fmla="*/ 0 h 407"/>
                    <a:gd name="T88" fmla="*/ 1 w 252"/>
                    <a:gd name="T89" fmla="*/ 0 h 407"/>
                    <a:gd name="T90" fmla="*/ 0 w 252"/>
                    <a:gd name="T91" fmla="*/ 0 h 407"/>
                    <a:gd name="T92" fmla="*/ 1 w 252"/>
                    <a:gd name="T93" fmla="*/ 0 h 407"/>
                    <a:gd name="T94" fmla="*/ 1 w 252"/>
                    <a:gd name="T95" fmla="*/ 0 h 40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2"/>
                    <a:gd name="T145" fmla="*/ 0 h 407"/>
                    <a:gd name="T146" fmla="*/ 252 w 252"/>
                    <a:gd name="T147" fmla="*/ 407 h 40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2" h="407">
                      <a:moveTo>
                        <a:pt x="10" y="264"/>
                      </a:moveTo>
                      <a:lnTo>
                        <a:pt x="20" y="241"/>
                      </a:lnTo>
                      <a:lnTo>
                        <a:pt x="29" y="222"/>
                      </a:lnTo>
                      <a:lnTo>
                        <a:pt x="42" y="212"/>
                      </a:lnTo>
                      <a:lnTo>
                        <a:pt x="60" y="196"/>
                      </a:lnTo>
                      <a:lnTo>
                        <a:pt x="74" y="180"/>
                      </a:lnTo>
                      <a:lnTo>
                        <a:pt x="86" y="163"/>
                      </a:lnTo>
                      <a:lnTo>
                        <a:pt x="96" y="146"/>
                      </a:lnTo>
                      <a:lnTo>
                        <a:pt x="112" y="131"/>
                      </a:lnTo>
                      <a:lnTo>
                        <a:pt x="133" y="121"/>
                      </a:lnTo>
                      <a:lnTo>
                        <a:pt x="149" y="105"/>
                      </a:lnTo>
                      <a:lnTo>
                        <a:pt x="156" y="75"/>
                      </a:lnTo>
                      <a:lnTo>
                        <a:pt x="171" y="54"/>
                      </a:lnTo>
                      <a:lnTo>
                        <a:pt x="191" y="2"/>
                      </a:lnTo>
                      <a:lnTo>
                        <a:pt x="203" y="0"/>
                      </a:lnTo>
                      <a:lnTo>
                        <a:pt x="214" y="9"/>
                      </a:lnTo>
                      <a:lnTo>
                        <a:pt x="221" y="22"/>
                      </a:lnTo>
                      <a:lnTo>
                        <a:pt x="223" y="46"/>
                      </a:lnTo>
                      <a:lnTo>
                        <a:pt x="215" y="76"/>
                      </a:lnTo>
                      <a:lnTo>
                        <a:pt x="206" y="89"/>
                      </a:lnTo>
                      <a:lnTo>
                        <a:pt x="197" y="105"/>
                      </a:lnTo>
                      <a:lnTo>
                        <a:pt x="188" y="131"/>
                      </a:lnTo>
                      <a:lnTo>
                        <a:pt x="200" y="126"/>
                      </a:lnTo>
                      <a:lnTo>
                        <a:pt x="218" y="126"/>
                      </a:lnTo>
                      <a:lnTo>
                        <a:pt x="225" y="131"/>
                      </a:lnTo>
                      <a:lnTo>
                        <a:pt x="245" y="147"/>
                      </a:lnTo>
                      <a:lnTo>
                        <a:pt x="251" y="174"/>
                      </a:lnTo>
                      <a:lnTo>
                        <a:pt x="252" y="212"/>
                      </a:lnTo>
                      <a:lnTo>
                        <a:pt x="248" y="258"/>
                      </a:lnTo>
                      <a:lnTo>
                        <a:pt x="237" y="288"/>
                      </a:lnTo>
                      <a:lnTo>
                        <a:pt x="224" y="326"/>
                      </a:lnTo>
                      <a:lnTo>
                        <a:pt x="203" y="367"/>
                      </a:lnTo>
                      <a:lnTo>
                        <a:pt x="190" y="391"/>
                      </a:lnTo>
                      <a:lnTo>
                        <a:pt x="175" y="403"/>
                      </a:lnTo>
                      <a:lnTo>
                        <a:pt x="156" y="407"/>
                      </a:lnTo>
                      <a:lnTo>
                        <a:pt x="135" y="403"/>
                      </a:lnTo>
                      <a:lnTo>
                        <a:pt x="117" y="395"/>
                      </a:lnTo>
                      <a:lnTo>
                        <a:pt x="105" y="386"/>
                      </a:lnTo>
                      <a:lnTo>
                        <a:pt x="95" y="376"/>
                      </a:lnTo>
                      <a:lnTo>
                        <a:pt x="84" y="382"/>
                      </a:lnTo>
                      <a:lnTo>
                        <a:pt x="68" y="384"/>
                      </a:lnTo>
                      <a:lnTo>
                        <a:pt x="53" y="387"/>
                      </a:lnTo>
                      <a:lnTo>
                        <a:pt x="30" y="382"/>
                      </a:lnTo>
                      <a:lnTo>
                        <a:pt x="18" y="368"/>
                      </a:lnTo>
                      <a:lnTo>
                        <a:pt x="5" y="345"/>
                      </a:lnTo>
                      <a:lnTo>
                        <a:pt x="0" y="309"/>
                      </a:lnTo>
                      <a:lnTo>
                        <a:pt x="6" y="271"/>
                      </a:lnTo>
                      <a:lnTo>
                        <a:pt x="10" y="264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45113" name="Group 101"/>
                <p:cNvGrpSpPr>
                  <a:grpSpLocks/>
                </p:cNvGrpSpPr>
                <p:nvPr/>
              </p:nvGrpSpPr>
              <p:grpSpPr bwMode="auto">
                <a:xfrm>
                  <a:off x="2381" y="3239"/>
                  <a:ext cx="253" cy="241"/>
                  <a:chOff x="2381" y="3239"/>
                  <a:chExt cx="253" cy="241"/>
                </a:xfrm>
              </p:grpSpPr>
              <p:grpSp>
                <p:nvGrpSpPr>
                  <p:cNvPr id="4511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381" y="3239"/>
                    <a:ext cx="253" cy="210"/>
                    <a:chOff x="2381" y="3239"/>
                    <a:chExt cx="253" cy="210"/>
                  </a:xfrm>
                </p:grpSpPr>
                <p:sp>
                  <p:nvSpPr>
                    <p:cNvPr id="45120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2381" y="3239"/>
                      <a:ext cx="253" cy="210"/>
                    </a:xfrm>
                    <a:custGeom>
                      <a:avLst/>
                      <a:gdLst>
                        <a:gd name="T0" fmla="*/ 1 w 505"/>
                        <a:gd name="T1" fmla="*/ 0 h 629"/>
                        <a:gd name="T2" fmla="*/ 1 w 505"/>
                        <a:gd name="T3" fmla="*/ 0 h 629"/>
                        <a:gd name="T4" fmla="*/ 1 w 505"/>
                        <a:gd name="T5" fmla="*/ 0 h 629"/>
                        <a:gd name="T6" fmla="*/ 1 w 505"/>
                        <a:gd name="T7" fmla="*/ 0 h 629"/>
                        <a:gd name="T8" fmla="*/ 1 w 505"/>
                        <a:gd name="T9" fmla="*/ 0 h 629"/>
                        <a:gd name="T10" fmla="*/ 1 w 505"/>
                        <a:gd name="T11" fmla="*/ 0 h 629"/>
                        <a:gd name="T12" fmla="*/ 1 w 505"/>
                        <a:gd name="T13" fmla="*/ 0 h 629"/>
                        <a:gd name="T14" fmla="*/ 1 w 505"/>
                        <a:gd name="T15" fmla="*/ 0 h 629"/>
                        <a:gd name="T16" fmla="*/ 1 w 505"/>
                        <a:gd name="T17" fmla="*/ 0 h 629"/>
                        <a:gd name="T18" fmla="*/ 1 w 505"/>
                        <a:gd name="T19" fmla="*/ 0 h 629"/>
                        <a:gd name="T20" fmla="*/ 1 w 505"/>
                        <a:gd name="T21" fmla="*/ 0 h 629"/>
                        <a:gd name="T22" fmla="*/ 1 w 505"/>
                        <a:gd name="T23" fmla="*/ 0 h 629"/>
                        <a:gd name="T24" fmla="*/ 1 w 505"/>
                        <a:gd name="T25" fmla="*/ 0 h 629"/>
                        <a:gd name="T26" fmla="*/ 1 w 505"/>
                        <a:gd name="T27" fmla="*/ 0 h 629"/>
                        <a:gd name="T28" fmla="*/ 1 w 505"/>
                        <a:gd name="T29" fmla="*/ 0 h 629"/>
                        <a:gd name="T30" fmla="*/ 1 w 505"/>
                        <a:gd name="T31" fmla="*/ 0 h 629"/>
                        <a:gd name="T32" fmla="*/ 1 w 505"/>
                        <a:gd name="T33" fmla="*/ 0 h 629"/>
                        <a:gd name="T34" fmla="*/ 1 w 505"/>
                        <a:gd name="T35" fmla="*/ 0 h 629"/>
                        <a:gd name="T36" fmla="*/ 1 w 505"/>
                        <a:gd name="T37" fmla="*/ 0 h 629"/>
                        <a:gd name="T38" fmla="*/ 1 w 505"/>
                        <a:gd name="T39" fmla="*/ 0 h 629"/>
                        <a:gd name="T40" fmla="*/ 1 w 505"/>
                        <a:gd name="T41" fmla="*/ 0 h 629"/>
                        <a:gd name="T42" fmla="*/ 1 w 505"/>
                        <a:gd name="T43" fmla="*/ 0 h 629"/>
                        <a:gd name="T44" fmla="*/ 1 w 505"/>
                        <a:gd name="T45" fmla="*/ 0 h 629"/>
                        <a:gd name="T46" fmla="*/ 1 w 505"/>
                        <a:gd name="T47" fmla="*/ 0 h 629"/>
                        <a:gd name="T48" fmla="*/ 1 w 505"/>
                        <a:gd name="T49" fmla="*/ 0 h 629"/>
                        <a:gd name="T50" fmla="*/ 1 w 505"/>
                        <a:gd name="T51" fmla="*/ 0 h 629"/>
                        <a:gd name="T52" fmla="*/ 1 w 505"/>
                        <a:gd name="T53" fmla="*/ 0 h 629"/>
                        <a:gd name="T54" fmla="*/ 1 w 505"/>
                        <a:gd name="T55" fmla="*/ 0 h 629"/>
                        <a:gd name="T56" fmla="*/ 1 w 505"/>
                        <a:gd name="T57" fmla="*/ 0 h 629"/>
                        <a:gd name="T58" fmla="*/ 1 w 505"/>
                        <a:gd name="T59" fmla="*/ 0 h 629"/>
                        <a:gd name="T60" fmla="*/ 1 w 505"/>
                        <a:gd name="T61" fmla="*/ 0 h 629"/>
                        <a:gd name="T62" fmla="*/ 1 w 505"/>
                        <a:gd name="T63" fmla="*/ 0 h 629"/>
                        <a:gd name="T64" fmla="*/ 1 w 505"/>
                        <a:gd name="T65" fmla="*/ 0 h 629"/>
                        <a:gd name="T66" fmla="*/ 1 w 505"/>
                        <a:gd name="T67" fmla="*/ 0 h 629"/>
                        <a:gd name="T68" fmla="*/ 1 w 505"/>
                        <a:gd name="T69" fmla="*/ 0 h 629"/>
                        <a:gd name="T70" fmla="*/ 1 w 505"/>
                        <a:gd name="T71" fmla="*/ 0 h 629"/>
                        <a:gd name="T72" fmla="*/ 1 w 505"/>
                        <a:gd name="T73" fmla="*/ 0 h 629"/>
                        <a:gd name="T74" fmla="*/ 1 w 505"/>
                        <a:gd name="T75" fmla="*/ 0 h 629"/>
                        <a:gd name="T76" fmla="*/ 1 w 505"/>
                        <a:gd name="T77" fmla="*/ 0 h 629"/>
                        <a:gd name="T78" fmla="*/ 1 w 505"/>
                        <a:gd name="T79" fmla="*/ 0 h 629"/>
                        <a:gd name="T80" fmla="*/ 1 w 505"/>
                        <a:gd name="T81" fmla="*/ 0 h 629"/>
                        <a:gd name="T82" fmla="*/ 0 w 505"/>
                        <a:gd name="T83" fmla="*/ 0 h 629"/>
                        <a:gd name="T84" fmla="*/ 1 w 505"/>
                        <a:gd name="T85" fmla="*/ 0 h 629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05"/>
                        <a:gd name="T130" fmla="*/ 0 h 629"/>
                        <a:gd name="T131" fmla="*/ 505 w 505"/>
                        <a:gd name="T132" fmla="*/ 629 h 629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05" h="629">
                          <a:moveTo>
                            <a:pt x="6" y="560"/>
                          </a:moveTo>
                          <a:lnTo>
                            <a:pt x="32" y="518"/>
                          </a:lnTo>
                          <a:lnTo>
                            <a:pt x="70" y="460"/>
                          </a:lnTo>
                          <a:lnTo>
                            <a:pt x="115" y="404"/>
                          </a:lnTo>
                          <a:lnTo>
                            <a:pt x="150" y="370"/>
                          </a:lnTo>
                          <a:lnTo>
                            <a:pt x="177" y="357"/>
                          </a:lnTo>
                          <a:lnTo>
                            <a:pt x="197" y="350"/>
                          </a:lnTo>
                          <a:lnTo>
                            <a:pt x="209" y="333"/>
                          </a:lnTo>
                          <a:lnTo>
                            <a:pt x="205" y="294"/>
                          </a:lnTo>
                          <a:lnTo>
                            <a:pt x="212" y="250"/>
                          </a:lnTo>
                          <a:lnTo>
                            <a:pt x="230" y="208"/>
                          </a:lnTo>
                          <a:lnTo>
                            <a:pt x="257" y="162"/>
                          </a:lnTo>
                          <a:lnTo>
                            <a:pt x="297" y="113"/>
                          </a:lnTo>
                          <a:lnTo>
                            <a:pt x="339" y="69"/>
                          </a:lnTo>
                          <a:lnTo>
                            <a:pt x="379" y="32"/>
                          </a:lnTo>
                          <a:lnTo>
                            <a:pt x="424" y="7"/>
                          </a:lnTo>
                          <a:lnTo>
                            <a:pt x="455" y="0"/>
                          </a:lnTo>
                          <a:lnTo>
                            <a:pt x="482" y="12"/>
                          </a:lnTo>
                          <a:lnTo>
                            <a:pt x="498" y="35"/>
                          </a:lnTo>
                          <a:lnTo>
                            <a:pt x="505" y="65"/>
                          </a:lnTo>
                          <a:lnTo>
                            <a:pt x="502" y="108"/>
                          </a:lnTo>
                          <a:lnTo>
                            <a:pt x="488" y="156"/>
                          </a:lnTo>
                          <a:lnTo>
                            <a:pt x="470" y="196"/>
                          </a:lnTo>
                          <a:lnTo>
                            <a:pt x="444" y="241"/>
                          </a:lnTo>
                          <a:lnTo>
                            <a:pt x="414" y="278"/>
                          </a:lnTo>
                          <a:lnTo>
                            <a:pt x="373" y="320"/>
                          </a:lnTo>
                          <a:lnTo>
                            <a:pt x="335" y="354"/>
                          </a:lnTo>
                          <a:lnTo>
                            <a:pt x="302" y="374"/>
                          </a:lnTo>
                          <a:lnTo>
                            <a:pt x="273" y="377"/>
                          </a:lnTo>
                          <a:lnTo>
                            <a:pt x="245" y="373"/>
                          </a:lnTo>
                          <a:lnTo>
                            <a:pt x="227" y="381"/>
                          </a:lnTo>
                          <a:lnTo>
                            <a:pt x="216" y="402"/>
                          </a:lnTo>
                          <a:lnTo>
                            <a:pt x="206" y="439"/>
                          </a:lnTo>
                          <a:lnTo>
                            <a:pt x="182" y="479"/>
                          </a:lnTo>
                          <a:lnTo>
                            <a:pt x="145" y="524"/>
                          </a:lnTo>
                          <a:lnTo>
                            <a:pt x="116" y="562"/>
                          </a:lnTo>
                          <a:lnTo>
                            <a:pt x="90" y="597"/>
                          </a:lnTo>
                          <a:lnTo>
                            <a:pt x="66" y="618"/>
                          </a:lnTo>
                          <a:lnTo>
                            <a:pt x="41" y="628"/>
                          </a:lnTo>
                          <a:lnTo>
                            <a:pt x="19" y="629"/>
                          </a:lnTo>
                          <a:lnTo>
                            <a:pt x="1" y="618"/>
                          </a:lnTo>
                          <a:lnTo>
                            <a:pt x="0" y="589"/>
                          </a:lnTo>
                          <a:lnTo>
                            <a:pt x="6" y="560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21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2499" y="3253"/>
                      <a:ext cx="121" cy="100"/>
                    </a:xfrm>
                    <a:custGeom>
                      <a:avLst/>
                      <a:gdLst>
                        <a:gd name="T0" fmla="*/ 0 w 242"/>
                        <a:gd name="T1" fmla="*/ 0 h 300"/>
                        <a:gd name="T2" fmla="*/ 1 w 242"/>
                        <a:gd name="T3" fmla="*/ 0 h 300"/>
                        <a:gd name="T4" fmla="*/ 1 w 242"/>
                        <a:gd name="T5" fmla="*/ 0 h 300"/>
                        <a:gd name="T6" fmla="*/ 1 w 242"/>
                        <a:gd name="T7" fmla="*/ 0 h 300"/>
                        <a:gd name="T8" fmla="*/ 1 w 242"/>
                        <a:gd name="T9" fmla="*/ 0 h 300"/>
                        <a:gd name="T10" fmla="*/ 1 w 242"/>
                        <a:gd name="T11" fmla="*/ 0 h 300"/>
                        <a:gd name="T12" fmla="*/ 1 w 242"/>
                        <a:gd name="T13" fmla="*/ 0 h 300"/>
                        <a:gd name="T14" fmla="*/ 1 w 242"/>
                        <a:gd name="T15" fmla="*/ 0 h 300"/>
                        <a:gd name="T16" fmla="*/ 1 w 242"/>
                        <a:gd name="T17" fmla="*/ 0 h 300"/>
                        <a:gd name="T18" fmla="*/ 1 w 242"/>
                        <a:gd name="T19" fmla="*/ 0 h 300"/>
                        <a:gd name="T20" fmla="*/ 1 w 242"/>
                        <a:gd name="T21" fmla="*/ 0 h 300"/>
                        <a:gd name="T22" fmla="*/ 1 w 242"/>
                        <a:gd name="T23" fmla="*/ 0 h 300"/>
                        <a:gd name="T24" fmla="*/ 1 w 242"/>
                        <a:gd name="T25" fmla="*/ 0 h 300"/>
                        <a:gd name="T26" fmla="*/ 1 w 242"/>
                        <a:gd name="T27" fmla="*/ 0 h 300"/>
                        <a:gd name="T28" fmla="*/ 1 w 242"/>
                        <a:gd name="T29" fmla="*/ 0 h 300"/>
                        <a:gd name="T30" fmla="*/ 1 w 242"/>
                        <a:gd name="T31" fmla="*/ 0 h 300"/>
                        <a:gd name="T32" fmla="*/ 1 w 242"/>
                        <a:gd name="T33" fmla="*/ 0 h 300"/>
                        <a:gd name="T34" fmla="*/ 1 w 242"/>
                        <a:gd name="T35" fmla="*/ 0 h 300"/>
                        <a:gd name="T36" fmla="*/ 1 w 242"/>
                        <a:gd name="T37" fmla="*/ 0 h 300"/>
                        <a:gd name="T38" fmla="*/ 1 w 242"/>
                        <a:gd name="T39" fmla="*/ 0 h 300"/>
                        <a:gd name="T40" fmla="*/ 0 w 242"/>
                        <a:gd name="T41" fmla="*/ 0 h 300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42"/>
                        <a:gd name="T64" fmla="*/ 0 h 300"/>
                        <a:gd name="T65" fmla="*/ 242 w 242"/>
                        <a:gd name="T66" fmla="*/ 300 h 300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42" h="300">
                          <a:moveTo>
                            <a:pt x="0" y="243"/>
                          </a:moveTo>
                          <a:lnTo>
                            <a:pt x="9" y="208"/>
                          </a:lnTo>
                          <a:lnTo>
                            <a:pt x="25" y="175"/>
                          </a:lnTo>
                          <a:lnTo>
                            <a:pt x="57" y="129"/>
                          </a:lnTo>
                          <a:lnTo>
                            <a:pt x="86" y="92"/>
                          </a:lnTo>
                          <a:lnTo>
                            <a:pt x="124" y="55"/>
                          </a:lnTo>
                          <a:lnTo>
                            <a:pt x="161" y="25"/>
                          </a:lnTo>
                          <a:lnTo>
                            <a:pt x="192" y="4"/>
                          </a:lnTo>
                          <a:lnTo>
                            <a:pt x="218" y="0"/>
                          </a:lnTo>
                          <a:lnTo>
                            <a:pt x="237" y="9"/>
                          </a:lnTo>
                          <a:lnTo>
                            <a:pt x="242" y="39"/>
                          </a:lnTo>
                          <a:lnTo>
                            <a:pt x="233" y="73"/>
                          </a:lnTo>
                          <a:lnTo>
                            <a:pt x="218" y="113"/>
                          </a:lnTo>
                          <a:lnTo>
                            <a:pt x="187" y="163"/>
                          </a:lnTo>
                          <a:lnTo>
                            <a:pt x="157" y="200"/>
                          </a:lnTo>
                          <a:lnTo>
                            <a:pt x="124" y="235"/>
                          </a:lnTo>
                          <a:lnTo>
                            <a:pt x="91" y="271"/>
                          </a:lnTo>
                          <a:lnTo>
                            <a:pt x="47" y="300"/>
                          </a:lnTo>
                          <a:lnTo>
                            <a:pt x="19" y="296"/>
                          </a:lnTo>
                          <a:lnTo>
                            <a:pt x="3" y="279"/>
                          </a:lnTo>
                          <a:lnTo>
                            <a:pt x="0" y="24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115" name="Freeform 96"/>
                  <p:cNvSpPr>
                    <a:spLocks/>
                  </p:cNvSpPr>
                  <p:nvPr/>
                </p:nvSpPr>
                <p:spPr bwMode="auto">
                  <a:xfrm>
                    <a:off x="2418" y="3390"/>
                    <a:ext cx="81" cy="90"/>
                  </a:xfrm>
                  <a:custGeom>
                    <a:avLst/>
                    <a:gdLst>
                      <a:gd name="T0" fmla="*/ 0 w 163"/>
                      <a:gd name="T1" fmla="*/ 0 h 270"/>
                      <a:gd name="T2" fmla="*/ 0 w 163"/>
                      <a:gd name="T3" fmla="*/ 0 h 270"/>
                      <a:gd name="T4" fmla="*/ 0 w 163"/>
                      <a:gd name="T5" fmla="*/ 0 h 270"/>
                      <a:gd name="T6" fmla="*/ 0 w 163"/>
                      <a:gd name="T7" fmla="*/ 0 h 270"/>
                      <a:gd name="T8" fmla="*/ 0 w 163"/>
                      <a:gd name="T9" fmla="*/ 0 h 270"/>
                      <a:gd name="T10" fmla="*/ 0 w 163"/>
                      <a:gd name="T11" fmla="*/ 0 h 270"/>
                      <a:gd name="T12" fmla="*/ 0 w 163"/>
                      <a:gd name="T13" fmla="*/ 0 h 270"/>
                      <a:gd name="T14" fmla="*/ 0 w 163"/>
                      <a:gd name="T15" fmla="*/ 0 h 270"/>
                      <a:gd name="T16" fmla="*/ 0 w 163"/>
                      <a:gd name="T17" fmla="*/ 0 h 270"/>
                      <a:gd name="T18" fmla="*/ 0 w 163"/>
                      <a:gd name="T19" fmla="*/ 0 h 270"/>
                      <a:gd name="T20" fmla="*/ 0 w 163"/>
                      <a:gd name="T21" fmla="*/ 0 h 270"/>
                      <a:gd name="T22" fmla="*/ 0 w 163"/>
                      <a:gd name="T23" fmla="*/ 0 h 270"/>
                      <a:gd name="T24" fmla="*/ 0 w 163"/>
                      <a:gd name="T25" fmla="*/ 0 h 270"/>
                      <a:gd name="T26" fmla="*/ 0 w 163"/>
                      <a:gd name="T27" fmla="*/ 0 h 270"/>
                      <a:gd name="T28" fmla="*/ 0 w 163"/>
                      <a:gd name="T29" fmla="*/ 0 h 270"/>
                      <a:gd name="T30" fmla="*/ 0 w 163"/>
                      <a:gd name="T31" fmla="*/ 0 h 270"/>
                      <a:gd name="T32" fmla="*/ 0 w 163"/>
                      <a:gd name="T33" fmla="*/ 0 h 270"/>
                      <a:gd name="T34" fmla="*/ 0 w 163"/>
                      <a:gd name="T35" fmla="*/ 0 h 270"/>
                      <a:gd name="T36" fmla="*/ 0 w 163"/>
                      <a:gd name="T37" fmla="*/ 0 h 270"/>
                      <a:gd name="T38" fmla="*/ 0 w 163"/>
                      <a:gd name="T39" fmla="*/ 0 h 270"/>
                      <a:gd name="T40" fmla="*/ 0 w 163"/>
                      <a:gd name="T41" fmla="*/ 0 h 270"/>
                      <a:gd name="T42" fmla="*/ 0 w 163"/>
                      <a:gd name="T43" fmla="*/ 0 h 270"/>
                      <a:gd name="T44" fmla="*/ 0 w 163"/>
                      <a:gd name="T45" fmla="*/ 0 h 270"/>
                      <a:gd name="T46" fmla="*/ 0 w 163"/>
                      <a:gd name="T47" fmla="*/ 0 h 270"/>
                      <a:gd name="T48" fmla="*/ 0 w 163"/>
                      <a:gd name="T49" fmla="*/ 0 h 270"/>
                      <a:gd name="T50" fmla="*/ 0 w 163"/>
                      <a:gd name="T51" fmla="*/ 0 h 270"/>
                      <a:gd name="T52" fmla="*/ 0 w 163"/>
                      <a:gd name="T53" fmla="*/ 0 h 270"/>
                      <a:gd name="T54" fmla="*/ 0 w 163"/>
                      <a:gd name="T55" fmla="*/ 0 h 270"/>
                      <a:gd name="T56" fmla="*/ 0 w 163"/>
                      <a:gd name="T57" fmla="*/ 0 h 270"/>
                      <a:gd name="T58" fmla="*/ 0 w 163"/>
                      <a:gd name="T59" fmla="*/ 0 h 270"/>
                      <a:gd name="T60" fmla="*/ 0 w 163"/>
                      <a:gd name="T61" fmla="*/ 0 h 270"/>
                      <a:gd name="T62" fmla="*/ 0 w 163"/>
                      <a:gd name="T63" fmla="*/ 0 h 270"/>
                      <a:gd name="T64" fmla="*/ 0 w 163"/>
                      <a:gd name="T65" fmla="*/ 0 h 270"/>
                      <a:gd name="T66" fmla="*/ 0 w 163"/>
                      <a:gd name="T67" fmla="*/ 0 h 270"/>
                      <a:gd name="T68" fmla="*/ 0 w 163"/>
                      <a:gd name="T69" fmla="*/ 0 h 270"/>
                      <a:gd name="T70" fmla="*/ 0 w 163"/>
                      <a:gd name="T71" fmla="*/ 0 h 270"/>
                      <a:gd name="T72" fmla="*/ 0 w 163"/>
                      <a:gd name="T73" fmla="*/ 0 h 270"/>
                      <a:gd name="T74" fmla="*/ 0 w 163"/>
                      <a:gd name="T75" fmla="*/ 0 h 270"/>
                      <a:gd name="T76" fmla="*/ 0 w 163"/>
                      <a:gd name="T77" fmla="*/ 0 h 270"/>
                      <a:gd name="T78" fmla="*/ 0 w 163"/>
                      <a:gd name="T79" fmla="*/ 0 h 270"/>
                      <a:gd name="T80" fmla="*/ 0 w 163"/>
                      <a:gd name="T81" fmla="*/ 0 h 270"/>
                      <a:gd name="T82" fmla="*/ 0 w 163"/>
                      <a:gd name="T83" fmla="*/ 0 h 270"/>
                      <a:gd name="T84" fmla="*/ 0 w 163"/>
                      <a:gd name="T85" fmla="*/ 0 h 270"/>
                      <a:gd name="T86" fmla="*/ 0 w 163"/>
                      <a:gd name="T87" fmla="*/ 0 h 270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63"/>
                      <a:gd name="T133" fmla="*/ 0 h 270"/>
                      <a:gd name="T134" fmla="*/ 163 w 163"/>
                      <a:gd name="T135" fmla="*/ 270 h 270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63" h="270">
                        <a:moveTo>
                          <a:pt x="122" y="0"/>
                        </a:moveTo>
                        <a:lnTo>
                          <a:pt x="138" y="5"/>
                        </a:lnTo>
                        <a:lnTo>
                          <a:pt x="148" y="21"/>
                        </a:lnTo>
                        <a:lnTo>
                          <a:pt x="149" y="37"/>
                        </a:lnTo>
                        <a:lnTo>
                          <a:pt x="144" y="50"/>
                        </a:lnTo>
                        <a:lnTo>
                          <a:pt x="152" y="56"/>
                        </a:lnTo>
                        <a:lnTo>
                          <a:pt x="162" y="73"/>
                        </a:lnTo>
                        <a:lnTo>
                          <a:pt x="163" y="93"/>
                        </a:lnTo>
                        <a:lnTo>
                          <a:pt x="153" y="106"/>
                        </a:lnTo>
                        <a:lnTo>
                          <a:pt x="138" y="116"/>
                        </a:lnTo>
                        <a:lnTo>
                          <a:pt x="148" y="135"/>
                        </a:lnTo>
                        <a:lnTo>
                          <a:pt x="149" y="158"/>
                        </a:lnTo>
                        <a:lnTo>
                          <a:pt x="139" y="175"/>
                        </a:lnTo>
                        <a:lnTo>
                          <a:pt x="120" y="183"/>
                        </a:lnTo>
                        <a:lnTo>
                          <a:pt x="91" y="177"/>
                        </a:lnTo>
                        <a:lnTo>
                          <a:pt x="92" y="196"/>
                        </a:lnTo>
                        <a:lnTo>
                          <a:pt x="91" y="224"/>
                        </a:lnTo>
                        <a:lnTo>
                          <a:pt x="85" y="245"/>
                        </a:lnTo>
                        <a:lnTo>
                          <a:pt x="77" y="259"/>
                        </a:lnTo>
                        <a:lnTo>
                          <a:pt x="65" y="268"/>
                        </a:lnTo>
                        <a:lnTo>
                          <a:pt x="48" y="270"/>
                        </a:lnTo>
                        <a:lnTo>
                          <a:pt x="28" y="260"/>
                        </a:lnTo>
                        <a:lnTo>
                          <a:pt x="17" y="243"/>
                        </a:lnTo>
                        <a:lnTo>
                          <a:pt x="3" y="213"/>
                        </a:lnTo>
                        <a:lnTo>
                          <a:pt x="0" y="191"/>
                        </a:lnTo>
                        <a:lnTo>
                          <a:pt x="6" y="177"/>
                        </a:lnTo>
                        <a:lnTo>
                          <a:pt x="17" y="171"/>
                        </a:lnTo>
                        <a:lnTo>
                          <a:pt x="25" y="168"/>
                        </a:lnTo>
                        <a:lnTo>
                          <a:pt x="22" y="152"/>
                        </a:lnTo>
                        <a:lnTo>
                          <a:pt x="10" y="141"/>
                        </a:lnTo>
                        <a:lnTo>
                          <a:pt x="6" y="126"/>
                        </a:lnTo>
                        <a:lnTo>
                          <a:pt x="11" y="110"/>
                        </a:lnTo>
                        <a:lnTo>
                          <a:pt x="27" y="101"/>
                        </a:lnTo>
                        <a:lnTo>
                          <a:pt x="20" y="89"/>
                        </a:lnTo>
                        <a:lnTo>
                          <a:pt x="20" y="72"/>
                        </a:lnTo>
                        <a:lnTo>
                          <a:pt x="31" y="63"/>
                        </a:lnTo>
                        <a:lnTo>
                          <a:pt x="26" y="47"/>
                        </a:lnTo>
                        <a:lnTo>
                          <a:pt x="34" y="29"/>
                        </a:lnTo>
                        <a:lnTo>
                          <a:pt x="44" y="19"/>
                        </a:lnTo>
                        <a:lnTo>
                          <a:pt x="61" y="17"/>
                        </a:lnTo>
                        <a:lnTo>
                          <a:pt x="70" y="19"/>
                        </a:lnTo>
                        <a:lnTo>
                          <a:pt x="79" y="21"/>
                        </a:lnTo>
                        <a:lnTo>
                          <a:pt x="95" y="13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116" name="Freeform 97"/>
                  <p:cNvSpPr>
                    <a:spLocks/>
                  </p:cNvSpPr>
                  <p:nvPr/>
                </p:nvSpPr>
                <p:spPr bwMode="auto">
                  <a:xfrm>
                    <a:off x="2446" y="3428"/>
                    <a:ext cx="42" cy="6"/>
                  </a:xfrm>
                  <a:custGeom>
                    <a:avLst/>
                    <a:gdLst>
                      <a:gd name="T0" fmla="*/ 0 w 82"/>
                      <a:gd name="T1" fmla="*/ 0 h 18"/>
                      <a:gd name="T2" fmla="*/ 1 w 82"/>
                      <a:gd name="T3" fmla="*/ 0 h 18"/>
                      <a:gd name="T4" fmla="*/ 1 w 82"/>
                      <a:gd name="T5" fmla="*/ 0 h 18"/>
                      <a:gd name="T6" fmla="*/ 1 w 82"/>
                      <a:gd name="T7" fmla="*/ 0 h 18"/>
                      <a:gd name="T8" fmla="*/ 1 w 82"/>
                      <a:gd name="T9" fmla="*/ 0 h 18"/>
                      <a:gd name="T10" fmla="*/ 1 w 82"/>
                      <a:gd name="T11" fmla="*/ 0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"/>
                      <a:gd name="T19" fmla="*/ 0 h 18"/>
                      <a:gd name="T20" fmla="*/ 82 w 82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" h="18">
                        <a:moveTo>
                          <a:pt x="0" y="4"/>
                        </a:moveTo>
                        <a:lnTo>
                          <a:pt x="13" y="12"/>
                        </a:lnTo>
                        <a:lnTo>
                          <a:pt x="33" y="18"/>
                        </a:lnTo>
                        <a:lnTo>
                          <a:pt x="52" y="14"/>
                        </a:lnTo>
                        <a:lnTo>
                          <a:pt x="71" y="8"/>
                        </a:lnTo>
                        <a:lnTo>
                          <a:pt x="82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117" name="Freeform 98"/>
                  <p:cNvSpPr>
                    <a:spLocks/>
                  </p:cNvSpPr>
                  <p:nvPr/>
                </p:nvSpPr>
                <p:spPr bwMode="auto">
                  <a:xfrm>
                    <a:off x="2439" y="3443"/>
                    <a:ext cx="24" cy="7"/>
                  </a:xfrm>
                  <a:custGeom>
                    <a:avLst/>
                    <a:gdLst>
                      <a:gd name="T0" fmla="*/ 0 w 50"/>
                      <a:gd name="T1" fmla="*/ 0 h 19"/>
                      <a:gd name="T2" fmla="*/ 0 w 50"/>
                      <a:gd name="T3" fmla="*/ 0 h 19"/>
                      <a:gd name="T4" fmla="*/ 0 w 50"/>
                      <a:gd name="T5" fmla="*/ 0 h 19"/>
                      <a:gd name="T6" fmla="*/ 0 w 50"/>
                      <a:gd name="T7" fmla="*/ 0 h 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0"/>
                      <a:gd name="T13" fmla="*/ 0 h 19"/>
                      <a:gd name="T14" fmla="*/ 50 w 50"/>
                      <a:gd name="T15" fmla="*/ 19 h 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0" h="19">
                        <a:moveTo>
                          <a:pt x="50" y="19"/>
                        </a:moveTo>
                        <a:lnTo>
                          <a:pt x="35" y="17"/>
                        </a:lnTo>
                        <a:lnTo>
                          <a:pt x="18" y="1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118" name="Freeform 99"/>
                  <p:cNvSpPr>
                    <a:spLocks/>
                  </p:cNvSpPr>
                  <p:nvPr/>
                </p:nvSpPr>
                <p:spPr bwMode="auto">
                  <a:xfrm>
                    <a:off x="2436" y="3450"/>
                    <a:ext cx="23" cy="9"/>
                  </a:xfrm>
                  <a:custGeom>
                    <a:avLst/>
                    <a:gdLst>
                      <a:gd name="T0" fmla="*/ 1 w 45"/>
                      <a:gd name="T1" fmla="*/ 0 h 27"/>
                      <a:gd name="T2" fmla="*/ 1 w 45"/>
                      <a:gd name="T3" fmla="*/ 0 h 27"/>
                      <a:gd name="T4" fmla="*/ 1 w 45"/>
                      <a:gd name="T5" fmla="*/ 0 h 27"/>
                      <a:gd name="T6" fmla="*/ 1 w 45"/>
                      <a:gd name="T7" fmla="*/ 0 h 27"/>
                      <a:gd name="T8" fmla="*/ 1 w 45"/>
                      <a:gd name="T9" fmla="*/ 0 h 27"/>
                      <a:gd name="T10" fmla="*/ 0 w 45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5"/>
                      <a:gd name="T19" fmla="*/ 0 h 27"/>
                      <a:gd name="T20" fmla="*/ 45 w 45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5" h="27">
                        <a:moveTo>
                          <a:pt x="45" y="27"/>
                        </a:moveTo>
                        <a:lnTo>
                          <a:pt x="33" y="19"/>
                        </a:lnTo>
                        <a:lnTo>
                          <a:pt x="21" y="19"/>
                        </a:lnTo>
                        <a:lnTo>
                          <a:pt x="9" y="27"/>
                        </a:lnTo>
                        <a:lnTo>
                          <a:pt x="6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119" name="Freeform 100"/>
                  <p:cNvSpPr>
                    <a:spLocks/>
                  </p:cNvSpPr>
                  <p:nvPr/>
                </p:nvSpPr>
                <p:spPr bwMode="auto">
                  <a:xfrm>
                    <a:off x="2447" y="3408"/>
                    <a:ext cx="41" cy="8"/>
                  </a:xfrm>
                  <a:custGeom>
                    <a:avLst/>
                    <a:gdLst>
                      <a:gd name="T0" fmla="*/ 1 w 82"/>
                      <a:gd name="T1" fmla="*/ 0 h 23"/>
                      <a:gd name="T2" fmla="*/ 1 w 82"/>
                      <a:gd name="T3" fmla="*/ 0 h 23"/>
                      <a:gd name="T4" fmla="*/ 1 w 82"/>
                      <a:gd name="T5" fmla="*/ 0 h 23"/>
                      <a:gd name="T6" fmla="*/ 1 w 82"/>
                      <a:gd name="T7" fmla="*/ 0 h 23"/>
                      <a:gd name="T8" fmla="*/ 1 w 82"/>
                      <a:gd name="T9" fmla="*/ 0 h 23"/>
                      <a:gd name="T10" fmla="*/ 1 w 82"/>
                      <a:gd name="T11" fmla="*/ 0 h 23"/>
                      <a:gd name="T12" fmla="*/ 1 w 82"/>
                      <a:gd name="T13" fmla="*/ 0 h 23"/>
                      <a:gd name="T14" fmla="*/ 1 w 82"/>
                      <a:gd name="T15" fmla="*/ 0 h 23"/>
                      <a:gd name="T16" fmla="*/ 0 w 82"/>
                      <a:gd name="T17" fmla="*/ 0 h 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2"/>
                      <a:gd name="T28" fmla="*/ 0 h 23"/>
                      <a:gd name="T29" fmla="*/ 82 w 82"/>
                      <a:gd name="T30" fmla="*/ 23 h 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2" h="23">
                        <a:moveTo>
                          <a:pt x="82" y="0"/>
                        </a:moveTo>
                        <a:lnTo>
                          <a:pt x="71" y="4"/>
                        </a:lnTo>
                        <a:lnTo>
                          <a:pt x="59" y="8"/>
                        </a:lnTo>
                        <a:lnTo>
                          <a:pt x="51" y="13"/>
                        </a:lnTo>
                        <a:lnTo>
                          <a:pt x="41" y="19"/>
                        </a:lnTo>
                        <a:lnTo>
                          <a:pt x="30" y="23"/>
                        </a:lnTo>
                        <a:lnTo>
                          <a:pt x="19" y="21"/>
                        </a:lnTo>
                        <a:lnTo>
                          <a:pt x="8" y="16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45066" name="Group 117"/>
            <p:cNvGrpSpPr>
              <a:grpSpLocks/>
            </p:cNvGrpSpPr>
            <p:nvPr/>
          </p:nvGrpSpPr>
          <p:grpSpPr bwMode="auto">
            <a:xfrm>
              <a:off x="2344" y="3093"/>
              <a:ext cx="202" cy="273"/>
              <a:chOff x="2344" y="3093"/>
              <a:chExt cx="202" cy="273"/>
            </a:xfrm>
          </p:grpSpPr>
          <p:grpSp>
            <p:nvGrpSpPr>
              <p:cNvPr id="45097" name="Group 115"/>
              <p:cNvGrpSpPr>
                <a:grpSpLocks/>
              </p:cNvGrpSpPr>
              <p:nvPr/>
            </p:nvGrpSpPr>
            <p:grpSpPr bwMode="auto">
              <a:xfrm>
                <a:off x="2344" y="3136"/>
                <a:ext cx="171" cy="230"/>
                <a:chOff x="2344" y="3136"/>
                <a:chExt cx="171" cy="230"/>
              </a:xfrm>
            </p:grpSpPr>
            <p:sp>
              <p:nvSpPr>
                <p:cNvPr id="45099" name="Freeform 104"/>
                <p:cNvSpPr>
                  <a:spLocks/>
                </p:cNvSpPr>
                <p:nvPr/>
              </p:nvSpPr>
              <p:spPr bwMode="auto">
                <a:xfrm>
                  <a:off x="2344" y="3136"/>
                  <a:ext cx="171" cy="230"/>
                </a:xfrm>
                <a:custGeom>
                  <a:avLst/>
                  <a:gdLst>
                    <a:gd name="T0" fmla="*/ 1 w 340"/>
                    <a:gd name="T1" fmla="*/ 0 h 690"/>
                    <a:gd name="T2" fmla="*/ 1 w 340"/>
                    <a:gd name="T3" fmla="*/ 0 h 690"/>
                    <a:gd name="T4" fmla="*/ 0 w 340"/>
                    <a:gd name="T5" fmla="*/ 0 h 690"/>
                    <a:gd name="T6" fmla="*/ 1 w 340"/>
                    <a:gd name="T7" fmla="*/ 0 h 690"/>
                    <a:gd name="T8" fmla="*/ 1 w 340"/>
                    <a:gd name="T9" fmla="*/ 0 h 690"/>
                    <a:gd name="T10" fmla="*/ 1 w 340"/>
                    <a:gd name="T11" fmla="*/ 0 h 690"/>
                    <a:gd name="T12" fmla="*/ 1 w 340"/>
                    <a:gd name="T13" fmla="*/ 0 h 690"/>
                    <a:gd name="T14" fmla="*/ 1 w 340"/>
                    <a:gd name="T15" fmla="*/ 0 h 690"/>
                    <a:gd name="T16" fmla="*/ 1 w 340"/>
                    <a:gd name="T17" fmla="*/ 0 h 690"/>
                    <a:gd name="T18" fmla="*/ 1 w 340"/>
                    <a:gd name="T19" fmla="*/ 0 h 690"/>
                    <a:gd name="T20" fmla="*/ 1 w 340"/>
                    <a:gd name="T21" fmla="*/ 0 h 690"/>
                    <a:gd name="T22" fmla="*/ 1 w 340"/>
                    <a:gd name="T23" fmla="*/ 0 h 690"/>
                    <a:gd name="T24" fmla="*/ 1 w 340"/>
                    <a:gd name="T25" fmla="*/ 0 h 690"/>
                    <a:gd name="T26" fmla="*/ 1 w 340"/>
                    <a:gd name="T27" fmla="*/ 0 h 690"/>
                    <a:gd name="T28" fmla="*/ 1 w 340"/>
                    <a:gd name="T29" fmla="*/ 0 h 690"/>
                    <a:gd name="T30" fmla="*/ 1 w 340"/>
                    <a:gd name="T31" fmla="*/ 0 h 690"/>
                    <a:gd name="T32" fmla="*/ 1 w 340"/>
                    <a:gd name="T33" fmla="*/ 0 h 690"/>
                    <a:gd name="T34" fmla="*/ 1 w 340"/>
                    <a:gd name="T35" fmla="*/ 0 h 690"/>
                    <a:gd name="T36" fmla="*/ 1 w 340"/>
                    <a:gd name="T37" fmla="*/ 0 h 690"/>
                    <a:gd name="T38" fmla="*/ 1 w 340"/>
                    <a:gd name="T39" fmla="*/ 0 h 690"/>
                    <a:gd name="T40" fmla="*/ 1 w 340"/>
                    <a:gd name="T41" fmla="*/ 0 h 690"/>
                    <a:gd name="T42" fmla="*/ 1 w 340"/>
                    <a:gd name="T43" fmla="*/ 0 h 690"/>
                    <a:gd name="T44" fmla="*/ 1 w 340"/>
                    <a:gd name="T45" fmla="*/ 0 h 690"/>
                    <a:gd name="T46" fmla="*/ 1 w 340"/>
                    <a:gd name="T47" fmla="*/ 0 h 690"/>
                    <a:gd name="T48" fmla="*/ 1 w 340"/>
                    <a:gd name="T49" fmla="*/ 0 h 690"/>
                    <a:gd name="T50" fmla="*/ 1 w 340"/>
                    <a:gd name="T51" fmla="*/ 0 h 690"/>
                    <a:gd name="T52" fmla="*/ 1 w 340"/>
                    <a:gd name="T53" fmla="*/ 0 h 690"/>
                    <a:gd name="T54" fmla="*/ 1 w 340"/>
                    <a:gd name="T55" fmla="*/ 0 h 690"/>
                    <a:gd name="T56" fmla="*/ 1 w 340"/>
                    <a:gd name="T57" fmla="*/ 0 h 690"/>
                    <a:gd name="T58" fmla="*/ 1 w 340"/>
                    <a:gd name="T59" fmla="*/ 0 h 690"/>
                    <a:gd name="T60" fmla="*/ 1 w 340"/>
                    <a:gd name="T61" fmla="*/ 0 h 690"/>
                    <a:gd name="T62" fmla="*/ 1 w 340"/>
                    <a:gd name="T63" fmla="*/ 0 h 690"/>
                    <a:gd name="T64" fmla="*/ 1 w 340"/>
                    <a:gd name="T65" fmla="*/ 0 h 690"/>
                    <a:gd name="T66" fmla="*/ 1 w 340"/>
                    <a:gd name="T67" fmla="*/ 0 h 690"/>
                    <a:gd name="T68" fmla="*/ 1 w 340"/>
                    <a:gd name="T69" fmla="*/ 0 h 690"/>
                    <a:gd name="T70" fmla="*/ 1 w 340"/>
                    <a:gd name="T71" fmla="*/ 0 h 690"/>
                    <a:gd name="T72" fmla="*/ 1 w 340"/>
                    <a:gd name="T73" fmla="*/ 0 h 690"/>
                    <a:gd name="T74" fmla="*/ 1 w 340"/>
                    <a:gd name="T75" fmla="*/ 0 h 690"/>
                    <a:gd name="T76" fmla="*/ 1 w 340"/>
                    <a:gd name="T77" fmla="*/ 0 h 690"/>
                    <a:gd name="T78" fmla="*/ 1 w 340"/>
                    <a:gd name="T79" fmla="*/ 0 h 690"/>
                    <a:gd name="T80" fmla="*/ 1 w 340"/>
                    <a:gd name="T81" fmla="*/ 0 h 690"/>
                    <a:gd name="T82" fmla="*/ 1 w 340"/>
                    <a:gd name="T83" fmla="*/ 0 h 690"/>
                    <a:gd name="T84" fmla="*/ 1 w 340"/>
                    <a:gd name="T85" fmla="*/ 0 h 690"/>
                    <a:gd name="T86" fmla="*/ 1 w 340"/>
                    <a:gd name="T87" fmla="*/ 0 h 690"/>
                    <a:gd name="T88" fmla="*/ 1 w 340"/>
                    <a:gd name="T89" fmla="*/ 0 h 690"/>
                    <a:gd name="T90" fmla="*/ 1 w 340"/>
                    <a:gd name="T91" fmla="*/ 0 h 690"/>
                    <a:gd name="T92" fmla="*/ 1 w 340"/>
                    <a:gd name="T93" fmla="*/ 0 h 690"/>
                    <a:gd name="T94" fmla="*/ 1 w 340"/>
                    <a:gd name="T95" fmla="*/ 0 h 690"/>
                    <a:gd name="T96" fmla="*/ 1 w 340"/>
                    <a:gd name="T97" fmla="*/ 0 h 690"/>
                    <a:gd name="T98" fmla="*/ 1 w 340"/>
                    <a:gd name="T99" fmla="*/ 0 h 690"/>
                    <a:gd name="T100" fmla="*/ 1 w 340"/>
                    <a:gd name="T101" fmla="*/ 0 h 690"/>
                    <a:gd name="T102" fmla="*/ 1 w 340"/>
                    <a:gd name="T103" fmla="*/ 0 h 690"/>
                    <a:gd name="T104" fmla="*/ 1 w 340"/>
                    <a:gd name="T105" fmla="*/ 0 h 690"/>
                    <a:gd name="T106" fmla="*/ 1 w 340"/>
                    <a:gd name="T107" fmla="*/ 0 h 690"/>
                    <a:gd name="T108" fmla="*/ 1 w 340"/>
                    <a:gd name="T109" fmla="*/ 0 h 690"/>
                    <a:gd name="T110" fmla="*/ 1 w 340"/>
                    <a:gd name="T111" fmla="*/ 0 h 690"/>
                    <a:gd name="T112" fmla="*/ 1 w 340"/>
                    <a:gd name="T113" fmla="*/ 0 h 690"/>
                    <a:gd name="T114" fmla="*/ 1 w 340"/>
                    <a:gd name="T115" fmla="*/ 0 h 690"/>
                    <a:gd name="T116" fmla="*/ 1 w 340"/>
                    <a:gd name="T117" fmla="*/ 0 h 690"/>
                    <a:gd name="T118" fmla="*/ 1 w 340"/>
                    <a:gd name="T119" fmla="*/ 0 h 69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40"/>
                    <a:gd name="T181" fmla="*/ 0 h 690"/>
                    <a:gd name="T182" fmla="*/ 340 w 340"/>
                    <a:gd name="T183" fmla="*/ 690 h 69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40" h="690">
                      <a:moveTo>
                        <a:pt x="10" y="187"/>
                      </a:moveTo>
                      <a:lnTo>
                        <a:pt x="3" y="229"/>
                      </a:lnTo>
                      <a:lnTo>
                        <a:pt x="0" y="271"/>
                      </a:lnTo>
                      <a:lnTo>
                        <a:pt x="8" y="365"/>
                      </a:lnTo>
                      <a:lnTo>
                        <a:pt x="15" y="445"/>
                      </a:lnTo>
                      <a:lnTo>
                        <a:pt x="30" y="494"/>
                      </a:lnTo>
                      <a:lnTo>
                        <a:pt x="47" y="553"/>
                      </a:lnTo>
                      <a:lnTo>
                        <a:pt x="58" y="583"/>
                      </a:lnTo>
                      <a:lnTo>
                        <a:pt x="72" y="623"/>
                      </a:lnTo>
                      <a:lnTo>
                        <a:pt x="82" y="654"/>
                      </a:lnTo>
                      <a:lnTo>
                        <a:pt x="94" y="677"/>
                      </a:lnTo>
                      <a:lnTo>
                        <a:pt x="104" y="687"/>
                      </a:lnTo>
                      <a:lnTo>
                        <a:pt x="117" y="690"/>
                      </a:lnTo>
                      <a:lnTo>
                        <a:pt x="130" y="684"/>
                      </a:lnTo>
                      <a:lnTo>
                        <a:pt x="139" y="686"/>
                      </a:lnTo>
                      <a:lnTo>
                        <a:pt x="147" y="682"/>
                      </a:lnTo>
                      <a:lnTo>
                        <a:pt x="157" y="663"/>
                      </a:lnTo>
                      <a:lnTo>
                        <a:pt x="172" y="624"/>
                      </a:lnTo>
                      <a:lnTo>
                        <a:pt x="185" y="576"/>
                      </a:lnTo>
                      <a:lnTo>
                        <a:pt x="194" y="534"/>
                      </a:lnTo>
                      <a:lnTo>
                        <a:pt x="199" y="496"/>
                      </a:lnTo>
                      <a:lnTo>
                        <a:pt x="206" y="469"/>
                      </a:lnTo>
                      <a:lnTo>
                        <a:pt x="219" y="434"/>
                      </a:lnTo>
                      <a:lnTo>
                        <a:pt x="232" y="409"/>
                      </a:lnTo>
                      <a:lnTo>
                        <a:pt x="220" y="394"/>
                      </a:lnTo>
                      <a:lnTo>
                        <a:pt x="204" y="383"/>
                      </a:lnTo>
                      <a:lnTo>
                        <a:pt x="217" y="363"/>
                      </a:lnTo>
                      <a:lnTo>
                        <a:pt x="219" y="344"/>
                      </a:lnTo>
                      <a:lnTo>
                        <a:pt x="223" y="330"/>
                      </a:lnTo>
                      <a:lnTo>
                        <a:pt x="231" y="316"/>
                      </a:lnTo>
                      <a:lnTo>
                        <a:pt x="238" y="322"/>
                      </a:lnTo>
                      <a:lnTo>
                        <a:pt x="245" y="326"/>
                      </a:lnTo>
                      <a:lnTo>
                        <a:pt x="253" y="341"/>
                      </a:lnTo>
                      <a:lnTo>
                        <a:pt x="256" y="359"/>
                      </a:lnTo>
                      <a:lnTo>
                        <a:pt x="261" y="366"/>
                      </a:lnTo>
                      <a:lnTo>
                        <a:pt x="272" y="367"/>
                      </a:lnTo>
                      <a:lnTo>
                        <a:pt x="279" y="362"/>
                      </a:lnTo>
                      <a:lnTo>
                        <a:pt x="284" y="349"/>
                      </a:lnTo>
                      <a:lnTo>
                        <a:pt x="292" y="311"/>
                      </a:lnTo>
                      <a:lnTo>
                        <a:pt x="306" y="287"/>
                      </a:lnTo>
                      <a:lnTo>
                        <a:pt x="316" y="272"/>
                      </a:lnTo>
                      <a:lnTo>
                        <a:pt x="319" y="255"/>
                      </a:lnTo>
                      <a:lnTo>
                        <a:pt x="311" y="218"/>
                      </a:lnTo>
                      <a:lnTo>
                        <a:pt x="304" y="197"/>
                      </a:lnTo>
                      <a:lnTo>
                        <a:pt x="312" y="172"/>
                      </a:lnTo>
                      <a:lnTo>
                        <a:pt x="329" y="150"/>
                      </a:lnTo>
                      <a:lnTo>
                        <a:pt x="340" y="130"/>
                      </a:lnTo>
                      <a:lnTo>
                        <a:pt x="332" y="84"/>
                      </a:lnTo>
                      <a:lnTo>
                        <a:pt x="313" y="46"/>
                      </a:lnTo>
                      <a:lnTo>
                        <a:pt x="266" y="14"/>
                      </a:lnTo>
                      <a:lnTo>
                        <a:pt x="218" y="0"/>
                      </a:lnTo>
                      <a:lnTo>
                        <a:pt x="168" y="5"/>
                      </a:lnTo>
                      <a:lnTo>
                        <a:pt x="113" y="29"/>
                      </a:lnTo>
                      <a:lnTo>
                        <a:pt x="96" y="53"/>
                      </a:lnTo>
                      <a:lnTo>
                        <a:pt x="88" y="76"/>
                      </a:lnTo>
                      <a:lnTo>
                        <a:pt x="80" y="109"/>
                      </a:lnTo>
                      <a:lnTo>
                        <a:pt x="74" y="125"/>
                      </a:lnTo>
                      <a:lnTo>
                        <a:pt x="37" y="151"/>
                      </a:lnTo>
                      <a:lnTo>
                        <a:pt x="21" y="168"/>
                      </a:lnTo>
                      <a:lnTo>
                        <a:pt x="10" y="18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45100" name="Group 114"/>
                <p:cNvGrpSpPr>
                  <a:grpSpLocks/>
                </p:cNvGrpSpPr>
                <p:nvPr/>
              </p:nvGrpSpPr>
              <p:grpSpPr bwMode="auto">
                <a:xfrm>
                  <a:off x="2364" y="3171"/>
                  <a:ext cx="133" cy="122"/>
                  <a:chOff x="2364" y="3171"/>
                  <a:chExt cx="133" cy="122"/>
                </a:xfrm>
              </p:grpSpPr>
              <p:grpSp>
                <p:nvGrpSpPr>
                  <p:cNvPr id="45101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64" y="3171"/>
                    <a:ext cx="133" cy="122"/>
                    <a:chOff x="2364" y="3171"/>
                    <a:chExt cx="133" cy="122"/>
                  </a:xfrm>
                </p:grpSpPr>
                <p:sp>
                  <p:nvSpPr>
                    <p:cNvPr id="45103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364" y="3183"/>
                      <a:ext cx="40" cy="110"/>
                    </a:xfrm>
                    <a:custGeom>
                      <a:avLst/>
                      <a:gdLst>
                        <a:gd name="T0" fmla="*/ 1 w 79"/>
                        <a:gd name="T1" fmla="*/ 0 h 328"/>
                        <a:gd name="T2" fmla="*/ 1 w 79"/>
                        <a:gd name="T3" fmla="*/ 0 h 328"/>
                        <a:gd name="T4" fmla="*/ 1 w 79"/>
                        <a:gd name="T5" fmla="*/ 0 h 328"/>
                        <a:gd name="T6" fmla="*/ 1 w 79"/>
                        <a:gd name="T7" fmla="*/ 0 h 328"/>
                        <a:gd name="T8" fmla="*/ 1 w 79"/>
                        <a:gd name="T9" fmla="*/ 0 h 328"/>
                        <a:gd name="T10" fmla="*/ 0 w 79"/>
                        <a:gd name="T11" fmla="*/ 0 h 328"/>
                        <a:gd name="T12" fmla="*/ 1 w 79"/>
                        <a:gd name="T13" fmla="*/ 0 h 328"/>
                        <a:gd name="T14" fmla="*/ 1 w 79"/>
                        <a:gd name="T15" fmla="*/ 0 h 328"/>
                        <a:gd name="T16" fmla="*/ 1 w 79"/>
                        <a:gd name="T17" fmla="*/ 0 h 328"/>
                        <a:gd name="T18" fmla="*/ 1 w 79"/>
                        <a:gd name="T19" fmla="*/ 0 h 328"/>
                        <a:gd name="T20" fmla="*/ 1 w 79"/>
                        <a:gd name="T21" fmla="*/ 0 h 328"/>
                        <a:gd name="T22" fmla="*/ 1 w 79"/>
                        <a:gd name="T23" fmla="*/ 0 h 328"/>
                        <a:gd name="T24" fmla="*/ 1 w 79"/>
                        <a:gd name="T25" fmla="*/ 0 h 328"/>
                        <a:gd name="T26" fmla="*/ 1 w 79"/>
                        <a:gd name="T27" fmla="*/ 0 h 328"/>
                        <a:gd name="T28" fmla="*/ 1 w 79"/>
                        <a:gd name="T29" fmla="*/ 0 h 328"/>
                        <a:gd name="T30" fmla="*/ 1 w 79"/>
                        <a:gd name="T31" fmla="*/ 0 h 32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9"/>
                        <a:gd name="T49" fmla="*/ 0 h 328"/>
                        <a:gd name="T50" fmla="*/ 79 w 79"/>
                        <a:gd name="T51" fmla="*/ 328 h 32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9" h="328">
                          <a:moveTo>
                            <a:pt x="2" y="328"/>
                          </a:moveTo>
                          <a:lnTo>
                            <a:pt x="13" y="296"/>
                          </a:lnTo>
                          <a:lnTo>
                            <a:pt x="19" y="274"/>
                          </a:lnTo>
                          <a:lnTo>
                            <a:pt x="16" y="234"/>
                          </a:lnTo>
                          <a:lnTo>
                            <a:pt x="6" y="199"/>
                          </a:lnTo>
                          <a:lnTo>
                            <a:pt x="0" y="158"/>
                          </a:lnTo>
                          <a:lnTo>
                            <a:pt x="2" y="125"/>
                          </a:lnTo>
                          <a:lnTo>
                            <a:pt x="18" y="91"/>
                          </a:lnTo>
                          <a:lnTo>
                            <a:pt x="34" y="68"/>
                          </a:lnTo>
                          <a:lnTo>
                            <a:pt x="57" y="47"/>
                          </a:lnTo>
                          <a:lnTo>
                            <a:pt x="79" y="37"/>
                          </a:lnTo>
                          <a:lnTo>
                            <a:pt x="67" y="35"/>
                          </a:lnTo>
                          <a:lnTo>
                            <a:pt x="58" y="31"/>
                          </a:lnTo>
                          <a:lnTo>
                            <a:pt x="53" y="23"/>
                          </a:lnTo>
                          <a:lnTo>
                            <a:pt x="49" y="9"/>
                          </a:lnTo>
                          <a:lnTo>
                            <a:pt x="51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4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421" y="3201"/>
                      <a:ext cx="46" cy="16"/>
                    </a:xfrm>
                    <a:custGeom>
                      <a:avLst/>
                      <a:gdLst>
                        <a:gd name="T0" fmla="*/ 0 w 93"/>
                        <a:gd name="T1" fmla="*/ 0 h 46"/>
                        <a:gd name="T2" fmla="*/ 0 w 93"/>
                        <a:gd name="T3" fmla="*/ 0 h 46"/>
                        <a:gd name="T4" fmla="*/ 0 w 93"/>
                        <a:gd name="T5" fmla="*/ 0 h 46"/>
                        <a:gd name="T6" fmla="*/ 0 w 93"/>
                        <a:gd name="T7" fmla="*/ 0 h 46"/>
                        <a:gd name="T8" fmla="*/ 0 w 93"/>
                        <a:gd name="T9" fmla="*/ 0 h 46"/>
                        <a:gd name="T10" fmla="*/ 0 w 93"/>
                        <a:gd name="T11" fmla="*/ 0 h 46"/>
                        <a:gd name="T12" fmla="*/ 0 w 93"/>
                        <a:gd name="T13" fmla="*/ 0 h 46"/>
                        <a:gd name="T14" fmla="*/ 0 w 93"/>
                        <a:gd name="T15" fmla="*/ 0 h 46"/>
                        <a:gd name="T16" fmla="*/ 0 w 93"/>
                        <a:gd name="T17" fmla="*/ 0 h 46"/>
                        <a:gd name="T18" fmla="*/ 0 w 93"/>
                        <a:gd name="T19" fmla="*/ 0 h 46"/>
                        <a:gd name="T20" fmla="*/ 0 w 93"/>
                        <a:gd name="T21" fmla="*/ 0 h 4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93"/>
                        <a:gd name="T34" fmla="*/ 0 h 46"/>
                        <a:gd name="T35" fmla="*/ 93 w 93"/>
                        <a:gd name="T36" fmla="*/ 46 h 4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93" h="46">
                          <a:moveTo>
                            <a:pt x="0" y="23"/>
                          </a:moveTo>
                          <a:lnTo>
                            <a:pt x="18" y="37"/>
                          </a:lnTo>
                          <a:lnTo>
                            <a:pt x="36" y="45"/>
                          </a:lnTo>
                          <a:lnTo>
                            <a:pt x="56" y="46"/>
                          </a:lnTo>
                          <a:lnTo>
                            <a:pt x="71" y="45"/>
                          </a:lnTo>
                          <a:lnTo>
                            <a:pt x="85" y="39"/>
                          </a:lnTo>
                          <a:lnTo>
                            <a:pt x="93" y="26"/>
                          </a:lnTo>
                          <a:lnTo>
                            <a:pt x="93" y="10"/>
                          </a:lnTo>
                          <a:lnTo>
                            <a:pt x="83" y="2"/>
                          </a:lnTo>
                          <a:lnTo>
                            <a:pt x="70" y="0"/>
                          </a:lnTo>
                          <a:lnTo>
                            <a:pt x="53" y="5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5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409" y="3236"/>
                      <a:ext cx="21" cy="23"/>
                    </a:xfrm>
                    <a:custGeom>
                      <a:avLst/>
                      <a:gdLst>
                        <a:gd name="T0" fmla="*/ 1 w 42"/>
                        <a:gd name="T1" fmla="*/ 0 h 68"/>
                        <a:gd name="T2" fmla="*/ 1 w 42"/>
                        <a:gd name="T3" fmla="*/ 0 h 68"/>
                        <a:gd name="T4" fmla="*/ 1 w 42"/>
                        <a:gd name="T5" fmla="*/ 0 h 68"/>
                        <a:gd name="T6" fmla="*/ 1 w 42"/>
                        <a:gd name="T7" fmla="*/ 0 h 68"/>
                        <a:gd name="T8" fmla="*/ 0 w 4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2"/>
                        <a:gd name="T16" fmla="*/ 0 h 68"/>
                        <a:gd name="T17" fmla="*/ 42 w 4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2" h="68">
                          <a:moveTo>
                            <a:pt x="42" y="0"/>
                          </a:moveTo>
                          <a:lnTo>
                            <a:pt x="25" y="9"/>
                          </a:lnTo>
                          <a:lnTo>
                            <a:pt x="11" y="25"/>
                          </a:lnTo>
                          <a:lnTo>
                            <a:pt x="3" y="47"/>
                          </a:lnTo>
                          <a:lnTo>
                            <a:pt x="0" y="68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6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456" y="3180"/>
                      <a:ext cx="17" cy="18"/>
                    </a:xfrm>
                    <a:custGeom>
                      <a:avLst/>
                      <a:gdLst>
                        <a:gd name="T0" fmla="*/ 0 w 34"/>
                        <a:gd name="T1" fmla="*/ 0 h 52"/>
                        <a:gd name="T2" fmla="*/ 1 w 34"/>
                        <a:gd name="T3" fmla="*/ 0 h 52"/>
                        <a:gd name="T4" fmla="*/ 1 w 34"/>
                        <a:gd name="T5" fmla="*/ 0 h 52"/>
                        <a:gd name="T6" fmla="*/ 1 w 34"/>
                        <a:gd name="T7" fmla="*/ 0 h 52"/>
                        <a:gd name="T8" fmla="*/ 1 w 34"/>
                        <a:gd name="T9" fmla="*/ 0 h 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4"/>
                        <a:gd name="T16" fmla="*/ 0 h 52"/>
                        <a:gd name="T17" fmla="*/ 34 w 34"/>
                        <a:gd name="T18" fmla="*/ 52 h 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4" h="52">
                          <a:moveTo>
                            <a:pt x="0" y="0"/>
                          </a:moveTo>
                          <a:lnTo>
                            <a:pt x="16" y="52"/>
                          </a:lnTo>
                          <a:lnTo>
                            <a:pt x="18" y="39"/>
                          </a:lnTo>
                          <a:lnTo>
                            <a:pt x="24" y="31"/>
                          </a:lnTo>
                          <a:lnTo>
                            <a:pt x="34" y="32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2469" y="3195"/>
                      <a:ext cx="8" cy="6"/>
                    </a:xfrm>
                    <a:custGeom>
                      <a:avLst/>
                      <a:gdLst>
                        <a:gd name="T0" fmla="*/ 1 w 16"/>
                        <a:gd name="T1" fmla="*/ 0 h 20"/>
                        <a:gd name="T2" fmla="*/ 1 w 16"/>
                        <a:gd name="T3" fmla="*/ 0 h 20"/>
                        <a:gd name="T4" fmla="*/ 0 w 16"/>
                        <a:gd name="T5" fmla="*/ 0 h 20"/>
                        <a:gd name="T6" fmla="*/ 0 w 16"/>
                        <a:gd name="T7" fmla="*/ 0 h 20"/>
                        <a:gd name="T8" fmla="*/ 1 w 16"/>
                        <a:gd name="T9" fmla="*/ 0 h 20"/>
                        <a:gd name="T10" fmla="*/ 1 w 16"/>
                        <a:gd name="T11" fmla="*/ 0 h 20"/>
                        <a:gd name="T12" fmla="*/ 1 w 16"/>
                        <a:gd name="T13" fmla="*/ 0 h 20"/>
                        <a:gd name="T14" fmla="*/ 1 w 16"/>
                        <a:gd name="T15" fmla="*/ 0 h 20"/>
                        <a:gd name="T16" fmla="*/ 1 w 16"/>
                        <a:gd name="T17" fmla="*/ 0 h 20"/>
                        <a:gd name="T18" fmla="*/ 1 w 16"/>
                        <a:gd name="T19" fmla="*/ 0 h 20"/>
                        <a:gd name="T20" fmla="*/ 1 w 16"/>
                        <a:gd name="T21" fmla="*/ 0 h 20"/>
                        <a:gd name="T22" fmla="*/ 1 w 16"/>
                        <a:gd name="T23" fmla="*/ 0 h 20"/>
                        <a:gd name="T24" fmla="*/ 1 w 16"/>
                        <a:gd name="T25" fmla="*/ 0 h 20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6"/>
                        <a:gd name="T40" fmla="*/ 0 h 20"/>
                        <a:gd name="T41" fmla="*/ 16 w 16"/>
                        <a:gd name="T42" fmla="*/ 20 h 20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6" h="20">
                          <a:moveTo>
                            <a:pt x="7" y="17"/>
                          </a:moveTo>
                          <a:lnTo>
                            <a:pt x="2" y="13"/>
                          </a:lnTo>
                          <a:lnTo>
                            <a:pt x="0" y="9"/>
                          </a:lnTo>
                          <a:lnTo>
                            <a:pt x="0" y="4"/>
                          </a:lnTo>
                          <a:lnTo>
                            <a:pt x="3" y="0"/>
                          </a:lnTo>
                          <a:lnTo>
                            <a:pt x="8" y="0"/>
                          </a:lnTo>
                          <a:lnTo>
                            <a:pt x="12" y="3"/>
                          </a:lnTo>
                          <a:lnTo>
                            <a:pt x="14" y="7"/>
                          </a:lnTo>
                          <a:lnTo>
                            <a:pt x="14" y="12"/>
                          </a:lnTo>
                          <a:lnTo>
                            <a:pt x="15" y="17"/>
                          </a:lnTo>
                          <a:lnTo>
                            <a:pt x="16" y="20"/>
                          </a:lnTo>
                          <a:lnTo>
                            <a:pt x="12" y="18"/>
                          </a:lnTo>
                          <a:lnTo>
                            <a:pt x="7" y="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8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2474" y="3171"/>
                      <a:ext cx="23" cy="30"/>
                    </a:xfrm>
                    <a:custGeom>
                      <a:avLst/>
                      <a:gdLst>
                        <a:gd name="T0" fmla="*/ 1 w 45"/>
                        <a:gd name="T1" fmla="*/ 0 h 92"/>
                        <a:gd name="T2" fmla="*/ 1 w 45"/>
                        <a:gd name="T3" fmla="*/ 0 h 92"/>
                        <a:gd name="T4" fmla="*/ 1 w 45"/>
                        <a:gd name="T5" fmla="*/ 0 h 92"/>
                        <a:gd name="T6" fmla="*/ 1 w 45"/>
                        <a:gd name="T7" fmla="*/ 0 h 92"/>
                        <a:gd name="T8" fmla="*/ 1 w 45"/>
                        <a:gd name="T9" fmla="*/ 0 h 92"/>
                        <a:gd name="T10" fmla="*/ 0 w 45"/>
                        <a:gd name="T11" fmla="*/ 0 h 9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45"/>
                        <a:gd name="T19" fmla="*/ 0 h 92"/>
                        <a:gd name="T20" fmla="*/ 45 w 45"/>
                        <a:gd name="T21" fmla="*/ 92 h 9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45" h="92">
                          <a:moveTo>
                            <a:pt x="45" y="92"/>
                          </a:moveTo>
                          <a:lnTo>
                            <a:pt x="44" y="63"/>
                          </a:lnTo>
                          <a:lnTo>
                            <a:pt x="36" y="38"/>
                          </a:lnTo>
                          <a:lnTo>
                            <a:pt x="19" y="30"/>
                          </a:lnTo>
                          <a:lnTo>
                            <a:pt x="2" y="1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109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2444" y="3214"/>
                      <a:ext cx="30" cy="29"/>
                    </a:xfrm>
                    <a:custGeom>
                      <a:avLst/>
                      <a:gdLst>
                        <a:gd name="T0" fmla="*/ 1 w 60"/>
                        <a:gd name="T1" fmla="*/ 0 h 87"/>
                        <a:gd name="T2" fmla="*/ 1 w 60"/>
                        <a:gd name="T3" fmla="*/ 0 h 87"/>
                        <a:gd name="T4" fmla="*/ 1 w 60"/>
                        <a:gd name="T5" fmla="*/ 0 h 87"/>
                        <a:gd name="T6" fmla="*/ 0 w 60"/>
                        <a:gd name="T7" fmla="*/ 0 h 87"/>
                        <a:gd name="T8" fmla="*/ 1 w 60"/>
                        <a:gd name="T9" fmla="*/ 0 h 87"/>
                        <a:gd name="T10" fmla="*/ 1 w 60"/>
                        <a:gd name="T11" fmla="*/ 0 h 87"/>
                        <a:gd name="T12" fmla="*/ 1 w 60"/>
                        <a:gd name="T13" fmla="*/ 0 h 87"/>
                        <a:gd name="T14" fmla="*/ 1 w 60"/>
                        <a:gd name="T15" fmla="*/ 0 h 87"/>
                        <a:gd name="T16" fmla="*/ 1 w 60"/>
                        <a:gd name="T17" fmla="*/ 0 h 87"/>
                        <a:gd name="T18" fmla="*/ 1 w 60"/>
                        <a:gd name="T19" fmla="*/ 0 h 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0"/>
                        <a:gd name="T31" fmla="*/ 0 h 87"/>
                        <a:gd name="T32" fmla="*/ 60 w 60"/>
                        <a:gd name="T33" fmla="*/ 87 h 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0" h="87">
                          <a:moveTo>
                            <a:pt x="31" y="83"/>
                          </a:moveTo>
                          <a:lnTo>
                            <a:pt x="19" y="87"/>
                          </a:lnTo>
                          <a:lnTo>
                            <a:pt x="7" y="85"/>
                          </a:lnTo>
                          <a:lnTo>
                            <a:pt x="0" y="75"/>
                          </a:lnTo>
                          <a:lnTo>
                            <a:pt x="1" y="58"/>
                          </a:lnTo>
                          <a:lnTo>
                            <a:pt x="10" y="46"/>
                          </a:lnTo>
                          <a:lnTo>
                            <a:pt x="29" y="35"/>
                          </a:lnTo>
                          <a:lnTo>
                            <a:pt x="44" y="24"/>
                          </a:lnTo>
                          <a:lnTo>
                            <a:pt x="54" y="16"/>
                          </a:lnTo>
                          <a:lnTo>
                            <a:pt x="6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102" name="Line 1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18" y="3245"/>
                    <a:ext cx="33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5098" name="Freeform 116"/>
              <p:cNvSpPr>
                <a:spLocks/>
              </p:cNvSpPr>
              <p:nvPr/>
            </p:nvSpPr>
            <p:spPr bwMode="auto">
              <a:xfrm>
                <a:off x="2363" y="3093"/>
                <a:ext cx="183" cy="97"/>
              </a:xfrm>
              <a:custGeom>
                <a:avLst/>
                <a:gdLst>
                  <a:gd name="T0" fmla="*/ 1 w 366"/>
                  <a:gd name="T1" fmla="*/ 0 h 291"/>
                  <a:gd name="T2" fmla="*/ 1 w 366"/>
                  <a:gd name="T3" fmla="*/ 0 h 291"/>
                  <a:gd name="T4" fmla="*/ 1 w 366"/>
                  <a:gd name="T5" fmla="*/ 0 h 291"/>
                  <a:gd name="T6" fmla="*/ 1 w 366"/>
                  <a:gd name="T7" fmla="*/ 0 h 291"/>
                  <a:gd name="T8" fmla="*/ 1 w 366"/>
                  <a:gd name="T9" fmla="*/ 0 h 291"/>
                  <a:gd name="T10" fmla="*/ 1 w 366"/>
                  <a:gd name="T11" fmla="*/ 0 h 291"/>
                  <a:gd name="T12" fmla="*/ 1 w 366"/>
                  <a:gd name="T13" fmla="*/ 0 h 291"/>
                  <a:gd name="T14" fmla="*/ 1 w 366"/>
                  <a:gd name="T15" fmla="*/ 0 h 291"/>
                  <a:gd name="T16" fmla="*/ 1 w 366"/>
                  <a:gd name="T17" fmla="*/ 0 h 291"/>
                  <a:gd name="T18" fmla="*/ 1 w 366"/>
                  <a:gd name="T19" fmla="*/ 0 h 291"/>
                  <a:gd name="T20" fmla="*/ 1 w 366"/>
                  <a:gd name="T21" fmla="*/ 0 h 291"/>
                  <a:gd name="T22" fmla="*/ 1 w 366"/>
                  <a:gd name="T23" fmla="*/ 0 h 291"/>
                  <a:gd name="T24" fmla="*/ 1 w 366"/>
                  <a:gd name="T25" fmla="*/ 0 h 291"/>
                  <a:gd name="T26" fmla="*/ 1 w 366"/>
                  <a:gd name="T27" fmla="*/ 0 h 291"/>
                  <a:gd name="T28" fmla="*/ 1 w 366"/>
                  <a:gd name="T29" fmla="*/ 0 h 291"/>
                  <a:gd name="T30" fmla="*/ 1 w 366"/>
                  <a:gd name="T31" fmla="*/ 0 h 291"/>
                  <a:gd name="T32" fmla="*/ 1 w 366"/>
                  <a:gd name="T33" fmla="*/ 0 h 291"/>
                  <a:gd name="T34" fmla="*/ 1 w 366"/>
                  <a:gd name="T35" fmla="*/ 0 h 291"/>
                  <a:gd name="T36" fmla="*/ 1 w 366"/>
                  <a:gd name="T37" fmla="*/ 0 h 291"/>
                  <a:gd name="T38" fmla="*/ 1 w 366"/>
                  <a:gd name="T39" fmla="*/ 0 h 291"/>
                  <a:gd name="T40" fmla="*/ 1 w 366"/>
                  <a:gd name="T41" fmla="*/ 0 h 291"/>
                  <a:gd name="T42" fmla="*/ 1 w 366"/>
                  <a:gd name="T43" fmla="*/ 0 h 291"/>
                  <a:gd name="T44" fmla="*/ 1 w 366"/>
                  <a:gd name="T45" fmla="*/ 0 h 291"/>
                  <a:gd name="T46" fmla="*/ 1 w 366"/>
                  <a:gd name="T47" fmla="*/ 0 h 291"/>
                  <a:gd name="T48" fmla="*/ 1 w 366"/>
                  <a:gd name="T49" fmla="*/ 0 h 291"/>
                  <a:gd name="T50" fmla="*/ 1 w 366"/>
                  <a:gd name="T51" fmla="*/ 0 h 291"/>
                  <a:gd name="T52" fmla="*/ 1 w 366"/>
                  <a:gd name="T53" fmla="*/ 0 h 291"/>
                  <a:gd name="T54" fmla="*/ 1 w 366"/>
                  <a:gd name="T55" fmla="*/ 0 h 291"/>
                  <a:gd name="T56" fmla="*/ 1 w 366"/>
                  <a:gd name="T57" fmla="*/ 0 h 291"/>
                  <a:gd name="T58" fmla="*/ 1 w 366"/>
                  <a:gd name="T59" fmla="*/ 0 h 291"/>
                  <a:gd name="T60" fmla="*/ 1 w 366"/>
                  <a:gd name="T61" fmla="*/ 0 h 291"/>
                  <a:gd name="T62" fmla="*/ 1 w 366"/>
                  <a:gd name="T63" fmla="*/ 0 h 291"/>
                  <a:gd name="T64" fmla="*/ 1 w 366"/>
                  <a:gd name="T65" fmla="*/ 0 h 291"/>
                  <a:gd name="T66" fmla="*/ 1 w 366"/>
                  <a:gd name="T67" fmla="*/ 0 h 291"/>
                  <a:gd name="T68" fmla="*/ 1 w 366"/>
                  <a:gd name="T69" fmla="*/ 0 h 291"/>
                  <a:gd name="T70" fmla="*/ 1 w 366"/>
                  <a:gd name="T71" fmla="*/ 0 h 291"/>
                  <a:gd name="T72" fmla="*/ 1 w 366"/>
                  <a:gd name="T73" fmla="*/ 0 h 291"/>
                  <a:gd name="T74" fmla="*/ 1 w 366"/>
                  <a:gd name="T75" fmla="*/ 0 h 291"/>
                  <a:gd name="T76" fmla="*/ 1 w 366"/>
                  <a:gd name="T77" fmla="*/ 0 h 291"/>
                  <a:gd name="T78" fmla="*/ 1 w 366"/>
                  <a:gd name="T79" fmla="*/ 0 h 291"/>
                  <a:gd name="T80" fmla="*/ 1 w 366"/>
                  <a:gd name="T81" fmla="*/ 0 h 291"/>
                  <a:gd name="T82" fmla="*/ 1 w 366"/>
                  <a:gd name="T83" fmla="*/ 0 h 291"/>
                  <a:gd name="T84" fmla="*/ 1 w 366"/>
                  <a:gd name="T85" fmla="*/ 0 h 291"/>
                  <a:gd name="T86" fmla="*/ 1 w 366"/>
                  <a:gd name="T87" fmla="*/ 0 h 291"/>
                  <a:gd name="T88" fmla="*/ 1 w 366"/>
                  <a:gd name="T89" fmla="*/ 0 h 291"/>
                  <a:gd name="T90" fmla="*/ 1 w 366"/>
                  <a:gd name="T91" fmla="*/ 0 h 291"/>
                  <a:gd name="T92" fmla="*/ 1 w 366"/>
                  <a:gd name="T93" fmla="*/ 0 h 291"/>
                  <a:gd name="T94" fmla="*/ 1 w 366"/>
                  <a:gd name="T95" fmla="*/ 0 h 291"/>
                  <a:gd name="T96" fmla="*/ 1 w 366"/>
                  <a:gd name="T97" fmla="*/ 0 h 291"/>
                  <a:gd name="T98" fmla="*/ 1 w 366"/>
                  <a:gd name="T99" fmla="*/ 0 h 291"/>
                  <a:gd name="T100" fmla="*/ 1 w 366"/>
                  <a:gd name="T101" fmla="*/ 0 h 291"/>
                  <a:gd name="T102" fmla="*/ 1 w 366"/>
                  <a:gd name="T103" fmla="*/ 0 h 291"/>
                  <a:gd name="T104" fmla="*/ 1 w 366"/>
                  <a:gd name="T105" fmla="*/ 0 h 291"/>
                  <a:gd name="T106" fmla="*/ 1 w 366"/>
                  <a:gd name="T107" fmla="*/ 0 h 291"/>
                  <a:gd name="T108" fmla="*/ 1 w 366"/>
                  <a:gd name="T109" fmla="*/ 0 h 291"/>
                  <a:gd name="T110" fmla="*/ 1 w 366"/>
                  <a:gd name="T111" fmla="*/ 0 h 291"/>
                  <a:gd name="T112" fmla="*/ 1 w 366"/>
                  <a:gd name="T113" fmla="*/ 0 h 291"/>
                  <a:gd name="T114" fmla="*/ 1 w 366"/>
                  <a:gd name="T115" fmla="*/ 0 h 291"/>
                  <a:gd name="T116" fmla="*/ 0 w 366"/>
                  <a:gd name="T117" fmla="*/ 0 h 291"/>
                  <a:gd name="T118" fmla="*/ 1 w 366"/>
                  <a:gd name="T119" fmla="*/ 0 h 291"/>
                  <a:gd name="T120" fmla="*/ 1 w 366"/>
                  <a:gd name="T121" fmla="*/ 0 h 291"/>
                  <a:gd name="T122" fmla="*/ 1 w 366"/>
                  <a:gd name="T123" fmla="*/ 0 h 29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66"/>
                  <a:gd name="T187" fmla="*/ 0 h 291"/>
                  <a:gd name="T188" fmla="*/ 366 w 366"/>
                  <a:gd name="T189" fmla="*/ 291 h 29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66" h="291">
                    <a:moveTo>
                      <a:pt x="12" y="291"/>
                    </a:moveTo>
                    <a:lnTo>
                      <a:pt x="37" y="275"/>
                    </a:lnTo>
                    <a:lnTo>
                      <a:pt x="51" y="254"/>
                    </a:lnTo>
                    <a:lnTo>
                      <a:pt x="59" y="224"/>
                    </a:lnTo>
                    <a:lnTo>
                      <a:pt x="64" y="196"/>
                    </a:lnTo>
                    <a:lnTo>
                      <a:pt x="73" y="176"/>
                    </a:lnTo>
                    <a:lnTo>
                      <a:pt x="88" y="163"/>
                    </a:lnTo>
                    <a:lnTo>
                      <a:pt x="103" y="157"/>
                    </a:lnTo>
                    <a:lnTo>
                      <a:pt x="119" y="161"/>
                    </a:lnTo>
                    <a:lnTo>
                      <a:pt x="133" y="175"/>
                    </a:lnTo>
                    <a:lnTo>
                      <a:pt x="141" y="197"/>
                    </a:lnTo>
                    <a:lnTo>
                      <a:pt x="136" y="225"/>
                    </a:lnTo>
                    <a:lnTo>
                      <a:pt x="124" y="262"/>
                    </a:lnTo>
                    <a:lnTo>
                      <a:pt x="152" y="271"/>
                    </a:lnTo>
                    <a:lnTo>
                      <a:pt x="155" y="254"/>
                    </a:lnTo>
                    <a:lnTo>
                      <a:pt x="170" y="238"/>
                    </a:lnTo>
                    <a:lnTo>
                      <a:pt x="182" y="220"/>
                    </a:lnTo>
                    <a:lnTo>
                      <a:pt x="188" y="204"/>
                    </a:lnTo>
                    <a:lnTo>
                      <a:pt x="191" y="188"/>
                    </a:lnTo>
                    <a:lnTo>
                      <a:pt x="201" y="196"/>
                    </a:lnTo>
                    <a:lnTo>
                      <a:pt x="213" y="200"/>
                    </a:lnTo>
                    <a:lnTo>
                      <a:pt x="225" y="203"/>
                    </a:lnTo>
                    <a:lnTo>
                      <a:pt x="236" y="200"/>
                    </a:lnTo>
                    <a:lnTo>
                      <a:pt x="245" y="197"/>
                    </a:lnTo>
                    <a:lnTo>
                      <a:pt x="254" y="213"/>
                    </a:lnTo>
                    <a:lnTo>
                      <a:pt x="265" y="233"/>
                    </a:lnTo>
                    <a:lnTo>
                      <a:pt x="282" y="250"/>
                    </a:lnTo>
                    <a:lnTo>
                      <a:pt x="296" y="261"/>
                    </a:lnTo>
                    <a:lnTo>
                      <a:pt x="314" y="270"/>
                    </a:lnTo>
                    <a:lnTo>
                      <a:pt x="334" y="272"/>
                    </a:lnTo>
                    <a:lnTo>
                      <a:pt x="350" y="266"/>
                    </a:lnTo>
                    <a:lnTo>
                      <a:pt x="363" y="247"/>
                    </a:lnTo>
                    <a:lnTo>
                      <a:pt x="366" y="226"/>
                    </a:lnTo>
                    <a:lnTo>
                      <a:pt x="360" y="208"/>
                    </a:lnTo>
                    <a:lnTo>
                      <a:pt x="352" y="182"/>
                    </a:lnTo>
                    <a:lnTo>
                      <a:pt x="346" y="158"/>
                    </a:lnTo>
                    <a:lnTo>
                      <a:pt x="339" y="142"/>
                    </a:lnTo>
                    <a:lnTo>
                      <a:pt x="322" y="122"/>
                    </a:lnTo>
                    <a:lnTo>
                      <a:pt x="306" y="116"/>
                    </a:lnTo>
                    <a:lnTo>
                      <a:pt x="291" y="112"/>
                    </a:lnTo>
                    <a:lnTo>
                      <a:pt x="280" y="114"/>
                    </a:lnTo>
                    <a:lnTo>
                      <a:pt x="267" y="84"/>
                    </a:lnTo>
                    <a:lnTo>
                      <a:pt x="248" y="59"/>
                    </a:lnTo>
                    <a:lnTo>
                      <a:pt x="217" y="33"/>
                    </a:lnTo>
                    <a:lnTo>
                      <a:pt x="175" y="12"/>
                    </a:lnTo>
                    <a:lnTo>
                      <a:pt x="134" y="0"/>
                    </a:lnTo>
                    <a:lnTo>
                      <a:pt x="104" y="5"/>
                    </a:lnTo>
                    <a:lnTo>
                      <a:pt x="98" y="17"/>
                    </a:lnTo>
                    <a:lnTo>
                      <a:pt x="91" y="29"/>
                    </a:lnTo>
                    <a:lnTo>
                      <a:pt x="76" y="41"/>
                    </a:lnTo>
                    <a:lnTo>
                      <a:pt x="57" y="53"/>
                    </a:lnTo>
                    <a:lnTo>
                      <a:pt x="42" y="63"/>
                    </a:lnTo>
                    <a:lnTo>
                      <a:pt x="31" y="75"/>
                    </a:lnTo>
                    <a:lnTo>
                      <a:pt x="22" y="95"/>
                    </a:lnTo>
                    <a:lnTo>
                      <a:pt x="15" y="114"/>
                    </a:lnTo>
                    <a:lnTo>
                      <a:pt x="12" y="136"/>
                    </a:lnTo>
                    <a:lnTo>
                      <a:pt x="7" y="161"/>
                    </a:lnTo>
                    <a:lnTo>
                      <a:pt x="2" y="188"/>
                    </a:lnTo>
                    <a:lnTo>
                      <a:pt x="0" y="221"/>
                    </a:lnTo>
                    <a:lnTo>
                      <a:pt x="1" y="246"/>
                    </a:lnTo>
                    <a:lnTo>
                      <a:pt x="5" y="271"/>
                    </a:lnTo>
                    <a:lnTo>
                      <a:pt x="12" y="291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5067" name="Group 120"/>
            <p:cNvGrpSpPr>
              <a:grpSpLocks/>
            </p:cNvGrpSpPr>
            <p:nvPr/>
          </p:nvGrpSpPr>
          <p:grpSpPr bwMode="auto">
            <a:xfrm>
              <a:off x="1733" y="3833"/>
              <a:ext cx="340" cy="86"/>
              <a:chOff x="1733" y="3833"/>
              <a:chExt cx="340" cy="86"/>
            </a:xfrm>
          </p:grpSpPr>
          <p:sp>
            <p:nvSpPr>
              <p:cNvPr id="45095" name="Freeform 118"/>
              <p:cNvSpPr>
                <a:spLocks/>
              </p:cNvSpPr>
              <p:nvPr/>
            </p:nvSpPr>
            <p:spPr bwMode="auto">
              <a:xfrm>
                <a:off x="1733" y="3833"/>
                <a:ext cx="336" cy="66"/>
              </a:xfrm>
              <a:custGeom>
                <a:avLst/>
                <a:gdLst>
                  <a:gd name="T0" fmla="*/ 1 w 672"/>
                  <a:gd name="T1" fmla="*/ 0 h 198"/>
                  <a:gd name="T2" fmla="*/ 1 w 672"/>
                  <a:gd name="T3" fmla="*/ 0 h 198"/>
                  <a:gd name="T4" fmla="*/ 1 w 672"/>
                  <a:gd name="T5" fmla="*/ 0 h 198"/>
                  <a:gd name="T6" fmla="*/ 1 w 672"/>
                  <a:gd name="T7" fmla="*/ 0 h 198"/>
                  <a:gd name="T8" fmla="*/ 1 w 672"/>
                  <a:gd name="T9" fmla="*/ 0 h 198"/>
                  <a:gd name="T10" fmla="*/ 1 w 672"/>
                  <a:gd name="T11" fmla="*/ 0 h 198"/>
                  <a:gd name="T12" fmla="*/ 1 w 672"/>
                  <a:gd name="T13" fmla="*/ 0 h 198"/>
                  <a:gd name="T14" fmla="*/ 1 w 672"/>
                  <a:gd name="T15" fmla="*/ 0 h 198"/>
                  <a:gd name="T16" fmla="*/ 1 w 672"/>
                  <a:gd name="T17" fmla="*/ 0 h 198"/>
                  <a:gd name="T18" fmla="*/ 1 w 672"/>
                  <a:gd name="T19" fmla="*/ 0 h 198"/>
                  <a:gd name="T20" fmla="*/ 1 w 672"/>
                  <a:gd name="T21" fmla="*/ 0 h 198"/>
                  <a:gd name="T22" fmla="*/ 1 w 672"/>
                  <a:gd name="T23" fmla="*/ 0 h 198"/>
                  <a:gd name="T24" fmla="*/ 1 w 672"/>
                  <a:gd name="T25" fmla="*/ 0 h 198"/>
                  <a:gd name="T26" fmla="*/ 1 w 672"/>
                  <a:gd name="T27" fmla="*/ 0 h 198"/>
                  <a:gd name="T28" fmla="*/ 1 w 672"/>
                  <a:gd name="T29" fmla="*/ 0 h 198"/>
                  <a:gd name="T30" fmla="*/ 1 w 672"/>
                  <a:gd name="T31" fmla="*/ 0 h 198"/>
                  <a:gd name="T32" fmla="*/ 1 w 672"/>
                  <a:gd name="T33" fmla="*/ 0 h 198"/>
                  <a:gd name="T34" fmla="*/ 1 w 672"/>
                  <a:gd name="T35" fmla="*/ 0 h 198"/>
                  <a:gd name="T36" fmla="*/ 1 w 672"/>
                  <a:gd name="T37" fmla="*/ 0 h 198"/>
                  <a:gd name="T38" fmla="*/ 1 w 672"/>
                  <a:gd name="T39" fmla="*/ 0 h 198"/>
                  <a:gd name="T40" fmla="*/ 1 w 672"/>
                  <a:gd name="T41" fmla="*/ 0 h 198"/>
                  <a:gd name="T42" fmla="*/ 1 w 672"/>
                  <a:gd name="T43" fmla="*/ 0 h 198"/>
                  <a:gd name="T44" fmla="*/ 0 w 672"/>
                  <a:gd name="T45" fmla="*/ 0 h 198"/>
                  <a:gd name="T46" fmla="*/ 1 w 672"/>
                  <a:gd name="T47" fmla="*/ 0 h 198"/>
                  <a:gd name="T48" fmla="*/ 1 w 672"/>
                  <a:gd name="T49" fmla="*/ 0 h 198"/>
                  <a:gd name="T50" fmla="*/ 1 w 672"/>
                  <a:gd name="T51" fmla="*/ 0 h 198"/>
                  <a:gd name="T52" fmla="*/ 1 w 672"/>
                  <a:gd name="T53" fmla="*/ 0 h 198"/>
                  <a:gd name="T54" fmla="*/ 1 w 672"/>
                  <a:gd name="T55" fmla="*/ 0 h 198"/>
                  <a:gd name="T56" fmla="*/ 1 w 672"/>
                  <a:gd name="T57" fmla="*/ 0 h 198"/>
                  <a:gd name="T58" fmla="*/ 1 w 672"/>
                  <a:gd name="T59" fmla="*/ 0 h 198"/>
                  <a:gd name="T60" fmla="*/ 1 w 672"/>
                  <a:gd name="T61" fmla="*/ 0 h 198"/>
                  <a:gd name="T62" fmla="*/ 1 w 672"/>
                  <a:gd name="T63" fmla="*/ 0 h 198"/>
                  <a:gd name="T64" fmla="*/ 1 w 672"/>
                  <a:gd name="T65" fmla="*/ 0 h 1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72"/>
                  <a:gd name="T100" fmla="*/ 0 h 198"/>
                  <a:gd name="T101" fmla="*/ 672 w 672"/>
                  <a:gd name="T102" fmla="*/ 198 h 1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72" h="198">
                    <a:moveTo>
                      <a:pt x="321" y="0"/>
                    </a:moveTo>
                    <a:lnTo>
                      <a:pt x="364" y="8"/>
                    </a:lnTo>
                    <a:lnTo>
                      <a:pt x="399" y="24"/>
                    </a:lnTo>
                    <a:lnTo>
                      <a:pt x="436" y="44"/>
                    </a:lnTo>
                    <a:lnTo>
                      <a:pt x="490" y="64"/>
                    </a:lnTo>
                    <a:lnTo>
                      <a:pt x="528" y="64"/>
                    </a:lnTo>
                    <a:lnTo>
                      <a:pt x="580" y="78"/>
                    </a:lnTo>
                    <a:lnTo>
                      <a:pt x="623" y="94"/>
                    </a:lnTo>
                    <a:lnTo>
                      <a:pt x="668" y="116"/>
                    </a:lnTo>
                    <a:lnTo>
                      <a:pt x="672" y="144"/>
                    </a:lnTo>
                    <a:lnTo>
                      <a:pt x="653" y="173"/>
                    </a:lnTo>
                    <a:lnTo>
                      <a:pt x="613" y="193"/>
                    </a:lnTo>
                    <a:lnTo>
                      <a:pt x="565" y="197"/>
                    </a:lnTo>
                    <a:lnTo>
                      <a:pt x="401" y="198"/>
                    </a:lnTo>
                    <a:lnTo>
                      <a:pt x="340" y="193"/>
                    </a:lnTo>
                    <a:lnTo>
                      <a:pt x="279" y="186"/>
                    </a:lnTo>
                    <a:lnTo>
                      <a:pt x="223" y="166"/>
                    </a:lnTo>
                    <a:lnTo>
                      <a:pt x="190" y="157"/>
                    </a:lnTo>
                    <a:lnTo>
                      <a:pt x="190" y="182"/>
                    </a:lnTo>
                    <a:lnTo>
                      <a:pt x="40" y="183"/>
                    </a:lnTo>
                    <a:lnTo>
                      <a:pt x="17" y="158"/>
                    </a:lnTo>
                    <a:lnTo>
                      <a:pt x="3" y="116"/>
                    </a:lnTo>
                    <a:lnTo>
                      <a:pt x="0" y="85"/>
                    </a:lnTo>
                    <a:lnTo>
                      <a:pt x="3" y="40"/>
                    </a:lnTo>
                    <a:lnTo>
                      <a:pt x="8" y="7"/>
                    </a:lnTo>
                    <a:lnTo>
                      <a:pt x="44" y="7"/>
                    </a:lnTo>
                    <a:lnTo>
                      <a:pt x="91" y="28"/>
                    </a:lnTo>
                    <a:lnTo>
                      <a:pt x="141" y="48"/>
                    </a:lnTo>
                    <a:lnTo>
                      <a:pt x="177" y="49"/>
                    </a:lnTo>
                    <a:lnTo>
                      <a:pt x="216" y="40"/>
                    </a:lnTo>
                    <a:lnTo>
                      <a:pt x="260" y="28"/>
                    </a:lnTo>
                    <a:lnTo>
                      <a:pt x="342" y="43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96" name="Freeform 119"/>
              <p:cNvSpPr>
                <a:spLocks/>
              </p:cNvSpPr>
              <p:nvPr/>
            </p:nvSpPr>
            <p:spPr bwMode="auto">
              <a:xfrm>
                <a:off x="1737" y="3854"/>
                <a:ext cx="336" cy="65"/>
              </a:xfrm>
              <a:custGeom>
                <a:avLst/>
                <a:gdLst>
                  <a:gd name="T0" fmla="*/ 1 w 672"/>
                  <a:gd name="T1" fmla="*/ 0 h 196"/>
                  <a:gd name="T2" fmla="*/ 1 w 672"/>
                  <a:gd name="T3" fmla="*/ 0 h 196"/>
                  <a:gd name="T4" fmla="*/ 1 w 672"/>
                  <a:gd name="T5" fmla="*/ 0 h 196"/>
                  <a:gd name="T6" fmla="*/ 1 w 672"/>
                  <a:gd name="T7" fmla="*/ 0 h 196"/>
                  <a:gd name="T8" fmla="*/ 1 w 672"/>
                  <a:gd name="T9" fmla="*/ 0 h 196"/>
                  <a:gd name="T10" fmla="*/ 1 w 672"/>
                  <a:gd name="T11" fmla="*/ 0 h 196"/>
                  <a:gd name="T12" fmla="*/ 1 w 672"/>
                  <a:gd name="T13" fmla="*/ 0 h 196"/>
                  <a:gd name="T14" fmla="*/ 1 w 672"/>
                  <a:gd name="T15" fmla="*/ 0 h 196"/>
                  <a:gd name="T16" fmla="*/ 1 w 672"/>
                  <a:gd name="T17" fmla="*/ 0 h 196"/>
                  <a:gd name="T18" fmla="*/ 1 w 672"/>
                  <a:gd name="T19" fmla="*/ 0 h 196"/>
                  <a:gd name="T20" fmla="*/ 1 w 672"/>
                  <a:gd name="T21" fmla="*/ 0 h 196"/>
                  <a:gd name="T22" fmla="*/ 1 w 672"/>
                  <a:gd name="T23" fmla="*/ 0 h 196"/>
                  <a:gd name="T24" fmla="*/ 1 w 672"/>
                  <a:gd name="T25" fmla="*/ 0 h 196"/>
                  <a:gd name="T26" fmla="*/ 1 w 672"/>
                  <a:gd name="T27" fmla="*/ 0 h 196"/>
                  <a:gd name="T28" fmla="*/ 1 w 672"/>
                  <a:gd name="T29" fmla="*/ 0 h 196"/>
                  <a:gd name="T30" fmla="*/ 1 w 672"/>
                  <a:gd name="T31" fmla="*/ 0 h 196"/>
                  <a:gd name="T32" fmla="*/ 1 w 672"/>
                  <a:gd name="T33" fmla="*/ 0 h 196"/>
                  <a:gd name="T34" fmla="*/ 1 w 672"/>
                  <a:gd name="T35" fmla="*/ 0 h 196"/>
                  <a:gd name="T36" fmla="*/ 1 w 672"/>
                  <a:gd name="T37" fmla="*/ 0 h 196"/>
                  <a:gd name="T38" fmla="*/ 1 w 672"/>
                  <a:gd name="T39" fmla="*/ 0 h 196"/>
                  <a:gd name="T40" fmla="*/ 1 w 672"/>
                  <a:gd name="T41" fmla="*/ 0 h 196"/>
                  <a:gd name="T42" fmla="*/ 1 w 672"/>
                  <a:gd name="T43" fmla="*/ 0 h 196"/>
                  <a:gd name="T44" fmla="*/ 0 w 672"/>
                  <a:gd name="T45" fmla="*/ 0 h 196"/>
                  <a:gd name="T46" fmla="*/ 1 w 672"/>
                  <a:gd name="T47" fmla="*/ 0 h 196"/>
                  <a:gd name="T48" fmla="*/ 1 w 672"/>
                  <a:gd name="T49" fmla="*/ 0 h 196"/>
                  <a:gd name="T50" fmla="*/ 1 w 672"/>
                  <a:gd name="T51" fmla="*/ 0 h 196"/>
                  <a:gd name="T52" fmla="*/ 1 w 672"/>
                  <a:gd name="T53" fmla="*/ 0 h 196"/>
                  <a:gd name="T54" fmla="*/ 1 w 672"/>
                  <a:gd name="T55" fmla="*/ 0 h 196"/>
                  <a:gd name="T56" fmla="*/ 1 w 672"/>
                  <a:gd name="T57" fmla="*/ 0 h 196"/>
                  <a:gd name="T58" fmla="*/ 1 w 672"/>
                  <a:gd name="T59" fmla="*/ 0 h 196"/>
                  <a:gd name="T60" fmla="*/ 1 w 672"/>
                  <a:gd name="T61" fmla="*/ 0 h 196"/>
                  <a:gd name="T62" fmla="*/ 1 w 672"/>
                  <a:gd name="T63" fmla="*/ 0 h 196"/>
                  <a:gd name="T64" fmla="*/ 1 w 672"/>
                  <a:gd name="T65" fmla="*/ 0 h 1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72"/>
                  <a:gd name="T100" fmla="*/ 0 h 196"/>
                  <a:gd name="T101" fmla="*/ 672 w 672"/>
                  <a:gd name="T102" fmla="*/ 196 h 1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72" h="196">
                    <a:moveTo>
                      <a:pt x="321" y="0"/>
                    </a:moveTo>
                    <a:lnTo>
                      <a:pt x="364" y="8"/>
                    </a:lnTo>
                    <a:lnTo>
                      <a:pt x="399" y="24"/>
                    </a:lnTo>
                    <a:lnTo>
                      <a:pt x="436" y="44"/>
                    </a:lnTo>
                    <a:lnTo>
                      <a:pt x="490" y="64"/>
                    </a:lnTo>
                    <a:lnTo>
                      <a:pt x="527" y="64"/>
                    </a:lnTo>
                    <a:lnTo>
                      <a:pt x="580" y="78"/>
                    </a:lnTo>
                    <a:lnTo>
                      <a:pt x="623" y="94"/>
                    </a:lnTo>
                    <a:lnTo>
                      <a:pt x="669" y="116"/>
                    </a:lnTo>
                    <a:lnTo>
                      <a:pt x="672" y="143"/>
                    </a:lnTo>
                    <a:lnTo>
                      <a:pt x="653" y="171"/>
                    </a:lnTo>
                    <a:lnTo>
                      <a:pt x="614" y="190"/>
                    </a:lnTo>
                    <a:lnTo>
                      <a:pt x="565" y="195"/>
                    </a:lnTo>
                    <a:lnTo>
                      <a:pt x="401" y="196"/>
                    </a:lnTo>
                    <a:lnTo>
                      <a:pt x="339" y="191"/>
                    </a:lnTo>
                    <a:lnTo>
                      <a:pt x="280" y="183"/>
                    </a:lnTo>
                    <a:lnTo>
                      <a:pt x="224" y="165"/>
                    </a:lnTo>
                    <a:lnTo>
                      <a:pt x="191" y="156"/>
                    </a:lnTo>
                    <a:lnTo>
                      <a:pt x="191" y="179"/>
                    </a:lnTo>
                    <a:lnTo>
                      <a:pt x="41" y="181"/>
                    </a:lnTo>
                    <a:lnTo>
                      <a:pt x="17" y="157"/>
                    </a:lnTo>
                    <a:lnTo>
                      <a:pt x="4" y="116"/>
                    </a:lnTo>
                    <a:lnTo>
                      <a:pt x="0" y="85"/>
                    </a:lnTo>
                    <a:lnTo>
                      <a:pt x="4" y="40"/>
                    </a:lnTo>
                    <a:lnTo>
                      <a:pt x="9" y="7"/>
                    </a:lnTo>
                    <a:lnTo>
                      <a:pt x="45" y="7"/>
                    </a:lnTo>
                    <a:lnTo>
                      <a:pt x="91" y="28"/>
                    </a:lnTo>
                    <a:lnTo>
                      <a:pt x="141" y="48"/>
                    </a:lnTo>
                    <a:lnTo>
                      <a:pt x="177" y="49"/>
                    </a:lnTo>
                    <a:lnTo>
                      <a:pt x="216" y="40"/>
                    </a:lnTo>
                    <a:lnTo>
                      <a:pt x="261" y="28"/>
                    </a:lnTo>
                    <a:lnTo>
                      <a:pt x="341" y="42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5068" name="Group 123"/>
            <p:cNvGrpSpPr>
              <a:grpSpLocks/>
            </p:cNvGrpSpPr>
            <p:nvPr/>
          </p:nvGrpSpPr>
          <p:grpSpPr bwMode="auto">
            <a:xfrm>
              <a:off x="1636" y="3072"/>
              <a:ext cx="267" cy="805"/>
              <a:chOff x="1636" y="3072"/>
              <a:chExt cx="267" cy="805"/>
            </a:xfrm>
          </p:grpSpPr>
          <p:sp>
            <p:nvSpPr>
              <p:cNvPr id="45093" name="Freeform 121"/>
              <p:cNvSpPr>
                <a:spLocks/>
              </p:cNvSpPr>
              <p:nvPr/>
            </p:nvSpPr>
            <p:spPr bwMode="auto">
              <a:xfrm>
                <a:off x="1636" y="3072"/>
                <a:ext cx="267" cy="805"/>
              </a:xfrm>
              <a:custGeom>
                <a:avLst/>
                <a:gdLst>
                  <a:gd name="T0" fmla="*/ 0 w 535"/>
                  <a:gd name="T1" fmla="*/ 0 h 2416"/>
                  <a:gd name="T2" fmla="*/ 0 w 535"/>
                  <a:gd name="T3" fmla="*/ 0 h 2416"/>
                  <a:gd name="T4" fmla="*/ 0 w 535"/>
                  <a:gd name="T5" fmla="*/ 0 h 2416"/>
                  <a:gd name="T6" fmla="*/ 0 w 535"/>
                  <a:gd name="T7" fmla="*/ 0 h 2416"/>
                  <a:gd name="T8" fmla="*/ 0 w 535"/>
                  <a:gd name="T9" fmla="*/ 0 h 2416"/>
                  <a:gd name="T10" fmla="*/ 0 w 535"/>
                  <a:gd name="T11" fmla="*/ 0 h 2416"/>
                  <a:gd name="T12" fmla="*/ 0 w 535"/>
                  <a:gd name="T13" fmla="*/ 0 h 2416"/>
                  <a:gd name="T14" fmla="*/ 0 w 535"/>
                  <a:gd name="T15" fmla="*/ 0 h 2416"/>
                  <a:gd name="T16" fmla="*/ 0 w 535"/>
                  <a:gd name="T17" fmla="*/ 0 h 2416"/>
                  <a:gd name="T18" fmla="*/ 0 w 535"/>
                  <a:gd name="T19" fmla="*/ 0 h 2416"/>
                  <a:gd name="T20" fmla="*/ 0 w 535"/>
                  <a:gd name="T21" fmla="*/ 0 h 2416"/>
                  <a:gd name="T22" fmla="*/ 0 w 535"/>
                  <a:gd name="T23" fmla="*/ 0 h 2416"/>
                  <a:gd name="T24" fmla="*/ 0 w 535"/>
                  <a:gd name="T25" fmla="*/ 0 h 2416"/>
                  <a:gd name="T26" fmla="*/ 0 w 535"/>
                  <a:gd name="T27" fmla="*/ 0 h 2416"/>
                  <a:gd name="T28" fmla="*/ 0 w 535"/>
                  <a:gd name="T29" fmla="*/ 0 h 2416"/>
                  <a:gd name="T30" fmla="*/ 0 w 535"/>
                  <a:gd name="T31" fmla="*/ 0 h 2416"/>
                  <a:gd name="T32" fmla="*/ 0 w 535"/>
                  <a:gd name="T33" fmla="*/ 0 h 2416"/>
                  <a:gd name="T34" fmla="*/ 0 w 535"/>
                  <a:gd name="T35" fmla="*/ 0 h 2416"/>
                  <a:gd name="T36" fmla="*/ 0 w 535"/>
                  <a:gd name="T37" fmla="*/ 0 h 2416"/>
                  <a:gd name="T38" fmla="*/ 0 w 535"/>
                  <a:gd name="T39" fmla="*/ 0 h 2416"/>
                  <a:gd name="T40" fmla="*/ 0 w 535"/>
                  <a:gd name="T41" fmla="*/ 0 h 2416"/>
                  <a:gd name="T42" fmla="*/ 0 w 535"/>
                  <a:gd name="T43" fmla="*/ 0 h 2416"/>
                  <a:gd name="T44" fmla="*/ 0 w 535"/>
                  <a:gd name="T45" fmla="*/ 0 h 2416"/>
                  <a:gd name="T46" fmla="*/ 0 w 535"/>
                  <a:gd name="T47" fmla="*/ 0 h 2416"/>
                  <a:gd name="T48" fmla="*/ 0 w 535"/>
                  <a:gd name="T49" fmla="*/ 0 h 2416"/>
                  <a:gd name="T50" fmla="*/ 0 w 535"/>
                  <a:gd name="T51" fmla="*/ 0 h 2416"/>
                  <a:gd name="T52" fmla="*/ 0 w 535"/>
                  <a:gd name="T53" fmla="*/ 0 h 2416"/>
                  <a:gd name="T54" fmla="*/ 0 w 535"/>
                  <a:gd name="T55" fmla="*/ 0 h 2416"/>
                  <a:gd name="T56" fmla="*/ 0 w 535"/>
                  <a:gd name="T57" fmla="*/ 0 h 2416"/>
                  <a:gd name="T58" fmla="*/ 0 w 535"/>
                  <a:gd name="T59" fmla="*/ 0 h 2416"/>
                  <a:gd name="T60" fmla="*/ 0 w 535"/>
                  <a:gd name="T61" fmla="*/ 0 h 2416"/>
                  <a:gd name="T62" fmla="*/ 0 w 535"/>
                  <a:gd name="T63" fmla="*/ 0 h 2416"/>
                  <a:gd name="T64" fmla="*/ 0 w 535"/>
                  <a:gd name="T65" fmla="*/ 0 h 2416"/>
                  <a:gd name="T66" fmla="*/ 0 w 535"/>
                  <a:gd name="T67" fmla="*/ 0 h 2416"/>
                  <a:gd name="T68" fmla="*/ 0 w 535"/>
                  <a:gd name="T69" fmla="*/ 0 h 2416"/>
                  <a:gd name="T70" fmla="*/ 0 w 535"/>
                  <a:gd name="T71" fmla="*/ 0 h 2416"/>
                  <a:gd name="T72" fmla="*/ 0 w 535"/>
                  <a:gd name="T73" fmla="*/ 0 h 2416"/>
                  <a:gd name="T74" fmla="*/ 0 w 535"/>
                  <a:gd name="T75" fmla="*/ 0 h 2416"/>
                  <a:gd name="T76" fmla="*/ 0 w 535"/>
                  <a:gd name="T77" fmla="*/ 0 h 2416"/>
                  <a:gd name="T78" fmla="*/ 0 w 535"/>
                  <a:gd name="T79" fmla="*/ 0 h 2416"/>
                  <a:gd name="T80" fmla="*/ 0 w 535"/>
                  <a:gd name="T81" fmla="*/ 0 h 2416"/>
                  <a:gd name="T82" fmla="*/ 0 w 535"/>
                  <a:gd name="T83" fmla="*/ 0 h 2416"/>
                  <a:gd name="T84" fmla="*/ 0 w 535"/>
                  <a:gd name="T85" fmla="*/ 0 h 2416"/>
                  <a:gd name="T86" fmla="*/ 0 w 535"/>
                  <a:gd name="T87" fmla="*/ 0 h 2416"/>
                  <a:gd name="T88" fmla="*/ 0 w 535"/>
                  <a:gd name="T89" fmla="*/ 0 h 2416"/>
                  <a:gd name="T90" fmla="*/ 0 w 535"/>
                  <a:gd name="T91" fmla="*/ 0 h 2416"/>
                  <a:gd name="T92" fmla="*/ 0 w 535"/>
                  <a:gd name="T93" fmla="*/ 0 h 2416"/>
                  <a:gd name="T94" fmla="*/ 0 w 535"/>
                  <a:gd name="T95" fmla="*/ 0 h 241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35"/>
                  <a:gd name="T145" fmla="*/ 0 h 2416"/>
                  <a:gd name="T146" fmla="*/ 535 w 535"/>
                  <a:gd name="T147" fmla="*/ 2416 h 241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35" h="2416">
                    <a:moveTo>
                      <a:pt x="152" y="0"/>
                    </a:moveTo>
                    <a:lnTo>
                      <a:pt x="208" y="103"/>
                    </a:lnTo>
                    <a:lnTo>
                      <a:pt x="251" y="198"/>
                    </a:lnTo>
                    <a:lnTo>
                      <a:pt x="270" y="268"/>
                    </a:lnTo>
                    <a:lnTo>
                      <a:pt x="382" y="568"/>
                    </a:lnTo>
                    <a:lnTo>
                      <a:pt x="427" y="748"/>
                    </a:lnTo>
                    <a:lnTo>
                      <a:pt x="433" y="921"/>
                    </a:lnTo>
                    <a:lnTo>
                      <a:pt x="439" y="1164"/>
                    </a:lnTo>
                    <a:lnTo>
                      <a:pt x="446" y="1300"/>
                    </a:lnTo>
                    <a:lnTo>
                      <a:pt x="468" y="1405"/>
                    </a:lnTo>
                    <a:lnTo>
                      <a:pt x="480" y="1496"/>
                    </a:lnTo>
                    <a:lnTo>
                      <a:pt x="477" y="1583"/>
                    </a:lnTo>
                    <a:lnTo>
                      <a:pt x="461" y="1646"/>
                    </a:lnTo>
                    <a:lnTo>
                      <a:pt x="452" y="1723"/>
                    </a:lnTo>
                    <a:lnTo>
                      <a:pt x="458" y="1848"/>
                    </a:lnTo>
                    <a:lnTo>
                      <a:pt x="462" y="2063"/>
                    </a:lnTo>
                    <a:lnTo>
                      <a:pt x="471" y="2164"/>
                    </a:lnTo>
                    <a:lnTo>
                      <a:pt x="498" y="2258"/>
                    </a:lnTo>
                    <a:lnTo>
                      <a:pt x="535" y="2353"/>
                    </a:lnTo>
                    <a:lnTo>
                      <a:pt x="465" y="2384"/>
                    </a:lnTo>
                    <a:lnTo>
                      <a:pt x="389" y="2416"/>
                    </a:lnTo>
                    <a:lnTo>
                      <a:pt x="333" y="2408"/>
                    </a:lnTo>
                    <a:lnTo>
                      <a:pt x="218" y="2376"/>
                    </a:lnTo>
                    <a:lnTo>
                      <a:pt x="205" y="2262"/>
                    </a:lnTo>
                    <a:lnTo>
                      <a:pt x="195" y="2163"/>
                    </a:lnTo>
                    <a:lnTo>
                      <a:pt x="201" y="2095"/>
                    </a:lnTo>
                    <a:lnTo>
                      <a:pt x="210" y="2000"/>
                    </a:lnTo>
                    <a:lnTo>
                      <a:pt x="201" y="1913"/>
                    </a:lnTo>
                    <a:lnTo>
                      <a:pt x="176" y="1826"/>
                    </a:lnTo>
                    <a:lnTo>
                      <a:pt x="158" y="1763"/>
                    </a:lnTo>
                    <a:lnTo>
                      <a:pt x="152" y="1660"/>
                    </a:lnTo>
                    <a:lnTo>
                      <a:pt x="139" y="1606"/>
                    </a:lnTo>
                    <a:lnTo>
                      <a:pt x="126" y="1409"/>
                    </a:lnTo>
                    <a:lnTo>
                      <a:pt x="107" y="1252"/>
                    </a:lnTo>
                    <a:lnTo>
                      <a:pt x="95" y="1132"/>
                    </a:lnTo>
                    <a:lnTo>
                      <a:pt x="76" y="1085"/>
                    </a:lnTo>
                    <a:lnTo>
                      <a:pt x="55" y="956"/>
                    </a:lnTo>
                    <a:lnTo>
                      <a:pt x="42" y="805"/>
                    </a:lnTo>
                    <a:lnTo>
                      <a:pt x="47" y="669"/>
                    </a:lnTo>
                    <a:lnTo>
                      <a:pt x="43" y="582"/>
                    </a:lnTo>
                    <a:lnTo>
                      <a:pt x="25" y="472"/>
                    </a:lnTo>
                    <a:lnTo>
                      <a:pt x="18" y="369"/>
                    </a:lnTo>
                    <a:lnTo>
                      <a:pt x="10" y="247"/>
                    </a:lnTo>
                    <a:lnTo>
                      <a:pt x="0" y="143"/>
                    </a:lnTo>
                    <a:lnTo>
                      <a:pt x="15" y="85"/>
                    </a:lnTo>
                    <a:lnTo>
                      <a:pt x="44" y="44"/>
                    </a:lnTo>
                    <a:lnTo>
                      <a:pt x="90" y="1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94" name="Freeform 122"/>
              <p:cNvSpPr>
                <a:spLocks/>
              </p:cNvSpPr>
              <p:nvPr/>
            </p:nvSpPr>
            <p:spPr bwMode="auto">
              <a:xfrm>
                <a:off x="1670" y="3295"/>
                <a:ext cx="66" cy="333"/>
              </a:xfrm>
              <a:custGeom>
                <a:avLst/>
                <a:gdLst>
                  <a:gd name="T0" fmla="*/ 1 w 132"/>
                  <a:gd name="T1" fmla="*/ 0 h 999"/>
                  <a:gd name="T2" fmla="*/ 1 w 132"/>
                  <a:gd name="T3" fmla="*/ 0 h 999"/>
                  <a:gd name="T4" fmla="*/ 1 w 132"/>
                  <a:gd name="T5" fmla="*/ 0 h 999"/>
                  <a:gd name="T6" fmla="*/ 1 w 132"/>
                  <a:gd name="T7" fmla="*/ 0 h 999"/>
                  <a:gd name="T8" fmla="*/ 1 w 132"/>
                  <a:gd name="T9" fmla="*/ 0 h 999"/>
                  <a:gd name="T10" fmla="*/ 1 w 132"/>
                  <a:gd name="T11" fmla="*/ 0 h 999"/>
                  <a:gd name="T12" fmla="*/ 1 w 132"/>
                  <a:gd name="T13" fmla="*/ 0 h 999"/>
                  <a:gd name="T14" fmla="*/ 1 w 132"/>
                  <a:gd name="T15" fmla="*/ 0 h 999"/>
                  <a:gd name="T16" fmla="*/ 1 w 132"/>
                  <a:gd name="T17" fmla="*/ 0 h 999"/>
                  <a:gd name="T18" fmla="*/ 1 w 132"/>
                  <a:gd name="T19" fmla="*/ 0 h 999"/>
                  <a:gd name="T20" fmla="*/ 1 w 132"/>
                  <a:gd name="T21" fmla="*/ 0 h 999"/>
                  <a:gd name="T22" fmla="*/ 1 w 132"/>
                  <a:gd name="T23" fmla="*/ 0 h 999"/>
                  <a:gd name="T24" fmla="*/ 1 w 132"/>
                  <a:gd name="T25" fmla="*/ 0 h 999"/>
                  <a:gd name="T26" fmla="*/ 1 w 132"/>
                  <a:gd name="T27" fmla="*/ 0 h 999"/>
                  <a:gd name="T28" fmla="*/ 0 w 132"/>
                  <a:gd name="T29" fmla="*/ 0 h 999"/>
                  <a:gd name="T30" fmla="*/ 0 w 132"/>
                  <a:gd name="T31" fmla="*/ 0 h 99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999"/>
                  <a:gd name="T50" fmla="*/ 132 w 132"/>
                  <a:gd name="T51" fmla="*/ 999 h 99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999">
                    <a:moveTo>
                      <a:pt x="102" y="999"/>
                    </a:moveTo>
                    <a:lnTo>
                      <a:pt x="102" y="866"/>
                    </a:lnTo>
                    <a:lnTo>
                      <a:pt x="120" y="795"/>
                    </a:lnTo>
                    <a:lnTo>
                      <a:pt x="132" y="732"/>
                    </a:lnTo>
                    <a:lnTo>
                      <a:pt x="102" y="662"/>
                    </a:lnTo>
                    <a:lnTo>
                      <a:pt x="102" y="631"/>
                    </a:lnTo>
                    <a:lnTo>
                      <a:pt x="89" y="575"/>
                    </a:lnTo>
                    <a:lnTo>
                      <a:pt x="70" y="527"/>
                    </a:lnTo>
                    <a:lnTo>
                      <a:pt x="76" y="456"/>
                    </a:lnTo>
                    <a:lnTo>
                      <a:pt x="51" y="416"/>
                    </a:lnTo>
                    <a:lnTo>
                      <a:pt x="38" y="345"/>
                    </a:lnTo>
                    <a:lnTo>
                      <a:pt x="38" y="267"/>
                    </a:lnTo>
                    <a:lnTo>
                      <a:pt x="32" y="188"/>
                    </a:lnTo>
                    <a:lnTo>
                      <a:pt x="13" y="109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5069" name="Group 147"/>
            <p:cNvGrpSpPr>
              <a:grpSpLocks/>
            </p:cNvGrpSpPr>
            <p:nvPr/>
          </p:nvGrpSpPr>
          <p:grpSpPr bwMode="auto">
            <a:xfrm>
              <a:off x="1689" y="3027"/>
              <a:ext cx="684" cy="438"/>
              <a:chOff x="1689" y="3027"/>
              <a:chExt cx="684" cy="438"/>
            </a:xfrm>
          </p:grpSpPr>
          <p:sp>
            <p:nvSpPr>
              <p:cNvPr id="45070" name="Freeform 124"/>
              <p:cNvSpPr>
                <a:spLocks/>
              </p:cNvSpPr>
              <p:nvPr/>
            </p:nvSpPr>
            <p:spPr bwMode="auto">
              <a:xfrm>
                <a:off x="2103" y="3313"/>
                <a:ext cx="251" cy="116"/>
              </a:xfrm>
              <a:custGeom>
                <a:avLst/>
                <a:gdLst>
                  <a:gd name="T0" fmla="*/ 0 w 503"/>
                  <a:gd name="T1" fmla="*/ 0 h 349"/>
                  <a:gd name="T2" fmla="*/ 0 w 503"/>
                  <a:gd name="T3" fmla="*/ 0 h 349"/>
                  <a:gd name="T4" fmla="*/ 0 w 503"/>
                  <a:gd name="T5" fmla="*/ 0 h 349"/>
                  <a:gd name="T6" fmla="*/ 0 w 503"/>
                  <a:gd name="T7" fmla="*/ 0 h 349"/>
                  <a:gd name="T8" fmla="*/ 0 w 503"/>
                  <a:gd name="T9" fmla="*/ 0 h 349"/>
                  <a:gd name="T10" fmla="*/ 0 w 503"/>
                  <a:gd name="T11" fmla="*/ 0 h 349"/>
                  <a:gd name="T12" fmla="*/ 0 w 503"/>
                  <a:gd name="T13" fmla="*/ 0 h 349"/>
                  <a:gd name="T14" fmla="*/ 0 w 503"/>
                  <a:gd name="T15" fmla="*/ 0 h 349"/>
                  <a:gd name="T16" fmla="*/ 0 w 503"/>
                  <a:gd name="T17" fmla="*/ 0 h 349"/>
                  <a:gd name="T18" fmla="*/ 0 w 503"/>
                  <a:gd name="T19" fmla="*/ 0 h 349"/>
                  <a:gd name="T20" fmla="*/ 0 w 503"/>
                  <a:gd name="T21" fmla="*/ 0 h 349"/>
                  <a:gd name="T22" fmla="*/ 0 w 503"/>
                  <a:gd name="T23" fmla="*/ 0 h 349"/>
                  <a:gd name="T24" fmla="*/ 0 w 503"/>
                  <a:gd name="T25" fmla="*/ 0 h 349"/>
                  <a:gd name="T26" fmla="*/ 0 w 503"/>
                  <a:gd name="T27" fmla="*/ 0 h 349"/>
                  <a:gd name="T28" fmla="*/ 0 w 503"/>
                  <a:gd name="T29" fmla="*/ 0 h 349"/>
                  <a:gd name="T30" fmla="*/ 0 w 503"/>
                  <a:gd name="T31" fmla="*/ 0 h 349"/>
                  <a:gd name="T32" fmla="*/ 0 w 503"/>
                  <a:gd name="T33" fmla="*/ 0 h 349"/>
                  <a:gd name="T34" fmla="*/ 0 w 503"/>
                  <a:gd name="T35" fmla="*/ 0 h 349"/>
                  <a:gd name="T36" fmla="*/ 0 w 503"/>
                  <a:gd name="T37" fmla="*/ 0 h 349"/>
                  <a:gd name="T38" fmla="*/ 0 w 503"/>
                  <a:gd name="T39" fmla="*/ 0 h 34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03"/>
                  <a:gd name="T61" fmla="*/ 0 h 349"/>
                  <a:gd name="T62" fmla="*/ 503 w 503"/>
                  <a:gd name="T63" fmla="*/ 349 h 34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03" h="349">
                    <a:moveTo>
                      <a:pt x="427" y="0"/>
                    </a:moveTo>
                    <a:lnTo>
                      <a:pt x="496" y="62"/>
                    </a:lnTo>
                    <a:lnTo>
                      <a:pt x="503" y="94"/>
                    </a:lnTo>
                    <a:lnTo>
                      <a:pt x="499" y="141"/>
                    </a:lnTo>
                    <a:lnTo>
                      <a:pt x="486" y="181"/>
                    </a:lnTo>
                    <a:lnTo>
                      <a:pt x="465" y="218"/>
                    </a:lnTo>
                    <a:lnTo>
                      <a:pt x="426" y="256"/>
                    </a:lnTo>
                    <a:lnTo>
                      <a:pt x="374" y="290"/>
                    </a:lnTo>
                    <a:lnTo>
                      <a:pt x="309" y="323"/>
                    </a:lnTo>
                    <a:lnTo>
                      <a:pt x="246" y="344"/>
                    </a:lnTo>
                    <a:lnTo>
                      <a:pt x="176" y="349"/>
                    </a:lnTo>
                    <a:lnTo>
                      <a:pt x="120" y="345"/>
                    </a:lnTo>
                    <a:lnTo>
                      <a:pt x="63" y="314"/>
                    </a:lnTo>
                    <a:lnTo>
                      <a:pt x="0" y="276"/>
                    </a:lnTo>
                    <a:lnTo>
                      <a:pt x="88" y="298"/>
                    </a:lnTo>
                    <a:lnTo>
                      <a:pt x="182" y="306"/>
                    </a:lnTo>
                    <a:lnTo>
                      <a:pt x="252" y="276"/>
                    </a:lnTo>
                    <a:lnTo>
                      <a:pt x="334" y="228"/>
                    </a:lnTo>
                    <a:lnTo>
                      <a:pt x="390" y="157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1" name="Freeform 125"/>
              <p:cNvSpPr>
                <a:spLocks/>
              </p:cNvSpPr>
              <p:nvPr/>
            </p:nvSpPr>
            <p:spPr bwMode="auto">
              <a:xfrm>
                <a:off x="2266" y="3313"/>
                <a:ext cx="107" cy="89"/>
              </a:xfrm>
              <a:custGeom>
                <a:avLst/>
                <a:gdLst>
                  <a:gd name="T0" fmla="*/ 1 w 214"/>
                  <a:gd name="T1" fmla="*/ 0 h 266"/>
                  <a:gd name="T2" fmla="*/ 1 w 214"/>
                  <a:gd name="T3" fmla="*/ 0 h 266"/>
                  <a:gd name="T4" fmla="*/ 1 w 214"/>
                  <a:gd name="T5" fmla="*/ 0 h 266"/>
                  <a:gd name="T6" fmla="*/ 1 w 214"/>
                  <a:gd name="T7" fmla="*/ 0 h 266"/>
                  <a:gd name="T8" fmla="*/ 1 w 214"/>
                  <a:gd name="T9" fmla="*/ 0 h 266"/>
                  <a:gd name="T10" fmla="*/ 1 w 214"/>
                  <a:gd name="T11" fmla="*/ 0 h 266"/>
                  <a:gd name="T12" fmla="*/ 1 w 214"/>
                  <a:gd name="T13" fmla="*/ 0 h 266"/>
                  <a:gd name="T14" fmla="*/ 1 w 214"/>
                  <a:gd name="T15" fmla="*/ 0 h 266"/>
                  <a:gd name="T16" fmla="*/ 1 w 214"/>
                  <a:gd name="T17" fmla="*/ 0 h 266"/>
                  <a:gd name="T18" fmla="*/ 1 w 214"/>
                  <a:gd name="T19" fmla="*/ 0 h 266"/>
                  <a:gd name="T20" fmla="*/ 0 w 214"/>
                  <a:gd name="T21" fmla="*/ 0 h 266"/>
                  <a:gd name="T22" fmla="*/ 1 w 214"/>
                  <a:gd name="T23" fmla="*/ 0 h 266"/>
                  <a:gd name="T24" fmla="*/ 1 w 214"/>
                  <a:gd name="T25" fmla="*/ 0 h 266"/>
                  <a:gd name="T26" fmla="*/ 1 w 214"/>
                  <a:gd name="T27" fmla="*/ 0 h 266"/>
                  <a:gd name="T28" fmla="*/ 1 w 214"/>
                  <a:gd name="T29" fmla="*/ 0 h 266"/>
                  <a:gd name="T30" fmla="*/ 1 w 214"/>
                  <a:gd name="T31" fmla="*/ 0 h 266"/>
                  <a:gd name="T32" fmla="*/ 1 w 214"/>
                  <a:gd name="T33" fmla="*/ 0 h 266"/>
                  <a:gd name="T34" fmla="*/ 1 w 214"/>
                  <a:gd name="T35" fmla="*/ 0 h 266"/>
                  <a:gd name="T36" fmla="*/ 1 w 214"/>
                  <a:gd name="T37" fmla="*/ 0 h 2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4"/>
                  <a:gd name="T58" fmla="*/ 0 h 266"/>
                  <a:gd name="T59" fmla="*/ 214 w 214"/>
                  <a:gd name="T60" fmla="*/ 266 h 26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4" h="266">
                    <a:moveTo>
                      <a:pt x="165" y="7"/>
                    </a:moveTo>
                    <a:lnTo>
                      <a:pt x="200" y="0"/>
                    </a:lnTo>
                    <a:lnTo>
                      <a:pt x="211" y="15"/>
                    </a:lnTo>
                    <a:lnTo>
                      <a:pt x="214" y="41"/>
                    </a:lnTo>
                    <a:lnTo>
                      <a:pt x="204" y="77"/>
                    </a:lnTo>
                    <a:lnTo>
                      <a:pt x="182" y="94"/>
                    </a:lnTo>
                    <a:lnTo>
                      <a:pt x="157" y="98"/>
                    </a:lnTo>
                    <a:lnTo>
                      <a:pt x="131" y="173"/>
                    </a:lnTo>
                    <a:lnTo>
                      <a:pt x="74" y="222"/>
                    </a:lnTo>
                    <a:lnTo>
                      <a:pt x="36" y="250"/>
                    </a:lnTo>
                    <a:lnTo>
                      <a:pt x="0" y="266"/>
                    </a:lnTo>
                    <a:lnTo>
                      <a:pt x="44" y="203"/>
                    </a:lnTo>
                    <a:lnTo>
                      <a:pt x="71" y="168"/>
                    </a:lnTo>
                    <a:lnTo>
                      <a:pt x="95" y="123"/>
                    </a:lnTo>
                    <a:lnTo>
                      <a:pt x="135" y="64"/>
                    </a:lnTo>
                    <a:lnTo>
                      <a:pt x="146" y="52"/>
                    </a:lnTo>
                    <a:lnTo>
                      <a:pt x="151" y="36"/>
                    </a:lnTo>
                    <a:lnTo>
                      <a:pt x="155" y="23"/>
                    </a:lnTo>
                    <a:lnTo>
                      <a:pt x="165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5072" name="Group 146"/>
              <p:cNvGrpSpPr>
                <a:grpSpLocks/>
              </p:cNvGrpSpPr>
              <p:nvPr/>
            </p:nvGrpSpPr>
            <p:grpSpPr bwMode="auto">
              <a:xfrm>
                <a:off x="1689" y="3027"/>
                <a:ext cx="678" cy="438"/>
                <a:chOff x="1689" y="3027"/>
                <a:chExt cx="678" cy="438"/>
              </a:xfrm>
            </p:grpSpPr>
            <p:grpSp>
              <p:nvGrpSpPr>
                <p:cNvPr id="45073" name="Group 134"/>
                <p:cNvGrpSpPr>
                  <a:grpSpLocks/>
                </p:cNvGrpSpPr>
                <p:nvPr/>
              </p:nvGrpSpPr>
              <p:grpSpPr bwMode="auto">
                <a:xfrm>
                  <a:off x="1689" y="3027"/>
                  <a:ext cx="678" cy="438"/>
                  <a:chOff x="1689" y="3027"/>
                  <a:chExt cx="678" cy="438"/>
                </a:xfrm>
              </p:grpSpPr>
              <p:grpSp>
                <p:nvGrpSpPr>
                  <p:cNvPr id="45085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689" y="3027"/>
                    <a:ext cx="678" cy="438"/>
                    <a:chOff x="1689" y="3027"/>
                    <a:chExt cx="678" cy="438"/>
                  </a:xfrm>
                </p:grpSpPr>
                <p:grpSp>
                  <p:nvGrpSpPr>
                    <p:cNvPr id="45087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6" y="3027"/>
                      <a:ext cx="112" cy="130"/>
                      <a:chOff x="1806" y="3027"/>
                      <a:chExt cx="112" cy="130"/>
                    </a:xfrm>
                  </p:grpSpPr>
                  <p:sp>
                    <p:nvSpPr>
                      <p:cNvPr id="45089" name="Freeform 1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6" y="3027"/>
                        <a:ext cx="112" cy="130"/>
                      </a:xfrm>
                      <a:custGeom>
                        <a:avLst/>
                        <a:gdLst>
                          <a:gd name="T0" fmla="*/ 1 w 224"/>
                          <a:gd name="T1" fmla="*/ 0 h 389"/>
                          <a:gd name="T2" fmla="*/ 1 w 224"/>
                          <a:gd name="T3" fmla="*/ 0 h 389"/>
                          <a:gd name="T4" fmla="*/ 1 w 224"/>
                          <a:gd name="T5" fmla="*/ 0 h 389"/>
                          <a:gd name="T6" fmla="*/ 1 w 224"/>
                          <a:gd name="T7" fmla="*/ 0 h 389"/>
                          <a:gd name="T8" fmla="*/ 1 w 224"/>
                          <a:gd name="T9" fmla="*/ 0 h 389"/>
                          <a:gd name="T10" fmla="*/ 1 w 224"/>
                          <a:gd name="T11" fmla="*/ 0 h 389"/>
                          <a:gd name="T12" fmla="*/ 1 w 224"/>
                          <a:gd name="T13" fmla="*/ 0 h 389"/>
                          <a:gd name="T14" fmla="*/ 1 w 224"/>
                          <a:gd name="T15" fmla="*/ 0 h 389"/>
                          <a:gd name="T16" fmla="*/ 1 w 224"/>
                          <a:gd name="T17" fmla="*/ 0 h 389"/>
                          <a:gd name="T18" fmla="*/ 1 w 224"/>
                          <a:gd name="T19" fmla="*/ 0 h 389"/>
                          <a:gd name="T20" fmla="*/ 1 w 224"/>
                          <a:gd name="T21" fmla="*/ 0 h 389"/>
                          <a:gd name="T22" fmla="*/ 1 w 224"/>
                          <a:gd name="T23" fmla="*/ 0 h 389"/>
                          <a:gd name="T24" fmla="*/ 1 w 224"/>
                          <a:gd name="T25" fmla="*/ 0 h 389"/>
                          <a:gd name="T26" fmla="*/ 1 w 224"/>
                          <a:gd name="T27" fmla="*/ 0 h 389"/>
                          <a:gd name="T28" fmla="*/ 1 w 224"/>
                          <a:gd name="T29" fmla="*/ 0 h 389"/>
                          <a:gd name="T30" fmla="*/ 1 w 224"/>
                          <a:gd name="T31" fmla="*/ 0 h 389"/>
                          <a:gd name="T32" fmla="*/ 1 w 224"/>
                          <a:gd name="T33" fmla="*/ 0 h 389"/>
                          <a:gd name="T34" fmla="*/ 1 w 224"/>
                          <a:gd name="T35" fmla="*/ 0 h 389"/>
                          <a:gd name="T36" fmla="*/ 1 w 224"/>
                          <a:gd name="T37" fmla="*/ 0 h 389"/>
                          <a:gd name="T38" fmla="*/ 1 w 224"/>
                          <a:gd name="T39" fmla="*/ 0 h 389"/>
                          <a:gd name="T40" fmla="*/ 1 w 224"/>
                          <a:gd name="T41" fmla="*/ 0 h 389"/>
                          <a:gd name="T42" fmla="*/ 1 w 224"/>
                          <a:gd name="T43" fmla="*/ 0 h 389"/>
                          <a:gd name="T44" fmla="*/ 1 w 224"/>
                          <a:gd name="T45" fmla="*/ 0 h 389"/>
                          <a:gd name="T46" fmla="*/ 1 w 224"/>
                          <a:gd name="T47" fmla="*/ 0 h 389"/>
                          <a:gd name="T48" fmla="*/ 1 w 224"/>
                          <a:gd name="T49" fmla="*/ 0 h 389"/>
                          <a:gd name="T50" fmla="*/ 0 w 224"/>
                          <a:gd name="T51" fmla="*/ 0 h 389"/>
                          <a:gd name="T52" fmla="*/ 1 w 224"/>
                          <a:gd name="T53" fmla="*/ 0 h 389"/>
                          <a:gd name="T54" fmla="*/ 1 w 224"/>
                          <a:gd name="T55" fmla="*/ 0 h 389"/>
                          <a:gd name="T56" fmla="*/ 1 w 224"/>
                          <a:gd name="T57" fmla="*/ 0 h 389"/>
                          <a:gd name="T58" fmla="*/ 1 w 224"/>
                          <a:gd name="T59" fmla="*/ 0 h 389"/>
                          <a:gd name="T60" fmla="*/ 1 w 224"/>
                          <a:gd name="T61" fmla="*/ 0 h 389"/>
                          <a:gd name="T62" fmla="*/ 1 w 224"/>
                          <a:gd name="T63" fmla="*/ 0 h 389"/>
                          <a:gd name="T64" fmla="*/ 1 w 224"/>
                          <a:gd name="T65" fmla="*/ 0 h 389"/>
                          <a:gd name="T66" fmla="*/ 1 w 224"/>
                          <a:gd name="T67" fmla="*/ 0 h 389"/>
                          <a:gd name="T68" fmla="*/ 1 w 224"/>
                          <a:gd name="T69" fmla="*/ 0 h 389"/>
                          <a:gd name="T70" fmla="*/ 1 w 224"/>
                          <a:gd name="T71" fmla="*/ 0 h 389"/>
                          <a:gd name="T72" fmla="*/ 1 w 224"/>
                          <a:gd name="T73" fmla="*/ 0 h 389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24"/>
                          <a:gd name="T112" fmla="*/ 0 h 389"/>
                          <a:gd name="T113" fmla="*/ 224 w 224"/>
                          <a:gd name="T114" fmla="*/ 389 h 389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24" h="389">
                            <a:moveTo>
                              <a:pt x="224" y="240"/>
                            </a:moveTo>
                            <a:lnTo>
                              <a:pt x="189" y="206"/>
                            </a:lnTo>
                            <a:lnTo>
                              <a:pt x="175" y="178"/>
                            </a:lnTo>
                            <a:lnTo>
                              <a:pt x="180" y="153"/>
                            </a:lnTo>
                            <a:lnTo>
                              <a:pt x="181" y="133"/>
                            </a:lnTo>
                            <a:lnTo>
                              <a:pt x="176" y="117"/>
                            </a:lnTo>
                            <a:lnTo>
                              <a:pt x="165" y="111"/>
                            </a:lnTo>
                            <a:lnTo>
                              <a:pt x="173" y="95"/>
                            </a:lnTo>
                            <a:lnTo>
                              <a:pt x="171" y="77"/>
                            </a:lnTo>
                            <a:lnTo>
                              <a:pt x="163" y="62"/>
                            </a:lnTo>
                            <a:lnTo>
                              <a:pt x="151" y="55"/>
                            </a:lnTo>
                            <a:lnTo>
                              <a:pt x="140" y="52"/>
                            </a:lnTo>
                            <a:lnTo>
                              <a:pt x="127" y="54"/>
                            </a:lnTo>
                            <a:lnTo>
                              <a:pt x="132" y="40"/>
                            </a:lnTo>
                            <a:lnTo>
                              <a:pt x="129" y="23"/>
                            </a:lnTo>
                            <a:lnTo>
                              <a:pt x="123" y="16"/>
                            </a:lnTo>
                            <a:lnTo>
                              <a:pt x="112" y="12"/>
                            </a:lnTo>
                            <a:lnTo>
                              <a:pt x="102" y="13"/>
                            </a:lnTo>
                            <a:lnTo>
                              <a:pt x="91" y="20"/>
                            </a:lnTo>
                            <a:lnTo>
                              <a:pt x="82" y="4"/>
                            </a:lnTo>
                            <a:lnTo>
                              <a:pt x="67" y="0"/>
                            </a:lnTo>
                            <a:lnTo>
                              <a:pt x="47" y="0"/>
                            </a:lnTo>
                            <a:lnTo>
                              <a:pt x="24" y="9"/>
                            </a:lnTo>
                            <a:lnTo>
                              <a:pt x="11" y="25"/>
                            </a:lnTo>
                            <a:lnTo>
                              <a:pt x="2" y="41"/>
                            </a:lnTo>
                            <a:lnTo>
                              <a:pt x="0" y="63"/>
                            </a:lnTo>
                            <a:lnTo>
                              <a:pt x="3" y="87"/>
                            </a:lnTo>
                            <a:lnTo>
                              <a:pt x="11" y="113"/>
                            </a:lnTo>
                            <a:lnTo>
                              <a:pt x="17" y="144"/>
                            </a:lnTo>
                            <a:lnTo>
                              <a:pt x="27" y="174"/>
                            </a:lnTo>
                            <a:lnTo>
                              <a:pt x="47" y="198"/>
                            </a:lnTo>
                            <a:lnTo>
                              <a:pt x="81" y="229"/>
                            </a:lnTo>
                            <a:lnTo>
                              <a:pt x="118" y="249"/>
                            </a:lnTo>
                            <a:lnTo>
                              <a:pt x="157" y="263"/>
                            </a:lnTo>
                            <a:lnTo>
                              <a:pt x="200" y="324"/>
                            </a:lnTo>
                            <a:lnTo>
                              <a:pt x="217" y="389"/>
                            </a:lnTo>
                            <a:lnTo>
                              <a:pt x="224" y="240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5090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29" y="3035"/>
                        <a:ext cx="23" cy="24"/>
                      </a:xfrm>
                      <a:custGeom>
                        <a:avLst/>
                        <a:gdLst>
                          <a:gd name="T0" fmla="*/ 0 w 47"/>
                          <a:gd name="T1" fmla="*/ 0 h 73"/>
                          <a:gd name="T2" fmla="*/ 0 w 47"/>
                          <a:gd name="T3" fmla="*/ 0 h 73"/>
                          <a:gd name="T4" fmla="*/ 0 w 47"/>
                          <a:gd name="T5" fmla="*/ 0 h 73"/>
                          <a:gd name="T6" fmla="*/ 0 w 47"/>
                          <a:gd name="T7" fmla="*/ 0 h 73"/>
                          <a:gd name="T8" fmla="*/ 0 w 47"/>
                          <a:gd name="T9" fmla="*/ 0 h 73"/>
                          <a:gd name="T10" fmla="*/ 0 w 47"/>
                          <a:gd name="T11" fmla="*/ 0 h 73"/>
                          <a:gd name="T12" fmla="*/ 0 w 47"/>
                          <a:gd name="T13" fmla="*/ 0 h 73"/>
                          <a:gd name="T14" fmla="*/ 0 w 47"/>
                          <a:gd name="T15" fmla="*/ 0 h 7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7"/>
                          <a:gd name="T25" fmla="*/ 0 h 73"/>
                          <a:gd name="T26" fmla="*/ 47 w 47"/>
                          <a:gd name="T27" fmla="*/ 73 h 7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7" h="73">
                            <a:moveTo>
                              <a:pt x="3" y="73"/>
                            </a:moveTo>
                            <a:lnTo>
                              <a:pt x="0" y="52"/>
                            </a:lnTo>
                            <a:lnTo>
                              <a:pt x="2" y="31"/>
                            </a:lnTo>
                            <a:lnTo>
                              <a:pt x="9" y="15"/>
                            </a:lnTo>
                            <a:lnTo>
                              <a:pt x="18" y="7"/>
                            </a:lnTo>
                            <a:lnTo>
                              <a:pt x="29" y="2"/>
                            </a:lnTo>
                            <a:lnTo>
                              <a:pt x="36" y="4"/>
                            </a:lnTo>
                            <a:lnTo>
                              <a:pt x="47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5091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8" y="3045"/>
                        <a:ext cx="19" cy="25"/>
                      </a:xfrm>
                      <a:custGeom>
                        <a:avLst/>
                        <a:gdLst>
                          <a:gd name="T0" fmla="*/ 1 w 38"/>
                          <a:gd name="T1" fmla="*/ 0 h 74"/>
                          <a:gd name="T2" fmla="*/ 1 w 38"/>
                          <a:gd name="T3" fmla="*/ 0 h 74"/>
                          <a:gd name="T4" fmla="*/ 1 w 38"/>
                          <a:gd name="T5" fmla="*/ 0 h 74"/>
                          <a:gd name="T6" fmla="*/ 0 w 38"/>
                          <a:gd name="T7" fmla="*/ 0 h 74"/>
                          <a:gd name="T8" fmla="*/ 1 w 38"/>
                          <a:gd name="T9" fmla="*/ 0 h 74"/>
                          <a:gd name="T10" fmla="*/ 1 w 38"/>
                          <a:gd name="T11" fmla="*/ 0 h 74"/>
                          <a:gd name="T12" fmla="*/ 1 w 38"/>
                          <a:gd name="T13" fmla="*/ 0 h 7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8"/>
                          <a:gd name="T22" fmla="*/ 0 h 74"/>
                          <a:gd name="T23" fmla="*/ 38 w 38"/>
                          <a:gd name="T24" fmla="*/ 74 h 7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8" h="74">
                            <a:moveTo>
                              <a:pt x="38" y="0"/>
                            </a:moveTo>
                            <a:lnTo>
                              <a:pt x="20" y="4"/>
                            </a:lnTo>
                            <a:lnTo>
                              <a:pt x="7" y="12"/>
                            </a:lnTo>
                            <a:lnTo>
                              <a:pt x="0" y="27"/>
                            </a:lnTo>
                            <a:lnTo>
                              <a:pt x="2" y="40"/>
                            </a:lnTo>
                            <a:lnTo>
                              <a:pt x="11" y="56"/>
                            </a:lnTo>
                            <a:lnTo>
                              <a:pt x="14" y="74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5092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6" y="3061"/>
                        <a:ext cx="20" cy="20"/>
                      </a:xfrm>
                      <a:custGeom>
                        <a:avLst/>
                        <a:gdLst>
                          <a:gd name="T0" fmla="*/ 0 w 41"/>
                          <a:gd name="T1" fmla="*/ 0 h 59"/>
                          <a:gd name="T2" fmla="*/ 0 w 41"/>
                          <a:gd name="T3" fmla="*/ 0 h 59"/>
                          <a:gd name="T4" fmla="*/ 0 w 41"/>
                          <a:gd name="T5" fmla="*/ 0 h 59"/>
                          <a:gd name="T6" fmla="*/ 0 w 41"/>
                          <a:gd name="T7" fmla="*/ 0 h 59"/>
                          <a:gd name="T8" fmla="*/ 0 w 41"/>
                          <a:gd name="T9" fmla="*/ 0 h 59"/>
                          <a:gd name="T10" fmla="*/ 0 w 41"/>
                          <a:gd name="T11" fmla="*/ 0 h 59"/>
                          <a:gd name="T12" fmla="*/ 0 w 41"/>
                          <a:gd name="T13" fmla="*/ 0 h 59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1"/>
                          <a:gd name="T22" fmla="*/ 0 h 59"/>
                          <a:gd name="T23" fmla="*/ 41 w 41"/>
                          <a:gd name="T24" fmla="*/ 59 h 59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1" h="59">
                            <a:moveTo>
                              <a:pt x="41" y="6"/>
                            </a:moveTo>
                            <a:lnTo>
                              <a:pt x="26" y="0"/>
                            </a:lnTo>
                            <a:lnTo>
                              <a:pt x="12" y="4"/>
                            </a:lnTo>
                            <a:lnTo>
                              <a:pt x="3" y="14"/>
                            </a:lnTo>
                            <a:lnTo>
                              <a:pt x="0" y="30"/>
                            </a:lnTo>
                            <a:lnTo>
                              <a:pt x="5" y="43"/>
                            </a:lnTo>
                            <a:lnTo>
                              <a:pt x="12" y="59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5088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1689" y="3051"/>
                      <a:ext cx="678" cy="414"/>
                    </a:xfrm>
                    <a:custGeom>
                      <a:avLst/>
                      <a:gdLst>
                        <a:gd name="T0" fmla="*/ 1 w 1356"/>
                        <a:gd name="T1" fmla="*/ 0 h 1241"/>
                        <a:gd name="T2" fmla="*/ 1 w 1356"/>
                        <a:gd name="T3" fmla="*/ 0 h 1241"/>
                        <a:gd name="T4" fmla="*/ 1 w 1356"/>
                        <a:gd name="T5" fmla="*/ 0 h 1241"/>
                        <a:gd name="T6" fmla="*/ 1 w 1356"/>
                        <a:gd name="T7" fmla="*/ 0 h 1241"/>
                        <a:gd name="T8" fmla="*/ 1 w 1356"/>
                        <a:gd name="T9" fmla="*/ 0 h 1241"/>
                        <a:gd name="T10" fmla="*/ 1 w 1356"/>
                        <a:gd name="T11" fmla="*/ 0 h 1241"/>
                        <a:gd name="T12" fmla="*/ 1 w 1356"/>
                        <a:gd name="T13" fmla="*/ 0 h 1241"/>
                        <a:gd name="T14" fmla="*/ 1 w 1356"/>
                        <a:gd name="T15" fmla="*/ 0 h 1241"/>
                        <a:gd name="T16" fmla="*/ 1 w 1356"/>
                        <a:gd name="T17" fmla="*/ 0 h 1241"/>
                        <a:gd name="T18" fmla="*/ 1 w 1356"/>
                        <a:gd name="T19" fmla="*/ 0 h 1241"/>
                        <a:gd name="T20" fmla="*/ 1 w 1356"/>
                        <a:gd name="T21" fmla="*/ 0 h 1241"/>
                        <a:gd name="T22" fmla="*/ 1 w 1356"/>
                        <a:gd name="T23" fmla="*/ 0 h 1241"/>
                        <a:gd name="T24" fmla="*/ 1 w 1356"/>
                        <a:gd name="T25" fmla="*/ 0 h 1241"/>
                        <a:gd name="T26" fmla="*/ 1 w 1356"/>
                        <a:gd name="T27" fmla="*/ 0 h 1241"/>
                        <a:gd name="T28" fmla="*/ 1 w 1356"/>
                        <a:gd name="T29" fmla="*/ 0 h 1241"/>
                        <a:gd name="T30" fmla="*/ 1 w 1356"/>
                        <a:gd name="T31" fmla="*/ 0 h 1241"/>
                        <a:gd name="T32" fmla="*/ 0 w 1356"/>
                        <a:gd name="T33" fmla="*/ 0 h 1241"/>
                        <a:gd name="T34" fmla="*/ 1 w 1356"/>
                        <a:gd name="T35" fmla="*/ 0 h 1241"/>
                        <a:gd name="T36" fmla="*/ 1 w 1356"/>
                        <a:gd name="T37" fmla="*/ 0 h 1241"/>
                        <a:gd name="T38" fmla="*/ 1 w 1356"/>
                        <a:gd name="T39" fmla="*/ 0 h 1241"/>
                        <a:gd name="T40" fmla="*/ 1 w 1356"/>
                        <a:gd name="T41" fmla="*/ 0 h 1241"/>
                        <a:gd name="T42" fmla="*/ 1 w 1356"/>
                        <a:gd name="T43" fmla="*/ 0 h 1241"/>
                        <a:gd name="T44" fmla="*/ 1 w 1356"/>
                        <a:gd name="T45" fmla="*/ 0 h 1241"/>
                        <a:gd name="T46" fmla="*/ 1 w 1356"/>
                        <a:gd name="T47" fmla="*/ 0 h 1241"/>
                        <a:gd name="T48" fmla="*/ 1 w 1356"/>
                        <a:gd name="T49" fmla="*/ 0 h 1241"/>
                        <a:gd name="T50" fmla="*/ 1 w 1356"/>
                        <a:gd name="T51" fmla="*/ 0 h 1241"/>
                        <a:gd name="T52" fmla="*/ 1 w 1356"/>
                        <a:gd name="T53" fmla="*/ 0 h 1241"/>
                        <a:gd name="T54" fmla="*/ 1 w 1356"/>
                        <a:gd name="T55" fmla="*/ 0 h 1241"/>
                        <a:gd name="T56" fmla="*/ 1 w 1356"/>
                        <a:gd name="T57" fmla="*/ 0 h 1241"/>
                        <a:gd name="T58" fmla="*/ 1 w 1356"/>
                        <a:gd name="T59" fmla="*/ 0 h 1241"/>
                        <a:gd name="T60" fmla="*/ 1 w 1356"/>
                        <a:gd name="T61" fmla="*/ 0 h 1241"/>
                        <a:gd name="T62" fmla="*/ 1 w 1356"/>
                        <a:gd name="T63" fmla="*/ 0 h 1241"/>
                        <a:gd name="T64" fmla="*/ 1 w 1356"/>
                        <a:gd name="T65" fmla="*/ 0 h 1241"/>
                        <a:gd name="T66" fmla="*/ 1 w 1356"/>
                        <a:gd name="T67" fmla="*/ 0 h 1241"/>
                        <a:gd name="T68" fmla="*/ 1 w 1356"/>
                        <a:gd name="T69" fmla="*/ 0 h 1241"/>
                        <a:gd name="T70" fmla="*/ 1 w 1356"/>
                        <a:gd name="T71" fmla="*/ 0 h 1241"/>
                        <a:gd name="T72" fmla="*/ 1 w 1356"/>
                        <a:gd name="T73" fmla="*/ 0 h 1241"/>
                        <a:gd name="T74" fmla="*/ 1 w 1356"/>
                        <a:gd name="T75" fmla="*/ 0 h 1241"/>
                        <a:gd name="T76" fmla="*/ 2 w 1356"/>
                        <a:gd name="T77" fmla="*/ 0 h 1241"/>
                        <a:gd name="T78" fmla="*/ 2 w 1356"/>
                        <a:gd name="T79" fmla="*/ 0 h 1241"/>
                        <a:gd name="T80" fmla="*/ 2 w 1356"/>
                        <a:gd name="T81" fmla="*/ 0 h 1241"/>
                        <a:gd name="T82" fmla="*/ 2 w 1356"/>
                        <a:gd name="T83" fmla="*/ 0 h 1241"/>
                        <a:gd name="T84" fmla="*/ 2 w 1356"/>
                        <a:gd name="T85" fmla="*/ 0 h 1241"/>
                        <a:gd name="T86" fmla="*/ 2 w 1356"/>
                        <a:gd name="T87" fmla="*/ 0 h 1241"/>
                        <a:gd name="T88" fmla="*/ 2 w 1356"/>
                        <a:gd name="T89" fmla="*/ 0 h 1241"/>
                        <a:gd name="T90" fmla="*/ 2 w 1356"/>
                        <a:gd name="T91" fmla="*/ 0 h 1241"/>
                        <a:gd name="T92" fmla="*/ 2 w 1356"/>
                        <a:gd name="T93" fmla="*/ 0 h 1241"/>
                        <a:gd name="T94" fmla="*/ 2 w 1356"/>
                        <a:gd name="T95" fmla="*/ 0 h 1241"/>
                        <a:gd name="T96" fmla="*/ 2 w 1356"/>
                        <a:gd name="T97" fmla="*/ 0 h 1241"/>
                        <a:gd name="T98" fmla="*/ 2 w 1356"/>
                        <a:gd name="T99" fmla="*/ 0 h 1241"/>
                        <a:gd name="T100" fmla="*/ 2 w 1356"/>
                        <a:gd name="T101" fmla="*/ 0 h 1241"/>
                        <a:gd name="T102" fmla="*/ 2 w 1356"/>
                        <a:gd name="T103" fmla="*/ 0 h 1241"/>
                        <a:gd name="T104" fmla="*/ 2 w 1356"/>
                        <a:gd name="T105" fmla="*/ 0 h 1241"/>
                        <a:gd name="T106" fmla="*/ 2 w 1356"/>
                        <a:gd name="T107" fmla="*/ 0 h 1241"/>
                        <a:gd name="T108" fmla="*/ 1 w 1356"/>
                        <a:gd name="T109" fmla="*/ 0 h 1241"/>
                        <a:gd name="T110" fmla="*/ 1 w 1356"/>
                        <a:gd name="T111" fmla="*/ 0 h 1241"/>
                        <a:gd name="T112" fmla="*/ 1 w 1356"/>
                        <a:gd name="T113" fmla="*/ 0 h 1241"/>
                        <a:gd name="T114" fmla="*/ 1 w 1356"/>
                        <a:gd name="T115" fmla="*/ 0 h 1241"/>
                        <a:gd name="T116" fmla="*/ 1 w 1356"/>
                        <a:gd name="T117" fmla="*/ 0 h 1241"/>
                        <a:gd name="T118" fmla="*/ 1 w 1356"/>
                        <a:gd name="T119" fmla="*/ 0 h 1241"/>
                        <a:gd name="T120" fmla="*/ 1 w 1356"/>
                        <a:gd name="T121" fmla="*/ 0 h 1241"/>
                        <a:gd name="T122" fmla="*/ 1 w 1356"/>
                        <a:gd name="T123" fmla="*/ 0 h 1241"/>
                        <a:gd name="T124" fmla="*/ 1 w 1356"/>
                        <a:gd name="T125" fmla="*/ 0 h 124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356"/>
                        <a:gd name="T190" fmla="*/ 0 h 1241"/>
                        <a:gd name="T191" fmla="*/ 1356 w 1356"/>
                        <a:gd name="T192" fmla="*/ 1241 h 124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356" h="1241">
                          <a:moveTo>
                            <a:pt x="523" y="954"/>
                          </a:moveTo>
                          <a:lnTo>
                            <a:pt x="478" y="1028"/>
                          </a:lnTo>
                          <a:lnTo>
                            <a:pt x="437" y="1070"/>
                          </a:lnTo>
                          <a:lnTo>
                            <a:pt x="384" y="1107"/>
                          </a:lnTo>
                          <a:lnTo>
                            <a:pt x="374" y="1153"/>
                          </a:lnTo>
                          <a:lnTo>
                            <a:pt x="349" y="1188"/>
                          </a:lnTo>
                          <a:lnTo>
                            <a:pt x="329" y="1241"/>
                          </a:lnTo>
                          <a:lnTo>
                            <a:pt x="314" y="1099"/>
                          </a:lnTo>
                          <a:lnTo>
                            <a:pt x="295" y="1005"/>
                          </a:lnTo>
                          <a:lnTo>
                            <a:pt x="314" y="839"/>
                          </a:lnTo>
                          <a:lnTo>
                            <a:pt x="283" y="754"/>
                          </a:lnTo>
                          <a:lnTo>
                            <a:pt x="239" y="597"/>
                          </a:lnTo>
                          <a:lnTo>
                            <a:pt x="158" y="422"/>
                          </a:lnTo>
                          <a:lnTo>
                            <a:pt x="133" y="313"/>
                          </a:lnTo>
                          <a:lnTo>
                            <a:pt x="89" y="180"/>
                          </a:lnTo>
                          <a:lnTo>
                            <a:pt x="39" y="85"/>
                          </a:lnTo>
                          <a:lnTo>
                            <a:pt x="0" y="48"/>
                          </a:lnTo>
                          <a:lnTo>
                            <a:pt x="46" y="18"/>
                          </a:lnTo>
                          <a:lnTo>
                            <a:pt x="107" y="0"/>
                          </a:lnTo>
                          <a:lnTo>
                            <a:pt x="180" y="10"/>
                          </a:lnTo>
                          <a:lnTo>
                            <a:pt x="254" y="38"/>
                          </a:lnTo>
                          <a:lnTo>
                            <a:pt x="323" y="76"/>
                          </a:lnTo>
                          <a:lnTo>
                            <a:pt x="371" y="109"/>
                          </a:lnTo>
                          <a:lnTo>
                            <a:pt x="392" y="97"/>
                          </a:lnTo>
                          <a:lnTo>
                            <a:pt x="423" y="75"/>
                          </a:lnTo>
                          <a:lnTo>
                            <a:pt x="429" y="21"/>
                          </a:lnTo>
                          <a:lnTo>
                            <a:pt x="458" y="50"/>
                          </a:lnTo>
                          <a:lnTo>
                            <a:pt x="497" y="60"/>
                          </a:lnTo>
                          <a:lnTo>
                            <a:pt x="551" y="75"/>
                          </a:lnTo>
                          <a:lnTo>
                            <a:pt x="603" y="81"/>
                          </a:lnTo>
                          <a:lnTo>
                            <a:pt x="652" y="88"/>
                          </a:lnTo>
                          <a:lnTo>
                            <a:pt x="720" y="85"/>
                          </a:lnTo>
                          <a:lnTo>
                            <a:pt x="780" y="114"/>
                          </a:lnTo>
                          <a:lnTo>
                            <a:pt x="829" y="168"/>
                          </a:lnTo>
                          <a:lnTo>
                            <a:pt x="878" y="248"/>
                          </a:lnTo>
                          <a:lnTo>
                            <a:pt x="915" y="309"/>
                          </a:lnTo>
                          <a:lnTo>
                            <a:pt x="962" y="359"/>
                          </a:lnTo>
                          <a:lnTo>
                            <a:pt x="1011" y="394"/>
                          </a:lnTo>
                          <a:lnTo>
                            <a:pt x="1053" y="434"/>
                          </a:lnTo>
                          <a:lnTo>
                            <a:pt x="1075" y="485"/>
                          </a:lnTo>
                          <a:lnTo>
                            <a:pt x="1152" y="475"/>
                          </a:lnTo>
                          <a:lnTo>
                            <a:pt x="1249" y="493"/>
                          </a:lnTo>
                          <a:lnTo>
                            <a:pt x="1230" y="438"/>
                          </a:lnTo>
                          <a:lnTo>
                            <a:pt x="1332" y="454"/>
                          </a:lnTo>
                          <a:lnTo>
                            <a:pt x="1338" y="605"/>
                          </a:lnTo>
                          <a:lnTo>
                            <a:pt x="1345" y="730"/>
                          </a:lnTo>
                          <a:lnTo>
                            <a:pt x="1356" y="770"/>
                          </a:lnTo>
                          <a:lnTo>
                            <a:pt x="1332" y="785"/>
                          </a:lnTo>
                          <a:lnTo>
                            <a:pt x="1306" y="785"/>
                          </a:lnTo>
                          <a:lnTo>
                            <a:pt x="1281" y="871"/>
                          </a:lnTo>
                          <a:lnTo>
                            <a:pt x="1230" y="966"/>
                          </a:lnTo>
                          <a:lnTo>
                            <a:pt x="1193" y="1013"/>
                          </a:lnTo>
                          <a:lnTo>
                            <a:pt x="1150" y="1045"/>
                          </a:lnTo>
                          <a:lnTo>
                            <a:pt x="1068" y="1091"/>
                          </a:lnTo>
                          <a:lnTo>
                            <a:pt x="986" y="1111"/>
                          </a:lnTo>
                          <a:lnTo>
                            <a:pt x="898" y="1114"/>
                          </a:lnTo>
                          <a:lnTo>
                            <a:pt x="833" y="1097"/>
                          </a:lnTo>
                          <a:lnTo>
                            <a:pt x="773" y="1071"/>
                          </a:lnTo>
                          <a:lnTo>
                            <a:pt x="723" y="1037"/>
                          </a:lnTo>
                          <a:lnTo>
                            <a:pt x="685" y="989"/>
                          </a:lnTo>
                          <a:lnTo>
                            <a:pt x="653" y="950"/>
                          </a:lnTo>
                          <a:lnTo>
                            <a:pt x="591" y="929"/>
                          </a:lnTo>
                          <a:lnTo>
                            <a:pt x="523" y="954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086" name="Freeform 133"/>
                  <p:cNvSpPr>
                    <a:spLocks/>
                  </p:cNvSpPr>
                  <p:nvPr/>
                </p:nvSpPr>
                <p:spPr bwMode="auto">
                  <a:xfrm>
                    <a:off x="1875" y="3086"/>
                    <a:ext cx="355" cy="205"/>
                  </a:xfrm>
                  <a:custGeom>
                    <a:avLst/>
                    <a:gdLst>
                      <a:gd name="T0" fmla="*/ 0 w 711"/>
                      <a:gd name="T1" fmla="*/ 0 h 613"/>
                      <a:gd name="T2" fmla="*/ 0 w 711"/>
                      <a:gd name="T3" fmla="*/ 0 h 613"/>
                      <a:gd name="T4" fmla="*/ 0 w 711"/>
                      <a:gd name="T5" fmla="*/ 0 h 613"/>
                      <a:gd name="T6" fmla="*/ 0 w 711"/>
                      <a:gd name="T7" fmla="*/ 0 h 613"/>
                      <a:gd name="T8" fmla="*/ 0 w 711"/>
                      <a:gd name="T9" fmla="*/ 0 h 613"/>
                      <a:gd name="T10" fmla="*/ 0 w 711"/>
                      <a:gd name="T11" fmla="*/ 0 h 613"/>
                      <a:gd name="T12" fmla="*/ 0 w 711"/>
                      <a:gd name="T13" fmla="*/ 0 h 613"/>
                      <a:gd name="T14" fmla="*/ 0 w 711"/>
                      <a:gd name="T15" fmla="*/ 0 h 613"/>
                      <a:gd name="T16" fmla="*/ 0 w 711"/>
                      <a:gd name="T17" fmla="*/ 0 h 613"/>
                      <a:gd name="T18" fmla="*/ 0 w 711"/>
                      <a:gd name="T19" fmla="*/ 0 h 613"/>
                      <a:gd name="T20" fmla="*/ 0 w 711"/>
                      <a:gd name="T21" fmla="*/ 0 h 613"/>
                      <a:gd name="T22" fmla="*/ 0 w 711"/>
                      <a:gd name="T23" fmla="*/ 0 h 613"/>
                      <a:gd name="T24" fmla="*/ 0 w 711"/>
                      <a:gd name="T25" fmla="*/ 0 h 613"/>
                      <a:gd name="T26" fmla="*/ 0 w 711"/>
                      <a:gd name="T27" fmla="*/ 0 h 613"/>
                      <a:gd name="T28" fmla="*/ 0 w 711"/>
                      <a:gd name="T29" fmla="*/ 0 h 613"/>
                      <a:gd name="T30" fmla="*/ 0 w 711"/>
                      <a:gd name="T31" fmla="*/ 0 h 613"/>
                      <a:gd name="T32" fmla="*/ 0 w 711"/>
                      <a:gd name="T33" fmla="*/ 0 h 613"/>
                      <a:gd name="T34" fmla="*/ 0 w 711"/>
                      <a:gd name="T35" fmla="*/ 0 h 613"/>
                      <a:gd name="T36" fmla="*/ 0 w 711"/>
                      <a:gd name="T37" fmla="*/ 0 h 613"/>
                      <a:gd name="T38" fmla="*/ 0 w 711"/>
                      <a:gd name="T39" fmla="*/ 0 h 613"/>
                      <a:gd name="T40" fmla="*/ 0 w 711"/>
                      <a:gd name="T41" fmla="*/ 0 h 613"/>
                      <a:gd name="T42" fmla="*/ 0 w 711"/>
                      <a:gd name="T43" fmla="*/ 0 h 613"/>
                      <a:gd name="T44" fmla="*/ 0 w 711"/>
                      <a:gd name="T45" fmla="*/ 0 h 613"/>
                      <a:gd name="T46" fmla="*/ 0 w 711"/>
                      <a:gd name="T47" fmla="*/ 0 h 613"/>
                      <a:gd name="T48" fmla="*/ 0 w 711"/>
                      <a:gd name="T49" fmla="*/ 0 h 613"/>
                      <a:gd name="T50" fmla="*/ 0 w 711"/>
                      <a:gd name="T51" fmla="*/ 0 h 613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11"/>
                      <a:gd name="T79" fmla="*/ 0 h 613"/>
                      <a:gd name="T80" fmla="*/ 711 w 711"/>
                      <a:gd name="T81" fmla="*/ 613 h 613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11" h="613">
                        <a:moveTo>
                          <a:pt x="0" y="0"/>
                        </a:moveTo>
                        <a:lnTo>
                          <a:pt x="50" y="54"/>
                        </a:lnTo>
                        <a:lnTo>
                          <a:pt x="94" y="85"/>
                        </a:lnTo>
                        <a:lnTo>
                          <a:pt x="134" y="122"/>
                        </a:lnTo>
                        <a:lnTo>
                          <a:pt x="155" y="158"/>
                        </a:lnTo>
                        <a:lnTo>
                          <a:pt x="174" y="189"/>
                        </a:lnTo>
                        <a:lnTo>
                          <a:pt x="205" y="218"/>
                        </a:lnTo>
                        <a:lnTo>
                          <a:pt x="244" y="239"/>
                        </a:lnTo>
                        <a:lnTo>
                          <a:pt x="271" y="271"/>
                        </a:lnTo>
                        <a:lnTo>
                          <a:pt x="293" y="309"/>
                        </a:lnTo>
                        <a:lnTo>
                          <a:pt x="319" y="357"/>
                        </a:lnTo>
                        <a:lnTo>
                          <a:pt x="338" y="404"/>
                        </a:lnTo>
                        <a:lnTo>
                          <a:pt x="357" y="467"/>
                        </a:lnTo>
                        <a:lnTo>
                          <a:pt x="381" y="520"/>
                        </a:lnTo>
                        <a:lnTo>
                          <a:pt x="409" y="558"/>
                        </a:lnTo>
                        <a:lnTo>
                          <a:pt x="446" y="587"/>
                        </a:lnTo>
                        <a:lnTo>
                          <a:pt x="482" y="603"/>
                        </a:lnTo>
                        <a:lnTo>
                          <a:pt x="518" y="613"/>
                        </a:lnTo>
                        <a:lnTo>
                          <a:pt x="558" y="609"/>
                        </a:lnTo>
                        <a:lnTo>
                          <a:pt x="596" y="600"/>
                        </a:lnTo>
                        <a:lnTo>
                          <a:pt x="636" y="576"/>
                        </a:lnTo>
                        <a:lnTo>
                          <a:pt x="668" y="546"/>
                        </a:lnTo>
                        <a:lnTo>
                          <a:pt x="691" y="509"/>
                        </a:lnTo>
                        <a:lnTo>
                          <a:pt x="705" y="467"/>
                        </a:lnTo>
                        <a:lnTo>
                          <a:pt x="711" y="420"/>
                        </a:lnTo>
                        <a:lnTo>
                          <a:pt x="704" y="374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074" name="Group 145"/>
                <p:cNvGrpSpPr>
                  <a:grpSpLocks/>
                </p:cNvGrpSpPr>
                <p:nvPr/>
              </p:nvGrpSpPr>
              <p:grpSpPr bwMode="auto">
                <a:xfrm>
                  <a:off x="1934" y="3108"/>
                  <a:ext cx="428" cy="312"/>
                  <a:chOff x="1934" y="3108"/>
                  <a:chExt cx="428" cy="312"/>
                </a:xfrm>
              </p:grpSpPr>
              <p:sp>
                <p:nvSpPr>
                  <p:cNvPr id="4507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220" y="3256"/>
                    <a:ext cx="85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76" name="Freeform 136"/>
                  <p:cNvSpPr>
                    <a:spLocks/>
                  </p:cNvSpPr>
                  <p:nvPr/>
                </p:nvSpPr>
                <p:spPr bwMode="auto">
                  <a:xfrm>
                    <a:off x="1998" y="3229"/>
                    <a:ext cx="39" cy="70"/>
                  </a:xfrm>
                  <a:custGeom>
                    <a:avLst/>
                    <a:gdLst>
                      <a:gd name="T0" fmla="*/ 1 w 78"/>
                      <a:gd name="T1" fmla="*/ 0 h 208"/>
                      <a:gd name="T2" fmla="*/ 0 w 78"/>
                      <a:gd name="T3" fmla="*/ 0 h 208"/>
                      <a:gd name="T4" fmla="*/ 1 w 78"/>
                      <a:gd name="T5" fmla="*/ 0 h 208"/>
                      <a:gd name="T6" fmla="*/ 1 w 78"/>
                      <a:gd name="T7" fmla="*/ 0 h 208"/>
                      <a:gd name="T8" fmla="*/ 1 w 78"/>
                      <a:gd name="T9" fmla="*/ 0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"/>
                      <a:gd name="T16" fmla="*/ 0 h 208"/>
                      <a:gd name="T17" fmla="*/ 78 w 7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" h="208">
                        <a:moveTo>
                          <a:pt x="8" y="208"/>
                        </a:moveTo>
                        <a:lnTo>
                          <a:pt x="0" y="154"/>
                        </a:lnTo>
                        <a:lnTo>
                          <a:pt x="11" y="95"/>
                        </a:lnTo>
                        <a:lnTo>
                          <a:pt x="36" y="39"/>
                        </a:lnTo>
                        <a:lnTo>
                          <a:pt x="78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77" name="Freeform 137"/>
                  <p:cNvSpPr>
                    <a:spLocks/>
                  </p:cNvSpPr>
                  <p:nvPr/>
                </p:nvSpPr>
                <p:spPr bwMode="auto">
                  <a:xfrm>
                    <a:off x="2020" y="3243"/>
                    <a:ext cx="25" cy="75"/>
                  </a:xfrm>
                  <a:custGeom>
                    <a:avLst/>
                    <a:gdLst>
                      <a:gd name="T0" fmla="*/ 0 w 51"/>
                      <a:gd name="T1" fmla="*/ 0 h 223"/>
                      <a:gd name="T2" fmla="*/ 0 w 51"/>
                      <a:gd name="T3" fmla="*/ 0 h 223"/>
                      <a:gd name="T4" fmla="*/ 0 w 51"/>
                      <a:gd name="T5" fmla="*/ 0 h 223"/>
                      <a:gd name="T6" fmla="*/ 0 w 51"/>
                      <a:gd name="T7" fmla="*/ 0 h 223"/>
                      <a:gd name="T8" fmla="*/ 0 w 51"/>
                      <a:gd name="T9" fmla="*/ 0 h 223"/>
                      <a:gd name="T10" fmla="*/ 0 w 51"/>
                      <a:gd name="T11" fmla="*/ 0 h 223"/>
                      <a:gd name="T12" fmla="*/ 0 w 51"/>
                      <a:gd name="T13" fmla="*/ 0 h 2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1"/>
                      <a:gd name="T22" fmla="*/ 0 h 223"/>
                      <a:gd name="T23" fmla="*/ 51 w 51"/>
                      <a:gd name="T24" fmla="*/ 223 h 2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1" h="223">
                        <a:moveTo>
                          <a:pt x="51" y="223"/>
                        </a:moveTo>
                        <a:lnTo>
                          <a:pt x="25" y="202"/>
                        </a:lnTo>
                        <a:lnTo>
                          <a:pt x="9" y="170"/>
                        </a:lnTo>
                        <a:lnTo>
                          <a:pt x="0" y="123"/>
                        </a:lnTo>
                        <a:lnTo>
                          <a:pt x="6" y="79"/>
                        </a:lnTo>
                        <a:lnTo>
                          <a:pt x="25" y="33"/>
                        </a:lnTo>
                        <a:lnTo>
                          <a:pt x="48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78" name="Freeform 138"/>
                  <p:cNvSpPr>
                    <a:spLocks/>
                  </p:cNvSpPr>
                  <p:nvPr/>
                </p:nvSpPr>
                <p:spPr bwMode="auto">
                  <a:xfrm>
                    <a:off x="2056" y="3253"/>
                    <a:ext cx="20" cy="33"/>
                  </a:xfrm>
                  <a:custGeom>
                    <a:avLst/>
                    <a:gdLst>
                      <a:gd name="T0" fmla="*/ 0 w 39"/>
                      <a:gd name="T1" fmla="*/ 0 h 99"/>
                      <a:gd name="T2" fmla="*/ 1 w 39"/>
                      <a:gd name="T3" fmla="*/ 0 h 99"/>
                      <a:gd name="T4" fmla="*/ 1 w 39"/>
                      <a:gd name="T5" fmla="*/ 0 h 99"/>
                      <a:gd name="T6" fmla="*/ 1 w 39"/>
                      <a:gd name="T7" fmla="*/ 0 h 9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9"/>
                      <a:gd name="T13" fmla="*/ 0 h 99"/>
                      <a:gd name="T14" fmla="*/ 39 w 39"/>
                      <a:gd name="T15" fmla="*/ 99 h 9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9" h="99">
                        <a:moveTo>
                          <a:pt x="0" y="0"/>
                        </a:moveTo>
                        <a:lnTo>
                          <a:pt x="1" y="42"/>
                        </a:lnTo>
                        <a:lnTo>
                          <a:pt x="17" y="82"/>
                        </a:lnTo>
                        <a:lnTo>
                          <a:pt x="39" y="9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79" name="Freeform 139"/>
                  <p:cNvSpPr>
                    <a:spLocks/>
                  </p:cNvSpPr>
                  <p:nvPr/>
                </p:nvSpPr>
                <p:spPr bwMode="auto">
                  <a:xfrm>
                    <a:off x="1934" y="3204"/>
                    <a:ext cx="95" cy="44"/>
                  </a:xfrm>
                  <a:custGeom>
                    <a:avLst/>
                    <a:gdLst>
                      <a:gd name="T0" fmla="*/ 0 w 190"/>
                      <a:gd name="T1" fmla="*/ 0 h 130"/>
                      <a:gd name="T2" fmla="*/ 1 w 190"/>
                      <a:gd name="T3" fmla="*/ 0 h 130"/>
                      <a:gd name="T4" fmla="*/ 1 w 190"/>
                      <a:gd name="T5" fmla="*/ 0 h 130"/>
                      <a:gd name="T6" fmla="*/ 1 w 190"/>
                      <a:gd name="T7" fmla="*/ 0 h 130"/>
                      <a:gd name="T8" fmla="*/ 1 w 190"/>
                      <a:gd name="T9" fmla="*/ 0 h 130"/>
                      <a:gd name="T10" fmla="*/ 1 w 190"/>
                      <a:gd name="T11" fmla="*/ 0 h 130"/>
                      <a:gd name="T12" fmla="*/ 1 w 190"/>
                      <a:gd name="T13" fmla="*/ 0 h 130"/>
                      <a:gd name="T14" fmla="*/ 1 w 190"/>
                      <a:gd name="T15" fmla="*/ 0 h 1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0"/>
                      <a:gd name="T25" fmla="*/ 0 h 130"/>
                      <a:gd name="T26" fmla="*/ 190 w 190"/>
                      <a:gd name="T27" fmla="*/ 130 h 1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0" h="130">
                        <a:moveTo>
                          <a:pt x="0" y="130"/>
                        </a:moveTo>
                        <a:lnTo>
                          <a:pt x="17" y="89"/>
                        </a:lnTo>
                        <a:lnTo>
                          <a:pt x="43" y="47"/>
                        </a:lnTo>
                        <a:lnTo>
                          <a:pt x="75" y="18"/>
                        </a:lnTo>
                        <a:lnTo>
                          <a:pt x="106" y="4"/>
                        </a:lnTo>
                        <a:lnTo>
                          <a:pt x="133" y="0"/>
                        </a:lnTo>
                        <a:lnTo>
                          <a:pt x="167" y="9"/>
                        </a:lnTo>
                        <a:lnTo>
                          <a:pt x="190" y="26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80" name="Freeform 140"/>
                  <p:cNvSpPr>
                    <a:spLocks/>
                  </p:cNvSpPr>
                  <p:nvPr/>
                </p:nvSpPr>
                <p:spPr bwMode="auto">
                  <a:xfrm>
                    <a:off x="2015" y="3313"/>
                    <a:ext cx="205" cy="107"/>
                  </a:xfrm>
                  <a:custGeom>
                    <a:avLst/>
                    <a:gdLst>
                      <a:gd name="T0" fmla="*/ 0 w 409"/>
                      <a:gd name="T1" fmla="*/ 0 h 320"/>
                      <a:gd name="T2" fmla="*/ 1 w 409"/>
                      <a:gd name="T3" fmla="*/ 0 h 320"/>
                      <a:gd name="T4" fmla="*/ 1 w 409"/>
                      <a:gd name="T5" fmla="*/ 0 h 320"/>
                      <a:gd name="T6" fmla="*/ 1 w 409"/>
                      <a:gd name="T7" fmla="*/ 0 h 320"/>
                      <a:gd name="T8" fmla="*/ 1 w 409"/>
                      <a:gd name="T9" fmla="*/ 0 h 320"/>
                      <a:gd name="T10" fmla="*/ 1 w 409"/>
                      <a:gd name="T11" fmla="*/ 0 h 320"/>
                      <a:gd name="T12" fmla="*/ 1 w 409"/>
                      <a:gd name="T13" fmla="*/ 0 h 320"/>
                      <a:gd name="T14" fmla="*/ 1 w 409"/>
                      <a:gd name="T15" fmla="*/ 0 h 320"/>
                      <a:gd name="T16" fmla="*/ 1 w 409"/>
                      <a:gd name="T17" fmla="*/ 0 h 320"/>
                      <a:gd name="T18" fmla="*/ 1 w 409"/>
                      <a:gd name="T19" fmla="*/ 0 h 320"/>
                      <a:gd name="T20" fmla="*/ 1 w 409"/>
                      <a:gd name="T21" fmla="*/ 0 h 320"/>
                      <a:gd name="T22" fmla="*/ 1 w 409"/>
                      <a:gd name="T23" fmla="*/ 0 h 320"/>
                      <a:gd name="T24" fmla="*/ 1 w 409"/>
                      <a:gd name="T25" fmla="*/ 0 h 320"/>
                      <a:gd name="T26" fmla="*/ 1 w 409"/>
                      <a:gd name="T27" fmla="*/ 0 h 320"/>
                      <a:gd name="T28" fmla="*/ 1 w 409"/>
                      <a:gd name="T29" fmla="*/ 0 h 320"/>
                      <a:gd name="T30" fmla="*/ 1 w 409"/>
                      <a:gd name="T31" fmla="*/ 0 h 32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09"/>
                      <a:gd name="T49" fmla="*/ 0 h 320"/>
                      <a:gd name="T50" fmla="*/ 409 w 409"/>
                      <a:gd name="T51" fmla="*/ 320 h 32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09" h="320">
                        <a:moveTo>
                          <a:pt x="0" y="165"/>
                        </a:moveTo>
                        <a:lnTo>
                          <a:pt x="62" y="144"/>
                        </a:lnTo>
                        <a:lnTo>
                          <a:pt x="119" y="116"/>
                        </a:lnTo>
                        <a:lnTo>
                          <a:pt x="179" y="79"/>
                        </a:lnTo>
                        <a:lnTo>
                          <a:pt x="234" y="39"/>
                        </a:lnTo>
                        <a:lnTo>
                          <a:pt x="277" y="0"/>
                        </a:lnTo>
                        <a:lnTo>
                          <a:pt x="295" y="61"/>
                        </a:lnTo>
                        <a:lnTo>
                          <a:pt x="326" y="119"/>
                        </a:lnTo>
                        <a:lnTo>
                          <a:pt x="363" y="172"/>
                        </a:lnTo>
                        <a:lnTo>
                          <a:pt x="409" y="212"/>
                        </a:lnTo>
                        <a:lnTo>
                          <a:pt x="367" y="254"/>
                        </a:lnTo>
                        <a:lnTo>
                          <a:pt x="329" y="282"/>
                        </a:lnTo>
                        <a:lnTo>
                          <a:pt x="277" y="306"/>
                        </a:lnTo>
                        <a:lnTo>
                          <a:pt x="228" y="320"/>
                        </a:lnTo>
                        <a:lnTo>
                          <a:pt x="194" y="318"/>
                        </a:lnTo>
                        <a:lnTo>
                          <a:pt x="167" y="308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81" name="Freeform 141"/>
                  <p:cNvSpPr>
                    <a:spLocks/>
                  </p:cNvSpPr>
                  <p:nvPr/>
                </p:nvSpPr>
                <p:spPr bwMode="auto">
                  <a:xfrm>
                    <a:off x="2091" y="3347"/>
                    <a:ext cx="67" cy="65"/>
                  </a:xfrm>
                  <a:custGeom>
                    <a:avLst/>
                    <a:gdLst>
                      <a:gd name="T0" fmla="*/ 0 w 135"/>
                      <a:gd name="T1" fmla="*/ 0 h 196"/>
                      <a:gd name="T2" fmla="*/ 0 w 135"/>
                      <a:gd name="T3" fmla="*/ 0 h 196"/>
                      <a:gd name="T4" fmla="*/ 0 w 135"/>
                      <a:gd name="T5" fmla="*/ 0 h 196"/>
                      <a:gd name="T6" fmla="*/ 0 60000 65536"/>
                      <a:gd name="T7" fmla="*/ 0 60000 65536"/>
                      <a:gd name="T8" fmla="*/ 0 60000 65536"/>
                      <a:gd name="T9" fmla="*/ 0 w 135"/>
                      <a:gd name="T10" fmla="*/ 0 h 196"/>
                      <a:gd name="T11" fmla="*/ 135 w 135"/>
                      <a:gd name="T12" fmla="*/ 196 h 1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5" h="196">
                        <a:moveTo>
                          <a:pt x="0" y="0"/>
                        </a:moveTo>
                        <a:lnTo>
                          <a:pt x="32" y="142"/>
                        </a:lnTo>
                        <a:lnTo>
                          <a:pt x="135" y="196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82" name="Freeform 142"/>
                  <p:cNvSpPr>
                    <a:spLocks/>
                  </p:cNvSpPr>
                  <p:nvPr/>
                </p:nvSpPr>
                <p:spPr bwMode="auto">
                  <a:xfrm>
                    <a:off x="1987" y="3108"/>
                    <a:ext cx="26" cy="63"/>
                  </a:xfrm>
                  <a:custGeom>
                    <a:avLst/>
                    <a:gdLst>
                      <a:gd name="T0" fmla="*/ 0 w 53"/>
                      <a:gd name="T1" fmla="*/ 0 h 188"/>
                      <a:gd name="T2" fmla="*/ 0 w 53"/>
                      <a:gd name="T3" fmla="*/ 0 h 188"/>
                      <a:gd name="T4" fmla="*/ 0 w 53"/>
                      <a:gd name="T5" fmla="*/ 0 h 188"/>
                      <a:gd name="T6" fmla="*/ 0 w 53"/>
                      <a:gd name="T7" fmla="*/ 0 h 188"/>
                      <a:gd name="T8" fmla="*/ 0 w 53"/>
                      <a:gd name="T9" fmla="*/ 0 h 188"/>
                      <a:gd name="T10" fmla="*/ 0 w 53"/>
                      <a:gd name="T11" fmla="*/ 0 h 188"/>
                      <a:gd name="T12" fmla="*/ 0 w 53"/>
                      <a:gd name="T13" fmla="*/ 0 h 18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3"/>
                      <a:gd name="T22" fmla="*/ 0 h 188"/>
                      <a:gd name="T23" fmla="*/ 53 w 53"/>
                      <a:gd name="T24" fmla="*/ 188 h 18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3" h="188">
                        <a:moveTo>
                          <a:pt x="0" y="0"/>
                        </a:moveTo>
                        <a:lnTo>
                          <a:pt x="23" y="23"/>
                        </a:lnTo>
                        <a:lnTo>
                          <a:pt x="38" y="54"/>
                        </a:lnTo>
                        <a:lnTo>
                          <a:pt x="39" y="84"/>
                        </a:lnTo>
                        <a:lnTo>
                          <a:pt x="48" y="118"/>
                        </a:lnTo>
                        <a:lnTo>
                          <a:pt x="53" y="154"/>
                        </a:lnTo>
                        <a:lnTo>
                          <a:pt x="53" y="188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83" name="Freeform 143"/>
                  <p:cNvSpPr>
                    <a:spLocks/>
                  </p:cNvSpPr>
                  <p:nvPr/>
                </p:nvSpPr>
                <p:spPr bwMode="auto">
                  <a:xfrm>
                    <a:off x="1981" y="3121"/>
                    <a:ext cx="24" cy="36"/>
                  </a:xfrm>
                  <a:custGeom>
                    <a:avLst/>
                    <a:gdLst>
                      <a:gd name="T0" fmla="*/ 0 w 50"/>
                      <a:gd name="T1" fmla="*/ 0 h 109"/>
                      <a:gd name="T2" fmla="*/ 0 w 50"/>
                      <a:gd name="T3" fmla="*/ 0 h 109"/>
                      <a:gd name="T4" fmla="*/ 0 w 50"/>
                      <a:gd name="T5" fmla="*/ 0 h 109"/>
                      <a:gd name="T6" fmla="*/ 0 w 50"/>
                      <a:gd name="T7" fmla="*/ 0 h 109"/>
                      <a:gd name="T8" fmla="*/ 0 w 50"/>
                      <a:gd name="T9" fmla="*/ 0 h 109"/>
                      <a:gd name="T10" fmla="*/ 0 w 50"/>
                      <a:gd name="T11" fmla="*/ 0 h 109"/>
                      <a:gd name="T12" fmla="*/ 0 w 50"/>
                      <a:gd name="T13" fmla="*/ 0 h 10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0"/>
                      <a:gd name="T22" fmla="*/ 0 h 109"/>
                      <a:gd name="T23" fmla="*/ 50 w 50"/>
                      <a:gd name="T24" fmla="*/ 109 h 10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0" h="109">
                        <a:moveTo>
                          <a:pt x="11" y="0"/>
                        </a:moveTo>
                        <a:lnTo>
                          <a:pt x="0" y="21"/>
                        </a:lnTo>
                        <a:lnTo>
                          <a:pt x="2" y="47"/>
                        </a:lnTo>
                        <a:lnTo>
                          <a:pt x="11" y="69"/>
                        </a:lnTo>
                        <a:lnTo>
                          <a:pt x="22" y="84"/>
                        </a:lnTo>
                        <a:lnTo>
                          <a:pt x="32" y="97"/>
                        </a:lnTo>
                        <a:lnTo>
                          <a:pt x="50" y="10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084" name="Freeform 144"/>
                  <p:cNvSpPr>
                    <a:spLocks/>
                  </p:cNvSpPr>
                  <p:nvPr/>
                </p:nvSpPr>
                <p:spPr bwMode="auto">
                  <a:xfrm>
                    <a:off x="2229" y="3200"/>
                    <a:ext cx="133" cy="215"/>
                  </a:xfrm>
                  <a:custGeom>
                    <a:avLst/>
                    <a:gdLst>
                      <a:gd name="T0" fmla="*/ 1 w 266"/>
                      <a:gd name="T1" fmla="*/ 0 h 645"/>
                      <a:gd name="T2" fmla="*/ 1 w 266"/>
                      <a:gd name="T3" fmla="*/ 0 h 645"/>
                      <a:gd name="T4" fmla="*/ 1 w 266"/>
                      <a:gd name="T5" fmla="*/ 0 h 645"/>
                      <a:gd name="T6" fmla="*/ 1 w 266"/>
                      <a:gd name="T7" fmla="*/ 0 h 645"/>
                      <a:gd name="T8" fmla="*/ 1 w 266"/>
                      <a:gd name="T9" fmla="*/ 0 h 645"/>
                      <a:gd name="T10" fmla="*/ 1 w 266"/>
                      <a:gd name="T11" fmla="*/ 0 h 645"/>
                      <a:gd name="T12" fmla="*/ 1 w 266"/>
                      <a:gd name="T13" fmla="*/ 0 h 645"/>
                      <a:gd name="T14" fmla="*/ 1 w 266"/>
                      <a:gd name="T15" fmla="*/ 0 h 645"/>
                      <a:gd name="T16" fmla="*/ 1 w 266"/>
                      <a:gd name="T17" fmla="*/ 0 h 645"/>
                      <a:gd name="T18" fmla="*/ 0 w 266"/>
                      <a:gd name="T19" fmla="*/ 0 h 645"/>
                      <a:gd name="T20" fmla="*/ 1 w 266"/>
                      <a:gd name="T21" fmla="*/ 0 h 645"/>
                      <a:gd name="T22" fmla="*/ 1 w 266"/>
                      <a:gd name="T23" fmla="*/ 0 h 645"/>
                      <a:gd name="T24" fmla="*/ 1 w 266"/>
                      <a:gd name="T25" fmla="*/ 0 h 645"/>
                      <a:gd name="T26" fmla="*/ 1 w 266"/>
                      <a:gd name="T27" fmla="*/ 0 h 645"/>
                      <a:gd name="T28" fmla="*/ 1 w 266"/>
                      <a:gd name="T29" fmla="*/ 0 h 645"/>
                      <a:gd name="T30" fmla="*/ 1 w 266"/>
                      <a:gd name="T31" fmla="*/ 0 h 645"/>
                      <a:gd name="T32" fmla="*/ 1 w 266"/>
                      <a:gd name="T33" fmla="*/ 0 h 645"/>
                      <a:gd name="T34" fmla="*/ 1 w 266"/>
                      <a:gd name="T35" fmla="*/ 0 h 645"/>
                      <a:gd name="T36" fmla="*/ 1 w 266"/>
                      <a:gd name="T37" fmla="*/ 0 h 645"/>
                      <a:gd name="T38" fmla="*/ 1 w 266"/>
                      <a:gd name="T39" fmla="*/ 0 h 645"/>
                      <a:gd name="T40" fmla="*/ 1 w 266"/>
                      <a:gd name="T41" fmla="*/ 0 h 645"/>
                      <a:gd name="T42" fmla="*/ 1 w 266"/>
                      <a:gd name="T43" fmla="*/ 0 h 645"/>
                      <a:gd name="T44" fmla="*/ 1 w 266"/>
                      <a:gd name="T45" fmla="*/ 0 h 645"/>
                      <a:gd name="T46" fmla="*/ 1 w 266"/>
                      <a:gd name="T47" fmla="*/ 0 h 645"/>
                      <a:gd name="T48" fmla="*/ 1 w 266"/>
                      <a:gd name="T49" fmla="*/ 0 h 6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66"/>
                      <a:gd name="T76" fmla="*/ 0 h 645"/>
                      <a:gd name="T77" fmla="*/ 266 w 266"/>
                      <a:gd name="T78" fmla="*/ 645 h 6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66" h="645">
                        <a:moveTo>
                          <a:pt x="266" y="335"/>
                        </a:moveTo>
                        <a:lnTo>
                          <a:pt x="233" y="342"/>
                        </a:lnTo>
                        <a:lnTo>
                          <a:pt x="224" y="367"/>
                        </a:lnTo>
                        <a:lnTo>
                          <a:pt x="219" y="385"/>
                        </a:lnTo>
                        <a:lnTo>
                          <a:pt x="202" y="396"/>
                        </a:lnTo>
                        <a:lnTo>
                          <a:pt x="159" y="466"/>
                        </a:lnTo>
                        <a:lnTo>
                          <a:pt x="126" y="526"/>
                        </a:lnTo>
                        <a:lnTo>
                          <a:pt x="84" y="576"/>
                        </a:lnTo>
                        <a:lnTo>
                          <a:pt x="67" y="609"/>
                        </a:lnTo>
                        <a:lnTo>
                          <a:pt x="0" y="645"/>
                        </a:lnTo>
                        <a:lnTo>
                          <a:pt x="29" y="616"/>
                        </a:lnTo>
                        <a:lnTo>
                          <a:pt x="56" y="567"/>
                        </a:lnTo>
                        <a:lnTo>
                          <a:pt x="66" y="525"/>
                        </a:lnTo>
                        <a:lnTo>
                          <a:pt x="70" y="472"/>
                        </a:lnTo>
                        <a:lnTo>
                          <a:pt x="59" y="409"/>
                        </a:lnTo>
                        <a:lnTo>
                          <a:pt x="90" y="370"/>
                        </a:lnTo>
                        <a:lnTo>
                          <a:pt x="93" y="305"/>
                        </a:lnTo>
                        <a:lnTo>
                          <a:pt x="93" y="276"/>
                        </a:lnTo>
                        <a:lnTo>
                          <a:pt x="181" y="347"/>
                        </a:lnTo>
                        <a:lnTo>
                          <a:pt x="138" y="260"/>
                        </a:lnTo>
                        <a:lnTo>
                          <a:pt x="149" y="214"/>
                        </a:lnTo>
                        <a:lnTo>
                          <a:pt x="168" y="142"/>
                        </a:lnTo>
                        <a:lnTo>
                          <a:pt x="172" y="87"/>
                        </a:lnTo>
                        <a:lnTo>
                          <a:pt x="159" y="43"/>
                        </a:lnTo>
                        <a:lnTo>
                          <a:pt x="14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130F9D24-699D-4D97-9F1D-9DC5B5654F16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Checking Symptoms</a:t>
            </a:r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Signs of missing objects: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difficulty in generalizing cleanly: one class may play two roles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split it up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operation is good but there is not a good target class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add the missing target class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two associations with same name and purpose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create a super class that unites them</a:t>
            </a:r>
          </a:p>
          <a:p>
            <a:pPr lvl="2"/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sz="2400" dirty="0" smtClean="0">
                <a:ea typeface="굴림" pitchFamily="50" charset="-127"/>
              </a:rPr>
              <a:t>Signs of unnecessary classes: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lack of attributes for the class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lack of operations on the class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lack of associations on the class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B06B87E-DB6B-4E5B-AE64-2844B77B723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Checking Symptoms II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5181600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  <a:p>
            <a:r>
              <a:rPr lang="en-US" altLang="ko-KR" sz="2400" smtClean="0">
                <a:ea typeface="굴림" pitchFamily="50" charset="-127"/>
              </a:rPr>
              <a:t>Signs of missing associations include: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missing access paths for operations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add new associations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make certain that all queries can be answered</a:t>
            </a:r>
          </a:p>
          <a:p>
            <a:endParaRPr lang="en-US" altLang="ko-KR" sz="2000" smtClean="0">
              <a:ea typeface="굴림" pitchFamily="50" charset="-127"/>
            </a:endParaRPr>
          </a:p>
          <a:p>
            <a:r>
              <a:rPr lang="en-US" altLang="ko-KR" sz="2400" smtClean="0">
                <a:ea typeface="굴림" pitchFamily="50" charset="-127"/>
              </a:rPr>
              <a:t>Signs of unnecessary associations: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same information in multiple associations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remove associations that do not add new information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lack of operations that go across the path of the association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If no operations need this association, the association may not be needed. Wait until operations are complete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A62466F0-317D-43D8-9B47-5F17525F0BB7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Checking Symptoms III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01000" cy="5181600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  <a:p>
            <a:r>
              <a:rPr lang="en-US" altLang="ko-KR" sz="2400" smtClean="0">
                <a:ea typeface="굴림" pitchFamily="50" charset="-127"/>
              </a:rPr>
              <a:t>Signs of incorrect placement of associations: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role names that are too broad or narrow for their class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move association up or down in the class hierarchy</a:t>
            </a:r>
          </a:p>
          <a:p>
            <a:pPr lvl="3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Use Case Realization</a:t>
            </a:r>
          </a:p>
        </p:txBody>
      </p:sp>
      <p:sp>
        <p:nvSpPr>
          <p:cNvPr id="4915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D82395A-3DEB-4A9F-95D0-2D991C8E03F9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Use-Case Realization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8191500" cy="1981200"/>
          </a:xfrm>
        </p:spPr>
        <p:txBody>
          <a:bodyPr/>
          <a:lstStyle/>
          <a:p>
            <a:r>
              <a:rPr lang="en-US" altLang="ko-KR" sz="2400" smtClean="0">
                <a:ea typeface="굴림" pitchFamily="50" charset="-127"/>
              </a:rPr>
              <a:t>The realization of a specific scenario of a use case is depicted using an interaction diagram</a:t>
            </a:r>
          </a:p>
          <a:p>
            <a:pPr lvl="1"/>
            <a:r>
              <a:rPr lang="en-US" altLang="ko-KR" sz="2000" smtClean="0">
                <a:ea typeface="굴림" pitchFamily="50" charset="-127"/>
              </a:rPr>
              <a:t>Either a sequence diagram or collaboration diagram</a:t>
            </a:r>
            <a:endParaRPr lang="ko-KR" altLang="en-US" smtClean="0">
              <a:solidFill>
                <a:srgbClr val="FFFF66"/>
              </a:solidFill>
              <a:ea typeface="굴림" pitchFamily="50" charset="-127"/>
            </a:endParaRPr>
          </a:p>
        </p:txBody>
      </p:sp>
      <p:graphicFrame>
        <p:nvGraphicFramePr>
          <p:cNvPr id="50181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3352800"/>
          <a:ext cx="6096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Photo Editor Photo" r:id="rId5" imgW="7497221" imgH="2685714" progId="MSPhotoEd.3">
                  <p:embed/>
                </p:oleObj>
              </mc:Choice>
              <mc:Fallback>
                <p:oleObj name="Photo Editor Photo" r:id="rId5" imgW="7497221" imgH="268571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60960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37323573-CF61-4634-AF32-8383E4A430A8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Buy a Masterpiece Use Case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98DC"/>
              </a:buClr>
              <a:buSzPct val="65000"/>
              <a:buFont typeface="Monotype Sorts"/>
              <a:buChar char="l"/>
            </a:pPr>
            <a:r>
              <a:rPr lang="en-US" altLang="ko-KR">
                <a:latin typeface="Arial" pitchFamily="34" charset="0"/>
                <a:ea typeface="굴림" pitchFamily="50" charset="-127"/>
              </a:rPr>
              <a:t>Scenario (one possible instance of the use case)</a:t>
            </a:r>
          </a:p>
        </p:txBody>
      </p:sp>
      <p:graphicFrame>
        <p:nvGraphicFramePr>
          <p:cNvPr id="51205" name="Object 2"/>
          <p:cNvGraphicFramePr>
            <a:graphicFrameLocks noChangeAspect="1"/>
          </p:cNvGraphicFramePr>
          <p:nvPr/>
        </p:nvGraphicFramePr>
        <p:xfrm>
          <a:off x="457200" y="1962150"/>
          <a:ext cx="81534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Photo Editor Photo" r:id="rId5" imgW="13295238" imgH="5001323" progId="MSPhotoEd.3">
                  <p:embed/>
                </p:oleObj>
              </mc:Choice>
              <mc:Fallback>
                <p:oleObj name="Photo Editor Photo" r:id="rId5" imgW="13295238" imgH="5001323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2150"/>
                        <a:ext cx="81534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CCB5A638-2BCF-43CA-A023-11B2151D8BA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Class Diagram related to UC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50" charset="-127"/>
              </a:rPr>
              <a:t>Class diagram (classes that enter into the use case)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346450" y="3916363"/>
            <a:ext cx="582613" cy="6080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 flipH="1">
            <a:off x="3171825" y="4221163"/>
            <a:ext cx="16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3157538" y="4075113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3005138" y="4662488"/>
            <a:ext cx="1279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1200" b="1">
                <a:latin typeface="Arial" pitchFamily="34" charset="0"/>
                <a:ea typeface="굴림" pitchFamily="50" charset="-127"/>
              </a:rPr>
              <a:t>User Interface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Class</a:t>
            </a:r>
          </a:p>
        </p:txBody>
      </p:sp>
      <p:grpSp>
        <p:nvGrpSpPr>
          <p:cNvPr id="52233" name="Group 8"/>
          <p:cNvGrpSpPr>
            <a:grpSpLocks/>
          </p:cNvGrpSpPr>
          <p:nvPr/>
        </p:nvGrpSpPr>
        <p:grpSpPr bwMode="auto">
          <a:xfrm>
            <a:off x="5522913" y="3802063"/>
            <a:ext cx="581025" cy="739775"/>
            <a:chOff x="3655" y="2180"/>
            <a:chExt cx="344" cy="428"/>
          </a:xfrm>
        </p:grpSpPr>
        <p:sp>
          <p:nvSpPr>
            <p:cNvPr id="52257" name="Oval 9"/>
            <p:cNvSpPr>
              <a:spLocks noChangeArrowheads="1"/>
            </p:cNvSpPr>
            <p:nvPr/>
          </p:nvSpPr>
          <p:spPr bwMode="auto">
            <a:xfrm>
              <a:off x="3655" y="2256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grpSp>
          <p:nvGrpSpPr>
            <p:cNvPr id="52258" name="Group 10"/>
            <p:cNvGrpSpPr>
              <a:grpSpLocks/>
            </p:cNvGrpSpPr>
            <p:nvPr/>
          </p:nvGrpSpPr>
          <p:grpSpPr bwMode="auto">
            <a:xfrm>
              <a:off x="3811" y="2180"/>
              <a:ext cx="80" cy="156"/>
              <a:chOff x="3811" y="2180"/>
              <a:chExt cx="80" cy="156"/>
            </a:xfrm>
          </p:grpSpPr>
          <p:sp>
            <p:nvSpPr>
              <p:cNvPr id="52259" name="Line 11"/>
              <p:cNvSpPr>
                <a:spLocks noChangeShapeType="1"/>
              </p:cNvSpPr>
              <p:nvPr/>
            </p:nvSpPr>
            <p:spPr bwMode="auto">
              <a:xfrm flipV="1">
                <a:off x="3811" y="2180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260" name="Line 12"/>
              <p:cNvSpPr>
                <a:spLocks noChangeShapeType="1"/>
              </p:cNvSpPr>
              <p:nvPr/>
            </p:nvSpPr>
            <p:spPr bwMode="auto">
              <a:xfrm flipH="1" flipV="1">
                <a:off x="3811" y="2264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2234" name="Rectangle 13"/>
          <p:cNvSpPr>
            <a:spLocks noChangeArrowheads="1"/>
          </p:cNvSpPr>
          <p:nvPr/>
        </p:nvSpPr>
        <p:spPr bwMode="auto">
          <a:xfrm>
            <a:off x="5260975" y="4621213"/>
            <a:ext cx="11017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Compute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Price Class</a:t>
            </a:r>
          </a:p>
        </p:txBody>
      </p:sp>
      <p:sp>
        <p:nvSpPr>
          <p:cNvPr id="52235" name="Line 14"/>
          <p:cNvSpPr>
            <a:spLocks noChangeShapeType="1"/>
          </p:cNvSpPr>
          <p:nvPr/>
        </p:nvSpPr>
        <p:spPr bwMode="auto">
          <a:xfrm flipV="1">
            <a:off x="6153150" y="3214688"/>
            <a:ext cx="952500" cy="72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6" name="Line 15"/>
          <p:cNvSpPr>
            <a:spLocks noChangeShapeType="1"/>
          </p:cNvSpPr>
          <p:nvPr/>
        </p:nvSpPr>
        <p:spPr bwMode="auto">
          <a:xfrm>
            <a:off x="4090988" y="4237038"/>
            <a:ext cx="1311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2237" name="Group 16"/>
          <p:cNvGrpSpPr>
            <a:grpSpLocks/>
          </p:cNvGrpSpPr>
          <p:nvPr/>
        </p:nvGrpSpPr>
        <p:grpSpPr bwMode="auto">
          <a:xfrm>
            <a:off x="7351713" y="4743450"/>
            <a:ext cx="581025" cy="622300"/>
            <a:chOff x="4737" y="2824"/>
            <a:chExt cx="344" cy="360"/>
          </a:xfrm>
        </p:grpSpPr>
        <p:sp>
          <p:nvSpPr>
            <p:cNvPr id="52255" name="Oval 17"/>
            <p:cNvSpPr>
              <a:spLocks noChangeArrowheads="1"/>
            </p:cNvSpPr>
            <p:nvPr/>
          </p:nvSpPr>
          <p:spPr bwMode="auto">
            <a:xfrm>
              <a:off x="4737" y="2824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2256" name="Line 18"/>
            <p:cNvSpPr>
              <a:spLocks noChangeShapeType="1"/>
            </p:cNvSpPr>
            <p:nvPr/>
          </p:nvSpPr>
          <p:spPr bwMode="auto">
            <a:xfrm>
              <a:off x="4741" y="31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38" name="Rectangle 19"/>
          <p:cNvSpPr>
            <a:spLocks noChangeArrowheads="1"/>
          </p:cNvSpPr>
          <p:nvPr/>
        </p:nvSpPr>
        <p:spPr bwMode="auto">
          <a:xfrm>
            <a:off x="7156450" y="5554663"/>
            <a:ext cx="968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Auctioned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Painting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sp>
        <p:nvSpPr>
          <p:cNvPr id="52239" name="Line 20"/>
          <p:cNvSpPr>
            <a:spLocks noChangeShapeType="1"/>
          </p:cNvSpPr>
          <p:nvPr/>
        </p:nvSpPr>
        <p:spPr bwMode="auto">
          <a:xfrm>
            <a:off x="6192838" y="4459288"/>
            <a:ext cx="995362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2240" name="Group 21"/>
          <p:cNvGrpSpPr>
            <a:grpSpLocks/>
          </p:cNvGrpSpPr>
          <p:nvPr/>
        </p:nvGrpSpPr>
        <p:grpSpPr bwMode="auto">
          <a:xfrm>
            <a:off x="7351713" y="2849563"/>
            <a:ext cx="581025" cy="622300"/>
            <a:chOff x="4737" y="1564"/>
            <a:chExt cx="344" cy="360"/>
          </a:xfrm>
        </p:grpSpPr>
        <p:sp>
          <p:nvSpPr>
            <p:cNvPr id="52253" name="Oval 22"/>
            <p:cNvSpPr>
              <a:spLocks noChangeArrowheads="1"/>
            </p:cNvSpPr>
            <p:nvPr/>
          </p:nvSpPr>
          <p:spPr bwMode="auto">
            <a:xfrm>
              <a:off x="4737" y="1564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2254" name="Line 23"/>
            <p:cNvSpPr>
              <a:spLocks noChangeShapeType="1"/>
            </p:cNvSpPr>
            <p:nvPr/>
          </p:nvSpPr>
          <p:spPr bwMode="auto">
            <a:xfrm>
              <a:off x="4741" y="19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41" name="Rectangle 24"/>
          <p:cNvSpPr>
            <a:spLocks noChangeArrowheads="1"/>
          </p:cNvSpPr>
          <p:nvPr/>
        </p:nvSpPr>
        <p:spPr bwMode="auto">
          <a:xfrm>
            <a:off x="7091363" y="3660775"/>
            <a:ext cx="1100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pic>
        <p:nvPicPr>
          <p:cNvPr id="52242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3827463"/>
            <a:ext cx="500062" cy="828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3" name="Rectangle 26"/>
          <p:cNvSpPr>
            <a:spLocks noChangeArrowheads="1"/>
          </p:cNvSpPr>
          <p:nvPr/>
        </p:nvSpPr>
        <p:spPr bwMode="auto">
          <a:xfrm>
            <a:off x="1066800" y="4732338"/>
            <a:ext cx="6715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Osbert</a:t>
            </a:r>
          </a:p>
        </p:txBody>
      </p:sp>
      <p:pic>
        <p:nvPicPr>
          <p:cNvPr id="52244" name="Picture 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338388"/>
            <a:ext cx="501650" cy="828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5" name="Rectangle 28"/>
          <p:cNvSpPr>
            <a:spLocks noChangeArrowheads="1"/>
          </p:cNvSpPr>
          <p:nvPr/>
        </p:nvSpPr>
        <p:spPr bwMode="auto">
          <a:xfrm>
            <a:off x="1074738" y="3211513"/>
            <a:ext cx="5953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Seller</a:t>
            </a:r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 flipH="1">
            <a:off x="1939925" y="4224338"/>
            <a:ext cx="1076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 flipV="1">
            <a:off x="1804988" y="2438400"/>
            <a:ext cx="1243012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2248" name="Group 35"/>
          <p:cNvGrpSpPr>
            <a:grpSpLocks/>
          </p:cNvGrpSpPr>
          <p:nvPr/>
        </p:nvGrpSpPr>
        <p:grpSpPr bwMode="auto">
          <a:xfrm>
            <a:off x="3027363" y="2165350"/>
            <a:ext cx="2001837" cy="669925"/>
            <a:chOff x="1907" y="1364"/>
            <a:chExt cx="1261" cy="422"/>
          </a:xfrm>
        </p:grpSpPr>
        <p:sp>
          <p:nvSpPr>
            <p:cNvPr id="52249" name="Rectangle 31"/>
            <p:cNvSpPr>
              <a:spLocks noChangeArrowheads="1"/>
            </p:cNvSpPr>
            <p:nvPr/>
          </p:nvSpPr>
          <p:spPr bwMode="auto">
            <a:xfrm>
              <a:off x="1907" y="1381"/>
              <a:ext cx="1252" cy="4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2250" name="Rectangle 32"/>
            <p:cNvSpPr>
              <a:spLocks noChangeArrowheads="1"/>
            </p:cNvSpPr>
            <p:nvPr/>
          </p:nvSpPr>
          <p:spPr bwMode="auto">
            <a:xfrm>
              <a:off x="2989" y="1364"/>
              <a:ext cx="179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2251" name="Freeform 33"/>
            <p:cNvSpPr>
              <a:spLocks/>
            </p:cNvSpPr>
            <p:nvPr/>
          </p:nvSpPr>
          <p:spPr bwMode="auto">
            <a:xfrm>
              <a:off x="2989" y="1381"/>
              <a:ext cx="171" cy="180"/>
            </a:xfrm>
            <a:custGeom>
              <a:avLst/>
              <a:gdLst>
                <a:gd name="T0" fmla="*/ 0 w 161"/>
                <a:gd name="T1" fmla="*/ 0 h 165"/>
                <a:gd name="T2" fmla="*/ 0 w 161"/>
                <a:gd name="T3" fmla="*/ 391 h 165"/>
                <a:gd name="T4" fmla="*/ 292 w 161"/>
                <a:gd name="T5" fmla="*/ 391 h 165"/>
                <a:gd name="T6" fmla="*/ 0 w 161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165"/>
                <a:gd name="T14" fmla="*/ 161 w 161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165">
                  <a:moveTo>
                    <a:pt x="0" y="0"/>
                  </a:moveTo>
                  <a:lnTo>
                    <a:pt x="0" y="164"/>
                  </a:lnTo>
                  <a:lnTo>
                    <a:pt x="160" y="1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2" name="Rectangle 34"/>
            <p:cNvSpPr>
              <a:spLocks noChangeArrowheads="1"/>
            </p:cNvSpPr>
            <p:nvPr/>
          </p:nvSpPr>
          <p:spPr bwMode="auto">
            <a:xfrm>
              <a:off x="1913" y="1404"/>
              <a:ext cx="125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elvetica" pitchFamily="34" charset="0"/>
                  <a:ea typeface="굴림" pitchFamily="50" charset="-127"/>
                </a:rPr>
                <a:t>The seller provides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Helvetica" pitchFamily="34" charset="0"/>
                  <a:ea typeface="굴림" pitchFamily="50" charset="-127"/>
                </a:rPr>
                <a:t>data entered by Osbert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B77AA68-DD61-4308-8230-A785E65B424C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52400"/>
            <a:ext cx="8267700" cy="533400"/>
          </a:xfrm>
        </p:spPr>
        <p:txBody>
          <a:bodyPr/>
          <a:lstStyle/>
          <a:p>
            <a:r>
              <a:rPr lang="en-US" altLang="ko-KR" sz="2800" smtClean="0">
                <a:ea typeface="굴림" pitchFamily="50" charset="-127"/>
              </a:rPr>
              <a:t>Realization by Communication Diagram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341688" y="3076575"/>
            <a:ext cx="546100" cy="558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3176588" y="335597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3163888" y="32226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954338" y="3724275"/>
            <a:ext cx="1333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User Interface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Class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6121400" y="2971800"/>
            <a:ext cx="546100" cy="679450"/>
            <a:chOff x="3848" y="1892"/>
            <a:chExt cx="344" cy="428"/>
          </a:xfrm>
        </p:grpSpPr>
        <p:sp>
          <p:nvSpPr>
            <p:cNvPr id="53301" name="Oval 9"/>
            <p:cNvSpPr>
              <a:spLocks noChangeArrowheads="1"/>
            </p:cNvSpPr>
            <p:nvPr/>
          </p:nvSpPr>
          <p:spPr bwMode="auto">
            <a:xfrm>
              <a:off x="3848" y="1968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grpSp>
          <p:nvGrpSpPr>
            <p:cNvPr id="53302" name="Group 10"/>
            <p:cNvGrpSpPr>
              <a:grpSpLocks/>
            </p:cNvGrpSpPr>
            <p:nvPr/>
          </p:nvGrpSpPr>
          <p:grpSpPr bwMode="auto">
            <a:xfrm>
              <a:off x="4004" y="1892"/>
              <a:ext cx="80" cy="156"/>
              <a:chOff x="4004" y="1892"/>
              <a:chExt cx="80" cy="156"/>
            </a:xfrm>
          </p:grpSpPr>
          <p:sp>
            <p:nvSpPr>
              <p:cNvPr id="53303" name="Line 11"/>
              <p:cNvSpPr>
                <a:spLocks noChangeShapeType="1"/>
              </p:cNvSpPr>
              <p:nvPr/>
            </p:nvSpPr>
            <p:spPr bwMode="auto">
              <a:xfrm flipV="1">
                <a:off x="4004" y="1892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4" name="Line 12"/>
              <p:cNvSpPr>
                <a:spLocks noChangeShapeType="1"/>
              </p:cNvSpPr>
              <p:nvPr/>
            </p:nvSpPr>
            <p:spPr bwMode="auto">
              <a:xfrm flipH="1" flipV="1">
                <a:off x="4004" y="1976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3257" name="Rectangle 13"/>
          <p:cNvSpPr>
            <a:spLocks noChangeArrowheads="1"/>
          </p:cNvSpPr>
          <p:nvPr/>
        </p:nvSpPr>
        <p:spPr bwMode="auto">
          <a:xfrm>
            <a:off x="5842000" y="3724275"/>
            <a:ext cx="11049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Compute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Price Class</a:t>
            </a:r>
          </a:p>
        </p:txBody>
      </p:sp>
      <p:sp>
        <p:nvSpPr>
          <p:cNvPr id="53258" name="Line 14"/>
          <p:cNvSpPr>
            <a:spLocks noChangeShapeType="1"/>
          </p:cNvSpPr>
          <p:nvPr/>
        </p:nvSpPr>
        <p:spPr bwMode="auto">
          <a:xfrm flipV="1">
            <a:off x="1054100" y="3346450"/>
            <a:ext cx="1906588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 flipV="1">
            <a:off x="6713538" y="1778000"/>
            <a:ext cx="147320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0" name="Line 16"/>
          <p:cNvSpPr>
            <a:spLocks noChangeShapeType="1"/>
          </p:cNvSpPr>
          <p:nvPr/>
        </p:nvSpPr>
        <p:spPr bwMode="auto">
          <a:xfrm>
            <a:off x="4014788" y="3371850"/>
            <a:ext cx="199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3261" name="Group 17"/>
          <p:cNvGrpSpPr>
            <a:grpSpLocks/>
          </p:cNvGrpSpPr>
          <p:nvPr/>
        </p:nvGrpSpPr>
        <p:grpSpPr bwMode="auto">
          <a:xfrm>
            <a:off x="8245475" y="5060950"/>
            <a:ext cx="546100" cy="571500"/>
            <a:chOff x="5186" y="3208"/>
            <a:chExt cx="344" cy="360"/>
          </a:xfrm>
        </p:grpSpPr>
        <p:sp>
          <p:nvSpPr>
            <p:cNvPr id="53299" name="Oval 18"/>
            <p:cNvSpPr>
              <a:spLocks noChangeArrowheads="1"/>
            </p:cNvSpPr>
            <p:nvPr/>
          </p:nvSpPr>
          <p:spPr bwMode="auto">
            <a:xfrm>
              <a:off x="5186" y="3208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3300" name="Line 19"/>
            <p:cNvSpPr>
              <a:spLocks noChangeShapeType="1"/>
            </p:cNvSpPr>
            <p:nvPr/>
          </p:nvSpPr>
          <p:spPr bwMode="auto">
            <a:xfrm>
              <a:off x="5190" y="35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262" name="Rectangle 20"/>
          <p:cNvSpPr>
            <a:spLocks noChangeArrowheads="1"/>
          </p:cNvSpPr>
          <p:nvPr/>
        </p:nvSpPr>
        <p:spPr bwMode="auto">
          <a:xfrm>
            <a:off x="7391400" y="5638800"/>
            <a:ext cx="106203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Auctioned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Painting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grpSp>
        <p:nvGrpSpPr>
          <p:cNvPr id="53263" name="Group 21"/>
          <p:cNvGrpSpPr>
            <a:grpSpLocks/>
          </p:cNvGrpSpPr>
          <p:nvPr/>
        </p:nvGrpSpPr>
        <p:grpSpPr bwMode="auto">
          <a:xfrm>
            <a:off x="8220075" y="1295400"/>
            <a:ext cx="546100" cy="571500"/>
            <a:chOff x="5170" y="836"/>
            <a:chExt cx="344" cy="360"/>
          </a:xfrm>
        </p:grpSpPr>
        <p:sp>
          <p:nvSpPr>
            <p:cNvPr id="53297" name="Oval 22"/>
            <p:cNvSpPr>
              <a:spLocks noChangeArrowheads="1"/>
            </p:cNvSpPr>
            <p:nvPr/>
          </p:nvSpPr>
          <p:spPr bwMode="auto">
            <a:xfrm>
              <a:off x="5170" y="836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3298" name="Line 23"/>
            <p:cNvSpPr>
              <a:spLocks noChangeShapeType="1"/>
            </p:cNvSpPr>
            <p:nvPr/>
          </p:nvSpPr>
          <p:spPr bwMode="auto">
            <a:xfrm>
              <a:off x="5174" y="11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264" name="Rectangle 24"/>
          <p:cNvSpPr>
            <a:spLocks noChangeArrowheads="1"/>
          </p:cNvSpPr>
          <p:nvPr/>
        </p:nvSpPr>
        <p:spPr bwMode="auto">
          <a:xfrm>
            <a:off x="7947025" y="1889125"/>
            <a:ext cx="1196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sp>
        <p:nvSpPr>
          <p:cNvPr id="53265" name="Rectangle 25"/>
          <p:cNvSpPr>
            <a:spLocks noChangeArrowheads="1"/>
          </p:cNvSpPr>
          <p:nvPr/>
        </p:nvSpPr>
        <p:spPr bwMode="auto">
          <a:xfrm>
            <a:off x="1454150" y="1946275"/>
            <a:ext cx="13938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1: 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Give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masterpiece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details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9:	Give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seller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details</a:t>
            </a:r>
          </a:p>
        </p:txBody>
      </p:sp>
      <p:sp>
        <p:nvSpPr>
          <p:cNvPr id="53266" name="Rectangle 26"/>
          <p:cNvSpPr>
            <a:spLocks noChangeArrowheads="1"/>
          </p:cNvSpPr>
          <p:nvPr/>
        </p:nvSpPr>
        <p:spPr bwMode="auto">
          <a:xfrm>
            <a:off x="4191000" y="2073275"/>
            <a:ext cx="13938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2: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Transfer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masterpiece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details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10.	Transfer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seller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details</a:t>
            </a:r>
          </a:p>
        </p:txBody>
      </p:sp>
      <p:sp>
        <p:nvSpPr>
          <p:cNvPr id="53267" name="Line 27"/>
          <p:cNvSpPr>
            <a:spLocks noChangeShapeType="1"/>
          </p:cNvSpPr>
          <p:nvPr/>
        </p:nvSpPr>
        <p:spPr bwMode="auto">
          <a:xfrm>
            <a:off x="4789488" y="324485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8" name="Rectangle 28"/>
          <p:cNvSpPr>
            <a:spLocks noChangeArrowheads="1"/>
          </p:cNvSpPr>
          <p:nvPr/>
        </p:nvSpPr>
        <p:spPr bwMode="auto">
          <a:xfrm>
            <a:off x="6397625" y="1471613"/>
            <a:ext cx="11334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3: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Create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new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object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11:	Request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update</a:t>
            </a:r>
          </a:p>
        </p:txBody>
      </p:sp>
      <p:sp>
        <p:nvSpPr>
          <p:cNvPr id="53269" name="Line 29"/>
          <p:cNvSpPr>
            <a:spLocks noChangeShapeType="1"/>
          </p:cNvSpPr>
          <p:nvPr/>
        </p:nvSpPr>
        <p:spPr bwMode="auto">
          <a:xfrm flipV="1">
            <a:off x="7208838" y="2212975"/>
            <a:ext cx="37465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0" name="Rectangle 30"/>
          <p:cNvSpPr>
            <a:spLocks noChangeArrowheads="1"/>
          </p:cNvSpPr>
          <p:nvPr/>
        </p:nvSpPr>
        <p:spPr bwMode="auto">
          <a:xfrm>
            <a:off x="7512050" y="3863975"/>
            <a:ext cx="10160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5: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Browse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auctioned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paintings</a:t>
            </a:r>
          </a:p>
        </p:txBody>
      </p:sp>
      <p:sp>
        <p:nvSpPr>
          <p:cNvPr id="53271" name="Line 31"/>
          <p:cNvSpPr>
            <a:spLocks noChangeShapeType="1"/>
          </p:cNvSpPr>
          <p:nvPr/>
        </p:nvSpPr>
        <p:spPr bwMode="auto">
          <a:xfrm>
            <a:off x="7558088" y="4271963"/>
            <a:ext cx="406400" cy="350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2" name="Rectangle 32"/>
          <p:cNvSpPr>
            <a:spLocks noChangeArrowheads="1"/>
          </p:cNvSpPr>
          <p:nvPr/>
        </p:nvSpPr>
        <p:spPr bwMode="auto">
          <a:xfrm flipH="1">
            <a:off x="4232275" y="3495675"/>
            <a:ext cx="114776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7: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Provide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price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13:		Send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acknow-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ledgment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latin typeface="Helvetica" pitchFamily="34" charset="0"/>
              <a:ea typeface="굴림" pitchFamily="50" charset="-127"/>
            </a:endParaRPr>
          </a:p>
        </p:txBody>
      </p:sp>
      <p:sp>
        <p:nvSpPr>
          <p:cNvPr id="53273" name="Line 33"/>
          <p:cNvSpPr>
            <a:spLocks noChangeShapeType="1"/>
          </p:cNvSpPr>
          <p:nvPr/>
        </p:nvSpPr>
        <p:spPr bwMode="auto">
          <a:xfrm flipH="1">
            <a:off x="4789488" y="349885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4" name="Rectangle 34"/>
          <p:cNvSpPr>
            <a:spLocks noChangeArrowheads="1"/>
          </p:cNvSpPr>
          <p:nvPr/>
        </p:nvSpPr>
        <p:spPr bwMode="auto">
          <a:xfrm>
            <a:off x="1878013" y="2897188"/>
            <a:ext cx="1565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3275" name="Rectangle 35"/>
          <p:cNvSpPr>
            <a:spLocks noChangeArrowheads="1"/>
          </p:cNvSpPr>
          <p:nvPr/>
        </p:nvSpPr>
        <p:spPr bwMode="auto">
          <a:xfrm>
            <a:off x="7400925" y="2487613"/>
            <a:ext cx="137477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4: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Return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new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object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12:	Send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acknowledg-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ment</a:t>
            </a:r>
          </a:p>
        </p:txBody>
      </p:sp>
      <p:sp>
        <p:nvSpPr>
          <p:cNvPr id="53276" name="Line 36"/>
          <p:cNvSpPr>
            <a:spLocks noChangeShapeType="1"/>
          </p:cNvSpPr>
          <p:nvPr/>
        </p:nvSpPr>
        <p:spPr bwMode="auto">
          <a:xfrm flipH="1">
            <a:off x="7323138" y="2389188"/>
            <a:ext cx="374650" cy="28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7" name="Rectangle 37"/>
          <p:cNvSpPr>
            <a:spLocks noChangeArrowheads="1"/>
          </p:cNvSpPr>
          <p:nvPr/>
        </p:nvSpPr>
        <p:spPr bwMode="auto">
          <a:xfrm>
            <a:off x="6629400" y="4625975"/>
            <a:ext cx="11811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6: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Return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auctioned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painting</a:t>
            </a:r>
          </a:p>
        </p:txBody>
      </p:sp>
      <p:sp>
        <p:nvSpPr>
          <p:cNvPr id="53278" name="Line 38"/>
          <p:cNvSpPr>
            <a:spLocks noChangeShapeType="1"/>
          </p:cNvSpPr>
          <p:nvPr/>
        </p:nvSpPr>
        <p:spPr bwMode="auto">
          <a:xfrm flipH="1" flipV="1">
            <a:off x="7392988" y="4476750"/>
            <a:ext cx="3810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9" name="Line 39"/>
          <p:cNvSpPr>
            <a:spLocks noChangeShapeType="1"/>
          </p:cNvSpPr>
          <p:nvPr/>
        </p:nvSpPr>
        <p:spPr bwMode="auto">
          <a:xfrm>
            <a:off x="6688138" y="3689350"/>
            <a:ext cx="15494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0" name="Rectangle 40"/>
          <p:cNvSpPr>
            <a:spLocks noChangeArrowheads="1"/>
          </p:cNvSpPr>
          <p:nvPr/>
        </p:nvSpPr>
        <p:spPr bwMode="auto">
          <a:xfrm flipH="1">
            <a:off x="1470025" y="3521075"/>
            <a:ext cx="11477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tabLst>
                <a:tab pos="228600" algn="dec"/>
              </a:tabLst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tabLst>
                <a:tab pos="228600" algn="dec"/>
              </a:tabLst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tabLst>
                <a:tab pos="228600" algn="dec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	8: 	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Display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price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14:		Display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acknow-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		ledgment</a:t>
            </a:r>
          </a:p>
        </p:txBody>
      </p:sp>
      <p:sp>
        <p:nvSpPr>
          <p:cNvPr id="53281" name="Line 41"/>
          <p:cNvSpPr>
            <a:spLocks noChangeShapeType="1"/>
          </p:cNvSpPr>
          <p:nvPr/>
        </p:nvSpPr>
        <p:spPr bwMode="auto">
          <a:xfrm flipH="1">
            <a:off x="1843088" y="344805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3282" name="Picture 4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974975"/>
            <a:ext cx="469900" cy="762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3" name="Rectangle 43"/>
          <p:cNvSpPr>
            <a:spLocks noChangeArrowheads="1"/>
          </p:cNvSpPr>
          <p:nvPr/>
        </p:nvSpPr>
        <p:spPr bwMode="auto">
          <a:xfrm>
            <a:off x="234950" y="3806825"/>
            <a:ext cx="6715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Osbert</a:t>
            </a:r>
          </a:p>
        </p:txBody>
      </p:sp>
      <p:pic>
        <p:nvPicPr>
          <p:cNvPr id="53284" name="Picture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10150"/>
            <a:ext cx="469900" cy="762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5" name="Rectangle 45"/>
          <p:cNvSpPr>
            <a:spLocks noChangeArrowheads="1"/>
          </p:cNvSpPr>
          <p:nvPr/>
        </p:nvSpPr>
        <p:spPr bwMode="auto">
          <a:xfrm>
            <a:off x="227013" y="5813425"/>
            <a:ext cx="5969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Seller</a:t>
            </a:r>
          </a:p>
        </p:txBody>
      </p:sp>
      <p:sp>
        <p:nvSpPr>
          <p:cNvPr id="53286" name="Rectangle 46"/>
          <p:cNvSpPr>
            <a:spLocks noChangeArrowheads="1"/>
          </p:cNvSpPr>
          <p:nvPr/>
        </p:nvSpPr>
        <p:spPr bwMode="auto">
          <a:xfrm>
            <a:off x="698500" y="2041525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latin typeface="Helvetica" pitchFamily="34" charset="0"/>
              <a:ea typeface="굴림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latin typeface="Helvetica" pitchFamily="34" charset="0"/>
              <a:ea typeface="굴림" pitchFamily="50" charset="-127"/>
            </a:endParaRPr>
          </a:p>
        </p:txBody>
      </p:sp>
      <p:sp>
        <p:nvSpPr>
          <p:cNvPr id="53287" name="Line 47"/>
          <p:cNvSpPr>
            <a:spLocks noChangeShapeType="1"/>
          </p:cNvSpPr>
          <p:nvPr/>
        </p:nvSpPr>
        <p:spPr bwMode="auto">
          <a:xfrm>
            <a:off x="1881188" y="32385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3288" name="Group 48"/>
          <p:cNvGrpSpPr>
            <a:grpSpLocks/>
          </p:cNvGrpSpPr>
          <p:nvPr/>
        </p:nvGrpSpPr>
        <p:grpSpPr bwMode="auto">
          <a:xfrm>
            <a:off x="1809750" y="5314950"/>
            <a:ext cx="1879600" cy="615950"/>
            <a:chOff x="1888" y="608"/>
            <a:chExt cx="1184" cy="388"/>
          </a:xfrm>
        </p:grpSpPr>
        <p:sp>
          <p:nvSpPr>
            <p:cNvPr id="53294" name="Rectangle 49"/>
            <p:cNvSpPr>
              <a:spLocks noChangeArrowheads="1"/>
            </p:cNvSpPr>
            <p:nvPr/>
          </p:nvSpPr>
          <p:spPr bwMode="auto">
            <a:xfrm>
              <a:off x="1888" y="624"/>
              <a:ext cx="1176" cy="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3295" name="Rectangle 50"/>
            <p:cNvSpPr>
              <a:spLocks noChangeArrowheads="1"/>
            </p:cNvSpPr>
            <p:nvPr/>
          </p:nvSpPr>
          <p:spPr bwMode="auto">
            <a:xfrm>
              <a:off x="2904" y="608"/>
              <a:ext cx="168" cy="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3296" name="Freeform 51"/>
            <p:cNvSpPr>
              <a:spLocks/>
            </p:cNvSpPr>
            <p:nvPr/>
          </p:nvSpPr>
          <p:spPr bwMode="auto">
            <a:xfrm>
              <a:off x="2904" y="624"/>
              <a:ext cx="161" cy="165"/>
            </a:xfrm>
            <a:custGeom>
              <a:avLst/>
              <a:gdLst>
                <a:gd name="T0" fmla="*/ 0 w 161"/>
                <a:gd name="T1" fmla="*/ 0 h 165"/>
                <a:gd name="T2" fmla="*/ 0 w 161"/>
                <a:gd name="T3" fmla="*/ 164 h 165"/>
                <a:gd name="T4" fmla="*/ 160 w 161"/>
                <a:gd name="T5" fmla="*/ 164 h 165"/>
                <a:gd name="T6" fmla="*/ 0 w 161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165"/>
                <a:gd name="T14" fmla="*/ 161 w 161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165">
                  <a:moveTo>
                    <a:pt x="0" y="0"/>
                  </a:moveTo>
                  <a:lnTo>
                    <a:pt x="0" y="164"/>
                  </a:lnTo>
                  <a:lnTo>
                    <a:pt x="160" y="1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289" name="Rectangle 52"/>
          <p:cNvSpPr>
            <a:spLocks noChangeArrowheads="1"/>
          </p:cNvSpPr>
          <p:nvPr/>
        </p:nvSpPr>
        <p:spPr bwMode="auto">
          <a:xfrm>
            <a:off x="1962150" y="5314950"/>
            <a:ext cx="141763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Data that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seller provides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for Osbert to enter</a:t>
            </a:r>
          </a:p>
        </p:txBody>
      </p:sp>
      <p:sp>
        <p:nvSpPr>
          <p:cNvPr id="53290" name="Line 53"/>
          <p:cNvSpPr>
            <a:spLocks noChangeShapeType="1"/>
          </p:cNvSpPr>
          <p:nvPr/>
        </p:nvSpPr>
        <p:spPr bwMode="auto">
          <a:xfrm>
            <a:off x="2438400" y="2952750"/>
            <a:ext cx="609600" cy="2374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1" name="Line 54"/>
          <p:cNvSpPr>
            <a:spLocks noChangeShapeType="1"/>
          </p:cNvSpPr>
          <p:nvPr/>
        </p:nvSpPr>
        <p:spPr bwMode="auto">
          <a:xfrm flipV="1">
            <a:off x="914400" y="5549900"/>
            <a:ext cx="914400" cy="6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92" name="Rectangle 55"/>
          <p:cNvSpPr>
            <a:spLocks noChangeArrowheads="1"/>
          </p:cNvSpPr>
          <p:nvPr/>
        </p:nvSpPr>
        <p:spPr bwMode="auto">
          <a:xfrm>
            <a:off x="8250238" y="1450975"/>
            <a:ext cx="5445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Helvetica" pitchFamily="34" charset="0"/>
                <a:ea typeface="굴림" pitchFamily="50" charset="-127"/>
              </a:rPr>
              <a:t>[</a:t>
            </a:r>
            <a:r>
              <a:rPr lang="en-US" altLang="ko-KR" sz="1200">
                <a:latin typeface="Helvetica" pitchFamily="34" charset="0"/>
                <a:ea typeface="굴림" pitchFamily="50" charset="-127"/>
              </a:rPr>
              <a:t>new]</a:t>
            </a:r>
          </a:p>
        </p:txBody>
      </p:sp>
      <p:sp>
        <p:nvSpPr>
          <p:cNvPr id="53293" name="Rectangle 5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EFF048A9-A227-4FF4-AFF7-B7C874BB5E89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UML Diagrams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2743200" y="1676400"/>
            <a:ext cx="2590800" cy="2514600"/>
          </a:xfrm>
          <a:prstGeom prst="ellipse">
            <a:avLst/>
          </a:prstGeom>
          <a:solidFill>
            <a:srgbClr val="CCCCFF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90600" y="1892300"/>
            <a:ext cx="1538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Functional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viewpoint 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048000" y="23622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660066"/>
                </a:solidFill>
                <a:latin typeface="Arial" charset="0"/>
                <a:ea typeface="굴림" charset="-127"/>
              </a:rPr>
              <a:t>Use Case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660066"/>
                </a:solidFill>
                <a:latin typeface="Arial" charset="0"/>
                <a:ea typeface="굴림" charset="-127"/>
              </a:rPr>
              <a:t>Diagram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1600200" y="3124200"/>
            <a:ext cx="2667000" cy="2514600"/>
          </a:xfrm>
          <a:prstGeom prst="ellipse">
            <a:avLst/>
          </a:prstGeom>
          <a:solidFill>
            <a:srgbClr val="FFCCFF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676400" y="3581400"/>
            <a:ext cx="23622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</a:t>
            </a:r>
            <a:r>
              <a:rPr lang="en-US" altLang="ko-KR" sz="1600" b="1">
                <a:solidFill>
                  <a:srgbClr val="660066"/>
                </a:solidFill>
                <a:latin typeface="Arial" charset="0"/>
                <a:ea typeface="굴림" charset="-127"/>
              </a:rPr>
              <a:t>Component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Package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Class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Object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Deployment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Composite Structure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charset="0"/>
                <a:ea typeface="굴림" charset="-127"/>
              </a:rPr>
              <a:t>  Diagram 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3810000" y="3200400"/>
            <a:ext cx="2667000" cy="2514600"/>
          </a:xfrm>
          <a:prstGeom prst="ellipse">
            <a:avLst/>
          </a:prstGeom>
          <a:solidFill>
            <a:srgbClr val="FFCCFF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228600" y="4940300"/>
            <a:ext cx="145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Structural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viewpoint 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6400800" y="5000625"/>
            <a:ext cx="1552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Behavioral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viewpoint 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5486400" y="2438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553200" y="1447800"/>
            <a:ext cx="169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Interactions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3333FF"/>
                </a:solidFill>
                <a:latin typeface="Arial" charset="0"/>
                <a:ea typeface="굴림" charset="-127"/>
              </a:rPr>
              <a:t>Viewpoint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2590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</a:t>
            </a:r>
            <a:r>
              <a:rPr lang="en-US" altLang="ko-KR" sz="1600" b="1">
                <a:solidFill>
                  <a:srgbClr val="660066"/>
                </a:solidFill>
                <a:latin typeface="Arial" charset="0"/>
                <a:ea typeface="굴림" charset="-127"/>
              </a:rPr>
              <a:t>State Machine Diagram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 b="1">
                <a:solidFill>
                  <a:srgbClr val="660066"/>
                </a:solidFill>
                <a:latin typeface="Arial" charset="0"/>
                <a:ea typeface="굴림" charset="-127"/>
              </a:rPr>
              <a:t> </a:t>
            </a:r>
            <a:r>
              <a:rPr lang="en-US" altLang="ko-KR" sz="1600">
                <a:solidFill>
                  <a:srgbClr val="660066"/>
                </a:solidFill>
                <a:latin typeface="Arial" charset="0"/>
                <a:ea typeface="굴림" charset="-127"/>
              </a:rPr>
              <a:t>Behavioral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solidFill>
                  <a:srgbClr val="660066"/>
                </a:solidFill>
                <a:latin typeface="Arial" charset="0"/>
                <a:ea typeface="굴림" charset="-127"/>
              </a:rPr>
              <a:t> Protocol</a:t>
            </a:r>
            <a:r>
              <a:rPr lang="en-US" altLang="ko-KR" sz="1600" b="1">
                <a:solidFill>
                  <a:srgbClr val="660066"/>
                </a:solidFill>
                <a:latin typeface="Arial" charset="0"/>
                <a:ea typeface="굴림" charset="-127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Activity Diagram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00800" y="2209800"/>
            <a:ext cx="27432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</a:t>
            </a:r>
            <a:r>
              <a:rPr lang="en-US" altLang="ko-KR" sz="1600" b="1">
                <a:solidFill>
                  <a:srgbClr val="660066"/>
                </a:solidFill>
                <a:latin typeface="Arial" charset="0"/>
                <a:ea typeface="굴림" charset="-127"/>
              </a:rPr>
              <a:t>Sequence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Communication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Timing Diagram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600">
                <a:latin typeface="Arial" charset="0"/>
                <a:ea typeface="굴림" charset="-127"/>
              </a:rPr>
              <a:t> Interaction Overview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charset="0"/>
                <a:ea typeface="굴림" charset="-127"/>
              </a:rPr>
              <a:t>  Diagram</a:t>
            </a:r>
          </a:p>
        </p:txBody>
      </p:sp>
    </p:spTree>
    <p:extLst>
      <p:ext uri="{BB962C8B-B14F-4D97-AF65-F5344CB8AC3E}">
        <p14:creationId xmlns:p14="http://schemas.microsoft.com/office/powerpoint/2010/main" val="3671234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4384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C44E1BEF-3F15-40C5-A0E7-17CB6B75492D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mtClean="0">
                <a:ea typeface="굴림" pitchFamily="50" charset="-127"/>
              </a:rPr>
              <a:t>Realization by Sequence Diagram</a:t>
            </a:r>
            <a:endParaRPr lang="ko-KR" altLang="en-US" sz="2800" smtClean="0">
              <a:ea typeface="굴림" pitchFamily="50" charset="-127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52400" y="1068388"/>
            <a:ext cx="8839200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ko-KR">
              <a:ea typeface="굴림" pitchFamily="50" charset="-127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93700" y="1793875"/>
            <a:ext cx="5953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Seller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3397250" y="1643063"/>
            <a:ext cx="8143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Class</a:t>
            </a: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4784725" y="1643063"/>
            <a:ext cx="11017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Compute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Price Class</a:t>
            </a: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847013" y="1643063"/>
            <a:ext cx="10636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Auctioned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Painting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6326188" y="2525713"/>
            <a:ext cx="1195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1" u="sng">
                <a:latin typeface="Arial" pitchFamily="34" charset="0"/>
                <a:ea typeface="굴림" pitchFamily="50" charset="-127"/>
              </a:rPr>
              <a:t>: </a:t>
            </a: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Masterpiece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u="sng">
                <a:latin typeface="Arial" pitchFamily="34" charset="0"/>
                <a:ea typeface="굴림" pitchFamily="50" charset="-127"/>
              </a:rPr>
              <a:t> Class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2239963" y="2286000"/>
            <a:ext cx="1492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itchFamily="34" charset="0"/>
                <a:ea typeface="굴림" pitchFamily="50" charset="-127"/>
              </a:rPr>
              <a:t>  </a:t>
            </a:r>
            <a:r>
              <a:rPr lang="en-US" altLang="ko-KR" sz="1200">
                <a:latin typeface="Arial" pitchFamily="34" charset="0"/>
                <a:ea typeface="굴림" pitchFamily="50" charset="-127"/>
              </a:rPr>
              <a:t>Give  masterpiece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 	details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3973513" y="2490788"/>
            <a:ext cx="12715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1200">
                <a:latin typeface="Arial" pitchFamily="34" charset="0"/>
                <a:ea typeface="굴림" pitchFamily="50" charset="-127"/>
              </a:rPr>
              <a:t>Transfer details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5461000" y="2800350"/>
            <a:ext cx="14049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Create new object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 flipH="1">
            <a:off x="4089400" y="3886200"/>
            <a:ext cx="10668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Provide price</a:t>
            </a:r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671513" y="2168525"/>
            <a:ext cx="87312" cy="42894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287" name="Rectangle 14"/>
          <p:cNvSpPr>
            <a:spLocks noChangeArrowheads="1"/>
          </p:cNvSpPr>
          <p:nvPr/>
        </p:nvSpPr>
        <p:spPr bwMode="auto">
          <a:xfrm>
            <a:off x="2362200" y="4529138"/>
            <a:ext cx="13795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Give seller details</a:t>
            </a:r>
          </a:p>
        </p:txBody>
      </p:sp>
      <p:sp>
        <p:nvSpPr>
          <p:cNvPr id="54288" name="Rectangle 15"/>
          <p:cNvSpPr>
            <a:spLocks noChangeArrowheads="1"/>
          </p:cNvSpPr>
          <p:nvPr/>
        </p:nvSpPr>
        <p:spPr bwMode="auto">
          <a:xfrm>
            <a:off x="3986213" y="4724400"/>
            <a:ext cx="1195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Transfer seller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	details</a:t>
            </a:r>
          </a:p>
        </p:txBody>
      </p:sp>
      <p:sp>
        <p:nvSpPr>
          <p:cNvPr id="54289" name="Rectangle 16"/>
          <p:cNvSpPr>
            <a:spLocks noChangeArrowheads="1"/>
          </p:cNvSpPr>
          <p:nvPr/>
        </p:nvSpPr>
        <p:spPr bwMode="auto">
          <a:xfrm>
            <a:off x="5486400" y="5029200"/>
            <a:ext cx="12525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Request update</a:t>
            </a:r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5884863" y="3397250"/>
            <a:ext cx="20367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Browse auctioned paintings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5446713" y="3105150"/>
            <a:ext cx="14049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Return new object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5903913" y="3657600"/>
            <a:ext cx="19097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Return auctioned painting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 flipH="1">
            <a:off x="2536825" y="4194175"/>
            <a:ext cx="10493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Display price</a:t>
            </a:r>
          </a:p>
        </p:txBody>
      </p:sp>
      <p:sp>
        <p:nvSpPr>
          <p:cNvPr id="54294" name="Rectangle 21"/>
          <p:cNvSpPr>
            <a:spLocks noChangeArrowheads="1"/>
          </p:cNvSpPr>
          <p:nvPr/>
        </p:nvSpPr>
        <p:spPr bwMode="auto">
          <a:xfrm>
            <a:off x="5372100" y="5354638"/>
            <a:ext cx="13922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Send acknow-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ledgment</a:t>
            </a:r>
          </a:p>
        </p:txBody>
      </p:sp>
      <p:sp>
        <p:nvSpPr>
          <p:cNvPr id="54295" name="Rectangle 22"/>
          <p:cNvSpPr>
            <a:spLocks noChangeArrowheads="1"/>
          </p:cNvSpPr>
          <p:nvPr/>
        </p:nvSpPr>
        <p:spPr bwMode="auto">
          <a:xfrm>
            <a:off x="4065588" y="5603875"/>
            <a:ext cx="1143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Send acknow-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ledgment</a:t>
            </a:r>
          </a:p>
        </p:txBody>
      </p:sp>
      <p:sp>
        <p:nvSpPr>
          <p:cNvPr id="54296" name="Rectangle 23"/>
          <p:cNvSpPr>
            <a:spLocks noChangeArrowheads="1"/>
          </p:cNvSpPr>
          <p:nvPr/>
        </p:nvSpPr>
        <p:spPr bwMode="auto">
          <a:xfrm>
            <a:off x="2306638" y="6099175"/>
            <a:ext cx="12858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Display acknow-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itchFamily="34" charset="0"/>
                <a:ea typeface="굴림" pitchFamily="50" charset="-127"/>
              </a:rPr>
              <a:t>	ledgment</a:t>
            </a:r>
          </a:p>
        </p:txBody>
      </p:sp>
      <p:pic>
        <p:nvPicPr>
          <p:cNvPr id="54297" name="Picture 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066800"/>
            <a:ext cx="466725" cy="628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98" name="Group 25"/>
          <p:cNvGrpSpPr>
            <a:grpSpLocks/>
          </p:cNvGrpSpPr>
          <p:nvPr/>
        </p:nvGrpSpPr>
        <p:grpSpPr bwMode="auto">
          <a:xfrm>
            <a:off x="3376613" y="1150938"/>
            <a:ext cx="719137" cy="460375"/>
            <a:chOff x="2140" y="151"/>
            <a:chExt cx="456" cy="352"/>
          </a:xfrm>
        </p:grpSpPr>
        <p:sp>
          <p:nvSpPr>
            <p:cNvPr id="54343" name="Oval 26"/>
            <p:cNvSpPr>
              <a:spLocks noChangeArrowheads="1"/>
            </p:cNvSpPr>
            <p:nvPr/>
          </p:nvSpPr>
          <p:spPr bwMode="auto">
            <a:xfrm>
              <a:off x="2252" y="151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4344" name="Line 27"/>
            <p:cNvSpPr>
              <a:spLocks noChangeShapeType="1"/>
            </p:cNvSpPr>
            <p:nvPr/>
          </p:nvSpPr>
          <p:spPr bwMode="auto">
            <a:xfrm flipH="1">
              <a:off x="2148" y="32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5" name="Line 28"/>
            <p:cNvSpPr>
              <a:spLocks noChangeShapeType="1"/>
            </p:cNvSpPr>
            <p:nvPr/>
          </p:nvSpPr>
          <p:spPr bwMode="auto">
            <a:xfrm>
              <a:off x="2140" y="243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4299" name="Group 29"/>
          <p:cNvGrpSpPr>
            <a:grpSpLocks/>
          </p:cNvGrpSpPr>
          <p:nvPr/>
        </p:nvGrpSpPr>
        <p:grpSpPr bwMode="auto">
          <a:xfrm>
            <a:off x="5053013" y="1100138"/>
            <a:ext cx="541337" cy="561975"/>
            <a:chOff x="3203" y="113"/>
            <a:chExt cx="344" cy="428"/>
          </a:xfrm>
        </p:grpSpPr>
        <p:sp>
          <p:nvSpPr>
            <p:cNvPr id="54339" name="Oval 30"/>
            <p:cNvSpPr>
              <a:spLocks noChangeArrowheads="1"/>
            </p:cNvSpPr>
            <p:nvPr/>
          </p:nvSpPr>
          <p:spPr bwMode="auto">
            <a:xfrm>
              <a:off x="3203" y="189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grpSp>
          <p:nvGrpSpPr>
            <p:cNvPr id="54340" name="Group 31"/>
            <p:cNvGrpSpPr>
              <a:grpSpLocks/>
            </p:cNvGrpSpPr>
            <p:nvPr/>
          </p:nvGrpSpPr>
          <p:grpSpPr bwMode="auto">
            <a:xfrm>
              <a:off x="3359" y="113"/>
              <a:ext cx="80" cy="156"/>
              <a:chOff x="3359" y="113"/>
              <a:chExt cx="80" cy="156"/>
            </a:xfrm>
          </p:grpSpPr>
          <p:sp>
            <p:nvSpPr>
              <p:cNvPr id="54341" name="Line 32"/>
              <p:cNvSpPr>
                <a:spLocks noChangeShapeType="1"/>
              </p:cNvSpPr>
              <p:nvPr/>
            </p:nvSpPr>
            <p:spPr bwMode="auto">
              <a:xfrm flipV="1">
                <a:off x="3359" y="113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42" name="Line 33"/>
              <p:cNvSpPr>
                <a:spLocks noChangeShapeType="1"/>
              </p:cNvSpPr>
              <p:nvPr/>
            </p:nvSpPr>
            <p:spPr bwMode="auto">
              <a:xfrm flipH="1" flipV="1">
                <a:off x="3359" y="197"/>
                <a:ext cx="8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4300" name="Group 34"/>
          <p:cNvGrpSpPr>
            <a:grpSpLocks/>
          </p:cNvGrpSpPr>
          <p:nvPr/>
        </p:nvGrpSpPr>
        <p:grpSpPr bwMode="auto">
          <a:xfrm>
            <a:off x="6626225" y="1952625"/>
            <a:ext cx="542925" cy="471488"/>
            <a:chOff x="4201" y="763"/>
            <a:chExt cx="344" cy="360"/>
          </a:xfrm>
        </p:grpSpPr>
        <p:sp>
          <p:nvSpPr>
            <p:cNvPr id="54337" name="Oval 35"/>
            <p:cNvSpPr>
              <a:spLocks noChangeArrowheads="1"/>
            </p:cNvSpPr>
            <p:nvPr/>
          </p:nvSpPr>
          <p:spPr bwMode="auto">
            <a:xfrm>
              <a:off x="4201" y="763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4338" name="Line 36"/>
            <p:cNvSpPr>
              <a:spLocks noChangeShapeType="1"/>
            </p:cNvSpPr>
            <p:nvPr/>
          </p:nvSpPr>
          <p:spPr bwMode="auto">
            <a:xfrm>
              <a:off x="4205" y="112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4301" name="Group 37"/>
          <p:cNvGrpSpPr>
            <a:grpSpLocks/>
          </p:cNvGrpSpPr>
          <p:nvPr/>
        </p:nvGrpSpPr>
        <p:grpSpPr bwMode="auto">
          <a:xfrm>
            <a:off x="8132763" y="1146175"/>
            <a:ext cx="542925" cy="471488"/>
            <a:chOff x="5157" y="147"/>
            <a:chExt cx="344" cy="360"/>
          </a:xfrm>
        </p:grpSpPr>
        <p:sp>
          <p:nvSpPr>
            <p:cNvPr id="54335" name="Oval 38"/>
            <p:cNvSpPr>
              <a:spLocks noChangeArrowheads="1"/>
            </p:cNvSpPr>
            <p:nvPr/>
          </p:nvSpPr>
          <p:spPr bwMode="auto">
            <a:xfrm>
              <a:off x="5157" y="147"/>
              <a:ext cx="344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3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4336" name="Line 39"/>
            <p:cNvSpPr>
              <a:spLocks noChangeShapeType="1"/>
            </p:cNvSpPr>
            <p:nvPr/>
          </p:nvSpPr>
          <p:spPr bwMode="auto">
            <a:xfrm>
              <a:off x="5161" y="50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4302" name="Rectangle 40"/>
          <p:cNvSpPr>
            <a:spLocks noChangeArrowheads="1"/>
          </p:cNvSpPr>
          <p:nvPr/>
        </p:nvSpPr>
        <p:spPr bwMode="auto">
          <a:xfrm>
            <a:off x="1905000" y="1793875"/>
            <a:ext cx="6715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Arial" pitchFamily="34" charset="0"/>
                <a:ea typeface="굴림" pitchFamily="50" charset="-127"/>
              </a:rPr>
              <a:t>Osbert</a:t>
            </a:r>
          </a:p>
        </p:txBody>
      </p:sp>
      <p:sp>
        <p:nvSpPr>
          <p:cNvPr id="54303" name="Rectangle 41"/>
          <p:cNvSpPr>
            <a:spLocks noChangeArrowheads="1"/>
          </p:cNvSpPr>
          <p:nvPr/>
        </p:nvSpPr>
        <p:spPr bwMode="auto">
          <a:xfrm>
            <a:off x="2235200" y="2168525"/>
            <a:ext cx="76200" cy="42894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54304" name="Picture 4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066800"/>
            <a:ext cx="466725" cy="628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5" name="Line 43"/>
          <p:cNvSpPr>
            <a:spLocks noChangeShapeType="1"/>
          </p:cNvSpPr>
          <p:nvPr/>
        </p:nvSpPr>
        <p:spPr bwMode="auto">
          <a:xfrm>
            <a:off x="2324100" y="2509838"/>
            <a:ext cx="145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6" name="Line 44"/>
          <p:cNvSpPr>
            <a:spLocks noChangeShapeType="1"/>
          </p:cNvSpPr>
          <p:nvPr/>
        </p:nvSpPr>
        <p:spPr bwMode="auto">
          <a:xfrm>
            <a:off x="3856038" y="2735263"/>
            <a:ext cx="145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7" name="Line 45"/>
          <p:cNvSpPr>
            <a:spLocks noChangeShapeType="1"/>
          </p:cNvSpPr>
          <p:nvPr/>
        </p:nvSpPr>
        <p:spPr bwMode="auto">
          <a:xfrm>
            <a:off x="5387975" y="3017838"/>
            <a:ext cx="148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8" name="Line 46"/>
          <p:cNvSpPr>
            <a:spLocks noChangeShapeType="1"/>
          </p:cNvSpPr>
          <p:nvPr/>
        </p:nvSpPr>
        <p:spPr bwMode="auto">
          <a:xfrm>
            <a:off x="5381625" y="3327400"/>
            <a:ext cx="150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9" name="Line 47"/>
          <p:cNvSpPr>
            <a:spLocks noChangeShapeType="1"/>
          </p:cNvSpPr>
          <p:nvPr/>
        </p:nvSpPr>
        <p:spPr bwMode="auto">
          <a:xfrm flipV="1">
            <a:off x="5387975" y="3611563"/>
            <a:ext cx="3027363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0" name="Line 48"/>
          <p:cNvSpPr>
            <a:spLocks noChangeShapeType="1"/>
          </p:cNvSpPr>
          <p:nvPr/>
        </p:nvSpPr>
        <p:spPr bwMode="auto">
          <a:xfrm flipV="1">
            <a:off x="5387975" y="3878263"/>
            <a:ext cx="3027363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1" name="Line 49"/>
          <p:cNvSpPr>
            <a:spLocks noChangeShapeType="1"/>
          </p:cNvSpPr>
          <p:nvPr/>
        </p:nvSpPr>
        <p:spPr bwMode="auto">
          <a:xfrm>
            <a:off x="5375275" y="5273675"/>
            <a:ext cx="150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2" name="Line 50"/>
          <p:cNvSpPr>
            <a:spLocks noChangeShapeType="1"/>
          </p:cNvSpPr>
          <p:nvPr/>
        </p:nvSpPr>
        <p:spPr bwMode="auto">
          <a:xfrm>
            <a:off x="5387975" y="5567363"/>
            <a:ext cx="14890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3" name="Line 51"/>
          <p:cNvSpPr>
            <a:spLocks noChangeShapeType="1"/>
          </p:cNvSpPr>
          <p:nvPr/>
        </p:nvSpPr>
        <p:spPr bwMode="auto">
          <a:xfrm>
            <a:off x="3843338" y="5845175"/>
            <a:ext cx="145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4" name="Line 52"/>
          <p:cNvSpPr>
            <a:spLocks noChangeShapeType="1"/>
          </p:cNvSpPr>
          <p:nvPr/>
        </p:nvSpPr>
        <p:spPr bwMode="auto">
          <a:xfrm>
            <a:off x="2343150" y="4429125"/>
            <a:ext cx="145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5" name="Line 53"/>
          <p:cNvSpPr>
            <a:spLocks noChangeShapeType="1"/>
          </p:cNvSpPr>
          <p:nvPr/>
        </p:nvSpPr>
        <p:spPr bwMode="auto">
          <a:xfrm>
            <a:off x="2324100" y="4767263"/>
            <a:ext cx="145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6" name="Line 54"/>
          <p:cNvSpPr>
            <a:spLocks noChangeShapeType="1"/>
          </p:cNvSpPr>
          <p:nvPr/>
        </p:nvSpPr>
        <p:spPr bwMode="auto">
          <a:xfrm>
            <a:off x="3856038" y="4973638"/>
            <a:ext cx="145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7" name="Line 55"/>
          <p:cNvSpPr>
            <a:spLocks noChangeShapeType="1"/>
          </p:cNvSpPr>
          <p:nvPr/>
        </p:nvSpPr>
        <p:spPr bwMode="auto">
          <a:xfrm>
            <a:off x="2311400" y="6324600"/>
            <a:ext cx="145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8" name="Line 56"/>
          <p:cNvSpPr>
            <a:spLocks noChangeShapeType="1"/>
          </p:cNvSpPr>
          <p:nvPr/>
        </p:nvSpPr>
        <p:spPr bwMode="auto">
          <a:xfrm>
            <a:off x="3856038" y="4160838"/>
            <a:ext cx="145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19" name="Line 57"/>
          <p:cNvSpPr>
            <a:spLocks noChangeShapeType="1"/>
          </p:cNvSpPr>
          <p:nvPr/>
        </p:nvSpPr>
        <p:spPr bwMode="auto">
          <a:xfrm>
            <a:off x="1477963" y="3640138"/>
            <a:ext cx="846137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0" name="Rectangle 58"/>
          <p:cNvSpPr>
            <a:spLocks noChangeArrowheads="1"/>
          </p:cNvSpPr>
          <p:nvPr/>
        </p:nvSpPr>
        <p:spPr bwMode="auto">
          <a:xfrm>
            <a:off x="847725" y="3028950"/>
            <a:ext cx="1285875" cy="62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21" name="Rectangle 59"/>
          <p:cNvSpPr>
            <a:spLocks noChangeArrowheads="1"/>
          </p:cNvSpPr>
          <p:nvPr/>
        </p:nvSpPr>
        <p:spPr bwMode="auto">
          <a:xfrm>
            <a:off x="1844675" y="3008313"/>
            <a:ext cx="2889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22" name="Freeform 60"/>
          <p:cNvSpPr>
            <a:spLocks/>
          </p:cNvSpPr>
          <p:nvPr/>
        </p:nvSpPr>
        <p:spPr bwMode="auto">
          <a:xfrm>
            <a:off x="1844675" y="3028950"/>
            <a:ext cx="277813" cy="258763"/>
          </a:xfrm>
          <a:custGeom>
            <a:avLst/>
            <a:gdLst>
              <a:gd name="T0" fmla="*/ 0 w 161"/>
              <a:gd name="T1" fmla="*/ 0 h 165"/>
              <a:gd name="T2" fmla="*/ 0 w 161"/>
              <a:gd name="T3" fmla="*/ 2147483647 h 165"/>
              <a:gd name="T4" fmla="*/ 2147483647 w 161"/>
              <a:gd name="T5" fmla="*/ 2147483647 h 165"/>
              <a:gd name="T6" fmla="*/ 0 w 161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165"/>
              <a:gd name="T14" fmla="*/ 161 w 161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165">
                <a:moveTo>
                  <a:pt x="0" y="0"/>
                </a:moveTo>
                <a:lnTo>
                  <a:pt x="0" y="164"/>
                </a:lnTo>
                <a:lnTo>
                  <a:pt x="160" y="1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3" name="Rectangle 61"/>
          <p:cNvSpPr>
            <a:spLocks noChangeArrowheads="1"/>
          </p:cNvSpPr>
          <p:nvPr/>
        </p:nvSpPr>
        <p:spPr bwMode="auto">
          <a:xfrm>
            <a:off x="795338" y="3048000"/>
            <a:ext cx="1417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Data that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seller provides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Helvetica" pitchFamily="34" charset="0"/>
                <a:ea typeface="굴림" pitchFamily="50" charset="-127"/>
              </a:rPr>
              <a:t>for Osbert to enter</a:t>
            </a:r>
          </a:p>
        </p:txBody>
      </p:sp>
      <p:sp>
        <p:nvSpPr>
          <p:cNvPr id="54324" name="Line 62"/>
          <p:cNvSpPr>
            <a:spLocks noChangeShapeType="1"/>
          </p:cNvSpPr>
          <p:nvPr/>
        </p:nvSpPr>
        <p:spPr bwMode="auto">
          <a:xfrm>
            <a:off x="3805238" y="2232025"/>
            <a:ext cx="0" cy="4246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5" name="Line 63"/>
          <p:cNvSpPr>
            <a:spLocks noChangeShapeType="1"/>
          </p:cNvSpPr>
          <p:nvPr/>
        </p:nvSpPr>
        <p:spPr bwMode="auto">
          <a:xfrm>
            <a:off x="5338763" y="2216150"/>
            <a:ext cx="0" cy="4246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6" name="Line 64"/>
          <p:cNvSpPr>
            <a:spLocks noChangeShapeType="1"/>
          </p:cNvSpPr>
          <p:nvPr/>
        </p:nvSpPr>
        <p:spPr bwMode="auto">
          <a:xfrm>
            <a:off x="6908800" y="299720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7" name="Line 65"/>
          <p:cNvSpPr>
            <a:spLocks noChangeShapeType="1"/>
          </p:cNvSpPr>
          <p:nvPr/>
        </p:nvSpPr>
        <p:spPr bwMode="auto">
          <a:xfrm>
            <a:off x="8440738" y="2184400"/>
            <a:ext cx="0" cy="424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28" name="Rectangle 66"/>
          <p:cNvSpPr>
            <a:spLocks noChangeArrowheads="1"/>
          </p:cNvSpPr>
          <p:nvPr/>
        </p:nvSpPr>
        <p:spPr bwMode="auto">
          <a:xfrm>
            <a:off x="3767138" y="4767263"/>
            <a:ext cx="76200" cy="1557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29" name="Rectangle 67"/>
          <p:cNvSpPr>
            <a:spLocks noChangeArrowheads="1"/>
          </p:cNvSpPr>
          <p:nvPr/>
        </p:nvSpPr>
        <p:spPr bwMode="auto">
          <a:xfrm>
            <a:off x="3767138" y="2509838"/>
            <a:ext cx="76200" cy="19192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30" name="Rectangle 68"/>
          <p:cNvSpPr>
            <a:spLocks noChangeArrowheads="1"/>
          </p:cNvSpPr>
          <p:nvPr/>
        </p:nvSpPr>
        <p:spPr bwMode="auto">
          <a:xfrm>
            <a:off x="5300663" y="4979988"/>
            <a:ext cx="74612" cy="8651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31" name="Rectangle 69"/>
          <p:cNvSpPr>
            <a:spLocks noChangeArrowheads="1"/>
          </p:cNvSpPr>
          <p:nvPr/>
        </p:nvSpPr>
        <p:spPr bwMode="auto">
          <a:xfrm>
            <a:off x="5300663" y="2730500"/>
            <a:ext cx="74612" cy="1430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32" name="Rectangle 70"/>
          <p:cNvSpPr>
            <a:spLocks noChangeArrowheads="1"/>
          </p:cNvSpPr>
          <p:nvPr/>
        </p:nvSpPr>
        <p:spPr bwMode="auto">
          <a:xfrm>
            <a:off x="8402638" y="3611563"/>
            <a:ext cx="95250" cy="266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33" name="Rectangle 71"/>
          <p:cNvSpPr>
            <a:spLocks noChangeArrowheads="1"/>
          </p:cNvSpPr>
          <p:nvPr/>
        </p:nvSpPr>
        <p:spPr bwMode="auto">
          <a:xfrm>
            <a:off x="6864350" y="3013075"/>
            <a:ext cx="100013" cy="3143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334" name="Rectangle 72"/>
          <p:cNvSpPr>
            <a:spLocks noChangeArrowheads="1"/>
          </p:cNvSpPr>
          <p:nvPr/>
        </p:nvSpPr>
        <p:spPr bwMode="auto">
          <a:xfrm>
            <a:off x="6864350" y="5273675"/>
            <a:ext cx="93663" cy="2984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2BEC957E-2EC6-403C-A019-8B7B23DF2A94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371600"/>
            <a:ext cx="7467600" cy="1295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State Machine Diagram</a:t>
            </a: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8EA6E32-A300-4E90-A818-079EB97CBDC8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Behavioral State Machines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The behavioral state machine is a dynamic model 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shows the different states of the object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shows what events cause the object to change from one state to another, along with its responses and actions.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8832CC0-7EEB-45A4-9648-A91EB12E028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Finite State Machine (FSM)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5257800" y="4022725"/>
            <a:ext cx="3124200" cy="2835275"/>
            <a:chOff x="3360" y="2400"/>
            <a:chExt cx="1968" cy="1786"/>
          </a:xfrm>
        </p:grpSpPr>
        <p:grpSp>
          <p:nvGrpSpPr>
            <p:cNvPr id="57350" name="Group 4"/>
            <p:cNvGrpSpPr>
              <a:grpSpLocks/>
            </p:cNvGrpSpPr>
            <p:nvPr/>
          </p:nvGrpSpPr>
          <p:grpSpPr bwMode="auto">
            <a:xfrm>
              <a:off x="4224" y="2688"/>
              <a:ext cx="432" cy="432"/>
              <a:chOff x="4176" y="2736"/>
              <a:chExt cx="432" cy="432"/>
            </a:xfrm>
          </p:grpSpPr>
          <p:sp>
            <p:nvSpPr>
              <p:cNvPr id="57366" name="Oval 5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600"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57367" name="Text Box 6"/>
              <p:cNvSpPr txBox="1">
                <a:spLocks noChangeArrowheads="1"/>
              </p:cNvSpPr>
              <p:nvPr/>
            </p:nvSpPr>
            <p:spPr bwMode="auto">
              <a:xfrm>
                <a:off x="4290" y="282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2000">
                    <a:solidFill>
                      <a:schemeClr val="tx2"/>
                    </a:solidFill>
                    <a:latin typeface="Times New Roman" pitchFamily="18" charset="0"/>
                    <a:ea typeface="굴림" pitchFamily="50" charset="-127"/>
                  </a:rPr>
                  <a:t>S</a:t>
                </a:r>
              </a:p>
            </p:txBody>
          </p:sp>
        </p:grpSp>
        <p:grpSp>
          <p:nvGrpSpPr>
            <p:cNvPr id="57351" name="Group 7"/>
            <p:cNvGrpSpPr>
              <a:grpSpLocks/>
            </p:cNvGrpSpPr>
            <p:nvPr/>
          </p:nvGrpSpPr>
          <p:grpSpPr bwMode="auto">
            <a:xfrm>
              <a:off x="3360" y="3600"/>
              <a:ext cx="432" cy="432"/>
              <a:chOff x="4176" y="2736"/>
              <a:chExt cx="432" cy="432"/>
            </a:xfrm>
          </p:grpSpPr>
          <p:sp>
            <p:nvSpPr>
              <p:cNvPr id="57364" name="Oval 8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600"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57365" name="Text Box 9"/>
              <p:cNvSpPr txBox="1">
                <a:spLocks noChangeArrowheads="1"/>
              </p:cNvSpPr>
              <p:nvPr/>
            </p:nvSpPr>
            <p:spPr bwMode="auto">
              <a:xfrm>
                <a:off x="4290" y="282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2000">
                    <a:solidFill>
                      <a:schemeClr val="tx2"/>
                    </a:solidFill>
                    <a:latin typeface="Times New Roman" pitchFamily="18" charset="0"/>
                    <a:ea typeface="굴림" pitchFamily="50" charset="-127"/>
                  </a:rPr>
                  <a:t>A</a:t>
                </a:r>
              </a:p>
            </p:txBody>
          </p:sp>
        </p:grpSp>
        <p:grpSp>
          <p:nvGrpSpPr>
            <p:cNvPr id="57352" name="Group 10"/>
            <p:cNvGrpSpPr>
              <a:grpSpLocks/>
            </p:cNvGrpSpPr>
            <p:nvPr/>
          </p:nvGrpSpPr>
          <p:grpSpPr bwMode="auto">
            <a:xfrm>
              <a:off x="4896" y="3600"/>
              <a:ext cx="432" cy="432"/>
              <a:chOff x="4176" y="2736"/>
              <a:chExt cx="432" cy="432"/>
            </a:xfrm>
          </p:grpSpPr>
          <p:sp>
            <p:nvSpPr>
              <p:cNvPr id="57362" name="Oval 1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600"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57363" name="Text Box 12"/>
              <p:cNvSpPr txBox="1">
                <a:spLocks noChangeArrowheads="1"/>
              </p:cNvSpPr>
              <p:nvPr/>
            </p:nvSpPr>
            <p:spPr bwMode="auto">
              <a:xfrm>
                <a:off x="4290" y="2827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2000">
                    <a:solidFill>
                      <a:schemeClr val="tx2"/>
                    </a:solidFill>
                    <a:latin typeface="Times New Roman" pitchFamily="18" charset="0"/>
                    <a:ea typeface="굴림" pitchFamily="50" charset="-127"/>
                  </a:rPr>
                  <a:t>B</a:t>
                </a:r>
              </a:p>
            </p:txBody>
          </p:sp>
        </p:grpSp>
        <p:sp>
          <p:nvSpPr>
            <p:cNvPr id="57353" name="Line 13"/>
            <p:cNvSpPr>
              <a:spLocks noChangeShapeType="1"/>
            </p:cNvSpPr>
            <p:nvPr/>
          </p:nvSpPr>
          <p:spPr bwMode="auto">
            <a:xfrm flipH="1">
              <a:off x="3744" y="3072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54" name="Text Box 14"/>
            <p:cNvSpPr txBox="1">
              <a:spLocks noChangeArrowheads="1"/>
            </p:cNvSpPr>
            <p:nvPr/>
          </p:nvSpPr>
          <p:spPr bwMode="auto">
            <a:xfrm>
              <a:off x="3782" y="312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7355" name="Line 15"/>
            <p:cNvSpPr>
              <a:spLocks noChangeShapeType="1"/>
            </p:cNvSpPr>
            <p:nvPr/>
          </p:nvSpPr>
          <p:spPr bwMode="auto">
            <a:xfrm>
              <a:off x="4560" y="307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56" name="Text Box 16"/>
            <p:cNvSpPr txBox="1">
              <a:spLocks noChangeArrowheads="1"/>
            </p:cNvSpPr>
            <p:nvPr/>
          </p:nvSpPr>
          <p:spPr bwMode="auto">
            <a:xfrm>
              <a:off x="4848" y="31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7357" name="Line 17"/>
            <p:cNvSpPr>
              <a:spLocks noChangeShapeType="1"/>
            </p:cNvSpPr>
            <p:nvPr/>
          </p:nvSpPr>
          <p:spPr bwMode="auto">
            <a:xfrm>
              <a:off x="3792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58" name="Text Box 18"/>
            <p:cNvSpPr txBox="1">
              <a:spLocks noChangeArrowheads="1"/>
            </p:cNvSpPr>
            <p:nvPr/>
          </p:nvSpPr>
          <p:spPr bwMode="auto">
            <a:xfrm>
              <a:off x="4320" y="3456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57359" name="Line 19"/>
            <p:cNvSpPr>
              <a:spLocks noChangeShapeType="1"/>
            </p:cNvSpPr>
            <p:nvPr/>
          </p:nvSpPr>
          <p:spPr bwMode="auto">
            <a:xfrm>
              <a:off x="3792" y="393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0" name="Text Box 20"/>
            <p:cNvSpPr txBox="1">
              <a:spLocks noChangeArrowheads="1"/>
            </p:cNvSpPr>
            <p:nvPr/>
          </p:nvSpPr>
          <p:spPr bwMode="auto">
            <a:xfrm>
              <a:off x="4320" y="3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57361" name="Line 21"/>
            <p:cNvSpPr>
              <a:spLocks noChangeShapeType="1"/>
            </p:cNvSpPr>
            <p:nvPr/>
          </p:nvSpPr>
          <p:spPr bwMode="auto">
            <a:xfrm>
              <a:off x="441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7349" name="Rectangle 22"/>
          <p:cNvSpPr>
            <a:spLocks noChangeArrowheads="1"/>
          </p:cNvSpPr>
          <p:nvPr/>
        </p:nvSpPr>
        <p:spPr bwMode="auto">
          <a:xfrm>
            <a:off x="685800" y="12192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A finite state machine is a model of behavior composed of a finite number of states, transitions between those states, and actions</a:t>
            </a:r>
          </a:p>
          <a:p>
            <a:pPr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Classification</a:t>
            </a: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Acceptors (inputs) </a:t>
            </a: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Transducers (inputs </a:t>
            </a: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  <a:sym typeface="Wingdings" pitchFamily="2" charset="2"/>
              </a:rPr>
              <a:t> outputs)</a:t>
            </a:r>
          </a:p>
          <a:p>
            <a:pPr lvl="2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Moore machine (output depends only on the state) </a:t>
            </a:r>
          </a:p>
          <a:p>
            <a:pPr lvl="2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Mealy machine (output depends on input and state)</a:t>
            </a:r>
          </a:p>
          <a:p>
            <a:pPr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Finite State Machine consists of</a:t>
            </a: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A finite set of input symbols, </a:t>
            </a:r>
            <a:r>
              <a:rPr kumimoji="1" lang="en-US" altLang="ko-KR" sz="2000">
                <a:solidFill>
                  <a:schemeClr val="tx2"/>
                </a:solidFill>
                <a:latin typeface="Symbol" pitchFamily="18" charset="2"/>
                <a:ea typeface="굴림" pitchFamily="50" charset="-127"/>
              </a:rPr>
              <a:t>S</a:t>
            </a:r>
            <a:endParaRPr kumimoji="1" lang="en-US" altLang="ko-KR" sz="200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A finite set of states, </a:t>
            </a:r>
            <a:r>
              <a:rPr kumimoji="1" lang="en-US" altLang="ko-KR" sz="2000">
                <a:solidFill>
                  <a:schemeClr val="tx2"/>
                </a:solidFill>
                <a:latin typeface="Symbol" pitchFamily="18" charset="2"/>
                <a:ea typeface="굴림" pitchFamily="50" charset="-127"/>
              </a:rPr>
              <a:t>G</a:t>
            </a:r>
            <a:endParaRPr kumimoji="1" lang="en-US" altLang="ko-KR" sz="200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The starting state, S</a:t>
            </a:r>
          </a:p>
          <a:p>
            <a:pPr lvl="1" eaLnBrk="1" latinLnBrk="1" hangingPunct="1">
              <a:buClrTx/>
              <a:buSzTx/>
              <a:buFont typeface="Wingdings" pitchFamily="2" charset="2"/>
              <a:buChar char="v"/>
            </a:pPr>
            <a:r>
              <a:rPr kumimoji="1" lang="en-US" altLang="ko-KR" sz="200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A transition function,  </a:t>
            </a:r>
          </a:p>
          <a:p>
            <a:pPr lvl="2" eaLnBrk="1" latinLnBrk="1" hangingPunct="1">
              <a:buClrTx/>
              <a:buSzTx/>
              <a:buFont typeface="Wingdings" pitchFamily="2" charset="2"/>
              <a:buNone/>
            </a:pPr>
            <a:r>
              <a:rPr kumimoji="1" lang="en-US" altLang="ko-KR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(Input X State </a:t>
            </a:r>
            <a:r>
              <a:rPr kumimoji="1" lang="en-US" altLang="ko-KR">
                <a:solidFill>
                  <a:schemeClr val="tx2"/>
                </a:solidFill>
                <a:latin typeface="Arial" pitchFamily="34" charset="0"/>
                <a:ea typeface="굴림" pitchFamily="50" charset="-127"/>
                <a:sym typeface="Wingdings" pitchFamily="2" charset="2"/>
              </a:rPr>
              <a:t>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273D3D9E-3C3D-4CC7-BD62-B47E0FA30B8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Examples of </a:t>
            </a:r>
            <a:r>
              <a:rPr lang="en-US" altLang="ko-KR" sz="2800" smtClean="0">
                <a:ea typeface="굴림" pitchFamily="50" charset="-127"/>
              </a:rPr>
              <a:t>Moore and Mealy machines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58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58373" name="Picture 4" descr="Fsm_moore_model_door_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35734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 descr="Mealymachine_jaredw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624263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1295400" y="6148388"/>
            <a:ext cx="2281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&lt;Moore Machine&gt;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5715000" y="6172200"/>
            <a:ext cx="221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&lt;Mealy Machine&gt;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8316501-4431-4CB9-B9CF-04011EF2519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Acceptors</a:t>
            </a:r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3313113" y="1346200"/>
            <a:ext cx="552450" cy="588963"/>
            <a:chOff x="4176" y="2736"/>
            <a:chExt cx="432" cy="432"/>
          </a:xfrm>
        </p:grpSpPr>
        <p:sp>
          <p:nvSpPr>
            <p:cNvPr id="59459" name="Oval 4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60" name="Text Box 5"/>
            <p:cNvSpPr txBox="1">
              <a:spLocks noChangeArrowheads="1"/>
            </p:cNvSpPr>
            <p:nvPr/>
          </p:nvSpPr>
          <p:spPr bwMode="auto">
            <a:xfrm>
              <a:off x="4290" y="2827"/>
              <a:ext cx="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S</a:t>
              </a:r>
            </a:p>
          </p:txBody>
        </p:sp>
      </p:grpSp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2209800" y="2590800"/>
            <a:ext cx="552450" cy="588963"/>
            <a:chOff x="4176" y="2736"/>
            <a:chExt cx="432" cy="432"/>
          </a:xfrm>
        </p:grpSpPr>
        <p:sp>
          <p:nvSpPr>
            <p:cNvPr id="59457" name="Oval 7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58" name="Text Box 8"/>
            <p:cNvSpPr txBox="1">
              <a:spLocks noChangeArrowheads="1"/>
            </p:cNvSpPr>
            <p:nvPr/>
          </p:nvSpPr>
          <p:spPr bwMode="auto">
            <a:xfrm>
              <a:off x="4290" y="2827"/>
              <a:ext cx="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</p:grpSp>
      <p:sp>
        <p:nvSpPr>
          <p:cNvPr id="59398" name="Line 9"/>
          <p:cNvSpPr>
            <a:spLocks noChangeShapeType="1"/>
          </p:cNvSpPr>
          <p:nvPr/>
        </p:nvSpPr>
        <p:spPr bwMode="auto">
          <a:xfrm flipH="1">
            <a:off x="2700338" y="1870075"/>
            <a:ext cx="674687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2749550" y="19478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s</a:t>
            </a:r>
          </a:p>
        </p:txBody>
      </p:sp>
      <p:sp>
        <p:nvSpPr>
          <p:cNvPr id="59400" name="Line 11"/>
          <p:cNvSpPr>
            <a:spLocks noChangeShapeType="1"/>
          </p:cNvSpPr>
          <p:nvPr/>
        </p:nvSpPr>
        <p:spPr bwMode="auto">
          <a:xfrm>
            <a:off x="3743325" y="1870075"/>
            <a:ext cx="5524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1" name="Text Box 12"/>
          <p:cNvSpPr txBox="1">
            <a:spLocks noChangeArrowheads="1"/>
          </p:cNvSpPr>
          <p:nvPr/>
        </p:nvSpPr>
        <p:spPr bwMode="auto">
          <a:xfrm>
            <a:off x="4111625" y="20002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sp>
        <p:nvSpPr>
          <p:cNvPr id="59402" name="Line 13"/>
          <p:cNvSpPr>
            <a:spLocks noChangeShapeType="1"/>
          </p:cNvSpPr>
          <p:nvPr/>
        </p:nvSpPr>
        <p:spPr bwMode="auto">
          <a:xfrm>
            <a:off x="2762250" y="2930525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3" name="Text Box 14"/>
          <p:cNvSpPr txBox="1">
            <a:spLocks noChangeArrowheads="1"/>
          </p:cNvSpPr>
          <p:nvPr/>
        </p:nvSpPr>
        <p:spPr bwMode="auto">
          <a:xfrm>
            <a:off x="3436938" y="2536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sp>
        <p:nvSpPr>
          <p:cNvPr id="59404" name="Line 15"/>
          <p:cNvSpPr>
            <a:spLocks noChangeShapeType="1"/>
          </p:cNvSpPr>
          <p:nvPr/>
        </p:nvSpPr>
        <p:spPr bwMode="auto">
          <a:xfrm flipH="1" flipV="1">
            <a:off x="3886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05" name="Group 16"/>
          <p:cNvGrpSpPr>
            <a:grpSpLocks/>
          </p:cNvGrpSpPr>
          <p:nvPr/>
        </p:nvGrpSpPr>
        <p:grpSpPr bwMode="auto">
          <a:xfrm>
            <a:off x="3124200" y="3806825"/>
            <a:ext cx="552450" cy="588963"/>
            <a:chOff x="4176" y="2736"/>
            <a:chExt cx="432" cy="432"/>
          </a:xfrm>
        </p:grpSpPr>
        <p:sp>
          <p:nvSpPr>
            <p:cNvPr id="59455" name="Oval 17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56" name="Text Box 18"/>
            <p:cNvSpPr txBox="1">
              <a:spLocks noChangeArrowheads="1"/>
            </p:cNvSpPr>
            <p:nvPr/>
          </p:nvSpPr>
          <p:spPr bwMode="auto">
            <a:xfrm>
              <a:off x="4290" y="2827"/>
              <a:ext cx="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</p:grpSp>
      <p:sp>
        <p:nvSpPr>
          <p:cNvPr id="59406" name="Line 19"/>
          <p:cNvSpPr>
            <a:spLocks noChangeShapeType="1"/>
          </p:cNvSpPr>
          <p:nvPr/>
        </p:nvSpPr>
        <p:spPr bwMode="auto">
          <a:xfrm flipH="1">
            <a:off x="3614738" y="3086100"/>
            <a:ext cx="674687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3663950" y="3157538"/>
            <a:ext cx="30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Symbol" pitchFamily="18" charset="2"/>
                <a:ea typeface="굴림" pitchFamily="50" charset="-127"/>
              </a:rPr>
              <a:t>·</a:t>
            </a:r>
          </a:p>
        </p:txBody>
      </p:sp>
      <p:sp>
        <p:nvSpPr>
          <p:cNvPr id="59408" name="Line 21"/>
          <p:cNvSpPr>
            <a:spLocks noChangeShapeType="1"/>
          </p:cNvSpPr>
          <p:nvPr/>
        </p:nvSpPr>
        <p:spPr bwMode="auto">
          <a:xfrm>
            <a:off x="3676650" y="4089400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4351338" y="3695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grpSp>
        <p:nvGrpSpPr>
          <p:cNvPr id="59410" name="Group 23"/>
          <p:cNvGrpSpPr>
            <a:grpSpLocks/>
          </p:cNvGrpSpPr>
          <p:nvPr/>
        </p:nvGrpSpPr>
        <p:grpSpPr bwMode="auto">
          <a:xfrm>
            <a:off x="5141913" y="5011738"/>
            <a:ext cx="552450" cy="588962"/>
            <a:chOff x="4176" y="2736"/>
            <a:chExt cx="432" cy="432"/>
          </a:xfrm>
        </p:grpSpPr>
        <p:sp>
          <p:nvSpPr>
            <p:cNvPr id="59453" name="Oval 24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54" name="Text Box 25"/>
            <p:cNvSpPr txBox="1">
              <a:spLocks noChangeArrowheads="1"/>
            </p:cNvSpPr>
            <p:nvPr/>
          </p:nvSpPr>
          <p:spPr bwMode="auto">
            <a:xfrm>
              <a:off x="4290" y="2827"/>
              <a:ext cx="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F</a:t>
              </a:r>
            </a:p>
          </p:txBody>
        </p:sp>
      </p:grpSp>
      <p:grpSp>
        <p:nvGrpSpPr>
          <p:cNvPr id="59411" name="Group 26"/>
          <p:cNvGrpSpPr>
            <a:grpSpLocks/>
          </p:cNvGrpSpPr>
          <p:nvPr/>
        </p:nvGrpSpPr>
        <p:grpSpPr bwMode="auto">
          <a:xfrm>
            <a:off x="4038600" y="6116638"/>
            <a:ext cx="552450" cy="588962"/>
            <a:chOff x="4176" y="2736"/>
            <a:chExt cx="432" cy="432"/>
          </a:xfrm>
        </p:grpSpPr>
        <p:sp>
          <p:nvSpPr>
            <p:cNvPr id="59451" name="Oval 27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52" name="Text Box 28"/>
            <p:cNvSpPr txBox="1">
              <a:spLocks noChangeArrowheads="1"/>
            </p:cNvSpPr>
            <p:nvPr/>
          </p:nvSpPr>
          <p:spPr bwMode="auto">
            <a:xfrm>
              <a:off x="4290" y="2827"/>
              <a:ext cx="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G</a:t>
              </a:r>
            </a:p>
          </p:txBody>
        </p:sp>
      </p:grpSp>
      <p:sp>
        <p:nvSpPr>
          <p:cNvPr id="59412" name="Line 29"/>
          <p:cNvSpPr>
            <a:spLocks noChangeShapeType="1"/>
          </p:cNvSpPr>
          <p:nvPr/>
        </p:nvSpPr>
        <p:spPr bwMode="auto">
          <a:xfrm flipH="1">
            <a:off x="4529138" y="5524500"/>
            <a:ext cx="6524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3" name="Text Box 30"/>
          <p:cNvSpPr txBox="1">
            <a:spLocks noChangeArrowheads="1"/>
          </p:cNvSpPr>
          <p:nvPr/>
        </p:nvSpPr>
        <p:spPr bwMode="auto">
          <a:xfrm>
            <a:off x="4578350" y="54737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s</a:t>
            </a:r>
          </a:p>
        </p:txBody>
      </p:sp>
      <p:sp>
        <p:nvSpPr>
          <p:cNvPr id="59414" name="Line 31"/>
          <p:cNvSpPr>
            <a:spLocks noChangeShapeType="1"/>
          </p:cNvSpPr>
          <p:nvPr/>
        </p:nvSpPr>
        <p:spPr bwMode="auto">
          <a:xfrm>
            <a:off x="5638800" y="5524500"/>
            <a:ext cx="485775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5" name="Text Box 32"/>
          <p:cNvSpPr txBox="1">
            <a:spLocks noChangeArrowheads="1"/>
          </p:cNvSpPr>
          <p:nvPr/>
        </p:nvSpPr>
        <p:spPr bwMode="auto">
          <a:xfrm>
            <a:off x="5940425" y="552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b</a:t>
            </a:r>
          </a:p>
        </p:txBody>
      </p:sp>
      <p:sp>
        <p:nvSpPr>
          <p:cNvPr id="59416" name="Line 33"/>
          <p:cNvSpPr>
            <a:spLocks noChangeShapeType="1"/>
          </p:cNvSpPr>
          <p:nvPr/>
        </p:nvSpPr>
        <p:spPr bwMode="auto">
          <a:xfrm>
            <a:off x="4591050" y="6435725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7" name="Text Box 34"/>
          <p:cNvSpPr txBox="1">
            <a:spLocks noChangeArrowheads="1"/>
          </p:cNvSpPr>
          <p:nvPr/>
        </p:nvSpPr>
        <p:spPr bwMode="auto">
          <a:xfrm>
            <a:off x="5265738" y="60420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sp>
        <p:nvSpPr>
          <p:cNvPr id="59418" name="Line 35"/>
          <p:cNvSpPr>
            <a:spLocks noChangeShapeType="1"/>
          </p:cNvSpPr>
          <p:nvPr/>
        </p:nvSpPr>
        <p:spPr bwMode="auto">
          <a:xfrm>
            <a:off x="5410200" y="4457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19" name="Group 36"/>
          <p:cNvGrpSpPr>
            <a:grpSpLocks/>
          </p:cNvGrpSpPr>
          <p:nvPr/>
        </p:nvGrpSpPr>
        <p:grpSpPr bwMode="auto">
          <a:xfrm>
            <a:off x="4171950" y="2590800"/>
            <a:ext cx="552450" cy="588963"/>
            <a:chOff x="4176" y="2736"/>
            <a:chExt cx="432" cy="432"/>
          </a:xfrm>
        </p:grpSpPr>
        <p:sp>
          <p:nvSpPr>
            <p:cNvPr id="59449" name="Oval 37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50" name="Text Box 38"/>
            <p:cNvSpPr txBox="1">
              <a:spLocks noChangeArrowheads="1"/>
            </p:cNvSpPr>
            <p:nvPr/>
          </p:nvSpPr>
          <p:spPr bwMode="auto">
            <a:xfrm>
              <a:off x="4290" y="2827"/>
              <a:ext cx="2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B</a:t>
              </a:r>
            </a:p>
          </p:txBody>
        </p:sp>
      </p:grpSp>
      <p:cxnSp>
        <p:nvCxnSpPr>
          <p:cNvPr id="59420" name="AutoShape 39"/>
          <p:cNvCxnSpPr>
            <a:cxnSpLocks noChangeShapeType="1"/>
            <a:stCxn id="59449" idx="7"/>
            <a:endCxn id="59449" idx="6"/>
          </p:cNvCxnSpPr>
          <p:nvPr/>
        </p:nvCxnSpPr>
        <p:spPr bwMode="auto">
          <a:xfrm rot="5400000" flipV="1">
            <a:off x="4579144" y="2740819"/>
            <a:ext cx="209550" cy="80962"/>
          </a:xfrm>
          <a:prstGeom prst="curvedConnector4">
            <a:avLst>
              <a:gd name="adj1" fmla="val -150000"/>
              <a:gd name="adj2" fmla="val 38235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1" name="Text Box 40"/>
          <p:cNvSpPr txBox="1">
            <a:spLocks noChangeArrowheads="1"/>
          </p:cNvSpPr>
          <p:nvPr/>
        </p:nvSpPr>
        <p:spPr bwMode="auto">
          <a:xfrm>
            <a:off x="5029200" y="2171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grpSp>
        <p:nvGrpSpPr>
          <p:cNvPr id="59422" name="Group 41"/>
          <p:cNvGrpSpPr>
            <a:grpSpLocks/>
          </p:cNvGrpSpPr>
          <p:nvPr/>
        </p:nvGrpSpPr>
        <p:grpSpPr bwMode="auto">
          <a:xfrm>
            <a:off x="5091113" y="3838575"/>
            <a:ext cx="552450" cy="588963"/>
            <a:chOff x="4176" y="2736"/>
            <a:chExt cx="432" cy="432"/>
          </a:xfrm>
        </p:grpSpPr>
        <p:sp>
          <p:nvSpPr>
            <p:cNvPr id="59447" name="Oval 42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48" name="Text Box 43"/>
            <p:cNvSpPr txBox="1">
              <a:spLocks noChangeArrowheads="1"/>
            </p:cNvSpPr>
            <p:nvPr/>
          </p:nvSpPr>
          <p:spPr bwMode="auto">
            <a:xfrm>
              <a:off x="4290" y="2827"/>
              <a:ext cx="2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E</a:t>
              </a:r>
            </a:p>
          </p:txBody>
        </p:sp>
      </p:grpSp>
      <p:cxnSp>
        <p:nvCxnSpPr>
          <p:cNvPr id="59423" name="AutoShape 44"/>
          <p:cNvCxnSpPr>
            <a:cxnSpLocks noChangeShapeType="1"/>
            <a:stCxn id="59447" idx="7"/>
            <a:endCxn id="59447" idx="6"/>
          </p:cNvCxnSpPr>
          <p:nvPr/>
        </p:nvCxnSpPr>
        <p:spPr bwMode="auto">
          <a:xfrm rot="5400000" flipV="1">
            <a:off x="5498307" y="3988593"/>
            <a:ext cx="209550" cy="80963"/>
          </a:xfrm>
          <a:prstGeom prst="curvedConnector4">
            <a:avLst>
              <a:gd name="adj1" fmla="val -150000"/>
              <a:gd name="adj2" fmla="val 38235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4" name="Text Box 45"/>
          <p:cNvSpPr txBox="1">
            <a:spLocks noChangeArrowheads="1"/>
          </p:cNvSpPr>
          <p:nvPr/>
        </p:nvSpPr>
        <p:spPr bwMode="auto">
          <a:xfrm>
            <a:off x="5948363" y="3419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grpSp>
        <p:nvGrpSpPr>
          <p:cNvPr id="59425" name="Group 46"/>
          <p:cNvGrpSpPr>
            <a:grpSpLocks/>
          </p:cNvGrpSpPr>
          <p:nvPr/>
        </p:nvGrpSpPr>
        <p:grpSpPr bwMode="auto">
          <a:xfrm>
            <a:off x="6019800" y="6057900"/>
            <a:ext cx="552450" cy="588963"/>
            <a:chOff x="4176" y="2736"/>
            <a:chExt cx="432" cy="432"/>
          </a:xfrm>
        </p:grpSpPr>
        <p:sp>
          <p:nvSpPr>
            <p:cNvPr id="59445" name="Oval 47"/>
            <p:cNvSpPr>
              <a:spLocks noChangeArrowheads="1"/>
            </p:cNvSpPr>
            <p:nvPr/>
          </p:nvSpPr>
          <p:spPr bwMode="auto">
            <a:xfrm>
              <a:off x="4176" y="273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9446" name="Text Box 48"/>
            <p:cNvSpPr txBox="1">
              <a:spLocks noChangeArrowheads="1"/>
            </p:cNvSpPr>
            <p:nvPr/>
          </p:nvSpPr>
          <p:spPr bwMode="auto">
            <a:xfrm>
              <a:off x="4290" y="2827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2000">
                  <a:solidFill>
                    <a:schemeClr val="tx2"/>
                  </a:solidFill>
                  <a:latin typeface="Times New Roman" pitchFamily="18" charset="0"/>
                  <a:ea typeface="굴림" pitchFamily="50" charset="-127"/>
                </a:rPr>
                <a:t>H</a:t>
              </a:r>
            </a:p>
          </p:txBody>
        </p:sp>
      </p:grpSp>
      <p:cxnSp>
        <p:nvCxnSpPr>
          <p:cNvPr id="59426" name="AutoShape 49"/>
          <p:cNvCxnSpPr>
            <a:cxnSpLocks noChangeShapeType="1"/>
            <a:stCxn id="59445" idx="7"/>
            <a:endCxn id="59445" idx="6"/>
          </p:cNvCxnSpPr>
          <p:nvPr/>
        </p:nvCxnSpPr>
        <p:spPr bwMode="auto">
          <a:xfrm rot="5400000" flipV="1">
            <a:off x="6426994" y="6207919"/>
            <a:ext cx="209550" cy="80962"/>
          </a:xfrm>
          <a:prstGeom prst="curvedConnector4">
            <a:avLst>
              <a:gd name="adj1" fmla="val -150000"/>
              <a:gd name="adj2" fmla="val 38235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7" name="Text Box 50"/>
          <p:cNvSpPr txBox="1">
            <a:spLocks noChangeArrowheads="1"/>
          </p:cNvSpPr>
          <p:nvPr/>
        </p:nvSpPr>
        <p:spPr bwMode="auto">
          <a:xfrm>
            <a:off x="6877050" y="563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</a:t>
            </a:r>
          </a:p>
        </p:txBody>
      </p:sp>
      <p:sp>
        <p:nvSpPr>
          <p:cNvPr id="59428" name="Line 51"/>
          <p:cNvSpPr>
            <a:spLocks noChangeShapeType="1"/>
          </p:cNvSpPr>
          <p:nvPr/>
        </p:nvSpPr>
        <p:spPr bwMode="auto">
          <a:xfrm>
            <a:off x="4724400" y="3009900"/>
            <a:ext cx="3124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9" name="Line 52"/>
          <p:cNvSpPr>
            <a:spLocks noChangeShapeType="1"/>
          </p:cNvSpPr>
          <p:nvPr/>
        </p:nvSpPr>
        <p:spPr bwMode="auto">
          <a:xfrm flipV="1">
            <a:off x="5638800" y="40767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0" name="Line 53"/>
          <p:cNvSpPr>
            <a:spLocks noChangeShapeType="1"/>
          </p:cNvSpPr>
          <p:nvPr/>
        </p:nvSpPr>
        <p:spPr bwMode="auto">
          <a:xfrm flipV="1">
            <a:off x="6324600" y="4305300"/>
            <a:ext cx="1524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1" name="Text Box 54"/>
          <p:cNvSpPr txBox="1">
            <a:spLocks noChangeArrowheads="1"/>
          </p:cNvSpPr>
          <p:nvPr/>
        </p:nvSpPr>
        <p:spPr bwMode="auto">
          <a:xfrm>
            <a:off x="6629400" y="30099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$</a:t>
            </a:r>
          </a:p>
        </p:txBody>
      </p:sp>
      <p:sp>
        <p:nvSpPr>
          <p:cNvPr id="59432" name="Text Box 55"/>
          <p:cNvSpPr txBox="1">
            <a:spLocks noChangeArrowheads="1"/>
          </p:cNvSpPr>
          <p:nvPr/>
        </p:nvSpPr>
        <p:spPr bwMode="auto">
          <a:xfrm>
            <a:off x="6629400" y="3695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$</a:t>
            </a:r>
          </a:p>
        </p:txBody>
      </p:sp>
      <p:sp>
        <p:nvSpPr>
          <p:cNvPr id="59433" name="Text Box 56"/>
          <p:cNvSpPr txBox="1">
            <a:spLocks noChangeArrowheads="1"/>
          </p:cNvSpPr>
          <p:nvPr/>
        </p:nvSpPr>
        <p:spPr bwMode="auto">
          <a:xfrm>
            <a:off x="6858000" y="4610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$</a:t>
            </a:r>
          </a:p>
        </p:txBody>
      </p:sp>
      <p:sp>
        <p:nvSpPr>
          <p:cNvPr id="59434" name="Text Box 57"/>
          <p:cNvSpPr txBox="1">
            <a:spLocks noChangeArrowheads="1"/>
          </p:cNvSpPr>
          <p:nvPr/>
        </p:nvSpPr>
        <p:spPr bwMode="auto">
          <a:xfrm>
            <a:off x="5486400" y="45339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e</a:t>
            </a:r>
          </a:p>
        </p:txBody>
      </p:sp>
      <p:sp>
        <p:nvSpPr>
          <p:cNvPr id="59435" name="Text Box 58"/>
          <p:cNvSpPr txBox="1">
            <a:spLocks noChangeArrowheads="1"/>
          </p:cNvSpPr>
          <p:nvPr/>
        </p:nvSpPr>
        <p:spPr bwMode="auto">
          <a:xfrm>
            <a:off x="838200" y="4724400"/>
            <a:ext cx="3055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Legend :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s = { +. - 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 = { 0, 1, 2, 3, 4, 5, 6, 7, 8, 9 }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solidFill>
                  <a:schemeClr val="tx2"/>
                </a:solidFill>
                <a:latin typeface="Symbol" pitchFamily="18" charset="2"/>
                <a:ea typeface="굴림" pitchFamily="50" charset="-127"/>
              </a:rPr>
              <a:t>S</a:t>
            </a:r>
            <a:r>
              <a:rPr kumimoji="1" lang="en-US" altLang="ko-KR" sz="18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 = {s, </a:t>
            </a:r>
            <a:r>
              <a:rPr kumimoji="1" lang="en-US" altLang="ko-KR" sz="1800">
                <a:solidFill>
                  <a:schemeClr val="tx2"/>
                </a:solidFill>
                <a:latin typeface="Symbol" pitchFamily="18" charset="2"/>
                <a:ea typeface="굴림" pitchFamily="50" charset="-127"/>
              </a:rPr>
              <a:t>·</a:t>
            </a:r>
            <a:r>
              <a:rPr kumimoji="1" lang="en-US" altLang="ko-KR" sz="18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, e, d, $}</a:t>
            </a:r>
          </a:p>
        </p:txBody>
      </p:sp>
      <p:grpSp>
        <p:nvGrpSpPr>
          <p:cNvPr id="59436" name="Group 59"/>
          <p:cNvGrpSpPr>
            <a:grpSpLocks/>
          </p:cNvGrpSpPr>
          <p:nvPr/>
        </p:nvGrpSpPr>
        <p:grpSpPr bwMode="auto">
          <a:xfrm>
            <a:off x="7772400" y="3810000"/>
            <a:ext cx="552450" cy="588963"/>
            <a:chOff x="2628" y="1560"/>
            <a:chExt cx="348" cy="371"/>
          </a:xfrm>
        </p:grpSpPr>
        <p:grpSp>
          <p:nvGrpSpPr>
            <p:cNvPr id="59441" name="Group 60"/>
            <p:cNvGrpSpPr>
              <a:grpSpLocks/>
            </p:cNvGrpSpPr>
            <p:nvPr/>
          </p:nvGrpSpPr>
          <p:grpSpPr bwMode="auto">
            <a:xfrm>
              <a:off x="2628" y="1560"/>
              <a:ext cx="348" cy="371"/>
              <a:chOff x="4176" y="2736"/>
              <a:chExt cx="432" cy="432"/>
            </a:xfrm>
          </p:grpSpPr>
          <p:sp>
            <p:nvSpPr>
              <p:cNvPr id="59443" name="Oval 6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600">
                  <a:latin typeface="Tahoma" pitchFamily="34" charset="0"/>
                  <a:ea typeface="굴림" pitchFamily="50" charset="-127"/>
                </a:endParaRPr>
              </a:p>
            </p:txBody>
          </p:sp>
          <p:sp>
            <p:nvSpPr>
              <p:cNvPr id="59444" name="Text Box 62"/>
              <p:cNvSpPr txBox="1">
                <a:spLocks noChangeArrowheads="1"/>
              </p:cNvSpPr>
              <p:nvPr/>
            </p:nvSpPr>
            <p:spPr bwMode="auto">
              <a:xfrm>
                <a:off x="4290" y="2827"/>
                <a:ext cx="25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50000"/>
                  <a:buFont typeface="Wingdings" pitchFamily="2" charset="2"/>
                  <a:buChar char="±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2000">
                    <a:solidFill>
                      <a:schemeClr val="tx2"/>
                    </a:solidFill>
                    <a:latin typeface="Times New Roman" pitchFamily="18" charset="0"/>
                    <a:ea typeface="굴림" pitchFamily="50" charset="-127"/>
                  </a:rPr>
                  <a:t>F</a:t>
                </a:r>
              </a:p>
            </p:txBody>
          </p:sp>
        </p:grpSp>
        <p:sp>
          <p:nvSpPr>
            <p:cNvPr id="59442" name="Oval 63"/>
            <p:cNvSpPr>
              <a:spLocks noChangeArrowheads="1"/>
            </p:cNvSpPr>
            <p:nvPr/>
          </p:nvSpPr>
          <p:spPr bwMode="auto">
            <a:xfrm>
              <a:off x="2682" y="162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59437" name="Rectangle 64"/>
          <p:cNvSpPr>
            <a:spLocks noChangeArrowheads="1"/>
          </p:cNvSpPr>
          <p:nvPr/>
        </p:nvSpPr>
        <p:spPr bwMode="auto">
          <a:xfrm>
            <a:off x="685800" y="1447800"/>
            <a:ext cx="2122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numeric constants</a:t>
            </a:r>
            <a:endParaRPr kumimoji="1" lang="ko-KR" altLang="en-US" sz="1800" b="1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438" name="Oval 65"/>
          <p:cNvSpPr>
            <a:spLocks noChangeArrowheads="1"/>
          </p:cNvSpPr>
          <p:nvPr/>
        </p:nvSpPr>
        <p:spPr bwMode="auto">
          <a:xfrm>
            <a:off x="6067425" y="612457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9439" name="Oval 66"/>
          <p:cNvSpPr>
            <a:spLocks noChangeArrowheads="1"/>
          </p:cNvSpPr>
          <p:nvPr/>
        </p:nvSpPr>
        <p:spPr bwMode="auto">
          <a:xfrm>
            <a:off x="5133975" y="3900488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9440" name="Oval 67"/>
          <p:cNvSpPr>
            <a:spLocks noChangeArrowheads="1"/>
          </p:cNvSpPr>
          <p:nvPr/>
        </p:nvSpPr>
        <p:spPr bwMode="auto">
          <a:xfrm>
            <a:off x="4219575" y="2667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E6D4E76-34D9-4336-B0F8-B2611AE58C67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Statecharts</a:t>
            </a:r>
          </a:p>
        </p:txBody>
      </p:sp>
      <p:sp>
        <p:nvSpPr>
          <p:cNvPr id="604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Extended Finite State Machine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Basic Finite-state machine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   +  hierarchy + orthogonal + broadcast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Behavior over time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Dynamics of activities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Control and timing behavior, 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States and modes of the system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Conditions and events that cause modes to change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Causality, concurrency and synchronization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60F096A7-C44B-4E87-A3A0-81464029303F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Basic features of statecharts</a:t>
            </a:r>
          </a:p>
        </p:txBody>
      </p:sp>
      <p:sp>
        <p:nvSpPr>
          <p:cNvPr id="614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State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Boxes with rounded corners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Transition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arc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event[condition] / action1;action2</a:t>
            </a:r>
            <a:r>
              <a:rPr lang="en-US" altLang="ko-KR" sz="2000" smtClean="0">
                <a:solidFill>
                  <a:srgbClr val="FF0000"/>
                </a:solidFill>
                <a:ea typeface="굴림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e[c] : the condition c is tested at the instant the event e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[c] : the condition c is tested at each instant of time when the system is in the transition’s source state</a:t>
            </a:r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>
            <a:off x="1447800" y="4724400"/>
            <a:ext cx="17526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latin typeface="Arial" pitchFamily="34" charset="0"/>
                <a:ea typeface="굴림" pitchFamily="50" charset="-127"/>
              </a:rPr>
              <a:t>STATE_A</a:t>
            </a: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6096000" y="4724400"/>
            <a:ext cx="17526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latin typeface="Arial" pitchFamily="34" charset="0"/>
                <a:ea typeface="굴림" pitchFamily="50" charset="-127"/>
              </a:rPr>
              <a:t>STATE_B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3200400" y="51816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3565525" y="5268913"/>
            <a:ext cx="203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latin typeface="Arial" pitchFamily="34" charset="0"/>
                <a:ea typeface="굴림" pitchFamily="50" charset="-127"/>
              </a:rPr>
              <a:t>event[condition]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latin typeface="Arial" pitchFamily="34" charset="0"/>
                <a:ea typeface="굴림" pitchFamily="50" charset="-127"/>
              </a:rPr>
              <a:t>/action1; action2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6D7894B-B86A-4397-891C-639299C881E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The Hierarchy of States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6670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Clustering, multi-level, default (entrance) state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Structuring for managing and understanding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Priority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Higher-level transitions</a:t>
            </a:r>
          </a:p>
        </p:txBody>
      </p:sp>
      <p:grpSp>
        <p:nvGrpSpPr>
          <p:cNvPr id="62469" name="Group 25"/>
          <p:cNvGrpSpPr>
            <a:grpSpLocks/>
          </p:cNvGrpSpPr>
          <p:nvPr/>
        </p:nvGrpSpPr>
        <p:grpSpPr bwMode="auto">
          <a:xfrm>
            <a:off x="4191000" y="2667000"/>
            <a:ext cx="4422775" cy="2362200"/>
            <a:chOff x="2544" y="1680"/>
            <a:chExt cx="2786" cy="1488"/>
          </a:xfrm>
        </p:grpSpPr>
        <p:sp>
          <p:nvSpPr>
            <p:cNvPr id="62470" name="AutoShape 4"/>
            <p:cNvSpPr>
              <a:spLocks noChangeArrowheads="1"/>
            </p:cNvSpPr>
            <p:nvPr/>
          </p:nvSpPr>
          <p:spPr bwMode="auto">
            <a:xfrm>
              <a:off x="2976" y="1680"/>
              <a:ext cx="216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2471" name="AutoShape 5"/>
            <p:cNvSpPr>
              <a:spLocks noChangeArrowheads="1"/>
            </p:cNvSpPr>
            <p:nvPr/>
          </p:nvSpPr>
          <p:spPr bwMode="auto">
            <a:xfrm>
              <a:off x="3888" y="2880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2472" name="AutoShape 6"/>
            <p:cNvSpPr>
              <a:spLocks noChangeArrowheads="1"/>
            </p:cNvSpPr>
            <p:nvPr/>
          </p:nvSpPr>
          <p:spPr bwMode="auto">
            <a:xfrm>
              <a:off x="3312" y="187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62473" name="AutoShape 7"/>
            <p:cNvSpPr>
              <a:spLocks noChangeArrowheads="1"/>
            </p:cNvSpPr>
            <p:nvPr/>
          </p:nvSpPr>
          <p:spPr bwMode="auto">
            <a:xfrm>
              <a:off x="4464" y="187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00"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62474" name="AutoShape 8"/>
            <p:cNvCxnSpPr>
              <a:cxnSpLocks noChangeShapeType="1"/>
              <a:stCxn id="62471" idx="1"/>
              <a:endCxn id="62472" idx="2"/>
            </p:cNvCxnSpPr>
            <p:nvPr/>
          </p:nvCxnSpPr>
          <p:spPr bwMode="auto">
            <a:xfrm rot="10800000">
              <a:off x="3600" y="2160"/>
              <a:ext cx="288" cy="8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5" name="AutoShape 9"/>
            <p:cNvCxnSpPr>
              <a:cxnSpLocks noChangeShapeType="1"/>
              <a:stCxn id="62471" idx="3"/>
              <a:endCxn id="62473" idx="2"/>
            </p:cNvCxnSpPr>
            <p:nvPr/>
          </p:nvCxnSpPr>
          <p:spPr bwMode="auto">
            <a:xfrm flipV="1">
              <a:off x="4464" y="2160"/>
              <a:ext cx="288" cy="8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6" name="Line 10"/>
            <p:cNvSpPr>
              <a:spLocks noChangeShapeType="1"/>
            </p:cNvSpPr>
            <p:nvPr/>
          </p:nvSpPr>
          <p:spPr bwMode="auto">
            <a:xfrm>
              <a:off x="3888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H="1">
              <a:off x="3888" y="20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4128" y="23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2479" name="AutoShape 13"/>
            <p:cNvCxnSpPr>
              <a:cxnSpLocks noChangeShapeType="1"/>
              <a:stCxn id="62473" idx="3"/>
              <a:endCxn id="62471" idx="2"/>
            </p:cNvCxnSpPr>
            <p:nvPr/>
          </p:nvCxnSpPr>
          <p:spPr bwMode="auto">
            <a:xfrm flipH="1">
              <a:off x="4176" y="2016"/>
              <a:ext cx="864" cy="1152"/>
            </a:xfrm>
            <a:prstGeom prst="curvedConnector4">
              <a:avLst>
                <a:gd name="adj1" fmla="val -16667"/>
                <a:gd name="adj2" fmla="val 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0" name="Text Box 14"/>
            <p:cNvSpPr txBox="1">
              <a:spLocks noChangeArrowheads="1"/>
            </p:cNvSpPr>
            <p:nvPr/>
          </p:nvSpPr>
          <p:spPr bwMode="auto">
            <a:xfrm>
              <a:off x="3984" y="182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G/A</a:t>
              </a:r>
            </a:p>
          </p:txBody>
        </p:sp>
        <p:sp>
          <p:nvSpPr>
            <p:cNvPr id="62481" name="Text Box 15"/>
            <p:cNvSpPr txBox="1">
              <a:spLocks noChangeArrowheads="1"/>
            </p:cNvSpPr>
            <p:nvPr/>
          </p:nvSpPr>
          <p:spPr bwMode="auto">
            <a:xfrm>
              <a:off x="4032" y="206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F</a:t>
              </a:r>
            </a:p>
          </p:txBody>
        </p:sp>
        <p:sp>
          <p:nvSpPr>
            <p:cNvPr id="62482" name="Text Box 16"/>
            <p:cNvSpPr txBox="1">
              <a:spLocks noChangeArrowheads="1"/>
            </p:cNvSpPr>
            <p:nvPr/>
          </p:nvSpPr>
          <p:spPr bwMode="auto">
            <a:xfrm>
              <a:off x="5136" y="288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F</a:t>
              </a:r>
            </a:p>
          </p:txBody>
        </p:sp>
        <p:sp>
          <p:nvSpPr>
            <p:cNvPr id="62483" name="Text Box 17"/>
            <p:cNvSpPr txBox="1">
              <a:spLocks noChangeArrowheads="1"/>
            </p:cNvSpPr>
            <p:nvPr/>
          </p:nvSpPr>
          <p:spPr bwMode="auto">
            <a:xfrm>
              <a:off x="4704" y="26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E</a:t>
              </a:r>
            </a:p>
          </p:txBody>
        </p:sp>
        <p:sp>
          <p:nvSpPr>
            <p:cNvPr id="62484" name="Text Box 18"/>
            <p:cNvSpPr txBox="1">
              <a:spLocks noChangeArrowheads="1"/>
            </p:cNvSpPr>
            <p:nvPr/>
          </p:nvSpPr>
          <p:spPr bwMode="auto">
            <a:xfrm>
              <a:off x="4128" y="249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62485" name="Text Box 19"/>
            <p:cNvSpPr txBox="1">
              <a:spLocks noChangeArrowheads="1"/>
            </p:cNvSpPr>
            <p:nvPr/>
          </p:nvSpPr>
          <p:spPr bwMode="auto">
            <a:xfrm>
              <a:off x="3360" y="2592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G/A</a:t>
              </a:r>
            </a:p>
          </p:txBody>
        </p:sp>
        <p:sp>
          <p:nvSpPr>
            <p:cNvPr id="62486" name="Text Box 20"/>
            <p:cNvSpPr txBox="1">
              <a:spLocks noChangeArrowheads="1"/>
            </p:cNvSpPr>
            <p:nvPr/>
          </p:nvSpPr>
          <p:spPr bwMode="auto">
            <a:xfrm>
              <a:off x="3072" y="168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U</a:t>
              </a:r>
            </a:p>
          </p:txBody>
        </p:sp>
        <p:sp>
          <p:nvSpPr>
            <p:cNvPr id="62487" name="Text Box 21"/>
            <p:cNvSpPr txBox="1">
              <a:spLocks noChangeArrowheads="1"/>
            </p:cNvSpPr>
            <p:nvPr/>
          </p:nvSpPr>
          <p:spPr bwMode="auto">
            <a:xfrm>
              <a:off x="3360" y="19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62488" name="Text Box 22"/>
            <p:cNvSpPr txBox="1">
              <a:spLocks noChangeArrowheads="1"/>
            </p:cNvSpPr>
            <p:nvPr/>
          </p:nvSpPr>
          <p:spPr bwMode="auto">
            <a:xfrm>
              <a:off x="4512" y="19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600">
                  <a:latin typeface="Arial" pitchFamily="34" charset="0"/>
                  <a:ea typeface="굴림" pitchFamily="50" charset="-127"/>
                </a:rPr>
                <a:t>T</a:t>
              </a:r>
            </a:p>
          </p:txBody>
        </p:sp>
        <p:sp>
          <p:nvSpPr>
            <p:cNvPr id="62489" name="Line 23"/>
            <p:cNvSpPr>
              <a:spLocks noChangeShapeType="1"/>
            </p:cNvSpPr>
            <p:nvPr/>
          </p:nvSpPr>
          <p:spPr bwMode="auto">
            <a:xfrm>
              <a:off x="3120" y="18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Line 24"/>
            <p:cNvSpPr>
              <a:spLocks noChangeShapeType="1"/>
            </p:cNvSpPr>
            <p:nvPr/>
          </p:nvSpPr>
          <p:spPr bwMode="auto">
            <a:xfrm>
              <a:off x="2544" y="19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ED905FA9-35A7-40C3-AE84-EC6466F77C2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Orthogonality</a:t>
            </a:r>
          </a:p>
        </p:txBody>
      </p:sp>
      <p:sp>
        <p:nvSpPr>
          <p:cNvPr id="634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itchFamily="50" charset="-127"/>
              </a:rPr>
              <a:t>And-state and event broadcasting 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ko-KR" smtClean="0">
                <a:ea typeface="굴림" pitchFamily="50" charset="-127"/>
              </a:rPr>
              <a:t>Defined event in the higher level state</a:t>
            </a:r>
          </a:p>
          <a:p>
            <a:pPr marL="819150" lvl="1"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marL="819150" lvl="1"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marL="819150" lvl="1"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ea typeface="굴림" pitchFamily="50" charset="-127"/>
            </a:endParaRPr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>
            <a:off x="1447800" y="2819400"/>
            <a:ext cx="5715000" cy="236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494" name="AutoShape 5"/>
          <p:cNvSpPr>
            <a:spLocks noChangeArrowheads="1"/>
          </p:cNvSpPr>
          <p:nvPr/>
        </p:nvSpPr>
        <p:spPr bwMode="auto">
          <a:xfrm>
            <a:off x="1981200" y="33528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495" name="AutoShape 6"/>
          <p:cNvSpPr>
            <a:spLocks noChangeArrowheads="1"/>
          </p:cNvSpPr>
          <p:nvPr/>
        </p:nvSpPr>
        <p:spPr bwMode="auto">
          <a:xfrm>
            <a:off x="1981200" y="4343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1600200" y="3048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U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2057400" y="3429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S</a:t>
            </a:r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16764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AutoShape 10"/>
          <p:cNvSpPr>
            <a:spLocks noChangeArrowheads="1"/>
          </p:cNvSpPr>
          <p:nvPr/>
        </p:nvSpPr>
        <p:spPr bwMode="auto">
          <a:xfrm>
            <a:off x="5334000" y="3200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500" name="AutoShape 11"/>
          <p:cNvSpPr>
            <a:spLocks noChangeArrowheads="1"/>
          </p:cNvSpPr>
          <p:nvPr/>
        </p:nvSpPr>
        <p:spPr bwMode="auto">
          <a:xfrm>
            <a:off x="5410200" y="4343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501" name="AutoShape 12"/>
          <p:cNvSpPr>
            <a:spLocks noChangeArrowheads="1"/>
          </p:cNvSpPr>
          <p:nvPr/>
        </p:nvSpPr>
        <p:spPr bwMode="auto">
          <a:xfrm>
            <a:off x="4114800" y="3657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2286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5908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34290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1905000" y="3810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E</a:t>
            </a:r>
          </a:p>
        </p:txBody>
      </p:sp>
      <p:sp>
        <p:nvSpPr>
          <p:cNvPr id="63506" name="Text Box 17"/>
          <p:cNvSpPr txBox="1">
            <a:spLocks noChangeArrowheads="1"/>
          </p:cNvSpPr>
          <p:nvPr/>
        </p:nvSpPr>
        <p:spPr bwMode="auto">
          <a:xfrm>
            <a:off x="2667000" y="38100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G</a:t>
            </a:r>
          </a:p>
        </p:txBody>
      </p:sp>
      <p:sp>
        <p:nvSpPr>
          <p:cNvPr id="63507" name="Text Box 18"/>
          <p:cNvSpPr txBox="1">
            <a:spLocks noChangeArrowheads="1"/>
          </p:cNvSpPr>
          <p:nvPr/>
        </p:nvSpPr>
        <p:spPr bwMode="auto">
          <a:xfrm>
            <a:off x="3505200" y="3048000"/>
            <a:ext cx="376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W</a:t>
            </a:r>
          </a:p>
        </p:txBody>
      </p:sp>
      <p:sp>
        <p:nvSpPr>
          <p:cNvPr id="63508" name="Text Box 19"/>
          <p:cNvSpPr txBox="1">
            <a:spLocks noChangeArrowheads="1"/>
          </p:cNvSpPr>
          <p:nvPr/>
        </p:nvSpPr>
        <p:spPr bwMode="auto">
          <a:xfrm>
            <a:off x="2057400" y="44196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T</a:t>
            </a: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4191000" y="37338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X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5410200" y="32766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Y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5638800" y="43434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Z</a:t>
            </a: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>
            <a:off x="38100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3" name="Line 24"/>
          <p:cNvSpPr>
            <a:spLocks noChangeShapeType="1"/>
          </p:cNvSpPr>
          <p:nvPr/>
        </p:nvSpPr>
        <p:spPr bwMode="auto">
          <a:xfrm flipV="1">
            <a:off x="60198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5638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3515" name="AutoShape 26"/>
          <p:cNvCxnSpPr>
            <a:cxnSpLocks noChangeShapeType="1"/>
            <a:stCxn id="63501" idx="2"/>
            <a:endCxn id="63500" idx="1"/>
          </p:cNvCxnSpPr>
          <p:nvPr/>
        </p:nvCxnSpPr>
        <p:spPr bwMode="auto">
          <a:xfrm rot="16200000" flipH="1">
            <a:off x="4762500" y="3924300"/>
            <a:ext cx="457200" cy="838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6" name="AutoShape 27"/>
          <p:cNvCxnSpPr>
            <a:cxnSpLocks noChangeShapeType="1"/>
            <a:stCxn id="63499" idx="1"/>
            <a:endCxn id="63501" idx="0"/>
          </p:cNvCxnSpPr>
          <p:nvPr/>
        </p:nvCxnSpPr>
        <p:spPr bwMode="auto">
          <a:xfrm rot="10800000" flipV="1">
            <a:off x="4572000" y="3429000"/>
            <a:ext cx="762000" cy="228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500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F/E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G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5257800" y="36576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6096000" y="36576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latin typeface="Arial" pitchFamily="34" charset="0"/>
                <a:ea typeface="굴림" pitchFamily="50" charset="-127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188164A-59E2-4FE9-A2D6-41B12EF4A46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Purpose of Behavioral Models</a:t>
            </a:r>
            <a:endParaRPr lang="en-US" altLang="ko-KR" sz="3600" smtClean="0">
              <a:ea typeface="굴림" pitchFamily="50" charset="-127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62938" cy="2974975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Show how objects collaborate to support each use case in the structural model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Depict the internal view of the business process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To show the effects of varied processes on the objects in the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A94B2F7-6C25-4600-9BA7-FBA46AF26BB5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810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Behavioral State Machine Diagram</a:t>
            </a:r>
            <a:endParaRPr lang="en-US" altLang="ko-KR" sz="3600" smtClean="0">
              <a:ea typeface="굴림" pitchFamily="50" charset="-127"/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84525" y="38163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64517" name="Picture 4" descr="08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0050"/>
            <a:ext cx="72390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956DD4F-6905-469B-8942-158B850B8F1F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a Subway Turnstile (1) </a:t>
            </a:r>
          </a:p>
        </p:txBody>
      </p:sp>
      <p:sp>
        <p:nvSpPr>
          <p:cNvPr id="665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If the turnstile is in the Lock state, and a Coin event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The turnstile transitions to the Unlocked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The Unlock action is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If the turnstile is in the Unlock state, and a Pass event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The turnstile transitions to the Locked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The Lock action is performed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>
              <a:ea typeface="굴림" pitchFamily="50" charset="-127"/>
            </a:endParaRPr>
          </a:p>
        </p:txBody>
      </p:sp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407987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761218AA-6398-4216-9850-F5A5BF1FA41E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a Subway Turnstile (2) </a:t>
            </a:r>
          </a:p>
        </p:txBody>
      </p:sp>
      <p:sp>
        <p:nvSpPr>
          <p:cNvPr id="675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21336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Modeling abnormal events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When a user passed through in the Locked state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When a user deposits another coin in the already unlocked state</a:t>
            </a: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64008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A2DE6901-6B62-40F4-86E9-CC848B1DE4E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a Subway Turnstile (3) </a:t>
            </a:r>
          </a:p>
        </p:txBody>
      </p:sp>
      <p:sp>
        <p:nvSpPr>
          <p:cNvPr id="686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Handling abnormal events with the Violation state in detail</a:t>
            </a: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483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BE8D21B-3B45-47BB-8D9C-025229E38D99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a Subway Turnstile (4) </a:t>
            </a:r>
          </a:p>
        </p:txBody>
      </p:sp>
      <p:sp>
        <p:nvSpPr>
          <p:cNvPr id="69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Modeling the Diagnostic Mode </a:t>
            </a:r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48640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DC76D3B-A2BF-4418-976D-27DB614B6041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Pseudostate</a:t>
            </a:r>
          </a:p>
        </p:txBody>
      </p:sp>
      <p:graphicFrame>
        <p:nvGraphicFramePr>
          <p:cNvPr id="352325" name="Group 69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458200" cy="5081590"/>
        </p:xfrm>
        <a:graphic>
          <a:graphicData uri="http://schemas.openxmlformats.org/drawingml/2006/table">
            <a:tbl>
              <a:tblPr/>
              <a:tblGrid>
                <a:gridCol w="195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Name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Notation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Meaning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Initial / final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The default &amp; final state of a composite state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deepHistory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shallowHistory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The most recent active configuration of the composite state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fork/join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split and merge the transitions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junction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Chain together multiple transitions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choice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Dynamic conditional branch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entryPoint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An entry point of a state machine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exitPoint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An exit point of a state machine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terminate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The execution is terminated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702" name="Oval 45"/>
          <p:cNvSpPr>
            <a:spLocks noChangeArrowheads="1"/>
          </p:cNvSpPr>
          <p:nvPr/>
        </p:nvSpPr>
        <p:spPr bwMode="auto">
          <a:xfrm>
            <a:off x="3086100" y="2019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03" name="Oval 46"/>
          <p:cNvSpPr>
            <a:spLocks noChangeArrowheads="1"/>
          </p:cNvSpPr>
          <p:nvPr/>
        </p:nvSpPr>
        <p:spPr bwMode="auto">
          <a:xfrm>
            <a:off x="2590800" y="2667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H</a:t>
            </a:r>
            <a:r>
              <a:rPr kumimoji="1" lang="en-US" altLang="ko-KR" sz="1800" baseline="30000">
                <a:latin typeface="굴림" pitchFamily="50" charset="-127"/>
                <a:ea typeface="굴림" pitchFamily="50" charset="-127"/>
              </a:rPr>
              <a:t>*</a:t>
            </a:r>
          </a:p>
        </p:txBody>
      </p:sp>
      <p:sp>
        <p:nvSpPr>
          <p:cNvPr id="70704" name="Oval 47"/>
          <p:cNvSpPr>
            <a:spLocks noChangeArrowheads="1"/>
          </p:cNvSpPr>
          <p:nvPr/>
        </p:nvSpPr>
        <p:spPr bwMode="auto">
          <a:xfrm>
            <a:off x="3124200" y="266700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H</a:t>
            </a:r>
          </a:p>
        </p:txBody>
      </p:sp>
      <p:sp>
        <p:nvSpPr>
          <p:cNvPr id="70705" name="Oval 48"/>
          <p:cNvSpPr>
            <a:spLocks noChangeArrowheads="1"/>
          </p:cNvSpPr>
          <p:nvPr/>
        </p:nvSpPr>
        <p:spPr bwMode="auto">
          <a:xfrm>
            <a:off x="28956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06" name="Oval 49"/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07" name="Oval 50"/>
          <p:cNvSpPr>
            <a:spLocks noChangeArrowheads="1"/>
          </p:cNvSpPr>
          <p:nvPr/>
        </p:nvSpPr>
        <p:spPr bwMode="auto">
          <a:xfrm>
            <a:off x="2895600" y="5410200"/>
            <a:ext cx="309563" cy="3333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>
                <a:latin typeface="굴림" pitchFamily="50" charset="-127"/>
                <a:ea typeface="굴림" pitchFamily="50" charset="-127"/>
              </a:rPr>
              <a:t>X</a:t>
            </a:r>
          </a:p>
        </p:txBody>
      </p:sp>
      <p:sp>
        <p:nvSpPr>
          <p:cNvPr id="70708" name="Rectangle 51"/>
          <p:cNvSpPr>
            <a:spLocks noChangeArrowheads="1"/>
          </p:cNvSpPr>
          <p:nvPr/>
        </p:nvSpPr>
        <p:spPr bwMode="auto">
          <a:xfrm>
            <a:off x="2667000" y="3352800"/>
            <a:ext cx="76200" cy="304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09" name="Line 52"/>
          <p:cNvSpPr>
            <a:spLocks noChangeShapeType="1"/>
          </p:cNvSpPr>
          <p:nvPr/>
        </p:nvSpPr>
        <p:spPr bwMode="auto">
          <a:xfrm>
            <a:off x="25146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0" name="Line 53"/>
          <p:cNvSpPr>
            <a:spLocks noChangeShapeType="1"/>
          </p:cNvSpPr>
          <p:nvPr/>
        </p:nvSpPr>
        <p:spPr bwMode="auto">
          <a:xfrm>
            <a:off x="2743200" y="3429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1" name="Line 54"/>
          <p:cNvSpPr>
            <a:spLocks noChangeShapeType="1"/>
          </p:cNvSpPr>
          <p:nvPr/>
        </p:nvSpPr>
        <p:spPr bwMode="auto">
          <a:xfrm>
            <a:off x="2743200" y="3581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2" name="Rectangle 55"/>
          <p:cNvSpPr>
            <a:spLocks noChangeArrowheads="1"/>
          </p:cNvSpPr>
          <p:nvPr/>
        </p:nvSpPr>
        <p:spPr bwMode="auto">
          <a:xfrm>
            <a:off x="3276600" y="3352800"/>
            <a:ext cx="76200" cy="304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13" name="Line 56"/>
          <p:cNvSpPr>
            <a:spLocks noChangeShapeType="1"/>
          </p:cNvSpPr>
          <p:nvPr/>
        </p:nvSpPr>
        <p:spPr bwMode="auto">
          <a:xfrm>
            <a:off x="33528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4" name="Line 57"/>
          <p:cNvSpPr>
            <a:spLocks noChangeShapeType="1"/>
          </p:cNvSpPr>
          <p:nvPr/>
        </p:nvSpPr>
        <p:spPr bwMode="auto">
          <a:xfrm>
            <a:off x="3124200" y="3429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5" name="Line 58"/>
          <p:cNvSpPr>
            <a:spLocks noChangeShapeType="1"/>
          </p:cNvSpPr>
          <p:nvPr/>
        </p:nvSpPr>
        <p:spPr bwMode="auto">
          <a:xfrm>
            <a:off x="3124200" y="3581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6" name="Line 59"/>
          <p:cNvSpPr>
            <a:spLocks noChangeShapeType="1"/>
          </p:cNvSpPr>
          <p:nvPr/>
        </p:nvSpPr>
        <p:spPr bwMode="auto">
          <a:xfrm>
            <a:off x="2743200" y="38227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7" name="Line 60"/>
          <p:cNvSpPr>
            <a:spLocks noChangeShapeType="1"/>
          </p:cNvSpPr>
          <p:nvPr/>
        </p:nvSpPr>
        <p:spPr bwMode="auto">
          <a:xfrm flipV="1">
            <a:off x="2743200" y="40894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8" name="Line 61"/>
          <p:cNvSpPr>
            <a:spLocks noChangeShapeType="1"/>
          </p:cNvSpPr>
          <p:nvPr/>
        </p:nvSpPr>
        <p:spPr bwMode="auto">
          <a:xfrm flipV="1">
            <a:off x="3048000" y="3886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19" name="Line 62"/>
          <p:cNvSpPr>
            <a:spLocks noChangeShapeType="1"/>
          </p:cNvSpPr>
          <p:nvPr/>
        </p:nvSpPr>
        <p:spPr bwMode="auto">
          <a:xfrm>
            <a:off x="3022600" y="4114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720" name="AutoShape 63"/>
          <p:cNvSpPr>
            <a:spLocks noChangeArrowheads="1"/>
          </p:cNvSpPr>
          <p:nvPr/>
        </p:nvSpPr>
        <p:spPr bwMode="auto">
          <a:xfrm>
            <a:off x="2895600" y="4419600"/>
            <a:ext cx="304800" cy="228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21" name="Oval 64"/>
          <p:cNvSpPr>
            <a:spLocks noChangeArrowheads="1"/>
          </p:cNvSpPr>
          <p:nvPr/>
        </p:nvSpPr>
        <p:spPr bwMode="auto">
          <a:xfrm>
            <a:off x="2590800" y="19812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722" name="Oval 65"/>
          <p:cNvSpPr>
            <a:spLocks noChangeArrowheads="1"/>
          </p:cNvSpPr>
          <p:nvPr/>
        </p:nvSpPr>
        <p:spPr bwMode="auto">
          <a:xfrm>
            <a:off x="3048000" y="19812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5595FE1D-7C02-4C7C-A6F3-60F408048C58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Example of </a:t>
            </a:r>
            <a:r>
              <a:rPr lang="en-US" altLang="ko-KR" dirty="0" err="1" smtClean="0">
                <a:ea typeface="굴림" pitchFamily="50" charset="-127"/>
              </a:rPr>
              <a:t>Pseudostate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27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72709" name="내용 개체 틀 4" descr="History-Deep-Pseudo-state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51816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내용 개체 틀 4" descr="Junction-pseudo-state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35052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A5FDE52F-152B-48CD-92C6-1ACAB39EEDB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Composite state and regions</a:t>
            </a:r>
          </a:p>
        </p:txBody>
      </p:sp>
      <p:sp>
        <p:nvSpPr>
          <p:cNvPr id="737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058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Composite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represent Hierarchical state modeling internal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50" charset="-127"/>
              </a:rPr>
              <a:t>Region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pitchFamily="50" charset="-127"/>
              </a:rPr>
              <a:t>represent concurrent states</a:t>
            </a:r>
          </a:p>
        </p:txBody>
      </p:sp>
      <p:pic>
        <p:nvPicPr>
          <p:cNvPr id="73733" name="내용 개체 틀 4" descr="Region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59088"/>
            <a:ext cx="42672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08850" cy="889000"/>
          </a:xfrm>
        </p:spPr>
        <p:txBody>
          <a:bodyPr/>
          <a:lstStyle/>
          <a:p>
            <a:r>
              <a:rPr lang="en-US" altLang="ko-KR" sz="2800" smtClean="0">
                <a:ea typeface="굴림" pitchFamily="50" charset="-127"/>
              </a:rPr>
              <a:t>SM Example for Seminar lifecycle I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smtClean="0">
              <a:ea typeface="굴림" pitchFamily="50" charset="-127"/>
            </a:endParaRPr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692275" y="2349500"/>
            <a:ext cx="54959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762000"/>
          </a:xfrm>
        </p:spPr>
        <p:txBody>
          <a:bodyPr/>
          <a:lstStyle/>
          <a:p>
            <a:r>
              <a:rPr lang="en-US" altLang="ko-KR" sz="2800" smtClean="0">
                <a:ea typeface="굴림" pitchFamily="50" charset="-127"/>
              </a:rPr>
              <a:t>SM Example for Seminar lifecycle II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mtClean="0">
                <a:ea typeface="굴림" pitchFamily="50" charset="-127"/>
              </a:rPr>
              <a:t>Refinement of Enrollment State</a:t>
            </a:r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7950" y="2133600"/>
            <a:ext cx="89582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47F4FA0-7164-4466-9EA0-AB9B722C2D1A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Interaction Diagram Components</a:t>
            </a:r>
            <a:endParaRPr lang="en-US" altLang="ko-KR" sz="3600" smtClean="0">
              <a:ea typeface="굴림" pitchFamily="50" charset="-127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Objects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Instantiation of a class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Has attributes that describe an object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Operations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Send and receive messages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Messages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Tell object to execute a behavior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smtClean="0">
              <a:ea typeface="굴림" pitchFamily="50" charset="-127"/>
            </a:endParaRPr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58"/>
          <a:stretch>
            <a:fillRect/>
          </a:stretch>
        </p:blipFill>
        <p:spPr bwMode="auto">
          <a:xfrm>
            <a:off x="990600" y="1219200"/>
            <a:ext cx="7037388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State Machine Example 1</a:t>
            </a: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0CFB308A-62DA-4E67-9487-8C487937F5BB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Summary</a:t>
            </a:r>
          </a:p>
        </p:txBody>
      </p:sp>
      <p:sp>
        <p:nvSpPr>
          <p:cNvPr id="798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001000" cy="3886200"/>
          </a:xfrm>
        </p:spPr>
        <p:txBody>
          <a:bodyPr/>
          <a:lstStyle/>
          <a:p>
            <a:pPr eaLnBrk="1" hangingPunct="1"/>
            <a:r>
              <a:rPr lang="en-US" altLang="ko-KR" sz="2000" i="1" smtClean="0">
                <a:solidFill>
                  <a:srgbClr val="CC0000"/>
                </a:solidFill>
                <a:ea typeface="굴림" pitchFamily="50" charset="-127"/>
              </a:rPr>
              <a:t>Sequence diagrams</a:t>
            </a:r>
            <a:r>
              <a:rPr lang="en-US" altLang="ko-KR" sz="2000" smtClean="0">
                <a:ea typeface="굴림" pitchFamily="50" charset="-127"/>
              </a:rPr>
              <a:t> illustrate the classes that participate in a use case and the messages that pass between them.</a:t>
            </a:r>
          </a:p>
          <a:p>
            <a:pPr eaLnBrk="1" hangingPunct="1"/>
            <a:r>
              <a:rPr lang="en-US" altLang="ko-KR" sz="2000" i="1" smtClean="0">
                <a:solidFill>
                  <a:srgbClr val="CC0000"/>
                </a:solidFill>
                <a:ea typeface="굴림" pitchFamily="50" charset="-127"/>
              </a:rPr>
              <a:t>Collaboration diagrams</a:t>
            </a:r>
            <a:r>
              <a:rPr lang="en-US" altLang="ko-KR" sz="2000" smtClean="0">
                <a:ea typeface="굴림" pitchFamily="50" charset="-127"/>
              </a:rPr>
              <a:t> provide a dynamic view of the object-oriented system and accentuate message passing between collaborating actors and objects.</a:t>
            </a:r>
          </a:p>
          <a:p>
            <a:pPr eaLnBrk="1" hangingPunct="1"/>
            <a:r>
              <a:rPr lang="en-US" altLang="ko-KR" sz="2000" i="1" smtClean="0">
                <a:solidFill>
                  <a:srgbClr val="CC0000"/>
                </a:solidFill>
                <a:ea typeface="굴림" pitchFamily="50" charset="-127"/>
              </a:rPr>
              <a:t>Behavioral State Machine diagrams</a:t>
            </a:r>
            <a:r>
              <a:rPr lang="en-US" altLang="ko-KR" sz="2000" smtClean="0">
                <a:ea typeface="굴림" pitchFamily="50" charset="-127"/>
              </a:rPr>
              <a:t> show the different states that a single class passes through in response to events.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F08B2ACF-E24D-46E7-96A7-6D450569A1EC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600200"/>
            <a:ext cx="7467600" cy="1066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Sequence Diagram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B0CC40E7-2A85-450D-A9C4-4E61DBAFF52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04800"/>
            <a:ext cx="8382000" cy="4476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Sequence Diagrams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Illustrate the objects that participate in a use-case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Show the messages that pass between objects for a particular use-case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</a:rPr>
              <a:t>Slide </a:t>
            </a:r>
            <a:fld id="{8CF51566-1481-4605-9648-004C1DB7F120}" type="slidenum">
              <a:rPr lang="en-US" altLang="ko-KR" sz="10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Example of Sequence Diagram</a:t>
            </a:r>
          </a:p>
        </p:txBody>
      </p:sp>
      <p:pic>
        <p:nvPicPr>
          <p:cNvPr id="22532" name="Picture 4" descr="080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469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Dennis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nnis 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C:\WINNT\Profiles\mittleman\Application Data\Microsoft\Templates\Dennis PPT.pot</Template>
  <TotalTime>2071</TotalTime>
  <Words>1892</Words>
  <Application>Microsoft Office PowerPoint</Application>
  <PresentationFormat>화면 슬라이드 쇼(4:3)</PresentationFormat>
  <Paragraphs>612</Paragraphs>
  <Slides>61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4" baseType="lpstr">
      <vt:lpstr>Monotype Sorts</vt:lpstr>
      <vt:lpstr>굴림</vt:lpstr>
      <vt:lpstr>맑은 고딕</vt:lpstr>
      <vt:lpstr>Arial</vt:lpstr>
      <vt:lpstr>Comic Sans MS</vt:lpstr>
      <vt:lpstr>Helvetica</vt:lpstr>
      <vt:lpstr>Symbol</vt:lpstr>
      <vt:lpstr>Tahoma</vt:lpstr>
      <vt:lpstr>Times New Roman</vt:lpstr>
      <vt:lpstr>Verdana</vt:lpstr>
      <vt:lpstr>Wingdings</vt:lpstr>
      <vt:lpstr>Dennis PPT</vt:lpstr>
      <vt:lpstr>Photo Editor Photo</vt:lpstr>
      <vt:lpstr>Systems Analysis and Design with UML  </vt:lpstr>
      <vt:lpstr>Key Ideas</vt:lpstr>
      <vt:lpstr>Objectives</vt:lpstr>
      <vt:lpstr>UML Diagrams</vt:lpstr>
      <vt:lpstr>Purpose of Behavioral Models</vt:lpstr>
      <vt:lpstr>Interaction Diagram Components</vt:lpstr>
      <vt:lpstr>Sequence Diagram</vt:lpstr>
      <vt:lpstr>Sequence Diagrams</vt:lpstr>
      <vt:lpstr>Example of Sequence Diagram</vt:lpstr>
      <vt:lpstr>Sequence Diagram Syntax</vt:lpstr>
      <vt:lpstr>Sequence Diagram의 표기법 (1)</vt:lpstr>
      <vt:lpstr>Sequence Diagram의 표기법 (2)</vt:lpstr>
      <vt:lpstr>Sequence Diagram의 표기법 (3)</vt:lpstr>
      <vt:lpstr>PowerPoint 프레젠테이션</vt:lpstr>
      <vt:lpstr>PowerPoint 프레젠테이션</vt:lpstr>
      <vt:lpstr>Combined Fragments of UML2.0</vt:lpstr>
      <vt:lpstr>Examples of Combined Fragments</vt:lpstr>
      <vt:lpstr>Interaction Use</vt:lpstr>
      <vt:lpstr>Timing Constraints</vt:lpstr>
      <vt:lpstr>Message Kind</vt:lpstr>
      <vt:lpstr>Pitfalls in Sequence Diagram I</vt:lpstr>
      <vt:lpstr>Pitfalls in Sequence Diagram II</vt:lpstr>
      <vt:lpstr>Pitfalls in Sequence Diagram III</vt:lpstr>
      <vt:lpstr>Pitfalls in Sequence Diagram IV</vt:lpstr>
      <vt:lpstr>Collaboration Diagram  (Communication Diagram in UML 2.0)</vt:lpstr>
      <vt:lpstr>Collaboration Diagrams</vt:lpstr>
      <vt:lpstr>Example of Collaboration Diagram</vt:lpstr>
      <vt:lpstr>Collaboration Diagram Syntax</vt:lpstr>
      <vt:lpstr>PowerPoint 프레젠테이션</vt:lpstr>
      <vt:lpstr>Verification of Class Model</vt:lpstr>
      <vt:lpstr>Testing Class Diagram</vt:lpstr>
      <vt:lpstr>Checking Symptoms</vt:lpstr>
      <vt:lpstr>Checking Symptoms II</vt:lpstr>
      <vt:lpstr>Checking Symptoms III</vt:lpstr>
      <vt:lpstr>Use Case Realization</vt:lpstr>
      <vt:lpstr>Use-Case Realization</vt:lpstr>
      <vt:lpstr>Buy a Masterpiece Use Case</vt:lpstr>
      <vt:lpstr>Class Diagram related to UC</vt:lpstr>
      <vt:lpstr>Realization by Communication Diagram</vt:lpstr>
      <vt:lpstr>Realization by Sequence Diagram</vt:lpstr>
      <vt:lpstr>State Machine Diagram</vt:lpstr>
      <vt:lpstr>Behavioral State Machines</vt:lpstr>
      <vt:lpstr>Finite State Machine (FSM)</vt:lpstr>
      <vt:lpstr>Examples of Moore and Mealy machines </vt:lpstr>
      <vt:lpstr>Example of Acceptors</vt:lpstr>
      <vt:lpstr>Statecharts</vt:lpstr>
      <vt:lpstr>Basic features of statecharts</vt:lpstr>
      <vt:lpstr>The Hierarchy of States</vt:lpstr>
      <vt:lpstr>Orthogonality</vt:lpstr>
      <vt:lpstr>Example Behavioral State Machine Diagram</vt:lpstr>
      <vt:lpstr>Example of a Subway Turnstile (1) </vt:lpstr>
      <vt:lpstr>Example of a Subway Turnstile (2) </vt:lpstr>
      <vt:lpstr>Example of a Subway Turnstile (3) </vt:lpstr>
      <vt:lpstr>Example of a Subway Turnstile (4) </vt:lpstr>
      <vt:lpstr>Pseudostate</vt:lpstr>
      <vt:lpstr>Example of Pseudostate</vt:lpstr>
      <vt:lpstr>Composite state and regions</vt:lpstr>
      <vt:lpstr>SM Example for Seminar lifecycle I</vt:lpstr>
      <vt:lpstr>SM Example for Seminar lifecycle II</vt:lpstr>
      <vt:lpstr>State Machine Example 1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Allen Dennis and Barbara Haley Text John Wiley &amp; Sons, Inc.</dc:title>
  <dc:creator>Fred Niederman</dc:creator>
  <cp:lastModifiedBy>이 호경</cp:lastModifiedBy>
  <cp:revision>109</cp:revision>
  <dcterms:created xsi:type="dcterms:W3CDTF">1999-03-22T21:30:00Z</dcterms:created>
  <dcterms:modified xsi:type="dcterms:W3CDTF">2019-11-12T06:45:20Z</dcterms:modified>
</cp:coreProperties>
</file>